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77" r:id="rId3"/>
    <p:sldId id="270" r:id="rId4"/>
    <p:sldId id="271" r:id="rId5"/>
    <p:sldId id="276" r:id="rId6"/>
    <p:sldId id="272" r:id="rId7"/>
    <p:sldId id="273" r:id="rId8"/>
    <p:sldId id="274" r:id="rId9"/>
    <p:sldId id="265" r:id="rId10"/>
    <p:sldId id="267" r:id="rId11"/>
    <p:sldId id="266" r:id="rId12"/>
    <p:sldId id="269" r:id="rId13"/>
    <p:sldId id="268" r:id="rId14"/>
    <p:sldId id="275" r:id="rId15"/>
    <p:sldId id="279" r:id="rId16"/>
    <p:sldId id="278" r:id="rId17"/>
    <p:sldId id="284" r:id="rId18"/>
    <p:sldId id="285" r:id="rId19"/>
    <p:sldId id="280" r:id="rId20"/>
    <p:sldId id="281" r:id="rId21"/>
    <p:sldId id="282" r:id="rId22"/>
    <p:sldId id="283" r:id="rId23"/>
    <p:sldId id="286" r:id="rId24"/>
    <p:sldId id="287" r:id="rId25"/>
    <p:sldId id="288" r:id="rId26"/>
    <p:sldId id="289" r:id="rId2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38" autoAdjust="0"/>
    <p:restoredTop sz="94660"/>
  </p:normalViewPr>
  <p:slideViewPr>
    <p:cSldViewPr snapToGrid="0">
      <p:cViewPr varScale="1">
        <p:scale>
          <a:sx n="68" d="100"/>
          <a:sy n="68" d="100"/>
        </p:scale>
        <p:origin x="681"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1675961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1015099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320263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38655011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2846567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157C2AC-8218-4575-B00D-6F5B26D8AC3E}" type="datetimeFigureOut">
              <a:rPr lang="fr-FR" smtClean="0"/>
              <a:t>28/04/2018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90101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E157C2AC-8218-4575-B00D-6F5B26D8AC3E}" type="datetimeFigureOut">
              <a:rPr lang="fr-FR" smtClean="0"/>
              <a:t>28/04/2018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1799619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E157C2AC-8218-4575-B00D-6F5B26D8AC3E}" type="datetimeFigureOut">
              <a:rPr lang="fr-FR" smtClean="0"/>
              <a:t>28/04/2018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1112332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157C2AC-8218-4575-B00D-6F5B26D8AC3E}" type="datetimeFigureOut">
              <a:rPr lang="fr-FR" smtClean="0"/>
              <a:t>28/04/2018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3572699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57C2AC-8218-4575-B00D-6F5B26D8AC3E}" type="datetimeFigureOut">
              <a:rPr lang="fr-FR" smtClean="0"/>
              <a:t>28/04/2018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17991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157C2AC-8218-4575-B00D-6F5B26D8AC3E}" type="datetimeFigureOut">
              <a:rPr lang="fr-FR" smtClean="0"/>
              <a:t>28/04/2018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9771FBA-BCAF-4B44-8478-9FAA0CDB2F97}" type="slidenum">
              <a:rPr lang="fr-FR" smtClean="0"/>
              <a:t>‹N°›</a:t>
            </a:fld>
            <a:endParaRPr lang="fr-FR"/>
          </a:p>
        </p:txBody>
      </p:sp>
    </p:spTree>
    <p:extLst>
      <p:ext uri="{BB962C8B-B14F-4D97-AF65-F5344CB8AC3E}">
        <p14:creationId xmlns:p14="http://schemas.microsoft.com/office/powerpoint/2010/main" val="4850117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7C2AC-8218-4575-B00D-6F5B26D8AC3E}" type="datetimeFigureOut">
              <a:rPr lang="fr-FR" smtClean="0"/>
              <a:t>28/04/2018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71FBA-BCAF-4B44-8478-9FAA0CDB2F97}" type="slidenum">
              <a:rPr lang="fr-FR" smtClean="0"/>
              <a:t>‹N°›</a:t>
            </a:fld>
            <a:endParaRPr lang="fr-FR"/>
          </a:p>
        </p:txBody>
      </p:sp>
    </p:spTree>
    <p:extLst>
      <p:ext uri="{BB962C8B-B14F-4D97-AF65-F5344CB8AC3E}">
        <p14:creationId xmlns:p14="http://schemas.microsoft.com/office/powerpoint/2010/main" val="3442616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233435" y="1116769"/>
            <a:ext cx="11766307" cy="5438775"/>
          </a:xfrm>
        </p:spPr>
        <p:txBody>
          <a:bodyPr>
            <a:normAutofit/>
          </a:bodyPr>
          <a:lstStyle/>
          <a:p>
            <a:pPr algn="just">
              <a:buFont typeface="Wingdings" panose="05000000000000000000" pitchFamily="2" charset="2"/>
              <a:buChar char="Ø"/>
            </a:pPr>
            <a:r>
              <a:rPr lang="fr-FR" dirty="0" smtClean="0"/>
              <a:t> </a:t>
            </a:r>
            <a:r>
              <a:rPr lang="fr-FR" sz="2200" dirty="0" smtClean="0">
                <a:solidFill>
                  <a:srgbClr val="7030A0"/>
                </a:solidFill>
              </a:rPr>
              <a:t>Génome: </a:t>
            </a:r>
            <a:r>
              <a:rPr lang="fr-FR" sz="2200" dirty="0" smtClean="0"/>
              <a:t>Ensemble du matériel génétique d’une espèce (ADN + protéines)</a:t>
            </a:r>
          </a:p>
          <a:p>
            <a:pPr algn="just">
              <a:buFont typeface="Wingdings" panose="05000000000000000000" pitchFamily="2" charset="2"/>
              <a:buChar char="Ø"/>
            </a:pPr>
            <a:r>
              <a:rPr lang="fr-FR" sz="2200" dirty="0"/>
              <a:t> </a:t>
            </a:r>
            <a:r>
              <a:rPr lang="fr-FR" sz="2200" dirty="0" smtClean="0"/>
              <a:t>Le génome a été </a:t>
            </a:r>
            <a:r>
              <a:rPr lang="fr-FR" sz="2200" dirty="0" smtClean="0">
                <a:solidFill>
                  <a:srgbClr val="7030A0"/>
                </a:solidFill>
              </a:rPr>
              <a:t>cartographié</a:t>
            </a:r>
            <a:r>
              <a:rPr lang="fr-FR" sz="2200" dirty="0" smtClean="0"/>
              <a:t> et </a:t>
            </a:r>
            <a:r>
              <a:rPr lang="fr-FR" sz="2200" dirty="0" smtClean="0">
                <a:solidFill>
                  <a:srgbClr val="7030A0"/>
                </a:solidFill>
              </a:rPr>
              <a:t>séquencé</a:t>
            </a:r>
          </a:p>
          <a:p>
            <a:pPr algn="just">
              <a:buFont typeface="Wingdings" panose="05000000000000000000" pitchFamily="2" charset="2"/>
              <a:buChar char="Ø"/>
            </a:pPr>
            <a:r>
              <a:rPr lang="fr-FR" sz="2200" dirty="0" smtClean="0"/>
              <a:t>Cartographie de liaison ou physique consiste à établir des distances</a:t>
            </a:r>
          </a:p>
          <a:p>
            <a:pPr marL="0" indent="0" algn="just">
              <a:buNone/>
            </a:pPr>
            <a:r>
              <a:rPr lang="fr-FR" sz="2200" dirty="0" smtClean="0"/>
              <a:t>- Génétiques entre les marqueurs en exploitant le pourcentage de recombinaison à la </a:t>
            </a:r>
            <a:r>
              <a:rPr lang="fr-FR" sz="2200" dirty="0" err="1" smtClean="0"/>
              <a:t>meiose</a:t>
            </a:r>
            <a:endParaRPr lang="fr-FR" sz="2200" dirty="0" smtClean="0"/>
          </a:p>
          <a:p>
            <a:pPr algn="just"/>
            <a:r>
              <a:rPr lang="fr-FR" sz="2200" dirty="0" smtClean="0"/>
              <a:t>Le marqueur idéal est un marqueur </a:t>
            </a:r>
            <a:r>
              <a:rPr lang="fr-FR" sz="2200" dirty="0" err="1" smtClean="0"/>
              <a:t>tres</a:t>
            </a:r>
            <a:r>
              <a:rPr lang="fr-FR" sz="2200" dirty="0" smtClean="0"/>
              <a:t> polymorphe, présent à l’état hétérozygote et si possible </a:t>
            </a:r>
            <a:r>
              <a:rPr lang="fr-FR" sz="2200" dirty="0" err="1" smtClean="0"/>
              <a:t>co</a:t>
            </a:r>
            <a:r>
              <a:rPr lang="fr-FR" sz="2200" dirty="0" smtClean="0"/>
              <a:t>-dominant</a:t>
            </a:r>
          </a:p>
          <a:p>
            <a:pPr algn="just"/>
            <a:r>
              <a:rPr lang="fr-FR" sz="2200" dirty="0" smtClean="0"/>
              <a:t>Les marqueurs phénotypiques sont peu polymorphes et rarement </a:t>
            </a:r>
            <a:r>
              <a:rPr lang="fr-FR" sz="2200" dirty="0" err="1" smtClean="0"/>
              <a:t>codominants</a:t>
            </a:r>
            <a:endParaRPr lang="fr-FR" sz="2200" dirty="0" smtClean="0"/>
          </a:p>
          <a:p>
            <a:pPr algn="just"/>
            <a:r>
              <a:rPr lang="fr-FR" sz="2200" dirty="0" smtClean="0"/>
              <a:t>Les marqueurs moléculaires sont nombreux, polymorphes, </a:t>
            </a:r>
            <a:r>
              <a:rPr lang="fr-FR" sz="2200" dirty="0" err="1" smtClean="0"/>
              <a:t>codominants</a:t>
            </a:r>
            <a:r>
              <a:rPr lang="fr-FR" sz="2200" dirty="0" smtClean="0"/>
              <a:t> et requièrent les techniques de biologie moléculaire pour </a:t>
            </a:r>
            <a:r>
              <a:rPr lang="fr-FR" sz="2200" dirty="0" err="1" smtClean="0"/>
              <a:t>etre</a:t>
            </a:r>
            <a:r>
              <a:rPr lang="fr-FR" sz="2200" dirty="0" smtClean="0"/>
              <a:t> détectés</a:t>
            </a:r>
          </a:p>
          <a:p>
            <a:pPr algn="just"/>
            <a:r>
              <a:rPr lang="fr-FR" sz="2200" dirty="0" smtClean="0"/>
              <a:t>Permet de localiser les marqueurs et les gènes d’</a:t>
            </a:r>
            <a:r>
              <a:rPr lang="fr-FR" sz="2200" dirty="0" err="1" smtClean="0"/>
              <a:t>interet</a:t>
            </a:r>
            <a:r>
              <a:rPr lang="fr-FR" sz="2200" dirty="0" smtClean="0"/>
              <a:t> ou des régions associées à un marqueur phénotypique (recherche des gènes candidats)</a:t>
            </a:r>
          </a:p>
          <a:p>
            <a:pPr marL="0" indent="0" algn="just">
              <a:buNone/>
            </a:pPr>
            <a:r>
              <a:rPr lang="fr-FR" sz="2200" dirty="0" smtClean="0"/>
              <a:t>-  Les cartes physiques permettent d’établir des distances physiques entre les gènes en </a:t>
            </a:r>
            <a:r>
              <a:rPr lang="fr-FR" sz="2200" dirty="0" err="1" smtClean="0"/>
              <a:t>pbs</a:t>
            </a:r>
            <a:r>
              <a:rPr lang="fr-FR" sz="2200" dirty="0" smtClean="0"/>
              <a:t>, méga, giga ou </a:t>
            </a:r>
            <a:r>
              <a:rPr lang="fr-FR" sz="2200" dirty="0" err="1" smtClean="0"/>
              <a:t>Kbs</a:t>
            </a:r>
            <a:endParaRPr lang="fr-FR" sz="2200" dirty="0" smtClean="0"/>
          </a:p>
          <a:p>
            <a:pPr marL="0" indent="0" algn="just">
              <a:buNone/>
            </a:pPr>
            <a:endParaRPr lang="fr-FR" sz="2400" dirty="0"/>
          </a:p>
        </p:txBody>
      </p:sp>
    </p:spTree>
    <p:extLst>
      <p:ext uri="{BB962C8B-B14F-4D97-AF65-F5344CB8AC3E}">
        <p14:creationId xmlns:p14="http://schemas.microsoft.com/office/powerpoint/2010/main" val="2032906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Organisation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p:spPr>
        <p:txBody>
          <a:bodyPr>
            <a:normAutofit/>
          </a:bodyPr>
          <a:lstStyle/>
          <a:p>
            <a:pPr algn="just">
              <a:buFont typeface="Wingdings" panose="05000000000000000000" pitchFamily="2" charset="2"/>
              <a:buChar char="Ø"/>
            </a:pPr>
            <a:r>
              <a:rPr lang="fr-FR" dirty="0" smtClean="0">
                <a:solidFill>
                  <a:srgbClr val="7030A0"/>
                </a:solidFill>
              </a:rPr>
              <a:t> </a:t>
            </a:r>
            <a:r>
              <a:rPr lang="fr-FR" sz="2400" dirty="0" smtClean="0">
                <a:solidFill>
                  <a:srgbClr val="7030A0"/>
                </a:solidFill>
              </a:rPr>
              <a:t>Caryotype </a:t>
            </a:r>
            <a:r>
              <a:rPr lang="fr-FR" sz="2400" dirty="0" smtClean="0"/>
              <a:t>est un arrangement standard des chromosomes métaphasiques d’une cellule à partir d’une vue microscopique. </a:t>
            </a:r>
          </a:p>
          <a:p>
            <a:pPr algn="just"/>
            <a:r>
              <a:rPr lang="fr-FR" sz="2400" dirty="0" smtClean="0"/>
              <a:t>Les chromosomes sont photographiés et disposés selon un format standard :</a:t>
            </a:r>
          </a:p>
          <a:p>
            <a:pPr algn="just">
              <a:buFontTx/>
              <a:buChar char="-"/>
            </a:pPr>
            <a:r>
              <a:rPr lang="fr-FR" sz="2400" dirty="0" smtClean="0"/>
              <a:t>Par paire</a:t>
            </a:r>
          </a:p>
          <a:p>
            <a:pPr algn="just">
              <a:buFontTx/>
              <a:buChar char="-"/>
            </a:pPr>
            <a:r>
              <a:rPr lang="fr-FR" sz="2400" dirty="0" smtClean="0"/>
              <a:t>Classés par taille + position du centromère</a:t>
            </a:r>
          </a:p>
          <a:p>
            <a:pPr algn="just"/>
            <a:r>
              <a:rPr lang="fr-FR" sz="2400" dirty="0" smtClean="0"/>
              <a:t>Donne le sexe et révèle les aberrations chromosomiques</a:t>
            </a:r>
          </a:p>
          <a:p>
            <a:pPr algn="just">
              <a:buFont typeface="Wingdings" panose="05000000000000000000" pitchFamily="2" charset="2"/>
              <a:buChar char="Ø"/>
            </a:pPr>
            <a:r>
              <a:rPr lang="fr-FR" sz="2400" dirty="0" smtClean="0"/>
              <a:t> </a:t>
            </a:r>
            <a:r>
              <a:rPr lang="fr-FR" sz="2400" dirty="0" err="1" smtClean="0">
                <a:solidFill>
                  <a:srgbClr val="7030A0"/>
                </a:solidFill>
              </a:rPr>
              <a:t>Banding</a:t>
            </a:r>
            <a:r>
              <a:rPr lang="fr-FR" sz="2400" dirty="0" smtClean="0"/>
              <a:t> consiste à colorer des segments d’ADN (identifier les chromosomes et les différents segments)</a:t>
            </a:r>
          </a:p>
          <a:p>
            <a:pPr algn="just"/>
            <a:r>
              <a:rPr lang="fr-FR" sz="2400" dirty="0" smtClean="0"/>
              <a:t>Les régions riches en gènes sont également riches en </a:t>
            </a:r>
            <a:r>
              <a:rPr lang="fr-FR" sz="2400" dirty="0" err="1" smtClean="0"/>
              <a:t>nts</a:t>
            </a:r>
            <a:r>
              <a:rPr lang="fr-FR" sz="2400" dirty="0" smtClean="0"/>
              <a:t> GC, les régions riches en AT sont pauvres en gènes. Ces différentes régions peuvent </a:t>
            </a:r>
            <a:r>
              <a:rPr lang="fr-FR" sz="2400" dirty="0" err="1" smtClean="0"/>
              <a:t>etre</a:t>
            </a:r>
            <a:r>
              <a:rPr lang="fr-FR" sz="2400" dirty="0" smtClean="0"/>
              <a:t> visualisées</a:t>
            </a:r>
          </a:p>
          <a:p>
            <a:pPr algn="just"/>
            <a:r>
              <a:rPr lang="fr-FR" sz="2400" dirty="0" smtClean="0"/>
              <a:t>Respectivement les bandes R clairs et bandes G sombres</a:t>
            </a:r>
          </a:p>
          <a:p>
            <a:pPr algn="just"/>
            <a:r>
              <a:rPr lang="fr-FR" sz="2400" dirty="0" smtClean="0"/>
              <a:t>Dans le cas de cancers ou des </a:t>
            </a:r>
            <a:r>
              <a:rPr lang="fr-FR" sz="2400" dirty="0" err="1" smtClean="0"/>
              <a:t>syndomes</a:t>
            </a:r>
            <a:r>
              <a:rPr lang="fr-FR" sz="2400" dirty="0" smtClean="0"/>
              <a:t> de malformations, on peut déceler par exemple les réarrangements.</a:t>
            </a:r>
          </a:p>
          <a:p>
            <a:pPr marL="0" indent="0" algn="just">
              <a:buNone/>
            </a:pPr>
            <a:endParaRPr lang="fr-FR" sz="2400" dirty="0"/>
          </a:p>
          <a:p>
            <a:pPr marL="0" indent="0" algn="just">
              <a:buNone/>
            </a:pPr>
            <a:endParaRPr lang="fr-FR" dirty="0" smtClean="0"/>
          </a:p>
          <a:p>
            <a:pPr marL="0" indent="0" algn="just">
              <a:buNone/>
            </a:pPr>
            <a:endParaRPr lang="fr-FR" dirty="0" smtClean="0"/>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4531045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Organisation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a:solidFill>
            <a:schemeClr val="bg1"/>
          </a:solidFill>
        </p:spPr>
        <p:txBody>
          <a:bodyPr>
            <a:normAutofit fontScale="92500" lnSpcReduction="10000"/>
          </a:bodyPr>
          <a:lstStyle/>
          <a:p>
            <a:pPr algn="just">
              <a:buFont typeface="Wingdings" panose="05000000000000000000" pitchFamily="2" charset="2"/>
              <a:buChar char="Ø"/>
            </a:pPr>
            <a:r>
              <a:rPr lang="fr-FR" dirty="0" smtClean="0">
                <a:solidFill>
                  <a:srgbClr val="7030A0"/>
                </a:solidFill>
              </a:rPr>
              <a:t> </a:t>
            </a:r>
            <a:r>
              <a:rPr lang="fr-FR" sz="2400" dirty="0" smtClean="0">
                <a:solidFill>
                  <a:srgbClr val="7030A0"/>
                </a:solidFill>
              </a:rPr>
              <a:t>Génome humain (3200 Mb)</a:t>
            </a:r>
          </a:p>
          <a:p>
            <a:pPr algn="just">
              <a:buFontTx/>
              <a:buChar char="-"/>
            </a:pPr>
            <a:r>
              <a:rPr lang="fr-FR" sz="2200" dirty="0" smtClean="0"/>
              <a:t>ADN hautement répété ( ADN satellite, STR,VNTR)</a:t>
            </a:r>
          </a:p>
          <a:p>
            <a:pPr algn="just"/>
            <a:r>
              <a:rPr lang="fr-FR" sz="2200" dirty="0" smtClean="0"/>
              <a:t>Répété en tandem</a:t>
            </a:r>
          </a:p>
          <a:p>
            <a:pPr algn="just"/>
            <a:r>
              <a:rPr lang="fr-FR" sz="2200" dirty="0" smtClean="0"/>
              <a:t>N’est pas codant</a:t>
            </a:r>
          </a:p>
          <a:p>
            <a:pPr algn="just"/>
            <a:r>
              <a:rPr lang="fr-FR" sz="2200" dirty="0" smtClean="0"/>
              <a:t>10-15% du GH</a:t>
            </a:r>
          </a:p>
          <a:p>
            <a:pPr algn="just"/>
            <a:r>
              <a:rPr lang="fr-FR" sz="2200" dirty="0" smtClean="0"/>
              <a:t>ADN </a:t>
            </a:r>
            <a:r>
              <a:rPr lang="fr-FR" sz="2200" dirty="0" err="1" smtClean="0"/>
              <a:t>hétérochromatique</a:t>
            </a:r>
            <a:r>
              <a:rPr lang="fr-FR" sz="2200" dirty="0" smtClean="0"/>
              <a:t> (centromères et télomères)</a:t>
            </a:r>
          </a:p>
          <a:p>
            <a:pPr algn="just">
              <a:buFontTx/>
              <a:buChar char="-"/>
            </a:pPr>
            <a:r>
              <a:rPr lang="fr-FR" sz="2200" dirty="0" smtClean="0"/>
              <a:t>ADN moyennement répété </a:t>
            </a:r>
          </a:p>
          <a:p>
            <a:pPr algn="just">
              <a:buFontTx/>
              <a:buChar char="-"/>
            </a:pPr>
            <a:r>
              <a:rPr lang="fr-FR" sz="2200" dirty="0" smtClean="0"/>
              <a:t>ADN dispersé</a:t>
            </a:r>
          </a:p>
          <a:p>
            <a:pPr algn="just"/>
            <a:r>
              <a:rPr lang="fr-FR" sz="2200" dirty="0" smtClean="0"/>
              <a:t>En grande majorité non codant</a:t>
            </a:r>
          </a:p>
          <a:p>
            <a:pPr algn="just"/>
            <a:r>
              <a:rPr lang="fr-FR" sz="2200" dirty="0" smtClean="0"/>
              <a:t>25-40% du GH</a:t>
            </a:r>
          </a:p>
          <a:p>
            <a:pPr algn="just"/>
            <a:r>
              <a:rPr lang="fr-FR" sz="2200" dirty="0" smtClean="0"/>
              <a:t>Motifs de 100-1000pbs dispersés dans le génome</a:t>
            </a:r>
          </a:p>
          <a:p>
            <a:pPr algn="just"/>
            <a:r>
              <a:rPr lang="fr-FR" sz="2200" dirty="0" smtClean="0"/>
              <a:t>Séquences Alu, LINE, SINE….</a:t>
            </a:r>
          </a:p>
          <a:p>
            <a:pPr algn="just"/>
            <a:r>
              <a:rPr lang="fr-FR" sz="2200" dirty="0" smtClean="0"/>
              <a:t>Séquences codantes : gènes présents en plusieurs copies (jusqu’à 200	copies) </a:t>
            </a:r>
            <a:r>
              <a:rPr lang="fr-FR" sz="2200" dirty="0" err="1" smtClean="0"/>
              <a:t>exp</a:t>
            </a:r>
            <a:r>
              <a:rPr lang="fr-FR" sz="2200" dirty="0" smtClean="0"/>
              <a:t>: qui codent pour l’ARNr sur les </a:t>
            </a:r>
            <a:r>
              <a:rPr lang="fr-FR" sz="2200" dirty="0" err="1" smtClean="0"/>
              <a:t>chms</a:t>
            </a:r>
            <a:r>
              <a:rPr lang="fr-FR" sz="2200" dirty="0" smtClean="0"/>
              <a:t> 13,14,15,21, 22</a:t>
            </a:r>
          </a:p>
          <a:p>
            <a:pPr algn="just">
              <a:buFontTx/>
              <a:buChar char="-"/>
            </a:pPr>
            <a:r>
              <a:rPr lang="fr-FR" sz="2200" dirty="0" smtClean="0"/>
              <a:t>ADN non répété : séquences uniques gènes</a:t>
            </a:r>
          </a:p>
          <a:p>
            <a:pPr marL="0" indent="0" algn="just">
              <a:buNone/>
            </a:pPr>
            <a:r>
              <a:rPr lang="fr-FR" sz="2200" dirty="0" smtClean="0">
                <a:solidFill>
                  <a:srgbClr val="FF0000"/>
                </a:solidFill>
              </a:rPr>
              <a:t>Plus la complexité d’un organisme augmente plus la quantité d’ADN répété augmente</a:t>
            </a:r>
            <a:endParaRPr lang="fr-FR" sz="2200" dirty="0">
              <a:solidFill>
                <a:srgbClr val="FF0000"/>
              </a:solidFill>
            </a:endParaRPr>
          </a:p>
          <a:p>
            <a:pPr algn="just"/>
            <a:endParaRPr lang="fr-FR" sz="2200" dirty="0" smtClean="0"/>
          </a:p>
          <a:p>
            <a:pPr algn="just"/>
            <a:endParaRPr lang="fr-FR" sz="2200"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3487888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Caractéristiques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p:spPr>
        <p:txBody>
          <a:bodyPr>
            <a:normAutofit/>
          </a:bodyPr>
          <a:lstStyle/>
          <a:p>
            <a:pPr algn="just">
              <a:buFont typeface="Wingdings" panose="05000000000000000000" pitchFamily="2" charset="2"/>
              <a:buChar char="Ø"/>
            </a:pPr>
            <a:r>
              <a:rPr lang="fr-FR" dirty="0" smtClean="0">
                <a:solidFill>
                  <a:srgbClr val="7030A0"/>
                </a:solidFill>
              </a:rPr>
              <a:t> </a:t>
            </a:r>
            <a:r>
              <a:rPr lang="fr-FR" sz="2200" dirty="0" smtClean="0">
                <a:solidFill>
                  <a:srgbClr val="7030A0"/>
                </a:solidFill>
              </a:rPr>
              <a:t>PGH ( Projet du Génome Humain) ou </a:t>
            </a:r>
            <a:r>
              <a:rPr lang="fr-FR" sz="2200" dirty="0" err="1" smtClean="0">
                <a:solidFill>
                  <a:srgbClr val="7030A0"/>
                </a:solidFill>
              </a:rPr>
              <a:t>HuGO</a:t>
            </a:r>
            <a:r>
              <a:rPr lang="fr-FR" sz="2200" dirty="0" smtClean="0">
                <a:solidFill>
                  <a:srgbClr val="7030A0"/>
                </a:solidFill>
              </a:rPr>
              <a:t> (</a:t>
            </a:r>
            <a:r>
              <a:rPr lang="fr-FR" sz="2200" dirty="0" err="1" smtClean="0">
                <a:solidFill>
                  <a:srgbClr val="7030A0"/>
                </a:solidFill>
              </a:rPr>
              <a:t>Human</a:t>
            </a:r>
            <a:r>
              <a:rPr lang="fr-FR" sz="2200" dirty="0" smtClean="0">
                <a:solidFill>
                  <a:srgbClr val="7030A0"/>
                </a:solidFill>
              </a:rPr>
              <a:t> </a:t>
            </a:r>
            <a:r>
              <a:rPr lang="fr-FR" sz="2200" dirty="0" err="1" smtClean="0">
                <a:solidFill>
                  <a:srgbClr val="7030A0"/>
                </a:solidFill>
              </a:rPr>
              <a:t>Genome</a:t>
            </a:r>
            <a:r>
              <a:rPr lang="fr-FR" sz="2200" dirty="0" smtClean="0">
                <a:solidFill>
                  <a:srgbClr val="7030A0"/>
                </a:solidFill>
              </a:rPr>
              <a:t> Organisation)</a:t>
            </a:r>
          </a:p>
          <a:p>
            <a:pPr algn="just">
              <a:buFontTx/>
              <a:buChar char="-"/>
            </a:pPr>
            <a:r>
              <a:rPr lang="fr-FR" sz="2200" dirty="0" smtClean="0"/>
              <a:t>A commencé en 1990 sous la direction de James Watson</a:t>
            </a:r>
          </a:p>
          <a:p>
            <a:pPr algn="just">
              <a:buFontTx/>
              <a:buChar char="-"/>
            </a:pPr>
            <a:r>
              <a:rPr lang="fr-FR" sz="2200" dirty="0" smtClean="0"/>
              <a:t>Projet lancé en Suisse par la communauté scientifique pour le séquençage du GH</a:t>
            </a:r>
          </a:p>
          <a:p>
            <a:pPr algn="just">
              <a:buFontTx/>
              <a:buChar char="-"/>
            </a:pPr>
            <a:r>
              <a:rPr lang="fr-FR" sz="2200" dirty="0" err="1" smtClean="0"/>
              <a:t>Consortuim</a:t>
            </a:r>
            <a:r>
              <a:rPr lang="fr-FR" sz="2200" dirty="0" smtClean="0"/>
              <a:t> mondial de 20 institutions publiques ont divisé le travail</a:t>
            </a:r>
          </a:p>
          <a:p>
            <a:pPr algn="just">
              <a:buFontTx/>
              <a:buChar char="-"/>
            </a:pPr>
            <a:r>
              <a:rPr lang="fr-FR" sz="2200" dirty="0" smtClean="0"/>
              <a:t>Une dizaine de donneurs anonymes dont l’ADN a été prélevé par deux laboratoires américains et distribué aux différentes équipes à travers le monde </a:t>
            </a:r>
          </a:p>
          <a:p>
            <a:pPr algn="just">
              <a:buFontTx/>
              <a:buChar char="-"/>
            </a:pPr>
            <a:r>
              <a:rPr lang="fr-FR" sz="2200" dirty="0" smtClean="0"/>
              <a:t>Les premières années ont été consacrées à la cartographie</a:t>
            </a:r>
          </a:p>
          <a:p>
            <a:pPr algn="just">
              <a:buFontTx/>
              <a:buChar char="-"/>
            </a:pPr>
            <a:r>
              <a:rPr lang="fr-FR" sz="2200" dirty="0" smtClean="0"/>
              <a:t>Le séquençage proprement dit n’a commencé qu’en 1998 pour s’achever en 2003( avec 2ans d’avance)</a:t>
            </a:r>
          </a:p>
          <a:p>
            <a:pPr algn="just">
              <a:buFontTx/>
              <a:buChar char="-"/>
            </a:pPr>
            <a:r>
              <a:rPr lang="fr-FR" sz="2200" dirty="0" smtClean="0"/>
              <a:t>Les 1ers résultats mis en accès libre pour les scientifiques sur internet</a:t>
            </a:r>
          </a:p>
          <a:p>
            <a:pPr algn="just">
              <a:buFontTx/>
              <a:buChar char="-"/>
            </a:pPr>
            <a:r>
              <a:rPr lang="fr-FR" sz="2200" dirty="0" smtClean="0"/>
              <a:t>La version complète à 99,9% de la séquence du GH accessible en ligne</a:t>
            </a:r>
          </a:p>
          <a:p>
            <a:pPr algn="just">
              <a:buFontTx/>
              <a:buChar char="-"/>
            </a:pPr>
            <a:r>
              <a:rPr lang="fr-FR" sz="2200" dirty="0" smtClean="0"/>
              <a:t>La partie séquencée correspond à l’euchromatine (2,9 milliards de l’ADN)</a:t>
            </a:r>
          </a:p>
          <a:p>
            <a:pPr algn="just">
              <a:buFontTx/>
              <a:buChar char="-"/>
            </a:pPr>
            <a:r>
              <a:rPr lang="fr-FR" sz="2200" dirty="0" smtClean="0"/>
              <a:t>Le 1% non séquencé est de l’ADN hautement répété (hétérochromatine)</a:t>
            </a: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5390085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Caractéristiques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p:spPr>
        <p:txBody>
          <a:bodyPr>
            <a:normAutofit/>
          </a:bodyPr>
          <a:lstStyle/>
          <a:p>
            <a:pPr algn="just">
              <a:buFont typeface="Wingdings" panose="05000000000000000000" pitchFamily="2" charset="2"/>
              <a:buChar char="Ø"/>
            </a:pPr>
            <a:r>
              <a:rPr lang="fr-FR" dirty="0" smtClean="0">
                <a:solidFill>
                  <a:srgbClr val="7030A0"/>
                </a:solidFill>
              </a:rPr>
              <a:t> </a:t>
            </a:r>
            <a:r>
              <a:rPr lang="fr-FR" sz="2600" dirty="0" smtClean="0">
                <a:solidFill>
                  <a:srgbClr val="7030A0"/>
                </a:solidFill>
              </a:rPr>
              <a:t>Bilan du PGH: 1génome= 100tonnes, 1tonne=500pages, 1page=300bases</a:t>
            </a:r>
          </a:p>
          <a:p>
            <a:pPr algn="just">
              <a:buFontTx/>
              <a:buChar char="-"/>
            </a:pPr>
            <a:r>
              <a:rPr lang="fr-FR" sz="2200" dirty="0" smtClean="0"/>
              <a:t>3 milliards de </a:t>
            </a:r>
            <a:r>
              <a:rPr lang="fr-FR" sz="2200" dirty="0" err="1" smtClean="0"/>
              <a:t>pbs</a:t>
            </a:r>
            <a:endParaRPr lang="fr-FR" sz="2200" dirty="0" smtClean="0"/>
          </a:p>
          <a:p>
            <a:pPr marL="0" indent="0" algn="just">
              <a:buNone/>
            </a:pPr>
            <a:r>
              <a:rPr lang="fr-FR" sz="2200" dirty="0" smtClean="0"/>
              <a:t>- 0,1</a:t>
            </a:r>
            <a:r>
              <a:rPr lang="fr-FR" sz="2200" dirty="0"/>
              <a:t>% de variabilité entre les génomes humains</a:t>
            </a:r>
          </a:p>
          <a:p>
            <a:pPr marL="0" indent="0" algn="just">
              <a:buNone/>
            </a:pPr>
            <a:r>
              <a:rPr lang="fr-FR" sz="2200" dirty="0"/>
              <a:t> </a:t>
            </a:r>
            <a:r>
              <a:rPr lang="fr-FR" sz="2200" dirty="0" smtClean="0"/>
              <a:t>- 5% de séquences codantes</a:t>
            </a:r>
          </a:p>
          <a:p>
            <a:pPr algn="just">
              <a:buFontTx/>
              <a:buChar char="-"/>
            </a:pPr>
            <a:r>
              <a:rPr lang="fr-FR" sz="2200" dirty="0" smtClean="0"/>
              <a:t>50% éléments transposables (Line et Alu)</a:t>
            </a:r>
          </a:p>
          <a:p>
            <a:pPr algn="just">
              <a:buFontTx/>
              <a:buChar char="-"/>
            </a:pPr>
            <a:r>
              <a:rPr lang="fr-FR" sz="2200" dirty="0" smtClean="0"/>
              <a:t>25-30000 gènes ( on avait prédit 50-100000 gènes)</a:t>
            </a:r>
          </a:p>
          <a:p>
            <a:pPr algn="just">
              <a:buFontTx/>
              <a:buChar char="-"/>
            </a:pPr>
            <a:r>
              <a:rPr lang="fr-FR" sz="2200" dirty="0" smtClean="0"/>
              <a:t>&gt;40% des gènes identifiés à fonction inconnue </a:t>
            </a:r>
          </a:p>
          <a:p>
            <a:pPr algn="just">
              <a:buFontTx/>
              <a:buChar char="-"/>
            </a:pPr>
            <a:r>
              <a:rPr lang="fr-FR" sz="2200" dirty="0" smtClean="0"/>
              <a:t>Les gènes ne sont pas uniformément distribués :</a:t>
            </a:r>
          </a:p>
          <a:p>
            <a:pPr algn="just"/>
            <a:r>
              <a:rPr lang="fr-FR" sz="2200" dirty="0" smtClean="0"/>
              <a:t>Le chromosome 19 a la plus forte densité génique</a:t>
            </a:r>
          </a:p>
          <a:p>
            <a:pPr algn="just"/>
            <a:r>
              <a:rPr lang="fr-FR" sz="2200" dirty="0" smtClean="0"/>
              <a:t>Le chromosome 13 et Y sont de faible densité génique</a:t>
            </a:r>
          </a:p>
          <a:p>
            <a:pPr algn="just">
              <a:buFontTx/>
              <a:buChar char="-"/>
            </a:pPr>
            <a:r>
              <a:rPr lang="fr-FR" sz="2200" dirty="0" smtClean="0"/>
              <a:t>L’organisation des gènes sur les bras longs des chromosomes 21 et 22montre une différence de </a:t>
            </a:r>
            <a:r>
              <a:rPr lang="fr-FR" sz="2200" dirty="0"/>
              <a:t>d</a:t>
            </a:r>
            <a:r>
              <a:rPr lang="fr-FR" sz="2200" dirty="0" smtClean="0"/>
              <a:t>ensité génique pour une longueur similaire:</a:t>
            </a:r>
          </a:p>
          <a:p>
            <a:pPr algn="just"/>
            <a:r>
              <a:rPr lang="fr-FR" sz="2200" dirty="0" smtClean="0"/>
              <a:t>49,9Mb sur le chm21=337 gènes (1gène/140Kb)</a:t>
            </a:r>
          </a:p>
          <a:p>
            <a:pPr algn="just"/>
            <a:r>
              <a:rPr lang="fr-FR" sz="2200" dirty="0" smtClean="0"/>
              <a:t>49,5Mb sur le chm22=693 gènes (1gène/70Kb)</a:t>
            </a:r>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40913482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Caractéristiques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p:spPr>
        <p:txBody>
          <a:bodyPr>
            <a:normAutofit/>
          </a:bodyPr>
          <a:lstStyle/>
          <a:p>
            <a:pPr algn="just">
              <a:buFont typeface="Wingdings" panose="05000000000000000000" pitchFamily="2" charset="2"/>
              <a:buChar char="Ø"/>
            </a:pPr>
            <a:r>
              <a:rPr lang="fr-FR" dirty="0" smtClean="0">
                <a:solidFill>
                  <a:srgbClr val="7030A0"/>
                </a:solidFill>
              </a:rPr>
              <a:t> </a:t>
            </a:r>
            <a:r>
              <a:rPr lang="fr-FR" sz="2600" dirty="0" smtClean="0">
                <a:solidFill>
                  <a:srgbClr val="7030A0"/>
                </a:solidFill>
              </a:rPr>
              <a:t>Bilan du PGH: 1génome= 100tonnes, 1tonne=500pages, 1page=300bases</a:t>
            </a:r>
          </a:p>
          <a:p>
            <a:pPr algn="just">
              <a:buFontTx/>
              <a:buChar char="-"/>
            </a:pPr>
            <a:r>
              <a:rPr lang="fr-FR" sz="2200" dirty="0" smtClean="0"/>
              <a:t>Les </a:t>
            </a:r>
            <a:r>
              <a:rPr lang="fr-FR" sz="2200" dirty="0"/>
              <a:t>gènes humains sont les plus grands et contiennent le plus d’introns et les plus grands introns/invertébrés:</a:t>
            </a:r>
          </a:p>
          <a:p>
            <a:pPr algn="just"/>
            <a:r>
              <a:rPr lang="fr-FR" sz="2200" dirty="0"/>
              <a:t>Nombre d’introns varie de 0(histones)-234 (</a:t>
            </a:r>
            <a:r>
              <a:rPr lang="fr-FR" sz="2200" dirty="0" err="1"/>
              <a:t>Titine</a:t>
            </a:r>
            <a:r>
              <a:rPr lang="fr-FR" sz="2200" dirty="0"/>
              <a:t> une protéine musculaire)</a:t>
            </a:r>
          </a:p>
          <a:p>
            <a:pPr algn="just"/>
            <a:r>
              <a:rPr lang="fr-FR" sz="2200" dirty="0"/>
              <a:t>Le plus grand gène humain est celui qui code la </a:t>
            </a:r>
            <a:r>
              <a:rPr lang="fr-FR" sz="2200" dirty="0" err="1"/>
              <a:t>Dystrophine</a:t>
            </a:r>
            <a:r>
              <a:rPr lang="fr-FR" sz="2200" dirty="0"/>
              <a:t> (2,5Mb)</a:t>
            </a:r>
          </a:p>
          <a:p>
            <a:pPr lvl="0" algn="just">
              <a:lnSpc>
                <a:spcPct val="100000"/>
              </a:lnSpc>
            </a:pPr>
            <a:r>
              <a:rPr lang="fr-FR" sz="2200" dirty="0"/>
              <a:t>Plus les organismes sont élaborés, plus leurs gènes contiennent des introns.</a:t>
            </a:r>
            <a:r>
              <a:rPr lang="fr-FR" sz="2200" dirty="0" smtClean="0"/>
              <a:t> Les </a:t>
            </a:r>
            <a:r>
              <a:rPr lang="fr-FR" sz="2200" dirty="0" err="1" smtClean="0"/>
              <a:t>memes</a:t>
            </a:r>
            <a:r>
              <a:rPr lang="fr-FR" sz="2200" dirty="0" smtClean="0"/>
              <a:t> protéines </a:t>
            </a:r>
            <a:r>
              <a:rPr lang="fr-FR" sz="2200" dirty="0"/>
              <a:t>chez des espèces différentes ont des </a:t>
            </a:r>
            <a:r>
              <a:rPr lang="fr-FR" sz="2200" dirty="0" err="1"/>
              <a:t>roles</a:t>
            </a:r>
            <a:r>
              <a:rPr lang="fr-FR" sz="2200" dirty="0"/>
              <a:t> semblables et sont codées par le </a:t>
            </a:r>
            <a:r>
              <a:rPr lang="fr-FR" sz="2200" dirty="0" err="1"/>
              <a:t>meme</a:t>
            </a:r>
            <a:r>
              <a:rPr lang="fr-FR" sz="2200" dirty="0"/>
              <a:t> ARNm mais par des gènes « analogues », </a:t>
            </a:r>
            <a:r>
              <a:rPr lang="fr-FR" sz="2200" dirty="0" err="1"/>
              <a:t>cad</a:t>
            </a:r>
            <a:r>
              <a:rPr lang="fr-FR" sz="2200" dirty="0"/>
              <a:t> des gènes qui comportent les </a:t>
            </a:r>
            <a:r>
              <a:rPr lang="fr-FR" sz="2200" dirty="0" err="1"/>
              <a:t>memes</a:t>
            </a:r>
            <a:r>
              <a:rPr lang="fr-FR" sz="2200" dirty="0"/>
              <a:t> exons mais diffèrent par les introns et leur longueur. </a:t>
            </a:r>
          </a:p>
          <a:p>
            <a:pPr marL="0" indent="0" algn="just">
              <a:lnSpc>
                <a:spcPct val="100000"/>
              </a:lnSpc>
              <a:buNone/>
            </a:pPr>
            <a:r>
              <a:rPr lang="fr-FR" sz="2200" dirty="0"/>
              <a:t>Exemple : pour un </a:t>
            </a:r>
            <a:r>
              <a:rPr lang="fr-FR" sz="2200" dirty="0" err="1"/>
              <a:t>meme</a:t>
            </a:r>
            <a:r>
              <a:rPr lang="fr-FR" sz="2200" dirty="0"/>
              <a:t> gène, on peut trouver 0 intron chez la levure, 5-50 chez l’homme</a:t>
            </a:r>
            <a:r>
              <a:rPr lang="fr-FR" sz="2200" dirty="0" smtClean="0"/>
              <a:t>.</a:t>
            </a:r>
          </a:p>
          <a:p>
            <a:pPr algn="just">
              <a:lnSpc>
                <a:spcPct val="100000"/>
              </a:lnSpc>
              <a:buFontTx/>
              <a:buChar char="-"/>
            </a:pPr>
            <a:r>
              <a:rPr lang="fr-FR" sz="2200" dirty="0" smtClean="0"/>
              <a:t>Les bases A,T,C et G ne sont pas </a:t>
            </a:r>
            <a:r>
              <a:rPr lang="fr-FR" sz="2200" dirty="0" err="1" smtClean="0"/>
              <a:t>équireprésentés</a:t>
            </a:r>
            <a:r>
              <a:rPr lang="fr-FR" sz="2200" dirty="0" smtClean="0"/>
              <a:t> : 59,7% AT</a:t>
            </a:r>
          </a:p>
          <a:p>
            <a:pPr algn="just">
              <a:lnSpc>
                <a:spcPct val="100000"/>
              </a:lnSpc>
              <a:buFontTx/>
              <a:buChar char="-"/>
            </a:pPr>
            <a:r>
              <a:rPr lang="fr-FR" sz="2200" dirty="0" smtClean="0"/>
              <a:t>Les </a:t>
            </a:r>
            <a:r>
              <a:rPr lang="fr-FR" sz="2200" dirty="0" err="1" smtClean="0"/>
              <a:t>regions</a:t>
            </a:r>
            <a:r>
              <a:rPr lang="fr-FR" sz="2200" dirty="0" smtClean="0"/>
              <a:t> riches en GC sont riches en </a:t>
            </a:r>
            <a:r>
              <a:rPr lang="fr-FR" sz="2200" dirty="0" err="1" smtClean="0"/>
              <a:t>genes</a:t>
            </a:r>
            <a:endParaRPr lang="fr-FR" sz="2200" dirty="0" smtClean="0"/>
          </a:p>
          <a:p>
            <a:pPr algn="just">
              <a:lnSpc>
                <a:spcPct val="100000"/>
              </a:lnSpc>
              <a:buFontTx/>
              <a:buChar char="-"/>
            </a:pPr>
            <a:r>
              <a:rPr lang="fr-FR" sz="2200" dirty="0" smtClean="0"/>
              <a:t>Les régions riches en AT pauvres en gènes </a:t>
            </a:r>
            <a:endParaRPr lang="fr-FR" sz="2200" dirty="0"/>
          </a:p>
          <a:p>
            <a:pPr marL="0" indent="0" algn="just">
              <a:buNone/>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3953045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071823"/>
          </a:xfrm>
        </p:spPr>
        <p:txBody>
          <a:bodyPr>
            <a:normAutofit fontScale="70000" lnSpcReduction="20000"/>
          </a:bodyPr>
          <a:lstStyle/>
          <a:p>
            <a:pPr marL="0" indent="0">
              <a:buNone/>
            </a:pPr>
            <a:r>
              <a:rPr lang="fr-FR" dirty="0" smtClean="0">
                <a:solidFill>
                  <a:srgbClr val="7030A0"/>
                </a:solidFill>
              </a:rPr>
              <a:t> </a:t>
            </a:r>
            <a:r>
              <a:rPr lang="fr-FR" sz="2200" b="1" dirty="0">
                <a:solidFill>
                  <a:srgbClr val="FF0000"/>
                </a:solidFill>
              </a:rPr>
              <a:t>Génome-</a:t>
            </a:r>
            <a:r>
              <a:rPr lang="fr-FR" sz="2200" b="1" dirty="0" err="1">
                <a:solidFill>
                  <a:srgbClr val="FF0000"/>
                </a:solidFill>
              </a:rPr>
              <a:t>Transcriptome</a:t>
            </a:r>
            <a:r>
              <a:rPr lang="fr-FR" sz="2200" b="1" dirty="0">
                <a:solidFill>
                  <a:srgbClr val="FF0000"/>
                </a:solidFill>
              </a:rPr>
              <a:t>-Protéome</a:t>
            </a:r>
            <a:endParaRPr lang="fr-FR" sz="2200" dirty="0">
              <a:solidFill>
                <a:srgbClr val="FF0000"/>
              </a:solidFill>
            </a:endParaRPr>
          </a:p>
          <a:p>
            <a:pPr marL="0" indent="0" algn="just">
              <a:lnSpc>
                <a:spcPct val="160000"/>
              </a:lnSpc>
              <a:buNone/>
            </a:pPr>
            <a:r>
              <a:rPr lang="fr-FR" sz="2400" dirty="0"/>
              <a:t>Les gènes codants des protéines ont été prédits </a:t>
            </a:r>
            <a:r>
              <a:rPr lang="fr-FR" sz="2400" dirty="0" err="1"/>
              <a:t>grace</a:t>
            </a:r>
            <a:r>
              <a:rPr lang="fr-FR" sz="2400" dirty="0"/>
              <a:t> à l’analyse informatique des données du séquençage, par comparaison de séquences : aux EST( séquences complémentaires de messagers) , séquences de protéines et des programmes de prédiction tel que GENESCAN </a:t>
            </a:r>
            <a:r>
              <a:rPr lang="fr-FR" sz="2400" dirty="0" err="1"/>
              <a:t>grace</a:t>
            </a:r>
            <a:r>
              <a:rPr lang="fr-FR" sz="2400" dirty="0"/>
              <a:t> à certains caractéristiques des gènes :</a:t>
            </a:r>
          </a:p>
          <a:p>
            <a:pPr lvl="0" algn="just">
              <a:lnSpc>
                <a:spcPct val="160000"/>
              </a:lnSpc>
            </a:pPr>
            <a:r>
              <a:rPr lang="fr-FR" sz="2400" dirty="0" err="1"/>
              <a:t>ORFs</a:t>
            </a:r>
            <a:r>
              <a:rPr lang="fr-FR" sz="2400" dirty="0"/>
              <a:t> : partie d’un cadre de lecture susceptible d’encoder une protéine ou un peptide ( au moins 100 codons après le début et avant le codon stop). La lecture de la séquence codant une protéine, se produit par groupe de 3 nucléotides (codon) . Il existe 3 façons de lire une séquence donc 3ORFs (en débutant par le 1</a:t>
            </a:r>
            <a:r>
              <a:rPr lang="fr-FR" sz="2400" baseline="30000" dirty="0"/>
              <a:t>er</a:t>
            </a:r>
            <a:r>
              <a:rPr lang="fr-FR" sz="2400" dirty="0"/>
              <a:t> ou 2</a:t>
            </a:r>
            <a:r>
              <a:rPr lang="fr-FR" sz="2400" baseline="30000" dirty="0"/>
              <a:t>ème</a:t>
            </a:r>
            <a:r>
              <a:rPr lang="fr-FR" sz="2400" dirty="0"/>
              <a:t> ou 3</a:t>
            </a:r>
            <a:r>
              <a:rPr lang="fr-FR" sz="2400" baseline="30000" dirty="0"/>
              <a:t>ème</a:t>
            </a:r>
            <a:r>
              <a:rPr lang="fr-FR" sz="2400" dirty="0"/>
              <a:t> nucléotide). Puisque l’ADN est double brin, et seul un des deux brins est transcrit, donc nous avons 6 </a:t>
            </a:r>
            <a:r>
              <a:rPr lang="fr-FR" sz="2400" dirty="0" err="1"/>
              <a:t>ORFs</a:t>
            </a:r>
            <a:r>
              <a:rPr lang="fr-FR" sz="2400" dirty="0"/>
              <a:t> potentiels.</a:t>
            </a:r>
          </a:p>
          <a:p>
            <a:pPr lvl="0" algn="just">
              <a:lnSpc>
                <a:spcPct val="160000"/>
              </a:lnSpc>
            </a:pPr>
            <a:r>
              <a:rPr lang="fr-FR" sz="2400" dirty="0"/>
              <a:t>Caractéristiques des bordures exons-introns. La plupart des introns commencent par la séquence consensus 5’ GU (site donneur lors de l’épissage) et finissent par la séquence consensus AG 3’(site accepteur lors de l’épissage), et une séquence riche en pyrimidines ( C et U) en amont du site AG.</a:t>
            </a:r>
          </a:p>
          <a:p>
            <a:pPr lvl="0" algn="just">
              <a:lnSpc>
                <a:spcPct val="160000"/>
              </a:lnSpc>
            </a:pPr>
            <a:r>
              <a:rPr lang="fr-FR" sz="2400" dirty="0"/>
              <a:t>Composition en bases : Le génome est une </a:t>
            </a:r>
            <a:r>
              <a:rPr lang="fr-FR" sz="2400" dirty="0" err="1"/>
              <a:t>mosaique</a:t>
            </a:r>
            <a:r>
              <a:rPr lang="fr-FR" sz="2400" dirty="0"/>
              <a:t> de régions de diverses compositions en ( G+C) qu’on appelle les « isochores » : riches, peu riches et pauvres ( bandes R et G). Les régions riches en GC sont riches en gènes.</a:t>
            </a:r>
          </a:p>
          <a:p>
            <a:pPr algn="just"/>
            <a:endParaRPr lang="fr-FR" sz="2200" dirty="0" smtClean="0"/>
          </a:p>
          <a:p>
            <a:pPr marL="0" indent="0">
              <a:buNone/>
            </a:pPr>
            <a:r>
              <a:rPr lang="fr-FR" dirty="0" smtClean="0"/>
              <a:t> </a:t>
            </a: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31725405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70000" lnSpcReduction="20000"/>
          </a:bodyPr>
          <a:lstStyle/>
          <a:p>
            <a:pPr marL="0" indent="0">
              <a:buNone/>
            </a:pPr>
            <a:r>
              <a:rPr lang="fr-FR" dirty="0" smtClean="0">
                <a:solidFill>
                  <a:srgbClr val="7030A0"/>
                </a:solidFill>
              </a:rPr>
              <a:t> </a:t>
            </a:r>
            <a:r>
              <a:rPr lang="fr-FR" sz="2200" b="1" dirty="0">
                <a:solidFill>
                  <a:srgbClr val="FF0000"/>
                </a:solidFill>
              </a:rPr>
              <a:t>Génome-</a:t>
            </a:r>
            <a:r>
              <a:rPr lang="fr-FR" sz="2200" b="1" dirty="0" err="1">
                <a:solidFill>
                  <a:srgbClr val="FF0000"/>
                </a:solidFill>
              </a:rPr>
              <a:t>Transcriptome</a:t>
            </a:r>
            <a:r>
              <a:rPr lang="fr-FR" sz="2200" b="1" dirty="0">
                <a:solidFill>
                  <a:srgbClr val="FF0000"/>
                </a:solidFill>
              </a:rPr>
              <a:t>-Protéome</a:t>
            </a:r>
            <a:endParaRPr lang="fr-FR" sz="2200" dirty="0">
              <a:solidFill>
                <a:srgbClr val="FF0000"/>
              </a:solidFill>
            </a:endParaRPr>
          </a:p>
          <a:p>
            <a:pPr algn="just">
              <a:lnSpc>
                <a:spcPct val="150000"/>
              </a:lnSpc>
            </a:pPr>
            <a:r>
              <a:rPr lang="fr-FR" sz="2200" dirty="0" smtClean="0"/>
              <a:t>Le </a:t>
            </a:r>
            <a:r>
              <a:rPr lang="fr-FR" sz="2200" dirty="0"/>
              <a:t>nombre de gènes humains est estimé actuellement à environ 25 à 30 000 gènes seulement. Ce nombre est à peine plus grand que celui du nombre de gènes de la souris et inférieur à celui du riz </a:t>
            </a:r>
            <a:r>
              <a:rPr lang="fr-FR" sz="2200" dirty="0" smtClean="0"/>
              <a:t>! </a:t>
            </a:r>
          </a:p>
          <a:p>
            <a:pPr algn="just">
              <a:lnSpc>
                <a:spcPct val="150000"/>
              </a:lnSpc>
            </a:pPr>
            <a:r>
              <a:rPr lang="fr-FR" sz="2200" dirty="0" smtClean="0"/>
              <a:t>100.000 </a:t>
            </a:r>
            <a:r>
              <a:rPr lang="fr-FR" sz="2200" dirty="0" err="1" smtClean="0"/>
              <a:t>ARNSs</a:t>
            </a:r>
            <a:r>
              <a:rPr lang="fr-FR" sz="2200" dirty="0" smtClean="0"/>
              <a:t> et </a:t>
            </a:r>
            <a:r>
              <a:rPr lang="fr-FR" sz="2200" dirty="0" err="1" smtClean="0"/>
              <a:t>ARNnc</a:t>
            </a:r>
            <a:endParaRPr lang="fr-FR" sz="2200" dirty="0"/>
          </a:p>
          <a:p>
            <a:pPr algn="just">
              <a:lnSpc>
                <a:spcPct val="150000"/>
              </a:lnSpc>
            </a:pPr>
            <a:r>
              <a:rPr lang="fr-FR" sz="2200" dirty="0"/>
              <a:t>La complexité de notre génome ne découle pas du nombre de gènes, mais de ses mécanismes de fonctionnement. L’un des principaux mécanismes est l’épissage alternatif. Ce mécanisme contribue à cette complexité par le fait que la structure en </a:t>
            </a:r>
            <a:r>
              <a:rPr lang="fr-FR" sz="2200" dirty="0" err="1"/>
              <a:t>mosaique</a:t>
            </a:r>
            <a:r>
              <a:rPr lang="fr-FR" sz="2200" dirty="0"/>
              <a:t> de nos gènes, permet à la cellule de produire plusieurs protéines différentes à partir d’un seul et </a:t>
            </a:r>
            <a:r>
              <a:rPr lang="fr-FR" sz="2200" dirty="0" err="1"/>
              <a:t>meme</a:t>
            </a:r>
            <a:r>
              <a:rPr lang="fr-FR" sz="2200" dirty="0"/>
              <a:t> gène.</a:t>
            </a:r>
          </a:p>
          <a:p>
            <a:pPr algn="just">
              <a:lnSpc>
                <a:spcPct val="150000"/>
              </a:lnSpc>
            </a:pPr>
            <a:r>
              <a:rPr lang="fr-FR" sz="2200" dirty="0"/>
              <a:t>En moyenne 1 gène produit 3ARN différents en changeant les différentes combinaisons des exons, lors de la maturation du </a:t>
            </a:r>
            <a:r>
              <a:rPr lang="fr-FR" sz="2200" dirty="0" err="1"/>
              <a:t>prémessager</a:t>
            </a:r>
            <a:r>
              <a:rPr lang="fr-FR" sz="2200" dirty="0"/>
              <a:t>. 2/3 des </a:t>
            </a:r>
            <a:r>
              <a:rPr lang="fr-FR" sz="2200" dirty="0" err="1"/>
              <a:t>ARNs</a:t>
            </a:r>
            <a:r>
              <a:rPr lang="fr-FR" sz="2200" dirty="0"/>
              <a:t> intervenant dans la synthèse des </a:t>
            </a:r>
            <a:r>
              <a:rPr lang="fr-FR" sz="2200" dirty="0" err="1"/>
              <a:t>proteines</a:t>
            </a:r>
            <a:r>
              <a:rPr lang="fr-FR" sz="2200" dirty="0"/>
              <a:t> subissent ce mécanisme.</a:t>
            </a:r>
          </a:p>
          <a:p>
            <a:pPr algn="just">
              <a:lnSpc>
                <a:spcPct val="150000"/>
              </a:lnSpc>
            </a:pPr>
            <a:r>
              <a:rPr lang="fr-FR" sz="2400" dirty="0"/>
              <a:t>Un grand nombre de gènes non comptabilisés dans les 25000 prédits ne codent pas de protéines, mais sont transcrits en </a:t>
            </a:r>
            <a:r>
              <a:rPr lang="fr-FR" sz="2400" dirty="0" err="1"/>
              <a:t>ARNs</a:t>
            </a:r>
            <a:r>
              <a:rPr lang="fr-FR" sz="2400" dirty="0"/>
              <a:t> non </a:t>
            </a:r>
            <a:r>
              <a:rPr lang="fr-FR" sz="2400" dirty="0" err="1"/>
              <a:t>codants.Ces</a:t>
            </a:r>
            <a:r>
              <a:rPr lang="fr-FR" sz="2400" dirty="0"/>
              <a:t> </a:t>
            </a:r>
            <a:r>
              <a:rPr lang="fr-FR" sz="2400" dirty="0" err="1"/>
              <a:t>ARNs</a:t>
            </a:r>
            <a:r>
              <a:rPr lang="fr-FR" sz="2400" dirty="0"/>
              <a:t> constituent plus du 1/3 des </a:t>
            </a:r>
            <a:r>
              <a:rPr lang="fr-FR" sz="2400" dirty="0" err="1"/>
              <a:t>ARNs</a:t>
            </a:r>
            <a:r>
              <a:rPr lang="fr-FR" sz="2400" dirty="0"/>
              <a:t> présents dans le cytoplasme.</a:t>
            </a:r>
          </a:p>
          <a:p>
            <a:pPr algn="just">
              <a:lnSpc>
                <a:spcPct val="150000"/>
              </a:lnSpc>
            </a:pPr>
            <a:r>
              <a:rPr lang="fr-FR" sz="2400" dirty="0"/>
              <a:t>Une grande partie de ces </a:t>
            </a:r>
            <a:r>
              <a:rPr lang="fr-FR" sz="2400" dirty="0" err="1"/>
              <a:t>ARNs</a:t>
            </a:r>
            <a:r>
              <a:rPr lang="fr-FR" sz="2400" dirty="0"/>
              <a:t> dont la taille est inférieur à 100pbs, donnent de petits </a:t>
            </a:r>
            <a:r>
              <a:rPr lang="fr-FR" sz="2400" dirty="0" err="1"/>
              <a:t>ARNs</a:t>
            </a:r>
            <a:r>
              <a:rPr lang="fr-FR" sz="2400" dirty="0"/>
              <a:t> régulateurs, </a:t>
            </a:r>
            <a:r>
              <a:rPr lang="fr-FR" sz="2400" dirty="0" err="1"/>
              <a:t>miARN</a:t>
            </a:r>
            <a:r>
              <a:rPr lang="fr-FR" sz="2400" dirty="0"/>
              <a:t> (250-300 connus chez l’homme actuellement).</a:t>
            </a:r>
          </a:p>
          <a:p>
            <a:pPr algn="just">
              <a:lnSpc>
                <a:spcPct val="150000"/>
              </a:lnSpc>
            </a:pPr>
            <a:r>
              <a:rPr lang="fr-FR" sz="2400" dirty="0"/>
              <a:t> Certains gènes codent des </a:t>
            </a:r>
            <a:r>
              <a:rPr lang="fr-FR" sz="2400" dirty="0" err="1"/>
              <a:t>ARNs</a:t>
            </a:r>
            <a:r>
              <a:rPr lang="fr-FR" sz="2400" dirty="0"/>
              <a:t> non codants de grande taille. C’est le cas du gène </a:t>
            </a:r>
            <a:r>
              <a:rPr lang="fr-FR" sz="2400" dirty="0" err="1"/>
              <a:t>Xist</a:t>
            </a:r>
            <a:r>
              <a:rPr lang="fr-FR" sz="2400" dirty="0"/>
              <a:t> situé sur le chromosome X. Dans les cellules femelles ce gène déclenche l’inactivation d’un des chromosomes X homologues dès le début le la vie embryonnaire</a:t>
            </a:r>
            <a:r>
              <a:rPr lang="fr-FR" sz="2400" dirty="0" smtClean="0"/>
              <a:t>.</a:t>
            </a:r>
          </a:p>
          <a:p>
            <a:pPr algn="just">
              <a:lnSpc>
                <a:spcPct val="150000"/>
              </a:lnSpc>
            </a:pPr>
            <a:r>
              <a:rPr lang="fr-FR" sz="2400" dirty="0" smtClean="0"/>
              <a:t>1 gène= 2-3 </a:t>
            </a:r>
            <a:r>
              <a:rPr lang="fr-FR" sz="2400" dirty="0" err="1" smtClean="0"/>
              <a:t>ARNs</a:t>
            </a:r>
            <a:r>
              <a:rPr lang="fr-FR" sz="2400" dirty="0" smtClean="0"/>
              <a:t> différents,  1 ARN= 5-10 protéines différents (modifications post-</a:t>
            </a:r>
            <a:r>
              <a:rPr lang="fr-FR" sz="2400" dirty="0" err="1" smtClean="0"/>
              <a:t>traductionnnelles</a:t>
            </a:r>
            <a:r>
              <a:rPr lang="fr-FR" sz="2400" dirty="0" smtClean="0"/>
              <a:t>)</a:t>
            </a: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9683347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77500" lnSpcReduction="20000"/>
          </a:bodyPr>
          <a:lstStyle/>
          <a:p>
            <a:pPr marL="0" indent="0">
              <a:buNone/>
            </a:pPr>
            <a:r>
              <a:rPr lang="fr-FR" dirty="0" smtClean="0">
                <a:solidFill>
                  <a:srgbClr val="7030A0"/>
                </a:solidFill>
              </a:rPr>
              <a:t> </a:t>
            </a:r>
            <a:r>
              <a:rPr lang="fr-FR" sz="2200" b="1" dirty="0">
                <a:solidFill>
                  <a:srgbClr val="FF0000"/>
                </a:solidFill>
              </a:rPr>
              <a:t>Génome-</a:t>
            </a:r>
            <a:r>
              <a:rPr lang="fr-FR" sz="2200" b="1" dirty="0" err="1">
                <a:solidFill>
                  <a:srgbClr val="FF0000"/>
                </a:solidFill>
              </a:rPr>
              <a:t>Transcriptome</a:t>
            </a:r>
            <a:r>
              <a:rPr lang="fr-FR" sz="2200" b="1" dirty="0">
                <a:solidFill>
                  <a:srgbClr val="FF0000"/>
                </a:solidFill>
              </a:rPr>
              <a:t>-Protéome</a:t>
            </a:r>
            <a:endParaRPr lang="fr-FR" sz="2200" dirty="0">
              <a:solidFill>
                <a:srgbClr val="FF0000"/>
              </a:solidFill>
            </a:endParaRPr>
          </a:p>
          <a:p>
            <a:pPr algn="just">
              <a:lnSpc>
                <a:spcPct val="150000"/>
              </a:lnSpc>
            </a:pPr>
            <a:r>
              <a:rPr lang="fr-FR" sz="1900" dirty="0" smtClean="0"/>
              <a:t>Les « </a:t>
            </a:r>
            <a:r>
              <a:rPr lang="fr-FR" sz="1900" dirty="0" err="1" smtClean="0"/>
              <a:t>omiques</a:t>
            </a:r>
            <a:r>
              <a:rPr lang="fr-FR" sz="1900" dirty="0" smtClean="0"/>
              <a:t> » sont des approches complémentaires</a:t>
            </a:r>
          </a:p>
          <a:p>
            <a:pPr algn="just">
              <a:lnSpc>
                <a:spcPct val="150000"/>
              </a:lnSpc>
              <a:buFontTx/>
              <a:buChar char="-"/>
            </a:pPr>
            <a:r>
              <a:rPr lang="fr-FR" sz="1900" dirty="0" smtClean="0"/>
              <a:t>Génomique structurale: Analyse de la fonction des gènes et autres parties du génome</a:t>
            </a:r>
          </a:p>
          <a:p>
            <a:pPr algn="just">
              <a:lnSpc>
                <a:spcPct val="150000"/>
              </a:lnSpc>
              <a:buFontTx/>
              <a:buChar char="-"/>
            </a:pPr>
            <a:r>
              <a:rPr lang="fr-FR" sz="1900" dirty="0" smtClean="0"/>
              <a:t>Génomique fonctionnelle: Analyse de la fonction des gènes et autres parties du génome . Inclut aussi la </a:t>
            </a:r>
            <a:r>
              <a:rPr lang="fr-FR" sz="1900" dirty="0" err="1" smtClean="0"/>
              <a:t>transcriptomique</a:t>
            </a:r>
            <a:r>
              <a:rPr lang="fr-FR" sz="1900" dirty="0" smtClean="0"/>
              <a:t> (analyse du </a:t>
            </a:r>
            <a:r>
              <a:rPr lang="fr-FR" sz="1900" dirty="0" err="1" smtClean="0"/>
              <a:t>transcriptome</a:t>
            </a:r>
            <a:r>
              <a:rPr lang="fr-FR" sz="1900" dirty="0" smtClean="0"/>
              <a:t>)</a:t>
            </a:r>
          </a:p>
          <a:p>
            <a:pPr algn="just">
              <a:lnSpc>
                <a:spcPct val="150000"/>
              </a:lnSpc>
              <a:buFontTx/>
              <a:buChar char="-"/>
            </a:pPr>
            <a:r>
              <a:rPr lang="fr-FR" sz="1900" dirty="0" err="1" smtClean="0"/>
              <a:t>Protéomique</a:t>
            </a:r>
            <a:r>
              <a:rPr lang="fr-FR" sz="1900" dirty="0" smtClean="0"/>
              <a:t>: Analyse du protéome</a:t>
            </a:r>
          </a:p>
          <a:p>
            <a:pPr algn="just">
              <a:lnSpc>
                <a:spcPct val="150000"/>
              </a:lnSpc>
            </a:pPr>
            <a:r>
              <a:rPr lang="fr-FR" sz="1900" dirty="0" smtClean="0"/>
              <a:t>La </a:t>
            </a:r>
            <a:r>
              <a:rPr lang="fr-FR" sz="1900" dirty="0" err="1" smtClean="0"/>
              <a:t>transcriptomique</a:t>
            </a:r>
            <a:r>
              <a:rPr lang="fr-FR" sz="1900" dirty="0" smtClean="0"/>
              <a:t> et la </a:t>
            </a:r>
            <a:r>
              <a:rPr lang="fr-FR" sz="1900" dirty="0" err="1" smtClean="0"/>
              <a:t>protéomique</a:t>
            </a:r>
            <a:r>
              <a:rPr lang="fr-FR" sz="1900" dirty="0" smtClean="0"/>
              <a:t> contribuent aussi à l’annotation des gènes et l’identification des séquences informatives.</a:t>
            </a:r>
          </a:p>
          <a:p>
            <a:pPr algn="just">
              <a:lnSpc>
                <a:spcPct val="150000"/>
              </a:lnSpc>
            </a:pPr>
            <a:r>
              <a:rPr lang="fr-FR" sz="1900" dirty="0" smtClean="0"/>
              <a:t>Ces études utilisent les outils de la biologie moléculaire afin de décrire et comprendre </a:t>
            </a:r>
          </a:p>
          <a:p>
            <a:pPr marL="0" indent="0" algn="just">
              <a:lnSpc>
                <a:spcPct val="150000"/>
              </a:lnSpc>
              <a:buNone/>
            </a:pPr>
            <a:r>
              <a:rPr lang="fr-FR" sz="1900" dirty="0" smtClean="0"/>
              <a:t>- Le fonctionnement biologique d’un organisme</a:t>
            </a:r>
          </a:p>
          <a:p>
            <a:pPr algn="just">
              <a:lnSpc>
                <a:spcPct val="150000"/>
              </a:lnSpc>
              <a:buFontTx/>
              <a:buChar char="-"/>
            </a:pPr>
            <a:r>
              <a:rPr lang="fr-FR" sz="1900" dirty="0" smtClean="0"/>
              <a:t> Les causes, au cœur du génome, de l’expression et de la variabilité observée</a:t>
            </a:r>
          </a:p>
          <a:p>
            <a:pPr algn="just">
              <a:lnSpc>
                <a:spcPct val="150000"/>
              </a:lnSpc>
            </a:pPr>
            <a:r>
              <a:rPr lang="fr-FR" sz="1900" dirty="0" smtClean="0"/>
              <a:t>On peut distinguer les études :  structurales et fonctionnelles  pour chaque </a:t>
            </a:r>
            <a:r>
              <a:rPr lang="fr-FR" sz="1900" dirty="0" err="1" smtClean="0"/>
              <a:t>omique</a:t>
            </a:r>
            <a:r>
              <a:rPr lang="fr-FR" sz="1900" dirty="0" smtClean="0"/>
              <a:t>: </a:t>
            </a:r>
          </a:p>
          <a:p>
            <a:pPr algn="just">
              <a:lnSpc>
                <a:spcPct val="150000"/>
              </a:lnSpc>
              <a:buFontTx/>
              <a:buChar char="-"/>
            </a:pPr>
            <a:r>
              <a:rPr lang="fr-FR" sz="1900" dirty="0" smtClean="0"/>
              <a:t>Génomique:</a:t>
            </a:r>
          </a:p>
          <a:p>
            <a:pPr marL="0" indent="0" algn="just">
              <a:lnSpc>
                <a:spcPct val="150000"/>
              </a:lnSpc>
              <a:buNone/>
            </a:pPr>
            <a:r>
              <a:rPr lang="fr-FR" sz="1900" dirty="0" smtClean="0"/>
              <a:t>-   Séquençage (séquençage à haut débit et puces à ADN)</a:t>
            </a:r>
          </a:p>
          <a:p>
            <a:pPr algn="just">
              <a:lnSpc>
                <a:spcPct val="150000"/>
              </a:lnSpc>
              <a:buFontTx/>
              <a:buChar char="-"/>
            </a:pPr>
            <a:r>
              <a:rPr lang="fr-FR" sz="1900" dirty="0" smtClean="0"/>
              <a:t>Annotation : caractériser les portions importantes des séquences (gènes, séquences régulatrices…)</a:t>
            </a:r>
          </a:p>
          <a:p>
            <a:pPr algn="just">
              <a:lnSpc>
                <a:spcPct val="150000"/>
              </a:lnSpc>
              <a:buFontTx/>
              <a:buChar char="-"/>
            </a:pPr>
            <a:r>
              <a:rPr lang="fr-FR" sz="1900" dirty="0" smtClean="0"/>
              <a:t>Répertorier la </a:t>
            </a:r>
            <a:r>
              <a:rPr lang="fr-FR" sz="1900" dirty="0" smtClean="0"/>
              <a:t>variabilité  </a:t>
            </a:r>
            <a:r>
              <a:rPr lang="fr-FR" sz="1900" dirty="0" smtClean="0"/>
              <a:t>de l’ADN (</a:t>
            </a:r>
            <a:r>
              <a:rPr lang="fr-FR" sz="1900" dirty="0" err="1" smtClean="0"/>
              <a:t>SNPs</a:t>
            </a:r>
            <a:r>
              <a:rPr lang="fr-FR" sz="1900" dirty="0" smtClean="0"/>
              <a:t> et autres)</a:t>
            </a:r>
          </a:p>
          <a:p>
            <a:pPr algn="just">
              <a:lnSpc>
                <a:spcPct val="150000"/>
              </a:lnSpc>
              <a:buFontTx/>
              <a:buChar char="-"/>
            </a:pPr>
            <a:r>
              <a:rPr lang="fr-FR" sz="1900" dirty="0" smtClean="0"/>
              <a:t>Etudes d’association </a:t>
            </a:r>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26636080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a:bodyPr>
          <a:lstStyle/>
          <a:p>
            <a:pPr marL="0" indent="0">
              <a:buNone/>
            </a:pPr>
            <a:r>
              <a:rPr lang="fr-FR" dirty="0" smtClean="0">
                <a:solidFill>
                  <a:srgbClr val="7030A0"/>
                </a:solidFill>
              </a:rPr>
              <a:t> </a:t>
            </a:r>
            <a:r>
              <a:rPr lang="fr-FR" sz="2200" b="1" dirty="0">
                <a:solidFill>
                  <a:srgbClr val="FF0000"/>
                </a:solidFill>
              </a:rPr>
              <a:t>Génome-</a:t>
            </a:r>
            <a:r>
              <a:rPr lang="fr-FR" sz="2200" b="1" dirty="0" err="1">
                <a:solidFill>
                  <a:srgbClr val="FF0000"/>
                </a:solidFill>
              </a:rPr>
              <a:t>Transcriptome</a:t>
            </a:r>
            <a:r>
              <a:rPr lang="fr-FR" sz="2200" b="1" dirty="0">
                <a:solidFill>
                  <a:srgbClr val="FF0000"/>
                </a:solidFill>
              </a:rPr>
              <a:t>-Protéome</a:t>
            </a:r>
            <a:endParaRPr lang="fr-FR" sz="2200" dirty="0">
              <a:solidFill>
                <a:srgbClr val="FF0000"/>
              </a:solidFill>
            </a:endParaRPr>
          </a:p>
          <a:p>
            <a:pPr algn="just">
              <a:lnSpc>
                <a:spcPct val="150000"/>
              </a:lnSpc>
            </a:pPr>
            <a:r>
              <a:rPr lang="fr-FR" sz="1700" dirty="0" smtClean="0"/>
              <a:t>La </a:t>
            </a:r>
            <a:r>
              <a:rPr lang="fr-FR" sz="1700" dirty="0" err="1" smtClean="0"/>
              <a:t>transcriptomique</a:t>
            </a:r>
            <a:r>
              <a:rPr lang="fr-FR" sz="1700" dirty="0" smtClean="0"/>
              <a:t>: </a:t>
            </a:r>
          </a:p>
          <a:p>
            <a:pPr algn="just">
              <a:lnSpc>
                <a:spcPct val="150000"/>
              </a:lnSpc>
              <a:buFontTx/>
              <a:buChar char="-"/>
            </a:pPr>
            <a:r>
              <a:rPr lang="fr-FR" sz="1700" dirty="0" smtClean="0"/>
              <a:t>Etudes ciblées à 5% du génome (la portion codante)</a:t>
            </a:r>
          </a:p>
          <a:p>
            <a:pPr algn="just">
              <a:lnSpc>
                <a:spcPct val="150000"/>
              </a:lnSpc>
              <a:buFontTx/>
              <a:buChar char="-"/>
            </a:pPr>
            <a:r>
              <a:rPr lang="fr-FR" sz="1700" dirty="0" smtClean="0"/>
              <a:t>Banques d’ADNc issues de différents tissus</a:t>
            </a:r>
          </a:p>
          <a:p>
            <a:pPr algn="just">
              <a:lnSpc>
                <a:spcPct val="150000"/>
              </a:lnSpc>
              <a:buFontTx/>
              <a:buChar char="-"/>
            </a:pPr>
            <a:r>
              <a:rPr lang="fr-FR" sz="1700" dirty="0" smtClean="0"/>
              <a:t>Annoter les gènes</a:t>
            </a:r>
          </a:p>
          <a:p>
            <a:pPr algn="just">
              <a:lnSpc>
                <a:spcPct val="150000"/>
              </a:lnSpc>
              <a:buFontTx/>
              <a:buChar char="-"/>
            </a:pPr>
            <a:r>
              <a:rPr lang="fr-FR" sz="1700" dirty="0" smtClean="0"/>
              <a:t>Lieu de leur expression (tissus)</a:t>
            </a:r>
          </a:p>
          <a:p>
            <a:pPr algn="just">
              <a:lnSpc>
                <a:spcPct val="150000"/>
              </a:lnSpc>
              <a:buFontTx/>
              <a:buChar char="-"/>
            </a:pPr>
            <a:r>
              <a:rPr lang="fr-FR" sz="1700" dirty="0" smtClean="0"/>
              <a:t>Niveaux de leur expression (</a:t>
            </a:r>
            <a:r>
              <a:rPr lang="fr-FR" sz="1700" dirty="0" err="1" smtClean="0"/>
              <a:t>Microarrays</a:t>
            </a:r>
            <a:r>
              <a:rPr lang="fr-FR" sz="1700" dirty="0" smtClean="0"/>
              <a:t>)</a:t>
            </a:r>
          </a:p>
          <a:p>
            <a:pPr algn="just">
              <a:lnSpc>
                <a:spcPct val="150000"/>
              </a:lnSpc>
              <a:buFontTx/>
              <a:buChar char="-"/>
            </a:pPr>
            <a:r>
              <a:rPr lang="fr-FR" sz="1700" dirty="0" smtClean="0"/>
              <a:t>Etudes comparées de la transcription des gènes</a:t>
            </a:r>
          </a:p>
          <a:p>
            <a:pPr algn="just">
              <a:lnSpc>
                <a:spcPct val="150000"/>
              </a:lnSpc>
              <a:buFont typeface="Courier New" panose="02070309020205020404" pitchFamily="49" charset="0"/>
              <a:buChar char="o"/>
            </a:pPr>
            <a:r>
              <a:rPr lang="fr-FR" sz="1700" dirty="0" smtClean="0"/>
              <a:t>Chez des individus différents</a:t>
            </a:r>
          </a:p>
          <a:p>
            <a:pPr algn="just">
              <a:lnSpc>
                <a:spcPct val="150000"/>
              </a:lnSpc>
              <a:buFont typeface="Courier New" panose="02070309020205020404" pitchFamily="49" charset="0"/>
              <a:buChar char="o"/>
            </a:pPr>
            <a:r>
              <a:rPr lang="fr-FR" sz="1700" dirty="0" smtClean="0"/>
              <a:t>Dans des conditions d’environnement différentes</a:t>
            </a:r>
          </a:p>
          <a:p>
            <a:pPr marL="0" indent="0" algn="just">
              <a:lnSpc>
                <a:spcPct val="150000"/>
              </a:lnSpc>
              <a:buNone/>
            </a:pPr>
            <a:r>
              <a:rPr lang="fr-FR" sz="1700" dirty="0" smtClean="0"/>
              <a:t>Dans le but de caractériser de façon physiologique une voie métabolique</a:t>
            </a:r>
          </a:p>
          <a:p>
            <a:pPr marL="0" indent="0" algn="just">
              <a:lnSpc>
                <a:spcPct val="150000"/>
              </a:lnSpc>
              <a:buNone/>
            </a:pPr>
            <a:endParaRPr lang="fr-FR" sz="17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5800900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92500" lnSpcReduction="10000"/>
          </a:bodyPr>
          <a:lstStyle/>
          <a:p>
            <a:pPr marL="0" indent="0">
              <a:buNone/>
            </a:pPr>
            <a:r>
              <a:rPr lang="fr-FR" dirty="0" smtClean="0">
                <a:solidFill>
                  <a:srgbClr val="7030A0"/>
                </a:solidFill>
              </a:rPr>
              <a:t> </a:t>
            </a:r>
            <a:r>
              <a:rPr lang="fr-FR" sz="2200" b="1" dirty="0" smtClean="0">
                <a:solidFill>
                  <a:srgbClr val="FF0000"/>
                </a:solidFill>
              </a:rPr>
              <a:t>Les « </a:t>
            </a:r>
            <a:r>
              <a:rPr lang="fr-FR" sz="2200" b="1" dirty="0" err="1" smtClean="0">
                <a:solidFill>
                  <a:srgbClr val="FF0000"/>
                </a:solidFill>
              </a:rPr>
              <a:t>omiques</a:t>
            </a:r>
            <a:r>
              <a:rPr lang="fr-FR" sz="2200" b="1" dirty="0" smtClean="0">
                <a:solidFill>
                  <a:srgbClr val="FF0000"/>
                </a:solidFill>
              </a:rPr>
              <a:t> » et maladies  (exemple maladies cardiovasculaires) </a:t>
            </a:r>
            <a:endParaRPr lang="fr-FR" sz="2200" dirty="0">
              <a:solidFill>
                <a:srgbClr val="FF0000"/>
              </a:solidFill>
            </a:endParaRPr>
          </a:p>
          <a:p>
            <a:pPr algn="just">
              <a:lnSpc>
                <a:spcPct val="150000"/>
              </a:lnSpc>
            </a:pPr>
            <a:r>
              <a:rPr lang="fr-FR" sz="2200" dirty="0" smtClean="0"/>
              <a:t>Les « </a:t>
            </a:r>
            <a:r>
              <a:rPr lang="fr-FR" sz="2200" dirty="0" err="1" smtClean="0"/>
              <a:t>omiques</a:t>
            </a:r>
            <a:r>
              <a:rPr lang="fr-FR" sz="2200" dirty="0" smtClean="0"/>
              <a:t> » (génomique, </a:t>
            </a:r>
            <a:r>
              <a:rPr lang="fr-FR" sz="2200" dirty="0" err="1" smtClean="0"/>
              <a:t>transcriptomique</a:t>
            </a:r>
            <a:r>
              <a:rPr lang="fr-FR" sz="2200" dirty="0" smtClean="0"/>
              <a:t>, </a:t>
            </a:r>
            <a:r>
              <a:rPr lang="fr-FR" sz="2200" dirty="0" err="1" smtClean="0"/>
              <a:t>protéomique</a:t>
            </a:r>
            <a:r>
              <a:rPr lang="fr-FR" sz="2200" dirty="0" smtClean="0"/>
              <a:t>, </a:t>
            </a:r>
            <a:r>
              <a:rPr lang="fr-FR" sz="2200" dirty="0" err="1" smtClean="0"/>
              <a:t>métabolomique</a:t>
            </a:r>
            <a:r>
              <a:rPr lang="fr-FR" sz="2200" dirty="0" smtClean="0"/>
              <a:t>) permettent de caractériser les variations de l’expression des gènes, des </a:t>
            </a:r>
            <a:r>
              <a:rPr lang="fr-FR" sz="2200" dirty="0" err="1" smtClean="0"/>
              <a:t>ARNs</a:t>
            </a:r>
            <a:r>
              <a:rPr lang="fr-FR" sz="2200" dirty="0" smtClean="0"/>
              <a:t>, des protéines et des métabolites associés à une pathologie, de façon précise, par comparaison contrôles/cas (analyse comparative entre </a:t>
            </a:r>
            <a:r>
              <a:rPr lang="fr-FR" sz="2200" dirty="0" err="1" smtClean="0"/>
              <a:t>echantillons</a:t>
            </a:r>
            <a:r>
              <a:rPr lang="fr-FR" sz="2200" dirty="0" smtClean="0"/>
              <a:t>.</a:t>
            </a:r>
          </a:p>
          <a:p>
            <a:pPr marL="0" indent="0" algn="just">
              <a:lnSpc>
                <a:spcPct val="150000"/>
              </a:lnSpc>
              <a:buNone/>
            </a:pPr>
            <a:r>
              <a:rPr lang="fr-FR" sz="2200" dirty="0" smtClean="0"/>
              <a:t>Exemple: Maladies cardiovasculaires (sang, </a:t>
            </a:r>
            <a:r>
              <a:rPr lang="fr-FR" sz="2200" dirty="0" err="1" smtClean="0"/>
              <a:t>serum</a:t>
            </a:r>
            <a:r>
              <a:rPr lang="fr-FR" sz="2200" dirty="0" smtClean="0"/>
              <a:t>, plasma…)</a:t>
            </a:r>
          </a:p>
          <a:p>
            <a:pPr algn="just">
              <a:lnSpc>
                <a:spcPct val="150000"/>
              </a:lnSpc>
            </a:pPr>
            <a:r>
              <a:rPr lang="fr-FR" sz="2200" dirty="0" smtClean="0"/>
              <a:t>Permettent la caractérisation d’un type cellulaire, d’un état et aussi la comparaison de deux états, afin de</a:t>
            </a:r>
          </a:p>
          <a:p>
            <a:pPr algn="just">
              <a:lnSpc>
                <a:spcPct val="150000"/>
              </a:lnSpc>
              <a:buFontTx/>
              <a:buChar char="-"/>
            </a:pPr>
            <a:r>
              <a:rPr lang="fr-FR" sz="2200" dirty="0" smtClean="0"/>
              <a:t>Rechercher des biomarqueurs (marqueurs biochimiques ou moléculaires d’un processus biologique, physiologique ou pathologique) ou de la réponse pharmacologique à un traitement.</a:t>
            </a:r>
          </a:p>
          <a:p>
            <a:pPr algn="just">
              <a:lnSpc>
                <a:spcPct val="150000"/>
              </a:lnSpc>
              <a:buFontTx/>
              <a:buChar char="-"/>
            </a:pPr>
            <a:r>
              <a:rPr lang="fr-FR" sz="2200" dirty="0" smtClean="0"/>
              <a:t>Etablir de nouveaux mécanismes </a:t>
            </a:r>
            <a:r>
              <a:rPr lang="fr-FR" sz="2200" dirty="0" err="1" smtClean="0"/>
              <a:t>physio-pathologiques</a:t>
            </a:r>
            <a:endParaRPr lang="fr-FR" sz="2200" dirty="0" smtClean="0"/>
          </a:p>
          <a:p>
            <a:pPr algn="just">
              <a:lnSpc>
                <a:spcPct val="150000"/>
              </a:lnSpc>
              <a:buFontTx/>
              <a:buChar char="-"/>
            </a:pPr>
            <a:r>
              <a:rPr lang="fr-FR" sz="2200" dirty="0" smtClean="0"/>
              <a:t>Identifier de nouvelles cibles thérapeutiques (</a:t>
            </a:r>
            <a:r>
              <a:rPr lang="fr-FR" sz="2200" dirty="0" err="1"/>
              <a:t>nutrigénomique</a:t>
            </a:r>
            <a:r>
              <a:rPr lang="fr-FR" sz="2200" dirty="0"/>
              <a:t>, </a:t>
            </a:r>
            <a:r>
              <a:rPr lang="fr-FR" sz="2200" dirty="0" err="1"/>
              <a:t>pharmacogénomique</a:t>
            </a:r>
            <a:r>
              <a:rPr lang="fr-FR" sz="2200" dirty="0"/>
              <a:t>, </a:t>
            </a:r>
            <a:r>
              <a:rPr lang="fr-FR" sz="2200" dirty="0" err="1"/>
              <a:t>toxicogénomique</a:t>
            </a:r>
            <a:r>
              <a:rPr lang="fr-FR" sz="2200" dirty="0"/>
              <a:t>)</a:t>
            </a:r>
            <a:endParaRPr lang="fr-FR" sz="2200" dirty="0" smtClean="0"/>
          </a:p>
          <a:p>
            <a:pPr marL="0" indent="0" algn="just">
              <a:lnSpc>
                <a:spcPct val="150000"/>
              </a:lnSpc>
              <a:buNone/>
            </a:pPr>
            <a:r>
              <a:rPr lang="fr-FR" sz="2400" dirty="0" smtClean="0"/>
              <a:t>Exemple: les biomarqueurs cardiovasculaires circulant dans le sang, sont utilisés pour améliorer la prise en charge de la pathologie, prédire son risque de survenue, la dépister précocement, établir un diagnostic précis, pronostic et réponse au traitement, surveiller l’évolution …</a:t>
            </a: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36264276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0"/>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233435" y="1116769"/>
            <a:ext cx="11766307" cy="5438775"/>
          </a:xfrm>
        </p:spPr>
        <p:txBody>
          <a:bodyPr>
            <a:normAutofit/>
          </a:bodyPr>
          <a:lstStyle/>
          <a:p>
            <a:pPr algn="just">
              <a:buFont typeface="Wingdings" panose="05000000000000000000" pitchFamily="2" charset="2"/>
              <a:buChar char="Ø"/>
            </a:pPr>
            <a:r>
              <a:rPr lang="fr-FR" sz="2200" dirty="0" smtClean="0"/>
              <a:t> Cartographie génétique chez l’homme : </a:t>
            </a:r>
            <a:r>
              <a:rPr lang="fr-FR" sz="2200" dirty="0" err="1" smtClean="0"/>
              <a:t>Haplotype</a:t>
            </a:r>
            <a:r>
              <a:rPr lang="fr-FR" sz="2200" dirty="0" smtClean="0"/>
              <a:t> et déséquilibre de liaison</a:t>
            </a:r>
          </a:p>
          <a:p>
            <a:pPr algn="just">
              <a:buFontTx/>
              <a:buChar char="-"/>
            </a:pPr>
            <a:r>
              <a:rPr lang="fr-FR" sz="2200" dirty="0" smtClean="0"/>
              <a:t>L’</a:t>
            </a:r>
            <a:r>
              <a:rPr lang="fr-FR" sz="2200" dirty="0" err="1" smtClean="0"/>
              <a:t>haplotype</a:t>
            </a:r>
            <a:r>
              <a:rPr lang="fr-FR" sz="2200" dirty="0" smtClean="0"/>
              <a:t> est une combinaison d’allèles de gènes préférentiellement associés sur un </a:t>
            </a:r>
            <a:r>
              <a:rPr lang="fr-FR" sz="2200" dirty="0" err="1" smtClean="0"/>
              <a:t>meme</a:t>
            </a:r>
            <a:r>
              <a:rPr lang="fr-FR" sz="2200" dirty="0" smtClean="0"/>
              <a:t> chromosome</a:t>
            </a:r>
          </a:p>
          <a:p>
            <a:pPr algn="just">
              <a:buFontTx/>
              <a:buChar char="-"/>
            </a:pPr>
            <a:r>
              <a:rPr lang="fr-FR" sz="2200" dirty="0" smtClean="0"/>
              <a:t>L’</a:t>
            </a:r>
            <a:r>
              <a:rPr lang="fr-FR" sz="2200" dirty="0" err="1" smtClean="0"/>
              <a:t>haplotype</a:t>
            </a:r>
            <a:r>
              <a:rPr lang="fr-FR" sz="2200" dirty="0" smtClean="0"/>
              <a:t> traduit le fait que certaines mutations SNP sont préférentiellement associées dans la population= Déséquilibre de liaison</a:t>
            </a:r>
          </a:p>
          <a:p>
            <a:pPr algn="just">
              <a:buFontTx/>
              <a:buChar char="-"/>
            </a:pPr>
            <a:r>
              <a:rPr lang="fr-FR" sz="2200" dirty="0" smtClean="0"/>
              <a:t>Applications exemple génotypage rapide du risque d’</a:t>
            </a:r>
            <a:r>
              <a:rPr lang="fr-FR" sz="2200" dirty="0" err="1" smtClean="0"/>
              <a:t>etre</a:t>
            </a:r>
            <a:r>
              <a:rPr lang="fr-FR" sz="2200" dirty="0" smtClean="0"/>
              <a:t> porteur de l’allèle </a:t>
            </a:r>
            <a:r>
              <a:rPr lang="el-GR" sz="2200" dirty="0" smtClean="0"/>
              <a:t>Δ</a:t>
            </a:r>
            <a:r>
              <a:rPr lang="fr-FR" sz="2200" dirty="0" smtClean="0"/>
              <a:t>508 du gène CFTR associé à la mucoviscidose par RFLP</a:t>
            </a:r>
          </a:p>
          <a:p>
            <a:pPr algn="just">
              <a:buFontTx/>
              <a:buChar char="-"/>
            </a:pPr>
            <a:r>
              <a:rPr lang="fr-FR" sz="2200" dirty="0" smtClean="0"/>
              <a:t>Le projet </a:t>
            </a:r>
            <a:r>
              <a:rPr lang="fr-FR" sz="2200" dirty="0" err="1" smtClean="0"/>
              <a:t>HapMap</a:t>
            </a:r>
            <a:r>
              <a:rPr lang="fr-FR" sz="2200" dirty="0" smtClean="0"/>
              <a:t> : projet international de la carte d’</a:t>
            </a:r>
            <a:r>
              <a:rPr lang="fr-FR" sz="2200" dirty="0" err="1" smtClean="0"/>
              <a:t>haplptype</a:t>
            </a:r>
            <a:r>
              <a:rPr lang="fr-FR" sz="2200" dirty="0" smtClean="0"/>
              <a:t> du GH</a:t>
            </a:r>
          </a:p>
          <a:p>
            <a:pPr algn="just">
              <a:buFontTx/>
              <a:buChar char="-"/>
            </a:pPr>
            <a:r>
              <a:rPr lang="fr-FR" sz="2200" dirty="0" smtClean="0"/>
              <a:t>Application : Etudes de liaison et études d’association</a:t>
            </a:r>
          </a:p>
          <a:p>
            <a:pPr algn="just">
              <a:buFontTx/>
              <a:buChar char="-"/>
            </a:pPr>
            <a:r>
              <a:rPr lang="fr-FR" sz="2200" dirty="0" smtClean="0"/>
              <a:t>La carte </a:t>
            </a:r>
            <a:r>
              <a:rPr lang="fr-FR" sz="2200" dirty="0" err="1" smtClean="0"/>
              <a:t>Haplotype</a:t>
            </a:r>
            <a:r>
              <a:rPr lang="fr-FR" sz="2200" dirty="0" smtClean="0"/>
              <a:t> du génome humain a permis la découverte de gènes associés à des maladies complexes</a:t>
            </a:r>
          </a:p>
          <a:p>
            <a:pPr algn="just">
              <a:buFontTx/>
              <a:buChar char="-"/>
            </a:pPr>
            <a:r>
              <a:rPr lang="fr-FR" sz="2200" dirty="0" smtClean="0"/>
              <a:t>Les maladies complexes sont souvent causées par des variations communes dans la population</a:t>
            </a:r>
          </a:p>
          <a:p>
            <a:pPr algn="just">
              <a:buFontTx/>
              <a:buChar char="-"/>
            </a:pPr>
            <a:r>
              <a:rPr lang="fr-FR" sz="2200" dirty="0" smtClean="0"/>
              <a:t>On estime qu’il existe dans le GH plus de 7 millions de variations communes (fréquence&gt;5% de la population). La plupart des variations sont des SNP</a:t>
            </a:r>
          </a:p>
          <a:p>
            <a:pPr marL="0" indent="0" algn="just">
              <a:buNone/>
            </a:pPr>
            <a:endParaRPr lang="fr-FR" sz="2400" dirty="0"/>
          </a:p>
        </p:txBody>
      </p:sp>
    </p:spTree>
    <p:extLst>
      <p:ext uri="{BB962C8B-B14F-4D97-AF65-F5344CB8AC3E}">
        <p14:creationId xmlns:p14="http://schemas.microsoft.com/office/powerpoint/2010/main" val="32009483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a:bodyPr>
          <a:lstStyle/>
          <a:p>
            <a:pPr marL="0" indent="0">
              <a:buNone/>
            </a:pPr>
            <a:r>
              <a:rPr lang="fr-FR" dirty="0" smtClean="0">
                <a:solidFill>
                  <a:srgbClr val="7030A0"/>
                </a:solidFill>
              </a:rPr>
              <a:t> </a:t>
            </a:r>
            <a:r>
              <a:rPr lang="fr-FR" sz="2200" b="1" dirty="0" smtClean="0">
                <a:solidFill>
                  <a:srgbClr val="FF0000"/>
                </a:solidFill>
              </a:rPr>
              <a:t>Génomique et Maladies cardiovasculaires</a:t>
            </a:r>
            <a:endParaRPr lang="fr-FR" sz="2200" dirty="0">
              <a:solidFill>
                <a:srgbClr val="FF0000"/>
              </a:solidFill>
            </a:endParaRPr>
          </a:p>
          <a:p>
            <a:pPr algn="just">
              <a:lnSpc>
                <a:spcPct val="150000"/>
              </a:lnSpc>
              <a:buFontTx/>
              <a:buChar char="-"/>
            </a:pPr>
            <a:r>
              <a:rPr lang="fr-FR" sz="2200" dirty="0" smtClean="0"/>
              <a:t>Etudes de test par association sur le génome entier GWA (</a:t>
            </a:r>
            <a:r>
              <a:rPr lang="fr-FR" sz="2200" dirty="0" err="1" smtClean="0"/>
              <a:t>Genome</a:t>
            </a:r>
            <a:r>
              <a:rPr lang="fr-FR" sz="2200" dirty="0" smtClean="0"/>
              <a:t> Wilde Association) e</a:t>
            </a:r>
            <a:r>
              <a:rPr lang="fr-FR" sz="2200" dirty="0"/>
              <a:t>n</a:t>
            </a:r>
            <a:r>
              <a:rPr lang="fr-FR" sz="2200" dirty="0" smtClean="0"/>
              <a:t> utilisant des tags </a:t>
            </a:r>
            <a:r>
              <a:rPr lang="fr-FR" sz="2200" dirty="0" err="1" smtClean="0"/>
              <a:t>SNPs</a:t>
            </a:r>
            <a:r>
              <a:rPr lang="fr-FR" sz="2200" dirty="0" smtClean="0"/>
              <a:t> pour identifier les gènes de prédisposition sur de grandes cohortes (au moins 3000cas/3000témoins)</a:t>
            </a:r>
          </a:p>
          <a:p>
            <a:pPr marL="0" indent="0" algn="just">
              <a:lnSpc>
                <a:spcPct val="150000"/>
              </a:lnSpc>
              <a:buNone/>
            </a:pPr>
            <a:r>
              <a:rPr lang="fr-FR" sz="2200" dirty="0" smtClean="0"/>
              <a:t>Exemple: L’étude de l’analyse de la variabilité du génome de milliers de victimes d’infarctus a révélé  une combinaison de polymorphismes de 3 gènes adjacents au chm6 associés à une augmentation significative d’infarctus du myocarde. Considérés séparément,  ces polymorphismes ne sont pas associés à la maladie.</a:t>
            </a:r>
          </a:p>
          <a:p>
            <a:pPr marL="0" indent="0" algn="just">
              <a:lnSpc>
                <a:spcPct val="150000"/>
              </a:lnSpc>
              <a:buNone/>
            </a:pPr>
            <a:r>
              <a:rPr lang="fr-FR" sz="2200" dirty="0" smtClean="0"/>
              <a:t>2 des gènes ainsi identifiés, codent pour des lipoprotéines jouant un </a:t>
            </a:r>
            <a:r>
              <a:rPr lang="fr-FR" sz="2200" dirty="0" err="1" smtClean="0"/>
              <a:t>role</a:t>
            </a:r>
            <a:r>
              <a:rPr lang="fr-FR" sz="2200" dirty="0" smtClean="0"/>
              <a:t> dans le métabolisme du cholestérol, mais dont le </a:t>
            </a:r>
            <a:r>
              <a:rPr lang="fr-FR" sz="2200" dirty="0" err="1" smtClean="0"/>
              <a:t>role</a:t>
            </a:r>
            <a:r>
              <a:rPr lang="fr-FR" sz="2200" dirty="0" smtClean="0"/>
              <a:t> dans l’infarctus du myocarde n’est pas bien établi. </a:t>
            </a: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29613833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a:bodyPr>
          <a:lstStyle/>
          <a:p>
            <a:pPr marL="0" indent="0">
              <a:buNone/>
            </a:pPr>
            <a:r>
              <a:rPr lang="fr-FR" sz="2200" b="1" dirty="0" err="1" smtClean="0">
                <a:solidFill>
                  <a:srgbClr val="FF0000"/>
                </a:solidFill>
              </a:rPr>
              <a:t>Transcriptomique</a:t>
            </a:r>
            <a:r>
              <a:rPr lang="fr-FR" sz="2200" b="1" dirty="0" smtClean="0">
                <a:solidFill>
                  <a:srgbClr val="FF0000"/>
                </a:solidFill>
              </a:rPr>
              <a:t> et Maladies cardiovasculaires</a:t>
            </a:r>
            <a:endParaRPr lang="fr-FR" sz="2200" dirty="0">
              <a:solidFill>
                <a:srgbClr val="FF0000"/>
              </a:solidFill>
            </a:endParaRPr>
          </a:p>
          <a:p>
            <a:pPr algn="just">
              <a:lnSpc>
                <a:spcPct val="150000"/>
              </a:lnSpc>
            </a:pPr>
            <a:r>
              <a:rPr lang="fr-FR" sz="2200" dirty="0" smtClean="0"/>
              <a:t>La </a:t>
            </a:r>
            <a:r>
              <a:rPr lang="fr-FR" sz="2200" dirty="0" err="1" smtClean="0"/>
              <a:t>transcriptomique</a:t>
            </a:r>
            <a:r>
              <a:rPr lang="fr-FR" sz="2200" dirty="0" smtClean="0"/>
              <a:t> détermine le profil d’expression des gènes et donc une classification des patients avec identification de marqueurs utiles au pronostic et au traitement.</a:t>
            </a:r>
          </a:p>
          <a:p>
            <a:pPr algn="just">
              <a:lnSpc>
                <a:spcPct val="150000"/>
              </a:lnSpc>
            </a:pPr>
            <a:r>
              <a:rPr lang="fr-FR" sz="2200" dirty="0" smtClean="0"/>
              <a:t>Cette approche est limitée par la disponibilité du tissu cardiaque, d’où l’utilisation de cultures cellulaires de cardiomyocytes pour criblage.</a:t>
            </a:r>
          </a:p>
          <a:p>
            <a:pPr marL="0" indent="0" algn="just">
              <a:lnSpc>
                <a:spcPct val="150000"/>
              </a:lnSpc>
              <a:buNone/>
            </a:pPr>
            <a:r>
              <a:rPr lang="fr-FR" sz="2200" dirty="0" smtClean="0"/>
              <a:t>Exemple: Identification de biomarqueurs à partir de plaquettes circulants tels que la protéine MRP-14 chez les individus atteints de pathologies cardiovasculaires</a:t>
            </a:r>
          </a:p>
          <a:p>
            <a:pPr marL="0" indent="0" algn="just">
              <a:lnSpc>
                <a:spcPct val="150000"/>
              </a:lnSpc>
              <a:buNone/>
            </a:pPr>
            <a:r>
              <a:rPr lang="fr-FR" sz="2200" dirty="0" smtClean="0"/>
              <a:t>Un taux élevé de MRP-14 et protéine C est associé à un risque élevé de mort cardiovasculaire ou infarctus du myocarde/patients avec des taux plus faibles de ces marqueurs.</a:t>
            </a:r>
          </a:p>
          <a:p>
            <a:pPr marL="0" indent="0" algn="just">
              <a:lnSpc>
                <a:spcPct val="150000"/>
              </a:lnSpc>
              <a:buNone/>
            </a:pPr>
            <a:r>
              <a:rPr lang="fr-FR" sz="2200" dirty="0" smtClean="0"/>
              <a:t>* Etude des </a:t>
            </a:r>
            <a:r>
              <a:rPr lang="fr-FR" sz="2200" dirty="0" err="1" smtClean="0"/>
              <a:t>microARNs</a:t>
            </a:r>
            <a:r>
              <a:rPr lang="fr-FR" sz="2200" dirty="0" smtClean="0"/>
              <a:t> :  ce sont des </a:t>
            </a:r>
            <a:r>
              <a:rPr lang="fr-FR" sz="2200" dirty="0" err="1" smtClean="0"/>
              <a:t>ARNs</a:t>
            </a:r>
            <a:r>
              <a:rPr lang="fr-FR" sz="2200" dirty="0" smtClean="0"/>
              <a:t> non codant de 22nts qui régulent 30% des gènes. A l’heure actuelle, 695 </a:t>
            </a:r>
            <a:r>
              <a:rPr lang="fr-FR" sz="2200" dirty="0" err="1" smtClean="0"/>
              <a:t>miARN</a:t>
            </a:r>
            <a:r>
              <a:rPr lang="fr-FR" sz="2200" dirty="0" smtClean="0"/>
              <a:t> humains ont été identifiés.</a:t>
            </a:r>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064963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92500"/>
          </a:bodyPr>
          <a:lstStyle/>
          <a:p>
            <a:pPr marL="0" indent="0">
              <a:buNone/>
            </a:pPr>
            <a:r>
              <a:rPr lang="fr-FR" sz="2200" b="1" dirty="0" err="1" smtClean="0">
                <a:solidFill>
                  <a:srgbClr val="FF0000"/>
                </a:solidFill>
              </a:rPr>
              <a:t>Protéomique</a:t>
            </a:r>
            <a:r>
              <a:rPr lang="fr-FR" sz="2200" b="1" dirty="0" smtClean="0">
                <a:solidFill>
                  <a:srgbClr val="FF0000"/>
                </a:solidFill>
              </a:rPr>
              <a:t>/</a:t>
            </a:r>
            <a:r>
              <a:rPr lang="fr-FR" sz="2200" b="1" dirty="0" err="1" smtClean="0">
                <a:solidFill>
                  <a:srgbClr val="FF0000"/>
                </a:solidFill>
              </a:rPr>
              <a:t>Métabolomique</a:t>
            </a:r>
            <a:r>
              <a:rPr lang="fr-FR" sz="2200" b="1" dirty="0" smtClean="0">
                <a:solidFill>
                  <a:srgbClr val="FF0000"/>
                </a:solidFill>
              </a:rPr>
              <a:t> et Maladies cardiovasculaires</a:t>
            </a:r>
            <a:endParaRPr lang="fr-FR" sz="2200" dirty="0">
              <a:solidFill>
                <a:srgbClr val="FF0000"/>
              </a:solidFill>
            </a:endParaRPr>
          </a:p>
          <a:p>
            <a:pPr algn="just">
              <a:lnSpc>
                <a:spcPct val="150000"/>
              </a:lnSpc>
            </a:pPr>
            <a:r>
              <a:rPr lang="fr-FR" sz="2200" dirty="0" smtClean="0"/>
              <a:t>La </a:t>
            </a:r>
            <a:r>
              <a:rPr lang="fr-FR" sz="2200" dirty="0" err="1" smtClean="0"/>
              <a:t>protéomique</a:t>
            </a:r>
            <a:r>
              <a:rPr lang="fr-FR" sz="2200" dirty="0" smtClean="0"/>
              <a:t> est une approche complémentaire à la </a:t>
            </a:r>
            <a:r>
              <a:rPr lang="fr-FR" sz="2200" dirty="0" err="1" smtClean="0"/>
              <a:t>transcriptomique</a:t>
            </a:r>
            <a:r>
              <a:rPr lang="fr-FR" sz="2200" dirty="0" smtClean="0"/>
              <a:t>.</a:t>
            </a:r>
          </a:p>
          <a:p>
            <a:pPr marL="0" indent="0" algn="just">
              <a:lnSpc>
                <a:spcPct val="150000"/>
              </a:lnSpc>
              <a:buNone/>
            </a:pPr>
            <a:r>
              <a:rPr lang="fr-FR" sz="2200" dirty="0" smtClean="0"/>
              <a:t>Exemple: Les études sur le remodelage du ventricule après infarctus ont révélé une expression plus abondante de </a:t>
            </a:r>
            <a:r>
              <a:rPr lang="fr-FR" sz="2200" dirty="0" err="1" smtClean="0"/>
              <a:t>variants</a:t>
            </a:r>
            <a:r>
              <a:rPr lang="fr-FR" sz="2200" dirty="0" smtClean="0"/>
              <a:t> post-traductionnels de la chaine </a:t>
            </a:r>
            <a:r>
              <a:rPr lang="el-GR" sz="2200" dirty="0" smtClean="0"/>
              <a:t>α</a:t>
            </a:r>
            <a:r>
              <a:rPr lang="fr-FR" sz="2200" dirty="0" smtClean="0"/>
              <a:t>1 de l’haptoglobine chez les patients présentant un fort remodelage, et une expression plus abondante de l’</a:t>
            </a:r>
            <a:r>
              <a:rPr lang="fr-FR" sz="2200" dirty="0" err="1" smtClean="0"/>
              <a:t>Hb</a:t>
            </a:r>
            <a:r>
              <a:rPr lang="fr-FR" sz="2200" dirty="0" smtClean="0"/>
              <a:t> chez les patients ne remodelant pas</a:t>
            </a:r>
          </a:p>
          <a:p>
            <a:pPr algn="just">
              <a:lnSpc>
                <a:spcPct val="150000"/>
              </a:lnSpc>
            </a:pPr>
            <a:r>
              <a:rPr lang="fr-FR" sz="2200" dirty="0" smtClean="0"/>
              <a:t>La </a:t>
            </a:r>
            <a:r>
              <a:rPr lang="fr-FR" sz="2200" dirty="0" err="1" smtClean="0"/>
              <a:t>métabolomique</a:t>
            </a:r>
            <a:r>
              <a:rPr lang="fr-FR" sz="2200" dirty="0" smtClean="0"/>
              <a:t> est complémentaire à la </a:t>
            </a:r>
            <a:r>
              <a:rPr lang="fr-FR" sz="2200" dirty="0" err="1" smtClean="0"/>
              <a:t>protéomique</a:t>
            </a:r>
            <a:r>
              <a:rPr lang="fr-FR" sz="2200" dirty="0" smtClean="0"/>
              <a:t>. Le </a:t>
            </a:r>
            <a:r>
              <a:rPr lang="fr-FR" sz="2200" dirty="0" err="1" smtClean="0"/>
              <a:t>métabolome</a:t>
            </a:r>
            <a:r>
              <a:rPr lang="fr-FR" sz="2200" dirty="0" smtClean="0"/>
              <a:t> humain est estimé à 3000 métabolites</a:t>
            </a:r>
          </a:p>
          <a:p>
            <a:pPr algn="just">
              <a:lnSpc>
                <a:spcPct val="150000"/>
              </a:lnSpc>
              <a:buFontTx/>
              <a:buChar char="-"/>
            </a:pPr>
            <a:r>
              <a:rPr lang="fr-FR" sz="2200" dirty="0" smtClean="0"/>
              <a:t>Analyse de substances biochimiques telles que les lipides, les sucres, nucléotides, acides aminés (&lt; 3000 Da)</a:t>
            </a:r>
          </a:p>
          <a:p>
            <a:pPr algn="just">
              <a:lnSpc>
                <a:spcPct val="150000"/>
              </a:lnSpc>
              <a:buFontTx/>
              <a:buChar char="-"/>
            </a:pPr>
            <a:r>
              <a:rPr lang="fr-FR" sz="2200" dirty="0" smtClean="0"/>
              <a:t>Reflètent le statut d’une cellule ou un organe à un moment donné</a:t>
            </a:r>
          </a:p>
          <a:p>
            <a:pPr marL="0" indent="0" algn="just">
              <a:lnSpc>
                <a:spcPct val="150000"/>
              </a:lnSpc>
              <a:buNone/>
            </a:pPr>
            <a:r>
              <a:rPr lang="fr-FR" sz="2200" dirty="0" smtClean="0"/>
              <a:t>Exemple: Etude du sérum de patients atteints d’insuffisance cardiaque a révélé la présence de plusieurs métabolites tels que la </a:t>
            </a:r>
            <a:r>
              <a:rPr lang="fr-FR" sz="2200" dirty="0" err="1" smtClean="0"/>
              <a:t>pseudouridine</a:t>
            </a:r>
            <a:r>
              <a:rPr lang="fr-FR" sz="2200" dirty="0" smtClean="0"/>
              <a:t> et 2- </a:t>
            </a:r>
            <a:r>
              <a:rPr lang="fr-FR" sz="2200" dirty="0" err="1" smtClean="0"/>
              <a:t>oxoglutatrate</a:t>
            </a:r>
            <a:r>
              <a:rPr lang="fr-FR" sz="2200" dirty="0" smtClean="0"/>
              <a:t> </a:t>
            </a:r>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12660770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a:bodyPr>
          <a:lstStyle/>
          <a:p>
            <a:pPr marL="0" indent="0">
              <a:buNone/>
            </a:pPr>
            <a:r>
              <a:rPr lang="fr-FR" sz="2200" b="1" dirty="0" smtClean="0">
                <a:solidFill>
                  <a:srgbClr val="FF0000"/>
                </a:solidFill>
              </a:rPr>
              <a:t>Epigénétique et Maladies</a:t>
            </a:r>
            <a:endParaRPr lang="fr-FR" sz="2200" dirty="0">
              <a:solidFill>
                <a:srgbClr val="FF0000"/>
              </a:solidFill>
            </a:endParaRPr>
          </a:p>
          <a:p>
            <a:pPr algn="just">
              <a:lnSpc>
                <a:spcPct val="150000"/>
              </a:lnSpc>
              <a:buFont typeface="Wingdings" panose="05000000000000000000" pitchFamily="2" charset="2"/>
              <a:buChar char="Ø"/>
            </a:pPr>
            <a:r>
              <a:rPr lang="fr-FR" sz="2200" dirty="0" smtClean="0"/>
              <a:t>Les cellules contiennent la </a:t>
            </a:r>
            <a:r>
              <a:rPr lang="fr-FR" sz="2200" dirty="0" err="1" smtClean="0"/>
              <a:t>meme</a:t>
            </a:r>
            <a:r>
              <a:rPr lang="fr-FR" sz="2200" dirty="0" smtClean="0"/>
              <a:t> information génétique, elles n’en font visiblement pas toutes le </a:t>
            </a:r>
            <a:r>
              <a:rPr lang="fr-FR" sz="2200" dirty="0" err="1" smtClean="0"/>
              <a:t>meme</a:t>
            </a:r>
            <a:r>
              <a:rPr lang="fr-FR" sz="2200" dirty="0" smtClean="0"/>
              <a:t> usage: une cellule de la peau ne ressemble pas à un neurone; une cellule du foie n’a pas la </a:t>
            </a:r>
            <a:r>
              <a:rPr lang="fr-FR" sz="2200" dirty="0" err="1" smtClean="0"/>
              <a:t>meme</a:t>
            </a:r>
            <a:r>
              <a:rPr lang="fr-FR" sz="2200" dirty="0" smtClean="0"/>
              <a:t> fonction qu’une cellule du cœur; deux jumeaux ne sont pas toujours parfaitement identiques…</a:t>
            </a:r>
          </a:p>
          <a:p>
            <a:pPr algn="just">
              <a:lnSpc>
                <a:spcPct val="150000"/>
              </a:lnSpc>
            </a:pPr>
            <a:r>
              <a:rPr lang="fr-FR" sz="2200" dirty="0" smtClean="0"/>
              <a:t>L’épigénétique définit comment les gènes sont utilisés par une cellule ou ne le sont pas</a:t>
            </a:r>
          </a:p>
          <a:p>
            <a:pPr algn="just">
              <a:lnSpc>
                <a:spcPct val="150000"/>
              </a:lnSpc>
            </a:pPr>
            <a:r>
              <a:rPr lang="fr-FR" sz="2200" dirty="0" smtClean="0"/>
              <a:t>C’est l’étude des changements dans l’activité des gènes sans modifier des séquences d’ADN et pouvant </a:t>
            </a:r>
            <a:r>
              <a:rPr lang="fr-FR" sz="2200" dirty="0" err="1" smtClean="0"/>
              <a:t>etre</a:t>
            </a:r>
            <a:r>
              <a:rPr lang="fr-FR" sz="2200" dirty="0" smtClean="0"/>
              <a:t> transmis lors des divisions cellulaires</a:t>
            </a:r>
          </a:p>
          <a:p>
            <a:pPr algn="just">
              <a:lnSpc>
                <a:spcPct val="150000"/>
              </a:lnSpc>
            </a:pPr>
            <a:r>
              <a:rPr lang="fr-FR" sz="2200" dirty="0" smtClean="0"/>
              <a:t>Ces changements , contrairement aux mutations, sont réversibles</a:t>
            </a:r>
          </a:p>
          <a:p>
            <a:pPr algn="just">
              <a:lnSpc>
                <a:spcPct val="150000"/>
              </a:lnSpc>
              <a:buFont typeface="Wingdings" panose="05000000000000000000" pitchFamily="2" charset="2"/>
              <a:buChar char="Ø"/>
            </a:pPr>
            <a:r>
              <a:rPr lang="fr-FR" sz="2200" dirty="0" smtClean="0"/>
              <a:t> Un gène est dit « actif », lorsqu’il s’exprime (une synthèse a lieu). Mais il existe différents niveaux d’expression entre « actif » et « éteint »: </a:t>
            </a:r>
            <a:r>
              <a:rPr lang="fr-FR" sz="2200" dirty="0" err="1" smtClean="0"/>
              <a:t>tres</a:t>
            </a:r>
            <a:r>
              <a:rPr lang="fr-FR" sz="2200" dirty="0" smtClean="0"/>
              <a:t> actif, </a:t>
            </a:r>
            <a:r>
              <a:rPr lang="fr-FR" sz="2200" dirty="0" err="1" smtClean="0"/>
              <a:t>sur-exprimé</a:t>
            </a:r>
            <a:r>
              <a:rPr lang="fr-FR" sz="2200" dirty="0" smtClean="0"/>
              <a:t> (synthèse importante) et partiellement réprimé (synthèse faible)</a:t>
            </a:r>
          </a:p>
          <a:p>
            <a:pPr marL="0" indent="0" algn="just">
              <a:lnSpc>
                <a:spcPct val="150000"/>
              </a:lnSpc>
              <a:buNone/>
            </a:pPr>
            <a:endParaRPr lang="fr-FR" sz="2200" dirty="0" smtClean="0"/>
          </a:p>
          <a:p>
            <a:pPr algn="just">
              <a:lnSpc>
                <a:spcPct val="150000"/>
              </a:lnSpc>
              <a:buFont typeface="Wingdings" panose="05000000000000000000" pitchFamily="2" charset="2"/>
              <a:buChar char="Ø"/>
            </a:pPr>
            <a:endParaRPr lang="fr-FR" sz="2200" dirty="0" smtClean="0"/>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20866546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25000" lnSpcReduction="20000"/>
          </a:bodyPr>
          <a:lstStyle/>
          <a:p>
            <a:pPr marL="0" indent="0">
              <a:buNone/>
            </a:pPr>
            <a:r>
              <a:rPr lang="fr-FR" sz="6400" b="1" dirty="0" smtClean="0">
                <a:solidFill>
                  <a:srgbClr val="FF0000"/>
                </a:solidFill>
              </a:rPr>
              <a:t>Epigénétique et Maladies</a:t>
            </a:r>
            <a:endParaRPr lang="fr-FR" sz="6400" dirty="0">
              <a:solidFill>
                <a:srgbClr val="FF0000"/>
              </a:solidFill>
            </a:endParaRPr>
          </a:p>
          <a:p>
            <a:pPr algn="just">
              <a:lnSpc>
                <a:spcPct val="150000"/>
              </a:lnSpc>
              <a:buFont typeface="Wingdings" panose="05000000000000000000" pitchFamily="2" charset="2"/>
              <a:buChar char="Ø"/>
            </a:pPr>
            <a:r>
              <a:rPr lang="fr-FR" sz="6400" dirty="0" smtClean="0"/>
              <a:t> Ces changements peuvent </a:t>
            </a:r>
            <a:r>
              <a:rPr lang="fr-FR" sz="6400" dirty="0" err="1" smtClean="0"/>
              <a:t>etre</a:t>
            </a:r>
            <a:r>
              <a:rPr lang="fr-FR" sz="6400" dirty="0" smtClean="0"/>
              <a:t> aussi liés à l’environnement: les modifications épigénétiques sont induites par l’environnement au sens large</a:t>
            </a:r>
          </a:p>
          <a:p>
            <a:pPr algn="just">
              <a:lnSpc>
                <a:spcPct val="150000"/>
              </a:lnSpc>
            </a:pPr>
            <a:r>
              <a:rPr lang="fr-FR" sz="6400" dirty="0" smtClean="0"/>
              <a:t>Différents signaux pour :</a:t>
            </a:r>
          </a:p>
          <a:p>
            <a:pPr algn="just">
              <a:lnSpc>
                <a:spcPct val="150000"/>
              </a:lnSpc>
              <a:buFontTx/>
              <a:buChar char="-"/>
            </a:pPr>
            <a:r>
              <a:rPr lang="fr-FR" sz="6400" dirty="0" smtClean="0"/>
              <a:t>Différenciation cellulaire au cours du développement embryonnaire</a:t>
            </a:r>
          </a:p>
          <a:p>
            <a:pPr algn="just">
              <a:lnSpc>
                <a:spcPct val="150000"/>
              </a:lnSpc>
              <a:buFontTx/>
              <a:buChar char="-"/>
            </a:pPr>
            <a:r>
              <a:rPr lang="fr-FR" sz="6400" dirty="0" smtClean="0"/>
              <a:t>Ou juste ajuster l’activité à la situation</a:t>
            </a:r>
          </a:p>
          <a:p>
            <a:pPr algn="just">
              <a:lnSpc>
                <a:spcPct val="150000"/>
              </a:lnSpc>
            </a:pPr>
            <a:r>
              <a:rPr lang="fr-FR" sz="6400" dirty="0" smtClean="0"/>
              <a:t>Signaux liés à notre comportement: Alimentation, Tabagisme, Stress</a:t>
            </a:r>
          </a:p>
          <a:p>
            <a:pPr algn="just">
              <a:lnSpc>
                <a:spcPct val="150000"/>
              </a:lnSpc>
              <a:buFont typeface="Wingdings" panose="05000000000000000000" pitchFamily="2" charset="2"/>
              <a:buChar char="Ø"/>
            </a:pPr>
            <a:r>
              <a:rPr lang="fr-FR" sz="6400" dirty="0" smtClean="0"/>
              <a:t>Ces modifications peuvent </a:t>
            </a:r>
            <a:r>
              <a:rPr lang="fr-FR" sz="6400" dirty="0" err="1" smtClean="0"/>
              <a:t>etre</a:t>
            </a:r>
            <a:r>
              <a:rPr lang="fr-FR" sz="6400" dirty="0" smtClean="0"/>
              <a:t> transitoires ou </a:t>
            </a:r>
            <a:r>
              <a:rPr lang="fr-FR" sz="6400" dirty="0" err="1" smtClean="0"/>
              <a:t>perennes</a:t>
            </a:r>
            <a:r>
              <a:rPr lang="fr-FR" sz="6400" dirty="0" smtClean="0"/>
              <a:t> (persistent lorsque le signal qui les a induit disparait)</a:t>
            </a:r>
          </a:p>
          <a:p>
            <a:pPr algn="just">
              <a:lnSpc>
                <a:spcPct val="150000"/>
              </a:lnSpc>
              <a:buFont typeface="Wingdings" panose="05000000000000000000" pitchFamily="2" charset="2"/>
              <a:buChar char="Ø"/>
            </a:pPr>
            <a:r>
              <a:rPr lang="fr-FR" sz="6400" dirty="0" smtClean="0"/>
              <a:t>Ces modifications (marques biochimiques) sont apposées par :</a:t>
            </a:r>
          </a:p>
          <a:p>
            <a:pPr algn="just">
              <a:lnSpc>
                <a:spcPct val="150000"/>
              </a:lnSpc>
            </a:pPr>
            <a:r>
              <a:rPr lang="fr-FR" sz="6400" dirty="0" smtClean="0"/>
              <a:t>Des enzymes sur l’ADN : variations de l’accès des complexes protéiques pour la transcription (méthylation de l’ADN)</a:t>
            </a:r>
          </a:p>
          <a:p>
            <a:pPr algn="just">
              <a:lnSpc>
                <a:spcPct val="150000"/>
              </a:lnSpc>
            </a:pPr>
            <a:r>
              <a:rPr lang="fr-FR" sz="6400" dirty="0" smtClean="0"/>
              <a:t>Ses protéines histones  : variations du niveau de compactage par modifications post-traductionnelles des histones ( code histones) , afin de favoriser ou limiter l’accès aux gènes</a:t>
            </a:r>
          </a:p>
          <a:p>
            <a:pPr algn="just">
              <a:lnSpc>
                <a:spcPct val="150000"/>
              </a:lnSpc>
              <a:buFontTx/>
              <a:buChar char="-"/>
            </a:pPr>
            <a:r>
              <a:rPr lang="fr-FR" sz="6400" dirty="0" smtClean="0"/>
              <a:t>Hétérochromatine correspond à des régions </a:t>
            </a:r>
            <a:r>
              <a:rPr lang="fr-FR" sz="6400" dirty="0" err="1" smtClean="0"/>
              <a:t>tres</a:t>
            </a:r>
            <a:r>
              <a:rPr lang="fr-FR" sz="6400" dirty="0" smtClean="0"/>
              <a:t> compactées (gènes non exprimés)</a:t>
            </a:r>
          </a:p>
          <a:p>
            <a:pPr algn="just">
              <a:lnSpc>
                <a:spcPct val="150000"/>
              </a:lnSpc>
              <a:buFontTx/>
              <a:buChar char="-"/>
            </a:pPr>
            <a:r>
              <a:rPr lang="fr-FR" sz="6400" dirty="0" smtClean="0"/>
              <a:t>Euchromatine correspond à des zones accessibles aux complexes protéiques permettant l’expression des gènes</a:t>
            </a:r>
          </a:p>
          <a:p>
            <a:pPr marL="0" indent="0" algn="just">
              <a:lnSpc>
                <a:spcPct val="150000"/>
              </a:lnSpc>
              <a:buNone/>
            </a:pPr>
            <a:r>
              <a:rPr lang="fr-FR" sz="6400" dirty="0" smtClean="0"/>
              <a:t>* D’autres systèmes de régulation épigénétique existent, en particulier ceux qui mettent en jeu des petites molécules d’ARN.</a:t>
            </a:r>
          </a:p>
          <a:p>
            <a:pPr marL="0" indent="0" algn="just">
              <a:lnSpc>
                <a:spcPct val="150000"/>
              </a:lnSpc>
              <a:buNone/>
            </a:pPr>
            <a:endParaRPr lang="fr-FR" sz="4900" dirty="0" smtClean="0"/>
          </a:p>
          <a:p>
            <a:pPr marL="0" indent="0" algn="just">
              <a:lnSpc>
                <a:spcPct val="150000"/>
              </a:lnSpc>
              <a:buNone/>
            </a:pPr>
            <a:r>
              <a:rPr lang="fr-FR" sz="2200" dirty="0" smtClean="0"/>
              <a:t> </a:t>
            </a:r>
          </a:p>
          <a:p>
            <a:pPr marL="0" indent="0" algn="just">
              <a:lnSpc>
                <a:spcPct val="150000"/>
              </a:lnSpc>
              <a:buNone/>
            </a:pPr>
            <a:endParaRPr lang="fr-FR" sz="2200" dirty="0" smtClean="0"/>
          </a:p>
          <a:p>
            <a:pPr algn="just">
              <a:lnSpc>
                <a:spcPct val="150000"/>
              </a:lnSpc>
              <a:buFont typeface="Wingdings" panose="05000000000000000000" pitchFamily="2" charset="2"/>
              <a:buChar char="Ø"/>
            </a:pPr>
            <a:endParaRPr lang="fr-FR" sz="2200" dirty="0" smtClean="0"/>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6878329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fontScale="47500" lnSpcReduction="20000"/>
          </a:bodyPr>
          <a:lstStyle/>
          <a:p>
            <a:pPr marL="0" indent="0">
              <a:buNone/>
            </a:pPr>
            <a:r>
              <a:rPr lang="fr-FR" sz="2200" b="1" dirty="0" smtClean="0">
                <a:solidFill>
                  <a:srgbClr val="FF0000"/>
                </a:solidFill>
              </a:rPr>
              <a:t>Epigénétique et Maladies</a:t>
            </a:r>
            <a:endParaRPr lang="fr-FR" sz="2200" dirty="0">
              <a:solidFill>
                <a:srgbClr val="FF0000"/>
              </a:solidFill>
            </a:endParaRPr>
          </a:p>
          <a:p>
            <a:pPr algn="just">
              <a:lnSpc>
                <a:spcPct val="150000"/>
              </a:lnSpc>
              <a:buFont typeface="Wingdings" panose="05000000000000000000" pitchFamily="2" charset="2"/>
              <a:buChar char="Ø"/>
            </a:pPr>
            <a:r>
              <a:rPr lang="fr-FR" sz="2500" dirty="0" smtClean="0"/>
              <a:t> </a:t>
            </a:r>
            <a:r>
              <a:rPr lang="fr-FR" sz="2500" dirty="0"/>
              <a:t>La régulation épigénétique </a:t>
            </a:r>
            <a:r>
              <a:rPr lang="fr-FR" sz="2500" dirty="0" smtClean="0"/>
              <a:t>permet le bon déroulement de différents processus cellulaires : division cellulaire, </a:t>
            </a:r>
            <a:r>
              <a:rPr lang="fr-FR" sz="2500" dirty="0" smtClean="0"/>
              <a:t>différenciation </a:t>
            </a:r>
            <a:r>
              <a:rPr lang="fr-FR" sz="2500" dirty="0" smtClean="0"/>
              <a:t>cellulaire, survie, mobilité ….  </a:t>
            </a:r>
            <a:endParaRPr lang="fr-FR" sz="2500" dirty="0"/>
          </a:p>
          <a:p>
            <a:pPr algn="just">
              <a:lnSpc>
                <a:spcPct val="150000"/>
              </a:lnSpc>
              <a:buFont typeface="Wingdings" panose="05000000000000000000" pitchFamily="2" charset="2"/>
              <a:buChar char="Ø"/>
            </a:pPr>
            <a:r>
              <a:rPr lang="fr-FR" sz="2500" dirty="0" smtClean="0"/>
              <a:t>Les anomalies épigénétiques contribuent au développement et à la progression de maladies et cancers (altération de la régulation épigénétique)</a:t>
            </a:r>
          </a:p>
          <a:p>
            <a:pPr algn="just">
              <a:lnSpc>
                <a:spcPct val="150000"/>
              </a:lnSpc>
            </a:pPr>
            <a:r>
              <a:rPr lang="fr-FR" sz="2500" dirty="0" smtClean="0"/>
              <a:t>Cancers: Transformation de cellules saines en cellules cancéreuses à cause de :</a:t>
            </a:r>
          </a:p>
          <a:p>
            <a:pPr algn="just">
              <a:lnSpc>
                <a:spcPct val="150000"/>
              </a:lnSpc>
              <a:buFont typeface="Courier New" panose="02070309020205020404" pitchFamily="49" charset="0"/>
              <a:buChar char="o"/>
            </a:pPr>
            <a:r>
              <a:rPr lang="fr-FR" sz="2500" dirty="0" smtClean="0"/>
              <a:t> Anomalies épigénétiques : Activant les oncogènes et/ou inhibant les suppresseurs de tumeurs</a:t>
            </a:r>
          </a:p>
          <a:p>
            <a:pPr algn="just">
              <a:lnSpc>
                <a:spcPct val="150000"/>
              </a:lnSpc>
              <a:buFont typeface="Courier New" panose="02070309020205020404" pitchFamily="49" charset="0"/>
              <a:buChar char="o"/>
            </a:pPr>
            <a:r>
              <a:rPr lang="fr-FR" sz="2500" dirty="0" smtClean="0"/>
              <a:t>Mutations affectant des gènes codant des enzymes responsables du marquage épigénétique (identifiées dans les cellules tumorales)</a:t>
            </a:r>
          </a:p>
          <a:p>
            <a:pPr algn="just">
              <a:lnSpc>
                <a:spcPct val="150000"/>
              </a:lnSpc>
            </a:pPr>
            <a:r>
              <a:rPr lang="fr-FR" sz="2500" dirty="0" smtClean="0"/>
              <a:t>Syndromes héréditaires: exemple ICF (</a:t>
            </a:r>
            <a:r>
              <a:rPr lang="en-US" sz="2500" dirty="0" smtClean="0"/>
              <a:t>Immunodeficiency </a:t>
            </a:r>
            <a:r>
              <a:rPr lang="en-US" sz="2500" dirty="0" err="1" smtClean="0"/>
              <a:t>Centromeric</a:t>
            </a:r>
            <a:r>
              <a:rPr lang="en-US" sz="2500" dirty="0" smtClean="0"/>
              <a:t> </a:t>
            </a:r>
            <a:r>
              <a:rPr lang="en-US" sz="2500" dirty="0"/>
              <a:t>region </a:t>
            </a:r>
            <a:r>
              <a:rPr lang="en-US" sz="2500" dirty="0" smtClean="0"/>
              <a:t>instability Facial anomalies) du à </a:t>
            </a:r>
            <a:r>
              <a:rPr lang="en-US" sz="2500" dirty="0" err="1" smtClean="0"/>
              <a:t>une</a:t>
            </a:r>
            <a:r>
              <a:rPr lang="en-US" sz="2500" dirty="0" smtClean="0"/>
              <a:t> </a:t>
            </a:r>
            <a:r>
              <a:rPr lang="en-US" sz="2500" dirty="0" err="1" smtClean="0"/>
              <a:t>instabilité</a:t>
            </a:r>
            <a:r>
              <a:rPr lang="en-US" sz="2500" dirty="0" smtClean="0"/>
              <a:t> de </a:t>
            </a:r>
            <a:r>
              <a:rPr lang="en-US" sz="2500" dirty="0" err="1" smtClean="0"/>
              <a:t>l’hétérochromatine</a:t>
            </a:r>
            <a:r>
              <a:rPr lang="en-US" sz="2500" dirty="0" smtClean="0"/>
              <a:t>, </a:t>
            </a:r>
            <a:r>
              <a:rPr lang="en-US" sz="2500" dirty="0" err="1" smtClean="0"/>
              <a:t>liée</a:t>
            </a:r>
            <a:r>
              <a:rPr lang="en-US" sz="2500" dirty="0" smtClean="0"/>
              <a:t> à des mutations de genes </a:t>
            </a:r>
            <a:r>
              <a:rPr lang="en-US" sz="2500" dirty="0" err="1" smtClean="0"/>
              <a:t>codant</a:t>
            </a:r>
            <a:r>
              <a:rPr lang="en-US" sz="2500" dirty="0" smtClean="0"/>
              <a:t> les ADN </a:t>
            </a:r>
            <a:r>
              <a:rPr lang="en-US" sz="2500" dirty="0" err="1" smtClean="0"/>
              <a:t>methylases</a:t>
            </a:r>
            <a:endParaRPr lang="en-US" sz="2500" dirty="0" smtClean="0"/>
          </a:p>
          <a:p>
            <a:pPr algn="just">
              <a:lnSpc>
                <a:spcPct val="150000"/>
              </a:lnSpc>
            </a:pPr>
            <a:r>
              <a:rPr lang="en-US" sz="2500" dirty="0" smtClean="0"/>
              <a:t>Maladies complexes et </a:t>
            </a:r>
            <a:r>
              <a:rPr lang="en-US" sz="2500" dirty="0" err="1" smtClean="0"/>
              <a:t>multifactorielles</a:t>
            </a:r>
            <a:r>
              <a:rPr lang="en-US" sz="2500" dirty="0" smtClean="0"/>
              <a:t>: </a:t>
            </a:r>
          </a:p>
          <a:p>
            <a:pPr algn="just">
              <a:lnSpc>
                <a:spcPct val="150000"/>
              </a:lnSpc>
              <a:buFontTx/>
              <a:buChar char="-"/>
            </a:pPr>
            <a:r>
              <a:rPr lang="en-US" sz="2500" dirty="0" smtClean="0"/>
              <a:t>Maladies </a:t>
            </a:r>
            <a:r>
              <a:rPr lang="en-US" sz="2500" dirty="0" err="1" smtClean="0"/>
              <a:t>neurodégénératives</a:t>
            </a:r>
            <a:r>
              <a:rPr lang="en-US" sz="2500" dirty="0" smtClean="0"/>
              <a:t> (Alzheimer, Parkinson…)</a:t>
            </a:r>
          </a:p>
          <a:p>
            <a:pPr algn="just">
              <a:lnSpc>
                <a:spcPct val="150000"/>
              </a:lnSpc>
              <a:buFontTx/>
              <a:buChar char="-"/>
            </a:pPr>
            <a:r>
              <a:rPr lang="en-US" sz="2500" dirty="0" smtClean="0"/>
              <a:t>Maladies </a:t>
            </a:r>
            <a:r>
              <a:rPr lang="en-US" sz="2500" dirty="0" err="1" smtClean="0"/>
              <a:t>métaboliques</a:t>
            </a:r>
            <a:r>
              <a:rPr lang="en-US" sz="2500" dirty="0" smtClean="0"/>
              <a:t> (</a:t>
            </a:r>
            <a:r>
              <a:rPr lang="en-US" sz="2500" dirty="0" err="1" smtClean="0"/>
              <a:t>Obésité</a:t>
            </a:r>
            <a:r>
              <a:rPr lang="en-US" sz="2500" dirty="0" smtClean="0"/>
              <a:t>, </a:t>
            </a:r>
            <a:r>
              <a:rPr lang="en-US" sz="2500" dirty="0" err="1" smtClean="0"/>
              <a:t>Diabète</a:t>
            </a:r>
            <a:r>
              <a:rPr lang="en-US" sz="2500" dirty="0" smtClean="0"/>
              <a:t> de type2…)</a:t>
            </a:r>
          </a:p>
          <a:p>
            <a:pPr algn="just">
              <a:lnSpc>
                <a:spcPct val="150000"/>
              </a:lnSpc>
            </a:pPr>
            <a:r>
              <a:rPr lang="en-US" sz="2500" dirty="0" smtClean="0"/>
              <a:t>Des liens existent entre </a:t>
            </a:r>
            <a:r>
              <a:rPr lang="en-US" sz="2500" dirty="0" err="1" smtClean="0"/>
              <a:t>diverses</a:t>
            </a:r>
            <a:r>
              <a:rPr lang="en-US" sz="2500" dirty="0" smtClean="0"/>
              <a:t> expositions au </a:t>
            </a:r>
            <a:r>
              <a:rPr lang="en-US" sz="2500" dirty="0" err="1" smtClean="0"/>
              <a:t>cours</a:t>
            </a:r>
            <a:r>
              <a:rPr lang="en-US" sz="2500" dirty="0" smtClean="0"/>
              <a:t> de la vie intra-uterine (</a:t>
            </a:r>
            <a:r>
              <a:rPr lang="en-US" sz="2500" dirty="0" err="1" smtClean="0"/>
              <a:t>ou</a:t>
            </a:r>
            <a:r>
              <a:rPr lang="en-US" sz="2500" dirty="0" smtClean="0"/>
              <a:t> </a:t>
            </a:r>
            <a:r>
              <a:rPr lang="en-US" sz="2500" dirty="0" err="1" smtClean="0"/>
              <a:t>fécondation</a:t>
            </a:r>
            <a:r>
              <a:rPr lang="en-US" sz="2500" dirty="0" smtClean="0"/>
              <a:t>) et la </a:t>
            </a:r>
            <a:r>
              <a:rPr lang="en-US" sz="2500" dirty="0" err="1" smtClean="0"/>
              <a:t>survenue</a:t>
            </a:r>
            <a:r>
              <a:rPr lang="en-US" sz="2500" dirty="0" smtClean="0"/>
              <a:t> de maladies </a:t>
            </a:r>
            <a:r>
              <a:rPr lang="en-US" sz="2500" dirty="0" err="1" smtClean="0"/>
              <a:t>chroniques</a:t>
            </a:r>
            <a:r>
              <a:rPr lang="en-US" sz="2500" dirty="0" smtClean="0"/>
              <a:t> à </a:t>
            </a:r>
            <a:r>
              <a:rPr lang="en-US" sz="2500" dirty="0" err="1" smtClean="0"/>
              <a:t>l’age</a:t>
            </a:r>
            <a:r>
              <a:rPr lang="en-US" sz="2500" dirty="0" smtClean="0"/>
              <a:t> </a:t>
            </a:r>
            <a:r>
              <a:rPr lang="en-US" sz="2500" dirty="0" err="1" smtClean="0"/>
              <a:t>adulte</a:t>
            </a:r>
            <a:r>
              <a:rPr lang="en-US" sz="2500" dirty="0" smtClean="0"/>
              <a:t> .</a:t>
            </a:r>
          </a:p>
          <a:p>
            <a:pPr marL="0" indent="0" algn="just">
              <a:lnSpc>
                <a:spcPct val="150000"/>
              </a:lnSpc>
              <a:buNone/>
            </a:pPr>
            <a:r>
              <a:rPr lang="en-US" sz="2500" dirty="0" err="1" smtClean="0"/>
              <a:t>Exemples</a:t>
            </a:r>
            <a:r>
              <a:rPr lang="en-US" sz="2500" dirty="0" smtClean="0"/>
              <a:t>: </a:t>
            </a:r>
          </a:p>
          <a:p>
            <a:pPr algn="just">
              <a:lnSpc>
                <a:spcPct val="150000"/>
              </a:lnSpc>
              <a:buFontTx/>
              <a:buChar char="-"/>
            </a:pPr>
            <a:r>
              <a:rPr lang="en-US" sz="2500" dirty="0" smtClean="0"/>
              <a:t>Des </a:t>
            </a:r>
            <a:r>
              <a:rPr lang="en-US" sz="2500" dirty="0" err="1" smtClean="0"/>
              <a:t>erreurs</a:t>
            </a:r>
            <a:r>
              <a:rPr lang="en-US" sz="2500" dirty="0" smtClean="0"/>
              <a:t> </a:t>
            </a:r>
            <a:r>
              <a:rPr lang="en-US" sz="2500" dirty="0" err="1" smtClean="0"/>
              <a:t>épigénétiques</a:t>
            </a:r>
            <a:r>
              <a:rPr lang="en-US" sz="2500" dirty="0"/>
              <a:t> </a:t>
            </a:r>
            <a:r>
              <a:rPr lang="en-US" sz="2500" dirty="0" err="1" smtClean="0"/>
              <a:t>durant</a:t>
            </a:r>
            <a:r>
              <a:rPr lang="en-US" sz="2500" dirty="0" smtClean="0"/>
              <a:t> le </a:t>
            </a:r>
            <a:r>
              <a:rPr lang="en-US" sz="2500" dirty="0" err="1" smtClean="0"/>
              <a:t>développement</a:t>
            </a:r>
            <a:r>
              <a:rPr lang="en-US" sz="2500" dirty="0" smtClean="0"/>
              <a:t> </a:t>
            </a:r>
            <a:r>
              <a:rPr lang="en-US" sz="2500" dirty="0" err="1" smtClean="0"/>
              <a:t>embryonnaire</a:t>
            </a:r>
            <a:r>
              <a:rPr lang="en-US" sz="2500" dirty="0" smtClean="0"/>
              <a:t>, </a:t>
            </a:r>
            <a:r>
              <a:rPr lang="en-US" sz="2500" dirty="0" err="1" smtClean="0"/>
              <a:t>peuvent</a:t>
            </a:r>
            <a:r>
              <a:rPr lang="en-US" sz="2500" dirty="0" smtClean="0"/>
              <a:t> </a:t>
            </a:r>
            <a:r>
              <a:rPr lang="en-US" sz="2500" dirty="0" err="1" smtClean="0"/>
              <a:t>conduire</a:t>
            </a:r>
            <a:r>
              <a:rPr lang="en-US" sz="2500" dirty="0" smtClean="0"/>
              <a:t> à la formation d’un </a:t>
            </a:r>
            <a:r>
              <a:rPr lang="en-US" sz="2500" dirty="0" err="1" smtClean="0"/>
              <a:t>nombre</a:t>
            </a:r>
            <a:r>
              <a:rPr lang="en-US" sz="2500" dirty="0" smtClean="0"/>
              <a:t> </a:t>
            </a:r>
            <a:r>
              <a:rPr lang="en-US" sz="2500" dirty="0" err="1" smtClean="0"/>
              <a:t>insuffisant</a:t>
            </a:r>
            <a:r>
              <a:rPr lang="en-US" sz="2500" dirty="0" smtClean="0"/>
              <a:t> de nephrons </a:t>
            </a:r>
            <a:r>
              <a:rPr lang="en-US" sz="2500" dirty="0" err="1" smtClean="0"/>
              <a:t>ou</a:t>
            </a:r>
            <a:r>
              <a:rPr lang="en-US" sz="2500" dirty="0" smtClean="0"/>
              <a:t> de cellules </a:t>
            </a:r>
            <a:r>
              <a:rPr lang="el-GR" sz="2500" dirty="0" smtClean="0"/>
              <a:t>β</a:t>
            </a:r>
            <a:r>
              <a:rPr lang="fr-FR" sz="2500" dirty="0" smtClean="0"/>
              <a:t> du pancréas, ce qui augmente de manière significative le risque de HTA ou diabète à </a:t>
            </a:r>
            <a:r>
              <a:rPr lang="fr-FR" sz="2500" dirty="0" err="1" smtClean="0"/>
              <a:t>l’age</a:t>
            </a:r>
            <a:r>
              <a:rPr lang="fr-FR" sz="2500" dirty="0" smtClean="0"/>
              <a:t> adulte.</a:t>
            </a:r>
          </a:p>
          <a:p>
            <a:pPr marL="0" indent="0" algn="just">
              <a:lnSpc>
                <a:spcPct val="150000"/>
              </a:lnSpc>
              <a:buNone/>
            </a:pPr>
            <a:endParaRPr lang="fr-FR" sz="1700" dirty="0" smtClean="0"/>
          </a:p>
          <a:p>
            <a:pPr marL="0" indent="0" algn="just">
              <a:lnSpc>
                <a:spcPct val="150000"/>
              </a:lnSpc>
              <a:buNone/>
            </a:pPr>
            <a:endParaRPr lang="fr-FR" sz="2200" dirty="0" smtClean="0"/>
          </a:p>
          <a:p>
            <a:pPr marL="0" indent="0" algn="just">
              <a:lnSpc>
                <a:spcPct val="150000"/>
              </a:lnSpc>
              <a:buNone/>
            </a:pPr>
            <a:r>
              <a:rPr lang="fr-FR" sz="2200" dirty="0" smtClean="0"/>
              <a:t>  </a:t>
            </a:r>
          </a:p>
          <a:p>
            <a:pPr marL="0" indent="0" algn="just">
              <a:lnSpc>
                <a:spcPct val="150000"/>
              </a:lnSpc>
              <a:buNone/>
            </a:pPr>
            <a:endParaRPr lang="fr-FR" sz="2200" dirty="0" smtClean="0"/>
          </a:p>
          <a:p>
            <a:pPr algn="just">
              <a:lnSpc>
                <a:spcPct val="150000"/>
              </a:lnSpc>
              <a:buFont typeface="Wingdings" panose="05000000000000000000" pitchFamily="2" charset="2"/>
              <a:buChar char="Ø"/>
            </a:pPr>
            <a:endParaRPr lang="fr-FR" sz="2200" dirty="0" smtClean="0"/>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35164136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4609" y="117962"/>
            <a:ext cx="11722930" cy="6634530"/>
          </a:xfrm>
        </p:spPr>
        <p:txBody>
          <a:bodyPr>
            <a:normAutofit/>
          </a:bodyPr>
          <a:lstStyle/>
          <a:p>
            <a:pPr marL="0" indent="0">
              <a:buNone/>
            </a:pPr>
            <a:r>
              <a:rPr lang="fr-FR" sz="2200" b="1" dirty="0" smtClean="0">
                <a:solidFill>
                  <a:srgbClr val="FF0000"/>
                </a:solidFill>
              </a:rPr>
              <a:t>Epigénétique et Maladies</a:t>
            </a:r>
            <a:endParaRPr lang="fr-FR" sz="2200" dirty="0">
              <a:solidFill>
                <a:srgbClr val="FF0000"/>
              </a:solidFill>
            </a:endParaRPr>
          </a:p>
          <a:p>
            <a:pPr algn="just">
              <a:lnSpc>
                <a:spcPct val="150000"/>
              </a:lnSpc>
              <a:buFont typeface="Wingdings" panose="05000000000000000000" pitchFamily="2" charset="2"/>
              <a:buChar char="Ø"/>
            </a:pPr>
            <a:r>
              <a:rPr lang="fr-FR" sz="1700" dirty="0" smtClean="0"/>
              <a:t>De la </a:t>
            </a:r>
            <a:r>
              <a:rPr lang="fr-FR" sz="1700" dirty="0" err="1" smtClean="0"/>
              <a:t>meme</a:t>
            </a:r>
            <a:r>
              <a:rPr lang="fr-FR" sz="1700" dirty="0" smtClean="0"/>
              <a:t> manière qu’on peut obtenir la séquence du GH, il est possible de connaitre l’ensemble des modifications épigénétiques qui le caractérise: </a:t>
            </a:r>
            <a:r>
              <a:rPr lang="fr-FR" sz="1700" b="1" dirty="0" err="1" smtClean="0"/>
              <a:t>Epigénome</a:t>
            </a:r>
            <a:r>
              <a:rPr lang="fr-FR" sz="1700" b="1" dirty="0" smtClean="0"/>
              <a:t> </a:t>
            </a:r>
            <a:r>
              <a:rPr lang="fr-FR" sz="1700" dirty="0" smtClean="0"/>
              <a:t>et donc faire le lien entre les maladies et l’</a:t>
            </a:r>
            <a:r>
              <a:rPr lang="fr-FR" sz="1700" dirty="0" err="1" smtClean="0"/>
              <a:t>épigénome</a:t>
            </a:r>
            <a:endParaRPr lang="fr-FR" sz="1700" dirty="0" smtClean="0"/>
          </a:p>
          <a:p>
            <a:pPr algn="just">
              <a:lnSpc>
                <a:spcPct val="150000"/>
              </a:lnSpc>
              <a:buFont typeface="Wingdings" panose="05000000000000000000" pitchFamily="2" charset="2"/>
              <a:buChar char="Ø"/>
            </a:pPr>
            <a:r>
              <a:rPr lang="fr-FR" sz="1700" dirty="0" smtClean="0"/>
              <a:t>Les modifications épigénétiques , contrairement aux mutations, sont réversibles et donc les erreurs de marques épigénétiques associées à des maladies peuvent </a:t>
            </a:r>
            <a:r>
              <a:rPr lang="fr-FR" sz="1700" dirty="0" err="1" smtClean="0"/>
              <a:t>etre</a:t>
            </a:r>
            <a:r>
              <a:rPr lang="fr-FR" sz="1700" dirty="0" smtClean="0"/>
              <a:t> corrigées </a:t>
            </a:r>
          </a:p>
          <a:p>
            <a:pPr algn="just">
              <a:lnSpc>
                <a:spcPct val="150000"/>
              </a:lnSpc>
              <a:buFont typeface="Wingdings" panose="05000000000000000000" pitchFamily="2" charset="2"/>
              <a:buChar char="Ø"/>
            </a:pPr>
            <a:r>
              <a:rPr lang="fr-FR" sz="1700" dirty="0" smtClean="0"/>
              <a:t>Les </a:t>
            </a:r>
            <a:r>
              <a:rPr lang="fr-FR" sz="1700" dirty="0" err="1" smtClean="0"/>
              <a:t>épidrogues</a:t>
            </a:r>
            <a:r>
              <a:rPr lang="fr-FR" sz="1700" dirty="0" smtClean="0"/>
              <a:t> ou </a:t>
            </a:r>
            <a:r>
              <a:rPr lang="fr-FR" sz="1700" dirty="0" err="1" smtClean="0"/>
              <a:t>épimédicaments</a:t>
            </a:r>
            <a:r>
              <a:rPr lang="fr-FR" sz="1700" dirty="0" smtClean="0"/>
              <a:t>  sont des molécules qui agissent sur mécanismes épigénétiques pour les corriger et éliminer les marquages . Il existe </a:t>
            </a:r>
            <a:r>
              <a:rPr lang="fr-FR" sz="1700" dirty="0" err="1" smtClean="0"/>
              <a:t>pricipalement</a:t>
            </a:r>
            <a:r>
              <a:rPr lang="fr-FR" sz="1700" dirty="0" smtClean="0"/>
              <a:t> deux familles de molécules:</a:t>
            </a:r>
          </a:p>
          <a:p>
            <a:pPr algn="just">
              <a:lnSpc>
                <a:spcPct val="150000"/>
              </a:lnSpc>
            </a:pPr>
            <a:r>
              <a:rPr lang="fr-FR" sz="1700" dirty="0" smtClean="0"/>
              <a:t>Inhibent la méthylation de l’ADN (inhibiteurs des ADN </a:t>
            </a:r>
            <a:r>
              <a:rPr lang="fr-FR" sz="1700" dirty="0" err="1" smtClean="0"/>
              <a:t>méthyltransférases</a:t>
            </a:r>
            <a:r>
              <a:rPr lang="fr-FR" sz="1700" dirty="0" smtClean="0"/>
              <a:t>)</a:t>
            </a:r>
          </a:p>
          <a:p>
            <a:pPr algn="just">
              <a:lnSpc>
                <a:spcPct val="150000"/>
              </a:lnSpc>
            </a:pPr>
            <a:r>
              <a:rPr lang="fr-FR" sz="1700" dirty="0" smtClean="0"/>
              <a:t>Ciblent la modification des histones (inhibiteurs des </a:t>
            </a:r>
            <a:r>
              <a:rPr lang="fr-FR" sz="1700" dirty="0" err="1" smtClean="0"/>
              <a:t>déacétylases</a:t>
            </a:r>
            <a:r>
              <a:rPr lang="fr-FR" sz="1700" smtClean="0"/>
              <a:t> d’histones)</a:t>
            </a:r>
            <a:endParaRPr lang="fr-FR" sz="1700" dirty="0" smtClean="0"/>
          </a:p>
          <a:p>
            <a:pPr marL="0" indent="0" algn="just">
              <a:lnSpc>
                <a:spcPct val="150000"/>
              </a:lnSpc>
              <a:buNone/>
            </a:pPr>
            <a:endParaRPr lang="fr-FR" sz="1700" dirty="0" smtClean="0"/>
          </a:p>
          <a:p>
            <a:pPr marL="0" indent="0" algn="just">
              <a:lnSpc>
                <a:spcPct val="150000"/>
              </a:lnSpc>
              <a:buNone/>
            </a:pPr>
            <a:endParaRPr lang="fr-FR" sz="2200" dirty="0" smtClean="0"/>
          </a:p>
          <a:p>
            <a:pPr marL="0" indent="0" algn="just">
              <a:lnSpc>
                <a:spcPct val="150000"/>
              </a:lnSpc>
              <a:buNone/>
            </a:pPr>
            <a:r>
              <a:rPr lang="fr-FR" sz="2200" dirty="0" smtClean="0"/>
              <a:t>  </a:t>
            </a:r>
          </a:p>
          <a:p>
            <a:pPr marL="0" indent="0" algn="just">
              <a:lnSpc>
                <a:spcPct val="150000"/>
              </a:lnSpc>
              <a:buNone/>
            </a:pPr>
            <a:endParaRPr lang="fr-FR" sz="2200" dirty="0" smtClean="0"/>
          </a:p>
          <a:p>
            <a:pPr algn="just">
              <a:lnSpc>
                <a:spcPct val="150000"/>
              </a:lnSpc>
              <a:buFont typeface="Wingdings" panose="05000000000000000000" pitchFamily="2" charset="2"/>
              <a:buChar char="Ø"/>
            </a:pPr>
            <a:endParaRPr lang="fr-FR" sz="2200" dirty="0" smtClean="0"/>
          </a:p>
          <a:p>
            <a:pPr marL="0" indent="0" algn="just">
              <a:lnSpc>
                <a:spcPct val="150000"/>
              </a:lnSpc>
              <a:buNone/>
            </a:pPr>
            <a:endParaRPr lang="fr-FR" sz="2200" dirty="0" smtClean="0"/>
          </a:p>
          <a:p>
            <a:pPr marL="0" indent="0" algn="just">
              <a:lnSpc>
                <a:spcPct val="150000"/>
              </a:lnSpc>
              <a:buNone/>
            </a:pPr>
            <a:endParaRPr lang="fr-FR" sz="2200" dirty="0" smtClean="0"/>
          </a:p>
          <a:p>
            <a:pPr marL="0" indent="0" algn="just">
              <a:lnSpc>
                <a:spcPct val="150000"/>
              </a:lnSpc>
              <a:buNone/>
            </a:pPr>
            <a:endParaRPr lang="fr-FR" sz="2400" dirty="0" smtClean="0"/>
          </a:p>
          <a:p>
            <a:pPr marL="0" indent="0" algn="just">
              <a:lnSpc>
                <a:spcPct val="150000"/>
              </a:lnSpc>
              <a:buNone/>
            </a:pPr>
            <a:endParaRPr lang="fr-FR" sz="2400" dirty="0"/>
          </a:p>
          <a:p>
            <a:pPr algn="just">
              <a:buFont typeface="Wingdings" panose="05000000000000000000" pitchFamily="2" charset="2"/>
              <a:buChar char="Ø"/>
            </a:pPr>
            <a:endParaRPr lang="fr-FR" dirty="0" smtClean="0">
              <a:solidFill>
                <a:srgbClr val="7030A0"/>
              </a:solidFill>
            </a:endParaRPr>
          </a:p>
          <a:p>
            <a:pPr algn="just">
              <a:buFont typeface="Wingdings" panose="05000000000000000000" pitchFamily="2" charset="2"/>
              <a:buChar char="Ø"/>
            </a:pPr>
            <a:endParaRPr lang="fr-FR" sz="2200" dirty="0">
              <a:solidFill>
                <a:srgbClr val="7030A0"/>
              </a:solidFill>
            </a:endParaRPr>
          </a:p>
          <a:p>
            <a:pPr algn="just">
              <a:buFont typeface="Wingdings" panose="05000000000000000000" pitchFamily="2" charset="2"/>
              <a:buChar char="Ø"/>
            </a:pPr>
            <a:endParaRPr lang="fr-FR" sz="2200" dirty="0" smtClean="0">
              <a:solidFill>
                <a:srgbClr val="7030A0"/>
              </a:solidFill>
            </a:endParaRPr>
          </a:p>
          <a:p>
            <a:pPr algn="just">
              <a:buFont typeface="Wingdings" panose="05000000000000000000" pitchFamily="2" charset="2"/>
              <a:buChar char="Ø"/>
            </a:pPr>
            <a:endParaRPr lang="fr-FR" sz="2200" dirty="0"/>
          </a:p>
          <a:p>
            <a:pPr algn="just"/>
            <a:endParaRPr lang="fr-FR" sz="2400" dirty="0" smtClean="0"/>
          </a:p>
          <a:p>
            <a:pPr marL="0" indent="0" algn="just">
              <a:buNone/>
            </a:pPr>
            <a:endParaRPr lang="fr-FR" dirty="0" smtClean="0">
              <a:solidFill>
                <a:srgbClr val="7030A0"/>
              </a:solidFill>
            </a:endParaRPr>
          </a:p>
          <a:p>
            <a:pPr marL="0" indent="0" algn="just">
              <a:buNone/>
            </a:pPr>
            <a:endParaRPr lang="fr-FR" dirty="0" smtClean="0"/>
          </a:p>
          <a:p>
            <a:pPr algn="just"/>
            <a:endParaRPr lang="fr-FR" dirty="0" smtClean="0"/>
          </a:p>
          <a:p>
            <a:pPr algn="just"/>
            <a:endParaRPr lang="fr-FR"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2245154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0" y="575162"/>
            <a:ext cx="11766307" cy="6282838"/>
          </a:xfrm>
        </p:spPr>
        <p:txBody>
          <a:bodyPr>
            <a:normAutofit/>
          </a:bodyPr>
          <a:lstStyle/>
          <a:p>
            <a:pPr algn="just">
              <a:buFont typeface="Wingdings" panose="05000000000000000000" pitchFamily="2" charset="2"/>
              <a:buChar char="Ø"/>
            </a:pPr>
            <a:r>
              <a:rPr lang="fr-FR" sz="2400" dirty="0" smtClean="0">
                <a:solidFill>
                  <a:srgbClr val="7030A0"/>
                </a:solidFill>
              </a:rPr>
              <a:t>Marqueur génétique ou moléculaire</a:t>
            </a:r>
          </a:p>
          <a:p>
            <a:pPr algn="just">
              <a:buFontTx/>
              <a:buChar char="-"/>
            </a:pPr>
            <a:r>
              <a:rPr lang="fr-FR" sz="2400" dirty="0" smtClean="0"/>
              <a:t>Séquence d’ADN repérable spécifiquement</a:t>
            </a:r>
          </a:p>
          <a:p>
            <a:pPr algn="just">
              <a:buFontTx/>
              <a:buChar char="-"/>
            </a:pPr>
            <a:r>
              <a:rPr lang="fr-FR" sz="2400" dirty="0" smtClean="0"/>
              <a:t>En cartographie, le marqueur est utilisé pour « baliser » le génome</a:t>
            </a:r>
          </a:p>
          <a:p>
            <a:pPr algn="just">
              <a:buFontTx/>
              <a:buChar char="-"/>
            </a:pPr>
            <a:r>
              <a:rPr lang="fr-FR" sz="2400" dirty="0" smtClean="0"/>
              <a:t>La détection d’un marqueur peut s’effectuer par hybridation avec une sonde ou par expression phénotypique</a:t>
            </a:r>
          </a:p>
          <a:p>
            <a:pPr algn="just">
              <a:buFontTx/>
              <a:buChar char="-"/>
            </a:pPr>
            <a:r>
              <a:rPr lang="fr-FR" sz="2400" dirty="0" smtClean="0"/>
              <a:t>Il existe plusieurs types de marqueurs: RFLP, SNP, microsatellites, VNTR, </a:t>
            </a:r>
            <a:r>
              <a:rPr lang="fr-FR" sz="2400" dirty="0" err="1" smtClean="0"/>
              <a:t>minisatellites</a:t>
            </a:r>
            <a:r>
              <a:rPr lang="fr-FR" sz="2400" dirty="0" smtClean="0"/>
              <a:t>, gènes…  </a:t>
            </a:r>
          </a:p>
          <a:p>
            <a:pPr algn="just">
              <a:buFont typeface="Wingdings" panose="05000000000000000000" pitchFamily="2" charset="2"/>
              <a:buChar char="Ø"/>
            </a:pPr>
            <a:r>
              <a:rPr lang="fr-FR" sz="2400" dirty="0" smtClean="0"/>
              <a:t> Les SNP (Single </a:t>
            </a:r>
            <a:r>
              <a:rPr lang="fr-FR" sz="2400" dirty="0" err="1" smtClean="0"/>
              <a:t>Nucleotide</a:t>
            </a:r>
            <a:r>
              <a:rPr lang="fr-FR" sz="2400" dirty="0" smtClean="0"/>
              <a:t> </a:t>
            </a:r>
            <a:r>
              <a:rPr lang="fr-FR" sz="2400" dirty="0" err="1" smtClean="0"/>
              <a:t>Polymorphism</a:t>
            </a:r>
            <a:r>
              <a:rPr lang="fr-FR" sz="2400" dirty="0" smtClean="0"/>
              <a:t>) </a:t>
            </a:r>
          </a:p>
          <a:p>
            <a:pPr algn="just">
              <a:buFontTx/>
              <a:buChar char="-"/>
            </a:pPr>
            <a:r>
              <a:rPr lang="fr-FR" sz="2400" dirty="0" smtClean="0"/>
              <a:t>Est un polymorphisme stable qui constitue la forme la plus abondante de variations génétiques dans le GH (plus de 90% de toutes les différences entre individus/ populations)</a:t>
            </a:r>
          </a:p>
          <a:p>
            <a:pPr algn="just">
              <a:buFontTx/>
              <a:buChar char="-"/>
            </a:pPr>
            <a:r>
              <a:rPr lang="fr-FR" sz="2400" dirty="0" smtClean="0"/>
              <a:t>Deux génomes pris au hasard ne présentent que 0,1% de variation de séquence, plus de 90% de ces variations sont des SNP ou </a:t>
            </a:r>
            <a:r>
              <a:rPr lang="fr-FR" sz="2400" dirty="0" err="1" smtClean="0"/>
              <a:t>snips</a:t>
            </a:r>
            <a:endParaRPr lang="fr-FR" sz="2400" dirty="0" smtClean="0"/>
          </a:p>
          <a:p>
            <a:pPr algn="just">
              <a:buFontTx/>
              <a:buChar char="-"/>
            </a:pPr>
            <a:r>
              <a:rPr lang="fr-FR" sz="2400" dirty="0" smtClean="0"/>
              <a:t>Sur les 3 milliards de </a:t>
            </a:r>
            <a:r>
              <a:rPr lang="fr-FR" sz="2400" dirty="0" err="1" smtClean="0"/>
              <a:t>pbs</a:t>
            </a:r>
            <a:r>
              <a:rPr lang="fr-FR" sz="2400" dirty="0" smtClean="0"/>
              <a:t>, 3 à 4 millions diffèrent entre 2 individus pris au hasard</a:t>
            </a:r>
          </a:p>
          <a:p>
            <a:pPr algn="just">
              <a:buFontTx/>
              <a:buChar char="-"/>
            </a:pPr>
            <a:r>
              <a:rPr lang="fr-FR" sz="2400" dirty="0" smtClean="0"/>
              <a:t>Les autres variations sont des insertions/</a:t>
            </a:r>
            <a:r>
              <a:rPr lang="fr-FR" sz="2400" dirty="0" err="1" smtClean="0"/>
              <a:t>déletions</a:t>
            </a:r>
            <a:r>
              <a:rPr lang="fr-FR" sz="2400" dirty="0" smtClean="0"/>
              <a:t> et translocations</a:t>
            </a:r>
          </a:p>
          <a:p>
            <a:pPr marL="0" indent="0" algn="just">
              <a:buNone/>
            </a:pPr>
            <a:endParaRPr lang="fr-FR" sz="2400" dirty="0"/>
          </a:p>
        </p:txBody>
      </p:sp>
    </p:spTree>
    <p:extLst>
      <p:ext uri="{BB962C8B-B14F-4D97-AF65-F5344CB8AC3E}">
        <p14:creationId xmlns:p14="http://schemas.microsoft.com/office/powerpoint/2010/main" val="238737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0" y="575162"/>
            <a:ext cx="11766307" cy="6282838"/>
          </a:xfrm>
        </p:spPr>
        <p:txBody>
          <a:bodyPr>
            <a:normAutofit/>
          </a:bodyPr>
          <a:lstStyle/>
          <a:p>
            <a:pPr algn="just">
              <a:buFont typeface="Wingdings" panose="05000000000000000000" pitchFamily="2" charset="2"/>
              <a:buChar char="Ø"/>
            </a:pPr>
            <a:r>
              <a:rPr lang="fr-FR" sz="2400" dirty="0" smtClean="0">
                <a:solidFill>
                  <a:srgbClr val="7030A0"/>
                </a:solidFill>
              </a:rPr>
              <a:t> SNP</a:t>
            </a:r>
          </a:p>
          <a:p>
            <a:pPr algn="just">
              <a:buFontTx/>
              <a:buChar char="-"/>
            </a:pPr>
            <a:r>
              <a:rPr lang="fr-FR" sz="2400" dirty="0" smtClean="0"/>
              <a:t>Mutations ponctuelles isolées</a:t>
            </a:r>
          </a:p>
          <a:p>
            <a:pPr algn="just">
              <a:buFontTx/>
              <a:buChar char="-"/>
            </a:pPr>
            <a:r>
              <a:rPr lang="fr-FR" sz="2400" dirty="0" smtClean="0"/>
              <a:t>Variation du génome par une seule base tout les 100-300 b du génome</a:t>
            </a:r>
          </a:p>
          <a:p>
            <a:pPr algn="just">
              <a:buFontTx/>
              <a:buChar char="-"/>
            </a:pPr>
            <a:r>
              <a:rPr lang="fr-FR" sz="2400" dirty="0" smtClean="0"/>
              <a:t>Ces variations sont associées </a:t>
            </a:r>
          </a:p>
          <a:p>
            <a:pPr algn="just"/>
            <a:r>
              <a:rPr lang="fr-FR" sz="2400" dirty="0" smtClean="0"/>
              <a:t>à la diversité génétique entre populations/individus différents</a:t>
            </a:r>
          </a:p>
          <a:p>
            <a:pPr algn="just"/>
            <a:r>
              <a:rPr lang="fr-FR" sz="2400" dirty="0" smtClean="0"/>
              <a:t>Une différence de sensibilité aux maladies à hérédité complexe (cancers, asthme, diabète…)</a:t>
            </a:r>
          </a:p>
          <a:p>
            <a:pPr algn="just"/>
            <a:r>
              <a:rPr lang="fr-FR" sz="2400" dirty="0" smtClean="0"/>
              <a:t>Une différence de réponse individuelle aux médicaments (susceptibilité individuelle aux médicaments)</a:t>
            </a:r>
          </a:p>
          <a:p>
            <a:pPr algn="just">
              <a:buFontTx/>
              <a:buChar char="-"/>
            </a:pPr>
            <a:r>
              <a:rPr lang="fr-FR" sz="2400" dirty="0" smtClean="0"/>
              <a:t>Localisations possibles des SNP:</a:t>
            </a:r>
          </a:p>
          <a:p>
            <a:pPr algn="just"/>
            <a:r>
              <a:rPr lang="fr-FR" sz="2400" dirty="0" smtClean="0"/>
              <a:t>Zone codante (silencieuse, faux-sens, non-sens)</a:t>
            </a:r>
          </a:p>
          <a:p>
            <a:pPr algn="just"/>
            <a:r>
              <a:rPr lang="fr-FR" sz="2400" dirty="0" smtClean="0"/>
              <a:t>Zone non codante (pas de conséquence sur le plan phénotypique)</a:t>
            </a:r>
          </a:p>
          <a:p>
            <a:pPr algn="just">
              <a:buFontTx/>
              <a:buChar char="-"/>
            </a:pPr>
            <a:r>
              <a:rPr lang="fr-FR" sz="2400" dirty="0" smtClean="0"/>
              <a:t>Situés sur la totalité du génome, les SNP représentent autant de marqueurs essentiels pour la localisation des gènes surtout ceux impliqués dans les maladies</a:t>
            </a:r>
          </a:p>
          <a:p>
            <a:pPr algn="just">
              <a:buFontTx/>
              <a:buChar char="-"/>
            </a:pPr>
            <a:r>
              <a:rPr lang="fr-FR" sz="2400" dirty="0" smtClean="0"/>
              <a:t>Recherche de causalité entre un gène et une maladie à l’intérieur d’une famille</a:t>
            </a:r>
          </a:p>
          <a:p>
            <a:pPr algn="just">
              <a:buFontTx/>
              <a:buChar char="-"/>
            </a:pPr>
            <a:endParaRPr lang="fr-FR" sz="2400" dirty="0" smtClean="0"/>
          </a:p>
          <a:p>
            <a:pPr marL="0" indent="0" algn="just">
              <a:buNone/>
            </a:pPr>
            <a:endParaRPr lang="fr-FR" sz="2400" dirty="0" smtClean="0"/>
          </a:p>
          <a:p>
            <a:pPr marL="0" indent="0" algn="just">
              <a:buNone/>
            </a:pPr>
            <a:endParaRPr lang="fr-FR" sz="2400" dirty="0" smtClean="0"/>
          </a:p>
        </p:txBody>
      </p:sp>
    </p:spTree>
    <p:extLst>
      <p:ext uri="{BB962C8B-B14F-4D97-AF65-F5344CB8AC3E}">
        <p14:creationId xmlns:p14="http://schemas.microsoft.com/office/powerpoint/2010/main" val="1254218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0" y="575162"/>
            <a:ext cx="11766307" cy="6282838"/>
          </a:xfrm>
        </p:spPr>
        <p:txBody>
          <a:bodyPr>
            <a:normAutofit/>
          </a:bodyPr>
          <a:lstStyle/>
          <a:p>
            <a:pPr algn="just">
              <a:buFont typeface="Wingdings" panose="05000000000000000000" pitchFamily="2" charset="2"/>
              <a:buChar char="Ø"/>
            </a:pPr>
            <a:r>
              <a:rPr lang="fr-FR" sz="2200" dirty="0" smtClean="0">
                <a:solidFill>
                  <a:srgbClr val="7030A0"/>
                </a:solidFill>
              </a:rPr>
              <a:t> SNP </a:t>
            </a:r>
            <a:r>
              <a:rPr lang="fr-FR" sz="2200" dirty="0" err="1" smtClean="0">
                <a:solidFill>
                  <a:srgbClr val="7030A0"/>
                </a:solidFill>
              </a:rPr>
              <a:t>Consortuim</a:t>
            </a:r>
            <a:endParaRPr lang="fr-FR" sz="2200" dirty="0" smtClean="0">
              <a:solidFill>
                <a:srgbClr val="7030A0"/>
              </a:solidFill>
            </a:endParaRPr>
          </a:p>
          <a:p>
            <a:pPr algn="just">
              <a:buFontTx/>
              <a:buChar char="-"/>
            </a:pPr>
            <a:r>
              <a:rPr lang="fr-FR" sz="2200" dirty="0" smtClean="0"/>
              <a:t>Crée en 1999</a:t>
            </a:r>
          </a:p>
          <a:p>
            <a:pPr algn="just">
              <a:buFontTx/>
              <a:buChar char="-"/>
            </a:pPr>
            <a:r>
              <a:rPr lang="fr-FR" sz="2200" dirty="0" smtClean="0"/>
              <a:t>Alliance entre l’industrie pharmaceutique et des laboratoires de génomique publics pour financer une carte de marqueurs SNP librement accessible aux chercheurs</a:t>
            </a:r>
          </a:p>
          <a:p>
            <a:pPr algn="just">
              <a:buFontTx/>
              <a:buChar char="-"/>
            </a:pPr>
            <a:r>
              <a:rPr lang="fr-FR" sz="2200" dirty="0"/>
              <a:t>Des cartes SNP ont été établies, et la banque de données propose 1,8millions de SNP</a:t>
            </a:r>
          </a:p>
          <a:p>
            <a:pPr algn="just">
              <a:buFontTx/>
              <a:buChar char="-"/>
            </a:pPr>
            <a:r>
              <a:rPr lang="fr-FR" sz="2200" dirty="0" smtClean="0"/>
              <a:t>Une carte SNP a plusieurs applications:</a:t>
            </a:r>
          </a:p>
          <a:p>
            <a:pPr algn="just"/>
            <a:r>
              <a:rPr lang="fr-FR" sz="2200" dirty="0" smtClean="0"/>
              <a:t>Identifier des groupes à risque pour une pathologie</a:t>
            </a:r>
          </a:p>
          <a:p>
            <a:pPr algn="just"/>
            <a:r>
              <a:rPr lang="fr-FR" sz="2200" dirty="0" smtClean="0"/>
              <a:t>Recruter des patients pour des essais cliniques en fonction non pas des </a:t>
            </a:r>
            <a:r>
              <a:rPr lang="fr-FR" sz="2200" dirty="0" err="1" smtClean="0"/>
              <a:t>symptomes</a:t>
            </a:r>
            <a:r>
              <a:rPr lang="fr-FR" sz="2200" dirty="0" smtClean="0"/>
              <a:t> mais de la prédisposition génétique</a:t>
            </a:r>
          </a:p>
          <a:p>
            <a:pPr algn="just"/>
            <a:r>
              <a:rPr lang="fr-FR" sz="2200" dirty="0" err="1" smtClean="0"/>
              <a:t>Tres</a:t>
            </a:r>
            <a:r>
              <a:rPr lang="fr-FR" sz="2200" dirty="0" smtClean="0"/>
              <a:t> précieuse en </a:t>
            </a:r>
            <a:r>
              <a:rPr lang="fr-FR" sz="2200" dirty="0" err="1" smtClean="0"/>
              <a:t>pharmacogénomiqe</a:t>
            </a:r>
            <a:r>
              <a:rPr lang="fr-FR" sz="2200" dirty="0" smtClean="0"/>
              <a:t> (réponse aux médicaments sur la base du profil SNP)</a:t>
            </a:r>
          </a:p>
          <a:p>
            <a:pPr marL="0" indent="0" algn="just">
              <a:buNone/>
            </a:pPr>
            <a:endParaRPr lang="fr-FR" sz="2400" dirty="0" smtClean="0"/>
          </a:p>
        </p:txBody>
      </p:sp>
    </p:spTree>
    <p:extLst>
      <p:ext uri="{BB962C8B-B14F-4D97-AF65-F5344CB8AC3E}">
        <p14:creationId xmlns:p14="http://schemas.microsoft.com/office/powerpoint/2010/main" val="1875889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0" y="575162"/>
            <a:ext cx="11766307" cy="6282838"/>
          </a:xfrm>
        </p:spPr>
        <p:txBody>
          <a:bodyPr>
            <a:normAutofit/>
          </a:bodyPr>
          <a:lstStyle/>
          <a:p>
            <a:pPr algn="just">
              <a:buFontTx/>
              <a:buChar char="-"/>
            </a:pPr>
            <a:r>
              <a:rPr lang="fr-FR" sz="2400" dirty="0"/>
              <a:t>La détection des SNP se fait par :</a:t>
            </a:r>
          </a:p>
          <a:p>
            <a:pPr algn="just"/>
            <a:r>
              <a:rPr lang="fr-FR" sz="2400" dirty="0"/>
              <a:t>Séquençage direct (PCR)</a:t>
            </a:r>
          </a:p>
          <a:p>
            <a:pPr algn="just"/>
            <a:r>
              <a:rPr lang="fr-FR" sz="2400" dirty="0"/>
              <a:t>RFLP (digestion enzymatique, </a:t>
            </a:r>
            <a:r>
              <a:rPr lang="fr-FR" sz="2400" dirty="0" err="1"/>
              <a:t>Southern</a:t>
            </a:r>
            <a:r>
              <a:rPr lang="fr-FR" sz="2400" dirty="0"/>
              <a:t> blot)</a:t>
            </a:r>
          </a:p>
          <a:p>
            <a:pPr algn="just"/>
            <a:r>
              <a:rPr lang="fr-FR" sz="2400" dirty="0"/>
              <a:t> A plus grande échelle (Puces à ADN)</a:t>
            </a:r>
          </a:p>
          <a:p>
            <a:pPr marL="0" indent="0" algn="just">
              <a:buNone/>
            </a:pPr>
            <a:r>
              <a:rPr lang="fr-FR" sz="2400" dirty="0" smtClean="0">
                <a:solidFill>
                  <a:srgbClr val="7030A0"/>
                </a:solidFill>
              </a:rPr>
              <a:t> </a:t>
            </a:r>
          </a:p>
          <a:p>
            <a:pPr algn="just">
              <a:buFont typeface="Wingdings" panose="05000000000000000000" pitchFamily="2" charset="2"/>
              <a:buChar char="Ø"/>
            </a:pPr>
            <a:r>
              <a:rPr lang="fr-FR" sz="2400" dirty="0" smtClean="0">
                <a:solidFill>
                  <a:srgbClr val="7030A0"/>
                </a:solidFill>
              </a:rPr>
              <a:t>RFLP ( Restriction Fragment </a:t>
            </a:r>
            <a:r>
              <a:rPr lang="fr-FR" sz="2400" dirty="0" err="1" smtClean="0">
                <a:solidFill>
                  <a:srgbClr val="7030A0"/>
                </a:solidFill>
              </a:rPr>
              <a:t>Lenght</a:t>
            </a:r>
            <a:r>
              <a:rPr lang="fr-FR" sz="2400" dirty="0" smtClean="0">
                <a:solidFill>
                  <a:srgbClr val="7030A0"/>
                </a:solidFill>
              </a:rPr>
              <a:t> </a:t>
            </a:r>
            <a:r>
              <a:rPr lang="fr-FR" sz="2400" dirty="0" err="1" smtClean="0">
                <a:solidFill>
                  <a:srgbClr val="7030A0"/>
                </a:solidFill>
              </a:rPr>
              <a:t>Polymorphism</a:t>
            </a:r>
            <a:r>
              <a:rPr lang="fr-FR" sz="2400" dirty="0" smtClean="0">
                <a:solidFill>
                  <a:srgbClr val="7030A0"/>
                </a:solidFill>
              </a:rPr>
              <a:t>) </a:t>
            </a:r>
          </a:p>
          <a:p>
            <a:pPr algn="just">
              <a:buFontTx/>
              <a:buChar char="-"/>
            </a:pPr>
            <a:r>
              <a:rPr lang="fr-FR" sz="2400" dirty="0" smtClean="0"/>
              <a:t>Variation entre deux génomes dans le profil d’ADN obtenu après coupure par divers enzymes de restriction (carte de restriction)</a:t>
            </a:r>
          </a:p>
          <a:p>
            <a:pPr algn="just">
              <a:buFontTx/>
              <a:buChar char="-"/>
            </a:pPr>
            <a:r>
              <a:rPr lang="fr-FR" sz="2400" dirty="0" smtClean="0"/>
              <a:t>Polymorphisme de taille des fragments de restriction </a:t>
            </a:r>
          </a:p>
          <a:p>
            <a:pPr algn="just">
              <a:buFontTx/>
              <a:buChar char="-"/>
            </a:pPr>
            <a:r>
              <a:rPr lang="fr-FR" sz="2400" dirty="0" smtClean="0"/>
              <a:t>Variation de séquence (cartes génétiques et physiques)</a:t>
            </a:r>
          </a:p>
          <a:p>
            <a:pPr algn="just">
              <a:buFontTx/>
              <a:buChar char="-"/>
            </a:pPr>
            <a:r>
              <a:rPr lang="fr-FR" sz="2400" dirty="0" smtClean="0"/>
              <a:t>SNP (abolition ou création d’un site de restriction)</a:t>
            </a:r>
          </a:p>
          <a:p>
            <a:pPr marL="0" indent="0" algn="just">
              <a:buNone/>
            </a:pPr>
            <a:endParaRPr lang="fr-FR" sz="2400" dirty="0" smtClean="0"/>
          </a:p>
        </p:txBody>
      </p:sp>
    </p:spTree>
    <p:extLst>
      <p:ext uri="{BB962C8B-B14F-4D97-AF65-F5344CB8AC3E}">
        <p14:creationId xmlns:p14="http://schemas.microsoft.com/office/powerpoint/2010/main" val="2162231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0" y="575162"/>
            <a:ext cx="11766307" cy="6282838"/>
          </a:xfrm>
        </p:spPr>
        <p:txBody>
          <a:bodyPr>
            <a:normAutofit/>
          </a:bodyPr>
          <a:lstStyle/>
          <a:p>
            <a:pPr algn="just">
              <a:buFont typeface="Wingdings" panose="05000000000000000000" pitchFamily="2" charset="2"/>
              <a:buChar char="Ø"/>
            </a:pPr>
            <a:r>
              <a:rPr lang="fr-FR" sz="2400" dirty="0" smtClean="0">
                <a:solidFill>
                  <a:srgbClr val="7030A0"/>
                </a:solidFill>
              </a:rPr>
              <a:t> Polymorphism</a:t>
            </a:r>
            <a:r>
              <a:rPr lang="fr-FR" sz="2400" dirty="0">
                <a:solidFill>
                  <a:srgbClr val="7030A0"/>
                </a:solidFill>
              </a:rPr>
              <a:t>e</a:t>
            </a:r>
            <a:r>
              <a:rPr lang="fr-FR" sz="2400" dirty="0" smtClean="0">
                <a:solidFill>
                  <a:srgbClr val="7030A0"/>
                </a:solidFill>
              </a:rPr>
              <a:t> </a:t>
            </a:r>
          </a:p>
          <a:p>
            <a:pPr algn="just">
              <a:buFontTx/>
              <a:buChar char="-"/>
            </a:pPr>
            <a:r>
              <a:rPr lang="fr-FR" sz="2400" dirty="0" smtClean="0"/>
              <a:t>Toute variation de séquence génomique entrainant l’existence au </a:t>
            </a:r>
            <a:r>
              <a:rPr lang="fr-FR" sz="2400" dirty="0" err="1" smtClean="0"/>
              <a:t>meme</a:t>
            </a:r>
            <a:r>
              <a:rPr lang="fr-FR" sz="2400" dirty="0" smtClean="0"/>
              <a:t> locus d’au moins 2 formes différentes de la séquence = Allèles (fréquence d’au moins 1% dans la population)</a:t>
            </a:r>
          </a:p>
          <a:p>
            <a:pPr algn="just">
              <a:buFontTx/>
              <a:buChar char="-"/>
            </a:pPr>
            <a:r>
              <a:rPr lang="fr-FR" sz="2400" dirty="0" smtClean="0"/>
              <a:t>Le polymorphisme peut se détecter au niveau phénotypique ou au niveau chromosomique ou moléculaire:</a:t>
            </a:r>
          </a:p>
          <a:p>
            <a:pPr algn="just"/>
            <a:r>
              <a:rPr lang="fr-FR" sz="2400" dirty="0" smtClean="0"/>
              <a:t>SNP: substitution d’un nucléotide</a:t>
            </a:r>
          </a:p>
          <a:p>
            <a:pPr algn="just"/>
            <a:r>
              <a:rPr lang="fr-FR" sz="2400" dirty="0" smtClean="0"/>
              <a:t>Polymorphisme de répétitions</a:t>
            </a:r>
          </a:p>
          <a:p>
            <a:pPr algn="just"/>
            <a:r>
              <a:rPr lang="fr-FR" sz="2400" dirty="0" smtClean="0"/>
              <a:t>Insertion/</a:t>
            </a:r>
            <a:r>
              <a:rPr lang="fr-FR" sz="2400" dirty="0" err="1" smtClean="0"/>
              <a:t>Déletion</a:t>
            </a:r>
            <a:r>
              <a:rPr lang="fr-FR" sz="2400" dirty="0" smtClean="0"/>
              <a:t> ou Inversion</a:t>
            </a:r>
          </a:p>
          <a:p>
            <a:pPr algn="just">
              <a:buFont typeface="Wingdings" panose="05000000000000000000" pitchFamily="2" charset="2"/>
              <a:buChar char="Ø"/>
            </a:pPr>
            <a:r>
              <a:rPr lang="fr-FR" sz="2400" dirty="0" smtClean="0">
                <a:solidFill>
                  <a:srgbClr val="7030A0"/>
                </a:solidFill>
              </a:rPr>
              <a:t>Polymorphisme de répétitions en tandem</a:t>
            </a:r>
          </a:p>
          <a:p>
            <a:pPr algn="just">
              <a:buFontTx/>
              <a:buChar char="-"/>
            </a:pPr>
            <a:r>
              <a:rPr lang="fr-FR" sz="2400" dirty="0" smtClean="0"/>
              <a:t>Séquences dont le nombre de répétitions varie d’un individu à l’autre</a:t>
            </a:r>
          </a:p>
          <a:p>
            <a:pPr algn="just">
              <a:buFontTx/>
              <a:buChar char="-"/>
            </a:pPr>
            <a:r>
              <a:rPr lang="fr-FR" sz="2400" dirty="0" smtClean="0"/>
              <a:t>Polymorphisme de longueur</a:t>
            </a:r>
          </a:p>
          <a:p>
            <a:pPr algn="just">
              <a:buFontTx/>
              <a:buChar char="-"/>
            </a:pPr>
            <a:r>
              <a:rPr lang="fr-FR" sz="2400" dirty="0" smtClean="0"/>
              <a:t>VNTR (Variable </a:t>
            </a:r>
            <a:r>
              <a:rPr lang="fr-FR" sz="2400" dirty="0" err="1" smtClean="0"/>
              <a:t>Number</a:t>
            </a:r>
            <a:r>
              <a:rPr lang="fr-FR" sz="2400" dirty="0" smtClean="0"/>
              <a:t> Tandem </a:t>
            </a:r>
            <a:r>
              <a:rPr lang="fr-FR" sz="2400" dirty="0" err="1" smtClean="0"/>
              <a:t>Repeats</a:t>
            </a:r>
            <a:r>
              <a:rPr lang="fr-FR" sz="2400" dirty="0" smtClean="0"/>
              <a:t>) ou </a:t>
            </a:r>
            <a:r>
              <a:rPr lang="fr-FR" sz="2400" dirty="0" err="1" smtClean="0"/>
              <a:t>minisatellite</a:t>
            </a:r>
            <a:r>
              <a:rPr lang="fr-FR" sz="2400" dirty="0" smtClean="0"/>
              <a:t>, motif répété 11-16 </a:t>
            </a:r>
            <a:r>
              <a:rPr lang="fr-FR" sz="2400" dirty="0" err="1" smtClean="0"/>
              <a:t>pbs</a:t>
            </a:r>
            <a:endParaRPr lang="fr-FR" sz="2400" dirty="0" smtClean="0"/>
          </a:p>
          <a:p>
            <a:pPr algn="just">
              <a:buFontTx/>
              <a:buChar char="-"/>
            </a:pPr>
            <a:r>
              <a:rPr lang="fr-FR" sz="2400" dirty="0" smtClean="0"/>
              <a:t>STR (Short Tandem </a:t>
            </a:r>
            <a:r>
              <a:rPr lang="fr-FR" sz="2400" dirty="0" err="1" smtClean="0"/>
              <a:t>repeats</a:t>
            </a:r>
            <a:r>
              <a:rPr lang="fr-FR" sz="2400" dirty="0" smtClean="0"/>
              <a:t>) ou microsatellite, motif répété 2- </a:t>
            </a:r>
            <a:r>
              <a:rPr lang="fr-FR" sz="2400" dirty="0" err="1" smtClean="0"/>
              <a:t>pbs</a:t>
            </a:r>
            <a:r>
              <a:rPr lang="fr-FR" sz="2400" dirty="0" smtClean="0"/>
              <a:t> </a:t>
            </a:r>
          </a:p>
          <a:p>
            <a:pPr algn="just">
              <a:buFontTx/>
              <a:buChar char="-"/>
            </a:pPr>
            <a:r>
              <a:rPr lang="fr-FR" sz="2400" dirty="0" smtClean="0"/>
              <a:t>Mise en évidence par PCR et </a:t>
            </a:r>
            <a:r>
              <a:rPr lang="fr-FR" sz="2400" dirty="0" err="1" smtClean="0"/>
              <a:t>Southern</a:t>
            </a:r>
            <a:r>
              <a:rPr lang="fr-FR" sz="2400" dirty="0" smtClean="0"/>
              <a:t> blot</a:t>
            </a:r>
          </a:p>
          <a:p>
            <a:pPr marL="0" indent="0" algn="just">
              <a:buNone/>
            </a:pPr>
            <a:endParaRPr lang="fr-FR" sz="2400" dirty="0" smtClean="0"/>
          </a:p>
        </p:txBody>
      </p:sp>
    </p:spTree>
    <p:extLst>
      <p:ext uri="{BB962C8B-B14F-4D97-AF65-F5344CB8AC3E}">
        <p14:creationId xmlns:p14="http://schemas.microsoft.com/office/powerpoint/2010/main" val="10440608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3435" y="-295421"/>
            <a:ext cx="10515600" cy="1325563"/>
          </a:xfrm>
        </p:spPr>
        <p:txBody>
          <a:bodyPr>
            <a:normAutofit/>
          </a:bodyPr>
          <a:lstStyle/>
          <a:p>
            <a:r>
              <a:rPr lang="fr-FR" sz="2400" b="1" dirty="0" smtClean="0">
                <a:solidFill>
                  <a:srgbClr val="FF0000"/>
                </a:solidFill>
              </a:rPr>
              <a:t>Généralités sur le génome</a:t>
            </a:r>
            <a:endParaRPr lang="fr-FR" sz="2400" b="1" dirty="0">
              <a:solidFill>
                <a:srgbClr val="FF0000"/>
              </a:solidFill>
            </a:endParaRPr>
          </a:p>
        </p:txBody>
      </p:sp>
      <p:sp>
        <p:nvSpPr>
          <p:cNvPr id="3" name="Espace réservé du contenu 2"/>
          <p:cNvSpPr>
            <a:spLocks noGrp="1"/>
          </p:cNvSpPr>
          <p:nvPr>
            <p:ph idx="1"/>
          </p:nvPr>
        </p:nvSpPr>
        <p:spPr>
          <a:xfrm>
            <a:off x="49237" y="800245"/>
            <a:ext cx="11766307" cy="6282838"/>
          </a:xfrm>
        </p:spPr>
        <p:txBody>
          <a:bodyPr>
            <a:normAutofit/>
          </a:bodyPr>
          <a:lstStyle/>
          <a:p>
            <a:pPr algn="just">
              <a:buFont typeface="Wingdings" panose="05000000000000000000" pitchFamily="2" charset="2"/>
              <a:buChar char="Ø"/>
            </a:pPr>
            <a:r>
              <a:rPr lang="fr-FR" sz="2400" dirty="0" smtClean="0">
                <a:solidFill>
                  <a:srgbClr val="7030A0"/>
                </a:solidFill>
              </a:rPr>
              <a:t>Applications</a:t>
            </a:r>
          </a:p>
          <a:p>
            <a:pPr algn="just">
              <a:buFontTx/>
              <a:buChar char="-"/>
            </a:pPr>
            <a:r>
              <a:rPr lang="fr-FR" sz="2400" dirty="0" smtClean="0"/>
              <a:t>Etudes de liaison (au niveau des familles)</a:t>
            </a:r>
          </a:p>
          <a:p>
            <a:pPr marL="0" indent="0" algn="just">
              <a:buNone/>
            </a:pPr>
            <a:r>
              <a:rPr lang="fr-FR" sz="2400" dirty="0" smtClean="0"/>
              <a:t>Le déséquilibre de liaison vise à mesurer une différence de fréquence allélique entre un groupe témoin/groupe cas)</a:t>
            </a:r>
          </a:p>
          <a:p>
            <a:pPr algn="just">
              <a:buFontTx/>
              <a:buChar char="-"/>
            </a:pPr>
            <a:r>
              <a:rPr lang="fr-FR" sz="2400" dirty="0" smtClean="0"/>
              <a:t>Etudes d’association (au niveau de la population)</a:t>
            </a:r>
          </a:p>
          <a:p>
            <a:pPr marL="0" indent="0" algn="just">
              <a:buNone/>
            </a:pPr>
            <a:r>
              <a:rPr lang="fr-FR" sz="2400" dirty="0" smtClean="0"/>
              <a:t>Certains </a:t>
            </a:r>
            <a:r>
              <a:rPr lang="fr-FR" sz="2400" dirty="0" err="1" smtClean="0"/>
              <a:t>minisatellites</a:t>
            </a:r>
            <a:r>
              <a:rPr lang="fr-FR" sz="2400" dirty="0" smtClean="0"/>
              <a:t> sont associés à des maladies</a:t>
            </a:r>
          </a:p>
          <a:p>
            <a:pPr algn="just">
              <a:buFontTx/>
              <a:buChar char="-"/>
            </a:pPr>
            <a:r>
              <a:rPr lang="fr-FR" sz="2400" dirty="0" smtClean="0"/>
              <a:t>Diabète et </a:t>
            </a:r>
            <a:r>
              <a:rPr lang="fr-FR" sz="2400" dirty="0" err="1" smtClean="0"/>
              <a:t>minisatellite</a:t>
            </a:r>
            <a:r>
              <a:rPr lang="fr-FR" sz="2400" dirty="0" smtClean="0"/>
              <a:t> 5’ du gène de l’Insuline</a:t>
            </a:r>
          </a:p>
          <a:p>
            <a:pPr algn="just">
              <a:buFontTx/>
              <a:buChar char="-"/>
            </a:pPr>
            <a:r>
              <a:rPr lang="fr-FR" sz="2400" dirty="0" smtClean="0"/>
              <a:t>Troubles du comportement et VNTR du HLA DRD4</a:t>
            </a:r>
          </a:p>
          <a:p>
            <a:pPr marL="0" indent="0" algn="just">
              <a:buNone/>
            </a:pPr>
            <a:r>
              <a:rPr lang="fr-FR" sz="2400" dirty="0" smtClean="0"/>
              <a:t>- Empreinte génétique</a:t>
            </a:r>
          </a:p>
          <a:p>
            <a:pPr algn="just">
              <a:buFontTx/>
              <a:buChar char="-"/>
            </a:pPr>
            <a:r>
              <a:rPr lang="fr-FR" sz="2400" dirty="0" smtClean="0"/>
              <a:t>Profil spécifique d’un individu obtenu </a:t>
            </a:r>
            <a:r>
              <a:rPr lang="fr-FR" sz="2400" dirty="0" err="1" smtClean="0"/>
              <a:t>grace</a:t>
            </a:r>
            <a:r>
              <a:rPr lang="fr-FR" sz="2400" dirty="0" smtClean="0"/>
              <a:t> à une combinaison de marqueurs de type VNTR et plus </a:t>
            </a:r>
            <a:r>
              <a:rPr lang="fr-FR" sz="2400" dirty="0" err="1" smtClean="0"/>
              <a:t>particulièremnt</a:t>
            </a:r>
            <a:r>
              <a:rPr lang="fr-FR" sz="2400" dirty="0" smtClean="0"/>
              <a:t> des </a:t>
            </a:r>
            <a:r>
              <a:rPr lang="fr-FR" sz="2400" dirty="0" err="1" smtClean="0"/>
              <a:t>minisatellite</a:t>
            </a:r>
            <a:r>
              <a:rPr lang="fr-FR" sz="2400" dirty="0" smtClean="0"/>
              <a:t> </a:t>
            </a:r>
            <a:r>
              <a:rPr lang="fr-FR" sz="2400" dirty="0" err="1" smtClean="0"/>
              <a:t>tres</a:t>
            </a:r>
            <a:r>
              <a:rPr lang="fr-FR" sz="2400" dirty="0" smtClean="0"/>
              <a:t> informatifs ou en associant plusieurs microsatellites</a:t>
            </a:r>
          </a:p>
          <a:p>
            <a:pPr algn="just">
              <a:buFontTx/>
              <a:buChar char="-"/>
            </a:pPr>
            <a:r>
              <a:rPr lang="fr-FR" sz="2400" dirty="0" err="1" smtClean="0"/>
              <a:t>Interets</a:t>
            </a:r>
            <a:r>
              <a:rPr lang="fr-FR" sz="2400" dirty="0" smtClean="0"/>
              <a:t>: </a:t>
            </a:r>
            <a:r>
              <a:rPr lang="fr-FR" sz="2400" dirty="0"/>
              <a:t>E</a:t>
            </a:r>
            <a:r>
              <a:rPr lang="fr-FR" sz="2400" dirty="0" smtClean="0"/>
              <a:t>n médecine légale, criminologie, identification des restes d’individus, tests de paternité</a:t>
            </a:r>
          </a:p>
          <a:p>
            <a:pPr algn="just">
              <a:buFontTx/>
              <a:buChar char="-"/>
            </a:pPr>
            <a:endParaRPr lang="fr-FR" sz="2400" dirty="0" smtClean="0"/>
          </a:p>
          <a:p>
            <a:pPr marL="0" indent="0" algn="just">
              <a:buNone/>
            </a:pPr>
            <a:endParaRPr lang="fr-FR" sz="2400" dirty="0" smtClean="0"/>
          </a:p>
        </p:txBody>
      </p:sp>
    </p:spTree>
    <p:extLst>
      <p:ext uri="{BB962C8B-B14F-4D97-AF65-F5344CB8AC3E}">
        <p14:creationId xmlns:p14="http://schemas.microsoft.com/office/powerpoint/2010/main" val="24869277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815" y="-387496"/>
            <a:ext cx="10515600" cy="1325563"/>
          </a:xfrm>
        </p:spPr>
        <p:txBody>
          <a:bodyPr>
            <a:normAutofit/>
          </a:bodyPr>
          <a:lstStyle/>
          <a:p>
            <a:r>
              <a:rPr lang="fr-FR" sz="2400" b="1" dirty="0" smtClean="0">
                <a:solidFill>
                  <a:srgbClr val="FF0000"/>
                </a:solidFill>
              </a:rPr>
              <a:t>Organisation du génome humain </a:t>
            </a:r>
            <a:endParaRPr lang="fr-FR" sz="2400" b="1" dirty="0">
              <a:solidFill>
                <a:srgbClr val="FF0000"/>
              </a:solidFill>
            </a:endParaRPr>
          </a:p>
        </p:txBody>
      </p:sp>
      <p:sp>
        <p:nvSpPr>
          <p:cNvPr id="3" name="Espace réservé du contenu 2"/>
          <p:cNvSpPr>
            <a:spLocks noGrp="1"/>
          </p:cNvSpPr>
          <p:nvPr>
            <p:ph idx="1"/>
          </p:nvPr>
        </p:nvSpPr>
        <p:spPr>
          <a:xfrm>
            <a:off x="178337" y="659568"/>
            <a:ext cx="11708863" cy="6071823"/>
          </a:xfrm>
        </p:spPr>
        <p:txBody>
          <a:bodyPr>
            <a:normAutofit/>
          </a:bodyPr>
          <a:lstStyle/>
          <a:p>
            <a:pPr algn="just">
              <a:buFont typeface="Wingdings" panose="05000000000000000000" pitchFamily="2" charset="2"/>
              <a:buChar char="Ø"/>
            </a:pPr>
            <a:r>
              <a:rPr lang="fr-FR" dirty="0" smtClean="0">
                <a:solidFill>
                  <a:srgbClr val="7030A0"/>
                </a:solidFill>
              </a:rPr>
              <a:t> </a:t>
            </a:r>
            <a:r>
              <a:rPr lang="fr-FR" sz="2400" dirty="0" smtClean="0">
                <a:solidFill>
                  <a:srgbClr val="7030A0"/>
                </a:solidFill>
              </a:rPr>
              <a:t>Organisation</a:t>
            </a:r>
            <a:r>
              <a:rPr lang="fr-FR" sz="2400" dirty="0" smtClean="0"/>
              <a:t> </a:t>
            </a:r>
            <a:r>
              <a:rPr lang="fr-FR" sz="2400" dirty="0" smtClean="0">
                <a:solidFill>
                  <a:srgbClr val="7030A0"/>
                </a:solidFill>
              </a:rPr>
              <a:t>physique</a:t>
            </a:r>
            <a:endParaRPr lang="fr-FR" sz="2400" dirty="0"/>
          </a:p>
          <a:p>
            <a:pPr marL="0" indent="0" algn="just">
              <a:buNone/>
            </a:pPr>
            <a:r>
              <a:rPr lang="fr-FR" sz="2400" dirty="0" smtClean="0"/>
              <a:t>- Nucléosomes, Chromatine, hétérochromatine, euchromatine, Chromosomes (origine de réplication, télomère, centromère)</a:t>
            </a:r>
          </a:p>
          <a:p>
            <a:pPr marL="0" indent="0" algn="just">
              <a:buNone/>
            </a:pPr>
            <a:r>
              <a:rPr lang="fr-FR" sz="2400" dirty="0" smtClean="0"/>
              <a:t>- Les gènes sont présents dans un génome </a:t>
            </a:r>
            <a:r>
              <a:rPr lang="fr-FR" sz="2400" dirty="0" err="1" smtClean="0"/>
              <a:t>diploide</a:t>
            </a:r>
            <a:r>
              <a:rPr lang="fr-FR" sz="2400" dirty="0" smtClean="0"/>
              <a:t> en 2 exemplaires (allèles)</a:t>
            </a:r>
          </a:p>
          <a:p>
            <a:pPr marL="0" indent="0" algn="just">
              <a:buNone/>
            </a:pPr>
            <a:r>
              <a:rPr lang="fr-FR" sz="2400" smtClean="0"/>
              <a:t>- Il </a:t>
            </a:r>
            <a:r>
              <a:rPr lang="fr-FR" sz="2400" dirty="0" smtClean="0"/>
              <a:t>y a quelques gènes répétés (ARNr, histones…),  ce sont des gènes dont les produits sont </a:t>
            </a:r>
            <a:r>
              <a:rPr lang="fr-FR" sz="2400" dirty="0" err="1" smtClean="0"/>
              <a:t>necessaires</a:t>
            </a:r>
            <a:r>
              <a:rPr lang="fr-FR" sz="2400" dirty="0" smtClean="0"/>
              <a:t> en grande quantité</a:t>
            </a:r>
          </a:p>
          <a:p>
            <a:pPr marL="0" indent="0" algn="just">
              <a:buNone/>
            </a:pPr>
            <a:r>
              <a:rPr lang="fr-FR" sz="2400" dirty="0" smtClean="0"/>
              <a:t>- La distribution des gènes sur un chromosome semble </a:t>
            </a:r>
            <a:r>
              <a:rPr lang="fr-FR" sz="2400" dirty="0" err="1" smtClean="0"/>
              <a:t>etre</a:t>
            </a:r>
            <a:r>
              <a:rPr lang="fr-FR" sz="2400" dirty="0" smtClean="0"/>
              <a:t> aléatoire, cependant:</a:t>
            </a:r>
          </a:p>
          <a:p>
            <a:pPr algn="just">
              <a:buFontTx/>
              <a:buChar char="-"/>
            </a:pPr>
            <a:r>
              <a:rPr lang="fr-FR" sz="2400" dirty="0" smtClean="0"/>
              <a:t>Des gènes peuvent </a:t>
            </a:r>
            <a:r>
              <a:rPr lang="fr-FR" sz="2400" dirty="0" err="1" smtClean="0"/>
              <a:t>etre</a:t>
            </a:r>
            <a:r>
              <a:rPr lang="fr-FR" sz="2400" dirty="0" smtClean="0"/>
              <a:t> regroupés pour une régulation d’expression coordonnée</a:t>
            </a:r>
          </a:p>
          <a:p>
            <a:pPr algn="just">
              <a:buFontTx/>
              <a:buChar char="-"/>
            </a:pPr>
            <a:r>
              <a:rPr lang="fr-FR" sz="2400" dirty="0" smtClean="0"/>
              <a:t>Des régions pauvres en gènes ( centromères)</a:t>
            </a:r>
          </a:p>
          <a:p>
            <a:pPr algn="just">
              <a:buFontTx/>
              <a:buChar char="-"/>
            </a:pPr>
            <a:r>
              <a:rPr lang="fr-FR" sz="2400" dirty="0"/>
              <a:t>Des régions </a:t>
            </a:r>
            <a:r>
              <a:rPr lang="fr-FR" sz="2400" dirty="0" smtClean="0"/>
              <a:t>dépourvues de </a:t>
            </a:r>
            <a:r>
              <a:rPr lang="fr-FR" sz="2400" dirty="0"/>
              <a:t>gènes ( </a:t>
            </a:r>
            <a:r>
              <a:rPr lang="fr-FR" sz="2400" dirty="0" smtClean="0"/>
              <a:t>télomères)</a:t>
            </a:r>
          </a:p>
          <a:p>
            <a:pPr marL="0" indent="0" algn="just">
              <a:buNone/>
            </a:pPr>
            <a:endParaRPr lang="fr-FR" sz="2400" dirty="0"/>
          </a:p>
          <a:p>
            <a:pPr algn="just">
              <a:buFontTx/>
              <a:buChar char="-"/>
            </a:pPr>
            <a:endParaRPr lang="fr-FR" dirty="0" smtClean="0"/>
          </a:p>
          <a:p>
            <a:pPr marL="0" indent="0" algn="just">
              <a:buNone/>
            </a:pPr>
            <a:endParaRPr lang="fr-FR" dirty="0" smtClean="0"/>
          </a:p>
          <a:p>
            <a:pPr marL="0" indent="0" algn="just">
              <a:buNone/>
            </a:pPr>
            <a:endParaRPr lang="fr-FR" dirty="0"/>
          </a:p>
        </p:txBody>
      </p:sp>
    </p:spTree>
    <p:extLst>
      <p:ext uri="{BB962C8B-B14F-4D97-AF65-F5344CB8AC3E}">
        <p14:creationId xmlns:p14="http://schemas.microsoft.com/office/powerpoint/2010/main" val="4210824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6752</TotalTime>
  <Words>2623</Words>
  <Application>Microsoft Office PowerPoint</Application>
  <PresentationFormat>Grand écran</PresentationFormat>
  <Paragraphs>458</Paragraphs>
  <Slides>26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26</vt:i4>
      </vt:variant>
    </vt:vector>
  </HeadingPairs>
  <TitlesOfParts>
    <vt:vector size="32" baseType="lpstr">
      <vt:lpstr>Arial</vt:lpstr>
      <vt:lpstr>Calibri</vt:lpstr>
      <vt:lpstr>Calibri Light</vt:lpstr>
      <vt:lpstr>Courier New</vt:lpstr>
      <vt:lpstr>Wingdings</vt:lpstr>
      <vt:lpstr>Thème Office</vt:lpstr>
      <vt:lpstr>Généralités sur le génome</vt:lpstr>
      <vt:lpstr>Généralités sur le génome</vt:lpstr>
      <vt:lpstr>Généralités sur le génome</vt:lpstr>
      <vt:lpstr>Généralités sur le génome</vt:lpstr>
      <vt:lpstr>Généralités sur le génome</vt:lpstr>
      <vt:lpstr>Généralités sur le génome</vt:lpstr>
      <vt:lpstr>Généralités sur le génome</vt:lpstr>
      <vt:lpstr>Généralités sur le génome</vt:lpstr>
      <vt:lpstr>Organisation du génome humain </vt:lpstr>
      <vt:lpstr>Organisation du génome humain </vt:lpstr>
      <vt:lpstr>Organisation du génome humain </vt:lpstr>
      <vt:lpstr>Caractéristiques du génome humain </vt:lpstr>
      <vt:lpstr>Caractéristiques du génome humain </vt:lpstr>
      <vt:lpstr>Caractéristiques du génome humain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samira berrahoui</dc:creator>
  <cp:lastModifiedBy>samira berrahoui</cp:lastModifiedBy>
  <cp:revision>257</cp:revision>
  <dcterms:created xsi:type="dcterms:W3CDTF">2017-10-20T13:29:46Z</dcterms:created>
  <dcterms:modified xsi:type="dcterms:W3CDTF">2018-04-28T15:25:42Z</dcterms:modified>
</cp:coreProperties>
</file>