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256" r:id="rId2"/>
    <p:sldId id="268" r:id="rId3"/>
    <p:sldId id="267" r:id="rId4"/>
    <p:sldId id="257" r:id="rId5"/>
    <p:sldId id="269" r:id="rId6"/>
    <p:sldId id="258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59" r:id="rId15"/>
    <p:sldId id="280" r:id="rId16"/>
    <p:sldId id="281" r:id="rId17"/>
    <p:sldId id="277" r:id="rId18"/>
    <p:sldId id="282" r:id="rId19"/>
    <p:sldId id="283" r:id="rId20"/>
    <p:sldId id="284" r:id="rId21"/>
    <p:sldId id="285" r:id="rId22"/>
    <p:sldId id="260" r:id="rId23"/>
    <p:sldId id="261" r:id="rId24"/>
    <p:sldId id="262" r:id="rId25"/>
    <p:sldId id="263" r:id="rId26"/>
    <p:sldId id="264" r:id="rId27"/>
    <p:sldId id="265" r:id="rId28"/>
    <p:sldId id="266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9C8EA-0A12-4B7B-8D72-B81390FC7239}" type="datetimeFigureOut">
              <a:rPr lang="fr-FR" smtClean="0"/>
              <a:t>12/10/2025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CDCD7-1967-4787-8016-1C8CC9633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06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A97A660-5B74-4BEE-A8F2-8FA0021416FC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004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6ECB-15F7-43F5-8C1C-07F970BE2664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E2AC0-42CE-473B-8181-559CAFC78356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9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18B4-9E54-492D-AA4A-D84E86D91BD2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38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70AF330-DEE2-4F5E-B715-6F86F38819D9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59152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735A-8F08-4FA3-9F24-4498ACFBFAC8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532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5B27-C2C4-404C-92AF-D468E0BFE78A}" type="datetime1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127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FAF7-280D-46E0-BAAD-EF88D2108655}" type="datetime1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0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BF1A-7433-4CA8-AF1C-E87955B4D7EC}" type="datetime1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5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198A1C76-7623-4CBA-A643-24DEE00F44ED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90530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B3C0C7E-F7A4-4E1B-ACE6-B36811D1866A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497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2569FF9-C8BE-47F3-B27B-BAFB842AF5EA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83975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Course </a:t>
            </a:r>
            <a:r>
              <a:rPr lang="fr-FR" dirty="0"/>
              <a:t>3</a:t>
            </a:r>
            <a:r>
              <a:rPr dirty="0"/>
              <a:t> – The 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 sz="2000"/>
            </a:pPr>
            <a:r>
              <a:rPr dirty="0"/>
              <a:t>Information Systems and Databases</a:t>
            </a:r>
          </a:p>
          <a:p>
            <a:pPr>
              <a:defRPr sz="2000"/>
            </a:pPr>
            <a:r>
              <a:rPr lang="en-US" dirty="0"/>
              <a:t>Lecturer</a:t>
            </a:r>
            <a:r>
              <a:rPr dirty="0"/>
              <a:t>: Dr. Hichem Betaouaf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09FEF9-40C5-4143-A6B6-B6251AA2B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Keys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Uniquely identify each tuple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5013A4F-08ED-44DD-8EDF-9930CB0CD3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404308"/>
              </p:ext>
            </p:extLst>
          </p:nvPr>
        </p:nvGraphicFramePr>
        <p:xfrm>
          <a:off x="1260730" y="3658263"/>
          <a:ext cx="3946189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2576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323873">
                  <a:extLst>
                    <a:ext uri="{9D8B030D-6E8A-4147-A177-3AD203B41FA5}">
                      <a16:colId xmlns:a16="http://schemas.microsoft.com/office/drawing/2014/main" val="1598628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of </a:t>
                      </a:r>
                      <a:r>
                        <a:rPr lang="en-US" noProof="0" dirty="0"/>
                        <a:t>birth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24/02/1992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It’s complicated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13/01/1985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B013EAB-8DFB-4174-9C50-E8E842A47D74}"/>
              </a:ext>
            </a:extLst>
          </p:cNvPr>
          <p:cNvSpPr txBox="1"/>
          <p:nvPr/>
        </p:nvSpPr>
        <p:spPr>
          <a:xfrm>
            <a:off x="1260730" y="3267854"/>
            <a:ext cx="87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Profiles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F65397D-F76C-42D7-A33F-73C49DE663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7444195"/>
              </p:ext>
            </p:extLst>
          </p:nvPr>
        </p:nvGraphicFramePr>
        <p:xfrm>
          <a:off x="6081026" y="3190256"/>
          <a:ext cx="2280352" cy="25958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7264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539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ID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Like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036F18-AFBC-45BB-8E84-1C2468C9D149}"/>
              </a:ext>
            </a:extLst>
          </p:cNvPr>
          <p:cNvSpPr txBox="1"/>
          <p:nvPr/>
        </p:nvSpPr>
        <p:spPr>
          <a:xfrm>
            <a:off x="6081026" y="2799847"/>
            <a:ext cx="65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Likes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0D8DB11-882B-460A-8040-403AE166F755}"/>
              </a:ext>
            </a:extLst>
          </p:cNvPr>
          <p:cNvSpPr txBox="1"/>
          <p:nvPr/>
        </p:nvSpPr>
        <p:spPr>
          <a:xfrm>
            <a:off x="1487639" y="4955856"/>
            <a:ext cx="34456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The primary key for « Profiles » table is </a:t>
            </a:r>
            <a:r>
              <a:rPr lang="en-US" sz="1600" i="1" dirty="0">
                <a:solidFill>
                  <a:srgbClr val="FF0000"/>
                </a:solidFill>
              </a:rPr>
              <a:t>ID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0B2521C-8E3C-4D3D-BC4E-9B15C433BC81}"/>
              </a:ext>
            </a:extLst>
          </p:cNvPr>
          <p:cNvSpPr txBox="1"/>
          <p:nvPr/>
        </p:nvSpPr>
        <p:spPr>
          <a:xfrm>
            <a:off x="5672509" y="5906346"/>
            <a:ext cx="3097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The primary key for « Likes » table is </a:t>
            </a:r>
          </a:p>
          <a:p>
            <a:pPr algn="ctr"/>
            <a:r>
              <a:rPr lang="en-US" sz="1600" i="1" dirty="0">
                <a:solidFill>
                  <a:srgbClr val="FF0000"/>
                </a:solidFill>
              </a:rPr>
              <a:t>(</a:t>
            </a:r>
            <a:r>
              <a:rPr lang="en-US" sz="1600" i="1" dirty="0" err="1">
                <a:solidFill>
                  <a:srgbClr val="FF0000"/>
                </a:solidFill>
              </a:rPr>
              <a:t>ID,Like</a:t>
            </a:r>
            <a:r>
              <a:rPr lang="en-US" sz="1600" i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3153267-5E89-4C45-9884-F4105387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88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Keys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Reference primary keys in other tables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5013A4F-08ED-44DD-8EDF-9930CB0CD3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3570955"/>
              </p:ext>
            </p:extLst>
          </p:nvPr>
        </p:nvGraphicFramePr>
        <p:xfrm>
          <a:off x="1260730" y="3658263"/>
          <a:ext cx="3933929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135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323873">
                  <a:extLst>
                    <a:ext uri="{9D8B030D-6E8A-4147-A177-3AD203B41FA5}">
                      <a16:colId xmlns:a16="http://schemas.microsoft.com/office/drawing/2014/main" val="1598628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of </a:t>
                      </a:r>
                      <a:r>
                        <a:rPr lang="en-US" noProof="0" dirty="0"/>
                        <a:t>birth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24/02/1992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It’s complicated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13/01/1985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B013EAB-8DFB-4174-9C50-E8E842A47D74}"/>
              </a:ext>
            </a:extLst>
          </p:cNvPr>
          <p:cNvSpPr txBox="1"/>
          <p:nvPr/>
        </p:nvSpPr>
        <p:spPr>
          <a:xfrm>
            <a:off x="1260730" y="3267854"/>
            <a:ext cx="87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Profiles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F65397D-F76C-42D7-A33F-73C49DE663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6902917"/>
              </p:ext>
            </p:extLst>
          </p:nvPr>
        </p:nvGraphicFramePr>
        <p:xfrm>
          <a:off x="6081026" y="3190256"/>
          <a:ext cx="2280352" cy="259588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7264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539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036F18-AFBC-45BB-8E84-1C2468C9D149}"/>
              </a:ext>
            </a:extLst>
          </p:cNvPr>
          <p:cNvSpPr txBox="1"/>
          <p:nvPr/>
        </p:nvSpPr>
        <p:spPr>
          <a:xfrm>
            <a:off x="6081026" y="2799847"/>
            <a:ext cx="65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Likes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DC7042-2312-4E97-B336-099B8E286556}"/>
              </a:ext>
            </a:extLst>
          </p:cNvPr>
          <p:cNvSpPr txBox="1"/>
          <p:nvPr/>
        </p:nvSpPr>
        <p:spPr>
          <a:xfrm>
            <a:off x="1260730" y="5786136"/>
            <a:ext cx="4498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</a:rPr>
              <a:t>ID </a:t>
            </a:r>
            <a:r>
              <a:rPr lang="en-US" sz="1600" i="1" dirty="0"/>
              <a:t>is a foreign key in « Likes » table and references the primary key </a:t>
            </a:r>
            <a:r>
              <a:rPr lang="en-US" sz="1600" i="1" dirty="0">
                <a:solidFill>
                  <a:srgbClr val="FF0000"/>
                </a:solidFill>
              </a:rPr>
              <a:t>ID</a:t>
            </a:r>
            <a:r>
              <a:rPr lang="en-US" sz="1600" i="1" dirty="0"/>
              <a:t> in the « Profiles » table </a:t>
            </a:r>
            <a:endParaRPr lang="en-US" sz="1600" i="1" dirty="0">
              <a:solidFill>
                <a:srgbClr val="FF0000"/>
              </a:solidFill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45DE5CB-A322-4F64-991A-A24B84CE1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22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Structure of the database (tables, attributes, types)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5013A4F-08ED-44DD-8EDF-9930CB0CD30B}"/>
              </a:ext>
            </a:extLst>
          </p:cNvPr>
          <p:cNvGraphicFramePr>
            <a:graphicFrameLocks/>
          </p:cNvGraphicFramePr>
          <p:nvPr/>
        </p:nvGraphicFramePr>
        <p:xfrm>
          <a:off x="1260730" y="3658263"/>
          <a:ext cx="3933929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135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323873">
                  <a:extLst>
                    <a:ext uri="{9D8B030D-6E8A-4147-A177-3AD203B41FA5}">
                      <a16:colId xmlns:a16="http://schemas.microsoft.com/office/drawing/2014/main" val="1598628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of </a:t>
                      </a:r>
                      <a:r>
                        <a:rPr lang="en-US" noProof="0" dirty="0"/>
                        <a:t>birth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B013EAB-8DFB-4174-9C50-E8E842A47D74}"/>
              </a:ext>
            </a:extLst>
          </p:cNvPr>
          <p:cNvSpPr txBox="1"/>
          <p:nvPr/>
        </p:nvSpPr>
        <p:spPr>
          <a:xfrm>
            <a:off x="1260730" y="3267854"/>
            <a:ext cx="87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Profiles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F65397D-F76C-42D7-A33F-73C49DE6633F}"/>
              </a:ext>
            </a:extLst>
          </p:cNvPr>
          <p:cNvGraphicFramePr>
            <a:graphicFrameLocks/>
          </p:cNvGraphicFramePr>
          <p:nvPr/>
        </p:nvGraphicFramePr>
        <p:xfrm>
          <a:off x="6081026" y="3190256"/>
          <a:ext cx="2280352" cy="259588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7264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539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036F18-AFBC-45BB-8E84-1C2468C9D149}"/>
              </a:ext>
            </a:extLst>
          </p:cNvPr>
          <p:cNvSpPr txBox="1"/>
          <p:nvPr/>
        </p:nvSpPr>
        <p:spPr>
          <a:xfrm>
            <a:off x="6081026" y="2799847"/>
            <a:ext cx="65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Likes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5E188ED-9C83-4209-8F78-5BE6DB844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98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Instance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Data snapshot at a given moment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5013A4F-08ED-44DD-8EDF-9930CB0CD30B}"/>
              </a:ext>
            </a:extLst>
          </p:cNvPr>
          <p:cNvGraphicFramePr>
            <a:graphicFrameLocks/>
          </p:cNvGraphicFramePr>
          <p:nvPr/>
        </p:nvGraphicFramePr>
        <p:xfrm>
          <a:off x="1260730" y="3658263"/>
          <a:ext cx="3933929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135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323873">
                  <a:extLst>
                    <a:ext uri="{9D8B030D-6E8A-4147-A177-3AD203B41FA5}">
                      <a16:colId xmlns:a16="http://schemas.microsoft.com/office/drawing/2014/main" val="1598628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of </a:t>
                      </a:r>
                      <a:r>
                        <a:rPr lang="en-US" noProof="0" dirty="0"/>
                        <a:t>birth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24/02/1992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It’s complicated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13/01/1985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B013EAB-8DFB-4174-9C50-E8E842A47D74}"/>
              </a:ext>
            </a:extLst>
          </p:cNvPr>
          <p:cNvSpPr txBox="1"/>
          <p:nvPr/>
        </p:nvSpPr>
        <p:spPr>
          <a:xfrm>
            <a:off x="1260730" y="3267854"/>
            <a:ext cx="87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Profiles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F65397D-F76C-42D7-A33F-73C49DE6633F}"/>
              </a:ext>
            </a:extLst>
          </p:cNvPr>
          <p:cNvGraphicFramePr>
            <a:graphicFrameLocks/>
          </p:cNvGraphicFramePr>
          <p:nvPr/>
        </p:nvGraphicFramePr>
        <p:xfrm>
          <a:off x="6081026" y="3190256"/>
          <a:ext cx="2280352" cy="259588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7264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539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036F18-AFBC-45BB-8E84-1C2468C9D149}"/>
              </a:ext>
            </a:extLst>
          </p:cNvPr>
          <p:cNvSpPr txBox="1"/>
          <p:nvPr/>
        </p:nvSpPr>
        <p:spPr>
          <a:xfrm>
            <a:off x="6081026" y="2799847"/>
            <a:ext cx="65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Likes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8F49851-C586-4ED2-8C21-5A2361AAE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92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5696" y="1098388"/>
            <a:ext cx="4581939" cy="4394988"/>
          </a:xfrm>
        </p:spPr>
        <p:txBody>
          <a:bodyPr/>
          <a:lstStyle/>
          <a:p>
            <a:r>
              <a:rPr sz="5400" dirty="0"/>
              <a:t>From ER Model to Relational Model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1051C2-2EFB-4A12-910E-BF3E121FA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ontent Placeholder 2">
            <a:extLst>
              <a:ext uri="{FF2B5EF4-FFF2-40B4-BE49-F238E27FC236}">
                <a16:creationId xmlns:a16="http://schemas.microsoft.com/office/drawing/2014/main" id="{2EB262EE-27FA-4E1D-8A89-78A36FFCE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2286002"/>
            <a:ext cx="7633742" cy="3593591"/>
          </a:xfrm>
        </p:spPr>
        <p:txBody>
          <a:bodyPr/>
          <a:lstStyle/>
          <a:p>
            <a:pPr>
              <a:defRPr sz="2000"/>
            </a:pPr>
            <a:r>
              <a:rPr lang="en-US" dirty="0"/>
              <a:t>Consider the following entity-relationship model: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ER Model to Relational Model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114089-4CFC-4324-8670-7B68C3DBB9A0}"/>
              </a:ext>
            </a:extLst>
          </p:cNvPr>
          <p:cNvSpPr/>
          <p:nvPr/>
        </p:nvSpPr>
        <p:spPr>
          <a:xfrm>
            <a:off x="3896406" y="3475351"/>
            <a:ext cx="1140657" cy="4728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ARTIST</a:t>
            </a:r>
          </a:p>
        </p:txBody>
      </p:sp>
      <p:sp>
        <p:nvSpPr>
          <p:cNvPr id="10" name="Losange 9">
            <a:extLst>
              <a:ext uri="{FF2B5EF4-FFF2-40B4-BE49-F238E27FC236}">
                <a16:creationId xmlns:a16="http://schemas.microsoft.com/office/drawing/2014/main" id="{05E81F5F-3D7C-4AE5-9EB3-FB839B2B3B47}"/>
              </a:ext>
            </a:extLst>
          </p:cNvPr>
          <p:cNvSpPr/>
          <p:nvPr/>
        </p:nvSpPr>
        <p:spPr>
          <a:xfrm>
            <a:off x="5428463" y="3243332"/>
            <a:ext cx="1773781" cy="908188"/>
          </a:xfrm>
          <a:prstGeom prst="diamo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Sings</a:t>
            </a:r>
            <a:endParaRPr lang="en-US" sz="1400" dirty="0"/>
          </a:p>
          <a:p>
            <a:pPr algn="ctr"/>
            <a:r>
              <a:rPr lang="en-US" sz="1400" dirty="0"/>
              <a:t>Concert Hall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0026B2-C945-499F-851B-1716FBE92EAA}"/>
              </a:ext>
            </a:extLst>
          </p:cNvPr>
          <p:cNvSpPr/>
          <p:nvPr/>
        </p:nvSpPr>
        <p:spPr>
          <a:xfrm>
            <a:off x="7563785" y="3421302"/>
            <a:ext cx="1096864" cy="5524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SONG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5FA8F66-E8F8-4DCE-8BCF-28A80FF0669A}"/>
              </a:ext>
            </a:extLst>
          </p:cNvPr>
          <p:cNvSpPr/>
          <p:nvPr/>
        </p:nvSpPr>
        <p:spPr>
          <a:xfrm>
            <a:off x="3619843" y="4236569"/>
            <a:ext cx="576089" cy="38651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ID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479907A-9943-4D96-BD96-1FF89841F146}"/>
              </a:ext>
            </a:extLst>
          </p:cNvPr>
          <p:cNvSpPr/>
          <p:nvPr/>
        </p:nvSpPr>
        <p:spPr>
          <a:xfrm>
            <a:off x="3727326" y="4718888"/>
            <a:ext cx="1445924" cy="38651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First Name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E56DDECF-346A-4613-9758-2E7DDBB9D36D}"/>
              </a:ext>
            </a:extLst>
          </p:cNvPr>
          <p:cNvSpPr/>
          <p:nvPr/>
        </p:nvSpPr>
        <p:spPr>
          <a:xfrm>
            <a:off x="5173250" y="4523876"/>
            <a:ext cx="1445924" cy="357925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Last Name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60068F13-05C7-4553-BA30-01715B83C860}"/>
              </a:ext>
            </a:extLst>
          </p:cNvPr>
          <p:cNvSpPr/>
          <p:nvPr/>
        </p:nvSpPr>
        <p:spPr>
          <a:xfrm>
            <a:off x="8270300" y="4364879"/>
            <a:ext cx="541606" cy="41050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ID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6778BCA9-ADF1-4E28-970C-F8BF1B069C7B}"/>
              </a:ext>
            </a:extLst>
          </p:cNvPr>
          <p:cNvSpPr/>
          <p:nvPr/>
        </p:nvSpPr>
        <p:spPr>
          <a:xfrm>
            <a:off x="7563785" y="4743056"/>
            <a:ext cx="782799" cy="454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Title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7FF2252D-194B-49FC-B099-0C41BBD267BD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5037063" y="3697426"/>
            <a:ext cx="391400" cy="14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13259A05-93A4-466B-8347-A69EDB47E4CE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>
            <a:off x="7202244" y="3697426"/>
            <a:ext cx="361541" cy="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EC7BA072-C7CA-4B46-9B12-5744701F3E91}"/>
              </a:ext>
            </a:extLst>
          </p:cNvPr>
          <p:cNvCxnSpPr>
            <a:cxnSpLocks/>
            <a:stCxn id="9" idx="2"/>
            <a:endCxn id="12" idx="7"/>
          </p:cNvCxnSpPr>
          <p:nvPr/>
        </p:nvCxnSpPr>
        <p:spPr>
          <a:xfrm flipH="1">
            <a:off x="4111566" y="3948155"/>
            <a:ext cx="355169" cy="345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52C068E-1DBC-40E4-A629-4D19E053B692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 flipH="1">
            <a:off x="4450288" y="3948155"/>
            <a:ext cx="16447" cy="770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5A88FCFA-8756-469C-A87B-72FC6CB76C4D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>
            <a:off x="4466735" y="3948155"/>
            <a:ext cx="1429477" cy="57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BC8B0ED2-1F69-4293-AB1B-2B4B4871976A}"/>
              </a:ext>
            </a:extLst>
          </p:cNvPr>
          <p:cNvCxnSpPr>
            <a:cxnSpLocks/>
            <a:stCxn id="11" idx="2"/>
            <a:endCxn id="15" idx="0"/>
          </p:cNvCxnSpPr>
          <p:nvPr/>
        </p:nvCxnSpPr>
        <p:spPr>
          <a:xfrm>
            <a:off x="8112217" y="3973752"/>
            <a:ext cx="428886" cy="391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C190CF5-B14C-4AF8-9630-D0A6C70880CC}"/>
              </a:ext>
            </a:extLst>
          </p:cNvPr>
          <p:cNvCxnSpPr>
            <a:cxnSpLocks/>
            <a:stCxn id="11" idx="2"/>
            <a:endCxn id="16" idx="0"/>
          </p:cNvCxnSpPr>
          <p:nvPr/>
        </p:nvCxnSpPr>
        <p:spPr>
          <a:xfrm flipH="1">
            <a:off x="7955185" y="3973752"/>
            <a:ext cx="157032" cy="769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5874CB99-BF4B-4B7B-AB1A-AE6DA256F41C}"/>
              </a:ext>
            </a:extLst>
          </p:cNvPr>
          <p:cNvCxnSpPr>
            <a:cxnSpLocks/>
            <a:stCxn id="10" idx="1"/>
            <a:endCxn id="10" idx="3"/>
          </p:cNvCxnSpPr>
          <p:nvPr/>
        </p:nvCxnSpPr>
        <p:spPr>
          <a:xfrm>
            <a:off x="5428463" y="3697426"/>
            <a:ext cx="1773781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6" name="Espace réservé du numéro de diapositive 55">
            <a:extLst>
              <a:ext uri="{FF2B5EF4-FFF2-40B4-BE49-F238E27FC236}">
                <a16:creationId xmlns:a16="http://schemas.microsoft.com/office/drawing/2014/main" id="{1AD29D6B-E8DE-4BF0-9811-DB562A21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  <p:sp>
        <p:nvSpPr>
          <p:cNvPr id="90" name="Losange 89">
            <a:extLst>
              <a:ext uri="{FF2B5EF4-FFF2-40B4-BE49-F238E27FC236}">
                <a16:creationId xmlns:a16="http://schemas.microsoft.com/office/drawing/2014/main" id="{BCD7A33C-E163-4EA9-9FE8-69C3B144D9E0}"/>
              </a:ext>
            </a:extLst>
          </p:cNvPr>
          <p:cNvSpPr/>
          <p:nvPr/>
        </p:nvSpPr>
        <p:spPr>
          <a:xfrm>
            <a:off x="2175861" y="3364123"/>
            <a:ext cx="1474684" cy="695260"/>
          </a:xfrm>
          <a:prstGeom prst="diamo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Born</a:t>
            </a:r>
            <a:endParaRPr lang="en-US" sz="1400" dirty="0"/>
          </a:p>
          <a:p>
            <a:pPr algn="ctr"/>
            <a:r>
              <a:rPr lang="en-US" sz="1400" dirty="0"/>
              <a:t>Date</a:t>
            </a:r>
          </a:p>
          <a:p>
            <a:pPr algn="ctr"/>
            <a:endParaRPr lang="en-US" sz="1400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8D3ED846-C2CE-4C54-B54E-2EBB0389313A}"/>
              </a:ext>
            </a:extLst>
          </p:cNvPr>
          <p:cNvSpPr/>
          <p:nvPr/>
        </p:nvSpPr>
        <p:spPr>
          <a:xfrm>
            <a:off x="815040" y="3435528"/>
            <a:ext cx="1096864" cy="5524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PLACE</a:t>
            </a: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DBA2BAFC-DFE8-4FC0-876F-3C7CD2823818}"/>
              </a:ext>
            </a:extLst>
          </p:cNvPr>
          <p:cNvSpPr/>
          <p:nvPr/>
        </p:nvSpPr>
        <p:spPr>
          <a:xfrm>
            <a:off x="874813" y="4523876"/>
            <a:ext cx="541606" cy="41050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ID</a:t>
            </a:r>
          </a:p>
        </p:txBody>
      </p:sp>
      <p:sp>
        <p:nvSpPr>
          <p:cNvPr id="93" name="Ellipse 92">
            <a:extLst>
              <a:ext uri="{FF2B5EF4-FFF2-40B4-BE49-F238E27FC236}">
                <a16:creationId xmlns:a16="http://schemas.microsoft.com/office/drawing/2014/main" id="{0D4941E9-B833-4ADE-96F2-11F8346C0BAA}"/>
              </a:ext>
            </a:extLst>
          </p:cNvPr>
          <p:cNvSpPr/>
          <p:nvPr/>
        </p:nvSpPr>
        <p:spPr>
          <a:xfrm>
            <a:off x="1650722" y="4451630"/>
            <a:ext cx="977318" cy="454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Adress</a:t>
            </a:r>
          </a:p>
        </p:txBody>
      </p: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82B5193B-A550-4204-AC07-1215E6991644}"/>
              </a:ext>
            </a:extLst>
          </p:cNvPr>
          <p:cNvCxnSpPr>
            <a:cxnSpLocks/>
            <a:stCxn id="90" idx="3"/>
            <a:endCxn id="9" idx="1"/>
          </p:cNvCxnSpPr>
          <p:nvPr/>
        </p:nvCxnSpPr>
        <p:spPr>
          <a:xfrm>
            <a:off x="3650545" y="3711753"/>
            <a:ext cx="2458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48488CAF-3E1F-4A28-B48B-9C0C524237A0}"/>
              </a:ext>
            </a:extLst>
          </p:cNvPr>
          <p:cNvCxnSpPr>
            <a:cxnSpLocks/>
            <a:stCxn id="91" idx="2"/>
            <a:endCxn id="92" idx="0"/>
          </p:cNvCxnSpPr>
          <p:nvPr/>
        </p:nvCxnSpPr>
        <p:spPr>
          <a:xfrm flipH="1">
            <a:off x="1145616" y="3987978"/>
            <a:ext cx="217856" cy="535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14F1B811-6DF2-4564-869D-CFAB58A4D131}"/>
              </a:ext>
            </a:extLst>
          </p:cNvPr>
          <p:cNvCxnSpPr>
            <a:cxnSpLocks/>
            <a:stCxn id="91" idx="2"/>
            <a:endCxn id="93" idx="0"/>
          </p:cNvCxnSpPr>
          <p:nvPr/>
        </p:nvCxnSpPr>
        <p:spPr>
          <a:xfrm>
            <a:off x="1363472" y="3987978"/>
            <a:ext cx="775909" cy="463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D603A665-7706-4235-BACC-B91CE6EBD604}"/>
              </a:ext>
            </a:extLst>
          </p:cNvPr>
          <p:cNvCxnSpPr>
            <a:cxnSpLocks/>
            <a:stCxn id="90" idx="1"/>
            <a:endCxn id="90" idx="3"/>
          </p:cNvCxnSpPr>
          <p:nvPr/>
        </p:nvCxnSpPr>
        <p:spPr>
          <a:xfrm>
            <a:off x="2175861" y="3711753"/>
            <a:ext cx="147468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32345CEE-34EE-4618-A8DD-62448A2ADC86}"/>
              </a:ext>
            </a:extLst>
          </p:cNvPr>
          <p:cNvCxnSpPr>
            <a:cxnSpLocks/>
            <a:stCxn id="91" idx="3"/>
            <a:endCxn id="90" idx="1"/>
          </p:cNvCxnSpPr>
          <p:nvPr/>
        </p:nvCxnSpPr>
        <p:spPr>
          <a:xfrm>
            <a:off x="1911904" y="3711753"/>
            <a:ext cx="263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>
            <a:extLst>
              <a:ext uri="{FF2B5EF4-FFF2-40B4-BE49-F238E27FC236}">
                <a16:creationId xmlns:a16="http://schemas.microsoft.com/office/drawing/2014/main" id="{169AFE01-70F2-4947-868A-1EBDA6232ABF}"/>
              </a:ext>
            </a:extLst>
          </p:cNvPr>
          <p:cNvSpPr txBox="1"/>
          <p:nvPr/>
        </p:nvSpPr>
        <p:spPr>
          <a:xfrm>
            <a:off x="5058074" y="3403976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0:n</a:t>
            </a:r>
          </a:p>
        </p:txBody>
      </p:sp>
      <p:sp>
        <p:nvSpPr>
          <p:cNvPr id="130" name="ZoneTexte 129">
            <a:extLst>
              <a:ext uri="{FF2B5EF4-FFF2-40B4-BE49-F238E27FC236}">
                <a16:creationId xmlns:a16="http://schemas.microsoft.com/office/drawing/2014/main" id="{2AE0CA23-F4F3-4DD7-A632-468C647C1B49}"/>
              </a:ext>
            </a:extLst>
          </p:cNvPr>
          <p:cNvSpPr txBox="1"/>
          <p:nvPr/>
        </p:nvSpPr>
        <p:spPr>
          <a:xfrm>
            <a:off x="7159507" y="3416243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1:n</a:t>
            </a:r>
          </a:p>
        </p:txBody>
      </p:sp>
      <p:sp>
        <p:nvSpPr>
          <p:cNvPr id="131" name="ZoneTexte 130">
            <a:extLst>
              <a:ext uri="{FF2B5EF4-FFF2-40B4-BE49-F238E27FC236}">
                <a16:creationId xmlns:a16="http://schemas.microsoft.com/office/drawing/2014/main" id="{BE310965-6401-4590-A823-08C786096A9C}"/>
              </a:ext>
            </a:extLst>
          </p:cNvPr>
          <p:cNvSpPr txBox="1"/>
          <p:nvPr/>
        </p:nvSpPr>
        <p:spPr>
          <a:xfrm>
            <a:off x="3525187" y="3396812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B0F0"/>
                </a:solidFill>
              </a:rPr>
              <a:t>1:1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A166F27C-F358-4D3A-8A3A-354D1B0003BE}"/>
              </a:ext>
            </a:extLst>
          </p:cNvPr>
          <p:cNvSpPr txBox="1"/>
          <p:nvPr/>
        </p:nvSpPr>
        <p:spPr>
          <a:xfrm>
            <a:off x="1892474" y="3406217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B0F0"/>
                </a:solidFill>
              </a:rPr>
              <a:t>0:n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Correspondences</a:t>
            </a:r>
            <a:r>
              <a:rPr lang="en-US"/>
              <a:t>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4AF45382-EF85-4D8D-A2F5-5AF50CBE48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707562"/>
              </p:ext>
            </p:extLst>
          </p:nvPr>
        </p:nvGraphicFramePr>
        <p:xfrm>
          <a:off x="1272209" y="2286000"/>
          <a:ext cx="6778488" cy="304137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389244">
                  <a:extLst>
                    <a:ext uri="{9D8B030D-6E8A-4147-A177-3AD203B41FA5}">
                      <a16:colId xmlns:a16="http://schemas.microsoft.com/office/drawing/2014/main" val="2522515642"/>
                    </a:ext>
                  </a:extLst>
                </a:gridCol>
                <a:gridCol w="3389244">
                  <a:extLst>
                    <a:ext uri="{9D8B030D-6E8A-4147-A177-3AD203B41FA5}">
                      <a16:colId xmlns:a16="http://schemas.microsoft.com/office/drawing/2014/main" val="2223125683"/>
                    </a:ext>
                  </a:extLst>
                </a:gridCol>
              </a:tblGrid>
              <a:tr h="760344"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ER Model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Relational Model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3679596"/>
                  </a:ext>
                </a:extLst>
              </a:tr>
              <a:tr h="760344"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ENTITY or ASSOCIATION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TABLE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8120532"/>
                  </a:ext>
                </a:extLst>
              </a:tr>
              <a:tr h="760344"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ATTRIBUTE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ATTRIBUTE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94088116"/>
                  </a:ext>
                </a:extLst>
              </a:tr>
              <a:tr h="760344"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IDENTIFIER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PRIMARY KEY of FOREIGN KEY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00976380"/>
                  </a:ext>
                </a:extLst>
              </a:tr>
            </a:tbl>
          </a:graphicData>
        </a:graphic>
      </p:graphicFrame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33C35A-1002-42B4-A41A-66B067304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56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From ER Model to 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b="1" dirty="0">
                <a:solidFill>
                  <a:srgbClr val="FF0000"/>
                </a:solidFill>
              </a:rPr>
              <a:t>Step 1</a:t>
            </a:r>
            <a:r>
              <a:rPr dirty="0"/>
              <a:t>: </a:t>
            </a:r>
            <a:endParaRPr lang="fr-FR" dirty="0"/>
          </a:p>
          <a:p>
            <a:pPr lvl="1">
              <a:defRPr sz="2000"/>
            </a:pPr>
            <a:r>
              <a:rPr dirty="0"/>
              <a:t>Each entity becomes one relation (table)</a:t>
            </a:r>
          </a:p>
          <a:p>
            <a:pPr lvl="1">
              <a:defRPr sz="2000"/>
            </a:pPr>
            <a:r>
              <a:rPr dirty="0"/>
              <a:t>Primary key = entity identifier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FB4480-50C2-43A4-B6C9-1997DE0D4F14}"/>
              </a:ext>
            </a:extLst>
          </p:cNvPr>
          <p:cNvSpPr/>
          <p:nvPr/>
        </p:nvSpPr>
        <p:spPr>
          <a:xfrm>
            <a:off x="1473164" y="4150283"/>
            <a:ext cx="1140657" cy="4728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ARTIST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87A845A-54DC-496C-86C1-314B6CA1E4E2}"/>
              </a:ext>
            </a:extLst>
          </p:cNvPr>
          <p:cNvSpPr/>
          <p:nvPr/>
        </p:nvSpPr>
        <p:spPr>
          <a:xfrm>
            <a:off x="1196601" y="4911501"/>
            <a:ext cx="576089" cy="38651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ID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9267476-1E8B-4B0A-B4A5-136A6FD6CCC7}"/>
              </a:ext>
            </a:extLst>
          </p:cNvPr>
          <p:cNvSpPr/>
          <p:nvPr/>
        </p:nvSpPr>
        <p:spPr>
          <a:xfrm>
            <a:off x="1304084" y="5393820"/>
            <a:ext cx="1445924" cy="38651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First Name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0A31540-25B6-4511-8683-AC23174F1B4B}"/>
              </a:ext>
            </a:extLst>
          </p:cNvPr>
          <p:cNvSpPr/>
          <p:nvPr/>
        </p:nvSpPr>
        <p:spPr>
          <a:xfrm>
            <a:off x="2750008" y="5198808"/>
            <a:ext cx="1445924" cy="357925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Last Name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3DCC553-DF1D-49E5-AC23-BA0810A1034E}"/>
              </a:ext>
            </a:extLst>
          </p:cNvPr>
          <p:cNvCxnSpPr>
            <a:cxnSpLocks/>
            <a:stCxn id="4" idx="2"/>
            <a:endCxn id="5" idx="7"/>
          </p:cNvCxnSpPr>
          <p:nvPr/>
        </p:nvCxnSpPr>
        <p:spPr>
          <a:xfrm flipH="1">
            <a:off x="1688324" y="4623087"/>
            <a:ext cx="355169" cy="345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43A708F-C76F-44E8-9389-94374E8EBF6B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flipH="1">
            <a:off x="2027046" y="4623087"/>
            <a:ext cx="16447" cy="770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0E43D4F-8BF8-49D0-9104-318660F317BE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2043493" y="4623087"/>
            <a:ext cx="1429477" cy="57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au 9">
            <a:extLst>
              <a:ext uri="{FF2B5EF4-FFF2-40B4-BE49-F238E27FC236}">
                <a16:creationId xmlns:a16="http://schemas.microsoft.com/office/drawing/2014/main" id="{78AE37BD-F96C-4075-969C-040A98DC50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985480"/>
              </p:ext>
            </p:extLst>
          </p:nvPr>
        </p:nvGraphicFramePr>
        <p:xfrm>
          <a:off x="5168348" y="4226425"/>
          <a:ext cx="3420599" cy="14833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54156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152939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3504">
                  <a:extLst>
                    <a:ext uri="{9D8B030D-6E8A-4147-A177-3AD203B41FA5}">
                      <a16:colId xmlns:a16="http://schemas.microsoft.com/office/drawing/2014/main" val="2672354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u="none" noProof="0" dirty="0" err="1"/>
                        <a:t>ID_Artist</a:t>
                      </a:r>
                      <a:endParaRPr lang="en-US" u="none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First_Name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Last_Name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3FDA39E5-A848-482D-AC4D-A1965E8280B3}"/>
              </a:ext>
            </a:extLst>
          </p:cNvPr>
          <p:cNvSpPr txBox="1"/>
          <p:nvPr/>
        </p:nvSpPr>
        <p:spPr>
          <a:xfrm>
            <a:off x="5168348" y="3857093"/>
            <a:ext cx="899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ARTIST</a:t>
            </a:r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30666421-B5DB-4F12-8171-0FC2697B14AC}"/>
              </a:ext>
            </a:extLst>
          </p:cNvPr>
          <p:cNvSpPr/>
          <p:nvPr/>
        </p:nvSpPr>
        <p:spPr>
          <a:xfrm>
            <a:off x="3856383" y="4552122"/>
            <a:ext cx="944217" cy="32382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A2FBFB5-10B3-491B-970B-85E2DA619F64}"/>
              </a:ext>
            </a:extLst>
          </p:cNvPr>
          <p:cNvSpPr txBox="1"/>
          <p:nvPr/>
        </p:nvSpPr>
        <p:spPr>
          <a:xfrm>
            <a:off x="4283765" y="5982182"/>
            <a:ext cx="4403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ARTIST (</a:t>
            </a:r>
            <a:r>
              <a:rPr lang="en-US" u="sng" dirty="0" err="1"/>
              <a:t>ID_Artist</a:t>
            </a:r>
            <a:r>
              <a:rPr lang="en-US" dirty="0"/>
              <a:t>, </a:t>
            </a:r>
            <a:r>
              <a:rPr lang="en-US" dirty="0" err="1"/>
              <a:t>First_Name</a:t>
            </a:r>
            <a:r>
              <a:rPr lang="en-US" dirty="0"/>
              <a:t>, </a:t>
            </a:r>
            <a:r>
              <a:rPr lang="en-US" dirty="0" err="1"/>
              <a:t>Last_Name</a:t>
            </a:r>
            <a:r>
              <a:rPr lang="en-US" dirty="0"/>
              <a:t>)</a:t>
            </a: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77E4E373-D23A-48B6-BE9D-A2CDEB7F5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188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From ER Model to 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b="1" dirty="0">
                <a:solidFill>
                  <a:srgbClr val="FF0000"/>
                </a:solidFill>
              </a:rPr>
              <a:t>Step 1</a:t>
            </a:r>
            <a:r>
              <a:rPr dirty="0"/>
              <a:t>: </a:t>
            </a:r>
            <a:endParaRPr lang="fr-FR" dirty="0"/>
          </a:p>
          <a:p>
            <a:pPr lvl="1">
              <a:defRPr sz="2000"/>
            </a:pPr>
            <a:r>
              <a:rPr dirty="0"/>
              <a:t>Each entity becomes one relation (table)</a:t>
            </a:r>
          </a:p>
          <a:p>
            <a:pPr lvl="1">
              <a:defRPr sz="2000"/>
            </a:pPr>
            <a:r>
              <a:rPr dirty="0"/>
              <a:t>Primary key = entity identifier</a:t>
            </a:r>
          </a:p>
        </p:txBody>
      </p:sp>
      <p:graphicFrame>
        <p:nvGraphicFramePr>
          <p:cNvPr id="15" name="Tableau 9">
            <a:extLst>
              <a:ext uri="{FF2B5EF4-FFF2-40B4-BE49-F238E27FC236}">
                <a16:creationId xmlns:a16="http://schemas.microsoft.com/office/drawing/2014/main" id="{78AE37BD-F96C-4075-969C-040A98DC50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745834"/>
              </p:ext>
            </p:extLst>
          </p:nvPr>
        </p:nvGraphicFramePr>
        <p:xfrm>
          <a:off x="5168348" y="4226425"/>
          <a:ext cx="2126974" cy="14833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23730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1032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u="none" noProof="0" dirty="0" err="1"/>
                        <a:t>ID_Song</a:t>
                      </a:r>
                      <a:endParaRPr lang="en-US" u="none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Title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3FDA39E5-A848-482D-AC4D-A1965E8280B3}"/>
              </a:ext>
            </a:extLst>
          </p:cNvPr>
          <p:cNvSpPr txBox="1"/>
          <p:nvPr/>
        </p:nvSpPr>
        <p:spPr>
          <a:xfrm>
            <a:off x="5168348" y="3857093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SONG</a:t>
            </a:r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30666421-B5DB-4F12-8171-0FC2697B14AC}"/>
              </a:ext>
            </a:extLst>
          </p:cNvPr>
          <p:cNvSpPr/>
          <p:nvPr/>
        </p:nvSpPr>
        <p:spPr>
          <a:xfrm>
            <a:off x="3856383" y="4552122"/>
            <a:ext cx="944217" cy="32382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A2FBFB5-10B3-491B-970B-85E2DA619F64}"/>
              </a:ext>
            </a:extLst>
          </p:cNvPr>
          <p:cNvSpPr txBox="1"/>
          <p:nvPr/>
        </p:nvSpPr>
        <p:spPr>
          <a:xfrm>
            <a:off x="5155763" y="5982182"/>
            <a:ext cx="3578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SONG (</a:t>
            </a:r>
            <a:r>
              <a:rPr lang="en-US" u="sng" dirty="0" err="1"/>
              <a:t>ID_Song</a:t>
            </a:r>
            <a:r>
              <a:rPr lang="en-US" dirty="0"/>
              <a:t>, Title)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9C6D637-74BA-4D2F-BECF-453533B1CC57}"/>
              </a:ext>
            </a:extLst>
          </p:cNvPr>
          <p:cNvSpPr/>
          <p:nvPr/>
        </p:nvSpPr>
        <p:spPr>
          <a:xfrm>
            <a:off x="1739423" y="4041759"/>
            <a:ext cx="1096864" cy="5524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SONG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5BCFE833-C45F-4DB1-903E-EB5E71D7E979}"/>
              </a:ext>
            </a:extLst>
          </p:cNvPr>
          <p:cNvSpPr/>
          <p:nvPr/>
        </p:nvSpPr>
        <p:spPr>
          <a:xfrm>
            <a:off x="2445938" y="4985336"/>
            <a:ext cx="541606" cy="41050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ID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486DEB0E-60FF-4995-8955-5D01AC33283A}"/>
              </a:ext>
            </a:extLst>
          </p:cNvPr>
          <p:cNvSpPr/>
          <p:nvPr/>
        </p:nvSpPr>
        <p:spPr>
          <a:xfrm>
            <a:off x="1739423" y="5363513"/>
            <a:ext cx="782799" cy="454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Title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987EBB8E-A2D2-455B-A8DA-3BF6D68C48C6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2287855" y="4594209"/>
            <a:ext cx="428886" cy="391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FBD81AAC-FF54-4829-BE55-48E4E12DBB0D}"/>
              </a:ext>
            </a:extLst>
          </p:cNvPr>
          <p:cNvCxnSpPr>
            <a:cxnSpLocks/>
            <a:stCxn id="19" idx="2"/>
            <a:endCxn id="21" idx="0"/>
          </p:cNvCxnSpPr>
          <p:nvPr/>
        </p:nvCxnSpPr>
        <p:spPr>
          <a:xfrm flipH="1">
            <a:off x="2130823" y="4594209"/>
            <a:ext cx="157032" cy="769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BFE7690-81FB-4A2F-BB21-955D8BE5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96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From ER Model to 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b="1" dirty="0">
                <a:solidFill>
                  <a:srgbClr val="FF0000"/>
                </a:solidFill>
              </a:rPr>
              <a:t>Step 1</a:t>
            </a:r>
            <a:r>
              <a:rPr dirty="0"/>
              <a:t>: </a:t>
            </a:r>
            <a:endParaRPr lang="fr-FR" dirty="0"/>
          </a:p>
          <a:p>
            <a:pPr lvl="1">
              <a:defRPr sz="2000"/>
            </a:pPr>
            <a:r>
              <a:rPr dirty="0"/>
              <a:t>Each entity becomes one relation (table)</a:t>
            </a:r>
          </a:p>
          <a:p>
            <a:pPr lvl="1">
              <a:defRPr sz="2000"/>
            </a:pPr>
            <a:r>
              <a:rPr dirty="0"/>
              <a:t>Primary key = entity identifier</a:t>
            </a:r>
          </a:p>
        </p:txBody>
      </p:sp>
      <p:graphicFrame>
        <p:nvGraphicFramePr>
          <p:cNvPr id="15" name="Tableau 9">
            <a:extLst>
              <a:ext uri="{FF2B5EF4-FFF2-40B4-BE49-F238E27FC236}">
                <a16:creationId xmlns:a16="http://schemas.microsoft.com/office/drawing/2014/main" id="{78AE37BD-F96C-4075-969C-040A98DC50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7483978"/>
              </p:ext>
            </p:extLst>
          </p:nvPr>
        </p:nvGraphicFramePr>
        <p:xfrm>
          <a:off x="5168348" y="4226425"/>
          <a:ext cx="2236229" cy="14833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43609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192620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u="none" noProof="0" dirty="0" err="1"/>
                        <a:t>ID_Place</a:t>
                      </a:r>
                      <a:endParaRPr lang="en-US" u="none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err="1"/>
                        <a:t>Adress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3FDA39E5-A848-482D-AC4D-A1965E8280B3}"/>
              </a:ext>
            </a:extLst>
          </p:cNvPr>
          <p:cNvSpPr txBox="1"/>
          <p:nvPr/>
        </p:nvSpPr>
        <p:spPr>
          <a:xfrm>
            <a:off x="5168348" y="3857093"/>
            <a:ext cx="839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PLACE</a:t>
            </a:r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30666421-B5DB-4F12-8171-0FC2697B14AC}"/>
              </a:ext>
            </a:extLst>
          </p:cNvPr>
          <p:cNvSpPr/>
          <p:nvPr/>
        </p:nvSpPr>
        <p:spPr>
          <a:xfrm>
            <a:off x="3856383" y="4552122"/>
            <a:ext cx="944217" cy="32382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A2FBFB5-10B3-491B-970B-85E2DA619F64}"/>
              </a:ext>
            </a:extLst>
          </p:cNvPr>
          <p:cNvSpPr txBox="1"/>
          <p:nvPr/>
        </p:nvSpPr>
        <p:spPr>
          <a:xfrm>
            <a:off x="5155763" y="5982182"/>
            <a:ext cx="3578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PLACE (</a:t>
            </a:r>
            <a:r>
              <a:rPr lang="en-US" u="sng" dirty="0" err="1"/>
              <a:t>ID_Place</a:t>
            </a:r>
            <a:r>
              <a:rPr lang="en-US" dirty="0"/>
              <a:t>, </a:t>
            </a:r>
            <a:r>
              <a:rPr lang="en-US" dirty="0" err="1"/>
              <a:t>Adress</a:t>
            </a:r>
            <a:r>
              <a:rPr lang="en-US" dirty="0"/>
              <a:t>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9C6D637-74BA-4D2F-BECF-453533B1CC57}"/>
              </a:ext>
            </a:extLst>
          </p:cNvPr>
          <p:cNvSpPr/>
          <p:nvPr/>
        </p:nvSpPr>
        <p:spPr>
          <a:xfrm>
            <a:off x="1739423" y="4041759"/>
            <a:ext cx="1096864" cy="5524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PLACE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5BCFE833-C45F-4DB1-903E-EB5E71D7E979}"/>
              </a:ext>
            </a:extLst>
          </p:cNvPr>
          <p:cNvSpPr/>
          <p:nvPr/>
        </p:nvSpPr>
        <p:spPr>
          <a:xfrm>
            <a:off x="2445938" y="4985336"/>
            <a:ext cx="541606" cy="41050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ID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486DEB0E-60FF-4995-8955-5D01AC33283A}"/>
              </a:ext>
            </a:extLst>
          </p:cNvPr>
          <p:cNvSpPr/>
          <p:nvPr/>
        </p:nvSpPr>
        <p:spPr>
          <a:xfrm>
            <a:off x="1739423" y="5363513"/>
            <a:ext cx="977318" cy="454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/>
              <a:t>Adress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987EBB8E-A2D2-455B-A8DA-3BF6D68C48C6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2287855" y="4594209"/>
            <a:ext cx="428886" cy="391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FBD81AAC-FF54-4829-BE55-48E4E12DBB0D}"/>
              </a:ext>
            </a:extLst>
          </p:cNvPr>
          <p:cNvCxnSpPr>
            <a:cxnSpLocks/>
            <a:stCxn id="19" idx="2"/>
            <a:endCxn id="21" idx="0"/>
          </p:cNvCxnSpPr>
          <p:nvPr/>
        </p:nvCxnSpPr>
        <p:spPr>
          <a:xfrm flipH="1">
            <a:off x="2228082" y="4594209"/>
            <a:ext cx="59773" cy="769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9D6DB3-CC12-42CC-948F-34D95C99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46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REMINDER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Database Management System </a:t>
            </a:r>
          </a:p>
          <a:p>
            <a:pPr>
              <a:defRPr sz="2000"/>
            </a:pPr>
            <a:r>
              <a:rPr lang="en-US" dirty="0"/>
              <a:t>Entity–Association model</a:t>
            </a:r>
          </a:p>
          <a:p>
            <a:pPr>
              <a:defRPr sz="2000"/>
            </a:pPr>
            <a:r>
              <a:rPr lang="en-US" dirty="0"/>
              <a:t>Entity</a:t>
            </a:r>
          </a:p>
          <a:p>
            <a:pPr>
              <a:defRPr sz="2000"/>
            </a:pPr>
            <a:r>
              <a:rPr lang="en-US" dirty="0"/>
              <a:t>Association / Relationship</a:t>
            </a:r>
          </a:p>
          <a:p>
            <a:pPr>
              <a:defRPr sz="2000"/>
            </a:pPr>
            <a:r>
              <a:rPr lang="en-US" dirty="0"/>
              <a:t>Attribute</a:t>
            </a:r>
          </a:p>
          <a:p>
            <a:pPr>
              <a:defRPr sz="2000"/>
            </a:pPr>
            <a:r>
              <a:rPr lang="en-US" dirty="0"/>
              <a:t>Identifier</a:t>
            </a:r>
          </a:p>
          <a:p>
            <a:pPr>
              <a:defRPr sz="2000"/>
            </a:pPr>
            <a:r>
              <a:rPr lang="en-US" dirty="0"/>
              <a:t>Cardinality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31EC30-064A-462E-948F-7A3A616B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1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From ER Model to 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b="1" dirty="0">
                <a:solidFill>
                  <a:srgbClr val="FF0000"/>
                </a:solidFill>
              </a:rPr>
              <a:t>Step </a:t>
            </a:r>
            <a:r>
              <a:rPr lang="fr-FR" b="1" dirty="0">
                <a:solidFill>
                  <a:srgbClr val="FF0000"/>
                </a:solidFill>
              </a:rPr>
              <a:t>2</a:t>
            </a:r>
            <a:r>
              <a:rPr dirty="0"/>
              <a:t>: </a:t>
            </a:r>
            <a:endParaRPr lang="fr-FR" dirty="0"/>
          </a:p>
          <a:p>
            <a:pPr lvl="1">
              <a:defRPr sz="2000"/>
            </a:pPr>
            <a:r>
              <a:rPr lang="en-US" dirty="0"/>
              <a:t>Associations </a:t>
            </a:r>
            <a:r>
              <a:rPr lang="en-US" dirty="0">
                <a:solidFill>
                  <a:srgbClr val="FF0000"/>
                </a:solidFill>
              </a:rPr>
              <a:t>(0:n -1:n) </a:t>
            </a:r>
            <a:r>
              <a:rPr lang="en-US" dirty="0"/>
              <a:t>become new relations</a:t>
            </a:r>
          </a:p>
          <a:p>
            <a:pPr lvl="1">
              <a:defRPr sz="2000"/>
            </a:pPr>
            <a:r>
              <a:rPr lang="en-US" dirty="0"/>
              <a:t>Primary key = concatenation of entities’ keys</a:t>
            </a:r>
          </a:p>
        </p:txBody>
      </p:sp>
      <p:graphicFrame>
        <p:nvGraphicFramePr>
          <p:cNvPr id="15" name="Tableau 9">
            <a:extLst>
              <a:ext uri="{FF2B5EF4-FFF2-40B4-BE49-F238E27FC236}">
                <a16:creationId xmlns:a16="http://schemas.microsoft.com/office/drawing/2014/main" id="{78AE37BD-F96C-4075-969C-040A98DC50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4729173"/>
              </p:ext>
            </p:extLst>
          </p:nvPr>
        </p:nvGraphicFramePr>
        <p:xfrm>
          <a:off x="5464036" y="4226425"/>
          <a:ext cx="3329609" cy="14833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8336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8397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262270">
                  <a:extLst>
                    <a:ext uri="{9D8B030D-6E8A-4147-A177-3AD203B41FA5}">
                      <a16:colId xmlns:a16="http://schemas.microsoft.com/office/drawing/2014/main" val="2776148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u="none" noProof="0" dirty="0" err="1"/>
                        <a:t>ID_Artist</a:t>
                      </a:r>
                      <a:endParaRPr lang="en-US" u="none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err="1"/>
                        <a:t>ID_Song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err="1"/>
                        <a:t>Concert_Hall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3FDA39E5-A848-482D-AC4D-A1965E8280B3}"/>
              </a:ext>
            </a:extLst>
          </p:cNvPr>
          <p:cNvSpPr txBox="1"/>
          <p:nvPr/>
        </p:nvSpPr>
        <p:spPr>
          <a:xfrm>
            <a:off x="5464036" y="3857093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SINGS</a:t>
            </a:r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30666421-B5DB-4F12-8171-0FC2697B14AC}"/>
              </a:ext>
            </a:extLst>
          </p:cNvPr>
          <p:cNvSpPr/>
          <p:nvPr/>
        </p:nvSpPr>
        <p:spPr>
          <a:xfrm>
            <a:off x="4875847" y="4475997"/>
            <a:ext cx="451527" cy="32382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A2FBFB5-10B3-491B-970B-85E2DA619F64}"/>
              </a:ext>
            </a:extLst>
          </p:cNvPr>
          <p:cNvSpPr txBox="1"/>
          <p:nvPr/>
        </p:nvSpPr>
        <p:spPr>
          <a:xfrm>
            <a:off x="4482549" y="5980379"/>
            <a:ext cx="4460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SINGS (</a:t>
            </a:r>
            <a:r>
              <a:rPr lang="en-US" u="sng" dirty="0"/>
              <a:t>#ID_Artist, #ID_Song</a:t>
            </a:r>
            <a:r>
              <a:rPr lang="en-US" dirty="0"/>
              <a:t>, </a:t>
            </a:r>
            <a:r>
              <a:rPr lang="en-US" dirty="0" err="1"/>
              <a:t>Concert_Hall</a:t>
            </a:r>
            <a:r>
              <a:rPr lang="en-US" dirty="0"/>
              <a:t>)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CCC20BA0-6EC2-4853-AA3D-6D66E8D2814B}"/>
              </a:ext>
            </a:extLst>
          </p:cNvPr>
          <p:cNvGrpSpPr/>
          <p:nvPr/>
        </p:nvGrpSpPr>
        <p:grpSpPr>
          <a:xfrm>
            <a:off x="903673" y="4338015"/>
            <a:ext cx="3835512" cy="747544"/>
            <a:chOff x="539818" y="4022825"/>
            <a:chExt cx="4229525" cy="90818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0918C16-FE80-45C6-B4E0-F0B73312DC9A}"/>
                </a:ext>
              </a:extLst>
            </p:cNvPr>
            <p:cNvSpPr/>
            <p:nvPr/>
          </p:nvSpPr>
          <p:spPr>
            <a:xfrm>
              <a:off x="539818" y="4254844"/>
              <a:ext cx="1140657" cy="47280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ARTIST</a:t>
              </a:r>
            </a:p>
          </p:txBody>
        </p:sp>
        <p:sp>
          <p:nvSpPr>
            <p:cNvPr id="29" name="Losange 28">
              <a:extLst>
                <a:ext uri="{FF2B5EF4-FFF2-40B4-BE49-F238E27FC236}">
                  <a16:creationId xmlns:a16="http://schemas.microsoft.com/office/drawing/2014/main" id="{F15EC41B-9476-4B74-AE98-D8B00EFAAC7E}"/>
                </a:ext>
              </a:extLst>
            </p:cNvPr>
            <p:cNvSpPr/>
            <p:nvPr/>
          </p:nvSpPr>
          <p:spPr>
            <a:xfrm>
              <a:off x="2071875" y="4022825"/>
              <a:ext cx="1260818" cy="908188"/>
            </a:xfrm>
            <a:prstGeom prst="diamon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  <a:p>
              <a:pPr algn="ctr"/>
              <a:r>
                <a:rPr lang="en-US" sz="1200" b="1" dirty="0"/>
                <a:t>Sings</a:t>
              </a:r>
              <a:endParaRPr lang="en-US" sz="1200" dirty="0"/>
            </a:p>
            <a:p>
              <a:pPr algn="ctr"/>
              <a:r>
                <a:rPr lang="en-US" sz="1200" dirty="0"/>
                <a:t>Concert Hall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B511BE-5E1F-44BB-BF7A-002FD9DC9EEF}"/>
                </a:ext>
              </a:extLst>
            </p:cNvPr>
            <p:cNvSpPr/>
            <p:nvPr/>
          </p:nvSpPr>
          <p:spPr>
            <a:xfrm>
              <a:off x="3672479" y="4185891"/>
              <a:ext cx="1096864" cy="5524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SONG</a:t>
              </a:r>
            </a:p>
          </p:txBody>
        </p: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FB3999BC-8302-48E8-80D4-6B136DF6CB68}"/>
                </a:ext>
              </a:extLst>
            </p:cNvPr>
            <p:cNvCxnSpPr>
              <a:cxnSpLocks/>
              <a:stCxn id="28" idx="3"/>
              <a:endCxn id="29" idx="1"/>
            </p:cNvCxnSpPr>
            <p:nvPr/>
          </p:nvCxnSpPr>
          <p:spPr>
            <a:xfrm flipV="1">
              <a:off x="1680475" y="4476919"/>
              <a:ext cx="391400" cy="143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1E279C83-A1CD-43C9-8B2C-E8BC41DF5483}"/>
                </a:ext>
              </a:extLst>
            </p:cNvPr>
            <p:cNvCxnSpPr>
              <a:cxnSpLocks/>
              <a:stCxn id="29" idx="3"/>
              <a:endCxn id="30" idx="1"/>
            </p:cNvCxnSpPr>
            <p:nvPr/>
          </p:nvCxnSpPr>
          <p:spPr>
            <a:xfrm flipV="1">
              <a:off x="3332693" y="4462115"/>
              <a:ext cx="339786" cy="148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999ED3B4-6A62-4A0F-B825-19645B17C8C8}"/>
                </a:ext>
              </a:extLst>
            </p:cNvPr>
            <p:cNvCxnSpPr>
              <a:cxnSpLocks/>
              <a:stCxn id="29" idx="1"/>
              <a:endCxn id="29" idx="3"/>
            </p:cNvCxnSpPr>
            <p:nvPr/>
          </p:nvCxnSpPr>
          <p:spPr>
            <a:xfrm>
              <a:off x="2071875" y="4476919"/>
              <a:ext cx="126081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5BFF7347-F146-4382-812B-E86AA4D8231C}"/>
                </a:ext>
              </a:extLst>
            </p:cNvPr>
            <p:cNvSpPr txBox="1"/>
            <p:nvPr/>
          </p:nvSpPr>
          <p:spPr>
            <a:xfrm>
              <a:off x="1701486" y="4183469"/>
              <a:ext cx="410455" cy="3365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rgbClr val="FF0000"/>
                  </a:solidFill>
                </a:rPr>
                <a:t>0:n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4E60FE1C-E8C5-4646-8170-243976840282}"/>
                </a:ext>
              </a:extLst>
            </p:cNvPr>
            <p:cNvSpPr txBox="1"/>
            <p:nvPr/>
          </p:nvSpPr>
          <p:spPr>
            <a:xfrm>
              <a:off x="3262024" y="4155607"/>
              <a:ext cx="410455" cy="3365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rgbClr val="FF0000"/>
                  </a:solidFill>
                </a:rPr>
                <a:t>1:n</a:t>
              </a:r>
            </a:p>
          </p:txBody>
        </p:sp>
      </p:grpSp>
      <p:sp>
        <p:nvSpPr>
          <p:cNvPr id="37" name="Espace réservé du numéro de diapositive 36">
            <a:extLst>
              <a:ext uri="{FF2B5EF4-FFF2-40B4-BE49-F238E27FC236}">
                <a16:creationId xmlns:a16="http://schemas.microsoft.com/office/drawing/2014/main" id="{B8A58071-77F0-4FC7-B42C-169935EAC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13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From ER Model to 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b="1" dirty="0">
                <a:solidFill>
                  <a:srgbClr val="FF0000"/>
                </a:solidFill>
              </a:rPr>
              <a:t>Step </a:t>
            </a:r>
            <a:r>
              <a:rPr lang="fr-FR" b="1" dirty="0">
                <a:solidFill>
                  <a:srgbClr val="FF0000"/>
                </a:solidFill>
              </a:rPr>
              <a:t>3</a:t>
            </a:r>
            <a:r>
              <a:rPr dirty="0"/>
              <a:t>: </a:t>
            </a:r>
            <a:endParaRPr lang="fr-FR" dirty="0"/>
          </a:p>
          <a:p>
            <a:pPr lvl="1">
              <a:defRPr sz="2000"/>
            </a:pPr>
            <a:r>
              <a:rPr lang="en-US" dirty="0"/>
              <a:t>Associations </a:t>
            </a:r>
            <a:r>
              <a:rPr lang="en-US" dirty="0">
                <a:solidFill>
                  <a:srgbClr val="00B0F0"/>
                </a:solidFill>
              </a:rPr>
              <a:t>(0:n, 1:1)</a:t>
            </a:r>
            <a:r>
              <a:rPr lang="en-US" dirty="0"/>
              <a:t> → attributes added to one table</a:t>
            </a:r>
          </a:p>
          <a:p>
            <a:pPr lvl="1">
              <a:defRPr sz="2000"/>
            </a:pPr>
            <a:r>
              <a:rPr lang="en-US" dirty="0"/>
              <a:t>Primary key of the other entity becomes a foreign key</a:t>
            </a:r>
          </a:p>
        </p:txBody>
      </p:sp>
      <p:graphicFrame>
        <p:nvGraphicFramePr>
          <p:cNvPr id="15" name="Tableau 9">
            <a:extLst>
              <a:ext uri="{FF2B5EF4-FFF2-40B4-BE49-F238E27FC236}">
                <a16:creationId xmlns:a16="http://schemas.microsoft.com/office/drawing/2014/main" id="{78AE37BD-F96C-4075-969C-040A98DC50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0075614"/>
              </p:ext>
            </p:extLst>
          </p:nvPr>
        </p:nvGraphicFramePr>
        <p:xfrm>
          <a:off x="6209126" y="3957367"/>
          <a:ext cx="2627331" cy="14833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40577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97580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89174">
                  <a:extLst>
                    <a:ext uri="{9D8B030D-6E8A-4147-A177-3AD203B41FA5}">
                      <a16:colId xmlns:a16="http://schemas.microsoft.com/office/drawing/2014/main" val="2776148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u="none" noProof="0" dirty="0" err="1"/>
                        <a:t>ID_Artist</a:t>
                      </a:r>
                      <a:endParaRPr lang="en-US" u="none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err="1"/>
                        <a:t>ID_Place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3FDA39E5-A848-482D-AC4D-A1965E8280B3}"/>
              </a:ext>
            </a:extLst>
          </p:cNvPr>
          <p:cNvSpPr txBox="1"/>
          <p:nvPr/>
        </p:nvSpPr>
        <p:spPr>
          <a:xfrm>
            <a:off x="6141759" y="3566959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BORN</a:t>
            </a:r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30666421-B5DB-4F12-8171-0FC2697B14AC}"/>
              </a:ext>
            </a:extLst>
          </p:cNvPr>
          <p:cNvSpPr/>
          <p:nvPr/>
        </p:nvSpPr>
        <p:spPr>
          <a:xfrm rot="5400000">
            <a:off x="2660528" y="4729823"/>
            <a:ext cx="533353" cy="32382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A2FBFB5-10B3-491B-970B-85E2DA619F64}"/>
              </a:ext>
            </a:extLst>
          </p:cNvPr>
          <p:cNvSpPr txBox="1"/>
          <p:nvPr/>
        </p:nvSpPr>
        <p:spPr>
          <a:xfrm>
            <a:off x="5964442" y="5762412"/>
            <a:ext cx="297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ARTIST (</a:t>
            </a:r>
            <a:r>
              <a:rPr lang="en-US" sz="1600" u="sng" dirty="0" err="1"/>
              <a:t>ID_Artist</a:t>
            </a:r>
            <a:r>
              <a:rPr lang="en-US" sz="1600" dirty="0"/>
              <a:t>, </a:t>
            </a:r>
            <a:r>
              <a:rPr lang="en-US" sz="1600" dirty="0" err="1"/>
              <a:t>First_Name</a:t>
            </a:r>
            <a:r>
              <a:rPr lang="en-US" sz="1600" dirty="0"/>
              <a:t>, </a:t>
            </a:r>
            <a:r>
              <a:rPr lang="en-US" sz="1600" dirty="0" err="1"/>
              <a:t>Last_Name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FF0000"/>
                </a:solidFill>
              </a:rPr>
              <a:t>#ID_Place, Date</a:t>
            </a:r>
            <a:r>
              <a:rPr lang="en-US" sz="1600" dirty="0"/>
              <a:t>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B09DBE2-404D-4112-81AF-2CE4E76ADD20}"/>
              </a:ext>
            </a:extLst>
          </p:cNvPr>
          <p:cNvSpPr/>
          <p:nvPr/>
        </p:nvSpPr>
        <p:spPr>
          <a:xfrm>
            <a:off x="3910408" y="3916796"/>
            <a:ext cx="1140657" cy="4728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ARTIST</a:t>
            </a:r>
          </a:p>
        </p:txBody>
      </p:sp>
      <p:sp>
        <p:nvSpPr>
          <p:cNvPr id="30" name="Losange 29">
            <a:extLst>
              <a:ext uri="{FF2B5EF4-FFF2-40B4-BE49-F238E27FC236}">
                <a16:creationId xmlns:a16="http://schemas.microsoft.com/office/drawing/2014/main" id="{4652D989-3607-4751-9C5C-85576BCD10BB}"/>
              </a:ext>
            </a:extLst>
          </p:cNvPr>
          <p:cNvSpPr/>
          <p:nvPr/>
        </p:nvSpPr>
        <p:spPr>
          <a:xfrm>
            <a:off x="2189863" y="3805568"/>
            <a:ext cx="1474684" cy="695260"/>
          </a:xfrm>
          <a:prstGeom prst="diamo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Born</a:t>
            </a:r>
            <a:endParaRPr lang="en-US" sz="1400" dirty="0"/>
          </a:p>
          <a:p>
            <a:pPr algn="ctr"/>
            <a:r>
              <a:rPr lang="en-US" sz="1400" dirty="0"/>
              <a:t>Date</a:t>
            </a:r>
          </a:p>
          <a:p>
            <a:pPr algn="ctr"/>
            <a:endParaRPr lang="en-US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CE3B0C1-5E41-4DFF-87D0-AA5F1108EC2C}"/>
              </a:ext>
            </a:extLst>
          </p:cNvPr>
          <p:cNvSpPr/>
          <p:nvPr/>
        </p:nvSpPr>
        <p:spPr>
          <a:xfrm>
            <a:off x="829042" y="3876973"/>
            <a:ext cx="1096864" cy="5524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PLACE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732C9CD-D63E-4FD2-8776-3B77BC1B6828}"/>
              </a:ext>
            </a:extLst>
          </p:cNvPr>
          <p:cNvCxnSpPr>
            <a:cxnSpLocks/>
            <a:stCxn id="30" idx="3"/>
            <a:endCxn id="29" idx="1"/>
          </p:cNvCxnSpPr>
          <p:nvPr/>
        </p:nvCxnSpPr>
        <p:spPr>
          <a:xfrm>
            <a:off x="3664547" y="4153198"/>
            <a:ext cx="2458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A01B7161-1F7B-4BD6-8C55-92D7E098B936}"/>
              </a:ext>
            </a:extLst>
          </p:cNvPr>
          <p:cNvCxnSpPr>
            <a:cxnSpLocks/>
            <a:stCxn id="30" idx="1"/>
            <a:endCxn id="30" idx="3"/>
          </p:cNvCxnSpPr>
          <p:nvPr/>
        </p:nvCxnSpPr>
        <p:spPr>
          <a:xfrm>
            <a:off x="2189863" y="4153198"/>
            <a:ext cx="147468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A04BE2EF-CFF0-48B6-870F-1837ED841F1B}"/>
              </a:ext>
            </a:extLst>
          </p:cNvPr>
          <p:cNvCxnSpPr>
            <a:cxnSpLocks/>
            <a:stCxn id="31" idx="3"/>
            <a:endCxn id="30" idx="1"/>
          </p:cNvCxnSpPr>
          <p:nvPr/>
        </p:nvCxnSpPr>
        <p:spPr>
          <a:xfrm>
            <a:off x="1925906" y="4153198"/>
            <a:ext cx="263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7467AABE-3BB0-4F62-B14C-18F2F0164D29}"/>
              </a:ext>
            </a:extLst>
          </p:cNvPr>
          <p:cNvSpPr txBox="1"/>
          <p:nvPr/>
        </p:nvSpPr>
        <p:spPr>
          <a:xfrm>
            <a:off x="3539189" y="3838257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B0F0"/>
                </a:solidFill>
              </a:rPr>
              <a:t>1:1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0E9FA81A-7B32-4089-B2FE-80A61ED5AECA}"/>
              </a:ext>
            </a:extLst>
          </p:cNvPr>
          <p:cNvSpPr txBox="1"/>
          <p:nvPr/>
        </p:nvSpPr>
        <p:spPr>
          <a:xfrm>
            <a:off x="1906476" y="3847662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B0F0"/>
                </a:solidFill>
              </a:rPr>
              <a:t>0:n</a:t>
            </a:r>
          </a:p>
        </p:txBody>
      </p:sp>
      <p:graphicFrame>
        <p:nvGraphicFramePr>
          <p:cNvPr id="37" name="Tableau 9">
            <a:extLst>
              <a:ext uri="{FF2B5EF4-FFF2-40B4-BE49-F238E27FC236}">
                <a16:creationId xmlns:a16="http://schemas.microsoft.com/office/drawing/2014/main" id="{9AFC6B54-7892-4C6D-B8A4-F12EF4A863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98169"/>
              </p:ext>
            </p:extLst>
          </p:nvPr>
        </p:nvGraphicFramePr>
        <p:xfrm>
          <a:off x="859718" y="5330313"/>
          <a:ext cx="4827143" cy="1346533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699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152939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672354861"/>
                    </a:ext>
                  </a:extLst>
                </a:gridCol>
                <a:gridCol w="924339">
                  <a:extLst>
                    <a:ext uri="{9D8B030D-6E8A-4147-A177-3AD203B41FA5}">
                      <a16:colId xmlns:a16="http://schemas.microsoft.com/office/drawing/2014/main" val="929080527"/>
                    </a:ext>
                  </a:extLst>
                </a:gridCol>
                <a:gridCol w="636923">
                  <a:extLst>
                    <a:ext uri="{9D8B030D-6E8A-4147-A177-3AD203B41FA5}">
                      <a16:colId xmlns:a16="http://schemas.microsoft.com/office/drawing/2014/main" val="346428037"/>
                    </a:ext>
                  </a:extLst>
                </a:gridCol>
              </a:tblGrid>
              <a:tr h="382471">
                <a:tc>
                  <a:txBody>
                    <a:bodyPr/>
                    <a:lstStyle/>
                    <a:p>
                      <a:pPr algn="ctr"/>
                      <a:r>
                        <a:rPr lang="en-US" u="none" noProof="0" dirty="0" err="1"/>
                        <a:t>ID_Artist</a:t>
                      </a:r>
                      <a:endParaRPr lang="en-US" u="none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err="1"/>
                        <a:t>First_Name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err="1"/>
                        <a:t>Last_Name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err="1"/>
                        <a:t>ID_Place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21354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21354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21354">
                <a:tc>
                  <a:txBody>
                    <a:bodyPr/>
                    <a:lstStyle/>
                    <a:p>
                      <a:pPr algn="ctr"/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</a:tbl>
          </a:graphicData>
        </a:graphic>
      </p:graphicFrame>
      <p:sp>
        <p:nvSpPr>
          <p:cNvPr id="38" name="ZoneTexte 37">
            <a:extLst>
              <a:ext uri="{FF2B5EF4-FFF2-40B4-BE49-F238E27FC236}">
                <a16:creationId xmlns:a16="http://schemas.microsoft.com/office/drawing/2014/main" id="{5C8595A7-E855-4649-8795-52AB64F85414}"/>
              </a:ext>
            </a:extLst>
          </p:cNvPr>
          <p:cNvSpPr txBox="1"/>
          <p:nvPr/>
        </p:nvSpPr>
        <p:spPr>
          <a:xfrm>
            <a:off x="829042" y="4919831"/>
            <a:ext cx="899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ARTIST</a:t>
            </a:r>
          </a:p>
        </p:txBody>
      </p:sp>
      <p:sp>
        <p:nvSpPr>
          <p:cNvPr id="39" name="Flèche : droite 38">
            <a:extLst>
              <a:ext uri="{FF2B5EF4-FFF2-40B4-BE49-F238E27FC236}">
                <a16:creationId xmlns:a16="http://schemas.microsoft.com/office/drawing/2014/main" id="{A44A1A55-B986-4131-ADB5-8FC1F12087F1}"/>
              </a:ext>
            </a:extLst>
          </p:cNvPr>
          <p:cNvSpPr/>
          <p:nvPr/>
        </p:nvSpPr>
        <p:spPr>
          <a:xfrm>
            <a:off x="5354239" y="4001550"/>
            <a:ext cx="618165" cy="32382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4C818E6-F6CB-4D21-A30E-E53462F1D3E4}"/>
              </a:ext>
            </a:extLst>
          </p:cNvPr>
          <p:cNvCxnSpPr/>
          <p:nvPr/>
        </p:nvCxnSpPr>
        <p:spPr>
          <a:xfrm flipH="1">
            <a:off x="6430617" y="3566959"/>
            <a:ext cx="2226366" cy="20983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F2D7851F-E7CA-43F9-8588-0F061A89111A}"/>
              </a:ext>
            </a:extLst>
          </p:cNvPr>
          <p:cNvCxnSpPr>
            <a:cxnSpLocks/>
          </p:cNvCxnSpPr>
          <p:nvPr/>
        </p:nvCxnSpPr>
        <p:spPr>
          <a:xfrm rot="16200000" flipH="1">
            <a:off x="6211568" y="3600057"/>
            <a:ext cx="2226366" cy="20983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3E7507-C07A-461C-A7FC-F17CD6FB1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869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Relational Schema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rPr lang="en-US" dirty="0"/>
              <a:t>ARTIST (</a:t>
            </a:r>
            <a:r>
              <a:rPr lang="en-US" dirty="0" err="1"/>
              <a:t>ID_Artist</a:t>
            </a:r>
            <a:r>
              <a:rPr lang="en-US" dirty="0"/>
              <a:t>, </a:t>
            </a:r>
            <a:r>
              <a:rPr lang="en-US" dirty="0" err="1"/>
              <a:t>First_Name</a:t>
            </a:r>
            <a:r>
              <a:rPr lang="en-US" dirty="0"/>
              <a:t>, </a:t>
            </a:r>
            <a:r>
              <a:rPr lang="en-US" dirty="0" err="1"/>
              <a:t>Last_Name</a:t>
            </a:r>
            <a:r>
              <a:rPr lang="en-US" dirty="0"/>
              <a:t>, #ID_Place, Date)</a:t>
            </a:r>
          </a:p>
          <a:p>
            <a:r>
              <a:rPr lang="en-US" dirty="0"/>
              <a:t>SONG (</a:t>
            </a:r>
            <a:r>
              <a:rPr lang="en-US" u="sng" dirty="0" err="1"/>
              <a:t>ID_Song</a:t>
            </a:r>
            <a:r>
              <a:rPr lang="en-US" dirty="0"/>
              <a:t>, Title)</a:t>
            </a:r>
          </a:p>
          <a:p>
            <a:r>
              <a:rPr lang="en-US" dirty="0"/>
              <a:t>PLACE (</a:t>
            </a:r>
            <a:r>
              <a:rPr lang="en-US" u="sng" dirty="0" err="1"/>
              <a:t>ID_Place</a:t>
            </a:r>
            <a:r>
              <a:rPr lang="en-US" dirty="0"/>
              <a:t>, </a:t>
            </a:r>
            <a:r>
              <a:rPr lang="en-US" dirty="0" err="1"/>
              <a:t>Adress</a:t>
            </a:r>
            <a:r>
              <a:rPr lang="en-US" dirty="0"/>
              <a:t>)</a:t>
            </a:r>
          </a:p>
          <a:p>
            <a:r>
              <a:rPr lang="en-US" dirty="0"/>
              <a:t>SINGS (</a:t>
            </a:r>
            <a:r>
              <a:rPr lang="en-US" u="sng" dirty="0"/>
              <a:t>#ID_Artist, #ID_Song</a:t>
            </a:r>
            <a:r>
              <a:rPr lang="en-US" dirty="0"/>
              <a:t>, </a:t>
            </a:r>
            <a:r>
              <a:rPr lang="en-US" dirty="0" err="1"/>
              <a:t>Concert_Hall</a:t>
            </a:r>
            <a:r>
              <a:rPr lang="en-US" dirty="0"/>
              <a:t>)</a:t>
            </a:r>
          </a:p>
          <a:p>
            <a:pPr marL="457200" lvl="1" indent="0">
              <a:buNone/>
              <a:defRPr sz="2000"/>
            </a:pPr>
            <a:endParaRPr lang="fr-FR" dirty="0"/>
          </a:p>
          <a:p>
            <a:pPr marL="88900" lvl="1" indent="0">
              <a:buNone/>
              <a:defRPr sz="2000"/>
            </a:pPr>
            <a:r>
              <a:rPr i="1" dirty="0"/>
              <a:t>Foreign keys: </a:t>
            </a:r>
            <a:endParaRPr lang="fr-FR" i="1" dirty="0"/>
          </a:p>
          <a:p>
            <a:pPr marL="457200" lvl="1" indent="0">
              <a:buNone/>
              <a:defRPr sz="2000"/>
            </a:pPr>
            <a:r>
              <a:rPr lang="en-US" dirty="0"/>
              <a:t>#ID_Place</a:t>
            </a:r>
            <a:r>
              <a:rPr dirty="0"/>
              <a:t> → </a:t>
            </a:r>
            <a:r>
              <a:rPr lang="en-US" dirty="0"/>
              <a:t>PLACE (</a:t>
            </a:r>
            <a:r>
              <a:rPr lang="en-US" u="sng" dirty="0" err="1"/>
              <a:t>ID_Place</a:t>
            </a:r>
            <a:r>
              <a:rPr lang="en-US" dirty="0"/>
              <a:t>)</a:t>
            </a:r>
            <a:r>
              <a:rPr dirty="0"/>
              <a:t> </a:t>
            </a:r>
            <a:endParaRPr lang="fr-FR" dirty="0"/>
          </a:p>
          <a:p>
            <a:pPr marL="457200" lvl="1" indent="0">
              <a:buNone/>
              <a:defRPr sz="2000"/>
            </a:pPr>
            <a:r>
              <a:rPr lang="en-US" dirty="0"/>
              <a:t>#ID_Artist </a:t>
            </a:r>
            <a:r>
              <a:rPr dirty="0"/>
              <a:t>→ </a:t>
            </a:r>
            <a:r>
              <a:rPr lang="en-US" dirty="0"/>
              <a:t>ARTIST (</a:t>
            </a:r>
            <a:r>
              <a:rPr lang="en-US" u="sng" dirty="0" err="1"/>
              <a:t>ID_Artist</a:t>
            </a:r>
            <a:r>
              <a:rPr lang="en-US" dirty="0"/>
              <a:t>)</a:t>
            </a:r>
          </a:p>
          <a:p>
            <a:pPr marL="457200" lvl="1" indent="0">
              <a:buNone/>
              <a:defRPr sz="2000"/>
            </a:pPr>
            <a:r>
              <a:rPr lang="en-US" dirty="0"/>
              <a:t>#ID_Song</a:t>
            </a:r>
            <a:r>
              <a:rPr lang="fr-FR" dirty="0"/>
              <a:t> → </a:t>
            </a:r>
            <a:r>
              <a:rPr lang="en-US" dirty="0"/>
              <a:t>SONG (</a:t>
            </a:r>
            <a:r>
              <a:rPr lang="en-US" u="sng" dirty="0" err="1"/>
              <a:t>ID_Song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58031B5-69FC-4315-BC96-24067928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</a:t>
            </a:r>
            <a:r>
              <a:rPr dirty="0"/>
              <a:t>1 – Library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Define</a:t>
            </a:r>
            <a:r>
              <a:rPr lang="fr-FR" dirty="0"/>
              <a:t> the </a:t>
            </a:r>
            <a:r>
              <a:rPr lang="en-US" dirty="0"/>
              <a:t>relational</a:t>
            </a:r>
            <a:r>
              <a:rPr lang="fr-FR" dirty="0"/>
              <a:t> model (</a:t>
            </a:r>
            <a:r>
              <a:rPr dirty="0"/>
              <a:t>relations, attributes, keys and constraints</a:t>
            </a:r>
            <a:r>
              <a:rPr lang="fr-FR" dirty="0"/>
              <a:t>...)</a:t>
            </a:r>
            <a:endParaRPr dirty="0"/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6FB12DDA-7A2B-430C-986C-9522B8B319CB}"/>
              </a:ext>
            </a:extLst>
          </p:cNvPr>
          <p:cNvGrpSpPr/>
          <p:nvPr/>
        </p:nvGrpSpPr>
        <p:grpSpPr>
          <a:xfrm>
            <a:off x="1070977" y="3299179"/>
            <a:ext cx="7134265" cy="3200401"/>
            <a:chOff x="819150" y="1813235"/>
            <a:chExt cx="8040927" cy="46623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57F45B2-5F93-4341-AE97-B0831839DF20}"/>
                </a:ext>
              </a:extLst>
            </p:cNvPr>
            <p:cNvSpPr/>
            <p:nvPr/>
          </p:nvSpPr>
          <p:spPr>
            <a:xfrm>
              <a:off x="1218157" y="1890482"/>
              <a:ext cx="1193800" cy="76387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/>
                <a:t>STUDENT</a:t>
              </a:r>
            </a:p>
          </p:txBody>
        </p:sp>
        <p:sp>
          <p:nvSpPr>
            <p:cNvPr id="5" name="Losange 4">
              <a:extLst>
                <a:ext uri="{FF2B5EF4-FFF2-40B4-BE49-F238E27FC236}">
                  <a16:creationId xmlns:a16="http://schemas.microsoft.com/office/drawing/2014/main" id="{FF190273-E301-47D8-81CB-A045222E0B9C}"/>
                </a:ext>
              </a:extLst>
            </p:cNvPr>
            <p:cNvSpPr/>
            <p:nvPr/>
          </p:nvSpPr>
          <p:spPr>
            <a:xfrm>
              <a:off x="3155165" y="1813235"/>
              <a:ext cx="2864372" cy="918368"/>
            </a:xfrm>
            <a:prstGeom prst="diamon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b="1"/>
                <a:t>Burrows</a:t>
              </a:r>
            </a:p>
            <a:p>
              <a:pPr algn="ctr"/>
              <a:r>
                <a:rPr lang="en-US" sz="1100"/>
                <a:t>Borrowing date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44BD386-94A9-4FA5-BB1B-2237F1BE8654}"/>
                </a:ext>
              </a:extLst>
            </p:cNvPr>
            <p:cNvSpPr/>
            <p:nvPr/>
          </p:nvSpPr>
          <p:spPr>
            <a:xfrm>
              <a:off x="6986042" y="1885399"/>
              <a:ext cx="1219200" cy="77012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/>
                <a:t>BOOK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1595380-295C-42AC-9E52-42B3155ABB69}"/>
                </a:ext>
              </a:extLst>
            </p:cNvPr>
            <p:cNvSpPr txBox="1"/>
            <p:nvPr/>
          </p:nvSpPr>
          <p:spPr>
            <a:xfrm>
              <a:off x="2610394" y="1881124"/>
              <a:ext cx="418548" cy="4710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0:n</a:t>
              </a:r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6F5FE3FE-A885-4E43-B0B9-05B0FDB1B8A1}"/>
                </a:ext>
              </a:extLst>
            </p:cNvPr>
            <p:cNvSpPr/>
            <p:nvPr/>
          </p:nvSpPr>
          <p:spPr>
            <a:xfrm>
              <a:off x="819150" y="3384176"/>
              <a:ext cx="800100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ID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BD02BD52-3EAB-4ABF-AED0-35635239CF90}"/>
                </a:ext>
              </a:extLst>
            </p:cNvPr>
            <p:cNvSpPr/>
            <p:nvPr/>
          </p:nvSpPr>
          <p:spPr>
            <a:xfrm>
              <a:off x="1771128" y="3384176"/>
              <a:ext cx="1038745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First Name</a:t>
              </a:r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08FA1ECF-1D5A-444B-B31C-FADBA810321A}"/>
                </a:ext>
              </a:extLst>
            </p:cNvPr>
            <p:cNvSpPr/>
            <p:nvPr/>
          </p:nvSpPr>
          <p:spPr>
            <a:xfrm>
              <a:off x="2886358" y="3402852"/>
              <a:ext cx="1038745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Last Name</a:t>
              </a:r>
            </a:p>
          </p:txBody>
        </p: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65E84387-34E2-43B3-A401-53BE2310195D}"/>
                </a:ext>
              </a:extLst>
            </p:cNvPr>
            <p:cNvCxnSpPr>
              <a:cxnSpLocks/>
              <a:stCxn id="4" idx="2"/>
              <a:endCxn id="8" idx="0"/>
            </p:cNvCxnSpPr>
            <p:nvPr/>
          </p:nvCxnSpPr>
          <p:spPr>
            <a:xfrm flipH="1">
              <a:off x="1219200" y="2654356"/>
              <a:ext cx="595857" cy="7298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3A007FA8-AB57-489B-974F-7D43DE6D9E56}"/>
                </a:ext>
              </a:extLst>
            </p:cNvPr>
            <p:cNvCxnSpPr>
              <a:cxnSpLocks/>
              <a:stCxn id="4" idx="2"/>
              <a:endCxn id="9" idx="0"/>
            </p:cNvCxnSpPr>
            <p:nvPr/>
          </p:nvCxnSpPr>
          <p:spPr>
            <a:xfrm>
              <a:off x="1815057" y="2654356"/>
              <a:ext cx="475444" cy="7298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1F24BA41-06F7-48A5-8BBE-F9D4BC6CEB46}"/>
                </a:ext>
              </a:extLst>
            </p:cNvPr>
            <p:cNvCxnSpPr>
              <a:cxnSpLocks/>
              <a:stCxn id="4" idx="2"/>
              <a:endCxn id="10" idx="0"/>
            </p:cNvCxnSpPr>
            <p:nvPr/>
          </p:nvCxnSpPr>
          <p:spPr>
            <a:xfrm>
              <a:off x="1815057" y="2654356"/>
              <a:ext cx="1590674" cy="748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E3069B4B-79AB-4FA9-91FD-62AFEE9866C5}"/>
                </a:ext>
              </a:extLst>
            </p:cNvPr>
            <p:cNvCxnSpPr>
              <a:cxnSpLocks/>
              <a:stCxn id="4" idx="3"/>
              <a:endCxn id="5" idx="1"/>
            </p:cNvCxnSpPr>
            <p:nvPr/>
          </p:nvCxnSpPr>
          <p:spPr>
            <a:xfrm>
              <a:off x="2411957" y="2272419"/>
              <a:ext cx="743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FD71DF50-D3C4-4C7D-A527-5E1714647E54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6019537" y="2270460"/>
              <a:ext cx="966505" cy="19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0118FD58-0647-48B5-B060-1EAF664B16DB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3155165" y="2272419"/>
              <a:ext cx="2864372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F1ADE8C-82A7-4050-9277-F04DB692AB86}"/>
                </a:ext>
              </a:extLst>
            </p:cNvPr>
            <p:cNvSpPr txBox="1"/>
            <p:nvPr/>
          </p:nvSpPr>
          <p:spPr>
            <a:xfrm>
              <a:off x="6114002" y="1874516"/>
              <a:ext cx="418548" cy="4710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0:n</a:t>
              </a:r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07F54E4D-5B83-4A3D-8D3C-7C26814F66BC}"/>
                </a:ext>
              </a:extLst>
            </p:cNvPr>
            <p:cNvSpPr/>
            <p:nvPr/>
          </p:nvSpPr>
          <p:spPr>
            <a:xfrm>
              <a:off x="8049666" y="2809952"/>
              <a:ext cx="800100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ID</a:t>
              </a:r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073282F3-06F3-4011-BBD3-6D94AB08E95D}"/>
                </a:ext>
              </a:extLst>
            </p:cNvPr>
            <p:cNvSpPr/>
            <p:nvPr/>
          </p:nvSpPr>
          <p:spPr>
            <a:xfrm>
              <a:off x="6275746" y="4110324"/>
              <a:ext cx="1128973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Author</a:t>
              </a:r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E0140EC4-B430-43FC-8120-70A4958A8FDF}"/>
                </a:ext>
              </a:extLst>
            </p:cNvPr>
            <p:cNvSpPr/>
            <p:nvPr/>
          </p:nvSpPr>
          <p:spPr>
            <a:xfrm>
              <a:off x="5898664" y="3495598"/>
              <a:ext cx="874310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Title</a:t>
              </a:r>
            </a:p>
          </p:txBody>
        </p: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1E5D55D4-1CDE-4FAE-8E13-89D86A403DD0}"/>
                </a:ext>
              </a:extLst>
            </p:cNvPr>
            <p:cNvCxnSpPr>
              <a:cxnSpLocks/>
              <a:stCxn id="6" idx="2"/>
              <a:endCxn id="18" idx="1"/>
            </p:cNvCxnSpPr>
            <p:nvPr/>
          </p:nvCxnSpPr>
          <p:spPr>
            <a:xfrm>
              <a:off x="7595642" y="2655521"/>
              <a:ext cx="571196" cy="2353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B1E731D7-0FAF-42D5-9EF3-6F65A0E7A7AE}"/>
                </a:ext>
              </a:extLst>
            </p:cNvPr>
            <p:cNvCxnSpPr>
              <a:cxnSpLocks/>
              <a:stCxn id="6" idx="2"/>
              <a:endCxn id="19" idx="0"/>
            </p:cNvCxnSpPr>
            <p:nvPr/>
          </p:nvCxnSpPr>
          <p:spPr>
            <a:xfrm flipH="1">
              <a:off x="6840233" y="2655521"/>
              <a:ext cx="755409" cy="1454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FA94BA75-8A95-4DE1-B46A-87A9C04AC122}"/>
                </a:ext>
              </a:extLst>
            </p:cNvPr>
            <p:cNvCxnSpPr>
              <a:cxnSpLocks/>
              <a:stCxn id="6" idx="2"/>
              <a:endCxn id="20" idx="7"/>
            </p:cNvCxnSpPr>
            <p:nvPr/>
          </p:nvCxnSpPr>
          <p:spPr>
            <a:xfrm flipH="1">
              <a:off x="6644934" y="2655521"/>
              <a:ext cx="950708" cy="9209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D668990-D6CD-4BFB-969B-36EA398C56AD}"/>
                </a:ext>
              </a:extLst>
            </p:cNvPr>
            <p:cNvSpPr/>
            <p:nvPr/>
          </p:nvSpPr>
          <p:spPr>
            <a:xfrm>
              <a:off x="4419600" y="5705493"/>
              <a:ext cx="1219200" cy="77012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/>
                <a:t>LIBRARY</a:t>
              </a:r>
            </a:p>
          </p:txBody>
        </p:sp>
        <p:sp>
          <p:nvSpPr>
            <p:cNvPr id="25" name="Losange 24">
              <a:extLst>
                <a:ext uri="{FF2B5EF4-FFF2-40B4-BE49-F238E27FC236}">
                  <a16:creationId xmlns:a16="http://schemas.microsoft.com/office/drawing/2014/main" id="{327023E5-D4B1-48A4-ADB5-EBA00B46C758}"/>
                </a:ext>
              </a:extLst>
            </p:cNvPr>
            <p:cNvSpPr/>
            <p:nvPr/>
          </p:nvSpPr>
          <p:spPr>
            <a:xfrm>
              <a:off x="4139415" y="3936626"/>
              <a:ext cx="1779570" cy="918368"/>
            </a:xfrm>
            <a:prstGeom prst="diamon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b="1"/>
                <a:t>Contains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343C2A28-2BF9-4FE0-999C-EA2E0D8D4F51}"/>
                </a:ext>
              </a:extLst>
            </p:cNvPr>
            <p:cNvCxnSpPr>
              <a:stCxn id="24" idx="0"/>
              <a:endCxn id="25" idx="2"/>
            </p:cNvCxnSpPr>
            <p:nvPr/>
          </p:nvCxnSpPr>
          <p:spPr>
            <a:xfrm flipV="1">
              <a:off x="5029200" y="4854994"/>
              <a:ext cx="0" cy="8504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70724738-3A87-4079-9A48-2EBE0E2F446D}"/>
                </a:ext>
              </a:extLst>
            </p:cNvPr>
            <p:cNvCxnSpPr>
              <a:stCxn id="25" idx="0"/>
              <a:endCxn id="6" idx="1"/>
            </p:cNvCxnSpPr>
            <p:nvPr/>
          </p:nvCxnSpPr>
          <p:spPr>
            <a:xfrm flipV="1">
              <a:off x="5029200" y="2270460"/>
              <a:ext cx="1956842" cy="16661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2F7E083C-12C8-4755-8960-90463362851A}"/>
                </a:ext>
              </a:extLst>
            </p:cNvPr>
            <p:cNvSpPr txBox="1"/>
            <p:nvPr/>
          </p:nvSpPr>
          <p:spPr>
            <a:xfrm>
              <a:off x="5277357" y="3017286"/>
              <a:ext cx="418548" cy="4710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0:1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94A57E08-B447-4091-A2A6-66111614B1EA}"/>
                </a:ext>
              </a:extLst>
            </p:cNvPr>
            <p:cNvSpPr txBox="1"/>
            <p:nvPr/>
          </p:nvSpPr>
          <p:spPr>
            <a:xfrm>
              <a:off x="5045100" y="5085753"/>
              <a:ext cx="418548" cy="4710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0:n</a:t>
              </a:r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33532CD5-D450-45BF-ABD4-8F3348BB0B62}"/>
                </a:ext>
              </a:extLst>
            </p:cNvPr>
            <p:cNvSpPr/>
            <p:nvPr/>
          </p:nvSpPr>
          <p:spPr>
            <a:xfrm>
              <a:off x="7281794" y="3495598"/>
              <a:ext cx="1578283" cy="850499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Publication date</a:t>
              </a:r>
            </a:p>
          </p:txBody>
        </p: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A8E40112-98D8-4483-9C28-0A222B7079DC}"/>
                </a:ext>
              </a:extLst>
            </p:cNvPr>
            <p:cNvCxnSpPr>
              <a:cxnSpLocks/>
              <a:stCxn id="6" idx="2"/>
              <a:endCxn id="30" idx="1"/>
            </p:cNvCxnSpPr>
            <p:nvPr/>
          </p:nvCxnSpPr>
          <p:spPr>
            <a:xfrm flipH="1">
              <a:off x="7512928" y="2655521"/>
              <a:ext cx="82714" cy="9646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Espace réservé du numéro de diapositive 32">
            <a:extLst>
              <a:ext uri="{FF2B5EF4-FFF2-40B4-BE49-F238E27FC236}">
                <a16:creationId xmlns:a16="http://schemas.microsoft.com/office/drawing/2014/main" id="{69FC6CA4-2D1E-46F5-AC7A-AE1298F25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1</a:t>
            </a:r>
            <a:r>
              <a:rPr dirty="0"/>
              <a:t> –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rPr lang="fr-FR" dirty="0"/>
              <a:t>STUDENT </a:t>
            </a:r>
            <a:r>
              <a:rPr dirty="0"/>
              <a:t>(</a:t>
            </a:r>
            <a:r>
              <a:rPr u="sng" dirty="0"/>
              <a:t>ID</a:t>
            </a:r>
            <a:r>
              <a:rPr lang="fr-FR" u="sng" dirty="0"/>
              <a:t>_</a:t>
            </a:r>
            <a:r>
              <a:rPr lang="fr-FR" u="sng" dirty="0" err="1"/>
              <a:t>Student</a:t>
            </a:r>
            <a:r>
              <a:rPr dirty="0"/>
              <a:t>, </a:t>
            </a:r>
            <a:r>
              <a:rPr lang="fr-FR" dirty="0" err="1"/>
              <a:t>First_Name</a:t>
            </a:r>
            <a:r>
              <a:rPr dirty="0"/>
              <a:t>, </a:t>
            </a:r>
            <a:r>
              <a:rPr lang="fr-FR" dirty="0" err="1"/>
              <a:t>Last_Name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BOOK </a:t>
            </a:r>
            <a:r>
              <a:rPr dirty="0"/>
              <a:t>(</a:t>
            </a:r>
            <a:r>
              <a:rPr u="sng" dirty="0"/>
              <a:t>ID</a:t>
            </a:r>
            <a:r>
              <a:rPr lang="fr-FR" u="sng" dirty="0"/>
              <a:t>_Book</a:t>
            </a:r>
            <a:r>
              <a:rPr dirty="0"/>
              <a:t>, Tit</a:t>
            </a:r>
            <a:r>
              <a:rPr lang="fr-FR" dirty="0"/>
              <a:t>l</a:t>
            </a:r>
            <a:r>
              <a:rPr dirty="0"/>
              <a:t>e, </a:t>
            </a:r>
            <a:r>
              <a:rPr dirty="0" err="1"/>
              <a:t>Aut</a:t>
            </a:r>
            <a:r>
              <a:rPr lang="fr-FR" dirty="0"/>
              <a:t>ho</a:t>
            </a:r>
            <a:r>
              <a:rPr dirty="0"/>
              <a:t>r, </a:t>
            </a:r>
            <a:r>
              <a:rPr lang="fr-FR" dirty="0"/>
              <a:t>#</a:t>
            </a:r>
            <a:r>
              <a:rPr dirty="0"/>
              <a:t>I</a:t>
            </a:r>
            <a:r>
              <a:rPr lang="fr-FR" dirty="0" err="1"/>
              <a:t>D_Library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LIBRARY</a:t>
            </a:r>
            <a:r>
              <a:rPr dirty="0"/>
              <a:t>(ID</a:t>
            </a:r>
            <a:r>
              <a:rPr lang="fr-FR" dirty="0"/>
              <a:t>_Library</a:t>
            </a:r>
            <a:r>
              <a:rPr dirty="0"/>
              <a:t>, </a:t>
            </a:r>
            <a:r>
              <a:rPr dirty="0" err="1"/>
              <a:t>Adress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BORROWS </a:t>
            </a:r>
            <a:r>
              <a:rPr dirty="0"/>
              <a:t>(</a:t>
            </a:r>
            <a:r>
              <a:rPr lang="fr-FR" u="sng" dirty="0"/>
              <a:t>#ID_Student ,#</a:t>
            </a:r>
            <a:r>
              <a:rPr lang="fr-FR" u="sng" dirty="0" err="1"/>
              <a:t>ID_Book</a:t>
            </a:r>
            <a:r>
              <a:rPr u="sng" dirty="0"/>
              <a:t>, </a:t>
            </a:r>
            <a:r>
              <a:rPr lang="fr-FR" u="sng" dirty="0" err="1"/>
              <a:t>Borrowing_Date</a:t>
            </a:r>
            <a:r>
              <a:rPr dirty="0"/>
              <a:t>)</a:t>
            </a:r>
          </a:p>
          <a:p>
            <a:pPr>
              <a:defRPr sz="2000"/>
            </a:pPr>
            <a:endParaRPr lang="fr-FR" dirty="0"/>
          </a:p>
          <a:p>
            <a:pPr>
              <a:defRPr sz="2000"/>
            </a:pPr>
            <a:r>
              <a:rPr dirty="0"/>
              <a:t>Foreign keys:</a:t>
            </a:r>
          </a:p>
          <a:p>
            <a:pPr marL="457200" lvl="1" indent="0">
              <a:buNone/>
              <a:defRPr sz="2000"/>
            </a:pPr>
            <a:r>
              <a:rPr lang="fr-FR" dirty="0"/>
              <a:t>#ID_Library</a:t>
            </a:r>
            <a:r>
              <a:rPr dirty="0"/>
              <a:t> → </a:t>
            </a:r>
            <a:r>
              <a:rPr lang="fr-FR" dirty="0"/>
              <a:t>LIBRARY </a:t>
            </a:r>
            <a:r>
              <a:rPr dirty="0"/>
              <a:t>(</a:t>
            </a:r>
            <a:r>
              <a:rPr lang="fr-FR" u="sng" dirty="0" err="1"/>
              <a:t>ID_Library</a:t>
            </a:r>
            <a:r>
              <a:rPr dirty="0"/>
              <a:t>)</a:t>
            </a:r>
          </a:p>
          <a:p>
            <a:pPr marL="457200" lvl="1" indent="0">
              <a:buNone/>
              <a:defRPr sz="2000"/>
            </a:pPr>
            <a:r>
              <a:rPr lang="fr-FR" dirty="0"/>
              <a:t>#ID_Student</a:t>
            </a:r>
            <a:r>
              <a:rPr dirty="0"/>
              <a:t> → </a:t>
            </a:r>
            <a:r>
              <a:rPr lang="fr-FR" dirty="0"/>
              <a:t>STUDENT (</a:t>
            </a:r>
            <a:r>
              <a:rPr lang="fr-FR" u="sng" dirty="0" err="1"/>
              <a:t>ID_Student</a:t>
            </a:r>
            <a:r>
              <a:rPr lang="fr-FR" dirty="0"/>
              <a:t>)</a:t>
            </a:r>
          </a:p>
          <a:p>
            <a:pPr marL="457200" lvl="1" indent="0">
              <a:buNone/>
              <a:defRPr sz="2000"/>
            </a:pPr>
            <a:r>
              <a:rPr lang="fr-FR" dirty="0"/>
              <a:t>#ID_Book</a:t>
            </a:r>
            <a:r>
              <a:rPr dirty="0"/>
              <a:t> → </a:t>
            </a:r>
            <a:r>
              <a:rPr lang="fr-FR" dirty="0"/>
              <a:t>BOOK (</a:t>
            </a:r>
            <a:r>
              <a:rPr lang="fr-FR" u="sng" dirty="0" err="1"/>
              <a:t>ID_Book</a:t>
            </a:r>
            <a:r>
              <a:rPr lang="fr-FR" u="sng" dirty="0"/>
              <a:t>)</a:t>
            </a:r>
            <a:endParaRPr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090933-E484-4368-984D-D2D7DD44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</a:t>
            </a:r>
            <a:r>
              <a:rPr dirty="0"/>
              <a:t>2 – Cinema System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64D4B6-5CF9-4A9E-A46A-72E589D05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FBB57CAC-554F-415B-99E0-D3C52AA9A9A8}"/>
              </a:ext>
            </a:extLst>
          </p:cNvPr>
          <p:cNvGrpSpPr/>
          <p:nvPr/>
        </p:nvGrpSpPr>
        <p:grpSpPr>
          <a:xfrm>
            <a:off x="1310901" y="2019700"/>
            <a:ext cx="6882269" cy="4122776"/>
            <a:chOff x="819150" y="1538267"/>
            <a:chExt cx="8000373" cy="515263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972C1E5-9A78-4A1D-AAD5-7EE217884A63}"/>
                </a:ext>
              </a:extLst>
            </p:cNvPr>
            <p:cNvSpPr/>
            <p:nvPr/>
          </p:nvSpPr>
          <p:spPr>
            <a:xfrm>
              <a:off x="1218157" y="1890482"/>
              <a:ext cx="1193800" cy="76387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/>
                <a:t>CINEMA</a:t>
              </a:r>
            </a:p>
          </p:txBody>
        </p:sp>
        <p:sp>
          <p:nvSpPr>
            <p:cNvPr id="6" name="Losange 5">
              <a:extLst>
                <a:ext uri="{FF2B5EF4-FFF2-40B4-BE49-F238E27FC236}">
                  <a16:creationId xmlns:a16="http://schemas.microsoft.com/office/drawing/2014/main" id="{D1BEBB75-2B9E-444E-BCE7-AF6BD08744EF}"/>
                </a:ext>
              </a:extLst>
            </p:cNvPr>
            <p:cNvSpPr/>
            <p:nvPr/>
          </p:nvSpPr>
          <p:spPr>
            <a:xfrm>
              <a:off x="3155165" y="1813235"/>
              <a:ext cx="1889935" cy="918368"/>
            </a:xfrm>
            <a:prstGeom prst="diamon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100" b="1"/>
            </a:p>
            <a:p>
              <a:pPr algn="ctr"/>
              <a:r>
                <a:rPr lang="en-US" sz="1100" b="1"/>
                <a:t>Shows</a:t>
              </a:r>
              <a:r>
                <a:rPr lang="en-US" sz="1100"/>
                <a:t> </a:t>
              </a:r>
              <a:endParaRPr lang="en-US" sz="1100" b="1"/>
            </a:p>
            <a:p>
              <a:pPr algn="ctr"/>
              <a:r>
                <a:rPr lang="en-US" sz="1100"/>
                <a:t>Date </a:t>
              </a:r>
            </a:p>
            <a:p>
              <a:pPr algn="ctr"/>
              <a:r>
                <a:rPr lang="en-US" sz="1100"/>
                <a:t>Time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D0CF439-C812-4A9E-9A12-AC7201E86E6C}"/>
                </a:ext>
              </a:extLst>
            </p:cNvPr>
            <p:cNvSpPr/>
            <p:nvPr/>
          </p:nvSpPr>
          <p:spPr>
            <a:xfrm>
              <a:off x="6005504" y="1897925"/>
              <a:ext cx="1219200" cy="77012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/>
                <a:t>MOVIE</a:t>
              </a: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D4F83B75-4C70-47E0-A7F1-1FB7CED75E63}"/>
                </a:ext>
              </a:extLst>
            </p:cNvPr>
            <p:cNvSpPr txBox="1"/>
            <p:nvPr/>
          </p:nvSpPr>
          <p:spPr>
            <a:xfrm>
              <a:off x="2610394" y="1881125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0:n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CC46FE25-EB8D-461E-9EF3-E003FEF45598}"/>
                </a:ext>
              </a:extLst>
            </p:cNvPr>
            <p:cNvSpPr/>
            <p:nvPr/>
          </p:nvSpPr>
          <p:spPr>
            <a:xfrm>
              <a:off x="819150" y="3384176"/>
              <a:ext cx="800100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ID</a:t>
              </a:r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663B634C-3DE8-4F39-81AF-A4634FDAF38B}"/>
                </a:ext>
              </a:extLst>
            </p:cNvPr>
            <p:cNvSpPr/>
            <p:nvPr/>
          </p:nvSpPr>
          <p:spPr>
            <a:xfrm>
              <a:off x="1771128" y="3384176"/>
              <a:ext cx="978311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Name</a:t>
              </a:r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127708EA-8A93-4503-BC4A-842B2E1BE71C}"/>
                </a:ext>
              </a:extLst>
            </p:cNvPr>
            <p:cNvSpPr/>
            <p:nvPr/>
          </p:nvSpPr>
          <p:spPr>
            <a:xfrm>
              <a:off x="2886358" y="3402852"/>
              <a:ext cx="978311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/>
                <a:t>Adress</a:t>
              </a:r>
              <a:endParaRPr lang="en-US" sz="1100" dirty="0"/>
            </a:p>
          </p:txBody>
        </p: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6E4B2AE5-433B-4894-B892-D7DB6ED78DB5}"/>
                </a:ext>
              </a:extLst>
            </p:cNvPr>
            <p:cNvCxnSpPr>
              <a:cxnSpLocks/>
              <a:stCxn id="5" idx="2"/>
              <a:endCxn id="9" idx="0"/>
            </p:cNvCxnSpPr>
            <p:nvPr/>
          </p:nvCxnSpPr>
          <p:spPr>
            <a:xfrm flipH="1">
              <a:off x="1219200" y="2654356"/>
              <a:ext cx="595857" cy="7298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72A8AF86-AAD3-4A34-AA36-E312C4E164F7}"/>
                </a:ext>
              </a:extLst>
            </p:cNvPr>
            <p:cNvCxnSpPr>
              <a:cxnSpLocks/>
              <a:stCxn id="5" idx="2"/>
              <a:endCxn id="10" idx="0"/>
            </p:cNvCxnSpPr>
            <p:nvPr/>
          </p:nvCxnSpPr>
          <p:spPr>
            <a:xfrm>
              <a:off x="1815057" y="2654356"/>
              <a:ext cx="445227" cy="7298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C23103BB-2878-468F-AE2D-53355FFDB24A}"/>
                </a:ext>
              </a:extLst>
            </p:cNvPr>
            <p:cNvCxnSpPr>
              <a:cxnSpLocks/>
              <a:stCxn id="5" idx="2"/>
              <a:endCxn id="11" idx="0"/>
            </p:cNvCxnSpPr>
            <p:nvPr/>
          </p:nvCxnSpPr>
          <p:spPr>
            <a:xfrm>
              <a:off x="1815057" y="2654356"/>
              <a:ext cx="1560457" cy="748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A9B2DFD9-ECEC-4316-B2DD-AD395CDC06B1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2411957" y="2272419"/>
              <a:ext cx="743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2184DCFD-B480-4C6C-B7B4-30C6D652F45E}"/>
                </a:ext>
              </a:extLst>
            </p:cNvPr>
            <p:cNvCxnSpPr>
              <a:cxnSpLocks/>
              <a:stCxn id="6" idx="3"/>
              <a:endCxn id="7" idx="1"/>
            </p:cNvCxnSpPr>
            <p:nvPr/>
          </p:nvCxnSpPr>
          <p:spPr>
            <a:xfrm>
              <a:off x="5045100" y="2272419"/>
              <a:ext cx="960404" cy="105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131BD7CB-E592-475D-8739-724415E08504}"/>
                </a:ext>
              </a:extLst>
            </p:cNvPr>
            <p:cNvCxnSpPr>
              <a:cxnSpLocks/>
              <a:stCxn id="6" idx="1"/>
              <a:endCxn id="6" idx="3"/>
            </p:cNvCxnSpPr>
            <p:nvPr/>
          </p:nvCxnSpPr>
          <p:spPr>
            <a:xfrm>
              <a:off x="3155165" y="2272419"/>
              <a:ext cx="1889935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866397CB-2C0E-4FF0-A82B-DE7CC3C43967}"/>
                </a:ext>
              </a:extLst>
            </p:cNvPr>
            <p:cNvSpPr txBox="1"/>
            <p:nvPr/>
          </p:nvSpPr>
          <p:spPr>
            <a:xfrm>
              <a:off x="5172006" y="1861025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0:n</a:t>
              </a:r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7A77556C-7625-45C3-92AB-11E06B6EEA5C}"/>
                </a:ext>
              </a:extLst>
            </p:cNvPr>
            <p:cNvSpPr/>
            <p:nvPr/>
          </p:nvSpPr>
          <p:spPr>
            <a:xfrm>
              <a:off x="7242546" y="4707177"/>
              <a:ext cx="800099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ID</a:t>
              </a:r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74063884-9870-4413-9909-26ECA5602365}"/>
                </a:ext>
              </a:extLst>
            </p:cNvPr>
            <p:cNvSpPr/>
            <p:nvPr/>
          </p:nvSpPr>
          <p:spPr>
            <a:xfrm>
              <a:off x="7852145" y="5202380"/>
              <a:ext cx="967378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First Name</a:t>
              </a:r>
            </a:p>
          </p:txBody>
        </p: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DB63F2D2-BD84-4ED3-BEFB-04D92F997857}"/>
                </a:ext>
              </a:extLst>
            </p:cNvPr>
            <p:cNvCxnSpPr>
              <a:cxnSpLocks/>
              <a:stCxn id="23" idx="3"/>
              <a:endCxn id="19" idx="4"/>
            </p:cNvCxnSpPr>
            <p:nvPr/>
          </p:nvCxnSpPr>
          <p:spPr>
            <a:xfrm flipV="1">
              <a:off x="7224704" y="5259627"/>
              <a:ext cx="417892" cy="8722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7DD3B20D-F590-404F-A0E7-C4393BCC45A1}"/>
                </a:ext>
              </a:extLst>
            </p:cNvPr>
            <p:cNvCxnSpPr>
              <a:cxnSpLocks/>
              <a:stCxn id="23" idx="3"/>
              <a:endCxn id="20" idx="2"/>
            </p:cNvCxnSpPr>
            <p:nvPr/>
          </p:nvCxnSpPr>
          <p:spPr>
            <a:xfrm flipV="1">
              <a:off x="7224704" y="5478605"/>
              <a:ext cx="627441" cy="6532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ABA57D9-7BCA-4261-81C1-DAAB98E2D28B}"/>
                </a:ext>
              </a:extLst>
            </p:cNvPr>
            <p:cNvSpPr/>
            <p:nvPr/>
          </p:nvSpPr>
          <p:spPr>
            <a:xfrm>
              <a:off x="6005504" y="5746803"/>
              <a:ext cx="1219200" cy="77012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 dirty="0"/>
                <a:t>DIRECTOR</a:t>
              </a:r>
            </a:p>
          </p:txBody>
        </p:sp>
        <p:sp>
          <p:nvSpPr>
            <p:cNvPr id="24" name="Losange 23">
              <a:extLst>
                <a:ext uri="{FF2B5EF4-FFF2-40B4-BE49-F238E27FC236}">
                  <a16:creationId xmlns:a16="http://schemas.microsoft.com/office/drawing/2014/main" id="{F8D90092-09E5-4DB5-A0B3-A40479E26AB7}"/>
                </a:ext>
              </a:extLst>
            </p:cNvPr>
            <p:cNvSpPr/>
            <p:nvPr/>
          </p:nvSpPr>
          <p:spPr>
            <a:xfrm>
              <a:off x="5363183" y="3896149"/>
              <a:ext cx="2503841" cy="918368"/>
            </a:xfrm>
            <a:prstGeom prst="diamon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b="1" dirty="0"/>
                <a:t>Directs</a:t>
              </a:r>
            </a:p>
            <a:p>
              <a:pPr algn="ctr"/>
              <a:r>
                <a:rPr lang="en-US" sz="1100" dirty="0"/>
                <a:t>Production date</a:t>
              </a:r>
              <a:endParaRPr lang="en-US" sz="1100" b="1" dirty="0"/>
            </a:p>
          </p:txBody>
        </p: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85CACB9D-8F56-41B2-8BBD-4AA89461D0EC}"/>
                </a:ext>
              </a:extLst>
            </p:cNvPr>
            <p:cNvCxnSpPr>
              <a:cxnSpLocks/>
              <a:stCxn id="23" idx="0"/>
              <a:endCxn id="24" idx="2"/>
            </p:cNvCxnSpPr>
            <p:nvPr/>
          </p:nvCxnSpPr>
          <p:spPr>
            <a:xfrm flipV="1">
              <a:off x="6615104" y="4814517"/>
              <a:ext cx="0" cy="9322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18D113B1-35DB-4AA4-84B1-79FF420DA4D0}"/>
                </a:ext>
              </a:extLst>
            </p:cNvPr>
            <p:cNvCxnSpPr>
              <a:cxnSpLocks/>
              <a:stCxn id="24" idx="0"/>
              <a:endCxn id="7" idx="2"/>
            </p:cNvCxnSpPr>
            <p:nvPr/>
          </p:nvCxnSpPr>
          <p:spPr>
            <a:xfrm flipV="1">
              <a:off x="6615104" y="2668047"/>
              <a:ext cx="0" cy="12281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7325A93C-FC57-484F-9614-9F9542947A2B}"/>
                </a:ext>
              </a:extLst>
            </p:cNvPr>
            <p:cNvSpPr txBox="1"/>
            <p:nvPr/>
          </p:nvSpPr>
          <p:spPr>
            <a:xfrm>
              <a:off x="6713650" y="3155223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1:1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1D223FE1-36C3-4803-9D52-CA0C5C3E2509}"/>
                </a:ext>
              </a:extLst>
            </p:cNvPr>
            <p:cNvSpPr txBox="1"/>
            <p:nvPr/>
          </p:nvSpPr>
          <p:spPr>
            <a:xfrm>
              <a:off x="6076907" y="5014912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0:n</a:t>
              </a:r>
            </a:p>
          </p:txBody>
        </p: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59C35D10-2CA6-4427-B981-07B55DACEFBC}"/>
                </a:ext>
              </a:extLst>
            </p:cNvPr>
            <p:cNvCxnSpPr>
              <a:cxnSpLocks/>
              <a:stCxn id="24" idx="1"/>
              <a:endCxn id="24" idx="3"/>
            </p:cNvCxnSpPr>
            <p:nvPr/>
          </p:nvCxnSpPr>
          <p:spPr>
            <a:xfrm>
              <a:off x="5363183" y="4355333"/>
              <a:ext cx="2503841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4CAC7CD9-9437-43E1-88B3-C6E30DF79C3D}"/>
                </a:ext>
              </a:extLst>
            </p:cNvPr>
            <p:cNvSpPr/>
            <p:nvPr/>
          </p:nvSpPr>
          <p:spPr>
            <a:xfrm>
              <a:off x="7768390" y="5831256"/>
              <a:ext cx="967378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Last Name</a:t>
              </a:r>
            </a:p>
          </p:txBody>
        </p: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206D980F-1E8C-4EA5-AC85-2285A1BDDE72}"/>
                </a:ext>
              </a:extLst>
            </p:cNvPr>
            <p:cNvCxnSpPr>
              <a:cxnSpLocks/>
              <a:stCxn id="23" idx="3"/>
              <a:endCxn id="30" idx="2"/>
            </p:cNvCxnSpPr>
            <p:nvPr/>
          </p:nvCxnSpPr>
          <p:spPr>
            <a:xfrm flipV="1">
              <a:off x="7224704" y="6107481"/>
              <a:ext cx="543686" cy="243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AEDB044-8693-4F6C-9EEB-12D12102784E}"/>
                </a:ext>
              </a:extLst>
            </p:cNvPr>
            <p:cNvSpPr/>
            <p:nvPr/>
          </p:nvSpPr>
          <p:spPr>
            <a:xfrm>
              <a:off x="1218157" y="4595270"/>
              <a:ext cx="1193800" cy="76387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 dirty="0"/>
                <a:t>ACTOR</a:t>
              </a:r>
            </a:p>
          </p:txBody>
        </p:sp>
        <p:sp>
          <p:nvSpPr>
            <p:cNvPr id="34" name="Ellipse 33">
              <a:extLst>
                <a:ext uri="{FF2B5EF4-FFF2-40B4-BE49-F238E27FC236}">
                  <a16:creationId xmlns:a16="http://schemas.microsoft.com/office/drawing/2014/main" id="{AC622C8F-83B3-45AF-941E-E669AA75DDF6}"/>
                </a:ext>
              </a:extLst>
            </p:cNvPr>
            <p:cNvSpPr/>
            <p:nvPr/>
          </p:nvSpPr>
          <p:spPr>
            <a:xfrm>
              <a:off x="819150" y="6138450"/>
              <a:ext cx="800100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ID</a:t>
              </a:r>
            </a:p>
          </p:txBody>
        </p:sp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960E7CA8-A72A-4FDE-A4FA-D340FED09E63}"/>
                </a:ext>
              </a:extLst>
            </p:cNvPr>
            <p:cNvSpPr/>
            <p:nvPr/>
          </p:nvSpPr>
          <p:spPr>
            <a:xfrm>
              <a:off x="1771128" y="6138450"/>
              <a:ext cx="1038745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First Name</a:t>
              </a:r>
            </a:p>
          </p:txBody>
        </p:sp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1D2C5972-58CB-4779-A981-48AAD8EB9463}"/>
                </a:ext>
              </a:extLst>
            </p:cNvPr>
            <p:cNvSpPr/>
            <p:nvPr/>
          </p:nvSpPr>
          <p:spPr>
            <a:xfrm>
              <a:off x="2935848" y="6131864"/>
              <a:ext cx="1038745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Last Name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CF0BEEEF-1A97-45E0-9DE2-13AB105B5E5D}"/>
                </a:ext>
              </a:extLst>
            </p:cNvPr>
            <p:cNvCxnSpPr>
              <a:cxnSpLocks/>
              <a:stCxn id="33" idx="2"/>
              <a:endCxn id="34" idx="0"/>
            </p:cNvCxnSpPr>
            <p:nvPr/>
          </p:nvCxnSpPr>
          <p:spPr>
            <a:xfrm flipH="1">
              <a:off x="1219200" y="5359144"/>
              <a:ext cx="595857" cy="779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938C303E-E3B5-4645-B388-36681FB9B3AA}"/>
                </a:ext>
              </a:extLst>
            </p:cNvPr>
            <p:cNvCxnSpPr>
              <a:cxnSpLocks/>
              <a:stCxn id="33" idx="2"/>
              <a:endCxn id="35" idx="0"/>
            </p:cNvCxnSpPr>
            <p:nvPr/>
          </p:nvCxnSpPr>
          <p:spPr>
            <a:xfrm>
              <a:off x="1815057" y="5359144"/>
              <a:ext cx="475444" cy="7793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8AA7EA84-A2F7-4A8E-86D1-BB25FCBF6C79}"/>
                </a:ext>
              </a:extLst>
            </p:cNvPr>
            <p:cNvCxnSpPr>
              <a:cxnSpLocks/>
              <a:stCxn id="33" idx="2"/>
              <a:endCxn id="36" idx="0"/>
            </p:cNvCxnSpPr>
            <p:nvPr/>
          </p:nvCxnSpPr>
          <p:spPr>
            <a:xfrm>
              <a:off x="1815057" y="5359144"/>
              <a:ext cx="1640164" cy="7727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Losange 39">
              <a:extLst>
                <a:ext uri="{FF2B5EF4-FFF2-40B4-BE49-F238E27FC236}">
                  <a16:creationId xmlns:a16="http://schemas.microsoft.com/office/drawing/2014/main" id="{2B9AF97E-2E3B-46AF-9AB3-D23ACEC9EC67}"/>
                </a:ext>
              </a:extLst>
            </p:cNvPr>
            <p:cNvSpPr/>
            <p:nvPr/>
          </p:nvSpPr>
          <p:spPr>
            <a:xfrm>
              <a:off x="3390268" y="3936626"/>
              <a:ext cx="1797294" cy="905272"/>
            </a:xfrm>
            <a:prstGeom prst="diamon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b="1" dirty="0"/>
                <a:t>Plays</a:t>
              </a:r>
            </a:p>
            <a:p>
              <a:pPr algn="ctr"/>
              <a:r>
                <a:rPr lang="en-US" sz="1100" dirty="0"/>
                <a:t>Role</a:t>
              </a:r>
            </a:p>
          </p:txBody>
        </p: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A9869BF0-B118-47AC-9F19-048CA7034FD5}"/>
                </a:ext>
              </a:extLst>
            </p:cNvPr>
            <p:cNvCxnSpPr>
              <a:cxnSpLocks/>
              <a:stCxn id="40" idx="1"/>
              <a:endCxn id="40" idx="3"/>
            </p:cNvCxnSpPr>
            <p:nvPr/>
          </p:nvCxnSpPr>
          <p:spPr>
            <a:xfrm>
              <a:off x="3390268" y="4389262"/>
              <a:ext cx="179729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3D8E384E-A999-4BA7-806A-6C0359A997C1}"/>
                </a:ext>
              </a:extLst>
            </p:cNvPr>
            <p:cNvCxnSpPr>
              <a:cxnSpLocks/>
              <a:stCxn id="40" idx="3"/>
              <a:endCxn id="7" idx="2"/>
            </p:cNvCxnSpPr>
            <p:nvPr/>
          </p:nvCxnSpPr>
          <p:spPr>
            <a:xfrm flipV="1">
              <a:off x="5187562" y="2668047"/>
              <a:ext cx="1427542" cy="1721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7C595632-FB68-49C4-824F-2C2F3F6CAF0D}"/>
                </a:ext>
              </a:extLst>
            </p:cNvPr>
            <p:cNvSpPr txBox="1"/>
            <p:nvPr/>
          </p:nvSpPr>
          <p:spPr>
            <a:xfrm>
              <a:off x="5434538" y="3074029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1:n</a:t>
              </a:r>
            </a:p>
          </p:txBody>
        </p:sp>
        <p:sp>
          <p:nvSpPr>
            <p:cNvPr id="44" name="Ellipse 43">
              <a:extLst>
                <a:ext uri="{FF2B5EF4-FFF2-40B4-BE49-F238E27FC236}">
                  <a16:creationId xmlns:a16="http://schemas.microsoft.com/office/drawing/2014/main" id="{4A345EFF-E39D-4D9E-9465-F40ABBE1554C}"/>
                </a:ext>
              </a:extLst>
            </p:cNvPr>
            <p:cNvSpPr/>
            <p:nvPr/>
          </p:nvSpPr>
          <p:spPr>
            <a:xfrm>
              <a:off x="7734079" y="1538267"/>
              <a:ext cx="800099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/>
                <a:t>ID</a:t>
              </a:r>
            </a:p>
          </p:txBody>
        </p: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35BCE197-9D5C-485C-BFC0-AF9C7BA5B468}"/>
                </a:ext>
              </a:extLst>
            </p:cNvPr>
            <p:cNvSpPr/>
            <p:nvPr/>
          </p:nvSpPr>
          <p:spPr>
            <a:xfrm>
              <a:off x="7701419" y="2300937"/>
              <a:ext cx="967378" cy="552450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Title</a:t>
              </a:r>
            </a:p>
          </p:txBody>
        </p: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400B77D4-2C5E-49FD-A837-E618400DF5CC}"/>
                </a:ext>
              </a:extLst>
            </p:cNvPr>
            <p:cNvCxnSpPr>
              <a:cxnSpLocks/>
              <a:stCxn id="7" idx="3"/>
              <a:endCxn id="44" idx="3"/>
            </p:cNvCxnSpPr>
            <p:nvPr/>
          </p:nvCxnSpPr>
          <p:spPr>
            <a:xfrm flipV="1">
              <a:off x="7224704" y="2009813"/>
              <a:ext cx="626547" cy="2731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F98E6870-A69B-4505-8F55-3594C46927F8}"/>
                </a:ext>
              </a:extLst>
            </p:cNvPr>
            <p:cNvCxnSpPr>
              <a:cxnSpLocks/>
              <a:stCxn id="7" idx="3"/>
              <a:endCxn id="45" idx="1"/>
            </p:cNvCxnSpPr>
            <p:nvPr/>
          </p:nvCxnSpPr>
          <p:spPr>
            <a:xfrm>
              <a:off x="7224704" y="2282986"/>
              <a:ext cx="618384" cy="988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1F647848-5A88-41F8-BCE9-81F63A285786}"/>
                </a:ext>
              </a:extLst>
            </p:cNvPr>
            <p:cNvSpPr txBox="1"/>
            <p:nvPr/>
          </p:nvSpPr>
          <p:spPr>
            <a:xfrm>
              <a:off x="2550165" y="4227155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0:n</a:t>
              </a:r>
            </a:p>
          </p:txBody>
        </p:sp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B6B77876-B877-4B86-B0C9-EBAAE48B283E}"/>
                </a:ext>
              </a:extLst>
            </p:cNvPr>
            <p:cNvCxnSpPr>
              <a:cxnSpLocks/>
              <a:stCxn id="33" idx="3"/>
              <a:endCxn id="40" idx="1"/>
            </p:cNvCxnSpPr>
            <p:nvPr/>
          </p:nvCxnSpPr>
          <p:spPr>
            <a:xfrm flipV="1">
              <a:off x="2411957" y="4389262"/>
              <a:ext cx="978311" cy="5879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Losange 49">
              <a:extLst>
                <a:ext uri="{FF2B5EF4-FFF2-40B4-BE49-F238E27FC236}">
                  <a16:creationId xmlns:a16="http://schemas.microsoft.com/office/drawing/2014/main" id="{ED39AFE2-9BBD-4888-9C42-47FEFFF6374E}"/>
                </a:ext>
              </a:extLst>
            </p:cNvPr>
            <p:cNvSpPr/>
            <p:nvPr/>
          </p:nvSpPr>
          <p:spPr>
            <a:xfrm>
              <a:off x="3405731" y="5161289"/>
              <a:ext cx="1797294" cy="905272"/>
            </a:xfrm>
            <a:prstGeom prst="diamon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b="1" dirty="0"/>
                <a:t>Knows</a:t>
              </a:r>
              <a:endParaRPr lang="en-US" sz="1100" dirty="0"/>
            </a:p>
          </p:txBody>
        </p:sp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75EB3534-1A08-47F5-BCFA-E49D97133494}"/>
                </a:ext>
              </a:extLst>
            </p:cNvPr>
            <p:cNvCxnSpPr>
              <a:cxnSpLocks/>
              <a:stCxn id="33" idx="3"/>
              <a:endCxn id="50" idx="1"/>
            </p:cNvCxnSpPr>
            <p:nvPr/>
          </p:nvCxnSpPr>
          <p:spPr>
            <a:xfrm>
              <a:off x="2411957" y="4977207"/>
              <a:ext cx="993774" cy="6367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>
              <a:extLst>
                <a:ext uri="{FF2B5EF4-FFF2-40B4-BE49-F238E27FC236}">
                  <a16:creationId xmlns:a16="http://schemas.microsoft.com/office/drawing/2014/main" id="{71BA0546-3C4D-43D6-8DEF-3358E7BD741C}"/>
                </a:ext>
              </a:extLst>
            </p:cNvPr>
            <p:cNvCxnSpPr>
              <a:cxnSpLocks/>
              <a:stCxn id="50" idx="3"/>
              <a:endCxn id="23" idx="1"/>
            </p:cNvCxnSpPr>
            <p:nvPr/>
          </p:nvCxnSpPr>
          <p:spPr>
            <a:xfrm>
              <a:off x="5203025" y="5613925"/>
              <a:ext cx="802479" cy="5179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19597F7F-07E1-487F-9580-8911AB612340}"/>
                </a:ext>
              </a:extLst>
            </p:cNvPr>
            <p:cNvSpPr txBox="1"/>
            <p:nvPr/>
          </p:nvSpPr>
          <p:spPr>
            <a:xfrm>
              <a:off x="2829631" y="4936346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0:n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A0CA2296-A025-41EC-BB3D-291FBA932B71}"/>
                </a:ext>
              </a:extLst>
            </p:cNvPr>
            <p:cNvSpPr txBox="1"/>
            <p:nvPr/>
          </p:nvSpPr>
          <p:spPr>
            <a:xfrm>
              <a:off x="5165216" y="5903570"/>
              <a:ext cx="469958" cy="384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0:n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2</a:t>
            </a:r>
            <a:r>
              <a:rPr dirty="0"/>
              <a:t> –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540566"/>
            <a:ext cx="7633742" cy="4339028"/>
          </a:xfrm>
        </p:spPr>
        <p:txBody>
          <a:bodyPr>
            <a:normAutofit fontScale="92500" lnSpcReduction="20000"/>
          </a:bodyPr>
          <a:lstStyle/>
          <a:p>
            <a:pPr>
              <a:defRPr sz="2000"/>
            </a:pPr>
            <a:r>
              <a:rPr lang="fr-FR" dirty="0"/>
              <a:t>CINEMA </a:t>
            </a:r>
            <a:r>
              <a:rPr dirty="0"/>
              <a:t>(</a:t>
            </a:r>
            <a:r>
              <a:rPr u="sng" dirty="0"/>
              <a:t>ID</a:t>
            </a:r>
            <a:r>
              <a:rPr lang="fr-FR" u="sng" dirty="0"/>
              <a:t>_</a:t>
            </a:r>
            <a:r>
              <a:rPr lang="fr-FR" u="sng" dirty="0" err="1"/>
              <a:t>Cinema</a:t>
            </a:r>
            <a:r>
              <a:rPr dirty="0"/>
              <a:t>, </a:t>
            </a:r>
            <a:r>
              <a:rPr lang="fr-FR" dirty="0"/>
              <a:t>Name</a:t>
            </a:r>
            <a:r>
              <a:rPr dirty="0"/>
              <a:t>, </a:t>
            </a:r>
            <a:r>
              <a:rPr dirty="0" err="1"/>
              <a:t>Adress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ACTOR </a:t>
            </a:r>
            <a:r>
              <a:rPr dirty="0"/>
              <a:t>(</a:t>
            </a:r>
            <a:r>
              <a:rPr u="sng" dirty="0"/>
              <a:t>ID</a:t>
            </a:r>
            <a:r>
              <a:rPr lang="fr-FR" u="sng" dirty="0"/>
              <a:t>_Actor</a:t>
            </a:r>
            <a:r>
              <a:rPr dirty="0"/>
              <a:t>, </a:t>
            </a:r>
            <a:r>
              <a:rPr lang="fr-FR" dirty="0" err="1"/>
              <a:t>First_Name</a:t>
            </a:r>
            <a:r>
              <a:rPr dirty="0"/>
              <a:t>, </a:t>
            </a:r>
            <a:r>
              <a:rPr lang="fr-FR" dirty="0" err="1"/>
              <a:t>Last_Name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DIRECTOR </a:t>
            </a:r>
            <a:r>
              <a:rPr dirty="0"/>
              <a:t>(</a:t>
            </a:r>
            <a:r>
              <a:rPr u="sng" dirty="0"/>
              <a:t>ID</a:t>
            </a:r>
            <a:r>
              <a:rPr lang="fr-FR" u="sng" dirty="0"/>
              <a:t>_</a:t>
            </a:r>
            <a:r>
              <a:rPr lang="fr-FR" u="sng" dirty="0" err="1"/>
              <a:t>Director</a:t>
            </a:r>
            <a:r>
              <a:rPr dirty="0"/>
              <a:t>, </a:t>
            </a:r>
            <a:r>
              <a:rPr lang="fr-FR" dirty="0" err="1"/>
              <a:t>First_Name</a:t>
            </a:r>
            <a:r>
              <a:rPr lang="fr-FR" dirty="0"/>
              <a:t>, </a:t>
            </a:r>
            <a:r>
              <a:rPr lang="fr-FR" dirty="0" err="1"/>
              <a:t>Last_Name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FILM </a:t>
            </a:r>
            <a:r>
              <a:rPr dirty="0"/>
              <a:t>(</a:t>
            </a:r>
            <a:r>
              <a:rPr u="sng" dirty="0"/>
              <a:t>ID</a:t>
            </a:r>
            <a:r>
              <a:rPr lang="fr-FR" u="sng" dirty="0"/>
              <a:t>_Film</a:t>
            </a:r>
            <a:r>
              <a:rPr dirty="0"/>
              <a:t>, Tit</a:t>
            </a:r>
            <a:r>
              <a:rPr lang="fr-FR" dirty="0"/>
              <a:t>l</a:t>
            </a:r>
            <a:r>
              <a:rPr dirty="0"/>
              <a:t>e, </a:t>
            </a:r>
            <a:r>
              <a:rPr lang="fr-FR" dirty="0"/>
              <a:t>#ID_Director,</a:t>
            </a:r>
            <a:r>
              <a:rPr dirty="0"/>
              <a:t> </a:t>
            </a:r>
            <a:r>
              <a:rPr lang="fr-FR" dirty="0" err="1"/>
              <a:t>Production_Date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SHOWS </a:t>
            </a:r>
            <a:r>
              <a:rPr dirty="0"/>
              <a:t>(</a:t>
            </a:r>
            <a:r>
              <a:rPr lang="fr-FR" u="sng" dirty="0"/>
              <a:t>#ID_ </a:t>
            </a:r>
            <a:r>
              <a:rPr lang="fr-FR" u="sng" dirty="0" err="1"/>
              <a:t>Cinema</a:t>
            </a:r>
            <a:r>
              <a:rPr u="sng" dirty="0"/>
              <a:t>, </a:t>
            </a:r>
            <a:r>
              <a:rPr lang="fr-FR" u="sng" dirty="0"/>
              <a:t># </a:t>
            </a:r>
            <a:r>
              <a:rPr lang="fr-FR" u="sng" dirty="0" err="1"/>
              <a:t>ID_Film</a:t>
            </a:r>
            <a:r>
              <a:rPr u="sng" dirty="0"/>
              <a:t>, </a:t>
            </a:r>
            <a:r>
              <a:rPr lang="fr-FR" u="sng" dirty="0"/>
              <a:t>Date</a:t>
            </a:r>
            <a:r>
              <a:rPr u="sng" dirty="0"/>
              <a:t>, </a:t>
            </a:r>
            <a:r>
              <a:rPr lang="fr-FR" u="sng" dirty="0"/>
              <a:t>Time</a:t>
            </a:r>
            <a:r>
              <a:rPr dirty="0"/>
              <a:t>)</a:t>
            </a:r>
          </a:p>
          <a:p>
            <a:pPr>
              <a:defRPr sz="2000"/>
            </a:pPr>
            <a:r>
              <a:rPr lang="fr-FR" dirty="0"/>
              <a:t>PLAYS </a:t>
            </a:r>
            <a:r>
              <a:rPr dirty="0"/>
              <a:t>(</a:t>
            </a:r>
            <a:r>
              <a:rPr lang="fr-FR" u="sng" dirty="0"/>
              <a:t>#ID_Director</a:t>
            </a:r>
            <a:r>
              <a:rPr u="sng" dirty="0"/>
              <a:t>, </a:t>
            </a:r>
            <a:r>
              <a:rPr lang="fr-FR" u="sng" dirty="0"/>
              <a:t># </a:t>
            </a:r>
            <a:r>
              <a:rPr lang="fr-FR" u="sng" dirty="0" err="1"/>
              <a:t>ID_Film</a:t>
            </a:r>
            <a:r>
              <a:rPr dirty="0"/>
              <a:t>, R</a:t>
            </a:r>
            <a:r>
              <a:rPr lang="fr-FR" dirty="0"/>
              <a:t>o</a:t>
            </a:r>
            <a:r>
              <a:rPr dirty="0"/>
              <a:t>le)</a:t>
            </a:r>
          </a:p>
          <a:p>
            <a:pPr>
              <a:defRPr sz="2000"/>
            </a:pPr>
            <a:r>
              <a:rPr lang="fr-FR" dirty="0"/>
              <a:t>KNOWS </a:t>
            </a:r>
            <a:r>
              <a:rPr dirty="0"/>
              <a:t>(</a:t>
            </a:r>
            <a:r>
              <a:rPr lang="fr-FR" u="sng" dirty="0"/>
              <a:t># </a:t>
            </a:r>
            <a:r>
              <a:rPr lang="fr-FR" u="sng" dirty="0" err="1"/>
              <a:t>ID_Actor</a:t>
            </a:r>
            <a:r>
              <a:rPr u="sng" dirty="0"/>
              <a:t>, </a:t>
            </a:r>
            <a:r>
              <a:rPr lang="fr-FR" u="sng" dirty="0"/>
              <a:t>#ID_Director</a:t>
            </a:r>
            <a:r>
              <a:rPr dirty="0"/>
              <a:t>)</a:t>
            </a:r>
          </a:p>
          <a:p>
            <a:pPr>
              <a:defRPr sz="2000"/>
            </a:pPr>
            <a:endParaRPr lang="fr-FR" dirty="0"/>
          </a:p>
          <a:p>
            <a:pPr>
              <a:defRPr sz="2000"/>
            </a:pPr>
            <a:r>
              <a:rPr dirty="0"/>
              <a:t>Foreign keys: </a:t>
            </a:r>
            <a:endParaRPr lang="fr-FR" dirty="0"/>
          </a:p>
          <a:p>
            <a:pPr marL="457200" lvl="1" indent="0">
              <a:buNone/>
              <a:defRPr sz="2000"/>
            </a:pPr>
            <a:r>
              <a:rPr lang="fr-FR" dirty="0"/>
              <a:t>#ID_Director</a:t>
            </a:r>
            <a:r>
              <a:rPr dirty="0"/>
              <a:t> → </a:t>
            </a:r>
            <a:r>
              <a:rPr lang="fr-FR" dirty="0"/>
              <a:t>DIRECTOR (</a:t>
            </a:r>
            <a:r>
              <a:rPr lang="fr-FR" u="sng" dirty="0" err="1"/>
              <a:t>ID_Director</a:t>
            </a:r>
            <a:r>
              <a:rPr lang="fr-FR" dirty="0"/>
              <a:t>)</a:t>
            </a:r>
          </a:p>
          <a:p>
            <a:pPr marL="457200" lvl="1" indent="0">
              <a:buNone/>
              <a:defRPr sz="2000"/>
            </a:pPr>
            <a:r>
              <a:rPr lang="fr-FR" dirty="0"/>
              <a:t># </a:t>
            </a:r>
            <a:r>
              <a:rPr lang="fr-FR" dirty="0" err="1"/>
              <a:t>ID_Actor</a:t>
            </a:r>
            <a:r>
              <a:rPr dirty="0"/>
              <a:t> → </a:t>
            </a:r>
            <a:r>
              <a:rPr lang="fr-FR" dirty="0"/>
              <a:t>ACTOR (</a:t>
            </a:r>
            <a:r>
              <a:rPr lang="fr-FR" u="sng" dirty="0" err="1"/>
              <a:t>ID_Actor</a:t>
            </a:r>
            <a:r>
              <a:rPr lang="fr-FR" u="sng" dirty="0"/>
              <a:t>)</a:t>
            </a:r>
            <a:endParaRPr lang="fr-FR" dirty="0"/>
          </a:p>
          <a:p>
            <a:pPr marL="457200" lvl="1" indent="0">
              <a:buNone/>
              <a:defRPr sz="2000"/>
            </a:pPr>
            <a:r>
              <a:rPr lang="fr-FR" dirty="0"/>
              <a:t># </a:t>
            </a:r>
            <a:r>
              <a:rPr lang="fr-FR" dirty="0" err="1"/>
              <a:t>ID_Film</a:t>
            </a:r>
            <a:r>
              <a:rPr dirty="0"/>
              <a:t> → </a:t>
            </a:r>
            <a:r>
              <a:rPr lang="fr-FR" dirty="0"/>
              <a:t>FILM (</a:t>
            </a:r>
            <a:r>
              <a:rPr lang="fr-FR" u="sng" dirty="0" err="1"/>
              <a:t>ID_Film</a:t>
            </a:r>
            <a:r>
              <a:rPr lang="fr-FR" u="sng" dirty="0"/>
              <a:t>)</a:t>
            </a:r>
            <a:endParaRPr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113993-81C8-4925-9D6B-3D3CCF6F0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The relational model represents data as tables (relations)</a:t>
            </a:r>
          </a:p>
          <a:p>
            <a:pPr>
              <a:defRPr sz="2000"/>
            </a:pPr>
            <a:r>
              <a:t>Tables are made of attributes, tuples, and constraints</a:t>
            </a:r>
          </a:p>
          <a:p>
            <a:pPr>
              <a:defRPr sz="2000"/>
            </a:pPr>
            <a:r>
              <a:t>Conversion from ER model follows systematic rules</a:t>
            </a:r>
          </a:p>
          <a:p>
            <a:pPr>
              <a:defRPr sz="2000"/>
            </a:pPr>
            <a:r>
              <a:t>Primary and foreign keys ensure data integrity</a:t>
            </a:r>
          </a:p>
          <a:p>
            <a:pPr>
              <a:defRPr sz="2000"/>
            </a:pPr>
            <a:r>
              <a:t>Mastering relational modeling is essential for database design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4BF398-060D-44A8-B393-05074E7A9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Next Chapter Preview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Referential integrity</a:t>
            </a:r>
          </a:p>
          <a:p>
            <a:pPr>
              <a:defRPr sz="2000"/>
            </a:pPr>
            <a:r>
              <a:rPr lang="fr-FR" dirty="0"/>
              <a:t>Data </a:t>
            </a:r>
            <a:r>
              <a:rPr lang="en-US" dirty="0"/>
              <a:t>dictionary (DD)</a:t>
            </a:r>
          </a:p>
          <a:p>
            <a:pPr>
              <a:defRPr sz="2000"/>
            </a:pPr>
            <a:r>
              <a:rPr dirty="0"/>
              <a:t>Queries and constraints</a:t>
            </a:r>
            <a:endParaRPr lang="fr-FR" dirty="0"/>
          </a:p>
          <a:p>
            <a:pPr>
              <a:defRPr sz="2000"/>
            </a:pPr>
            <a:r>
              <a:rPr lang="en-US" dirty="0"/>
              <a:t>Introduction to SQL syntax and structure</a:t>
            </a:r>
          </a:p>
          <a:p>
            <a:pPr>
              <a:defRPr sz="2000"/>
            </a:pPr>
            <a:endParaRPr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3FEF18-862E-4803-A6B4-352912D6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Entity–Relationship (ER)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286002"/>
            <a:ext cx="2934742" cy="3593591"/>
          </a:xfrm>
        </p:spPr>
        <p:txBody>
          <a:bodyPr/>
          <a:lstStyle/>
          <a:p>
            <a:r>
              <a:rPr dirty="0"/>
              <a:t>The ER model represents real-world data and relationships.</a:t>
            </a:r>
            <a:endParaRPr lang="fr-FR" dirty="0"/>
          </a:p>
          <a:p>
            <a:endParaRPr dirty="0"/>
          </a:p>
          <a:p>
            <a:r>
              <a:rPr dirty="0"/>
              <a:t>It is the basis for </a:t>
            </a:r>
            <a:r>
              <a:rPr dirty="0">
                <a:solidFill>
                  <a:srgbClr val="FF0000"/>
                </a:solidFill>
              </a:rPr>
              <a:t>relational models</a:t>
            </a:r>
            <a:r>
              <a:rPr dirty="0"/>
              <a:t>.</a:t>
            </a:r>
          </a:p>
        </p:txBody>
      </p:sp>
      <p:pic>
        <p:nvPicPr>
          <p:cNvPr id="6146" name="Picture 2" descr="ER Model">
            <a:extLst>
              <a:ext uri="{FF2B5EF4-FFF2-40B4-BE49-F238E27FC236}">
                <a16:creationId xmlns:a16="http://schemas.microsoft.com/office/drawing/2014/main" id="{B49B1F32-C719-4B04-84F2-53C62E09B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050" y="1874517"/>
            <a:ext cx="4743450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09D6B4-A68B-4EA3-9EE8-BF83EDBC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6975" y="1356805"/>
            <a:ext cx="5009322" cy="4394988"/>
          </a:xfrm>
        </p:spPr>
        <p:txBody>
          <a:bodyPr/>
          <a:lstStyle/>
          <a:p>
            <a:r>
              <a:rPr lang="en-US" sz="6000" dirty="0"/>
              <a:t>Relational Model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773B15-2123-4332-A960-492AC0E88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Why the relational model?</a:t>
            </a:r>
          </a:p>
          <a:p>
            <a:pPr>
              <a:defRPr sz="2000"/>
            </a:pPr>
            <a:r>
              <a:rPr dirty="0"/>
              <a:t>Relationship between Entity–Association and Relational models</a:t>
            </a:r>
          </a:p>
          <a:p>
            <a:pPr>
              <a:defRPr sz="2000"/>
            </a:pPr>
            <a:r>
              <a:rPr dirty="0"/>
              <a:t>Used in databases; accessible through high-level languages</a:t>
            </a:r>
          </a:p>
          <a:p>
            <a:pPr>
              <a:defRPr sz="2000"/>
            </a:pPr>
            <a:r>
              <a:rPr dirty="0"/>
              <a:t>Efficient and widely adopted in modern systems</a:t>
            </a:r>
          </a:p>
        </p:txBody>
      </p:sp>
      <p:sp>
        <p:nvSpPr>
          <p:cNvPr id="4" name="Nuage 3">
            <a:extLst>
              <a:ext uri="{FF2B5EF4-FFF2-40B4-BE49-F238E27FC236}">
                <a16:creationId xmlns:a16="http://schemas.microsoft.com/office/drawing/2014/main" id="{E0FDD174-3F84-438E-8A5B-D9883AD8FFB4}"/>
              </a:ext>
            </a:extLst>
          </p:cNvPr>
          <p:cNvSpPr/>
          <p:nvPr/>
        </p:nvSpPr>
        <p:spPr>
          <a:xfrm>
            <a:off x="938758" y="4591878"/>
            <a:ext cx="2355574" cy="128771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Real World</a:t>
            </a:r>
          </a:p>
        </p:txBody>
      </p:sp>
      <p:sp>
        <p:nvSpPr>
          <p:cNvPr id="5" name="Flèche : droite rayée 4">
            <a:extLst>
              <a:ext uri="{FF2B5EF4-FFF2-40B4-BE49-F238E27FC236}">
                <a16:creationId xmlns:a16="http://schemas.microsoft.com/office/drawing/2014/main" id="{62B995DC-B98E-481A-894E-F99D3B255417}"/>
              </a:ext>
            </a:extLst>
          </p:cNvPr>
          <p:cNvSpPr/>
          <p:nvPr/>
        </p:nvSpPr>
        <p:spPr>
          <a:xfrm>
            <a:off x="3438940" y="5039139"/>
            <a:ext cx="655982" cy="397565"/>
          </a:xfrm>
          <a:prstGeom prst="stripedRightArrow">
            <a:avLst>
              <a:gd name="adj1" fmla="val 65000"/>
              <a:gd name="adj2" fmla="val 975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 : carré corné 5">
            <a:extLst>
              <a:ext uri="{FF2B5EF4-FFF2-40B4-BE49-F238E27FC236}">
                <a16:creationId xmlns:a16="http://schemas.microsoft.com/office/drawing/2014/main" id="{D9FD994A-E96E-40E7-9045-78B9F6B20933}"/>
              </a:ext>
            </a:extLst>
          </p:cNvPr>
          <p:cNvSpPr/>
          <p:nvPr/>
        </p:nvSpPr>
        <p:spPr>
          <a:xfrm>
            <a:off x="4244009" y="4452730"/>
            <a:ext cx="1341781" cy="1630018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ER Model</a:t>
            </a:r>
          </a:p>
        </p:txBody>
      </p:sp>
      <p:sp>
        <p:nvSpPr>
          <p:cNvPr id="7" name="Flèche : droite rayée 6">
            <a:extLst>
              <a:ext uri="{FF2B5EF4-FFF2-40B4-BE49-F238E27FC236}">
                <a16:creationId xmlns:a16="http://schemas.microsoft.com/office/drawing/2014/main" id="{5E941CAA-C6D9-420B-ABFA-4FECA3877335}"/>
              </a:ext>
            </a:extLst>
          </p:cNvPr>
          <p:cNvSpPr/>
          <p:nvPr/>
        </p:nvSpPr>
        <p:spPr>
          <a:xfrm>
            <a:off x="5734877" y="5036952"/>
            <a:ext cx="655982" cy="397565"/>
          </a:xfrm>
          <a:prstGeom prst="stripedRightArrow">
            <a:avLst>
              <a:gd name="adj1" fmla="val 65000"/>
              <a:gd name="adj2" fmla="val 975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Disque magnétique 7">
            <a:extLst>
              <a:ext uri="{FF2B5EF4-FFF2-40B4-BE49-F238E27FC236}">
                <a16:creationId xmlns:a16="http://schemas.microsoft.com/office/drawing/2014/main" id="{C95BCB78-3399-48DE-80B4-D8359047C564}"/>
              </a:ext>
            </a:extLst>
          </p:cNvPr>
          <p:cNvSpPr/>
          <p:nvPr/>
        </p:nvSpPr>
        <p:spPr>
          <a:xfrm>
            <a:off x="6634371" y="4684112"/>
            <a:ext cx="1938129" cy="1103244"/>
          </a:xfrm>
          <a:prstGeom prst="flowChartMagneticDisk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Relational Model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FB1881-DEFA-41F9-95EF-B223E783C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80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Relations (Tables)</a:t>
            </a:r>
            <a:endParaRPr lang="fr-FR" dirty="0"/>
          </a:p>
          <a:p>
            <a:pPr>
              <a:defRPr sz="2000"/>
            </a:pPr>
            <a:r>
              <a:rPr dirty="0"/>
              <a:t>Attributes (Columns)</a:t>
            </a:r>
          </a:p>
          <a:p>
            <a:pPr>
              <a:defRPr sz="2000"/>
            </a:pPr>
            <a:r>
              <a:rPr dirty="0"/>
              <a:t>Tuples (Rows)</a:t>
            </a:r>
            <a:endParaRPr lang="fr-FR" dirty="0"/>
          </a:p>
          <a:p>
            <a:pPr>
              <a:defRPr sz="2000"/>
            </a:pPr>
            <a:r>
              <a:rPr dirty="0"/>
              <a:t>Primary Keys</a:t>
            </a:r>
            <a:endParaRPr lang="fr-FR" dirty="0"/>
          </a:p>
          <a:p>
            <a:pPr>
              <a:defRPr sz="2000"/>
            </a:pPr>
            <a:r>
              <a:rPr dirty="0"/>
              <a:t>Foreign Keys</a:t>
            </a:r>
            <a:endParaRPr lang="fr-FR" dirty="0"/>
          </a:p>
          <a:p>
            <a:pPr>
              <a:defRPr sz="2000"/>
            </a:pPr>
            <a:r>
              <a:rPr dirty="0"/>
              <a:t>Schema</a:t>
            </a:r>
          </a:p>
          <a:p>
            <a:pPr>
              <a:defRPr sz="2000"/>
            </a:pPr>
            <a:r>
              <a:rPr dirty="0"/>
              <a:t>Instance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5D2DCF-1094-4EE1-878E-479B20C4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Relations / Tables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 database is a set of relations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5013A4F-08ED-44DD-8EDF-9930CB0CD3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2225969"/>
              </p:ext>
            </p:extLst>
          </p:nvPr>
        </p:nvGraphicFramePr>
        <p:xfrm>
          <a:off x="1260730" y="3658263"/>
          <a:ext cx="3933929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135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323873">
                  <a:extLst>
                    <a:ext uri="{9D8B030D-6E8A-4147-A177-3AD203B41FA5}">
                      <a16:colId xmlns:a16="http://schemas.microsoft.com/office/drawing/2014/main" val="1598628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B013EAB-8DFB-4174-9C50-E8E842A47D74}"/>
              </a:ext>
            </a:extLst>
          </p:cNvPr>
          <p:cNvSpPr txBox="1"/>
          <p:nvPr/>
        </p:nvSpPr>
        <p:spPr>
          <a:xfrm>
            <a:off x="1260730" y="3267854"/>
            <a:ext cx="87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Profiles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F65397D-F76C-42D7-A33F-73C49DE663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4289008"/>
              </p:ext>
            </p:extLst>
          </p:nvPr>
        </p:nvGraphicFramePr>
        <p:xfrm>
          <a:off x="6081026" y="3190256"/>
          <a:ext cx="2280352" cy="259588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7264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539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036F18-AFBC-45BB-8E84-1C2468C9D149}"/>
              </a:ext>
            </a:extLst>
          </p:cNvPr>
          <p:cNvSpPr txBox="1"/>
          <p:nvPr/>
        </p:nvSpPr>
        <p:spPr>
          <a:xfrm>
            <a:off x="6081026" y="2799847"/>
            <a:ext cx="65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Likes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917AD89-FB4B-443B-9D2C-65D1C5C68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1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/ Columns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Each table has data fields with types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5013A4F-08ED-44DD-8EDF-9930CB0CD3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3745296"/>
              </p:ext>
            </p:extLst>
          </p:nvPr>
        </p:nvGraphicFramePr>
        <p:xfrm>
          <a:off x="1260730" y="3658263"/>
          <a:ext cx="3933929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135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323873">
                  <a:extLst>
                    <a:ext uri="{9D8B030D-6E8A-4147-A177-3AD203B41FA5}">
                      <a16:colId xmlns:a16="http://schemas.microsoft.com/office/drawing/2014/main" val="1598628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of </a:t>
                      </a:r>
                      <a:r>
                        <a:rPr lang="en-US" noProof="0" dirty="0"/>
                        <a:t>birth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B013EAB-8DFB-4174-9C50-E8E842A47D74}"/>
              </a:ext>
            </a:extLst>
          </p:cNvPr>
          <p:cNvSpPr txBox="1"/>
          <p:nvPr/>
        </p:nvSpPr>
        <p:spPr>
          <a:xfrm>
            <a:off x="1260730" y="3267854"/>
            <a:ext cx="87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Profiles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F65397D-F76C-42D7-A33F-73C49DE663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7489428"/>
              </p:ext>
            </p:extLst>
          </p:nvPr>
        </p:nvGraphicFramePr>
        <p:xfrm>
          <a:off x="6081026" y="3190256"/>
          <a:ext cx="2280352" cy="259588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7264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539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036F18-AFBC-45BB-8E84-1C2468C9D149}"/>
              </a:ext>
            </a:extLst>
          </p:cNvPr>
          <p:cNvSpPr txBox="1"/>
          <p:nvPr/>
        </p:nvSpPr>
        <p:spPr>
          <a:xfrm>
            <a:off x="6081026" y="2799847"/>
            <a:ext cx="65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Likes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3200C62-7D4A-4B26-9A7A-22B4733F0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3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 / Rows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Represent stored data instances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5013A4F-08ED-44DD-8EDF-9930CB0CD3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314815"/>
              </p:ext>
            </p:extLst>
          </p:nvPr>
        </p:nvGraphicFramePr>
        <p:xfrm>
          <a:off x="1260730" y="3658263"/>
          <a:ext cx="3933929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135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8458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323873">
                  <a:extLst>
                    <a:ext uri="{9D8B030D-6E8A-4147-A177-3AD203B41FA5}">
                      <a16:colId xmlns:a16="http://schemas.microsoft.com/office/drawing/2014/main" val="1598628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of </a:t>
                      </a:r>
                      <a:r>
                        <a:rPr lang="en-US" noProof="0" dirty="0"/>
                        <a:t>birth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24/02/1992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It’s complicated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13/01/1985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7B013EAB-8DFB-4174-9C50-E8E842A47D74}"/>
              </a:ext>
            </a:extLst>
          </p:cNvPr>
          <p:cNvSpPr txBox="1"/>
          <p:nvPr/>
        </p:nvSpPr>
        <p:spPr>
          <a:xfrm>
            <a:off x="1260730" y="3267854"/>
            <a:ext cx="872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Profiles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DF65397D-F76C-42D7-A33F-73C49DE663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7480287"/>
              </p:ext>
            </p:extLst>
          </p:nvPr>
        </p:nvGraphicFramePr>
        <p:xfrm>
          <a:off x="6081026" y="3190256"/>
          <a:ext cx="2280352" cy="259588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726408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55394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036F18-AFBC-45BB-8E84-1C2468C9D149}"/>
              </a:ext>
            </a:extLst>
          </p:cNvPr>
          <p:cNvSpPr txBox="1"/>
          <p:nvPr/>
        </p:nvSpPr>
        <p:spPr>
          <a:xfrm>
            <a:off x="6081026" y="2799847"/>
            <a:ext cx="65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Likes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696C1ED-A1A0-4124-B895-35D0E72D2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5068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1156</TotalTime>
  <Words>1247</Words>
  <Application>Microsoft Office PowerPoint</Application>
  <PresentationFormat>Affichage à l'écran (4:3)</PresentationFormat>
  <Paragraphs>409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3" baseType="lpstr">
      <vt:lpstr>Arial</vt:lpstr>
      <vt:lpstr>Calibri</vt:lpstr>
      <vt:lpstr>Gill Sans MT</vt:lpstr>
      <vt:lpstr>Impact</vt:lpstr>
      <vt:lpstr>Badge</vt:lpstr>
      <vt:lpstr>Course 3 – The Relational Model</vt:lpstr>
      <vt:lpstr>REMINDER</vt:lpstr>
      <vt:lpstr>Entity–Relationship (ER) Model</vt:lpstr>
      <vt:lpstr>Relational Model</vt:lpstr>
      <vt:lpstr>Relational Model</vt:lpstr>
      <vt:lpstr>Core Concepts</vt:lpstr>
      <vt:lpstr>Relations / Tables</vt:lpstr>
      <vt:lpstr>Attributes / Columns</vt:lpstr>
      <vt:lpstr>Tuples / Rows</vt:lpstr>
      <vt:lpstr>Primary Keys</vt:lpstr>
      <vt:lpstr>Foreign Keys</vt:lpstr>
      <vt:lpstr>Schema</vt:lpstr>
      <vt:lpstr>Instance</vt:lpstr>
      <vt:lpstr>From ER Model to Relational Model</vt:lpstr>
      <vt:lpstr>From ER Model to Relational Model</vt:lpstr>
      <vt:lpstr>Correspondences </vt:lpstr>
      <vt:lpstr>From ER Model to Relational Model</vt:lpstr>
      <vt:lpstr>From ER Model to Relational Model</vt:lpstr>
      <vt:lpstr>From ER Model to Relational Model</vt:lpstr>
      <vt:lpstr>From ER Model to Relational Model</vt:lpstr>
      <vt:lpstr>From ER Model to Relational Model</vt:lpstr>
      <vt:lpstr>Relational Schema Example</vt:lpstr>
      <vt:lpstr>EXERCICE 1 – Library System</vt:lpstr>
      <vt:lpstr>EXERCICE 1 – Correction</vt:lpstr>
      <vt:lpstr>EXERCICE 2 – Cinema System</vt:lpstr>
      <vt:lpstr>EXERCICE 2 – Correction</vt:lpstr>
      <vt:lpstr>Summary &amp; Key Takeaways</vt:lpstr>
      <vt:lpstr>Next Chapter Preview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3 – The Relational Model</dc:title>
  <dc:subject/>
  <dc:creator>Hichem</dc:creator>
  <cp:keywords/>
  <dc:description>generated using python-pptx</dc:description>
  <cp:lastModifiedBy>Betaouaf Hichem</cp:lastModifiedBy>
  <cp:revision>37</cp:revision>
  <dcterms:created xsi:type="dcterms:W3CDTF">2013-01-27T09:14:16Z</dcterms:created>
  <dcterms:modified xsi:type="dcterms:W3CDTF">2025-10-13T10:27:37Z</dcterms:modified>
  <cp:category/>
</cp:coreProperties>
</file>