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6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1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9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09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2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3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1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1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72C51A9-C722-4753-8E93-CE391B6FB544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903765-6586-4646-8268-4E0D1F864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ht4ZXYWdTE?start=12&amp;feature=oembed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P-bTRiCBA?feature=oembed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EFA5F-3AB7-4A21-9C36-605D72CA2D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b="1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  <a:t>Diagnostic de performance énergétique </a:t>
            </a:r>
            <a:endParaRPr lang="en-GB" sz="595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90BD68-F276-4F7B-896A-EBB692E05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13" y="4389120"/>
            <a:ext cx="7891272" cy="1069848"/>
          </a:xfrm>
        </p:spPr>
        <p:txBody>
          <a:bodyPr/>
          <a:lstStyle/>
          <a:p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Méthodologies d'évaluation, instrumentation et mesures in situ.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8668B-0469-43DD-B958-40D7BD4434DE}"/>
              </a:ext>
            </a:extLst>
          </p:cNvPr>
          <p:cNvSpPr/>
          <p:nvPr/>
        </p:nvSpPr>
        <p:spPr>
          <a:xfrm>
            <a:off x="-266700" y="629285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Dr. DAHHAOUI Hachimi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BD772-0123-44D0-8F70-A58DEFAE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" y="-210498"/>
            <a:ext cx="10058400" cy="1609344"/>
          </a:xfrm>
        </p:spPr>
        <p:txBody>
          <a:bodyPr/>
          <a:lstStyle/>
          <a:p>
            <a:r>
              <a:rPr lang="en-GB" b="1" dirty="0" err="1"/>
              <a:t>Approche</a:t>
            </a:r>
            <a:r>
              <a:rPr lang="en-GB" b="1" dirty="0"/>
              <a:t> </a:t>
            </a:r>
            <a:r>
              <a:rPr lang="en-GB" b="1" dirty="0" err="1"/>
              <a:t>Multidisciplinaire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D6F311-352A-41AC-A64C-5D7A979C6436}"/>
              </a:ext>
            </a:extLst>
          </p:cNvPr>
          <p:cNvSpPr txBox="1"/>
          <p:nvPr/>
        </p:nvSpPr>
        <p:spPr>
          <a:xfrm>
            <a:off x="206440" y="1227783"/>
            <a:ext cx="609522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Collaboration entre Experts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 diagnostic énergétique repose sur la contribution de plusieurs disciplines pour une évaluation complète.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711416-B1E7-429C-A2F5-946958C41E27}"/>
              </a:ext>
            </a:extLst>
          </p:cNvPr>
          <p:cNvSpPr txBox="1"/>
          <p:nvPr/>
        </p:nvSpPr>
        <p:spPr>
          <a:xfrm>
            <a:off x="206440" y="2629046"/>
            <a:ext cx="609522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Rôle des Ingénieurs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Réalisation des calculs techniques et analyses structurelles.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Identification des points critiques liés aux systèmes énergétiques.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815250-B0A0-4FCB-A79A-AEF0A907792D}"/>
              </a:ext>
            </a:extLst>
          </p:cNvPr>
          <p:cNvSpPr txBox="1"/>
          <p:nvPr/>
        </p:nvSpPr>
        <p:spPr>
          <a:xfrm>
            <a:off x="206440" y="4356901"/>
            <a:ext cx="6095222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Intervention des Techniciens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Réalisation des mesures in situ et vérification de la qualité des données.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Maintenance et calibrage des instruments de mesure.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DB7C32-EF7D-49E7-8988-B11D7322EB16}"/>
              </a:ext>
            </a:extLst>
          </p:cNvPr>
          <p:cNvSpPr txBox="1"/>
          <p:nvPr/>
        </p:nvSpPr>
        <p:spPr>
          <a:xfrm>
            <a:off x="6523265" y="1227783"/>
            <a:ext cx="5382985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Apport des Architectes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Intégration des aspects esthétiques et fonctionnels dans la réhabilitation.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Proposition de solutions innovantes pour améliorer l’enveloppe du bâtiment.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0FDB90-16F6-45D4-9ABB-87D876532814}"/>
              </a:ext>
            </a:extLst>
          </p:cNvPr>
          <p:cNvSpPr txBox="1"/>
          <p:nvPr/>
        </p:nvSpPr>
        <p:spPr>
          <a:xfrm>
            <a:off x="6523265" y="2953925"/>
            <a:ext cx="538298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Participation des Spécialistes Environnementaux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Évaluation des impacts environnementaux des consommations énergétiques.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Conseils sur les stratégies de réduction de l’empreinte carbone.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E9CD49-39C6-4E95-B273-9864BE0F241D}"/>
              </a:ext>
            </a:extLst>
          </p:cNvPr>
          <p:cNvSpPr txBox="1"/>
          <p:nvPr/>
        </p:nvSpPr>
        <p:spPr>
          <a:xfrm>
            <a:off x="6523263" y="4957065"/>
            <a:ext cx="5382987" cy="175432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Bénéfices d’une Approche Interdisciplinaire :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Favorise une vision globale et cohérente du projet.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Permet d’optimiser les interventions en combinant expertise technique, économique et environnementale.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00498-6877-424B-8DDB-76873C5D85F3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4557E-8A48-4A56-A9C7-E3CFF684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5" y="298019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Introduction aux </a:t>
            </a:r>
            <a:r>
              <a:rPr lang="en-GB" b="1" dirty="0" err="1"/>
              <a:t>Méthodologies</a:t>
            </a:r>
            <a:r>
              <a:rPr lang="en-GB" b="1" dirty="0"/>
              <a:t> </a:t>
            </a:r>
            <a:r>
              <a:rPr lang="en-GB" b="1" dirty="0" err="1"/>
              <a:t>d’Évaluation</a:t>
            </a:r>
            <a:br>
              <a:rPr lang="en-GB" dirty="0"/>
            </a:b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EE910E-5A5C-43B1-B05E-2C4B714CCE27}"/>
              </a:ext>
            </a:extLst>
          </p:cNvPr>
          <p:cNvSpPr txBox="1"/>
          <p:nvPr/>
        </p:nvSpPr>
        <p:spPr>
          <a:xfrm>
            <a:off x="257758" y="1684089"/>
            <a:ext cx="6095222" cy="19082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Enjeux des Méthodes d’Évaluation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sources de déperdition et les opportunités d’amélioration.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Fournir des données fiables (qualitatives et quantitatives) pour orienter les interventions de réhabilitation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644984-EAD6-4E93-A217-83B8EB5C1B5B}"/>
              </a:ext>
            </a:extLst>
          </p:cNvPr>
          <p:cNvSpPr txBox="1"/>
          <p:nvPr/>
        </p:nvSpPr>
        <p:spPr>
          <a:xfrm>
            <a:off x="285750" y="3716704"/>
            <a:ext cx="6039238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Approche Pluridisciplinaire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Combiner les observations in situ, les mesures précises et la modélisation numérique.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Utiliser des méthodes complémentaires pour enrichir l’analyse et garantir une évaluation complète.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49AED2-74C4-445E-B529-76B82BB2204B}"/>
              </a:ext>
            </a:extLst>
          </p:cNvPr>
          <p:cNvSpPr txBox="1"/>
          <p:nvPr/>
        </p:nvSpPr>
        <p:spPr>
          <a:xfrm>
            <a:off x="6422633" y="2556502"/>
            <a:ext cx="5181989" cy="19082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Rôle des Méthodologies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Servir de base pour l’analyse comparative et l’optimisation des stratégies de rénovation.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Permettre une prise de décision éclairée grâce à des indicateurs fiables (ex. Intensité de Consommation Énergétique – EUI).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5C22C-0BBA-4EDD-98AB-8AD5A5E496ED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6ABFE-A898-440A-9683-821B8939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7" y="323404"/>
            <a:ext cx="6880093" cy="1609344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Approche</a:t>
            </a:r>
            <a:r>
              <a:rPr lang="en-GB" b="1" dirty="0"/>
              <a:t> Qualitative vs Quantitative</a:t>
            </a:r>
            <a:br>
              <a:rPr lang="en-GB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2F1E05-C046-48D6-BEC4-83F2DA63E66C}"/>
              </a:ext>
            </a:extLst>
          </p:cNvPr>
          <p:cNvSpPr txBox="1"/>
          <p:nvPr/>
        </p:nvSpPr>
        <p:spPr>
          <a:xfrm>
            <a:off x="98557" y="1867815"/>
            <a:ext cx="6095222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Approche Qualitative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Basée sur des observations, inspections visuelles et entretiens.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d’identifier les anomalies, comportements et dysfonctionnements du bâtiment de manière subjective.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Exemples : </a:t>
            </a:r>
            <a:r>
              <a:rPr lang="fr-FR" dirty="0">
                <a:solidFill>
                  <a:srgbClr val="FF0000"/>
                </a:solidFill>
              </a:rPr>
              <a:t>évaluation visuelle de l’état des isolants, entretien avec les occupants pour recueillir leurs impressions sur le confort.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2C86E8-4727-4CC9-9C79-5BF1350D5A0C}"/>
              </a:ext>
            </a:extLst>
          </p:cNvPr>
          <p:cNvSpPr txBox="1"/>
          <p:nvPr/>
        </p:nvSpPr>
        <p:spPr>
          <a:xfrm>
            <a:off x="54107" y="4515205"/>
            <a:ext cx="609522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Approche Quantitative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Fondée sur des mesures précises et des données chiffrées.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Utilise des instruments de mesure (capteurs, </a:t>
            </a:r>
            <a:r>
              <a:rPr lang="fr-FR" dirty="0" err="1"/>
              <a:t>dataloggers</a:t>
            </a:r>
            <a:r>
              <a:rPr lang="fr-FR" dirty="0"/>
              <a:t>) pour collecter des données objectives.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Exemples : relevés de température, mesures des débits d’air, intensité de consommation énergétique (EUI).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EBE467-5E00-4F42-BBBE-74AA75B7B204}"/>
              </a:ext>
            </a:extLst>
          </p:cNvPr>
          <p:cNvSpPr txBox="1"/>
          <p:nvPr/>
        </p:nvSpPr>
        <p:spPr>
          <a:xfrm>
            <a:off x="6416796" y="1932748"/>
            <a:ext cx="3274071" cy="43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Complémentarité des Approches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L’approche qualitative permet de formuler des hypothèses sur les zones problématiques.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L’approche quantitative offre des données vérifiables pour confirmer et quantifier ces hypothèses.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Ensemble, elles fournissent une analyse complète et fiable du diagnostic énergétique.</a:t>
            </a:r>
          </a:p>
        </p:txBody>
      </p:sp>
      <p:pic>
        <p:nvPicPr>
          <p:cNvPr id="8194" name="Picture 2" descr="Données qualitatives vs. Données quantitatives pour les débutants">
            <a:extLst>
              <a:ext uri="{FF2B5EF4-FFF2-40B4-BE49-F238E27FC236}">
                <a16:creationId xmlns:a16="http://schemas.microsoft.com/office/drawing/2014/main" id="{D6FA45CE-B590-4503-90A1-B4638B56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2787" y="2224315"/>
            <a:ext cx="6823529" cy="23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D0897-2103-4EA3-815D-5C355AB0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05" y="-257152"/>
            <a:ext cx="10058400" cy="1609344"/>
          </a:xfrm>
        </p:spPr>
        <p:txBody>
          <a:bodyPr/>
          <a:lstStyle/>
          <a:p>
            <a:r>
              <a:rPr lang="en-GB" b="1" dirty="0"/>
              <a:t>Audit </a:t>
            </a:r>
            <a:r>
              <a:rPr lang="en-GB" b="1" dirty="0" err="1"/>
              <a:t>Énergétique</a:t>
            </a:r>
            <a:r>
              <a:rPr lang="en-GB" b="1" dirty="0"/>
              <a:t> de Base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139C33-749A-4FA7-91AB-8D497B2FC5B5}"/>
              </a:ext>
            </a:extLst>
          </p:cNvPr>
          <p:cNvSpPr txBox="1"/>
          <p:nvPr/>
        </p:nvSpPr>
        <p:spPr>
          <a:xfrm>
            <a:off x="265083" y="1064477"/>
            <a:ext cx="6095222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Définition et 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une première évaluation rapide de la performance énergétique du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principales sources de déperdition et les opportunités d’amélioration.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CA7567-885E-4D52-9913-0409A9393815}"/>
              </a:ext>
            </a:extLst>
          </p:cNvPr>
          <p:cNvSpPr txBox="1"/>
          <p:nvPr/>
        </p:nvSpPr>
        <p:spPr>
          <a:xfrm>
            <a:off x="207933" y="4277957"/>
            <a:ext cx="6095222" cy="2385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Inspection visuelle de l’enveloppe du bâtiment et des installations (chauffage, ventilation, climatisation).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Recueil des données existantes (factures d’énergie, plans, historique de consommations).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Entretiens avec les occupants pour évaluer le confort et l’usage des espaces.</a:t>
            </a:r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4A3B33-D520-43BF-88DF-64709260D184}"/>
              </a:ext>
            </a:extLst>
          </p:cNvPr>
          <p:cNvSpPr txBox="1"/>
          <p:nvPr/>
        </p:nvSpPr>
        <p:spPr>
          <a:xfrm>
            <a:off x="6583913" y="1064477"/>
            <a:ext cx="4883410" cy="183127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Mise en œuvre rapide et à coût modéré.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de cibler rapidement les zones nécessitant une analyse plus approfondie.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Idéal pour une première approche dans le cadre d’une réhabilitation.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C3791C-CE77-4B9B-B896-CC449AB44050}"/>
              </a:ext>
            </a:extLst>
          </p:cNvPr>
          <p:cNvSpPr txBox="1"/>
          <p:nvPr/>
        </p:nvSpPr>
        <p:spPr>
          <a:xfrm>
            <a:off x="6583913" y="3162120"/>
            <a:ext cx="4883410" cy="2108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Moins détaillé et précis qu’un audit énergétique approfondi.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Peut ne pas détecter certaines anomalies complexes ou spécifiques.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S’appuie principalement sur des observations et données de base.</a:t>
            </a:r>
          </a:p>
        </p:txBody>
      </p:sp>
      <p:pic>
        <p:nvPicPr>
          <p:cNvPr id="9218" name="Picture 2" descr="Combien d'Économies d'Énergie Peut-On Réaliser Grâce à un Audit Énergétique  à Lyon ? - RMG">
            <a:extLst>
              <a:ext uri="{FF2B5EF4-FFF2-40B4-BE49-F238E27FC236}">
                <a16:creationId xmlns:a16="http://schemas.microsoft.com/office/drawing/2014/main" id="{E3ADF598-A549-402C-8C4C-D2EE99BC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643490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9BE02-9895-4727-9E7F-777AD168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443204"/>
            <a:ext cx="10058400" cy="1609344"/>
          </a:xfrm>
        </p:spPr>
        <p:txBody>
          <a:bodyPr/>
          <a:lstStyle/>
          <a:p>
            <a:r>
              <a:rPr lang="en-GB" b="1" dirty="0"/>
              <a:t>Audit </a:t>
            </a:r>
            <a:r>
              <a:rPr lang="en-GB" b="1" dirty="0" err="1"/>
              <a:t>Énergétique</a:t>
            </a:r>
            <a:r>
              <a:rPr lang="en-GB" b="1" dirty="0"/>
              <a:t> </a:t>
            </a:r>
            <a:r>
              <a:rPr lang="en-GB" b="1" dirty="0" err="1"/>
              <a:t>Approfondi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78FF34-74D0-4039-8336-3CE8A0D0865E}"/>
              </a:ext>
            </a:extLst>
          </p:cNvPr>
          <p:cNvSpPr txBox="1"/>
          <p:nvPr/>
        </p:nvSpPr>
        <p:spPr>
          <a:xfrm>
            <a:off x="257758" y="774255"/>
            <a:ext cx="5261300" cy="1554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Définition et 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une analyse détaillée et complète de la performance énergétique du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Quantifier précisément les consommations et identifier les déperditions énergétiques.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E2DF83-F29B-468C-99D5-1C7792DA5669}"/>
              </a:ext>
            </a:extLst>
          </p:cNvPr>
          <p:cNvSpPr txBox="1"/>
          <p:nvPr/>
        </p:nvSpPr>
        <p:spPr>
          <a:xfrm>
            <a:off x="257758" y="2448914"/>
            <a:ext cx="4227156" cy="4324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Approfondie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Inspection minutieuse de l’ensemble de l’enveloppe du bâtiment et de ses installations techniques.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Utilisation d’instruments de mesure spécialisés (caméras thermiques, blower </a:t>
            </a:r>
            <a:r>
              <a:rPr lang="fr-FR" dirty="0" err="1"/>
              <a:t>door</a:t>
            </a:r>
            <a:r>
              <a:rPr lang="fr-FR" dirty="0"/>
              <a:t> test, </a:t>
            </a:r>
            <a:r>
              <a:rPr lang="fr-FR" dirty="0" err="1"/>
              <a:t>dataloggers</a:t>
            </a:r>
            <a:r>
              <a:rPr lang="fr-FR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Recueil de données détaillées sur les systèmes de chauffage, ventilation, climatisation et éclairage.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Analyse par simulation et modélisation thermique pour valider les observations in situ.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5B40F7-DD8E-474F-A71C-8CAAFF2FBCF9}"/>
              </a:ext>
            </a:extLst>
          </p:cNvPr>
          <p:cNvSpPr txBox="1"/>
          <p:nvPr/>
        </p:nvSpPr>
        <p:spPr>
          <a:xfrm>
            <a:off x="5654026" y="668759"/>
            <a:ext cx="6488989" cy="2108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Indicateurs Spécifiques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Calcul de l’Intensité de Consommation Énergétique (EUI) pour une évaluation précise.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Analyse des coefficients de performance (COP) des systèmes de chauffage et climatisation.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Identification et quantification des ponts thermiques et des zones de déperdition.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6F23D2-BB37-4468-BB59-92BA5ADB2B62}"/>
              </a:ext>
            </a:extLst>
          </p:cNvPr>
          <p:cNvSpPr txBox="1"/>
          <p:nvPr/>
        </p:nvSpPr>
        <p:spPr>
          <a:xfrm>
            <a:off x="4566559" y="2851348"/>
            <a:ext cx="7581900" cy="1831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Offre une vision complète et détaillée de la performance énergétique.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de planifier des interventions ciblées et optimisées.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Fournit des données fiables pour une prise de décision éclairée en matière de réhabilitation.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0C694A-104B-40B2-ADBB-791F12318206}"/>
              </a:ext>
            </a:extLst>
          </p:cNvPr>
          <p:cNvSpPr txBox="1"/>
          <p:nvPr/>
        </p:nvSpPr>
        <p:spPr>
          <a:xfrm>
            <a:off x="4566559" y="4741850"/>
            <a:ext cx="7514253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Limites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Nécessite davantage de temps et de ressources que l’audit énergétique de base.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Requiert des compétences techniques pointues pour l’interprétation des résultats.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Peut entraîner des coûts supplémentaires en équipement et en expertise.</a:t>
            </a:r>
          </a:p>
        </p:txBody>
      </p:sp>
    </p:spTree>
    <p:extLst>
      <p:ext uri="{BB962C8B-B14F-4D97-AF65-F5344CB8AC3E}">
        <p14:creationId xmlns:p14="http://schemas.microsoft.com/office/powerpoint/2010/main" val="317549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B84B7-FCE3-4248-968D-04D56A63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" y="-201168"/>
            <a:ext cx="11919857" cy="160934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Les Étapes d’un Audit Énergétique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D2B73D-6D76-4BD5-83D2-3891CD924EB4}"/>
              </a:ext>
            </a:extLst>
          </p:cNvPr>
          <p:cNvSpPr txBox="1"/>
          <p:nvPr/>
        </p:nvSpPr>
        <p:spPr>
          <a:xfrm>
            <a:off x="544286" y="1340801"/>
            <a:ext cx="6096000" cy="1831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Phase de Préparation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Définir les objectifs et le périmètre de l’audit.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Recueillir les informations préliminaires (plans, factures, historiques de consommation).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Préparer les outils et instruments de mesure nécessaires.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073D71-6ECE-4FC5-8CA6-37970DA475E1}"/>
              </a:ext>
            </a:extLst>
          </p:cNvPr>
          <p:cNvSpPr txBox="1"/>
          <p:nvPr/>
        </p:nvSpPr>
        <p:spPr>
          <a:xfrm>
            <a:off x="544286" y="3524250"/>
            <a:ext cx="6096000" cy="266226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Phase de Collecte des Données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une inspection visuelle de l’enveloppe du bâtiment et de ses installations.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Effectuer des mesures in situ à l’aide d’instruments spécialisés (capteurs, </a:t>
            </a:r>
            <a:r>
              <a:rPr lang="fr-FR" dirty="0" err="1"/>
              <a:t>dataloggers</a:t>
            </a:r>
            <a:r>
              <a:rPr lang="fr-FR" dirty="0"/>
              <a:t>, caméras thermiques,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Recueillir des données qualitatives par des entretiens avec les occupants pour évaluer le confort et l’utilisation des espaces.</a:t>
            </a:r>
          </a:p>
        </p:txBody>
      </p:sp>
      <p:sp>
        <p:nvSpPr>
          <p:cNvPr id="3" name="AutoShape 2" descr="L'Audit Energétique : Première étape vers la Rénovation Globale">
            <a:extLst>
              <a:ext uri="{FF2B5EF4-FFF2-40B4-BE49-F238E27FC236}">
                <a16:creationId xmlns:a16="http://schemas.microsoft.com/office/drawing/2014/main" id="{B80DA82E-24B5-4E3B-A746-345D34E538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4" name="Picture 4" descr="L'Audit Energétique : Première étape vers la Rénovation Globale">
            <a:extLst>
              <a:ext uri="{FF2B5EF4-FFF2-40B4-BE49-F238E27FC236}">
                <a16:creationId xmlns:a16="http://schemas.microsoft.com/office/drawing/2014/main" id="{D3C58A61-6359-4C3F-A559-BE8B29A0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5" y="1126456"/>
            <a:ext cx="5005615" cy="55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DD07DB-735B-4034-9EC0-F6C8A1C1E14F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B84B7-FCE3-4248-968D-04D56A63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" y="-201168"/>
            <a:ext cx="11919857" cy="160934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Les Étapes d’un Audit Énergétique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D2B73D-6D76-4BD5-83D2-3891CD924EB4}"/>
              </a:ext>
            </a:extLst>
          </p:cNvPr>
          <p:cNvSpPr txBox="1"/>
          <p:nvPr/>
        </p:nvSpPr>
        <p:spPr>
          <a:xfrm>
            <a:off x="544286" y="1340801"/>
            <a:ext cx="6096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Phase d’Analyse des Données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Traiter et interpréter les données collectées.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zones de déperdition et les opportunités d’amélioration.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Comparer les résultats obtenus aux normes et aux indicateurs de référence (ex. Intensité de Consommation Énergétique – EUI).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073D71-6ECE-4FC5-8CA6-37970DA475E1}"/>
              </a:ext>
            </a:extLst>
          </p:cNvPr>
          <p:cNvSpPr txBox="1"/>
          <p:nvPr/>
        </p:nvSpPr>
        <p:spPr>
          <a:xfrm>
            <a:off x="544286" y="3429000"/>
            <a:ext cx="6096000" cy="266226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Phase de Collecte des Données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une inspection visuelle de l’enveloppe du bâtiment et de ses installations.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Effectuer des mesures in situ à l’aide d’instruments spécialisés (capteurs, </a:t>
            </a:r>
            <a:r>
              <a:rPr lang="fr-FR" dirty="0" err="1"/>
              <a:t>dataloggers</a:t>
            </a:r>
            <a:r>
              <a:rPr lang="fr-FR" dirty="0"/>
              <a:t>, caméras thermiques,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Recueillir des données qualitatives par des entretiens avec les occupants pour évaluer le confort et l’utilisation des espaces.</a:t>
            </a:r>
          </a:p>
        </p:txBody>
      </p:sp>
      <p:pic>
        <p:nvPicPr>
          <p:cNvPr id="6" name="Picture 4" descr="L'Audit Energétique : Première étape vers la Rénovation Globale">
            <a:extLst>
              <a:ext uri="{FF2B5EF4-FFF2-40B4-BE49-F238E27FC236}">
                <a16:creationId xmlns:a16="http://schemas.microsoft.com/office/drawing/2014/main" id="{BE97E449-740E-4C52-B350-C81F94C1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5" y="1126456"/>
            <a:ext cx="5005615" cy="55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28D897-CAD3-4CF3-9548-9F6DFDFF8ADC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B84B7-FCE3-4248-968D-04D56A63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" y="-201168"/>
            <a:ext cx="11919857" cy="160934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Les Étapes d’un Audit Énergétique</a:t>
            </a: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9517F5-0564-4221-BEB5-E1039C86FBD8}"/>
              </a:ext>
            </a:extLst>
          </p:cNvPr>
          <p:cNvSpPr txBox="1"/>
          <p:nvPr/>
        </p:nvSpPr>
        <p:spPr>
          <a:xfrm>
            <a:off x="876298" y="1605367"/>
            <a:ext cx="10439401" cy="27649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/>
              <a:t>Phase de Rédaction du Rapport et Recommandations :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Compiler et présenter les résultats dans un rapport clair et structuré.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Proposer des actions correctives et des solutions d’optimisation.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Définir un plan d’action pour la réhabilitation énergétique en priorisant les interventions.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65984-8C1A-4D64-803E-2A3B0CE11C6E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F2C32-1B0A-4D5E-93E3-A0DE3EDD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90" y="92746"/>
            <a:ext cx="10871781" cy="1609344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Collecte</a:t>
            </a:r>
            <a:r>
              <a:rPr lang="en-GB" b="1" dirty="0"/>
              <a:t> des </a:t>
            </a:r>
            <a:r>
              <a:rPr lang="en-GB" b="1" dirty="0" err="1"/>
              <a:t>Données</a:t>
            </a:r>
            <a:r>
              <a:rPr lang="en-GB" b="1" dirty="0"/>
              <a:t> </a:t>
            </a:r>
            <a:r>
              <a:rPr lang="en-GB" b="1" dirty="0" err="1"/>
              <a:t>Préliminaires</a:t>
            </a:r>
            <a:br>
              <a:rPr lang="en-GB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7A2C74-6302-4BC2-9339-FD29F45990E3}"/>
              </a:ext>
            </a:extLst>
          </p:cNvPr>
          <p:cNvSpPr txBox="1"/>
          <p:nvPr/>
        </p:nvSpPr>
        <p:spPr>
          <a:xfrm>
            <a:off x="478972" y="1237092"/>
            <a:ext cx="6096000" cy="1554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Recensement des Informations Documentaires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Rassembler les plans architecturaux, schémas techniques et historiques de consommation.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Consulter les factures énergétiques afin d'identifier les tendances et les anomalies.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796E80-AB20-427F-B05A-22994BAC2C60}"/>
              </a:ext>
            </a:extLst>
          </p:cNvPr>
          <p:cNvSpPr txBox="1"/>
          <p:nvPr/>
        </p:nvSpPr>
        <p:spPr>
          <a:xfrm>
            <a:off x="478972" y="2977362"/>
            <a:ext cx="6096000" cy="15542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Inventaire des Équipements et Installations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systèmes existants (chauffage, ventilation, climatisation, éclairage,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Relever les caractéristiques des matériaux et l'état des isolants pour une première évaluation.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9398DF-1572-4353-B4FA-CACE0A8FF6A3}"/>
              </a:ext>
            </a:extLst>
          </p:cNvPr>
          <p:cNvSpPr txBox="1"/>
          <p:nvPr/>
        </p:nvSpPr>
        <p:spPr>
          <a:xfrm>
            <a:off x="478972" y="4717632"/>
            <a:ext cx="6096000" cy="1554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Analyse des Données Historiques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Étudier les relevés de consommation sur plusieurs périodes pour détecter des variations saisonnières.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Mettre en perspective les pics de consommation et les périodes de moindre utilisation.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B01E6B-19CB-4A22-BE1F-242961CECFBF}"/>
              </a:ext>
            </a:extLst>
          </p:cNvPr>
          <p:cNvSpPr txBox="1"/>
          <p:nvPr/>
        </p:nvSpPr>
        <p:spPr>
          <a:xfrm>
            <a:off x="6689271" y="1237092"/>
            <a:ext cx="5382986" cy="155427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Création d’une Base de Données Centralisée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Centraliser l’ensemble des documents et relevés pour faciliter l’analyse ultérieure.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Assurer la vérification et la fiabilité des données collectées.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7520BA-D94B-4704-8F63-36FD76307258}"/>
              </a:ext>
            </a:extLst>
          </p:cNvPr>
          <p:cNvSpPr txBox="1"/>
          <p:nvPr/>
        </p:nvSpPr>
        <p:spPr>
          <a:xfrm>
            <a:off x="6689271" y="3685729"/>
            <a:ext cx="5382986" cy="15542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Importance de la Précision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Garantir la qualité de l’audit en s’appuyant sur des informations complètes et vérifiées.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Préparer le terrain pour une analyse quantitative et qualitative approfondie.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15187-6C7C-4825-9A5F-B180CEF734E5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92964-125B-4EC4-A830-5D7A2046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87085"/>
            <a:ext cx="13503728" cy="160934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Analyse de la Consommation </a:t>
            </a:r>
            <a:br>
              <a:rPr lang="fr-FR" b="1" dirty="0"/>
            </a:br>
            <a:r>
              <a:rPr lang="fr-FR" b="1" dirty="0"/>
              <a:t>Énergétique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FEA475-967B-409D-9C53-CADF402B688F}"/>
              </a:ext>
            </a:extLst>
          </p:cNvPr>
          <p:cNvSpPr txBox="1"/>
          <p:nvPr/>
        </p:nvSpPr>
        <p:spPr>
          <a:xfrm>
            <a:off x="284389" y="1575199"/>
            <a:ext cx="6751864" cy="155427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Examen des Factures et Relevés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Analyser les factures d'énergie sur plusieurs périodes pour identifier les tendances de consommation.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Repérer les pics de consommation et les périodes de faible usage.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EB97E5-0B34-4ACA-A4BC-89C87C40BDD9}"/>
              </a:ext>
            </a:extLst>
          </p:cNvPr>
          <p:cNvSpPr txBox="1"/>
          <p:nvPr/>
        </p:nvSpPr>
        <p:spPr>
          <a:xfrm>
            <a:off x="284389" y="3250321"/>
            <a:ext cx="6751864" cy="1554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Utilisation d'Outils de Visualisation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Employer des graphiques et des diagrammes pour représenter l'évolution de la consommation.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Faciliter la détection des anomalies et l'interprétation des données.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C20565-690B-4098-B8D3-1F3BD089F4D1}"/>
              </a:ext>
            </a:extLst>
          </p:cNvPr>
          <p:cNvSpPr txBox="1"/>
          <p:nvPr/>
        </p:nvSpPr>
        <p:spPr>
          <a:xfrm>
            <a:off x="7117896" y="1696429"/>
            <a:ext cx="4997904" cy="238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Détection des Anomalies et Incohérences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des écarts par rapport aux moyennes attendues, pouvant révéler des dysfonctionnements ou inefficacités.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Corréler les données de consommation avec des événements spécifiques (changements saisonniers, modifications d'usage, etc.).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245C7A-B186-485C-B217-9B7CE28C3045}"/>
              </a:ext>
            </a:extLst>
          </p:cNvPr>
          <p:cNvSpPr txBox="1"/>
          <p:nvPr/>
        </p:nvSpPr>
        <p:spPr>
          <a:xfrm>
            <a:off x="284389" y="4939644"/>
            <a:ext cx="6751864" cy="1831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Comparaison avec des Normes et Références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Évaluer la consommation en la comparant à des indicateurs de référence tels que l'Intensité de Consommation Énergétique (EUI).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Déterminer si le bâtiment respecte ou dépasse les standards sectoriels.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A524A4-A5A6-4B0A-BD7E-885BCE851BCF}"/>
              </a:ext>
            </a:extLst>
          </p:cNvPr>
          <p:cNvSpPr txBox="1"/>
          <p:nvPr/>
        </p:nvSpPr>
        <p:spPr>
          <a:xfrm>
            <a:off x="7117896" y="4287749"/>
            <a:ext cx="4997904" cy="183127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2"/>
                </a:solidFill>
              </a:rPr>
              <a:t>Implications pour la Réhabilitation :</a:t>
            </a:r>
            <a:endParaRPr lang="fr-FR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Utiliser l'analyse pour cibler les zones nécessitant des améliorations.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Prioriser les actions de réhabilitation en fonction des données et des opportunités d'optimisation.</a:t>
            </a:r>
          </a:p>
        </p:txBody>
      </p:sp>
    </p:spTree>
    <p:extLst>
      <p:ext uri="{BB962C8B-B14F-4D97-AF65-F5344CB8AC3E}">
        <p14:creationId xmlns:p14="http://schemas.microsoft.com/office/powerpoint/2010/main" val="25188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629D6-AA3A-4B46-8488-812DC232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" y="-126523"/>
            <a:ext cx="10058400" cy="1609344"/>
          </a:xfrm>
        </p:spPr>
        <p:txBody>
          <a:bodyPr/>
          <a:lstStyle/>
          <a:p>
            <a:r>
              <a:rPr lang="en-GB" dirty="0" err="1"/>
              <a:t>Objectifs</a:t>
            </a:r>
            <a:r>
              <a:rPr lang="en-GB" dirty="0"/>
              <a:t> du </a:t>
            </a:r>
            <a:r>
              <a:rPr lang="en-GB" dirty="0" err="1"/>
              <a:t>Chapitre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3C075C-077D-4F84-807B-7CF007CEB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5944" y="1158237"/>
            <a:ext cx="10444129" cy="44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Comprendre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l’importance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 diagnostic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dans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réhabilitation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bâtiments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Maîtriser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méthodologies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d’évaluation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approches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quantitatives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Identifier 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utiliser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indicateurs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clés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performance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(ex. EUI (Energy Use Intensity),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consommation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 m²).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S’initier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aux techniques et aux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outils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situ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capteurs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relevés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inspections).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Situer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 diagnostic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étape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essentielle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orienter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les interventions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rénovation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Développer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approche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interdisciplinaire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critique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avec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ingénieurs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techniciens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architectes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55C78-0009-47BE-B6BD-E2A738CD8F51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A622A-515E-431F-BAAD-9A5402F9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08" y="20465"/>
            <a:ext cx="11936184" cy="16093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Exploitation des Factures </a:t>
            </a:r>
            <a:r>
              <a:rPr lang="en-GB" b="1" dirty="0" err="1"/>
              <a:t>Énergétiques</a:t>
            </a:r>
            <a:br>
              <a:rPr lang="en-GB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1DCF56-C09B-410E-9E94-582EA9BA9929}"/>
              </a:ext>
            </a:extLst>
          </p:cNvPr>
          <p:cNvSpPr txBox="1"/>
          <p:nvPr/>
        </p:nvSpPr>
        <p:spPr>
          <a:xfrm>
            <a:off x="429986" y="1090136"/>
            <a:ext cx="6096000" cy="1554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Analyse Détaillée des Factures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Examiner les différentes composantes de la facture (consommation, frais fixes, taxes,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la répartition des coûts et la part dédiée aux différents usages du bâtiment.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5CEA83-067B-484A-BC86-487C89B46E43}"/>
              </a:ext>
            </a:extLst>
          </p:cNvPr>
          <p:cNvSpPr txBox="1"/>
          <p:nvPr/>
        </p:nvSpPr>
        <p:spPr>
          <a:xfrm>
            <a:off x="429986" y="2780437"/>
            <a:ext cx="6096000" cy="1831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Identification des Tendances et Anomalies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Comparer les factures sur plusieurs périodes pour repérer des pics ou des creux inhabituels.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Corréler les variations de consommation avec des facteurs externes (saisonnalité, occupation, maintenance).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5F76A4-40B9-48DE-8910-AFA252CE2DE9}"/>
              </a:ext>
            </a:extLst>
          </p:cNvPr>
          <p:cNvSpPr txBox="1"/>
          <p:nvPr/>
        </p:nvSpPr>
        <p:spPr>
          <a:xfrm>
            <a:off x="429986" y="4818493"/>
            <a:ext cx="6096000" cy="1554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Validation des Données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Utiliser les informations des factures pour confirmer les données collectées sur le terrain.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Intégrer ces données à l’analyse globale en complément des mesures in situ et des simulations.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747594-AA4E-4048-84BC-0B810E0972E4}"/>
              </a:ext>
            </a:extLst>
          </p:cNvPr>
          <p:cNvSpPr txBox="1"/>
          <p:nvPr/>
        </p:nvSpPr>
        <p:spPr>
          <a:xfrm>
            <a:off x="6600824" y="1587803"/>
            <a:ext cx="5388429" cy="210826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2"/>
                </a:solidFill>
              </a:rPr>
              <a:t>Utilisation des Indicateurs de Performance :</a:t>
            </a:r>
            <a:endParaRPr lang="fr-FR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Calculer des indicateurs tels que l’Intensité de Consommation Énergétique (EUI) pour évaluer la performance.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Déterminer si la consommation est en adéquation avec les normes et les références du secteur.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27049A-134E-4D5E-A380-FE3378E2B753}"/>
              </a:ext>
            </a:extLst>
          </p:cNvPr>
          <p:cNvSpPr txBox="1"/>
          <p:nvPr/>
        </p:nvSpPr>
        <p:spPr>
          <a:xfrm>
            <a:off x="6600825" y="4034722"/>
            <a:ext cx="5388428" cy="183127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Identification des Opportunités d’Optimisation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Mettre en évidence les postes de dépenses énergétiques excessifs.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Proposer des actions correctives pour réduire la consommation et optimiser les coûts.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F31D7-9C7E-4924-B10D-37E0BFD1B70A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19E64-3553-4561-A1E8-C5D5E230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54646"/>
            <a:ext cx="11702143" cy="160934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Inspection Visuelle </a:t>
            </a:r>
            <a:br>
              <a:rPr lang="fr-FR" b="1" dirty="0"/>
            </a:br>
            <a:r>
              <a:rPr lang="fr-FR" b="1" dirty="0"/>
              <a:t>et Diagnostic sur Site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742A02-9335-46E3-83A0-861B6C4F614E}"/>
              </a:ext>
            </a:extLst>
          </p:cNvPr>
          <p:cNvSpPr txBox="1"/>
          <p:nvPr/>
        </p:nvSpPr>
        <p:spPr>
          <a:xfrm>
            <a:off x="70757" y="1602352"/>
            <a:ext cx="6096000" cy="2108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Définition et 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une première évaluation du bâtiment par l'observation directe.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visuellement les anomalies, les défauts d'isolation, et les ponts thermiques.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Orienter les interventions futures en repérant rapidement les zones problématiques.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768DF5-721B-4C04-AA77-47DD2B5DF373}"/>
              </a:ext>
            </a:extLst>
          </p:cNvPr>
          <p:cNvSpPr txBox="1"/>
          <p:nvPr/>
        </p:nvSpPr>
        <p:spPr>
          <a:xfrm>
            <a:off x="6270171" y="1602352"/>
            <a:ext cx="5421086" cy="34932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Suivre un protocole d’inspection standardisé pour garantir une évaluation cohérente.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Parcourir l’ensemble du bâtiment et examiner l’état de l’enveloppe, des ouvertures, et des finitions.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Noter les signes de dégradation, telles que fissures, infiltrations, et détérioration des matériaux.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Recueillir des informations complémentaires via des entretiens avec les occupants concernant le confort thermique.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37DF50-B6E0-474B-854A-4E509948F8E7}"/>
              </a:ext>
            </a:extLst>
          </p:cNvPr>
          <p:cNvSpPr txBox="1"/>
          <p:nvPr/>
        </p:nvSpPr>
        <p:spPr>
          <a:xfrm>
            <a:off x="70757" y="3795942"/>
            <a:ext cx="6096000" cy="2108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Méthode rapide et peu coûteuse pour une première analyse.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de formuler des hypothèses sur les déperditions énergétiques avant d'engager des mesures techniques plus détaillées.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Fournit une vision globale de l'état du bâtiment.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92003B-A0A8-49C0-B69A-50741E2EDB49}"/>
              </a:ext>
            </a:extLst>
          </p:cNvPr>
          <p:cNvSpPr txBox="1"/>
          <p:nvPr/>
        </p:nvSpPr>
        <p:spPr>
          <a:xfrm>
            <a:off x="6248400" y="5249082"/>
            <a:ext cx="5872843" cy="155427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2"/>
                </a:solidFill>
              </a:rPr>
              <a:t>Limites :</a:t>
            </a:r>
            <a:endParaRPr lang="fr-FR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Evaluation subjective qui dépend de l'expérience de l'inspecteur.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Ne remplace pas les mesures quantitatives, qui sont nécessaires pour confirmer les observations.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883021-AD30-4E87-AB6C-9A92197E2AA3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19E64-3553-4561-A1E8-C5D5E230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54646"/>
            <a:ext cx="11702143" cy="160934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Inspection Visuelle </a:t>
            </a:r>
            <a:br>
              <a:rPr lang="fr-FR" b="1" dirty="0"/>
            </a:br>
            <a:r>
              <a:rPr lang="fr-FR" b="1" dirty="0"/>
              <a:t>et Diagnostic sur Site</a:t>
            </a:r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92003B-A0A8-49C0-B69A-50741E2EDB49}"/>
              </a:ext>
            </a:extLst>
          </p:cNvPr>
          <p:cNvSpPr txBox="1"/>
          <p:nvPr/>
        </p:nvSpPr>
        <p:spPr>
          <a:xfrm>
            <a:off x="408214" y="1945268"/>
            <a:ext cx="6482443" cy="31663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Complémentarité avec d’autres Méthodes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L’inspection visuelle sert de base pour cibler les zones à approfondir avec des instruments de mesure (caméras thermiques, blower </a:t>
            </a:r>
            <a:r>
              <a:rPr lang="fr-FR" dirty="0" err="1">
                <a:solidFill>
                  <a:schemeClr val="bg2"/>
                </a:solidFill>
              </a:rPr>
              <a:t>door</a:t>
            </a:r>
            <a:r>
              <a:rPr lang="fr-FR" dirty="0">
                <a:solidFill>
                  <a:schemeClr val="bg2"/>
                </a:solidFill>
              </a:rPr>
              <a:t> test, etc.).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/>
                </a:solidFill>
              </a:rPr>
              <a:t>Permet d’affiner le diagnostic en combinant observations qualitatives et données quantitatives.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8E71C-DF31-4C4F-A2C5-23343F02EFDC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70D69-7055-4538-9C13-54D524A2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7" y="-288253"/>
            <a:ext cx="11631386" cy="1609344"/>
          </a:xfrm>
        </p:spPr>
        <p:txBody>
          <a:bodyPr>
            <a:normAutofit/>
          </a:bodyPr>
          <a:lstStyle/>
          <a:p>
            <a:r>
              <a:rPr lang="en-GB" b="1" dirty="0"/>
              <a:t>Techniques de </a:t>
            </a:r>
            <a:r>
              <a:rPr lang="en-GB" b="1" dirty="0" err="1"/>
              <a:t>Mesures</a:t>
            </a:r>
            <a:r>
              <a:rPr lang="en-GB" b="1" dirty="0"/>
              <a:t> </a:t>
            </a:r>
            <a:r>
              <a:rPr lang="en-GB" b="1" dirty="0" err="1"/>
              <a:t>Ponctuelles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81D3F3-7578-4620-AB5D-F5584799D6B2}"/>
              </a:ext>
            </a:extLst>
          </p:cNvPr>
          <p:cNvSpPr txBox="1"/>
          <p:nvPr/>
        </p:nvSpPr>
        <p:spPr>
          <a:xfrm>
            <a:off x="549728" y="1228928"/>
            <a:ext cx="6096000" cy="1554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Objectif des Mesures Ponctuelles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des relevés précis et ciblés sur des points critiques identifiés lors de l’inspection visuelle.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Compléter les données globales par des mesures spécifiques sur des zones localisées.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74A81A-5E9C-42E3-80D8-F56F95767890}"/>
              </a:ext>
            </a:extLst>
          </p:cNvPr>
          <p:cNvSpPr txBox="1"/>
          <p:nvPr/>
        </p:nvSpPr>
        <p:spPr>
          <a:xfrm>
            <a:off x="549728" y="3091560"/>
            <a:ext cx="6096000" cy="2662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Utilisation d’instruments portables (thermomètres infrarouges, hygromètres, anémomètres, etc.) pour mesurer des paramètres clés.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Réalisation de relevés à des endroits stratégiques (autour des ouvertures, sur les murs porteurs, aux points de jonction des matériaux,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Calibration régulière des instruments pour garantir la fiabilité et la précision des mesures.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DC86BE-49AA-41A9-B1FD-48802857DE46}"/>
              </a:ext>
            </a:extLst>
          </p:cNvPr>
          <p:cNvSpPr txBox="1"/>
          <p:nvPr/>
        </p:nvSpPr>
        <p:spPr>
          <a:xfrm>
            <a:off x="6768191" y="1228928"/>
            <a:ext cx="5265965" cy="238526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Avantages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Obtention de données précises et détaillées sur des zones spécifiques.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Possibilité d’identifier rapidement des anomalies ou des déperditions localisées.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Complément utile aux autres méthodes d’évaluation (inspection visuelle, mesures continues, simulation).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A56C8F-622F-493F-B44A-AA47E02D67EC}"/>
              </a:ext>
            </a:extLst>
          </p:cNvPr>
          <p:cNvSpPr txBox="1"/>
          <p:nvPr/>
        </p:nvSpPr>
        <p:spPr>
          <a:xfrm>
            <a:off x="6768191" y="3768315"/>
            <a:ext cx="5265964" cy="2385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tx2"/>
                </a:solidFill>
              </a:rPr>
              <a:t>Intégration des Données :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Les résultats des mesures ponctuelles servent à valider et affiner l’analyse globale du diagnostic énergétique.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Comparaison des données obtenues avec des normes et indicateurs de référence (ex. Intensité de Consommation Énergétique – EUI).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DFF62-8201-4309-AAA8-0EFBBB314B3B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A2A24-BF1A-4FFB-9111-873DEB2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9" y="-101391"/>
            <a:ext cx="13318675" cy="878913"/>
          </a:xfrm>
        </p:spPr>
        <p:txBody>
          <a:bodyPr>
            <a:normAutofit/>
          </a:bodyPr>
          <a:lstStyle/>
          <a:p>
            <a:r>
              <a:rPr lang="fr-FR" sz="4400" b="1" dirty="0"/>
              <a:t>Approche Basée sur la Simulation Numérique</a:t>
            </a:r>
            <a:endParaRPr lang="en-GB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527D1B-A837-4DD9-BE69-C0E89719FC3F}"/>
              </a:ext>
            </a:extLst>
          </p:cNvPr>
          <p:cNvSpPr txBox="1"/>
          <p:nvPr/>
        </p:nvSpPr>
        <p:spPr>
          <a:xfrm>
            <a:off x="97968" y="619610"/>
            <a:ext cx="6096000" cy="183127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Définition et 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Utiliser des logiciels de simulation pour modéliser la performance énergétique d’un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Prédire le comportement thermique en intégrant des données mesurées et des hypothèses sur l’enveloppe et les systèmes techniques.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AC2546-09BE-49C9-B614-EF9C819BDC3D}"/>
              </a:ext>
            </a:extLst>
          </p:cNvPr>
          <p:cNvSpPr txBox="1"/>
          <p:nvPr/>
        </p:nvSpPr>
        <p:spPr>
          <a:xfrm>
            <a:off x="6281052" y="981248"/>
            <a:ext cx="5872843" cy="293926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Méthodologie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Collecte des données de base (plans, caractéristiques des matériaux, résultats des mesures in situ).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Création d’un modèle numérique du bâtiment à l’aide de logiciels spécialisés (ex. </a:t>
            </a:r>
            <a:r>
              <a:rPr lang="fr-FR" dirty="0" err="1">
                <a:solidFill>
                  <a:schemeClr val="bg1"/>
                </a:solidFill>
              </a:rPr>
              <a:t>EnergyPlus</a:t>
            </a:r>
            <a:r>
              <a:rPr lang="fr-FR" dirty="0">
                <a:solidFill>
                  <a:schemeClr val="bg1"/>
                </a:solidFill>
              </a:rPr>
              <a:t>, TRNSYS).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Simulation de différents scénarios pour évaluer l’impact des interventions et des améliorations envisagées.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56339C-130C-4B74-8357-0766881B82CB}"/>
              </a:ext>
            </a:extLst>
          </p:cNvPr>
          <p:cNvSpPr txBox="1"/>
          <p:nvPr/>
        </p:nvSpPr>
        <p:spPr>
          <a:xfrm>
            <a:off x="108853" y="2504449"/>
            <a:ext cx="6096000" cy="238526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Avantages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Offre une vision prédictive et permet d’anticiper l’impact des modifications structurelles ou techniques.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Complète les mesures in situ en validant et en ajustant les hypothèses de diagnostic.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Aide à optimiser la planification des travaux de réhabilitation énergétique.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77A37F-02D9-4F18-B289-B1E89BCD8E03}"/>
              </a:ext>
            </a:extLst>
          </p:cNvPr>
          <p:cNvSpPr txBox="1"/>
          <p:nvPr/>
        </p:nvSpPr>
        <p:spPr>
          <a:xfrm>
            <a:off x="6828066" y="4031858"/>
            <a:ext cx="5268679" cy="26622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précision de la simulation dépend fortement de la qualité et de l’exhaustivité des données d’entrée.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Nécessite une expertise technique pour la configuration et l’interprétation des résultats.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Peut être chronophage et requérir des ressources matérielles et logicielles importantes.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42CF80-D626-47B2-9C48-5AED74241F08}"/>
              </a:ext>
            </a:extLst>
          </p:cNvPr>
          <p:cNvSpPr txBox="1"/>
          <p:nvPr/>
        </p:nvSpPr>
        <p:spPr>
          <a:xfrm>
            <a:off x="108853" y="4943285"/>
            <a:ext cx="6623951" cy="1831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Intégration avec d’Autres Méthodes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simulation numérique se combine efficacement avec les mesures in situ pour offrir une analyse complète et fiable.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de tester virtuellement plusieurs scénarios avant d’engager des interventions coûteuses sur le terrain.</a:t>
            </a:r>
          </a:p>
        </p:txBody>
      </p:sp>
    </p:spTree>
    <p:extLst>
      <p:ext uri="{BB962C8B-B14F-4D97-AF65-F5344CB8AC3E}">
        <p14:creationId xmlns:p14="http://schemas.microsoft.com/office/powerpoint/2010/main" val="13929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A263B-64A7-40BF-ADD5-ECC45286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7" y="0"/>
            <a:ext cx="12012386" cy="1609344"/>
          </a:xfrm>
        </p:spPr>
        <p:txBody>
          <a:bodyPr>
            <a:normAutofit/>
          </a:bodyPr>
          <a:lstStyle/>
          <a:p>
            <a:r>
              <a:rPr lang="en-GB" b="1" dirty="0" err="1"/>
              <a:t>Logiciels</a:t>
            </a:r>
            <a:r>
              <a:rPr lang="en-GB" b="1" dirty="0"/>
              <a:t> de Simulation </a:t>
            </a:r>
            <a:r>
              <a:rPr lang="en-GB" b="1" dirty="0" err="1"/>
              <a:t>Énergétique</a:t>
            </a:r>
            <a:br>
              <a:rPr lang="en-GB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566275-E007-4BEF-AABD-94CE277CAD02}"/>
              </a:ext>
            </a:extLst>
          </p:cNvPr>
          <p:cNvSpPr txBox="1"/>
          <p:nvPr/>
        </p:nvSpPr>
        <p:spPr>
          <a:xfrm>
            <a:off x="168727" y="772014"/>
            <a:ext cx="6096000" cy="1554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Présentation Générale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Utilisation de logiciels spécialisés pour modéliser la performance énergétique d’un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de simuler les flux thermiques, la consommation et d’identifier les ponts thermiques.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421827-31FC-409A-B2C9-2B82E48DE796}"/>
              </a:ext>
            </a:extLst>
          </p:cNvPr>
          <p:cNvSpPr txBox="1"/>
          <p:nvPr/>
        </p:nvSpPr>
        <p:spPr>
          <a:xfrm>
            <a:off x="168727" y="2408480"/>
            <a:ext cx="6096000" cy="2662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Exemples de Logiciels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/>
              <a:t>EnergyPlus</a:t>
            </a:r>
            <a:r>
              <a:rPr lang="fr-FR" dirty="0"/>
              <a:t> : Logiciel de simulation thermique détaillé, utilisé pour évaluer le comportement énergétique global.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TRNSYS</a:t>
            </a:r>
            <a:r>
              <a:rPr lang="fr-FR" dirty="0"/>
              <a:t> : Outil modulaire permettant de simuler les systèmes énergétiques et de modéliser des scénarios complexes.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Autres logiciels spécialisés selon les besoins et la complexité du projet.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6B989F-44AA-411D-9C70-AEF790E03434}"/>
              </a:ext>
            </a:extLst>
          </p:cNvPr>
          <p:cNvSpPr txBox="1"/>
          <p:nvPr/>
        </p:nvSpPr>
        <p:spPr>
          <a:xfrm>
            <a:off x="168727" y="5201930"/>
            <a:ext cx="11157859" cy="1554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Fonctionnalités Clés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Simulation de différents scénarios d’intervention (amélioration de l’enveloppe, changement des systèmes CVC,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Analyse des interactions entre les paramètres thermiques, l’enveloppe et les équipements.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Possibilité de valider et d’ajuster les hypothèses de diagnostic obtenues par les mesures in situ.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EAE4E3-7669-4B5E-A25A-0CCC6C7AA8B1}"/>
              </a:ext>
            </a:extLst>
          </p:cNvPr>
          <p:cNvSpPr txBox="1"/>
          <p:nvPr/>
        </p:nvSpPr>
        <p:spPr>
          <a:xfrm>
            <a:off x="6286499" y="777457"/>
            <a:ext cx="5837466" cy="210826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Avantages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Aide à anticiper l’impact des interventions avant leur mise en œuvre sur le terrain.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Permet d’optimiser la planification des travaux en testant virtuellement diverses configurations.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Complémente efficacement les données récoltées par des mesures directes.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58455C4-B5C0-4E0D-82B1-73D0618CF9C3}"/>
              </a:ext>
            </a:extLst>
          </p:cNvPr>
          <p:cNvSpPr txBox="1"/>
          <p:nvPr/>
        </p:nvSpPr>
        <p:spPr>
          <a:xfrm>
            <a:off x="6096000" y="2891169"/>
            <a:ext cx="6066065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Limites et Précautions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précision de la simulation dépend fortement de la qualité et de l’exhaustivité des données d’entrée.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Requiert une expertise technique pour la configuration, l’interprétation des résultats et l’adaptation des modèles.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Peut être chronophage et nécessite des ressources informatiques conséquentes pour des simulations complexes.</a:t>
            </a:r>
          </a:p>
        </p:txBody>
      </p:sp>
    </p:spTree>
    <p:extLst>
      <p:ext uri="{BB962C8B-B14F-4D97-AF65-F5344CB8AC3E}">
        <p14:creationId xmlns:p14="http://schemas.microsoft.com/office/powerpoint/2010/main" val="24709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0C4BF-245A-4AF3-9AFB-211BC2B9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5" y="-386225"/>
            <a:ext cx="12104914" cy="1609344"/>
          </a:xfrm>
        </p:spPr>
        <p:txBody>
          <a:bodyPr>
            <a:normAutofit/>
          </a:bodyPr>
          <a:lstStyle/>
          <a:p>
            <a:r>
              <a:rPr lang="fr-FR" sz="4800" b="1" dirty="0"/>
              <a:t>Avantages et Limites de la Simulation</a:t>
            </a:r>
            <a:endParaRPr lang="en-GB" sz="4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CA1CE1-DB28-4603-BB9A-EC9AAE76AEC4}"/>
              </a:ext>
            </a:extLst>
          </p:cNvPr>
          <p:cNvSpPr txBox="1"/>
          <p:nvPr/>
        </p:nvSpPr>
        <p:spPr>
          <a:xfrm>
            <a:off x="130629" y="1026232"/>
            <a:ext cx="6256564" cy="45550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Vision Prédictive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Permet de simuler différents scénarios d’intervention et d’anticiper l’impact des modifications sur la performance énergétique.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Complémentarité avec les Mesures In Situ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Valide et ajuste les hypothèses issues des relevés sur le terrain.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Optimisation des Interventions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Aide à identifier les solutions les plus efficaces avant de réaliser des travaux sur le terrain.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Réduction des Risques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/>
              <a:t>Minimise les imprévus en testant virtuellement plusieurs configurations et en évaluant leurs retombées.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C4A1A8-C381-48E6-ADEC-E44CC5D7677B}"/>
              </a:ext>
            </a:extLst>
          </p:cNvPr>
          <p:cNvSpPr txBox="1"/>
          <p:nvPr/>
        </p:nvSpPr>
        <p:spPr>
          <a:xfrm>
            <a:off x="6534151" y="1012954"/>
            <a:ext cx="5402035" cy="538609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Dépendance aux Données d’Entrée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La fiabilité des résultats est conditionnée par la qualité et l’exhaustivité des informations utilisées.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Expertise Technique Requise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La configuration des modèles et l’interprétation des résultats nécessitent des compétences spécialisées.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Consommation de Ressources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Les simulations complexes peuvent être chronophages et nécessiter des moyens informatiques conséquents.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Simplification des Réalités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/>
              <a:t>Les modèles numériques, par nature, peuvent ne pas reproduire avec précision toutes les subtilités du comportement réel du bâtiment.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0E7E6-F38E-4371-99E5-0C7062E73E2E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702D2-A266-45C2-A9D2-9A113267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-261039"/>
            <a:ext cx="11718472" cy="1609344"/>
          </a:xfrm>
        </p:spPr>
        <p:txBody>
          <a:bodyPr>
            <a:normAutofit/>
          </a:bodyPr>
          <a:lstStyle/>
          <a:p>
            <a:r>
              <a:rPr lang="en-GB" b="1" dirty="0" err="1"/>
              <a:t>Méthodes</a:t>
            </a:r>
            <a:r>
              <a:rPr lang="en-GB" b="1" dirty="0"/>
              <a:t> </a:t>
            </a:r>
            <a:r>
              <a:rPr lang="en-GB" b="1" dirty="0" err="1"/>
              <a:t>d’Inventaire</a:t>
            </a:r>
            <a:r>
              <a:rPr lang="en-GB" b="1" dirty="0"/>
              <a:t> </a:t>
            </a:r>
            <a:r>
              <a:rPr lang="en-GB" b="1" dirty="0" err="1"/>
              <a:t>Énergétique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69D86E-DC30-41C4-8072-A02C6116F45D}"/>
              </a:ext>
            </a:extLst>
          </p:cNvPr>
          <p:cNvSpPr txBox="1"/>
          <p:nvPr/>
        </p:nvSpPr>
        <p:spPr>
          <a:xfrm>
            <a:off x="182336" y="951637"/>
            <a:ext cx="6096000" cy="18312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>
                <a:solidFill>
                  <a:schemeClr val="bg1"/>
                </a:solidFill>
              </a:rPr>
              <a:t>Objectif de l’Inventaire :</a:t>
            </a:r>
            <a:endParaRPr lang="fr-FR" u="sng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Recenser l’ensemble des équipements, systèmes et installations influençant la performance énergétique du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Fournir une base de données complète pour le diagnostic et la planification des interventions.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A39C11-78D7-4A14-85AC-CDEA5138E4D4}"/>
              </a:ext>
            </a:extLst>
          </p:cNvPr>
          <p:cNvSpPr txBox="1"/>
          <p:nvPr/>
        </p:nvSpPr>
        <p:spPr>
          <a:xfrm>
            <a:off x="6384471" y="951637"/>
            <a:ext cx="5676900" cy="510909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>
                <a:solidFill>
                  <a:srgbClr val="FFFF00"/>
                </a:solidFill>
              </a:rPr>
              <a:t>Étapes de l’Inventaire :</a:t>
            </a:r>
            <a:endParaRPr lang="fr-FR" u="sng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00"/>
                </a:solidFill>
              </a:rPr>
              <a:t>Identification des Équipements :</a:t>
            </a:r>
            <a:endParaRPr lang="fr-FR" dirty="0">
              <a:solidFill>
                <a:srgbClr val="FFFF00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FF00"/>
                </a:solidFill>
              </a:rPr>
              <a:t>Lister les systèmes de chauffage, ventilation, climatisation (CVC), éclairage, et autres dispositifs énergétiques.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00"/>
                </a:solidFill>
              </a:rPr>
              <a:t>Collecte des Caractéristiques Techniques :</a:t>
            </a:r>
            <a:endParaRPr lang="fr-FR" dirty="0">
              <a:solidFill>
                <a:srgbClr val="FFFF00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FF00"/>
                </a:solidFill>
              </a:rPr>
              <a:t>Relever les spécifications techniques (puissance, efficacité, année d’installation,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00"/>
                </a:solidFill>
              </a:rPr>
              <a:t>Analyse de l’Utilisation et de l’Entretien :</a:t>
            </a:r>
            <a:endParaRPr lang="fr-FR" dirty="0">
              <a:solidFill>
                <a:srgbClr val="FFFF00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FF00"/>
                </a:solidFill>
              </a:rPr>
              <a:t>Vérifier l’état de fonctionnement, la fréquence de maintenance et les anomalies constatées.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00"/>
                </a:solidFill>
              </a:rPr>
              <a:t>Recueil d’Informations Documentaires :</a:t>
            </a:r>
            <a:endParaRPr lang="fr-FR" dirty="0">
              <a:solidFill>
                <a:srgbClr val="FFFF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FF00"/>
                </a:solidFill>
              </a:rPr>
              <a:t>Rassembler les documents techniques, plans, manuels d’utilisation et historiques de consommation.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D672EF-B22D-4F27-AD71-33ABFC88BAA4}"/>
              </a:ext>
            </a:extLst>
          </p:cNvPr>
          <p:cNvSpPr txBox="1"/>
          <p:nvPr/>
        </p:nvSpPr>
        <p:spPr>
          <a:xfrm>
            <a:off x="182336" y="2941449"/>
            <a:ext cx="6096000" cy="21082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>
                <a:solidFill>
                  <a:srgbClr val="00B050"/>
                </a:solidFill>
              </a:rPr>
              <a:t>Utilisation des Données d’Inventaire :</a:t>
            </a:r>
            <a:endParaRPr lang="fr-FR" u="sng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Servir de base pour l’analyse quantitative et la modélisation énergétique.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Orienter les priorités d’intervention en identifiant les équipements les plus énergivores.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50"/>
                </a:solidFill>
              </a:rPr>
              <a:t>Permettre une comparaison avec des référentiels et normes de performance.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1BA9B-2896-40F3-8F30-A4EA6B1F0207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702D2-A266-45C2-A9D2-9A113267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-261039"/>
            <a:ext cx="11718472" cy="1609344"/>
          </a:xfrm>
        </p:spPr>
        <p:txBody>
          <a:bodyPr>
            <a:normAutofit/>
          </a:bodyPr>
          <a:lstStyle/>
          <a:p>
            <a:r>
              <a:rPr lang="en-GB" b="1" dirty="0" err="1"/>
              <a:t>Méthodes</a:t>
            </a:r>
            <a:r>
              <a:rPr lang="en-GB" b="1" dirty="0"/>
              <a:t> </a:t>
            </a:r>
            <a:r>
              <a:rPr lang="en-GB" b="1" dirty="0" err="1"/>
              <a:t>d’Inventaire</a:t>
            </a:r>
            <a:r>
              <a:rPr lang="en-GB" b="1" dirty="0"/>
              <a:t> </a:t>
            </a:r>
            <a:r>
              <a:rPr lang="en-GB" b="1" dirty="0" err="1"/>
              <a:t>Énergétique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69D86E-DC30-41C4-8072-A02C6116F45D}"/>
              </a:ext>
            </a:extLst>
          </p:cNvPr>
          <p:cNvSpPr txBox="1"/>
          <p:nvPr/>
        </p:nvSpPr>
        <p:spPr>
          <a:xfrm>
            <a:off x="503464" y="1348305"/>
            <a:ext cx="6822622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Avantages et Limites :</a:t>
            </a:r>
            <a:endParaRPr lang="fr-FR" sz="2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Avantages :</a:t>
            </a:r>
            <a:endParaRPr lang="fr-FR" sz="20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/>
                </a:solidFill>
              </a:rPr>
              <a:t>Offre une vision globale et détaillée de l’ensemble des systèmes influençant la performance énergétique.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/>
                </a:solidFill>
              </a:rPr>
              <a:t>Facilite la planification des interventions en identifiant clairement les points faibles.</a:t>
            </a:r>
          </a:p>
          <a:p>
            <a:pPr lvl="1"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Limites :</a:t>
            </a:r>
            <a:endParaRPr lang="fr-FR" sz="20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/>
                </a:solidFill>
              </a:rPr>
              <a:t>Peut nécessiter un temps conséquent pour recueillir et vérifier l’ensemble des données.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/>
                </a:solidFill>
              </a:rPr>
              <a:t>La qualité de l’inventaire dépend de la disponibilité et de la fiabilité des informations existantes.</a:t>
            </a:r>
          </a:p>
        </p:txBody>
      </p:sp>
      <p:pic>
        <p:nvPicPr>
          <p:cNvPr id="11266" name="Picture 2" descr="Crise énergétique | CCI - Chambre de commerce et d'industrie">
            <a:extLst>
              <a:ext uri="{FF2B5EF4-FFF2-40B4-BE49-F238E27FC236}">
                <a16:creationId xmlns:a16="http://schemas.microsoft.com/office/drawing/2014/main" id="{92D9C5D8-4DA9-40AA-965C-24EFF3DA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6" y="1196628"/>
            <a:ext cx="4552950" cy="47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CA32E4-CA40-45B9-BAB3-45052329A015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EC59B-EF3C-4171-950A-7A187E66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6" y="-380783"/>
            <a:ext cx="12083142" cy="1609344"/>
          </a:xfrm>
        </p:spPr>
        <p:txBody>
          <a:bodyPr>
            <a:normAutofit/>
          </a:bodyPr>
          <a:lstStyle/>
          <a:p>
            <a:r>
              <a:rPr lang="fr-FR" sz="4400" b="1" dirty="0"/>
              <a:t>Importance de la Modélisation Thermique</a:t>
            </a:r>
            <a:endParaRPr lang="en-GB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D203B5-D601-4616-A7D3-1A21C14305BE}"/>
              </a:ext>
            </a:extLst>
          </p:cNvPr>
          <p:cNvSpPr txBox="1"/>
          <p:nvPr/>
        </p:nvSpPr>
        <p:spPr>
          <a:xfrm>
            <a:off x="288471" y="896547"/>
            <a:ext cx="615042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Définition</a:t>
            </a:r>
            <a:r>
              <a:rPr lang="fr-FR" dirty="0"/>
              <a:t> : Utilisation de modèles numériques pour simuler les transferts de chaleur et évaluer le bilan thermique d’un bâtiment.</a:t>
            </a: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0C1BFC-B57E-4A94-8750-8E8026023646}"/>
              </a:ext>
            </a:extLst>
          </p:cNvPr>
          <p:cNvSpPr txBox="1"/>
          <p:nvPr/>
        </p:nvSpPr>
        <p:spPr>
          <a:xfrm>
            <a:off x="255815" y="2081323"/>
            <a:ext cx="6183084" cy="21082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zones de déperdition énergétique et les ponts thermiques.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Valider l’efficacité des interventions envisagées avant leur mise en œuvre.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Optimiser la conception des travaux de réhabilitation énergétique.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651E7B-1E82-4E79-819B-1BE524D42E73}"/>
              </a:ext>
            </a:extLst>
          </p:cNvPr>
          <p:cNvSpPr txBox="1"/>
          <p:nvPr/>
        </p:nvSpPr>
        <p:spPr>
          <a:xfrm>
            <a:off x="288471" y="4451038"/>
            <a:ext cx="6150428" cy="21082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Méthodologie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Collecter des données détaillées sur la géométrie, les matériaux et les systèmes techniques du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Utiliser des logiciels spécialisés pour modéliser le comportement thermique (ex. </a:t>
            </a:r>
            <a:r>
              <a:rPr lang="fr-FR" dirty="0" err="1">
                <a:solidFill>
                  <a:schemeClr val="bg1"/>
                </a:solidFill>
              </a:rPr>
              <a:t>EnergyPlus</a:t>
            </a:r>
            <a:r>
              <a:rPr lang="fr-FR" dirty="0">
                <a:solidFill>
                  <a:schemeClr val="bg1"/>
                </a:solidFill>
              </a:rPr>
              <a:t>, TRNSYS).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Comparer les résultats simulés avec les mesures in situ pour affiner l’analyse.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6CB2F7-6B77-4AEF-B73A-F1FFAA821890}"/>
              </a:ext>
            </a:extLst>
          </p:cNvPr>
          <p:cNvSpPr txBox="1"/>
          <p:nvPr/>
        </p:nvSpPr>
        <p:spPr>
          <a:xfrm>
            <a:off x="6719208" y="896547"/>
            <a:ext cx="5075465" cy="23852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d’anticiper l’impact des modifications structurelles et techniques.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Réduit les risques d’erreurs en testant virtuellement plusieurs scénarios.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Facilite la prise de décision en fournissant une vision prédictive de la performance énergétique.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611AB3-99DD-4809-9949-A9F2454B985A}"/>
              </a:ext>
            </a:extLst>
          </p:cNvPr>
          <p:cNvSpPr txBox="1"/>
          <p:nvPr/>
        </p:nvSpPr>
        <p:spPr>
          <a:xfrm>
            <a:off x="6719207" y="3507352"/>
            <a:ext cx="5075465" cy="23852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Limites :</a:t>
            </a: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Dépend fortement de la qualité et de l’exhaustivité des données d’entrée.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Requiert une expertise technique pour la configuration et l’interprétation des résultats.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Peut ne pas capturer toutes les subtilités du comportement thermique réel du bâtiment.</a:t>
            </a:r>
          </a:p>
        </p:txBody>
      </p:sp>
    </p:spTree>
    <p:extLst>
      <p:ext uri="{BB962C8B-B14F-4D97-AF65-F5344CB8AC3E}">
        <p14:creationId xmlns:p14="http://schemas.microsoft.com/office/powerpoint/2010/main" val="27987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'importance du diagnostic immobilier | Energie Reduc">
            <a:extLst>
              <a:ext uri="{FF2B5EF4-FFF2-40B4-BE49-F238E27FC236}">
                <a16:creationId xmlns:a16="http://schemas.microsoft.com/office/drawing/2014/main" id="{E152AEEA-D2FF-43D2-BDAD-74437EBE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37" y="1212850"/>
            <a:ext cx="7280469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18E6E5-E207-4A90-A6B1-53E6646C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3" y="120738"/>
            <a:ext cx="11714583" cy="1609344"/>
          </a:xfrm>
        </p:spPr>
        <p:txBody>
          <a:bodyPr>
            <a:normAutofit/>
          </a:bodyPr>
          <a:lstStyle/>
          <a:p>
            <a:r>
              <a:rPr lang="en-GB" b="1" dirty="0"/>
              <a:t>Importance du Diagnostic </a:t>
            </a:r>
            <a:r>
              <a:rPr lang="en-GB" b="1" dirty="0" err="1"/>
              <a:t>Énergétique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A4532C-0D64-4559-A248-3248D073F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3223" y="1645095"/>
            <a:ext cx="9869327" cy="41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d'identifier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les faiblesses de la performance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opportunités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d'amélioration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Contribue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réduire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consommations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coûts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fondation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pour la planification et la mise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œuvre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solutions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réhabilitation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Assure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conformité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aux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réglementations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vigueur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approche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interdisciplinaire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réunissant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divers experts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ingénieurs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techniciens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architectes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Encourage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décision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basée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sur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données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précises 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fiables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12716-3DCC-4721-A125-977E728DE57B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5EE94-340F-48E2-B99A-104AA7E7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" y="-310025"/>
            <a:ext cx="12088586" cy="1609344"/>
          </a:xfrm>
        </p:spPr>
        <p:txBody>
          <a:bodyPr>
            <a:normAutofit/>
          </a:bodyPr>
          <a:lstStyle/>
          <a:p>
            <a:r>
              <a:rPr lang="fr-FR" sz="4800" b="1" dirty="0"/>
              <a:t>Étapes de la Modélisation d’un Bâtiment</a:t>
            </a:r>
            <a:endParaRPr lang="en-GB" sz="4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E42D4A-C0FF-40CE-BEE3-2390A9D60E5D}"/>
              </a:ext>
            </a:extLst>
          </p:cNvPr>
          <p:cNvSpPr txBox="1"/>
          <p:nvPr/>
        </p:nvSpPr>
        <p:spPr>
          <a:xfrm>
            <a:off x="201385" y="1000915"/>
            <a:ext cx="6096000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Collecte des Données :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Rassembler toutes les informations essentielles : plans architecturaux, caractéristiques des matériaux, données sur les systèmes techniques (chauffage, ventilation, climatisation, etc.).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Utiliser les relevés in situ et les données historiques pour garantir la représentativité du modèle.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576C33-3AF5-4909-A228-53918188B815}"/>
              </a:ext>
            </a:extLst>
          </p:cNvPr>
          <p:cNvSpPr txBox="1"/>
          <p:nvPr/>
        </p:nvSpPr>
        <p:spPr>
          <a:xfrm>
            <a:off x="201385" y="3336469"/>
            <a:ext cx="6096000" cy="18312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Création du Modèle Numérique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Utiliser des logiciels spécialisés (ex. </a:t>
            </a:r>
            <a:r>
              <a:rPr lang="fr-FR" dirty="0" err="1"/>
              <a:t>EnergyPlus</a:t>
            </a:r>
            <a:r>
              <a:rPr lang="fr-FR" dirty="0"/>
              <a:t>, TRNSYS) pour construire un modèle virtuel du bâtiment.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Représenter fidèlement la géométrie, l’enveloppe et les propriétés thermiques des matériaux.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CAE243-69B0-4D01-B96C-682DD91A1B9F}"/>
              </a:ext>
            </a:extLst>
          </p:cNvPr>
          <p:cNvSpPr txBox="1"/>
          <p:nvPr/>
        </p:nvSpPr>
        <p:spPr>
          <a:xfrm>
            <a:off x="185058" y="5257229"/>
            <a:ext cx="8969829" cy="1554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Simulation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Définir différents scénarios d’intervention (amélioration de l’isolation, modification des systèmes techniques, etc.).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Simuler le comportement thermique du bâtiment pour évaluer les flux de chaleur et identifier les zones critiques.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5C7C54-EA85-4E59-9F6F-64D1EDFA4053}"/>
              </a:ext>
            </a:extLst>
          </p:cNvPr>
          <p:cNvSpPr txBox="1"/>
          <p:nvPr/>
        </p:nvSpPr>
        <p:spPr>
          <a:xfrm>
            <a:off x="6395355" y="1000915"/>
            <a:ext cx="5595259" cy="1831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Validation des Résultats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Comparer les résultats de la simulation avec les données mesurées sur le terrain.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Ajuster le modèle en fonction des écarts observés pour améliorer sa précision et sa fiabilité.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1ED872-53C1-490D-AAEF-18880DB38567}"/>
              </a:ext>
            </a:extLst>
          </p:cNvPr>
          <p:cNvSpPr txBox="1"/>
          <p:nvPr/>
        </p:nvSpPr>
        <p:spPr>
          <a:xfrm>
            <a:off x="6457951" y="3071629"/>
            <a:ext cx="5532663" cy="18312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Itération et Optimisation :</a:t>
            </a: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FF00"/>
                </a:solidFill>
              </a:rPr>
              <a:t>Répéter le processus de simulation et de validation pour affiner le modèle.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FF00"/>
                </a:solidFill>
              </a:rPr>
              <a:t>Utiliser les résultats obtenus pour optimiser la conception des interventions de réhabilitation énergétique.</a:t>
            </a:r>
          </a:p>
        </p:txBody>
      </p:sp>
    </p:spTree>
    <p:extLst>
      <p:ext uri="{BB962C8B-B14F-4D97-AF65-F5344CB8AC3E}">
        <p14:creationId xmlns:p14="http://schemas.microsoft.com/office/powerpoint/2010/main" val="39734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561B1-CDAD-4C8D-A178-6B194C8A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7" y="-317800"/>
            <a:ext cx="11095591" cy="1609344"/>
          </a:xfrm>
        </p:spPr>
        <p:txBody>
          <a:bodyPr>
            <a:noAutofit/>
          </a:bodyPr>
          <a:lstStyle/>
          <a:p>
            <a:r>
              <a:rPr lang="fr-FR" sz="4400" b="1" dirty="0"/>
              <a:t>Analyse Comparative – Modèle vs Réalité</a:t>
            </a:r>
            <a:endParaRPr lang="en-GB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ACBFD1-BBCE-4B64-B67A-ABE355154F3D}"/>
              </a:ext>
            </a:extLst>
          </p:cNvPr>
          <p:cNvSpPr txBox="1"/>
          <p:nvPr/>
        </p:nvSpPr>
        <p:spPr>
          <a:xfrm>
            <a:off x="243761" y="1080804"/>
            <a:ext cx="3689092" cy="26622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Objectifs de la Comparaison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Vérifier la précision du modèle numérique en le confrontant aux données mesurées sur le terrain.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écarts entre les résultats simulés et la réalité pour améliorer la fiabilité du diagnostic.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2F48F8-030D-48BD-B9E7-90C63CDAB1B5}"/>
              </a:ext>
            </a:extLst>
          </p:cNvPr>
          <p:cNvSpPr txBox="1"/>
          <p:nvPr/>
        </p:nvSpPr>
        <p:spPr>
          <a:xfrm>
            <a:off x="4044820" y="922211"/>
            <a:ext cx="7612613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u="sng" dirty="0"/>
              <a:t>Méthodologie de l’Analyse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Collecte des Données Réelles : </a:t>
            </a:r>
            <a:r>
              <a:rPr lang="fr-FR" dirty="0"/>
              <a:t>Rassembler les mesures in situ (températures, débits, consommation, etc.) réalisées sur le bâtiment.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Comparaison Quantitative : </a:t>
            </a:r>
            <a:r>
              <a:rPr lang="fr-FR" dirty="0"/>
              <a:t>- Comparer les valeurs obtenues par simulation avec celles mesurées. - Utiliser des outils statistiques pour évaluer les écarts (moyennes, écarts-types, pourcentages d’erreur).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Identification des Causes d’Écart : </a:t>
            </a:r>
            <a:r>
              <a:rPr lang="fr-FR" dirty="0"/>
              <a:t>- Analyser les divergences en considérant les hypothèses du modèle, les simplifications et les variations climatiques. - Identifier les éventuelles erreurs de mesure ou lacunes dans les données d’entrée.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Ajustement et Calibration du Modèle : </a:t>
            </a:r>
            <a:r>
              <a:rPr lang="fr-FR" dirty="0"/>
              <a:t>- Réviser et affiner les paramètres du modèle pour réduire les écarts constatés. - Réitérer le processus de simulation avec des données mises à jour afin d’obtenir une meilleure concordance avec la réalité.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Utilisation des Résultats Comparatifs : </a:t>
            </a:r>
            <a:r>
              <a:rPr lang="fr-FR" dirty="0"/>
              <a:t>- Valider l’efficacité du modèle pour qu’il serve de support fiable aux décisions de réhabilitation. - Orienter les interventions correctives en se basant sur une analyse robuste et fondée sur des données réelles.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9B8BC-43A2-48A1-ABA5-9BA16C696655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04831-E4FA-474E-9CBA-6E234AD6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98" y="-378968"/>
            <a:ext cx="10779252" cy="1609344"/>
          </a:xfrm>
        </p:spPr>
        <p:txBody>
          <a:bodyPr>
            <a:normAutofit/>
          </a:bodyPr>
          <a:lstStyle/>
          <a:p>
            <a:r>
              <a:rPr lang="en-GB" b="1" dirty="0"/>
              <a:t>Techniques </a:t>
            </a:r>
            <a:r>
              <a:rPr lang="en-GB" b="1" dirty="0" err="1"/>
              <a:t>d’Analyse</a:t>
            </a:r>
            <a:r>
              <a:rPr lang="en-GB" b="1" dirty="0"/>
              <a:t> des </a:t>
            </a:r>
            <a:r>
              <a:rPr lang="en-GB" b="1" dirty="0" err="1"/>
              <a:t>Écarts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427511-3050-4ACF-AFB7-4D4C0BD3E2B6}"/>
              </a:ext>
            </a:extLst>
          </p:cNvPr>
          <p:cNvSpPr txBox="1"/>
          <p:nvPr/>
        </p:nvSpPr>
        <p:spPr>
          <a:xfrm>
            <a:off x="120650" y="768711"/>
            <a:ext cx="688975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Introduction : </a:t>
            </a:r>
            <a:r>
              <a:rPr lang="fr-FR" dirty="0"/>
              <a:t>Analyser et quantifier les différences entre les données simulées et les mesures réelles pour affiner le modèle.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2A096D-2536-4BD8-B683-3336181B2227}"/>
              </a:ext>
            </a:extLst>
          </p:cNvPr>
          <p:cNvSpPr txBox="1"/>
          <p:nvPr/>
        </p:nvSpPr>
        <p:spPr>
          <a:xfrm>
            <a:off x="139700" y="1769221"/>
            <a:ext cx="6870700" cy="155427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Outils Statistiques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Utilisation de mesures telles que l’écart moyen, l’écart-type et le pourcentage d’erreur pour quantifier les divergences.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Calcul du coefficient de corrélation afin d’évaluer la relation entre les valeurs simulées et mesurées.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9B16F0-FE6D-4C63-9543-DE570822AD48}"/>
              </a:ext>
            </a:extLst>
          </p:cNvPr>
          <p:cNvSpPr txBox="1"/>
          <p:nvPr/>
        </p:nvSpPr>
        <p:spPr>
          <a:xfrm>
            <a:off x="120650" y="3423106"/>
            <a:ext cx="6870700" cy="183127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Visualisation Graphique :</a:t>
            </a: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Réalisation de diagrammes en nuage de points et de courbes de tendance pour représenter visuellement les écarts.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Analyse des résidus pour identifier les biais systématiques et les anomalies.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461601-8F62-4FCA-A4AC-E711F7815DDA}"/>
              </a:ext>
            </a:extLst>
          </p:cNvPr>
          <p:cNvSpPr txBox="1"/>
          <p:nvPr/>
        </p:nvSpPr>
        <p:spPr>
          <a:xfrm>
            <a:off x="7105650" y="884355"/>
            <a:ext cx="4946650" cy="21082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Méthodes de Régression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Application de l’analyse de régression pour modéliser la relation entre les données simulées et les mesures réelles.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Ajustement des paramètres du modèle en fonction des résultats obtenus par régression.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7B7FF2-5D31-41DA-A5A5-16E2FE6EFDBF}"/>
              </a:ext>
            </a:extLst>
          </p:cNvPr>
          <p:cNvSpPr txBox="1"/>
          <p:nvPr/>
        </p:nvSpPr>
        <p:spPr>
          <a:xfrm>
            <a:off x="7073900" y="3128014"/>
            <a:ext cx="5041900" cy="21082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Processus Itératif d’Ajustement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Répéter l’analyse en modifiant les hypothèses et les paramètres pour réduire progressivement les écarts.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Intégration de nouvelles données et vérification continue afin d’améliorer la précision du modèle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FFCFF8-F5B0-43B6-8EC3-A1D9F23C91AE}"/>
              </a:ext>
            </a:extLst>
          </p:cNvPr>
          <p:cNvSpPr txBox="1"/>
          <p:nvPr/>
        </p:nvSpPr>
        <p:spPr>
          <a:xfrm>
            <a:off x="139700" y="5450652"/>
            <a:ext cx="11976100" cy="127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Identification des Sources d’Erreur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Vérifier la qualité des données d’entrée, le calibrage des instruments et l’impact des conditions extérieures.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facteurs externes (conditions climatiques, usage du bâtiment) susceptibles d’influencer les écarts.</a:t>
            </a:r>
          </a:p>
        </p:txBody>
      </p:sp>
    </p:spTree>
    <p:extLst>
      <p:ext uri="{BB962C8B-B14F-4D97-AF65-F5344CB8AC3E}">
        <p14:creationId xmlns:p14="http://schemas.microsoft.com/office/powerpoint/2010/main" val="17684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29945-D084-4D9B-B59C-466BFA9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-163322"/>
            <a:ext cx="12185650" cy="1609344"/>
          </a:xfrm>
        </p:spPr>
        <p:txBody>
          <a:bodyPr>
            <a:noAutofit/>
          </a:bodyPr>
          <a:lstStyle/>
          <a:p>
            <a:r>
              <a:rPr lang="fr-FR" sz="4000" b="1" dirty="0"/>
              <a:t>Indicateurs de Performance Énergétique (IPE)</a:t>
            </a:r>
            <a:br>
              <a:rPr lang="fr-FR" sz="4000" dirty="0"/>
            </a:br>
            <a:endParaRPr lang="en-GB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F61512-5BBD-4303-A4EA-F5397C0BED0F}"/>
              </a:ext>
            </a:extLst>
          </p:cNvPr>
          <p:cNvSpPr txBox="1"/>
          <p:nvPr/>
        </p:nvSpPr>
        <p:spPr>
          <a:xfrm>
            <a:off x="114300" y="688112"/>
            <a:ext cx="6356350" cy="1831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Définition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Indicateurs quantitatifs permettant d’évaluer la performance énergétique d’un bâtiment.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7030A0"/>
                </a:solidFill>
              </a:rPr>
              <a:t>Exemples courants : Intensité de Consommation Énergétique (EUI), coefficient de performance des systèmes de chauffage et de climatisation.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3C1EE4-174A-475B-8701-03694FAA4C15}"/>
              </a:ext>
            </a:extLst>
          </p:cNvPr>
          <p:cNvSpPr txBox="1"/>
          <p:nvPr/>
        </p:nvSpPr>
        <p:spPr>
          <a:xfrm>
            <a:off x="120650" y="2606009"/>
            <a:ext cx="635635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Rôle dans le Diagnostic :</a:t>
            </a:r>
            <a:endParaRPr lang="fr-FR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Mesurer l’efficacité énergétique et comparer les performances avec des normes ou référentiels.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Identifier les points forts et les faiblesses pour orienter les interventions de réhabilitation.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72F8D8-8695-4028-87B1-0B6BED77ACAD}"/>
              </a:ext>
            </a:extLst>
          </p:cNvPr>
          <p:cNvSpPr txBox="1"/>
          <p:nvPr/>
        </p:nvSpPr>
        <p:spPr>
          <a:xfrm>
            <a:off x="114301" y="4346470"/>
            <a:ext cx="6356350" cy="238526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Exemples d’Indicateurs :</a:t>
            </a: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FF00"/>
                </a:solidFill>
              </a:rPr>
              <a:t>Intensité de Consommation Énergétique (EUI) :</a:t>
            </a:r>
            <a:endParaRPr lang="fr-FR" dirty="0">
              <a:solidFill>
                <a:srgbClr val="FFFF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Calculée en kWh/m²/an, elle permet de comparer la consommation d’un bâtiment avec des standards sectoriels.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Autres indicateurs possibles : Coefficient de performance (COP) des systèmes CVC, consommation énergétique par type d’usage, etc.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6B7D05-AD69-43C3-B10D-6DA74ED3DD52}"/>
              </a:ext>
            </a:extLst>
          </p:cNvPr>
          <p:cNvSpPr txBox="1"/>
          <p:nvPr/>
        </p:nvSpPr>
        <p:spPr>
          <a:xfrm>
            <a:off x="6562725" y="685800"/>
            <a:ext cx="5508625" cy="2108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Méthodes de Calcul et Mesure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Utilisation des données collectées (factures, relevés in situ, simulations) pour obtenir des valeurs représentatives.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Comparaison avec des benchmarks nationaux ou internationaux pour évaluer la compétitivité énergétique du bâtiment.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A28803-158A-4529-978B-F8B73FAC0D71}"/>
              </a:ext>
            </a:extLst>
          </p:cNvPr>
          <p:cNvSpPr txBox="1"/>
          <p:nvPr/>
        </p:nvSpPr>
        <p:spPr>
          <a:xfrm>
            <a:off x="6562724" y="2931632"/>
            <a:ext cx="5508625" cy="183127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Importance de l’Interprétation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Facilite la prise de décision en orientant les priorités d’intervention.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un suivi continu de l’évolution de la performance énergétique et l’efficacité des actions mises en œuvre.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D6623D-9E67-464A-929C-89E992EA98CB}"/>
              </a:ext>
            </a:extLst>
          </p:cNvPr>
          <p:cNvSpPr txBox="1"/>
          <p:nvPr/>
        </p:nvSpPr>
        <p:spPr>
          <a:xfrm>
            <a:off x="6519862" y="4900467"/>
            <a:ext cx="5594350" cy="183127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et Précautions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fiabilité des indicateurs dépend de la qualité des données d’entrée.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Nécessite de prendre en compte le contexte spécifique du bâtiment (usage, localisation, climat) pour une interprétation juste.</a:t>
            </a:r>
          </a:p>
        </p:txBody>
      </p:sp>
    </p:spTree>
    <p:extLst>
      <p:ext uri="{BB962C8B-B14F-4D97-AF65-F5344CB8AC3E}">
        <p14:creationId xmlns:p14="http://schemas.microsoft.com/office/powerpoint/2010/main" val="28643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E0D49-EB5B-46B2-AEF4-1D71B4BC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-245618"/>
            <a:ext cx="9436100" cy="1133489"/>
          </a:xfrm>
        </p:spPr>
        <p:txBody>
          <a:bodyPr>
            <a:normAutofit/>
          </a:bodyPr>
          <a:lstStyle/>
          <a:p>
            <a:r>
              <a:rPr lang="fr-FR" sz="4000" b="1" dirty="0"/>
              <a:t>Utilisation des IPE dans le Diagnostic</a:t>
            </a:r>
            <a:endParaRPr lang="en-GB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55AEED-D3CF-4901-A36F-7EA4DE40709C}"/>
              </a:ext>
            </a:extLst>
          </p:cNvPr>
          <p:cNvSpPr txBox="1"/>
          <p:nvPr/>
        </p:nvSpPr>
        <p:spPr>
          <a:xfrm>
            <a:off x="279400" y="743204"/>
            <a:ext cx="6200774" cy="24622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Évaluation de la Performance Globale :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/>
              <a:t>Utiliser les Indicateurs de Performance Énergétique (IPE), notamment l'Intensité de Consommation Énergétique (EUI), pour mesurer la performance du bâtiment en kWh/m²/an.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Identifier les points faibles et les opportunités d'amélioration en comparant la consommation réelle aux benchmarks.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96FF5C-99F3-43BA-BBAD-15E99708D8A1}"/>
              </a:ext>
            </a:extLst>
          </p:cNvPr>
          <p:cNvSpPr txBox="1"/>
          <p:nvPr/>
        </p:nvSpPr>
        <p:spPr>
          <a:xfrm>
            <a:off x="279400" y="3283000"/>
            <a:ext cx="6200774" cy="1554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Comparaison avec des Référentiels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Mettre en perspective les résultats obtenus avec des standards nationaux ou internationaux.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Évaluer la compétitivité énergétique du bâtiment en le comparant à des structures similaires.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3D1266-AB21-4A51-A7F4-8E98F9B9DE93}"/>
              </a:ext>
            </a:extLst>
          </p:cNvPr>
          <p:cNvSpPr txBox="1"/>
          <p:nvPr/>
        </p:nvSpPr>
        <p:spPr>
          <a:xfrm>
            <a:off x="279400" y="4981148"/>
            <a:ext cx="6200774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Suivi des Améliorations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Suivre l'évolution des performances après la mise en place des actions de réhabilitation.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Valider l'efficacité des interventions grâce à des mesures avant/après.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3E17E5-987C-420D-B71A-B16A6E243D8B}"/>
              </a:ext>
            </a:extLst>
          </p:cNvPr>
          <p:cNvSpPr txBox="1"/>
          <p:nvPr/>
        </p:nvSpPr>
        <p:spPr>
          <a:xfrm>
            <a:off x="6635750" y="743204"/>
            <a:ext cx="5073650" cy="2385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Outil de Communication et de </a:t>
            </a:r>
            <a:r>
              <a:rPr lang="fr-FR" b="1" dirty="0" err="1"/>
              <a:t>Reporting</a:t>
            </a:r>
            <a:r>
              <a:rPr lang="fr-FR" b="1" dirty="0"/>
              <a:t>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Synthétiser des données complexes en indicateurs simples pour faciliter la prise de décision.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Servir d'argumentaire auprès des investisseurs, gestionnaires et autorités pour démontrer l'impact des améliorations énergétiques.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28301D-F8AF-4433-8656-88075089B425}"/>
              </a:ext>
            </a:extLst>
          </p:cNvPr>
          <p:cNvSpPr txBox="1"/>
          <p:nvPr/>
        </p:nvSpPr>
        <p:spPr>
          <a:xfrm>
            <a:off x="6635750" y="3531706"/>
            <a:ext cx="507365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Prise de Décision Stratégique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Prioriser les interventions en identifiant les zones les plus énergivores grâce aux IPE.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Orienter les choix techniques et financiers en se basant sur des données quantitatives fiables.</a:t>
            </a:r>
          </a:p>
        </p:txBody>
      </p:sp>
    </p:spTree>
    <p:extLst>
      <p:ext uri="{BB962C8B-B14F-4D97-AF65-F5344CB8AC3E}">
        <p14:creationId xmlns:p14="http://schemas.microsoft.com/office/powerpoint/2010/main" val="39347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50D7B-5CC2-4F06-BD8A-73971C07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5" y="-366134"/>
            <a:ext cx="11974349" cy="160934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Mesure de l’Efficacité des Systèmes Énergétiques</a:t>
            </a:r>
            <a:endParaRPr lang="en-GB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4D8752-306F-47E6-BF47-EE3C37701FC0}"/>
              </a:ext>
            </a:extLst>
          </p:cNvPr>
          <p:cNvSpPr txBox="1"/>
          <p:nvPr/>
        </p:nvSpPr>
        <p:spPr>
          <a:xfrm>
            <a:off x="346398" y="1170906"/>
            <a:ext cx="6095222" cy="1831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Évaluer la performance des installations techniques (chauffage, ventilation, climatisation,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inefficacités et proposer des améliorations pour optimiser la consommation énergétique.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89C110-4BC1-48A5-BA06-492597B4A6BB}"/>
              </a:ext>
            </a:extLst>
          </p:cNvPr>
          <p:cNvSpPr txBox="1"/>
          <p:nvPr/>
        </p:nvSpPr>
        <p:spPr>
          <a:xfrm>
            <a:off x="346398" y="3301826"/>
            <a:ext cx="6095222" cy="238526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des tests de performance sur site pour mesurer les débits, températures et rendements.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Utiliser des instruments spécialisés pour contrôler le fonctionnement des équipements (capteurs, </a:t>
            </a:r>
            <a:r>
              <a:rPr lang="fr-FR" dirty="0" err="1"/>
              <a:t>dataloggers</a:t>
            </a:r>
            <a:r>
              <a:rPr lang="fr-FR" dirty="0"/>
              <a:t>, etc.).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Comparer les performances mesurées avec les spécifications techniques et les normes en vigueur.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E2B46F-5B55-4186-9DB5-EF626314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04" y="1170906"/>
            <a:ext cx="408269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3CC6E8-7806-480C-BC44-BEA3D49C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33" y="4395594"/>
            <a:ext cx="4178944" cy="16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E1B03D-35B6-4005-8A10-52AED460D8F4}"/>
              </a:ext>
            </a:extLst>
          </p:cNvPr>
          <p:cNvSpPr txBox="1"/>
          <p:nvPr/>
        </p:nvSpPr>
        <p:spPr>
          <a:xfrm>
            <a:off x="9260633" y="1511559"/>
            <a:ext cx="181946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rgbClr val="122755"/>
                </a:solidFill>
                <a:effectLst/>
                <a:latin typeface="museo-sans"/>
              </a:rPr>
              <a:t>Data Logger</a:t>
            </a:r>
          </a:p>
          <a:p>
            <a:r>
              <a:rPr lang="fr-FR" b="0" i="0" dirty="0">
                <a:solidFill>
                  <a:srgbClr val="122755"/>
                </a:solidFill>
                <a:effectLst/>
                <a:latin typeface="museo-sans"/>
              </a:rPr>
              <a:t>prennent en charge jusqu’à 4 capteurs externes simultanément pour surveiller 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B60CBD-B3D4-4692-9443-C3720B03E142}"/>
              </a:ext>
            </a:extLst>
          </p:cNvPr>
          <p:cNvSpPr txBox="1"/>
          <p:nvPr/>
        </p:nvSpPr>
        <p:spPr>
          <a:xfrm>
            <a:off x="9160052" y="5547048"/>
            <a:ext cx="261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122755"/>
                </a:solidFill>
                <a:effectLst/>
                <a:latin typeface="museo-sans"/>
              </a:rPr>
              <a:t>Le plus petit capteur triple (</a:t>
            </a:r>
            <a:r>
              <a:rPr lang="fr-FR" b="0" i="0" dirty="0">
                <a:solidFill>
                  <a:srgbClr val="122755"/>
                </a:solidFill>
                <a:effectLst/>
                <a:latin typeface="museo-sans"/>
              </a:rPr>
              <a:t>température, l’hygrométrie et la concentration de CO2) 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A543C-72BB-4176-B821-DDD12C23DEE3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059E323-5AB8-4FFB-B8FF-1B3E5EA5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5" y="-366134"/>
            <a:ext cx="11974349" cy="160934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Mesure de l’Efficacité des Systèmes Énergétiques</a:t>
            </a:r>
            <a:endParaRPr lang="en-GB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6077E7-8557-49CE-BA92-2B3EFF191CE8}"/>
              </a:ext>
            </a:extLst>
          </p:cNvPr>
          <p:cNvSpPr txBox="1"/>
          <p:nvPr/>
        </p:nvSpPr>
        <p:spPr>
          <a:xfrm>
            <a:off x="566056" y="1200989"/>
            <a:ext cx="6096000" cy="21082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Indicateurs Clés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Coefficient de performance (COP) des systèmes de chauffage et de climatisation.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Rendement énergétique et efficacité de la distribution d’air.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Temps de réponse et stabilité des systèmes en conditions réelles.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767108-772F-4DE8-964A-D38227EE162D}"/>
              </a:ext>
            </a:extLst>
          </p:cNvPr>
          <p:cNvSpPr txBox="1"/>
          <p:nvPr/>
        </p:nvSpPr>
        <p:spPr>
          <a:xfrm>
            <a:off x="566056" y="3860718"/>
            <a:ext cx="6096000" cy="2108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Analyse et Interprétation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déviations par rapport aux performances optimales.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Déterminer l’impact des conditions d’utilisation sur l’efficacité des systèmes.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Utiliser les résultats pour prioriser les actions d’amélioration et de maintenance.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05705B-BA24-4EB9-B0D0-5F10EA7CE2F5}"/>
              </a:ext>
            </a:extLst>
          </p:cNvPr>
          <p:cNvSpPr txBox="1"/>
          <p:nvPr/>
        </p:nvSpPr>
        <p:spPr>
          <a:xfrm>
            <a:off x="7070271" y="1959367"/>
            <a:ext cx="4299857" cy="293926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une approche quantitative et objective de l’analyse des systèmes énergétiques.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Aide à réduire les consommations énergétiques en optimisant le fonctionnement des installations.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Fournit des données concrètes pour orienter les décisions en matière de réhabilitation.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A051D-8C88-46CF-B002-B3A8847C4D7C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7A6F1-E97C-4230-9DFB-D01F5D75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3137" y="-24471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Diagnostic des </a:t>
            </a:r>
            <a:r>
              <a:rPr lang="en-GB" sz="4800" b="1" dirty="0" err="1"/>
              <a:t>Systèmes</a:t>
            </a:r>
            <a:r>
              <a:rPr lang="en-GB" sz="4800" b="1" dirty="0"/>
              <a:t> CVC</a:t>
            </a:r>
            <a:endParaRPr lang="en-GB" sz="4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B67581-8891-4E13-AF40-B84A8C6CB6D0}"/>
              </a:ext>
            </a:extLst>
          </p:cNvPr>
          <p:cNvSpPr txBox="1"/>
          <p:nvPr/>
        </p:nvSpPr>
        <p:spPr>
          <a:xfrm>
            <a:off x="527958" y="1215614"/>
            <a:ext cx="6346370" cy="210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Évaluer la performance des systèmes de chauffage, ventilation et climatisation (CVC) afin d’assurer un confort optimal et une consommation énergétique maîtrisée.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dysfonctionnements, inefficacités et opportunités d’optimisation des installations.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D71523-6A86-4DB0-A252-A899245FC548}"/>
              </a:ext>
            </a:extLst>
          </p:cNvPr>
          <p:cNvSpPr txBox="1"/>
          <p:nvPr/>
        </p:nvSpPr>
        <p:spPr>
          <a:xfrm>
            <a:off x="527958" y="3614074"/>
            <a:ext cx="6346370" cy="26622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Réaliser une inspection visuelle complète des installations CVC pour détecter tout signe d’usure ou de dysfonctionnement.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Effectuer des tests de performance sur site, incluant la mesure des débits d’air, des températures à la sortie et des rendements énergétiques.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Comparer les résultats obtenus avec les spécifications techniques des équipements et les normes en vigueur.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D26A52-9FA7-4584-86DF-22ACDFBC83A3}"/>
              </a:ext>
            </a:extLst>
          </p:cNvPr>
          <p:cNvSpPr txBox="1"/>
          <p:nvPr/>
        </p:nvSpPr>
        <p:spPr>
          <a:xfrm>
            <a:off x="7092043" y="1215614"/>
            <a:ext cx="4571999" cy="349326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Indicateurs et Outils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Utiliser des anémomètres, capteurs de température et dispositifs de mesure de la consommation pour collecter des données précises.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Calculer le coefficient de performance (COP) des systèmes pour évaluer leur efficacité.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Analyser les cycles de fonctionnement et les temps de réponse des équipements pour détecter d’éventuels dysfonctionnements.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69184-977B-45E0-964F-73106F45D43C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217E6E4-FF4E-41B4-9BBD-8442197D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3137" y="-24471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Diagnostic des </a:t>
            </a:r>
            <a:r>
              <a:rPr lang="en-GB" sz="4800" b="1" dirty="0" err="1"/>
              <a:t>Systèmes</a:t>
            </a:r>
            <a:r>
              <a:rPr lang="en-GB" sz="4800" b="1" dirty="0"/>
              <a:t> CVC</a:t>
            </a:r>
            <a:endParaRPr lang="en-GB" sz="4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A33C32-0393-45BC-90C0-47C0AFC82FCB}"/>
              </a:ext>
            </a:extLst>
          </p:cNvPr>
          <p:cNvSpPr txBox="1"/>
          <p:nvPr/>
        </p:nvSpPr>
        <p:spPr>
          <a:xfrm>
            <a:off x="685799" y="1364633"/>
            <a:ext cx="6346370" cy="15542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Permet une évaluation objective et détaillée de la performance énergétique des systèmes CVC.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Aide à identifier rapidement les zones nécessitant des interventions correctives ou des améliorations.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0588E0-37C2-4AD4-B902-71CC39F6991F}"/>
              </a:ext>
            </a:extLst>
          </p:cNvPr>
          <p:cNvSpPr txBox="1"/>
          <p:nvPr/>
        </p:nvSpPr>
        <p:spPr>
          <a:xfrm>
            <a:off x="685799" y="3308153"/>
            <a:ext cx="6346370" cy="2185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fr-FR" b="1" dirty="0"/>
              <a:t>Limites 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La précision des mesures peut être affectée par la variabilité des conditions d’utilisation et environnementales.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Nécessite une expertise technique pour interpréter correctement les résultats et adapter les recommandations.</a:t>
            </a:r>
          </a:p>
        </p:txBody>
      </p:sp>
      <p:pic>
        <p:nvPicPr>
          <p:cNvPr id="2050" name="Picture 2" descr="Maintenance CVC et GTB : importance d'un contrat préventif">
            <a:extLst>
              <a:ext uri="{FF2B5EF4-FFF2-40B4-BE49-F238E27FC236}">
                <a16:creationId xmlns:a16="http://schemas.microsoft.com/office/drawing/2014/main" id="{BF2FAE67-554A-4885-825F-90F58203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29" y="1904999"/>
            <a:ext cx="4548416" cy="3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728FC1-D4BF-4AE1-9C71-971A57F2C3A6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62411-CDAD-4548-9CE8-E01F744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1" y="-216844"/>
            <a:ext cx="11843657" cy="1609344"/>
          </a:xfrm>
        </p:spPr>
        <p:txBody>
          <a:bodyPr>
            <a:normAutofit/>
          </a:bodyPr>
          <a:lstStyle/>
          <a:p>
            <a:r>
              <a:rPr lang="fr-FR" dirty="0"/>
              <a:t>Techniques de Mesure d’Étanchéité à l’Air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CAB659-FBE5-4731-A47F-DCDDC769C661}"/>
              </a:ext>
            </a:extLst>
          </p:cNvPr>
          <p:cNvSpPr txBox="1"/>
          <p:nvPr/>
        </p:nvSpPr>
        <p:spPr>
          <a:xfrm>
            <a:off x="266700" y="1307850"/>
            <a:ext cx="6096000" cy="1554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Objectifs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Évaluer la perméabilité à l'air de l'enveloppe du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Identifier les fuites d'air qui peuvent contribuer aux déperditions énergétiques.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227539-F509-4C25-BAE1-18E55B2FFC2B}"/>
              </a:ext>
            </a:extLst>
          </p:cNvPr>
          <p:cNvSpPr txBox="1"/>
          <p:nvPr/>
        </p:nvSpPr>
        <p:spPr>
          <a:xfrm>
            <a:off x="266700" y="3080243"/>
            <a:ext cx="6142264" cy="1831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Réaliser des tests in situ pour mesurer l'infiltration et l'exfiltration d'air.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Utiliser des équipements spécialisés pour créer une différence de pression entre l'intérieur et l'extérieur du bâtiment.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80D6FA-AF92-4134-B8D6-78BE7D15EFB9}"/>
              </a:ext>
            </a:extLst>
          </p:cNvPr>
          <p:cNvSpPr txBox="1"/>
          <p:nvPr/>
        </p:nvSpPr>
        <p:spPr>
          <a:xfrm>
            <a:off x="6614433" y="1443841"/>
            <a:ext cx="5229224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Outil Principal – Le Blower </a:t>
            </a:r>
            <a:r>
              <a:rPr lang="fr-FR" b="1" dirty="0" err="1"/>
              <a:t>Door</a:t>
            </a:r>
            <a:r>
              <a:rPr lang="fr-FR" b="1" dirty="0"/>
              <a:t> Test :</a:t>
            </a:r>
            <a:endParaRPr lang="fr-FR" dirty="0"/>
          </a:p>
          <a:p>
            <a:r>
              <a:rPr lang="fr-FR" b="1" dirty="0"/>
              <a:t>Principe de Fonctionnement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Installation d'une porte soufflante pour contrôler et mesurer les flux d'air.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Création d'une pression négative ou positive pour détecter les infiltrations.</a:t>
            </a:r>
          </a:p>
          <a:p>
            <a:r>
              <a:rPr lang="fr-FR" b="1" dirty="0"/>
              <a:t>Procédure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Calibrer l'appareil et fermer toutes les ouvertures contrôlables.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Mesurer les variations de débit d'air en fonction de la pression appliquée.</a:t>
            </a:r>
          </a:p>
          <a:p>
            <a:r>
              <a:rPr lang="fr-FR" b="1" dirty="0"/>
              <a:t>Interprétation des Résultats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Évaluer le taux de renouvellement d'air et comparer avec des normes de performance.</a:t>
            </a:r>
          </a:p>
        </p:txBody>
      </p:sp>
      <p:pic>
        <p:nvPicPr>
          <p:cNvPr id="4100" name="Picture 4" descr="Blower Door Basics - GreenBuildingAdvisor">
            <a:extLst>
              <a:ext uri="{FF2B5EF4-FFF2-40B4-BE49-F238E27FC236}">
                <a16:creationId xmlns:a16="http://schemas.microsoft.com/office/drawing/2014/main" id="{3A4A7C24-A8B2-4288-9AF5-51A7BAC1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08315"/>
            <a:ext cx="4066545" cy="50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F6C408-92A6-4223-9E54-4705D680159C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dre juridique et réglementaire régissant le secteur de l'investissement  en Algérie | Ambassade d'Algérie en France">
            <a:extLst>
              <a:ext uri="{FF2B5EF4-FFF2-40B4-BE49-F238E27FC236}">
                <a16:creationId xmlns:a16="http://schemas.microsoft.com/office/drawing/2014/main" id="{C462BFE4-36B8-4B9C-8826-8928E874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21" y="-44450"/>
            <a:ext cx="13243693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664B8E7-00B4-46ED-89F5-B5308C9D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8" y="32134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Contexte Législatif et Réglementaire en Algérie</a:t>
            </a:r>
            <a:br>
              <a:rPr lang="fr-FR" dirty="0"/>
            </a:b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878250-B76B-48D7-B2B6-FA9CCB179E1C}"/>
              </a:ext>
            </a:extLst>
          </p:cNvPr>
          <p:cNvSpPr txBox="1"/>
          <p:nvPr/>
        </p:nvSpPr>
        <p:spPr>
          <a:xfrm>
            <a:off x="654308" y="1582340"/>
            <a:ext cx="1119557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Politiques et Stratégies Nationales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L'Algérie a adopté plusieurs politiques pour promouvoir l'efficacité énergétique, notamment à travers la Stratégie Nationale d'Efficacité Énergétique (SNEE), qui vise à réduire la consommation énergétique dans divers secteurs, y compris le résidentiel et le tertiaire.</a:t>
            </a:r>
          </a:p>
          <a:p>
            <a:endParaRPr lang="fr-FR" dirty="0"/>
          </a:p>
          <a:p>
            <a:r>
              <a:rPr lang="fr-FR" b="1" dirty="0"/>
              <a:t>Cadre Réglementaire et Normatif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Code de la Construction intègre désormais des normes thermiques destinées à améliorer l'isolation et la performance énergétique des bâtiments.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Des règlements spécifiques imposent des exigences minimales de performance pour les constructions neuves et encouragent la rénovation des bâtiments existants.</a:t>
            </a:r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6DA2CF-7A85-48B1-A13B-BF0D0A1393CD}"/>
              </a:ext>
            </a:extLst>
          </p:cNvPr>
          <p:cNvSpPr txBox="1"/>
          <p:nvPr/>
        </p:nvSpPr>
        <p:spPr>
          <a:xfrm>
            <a:off x="654308" y="4575291"/>
            <a:ext cx="1119557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Incitations et Mesures de Soutien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Des incitations fiscales et des subventions sont parfois mises en place pour soutenir les travaux de rénovation énergétique.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Les propriétaires et gestionnaires de bâtiments sont encouragés, voire obligés dans certains cas, à réaliser des diagnostics énergétiques pour identifier les opportunités d'amélioration.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0C946-B208-440F-8ABA-BD9E246C817C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62411-CDAD-4548-9CE8-E01F744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1" y="-216844"/>
            <a:ext cx="11843657" cy="1609344"/>
          </a:xfrm>
        </p:spPr>
        <p:txBody>
          <a:bodyPr>
            <a:normAutofit/>
          </a:bodyPr>
          <a:lstStyle/>
          <a:p>
            <a:r>
              <a:rPr lang="fr-FR" dirty="0"/>
              <a:t>Techniques de Mesure d’Étanchéité à l’Air</a:t>
            </a:r>
            <a:endParaRPr lang="en-GB" dirty="0"/>
          </a:p>
        </p:txBody>
      </p:sp>
      <p:pic>
        <p:nvPicPr>
          <p:cNvPr id="6" name="Média en ligne 5" title="Comment l'étanchéité à l'air est-elle mesurée ?">
            <a:hlinkClick r:id="" action="ppaction://media"/>
            <a:extLst>
              <a:ext uri="{FF2B5EF4-FFF2-40B4-BE49-F238E27FC236}">
                <a16:creationId xmlns:a16="http://schemas.microsoft.com/office/drawing/2014/main" id="{BACAC325-35A5-426B-B615-40EA0729F5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318" y="929739"/>
            <a:ext cx="10049363" cy="56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DF3B3-8894-4E4E-9F9E-DF038B8D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48" y="-326354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Avantages et Limites du Blower </a:t>
            </a:r>
            <a:r>
              <a:rPr lang="fr-FR" sz="3600" b="1" dirty="0" err="1"/>
              <a:t>Door</a:t>
            </a:r>
            <a:r>
              <a:rPr lang="fr-FR" sz="3600" b="1" dirty="0"/>
              <a:t> Test</a:t>
            </a:r>
            <a:endParaRPr lang="en-GB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0DE4C3-BE3A-4243-BAFC-DC419A79ED5A}"/>
              </a:ext>
            </a:extLst>
          </p:cNvPr>
          <p:cNvSpPr txBox="1"/>
          <p:nvPr/>
        </p:nvSpPr>
        <p:spPr>
          <a:xfrm>
            <a:off x="234043" y="1055557"/>
            <a:ext cx="5731328" cy="503214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r>
              <a:rPr lang="fr-FR" b="1" dirty="0"/>
              <a:t>Fiabilité et Rapidité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Fournit des données quantitatives précises sur l'étanchéité à l'air en peu de temps.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Permet d'identifier rapidement les zones de déperdition d'air.</a:t>
            </a:r>
          </a:p>
          <a:p>
            <a:r>
              <a:rPr lang="fr-FR" b="1" dirty="0"/>
              <a:t>Facilité d'Utilisation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Méthode standardisée et reconnue internationalement pour le diagnostic énergétique.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Installation simple et interprétation des résultats facilitée par des outils dédiés.</a:t>
            </a:r>
          </a:p>
          <a:p>
            <a:r>
              <a:rPr lang="fr-FR" b="1" dirty="0"/>
              <a:t>Coût-Efficacité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Relativement abordable par rapport à d'autres méthodes d'analyse approfondie.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Permet de prioriser les interventions de rénovation en ciblant les points faibles.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DEEA49-2117-4849-B489-35CE80BE0FE9}"/>
              </a:ext>
            </a:extLst>
          </p:cNvPr>
          <p:cNvSpPr txBox="1"/>
          <p:nvPr/>
        </p:nvSpPr>
        <p:spPr>
          <a:xfrm>
            <a:off x="6096000" y="1055557"/>
            <a:ext cx="5731327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:</a:t>
            </a:r>
            <a:endParaRPr lang="fr-FR" dirty="0"/>
          </a:p>
          <a:p>
            <a:r>
              <a:rPr lang="fr-FR" b="1" dirty="0"/>
              <a:t>Sensibilité aux Conditions Environnementales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Les résultats peuvent être influencés par les variations climatiques (température, vent).</a:t>
            </a:r>
          </a:p>
          <a:p>
            <a:r>
              <a:rPr lang="fr-FR" b="1" dirty="0"/>
              <a:t>Dépendance à la Calibration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Nécessite une calibration régulière des instruments pour garantir la précision.</a:t>
            </a:r>
          </a:p>
          <a:p>
            <a:r>
              <a:rPr lang="fr-FR" b="1" dirty="0"/>
              <a:t>Interprétation Technique :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Requiert une expertise technique pour analyser correctement les données et identifier les causes exactes des fuites.</a:t>
            </a:r>
          </a:p>
          <a:p>
            <a:r>
              <a:rPr lang="fr-FR" b="1" dirty="0"/>
              <a:t>Limites dans la Localisation Précise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Bien que le test identifie une mauvaise étanchéité, il peut être nécessaire d’utiliser d’autres outils (comme la thermographie) pour localiser précisément les fuites.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79606-EBD7-4A2C-9734-A8E3100FBECF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B91E5-0E59-4141-8959-9CD082D5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315468"/>
            <a:ext cx="10058400" cy="1609344"/>
          </a:xfrm>
        </p:spPr>
        <p:txBody>
          <a:bodyPr>
            <a:normAutofit/>
          </a:bodyPr>
          <a:lstStyle/>
          <a:p>
            <a:r>
              <a:rPr lang="fr-FR" sz="3600" b="1" dirty="0"/>
              <a:t>Techniques de Diagnostic par Thermographie</a:t>
            </a:r>
            <a:endParaRPr lang="en-GB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6E378F-04FF-4822-898F-F4749350F98D}"/>
              </a:ext>
            </a:extLst>
          </p:cNvPr>
          <p:cNvSpPr txBox="1"/>
          <p:nvPr/>
        </p:nvSpPr>
        <p:spPr>
          <a:xfrm>
            <a:off x="408214" y="1220765"/>
            <a:ext cx="6096000" cy="183127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Principe de la Thermographie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Utilisation de caméras thermiques pour détecter les différences de température à la surface des bâtiments.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Visualisation des variations thermiques qui indiquent des zones de déperdition ou des ponts thermiques.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88A70B-43E9-46FC-91C7-EF54AEE5D0EC}"/>
              </a:ext>
            </a:extLst>
          </p:cNvPr>
          <p:cNvSpPr txBox="1"/>
          <p:nvPr/>
        </p:nvSpPr>
        <p:spPr>
          <a:xfrm>
            <a:off x="408214" y="3385457"/>
            <a:ext cx="6096000" cy="26622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Méthodologie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Réalisation d'inspections thermographiques en conditions optimales (conditions climatiques favorables, absence d'exposition directe au soleil).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Captation d'images thermiques de l'enveloppe du bâtiment, en mettant l'accent sur les joints, ouvertures, et interfaces entre matériaux.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Analyse des images pour identifier les zones présentant des écarts de température anormaux.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80DA5A-02CA-40DC-AF4F-C1B489F700DC}"/>
              </a:ext>
            </a:extLst>
          </p:cNvPr>
          <p:cNvSpPr txBox="1"/>
          <p:nvPr/>
        </p:nvSpPr>
        <p:spPr>
          <a:xfrm>
            <a:off x="6689270" y="914123"/>
            <a:ext cx="5285015" cy="26622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Permet une détection rapide et non invasive des anomalies d'isolation et des fuites d'air.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Offre une représentation visuelle claire facilitant la communication des résultats auprès des parties prenantes.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Complémente efficacement les autres méthodes de diagnostic (inspection visuelle, blower </a:t>
            </a:r>
            <a:r>
              <a:rPr lang="fr-FR" dirty="0" err="1"/>
              <a:t>door</a:t>
            </a:r>
            <a:r>
              <a:rPr lang="fr-FR" dirty="0"/>
              <a:t> test).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728BED-B0CC-4DF7-AC30-5538DAD7EE0E}"/>
              </a:ext>
            </a:extLst>
          </p:cNvPr>
          <p:cNvSpPr txBox="1"/>
          <p:nvPr/>
        </p:nvSpPr>
        <p:spPr>
          <a:xfrm>
            <a:off x="6689270" y="3782509"/>
            <a:ext cx="5285015" cy="2662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précision des mesures peut être influencée par les conditions environnementales (vent, humidité, ensoleillement).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Nécessite une expertise pour l'interprétation correcte des images thermiques.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Peut nécessiter plusieurs prises de vue pour obtenir une analyse complète et fiable.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BC7699-9F49-4B6F-A65E-B11B51641512}"/>
              </a:ext>
            </a:extLst>
          </p:cNvPr>
          <p:cNvSpPr txBox="1"/>
          <p:nvPr/>
        </p:nvSpPr>
        <p:spPr>
          <a:xfrm>
            <a:off x="408214" y="2136400"/>
            <a:ext cx="6096000" cy="26546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bg1"/>
                </a:solidFill>
              </a:rPr>
              <a:t>Applications Pratiques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Identification des ponts thermiques, des zones de déperdition d'énergie et des défauts d'isolation.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Vérification de l'efficacité des interventions de réhabilitation énergétique après travaux.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98624-9099-4634-8428-1DBA3096FB77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1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F41D8-61FD-469B-9BC3-7510782D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320911"/>
            <a:ext cx="11696699" cy="1609344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err="1"/>
              <a:t>Présentation</a:t>
            </a:r>
            <a:r>
              <a:rPr lang="en-GB" sz="4400" b="1" dirty="0"/>
              <a:t> des </a:t>
            </a:r>
            <a:r>
              <a:rPr lang="en-GB" sz="4400" b="1" dirty="0" err="1"/>
              <a:t>Caméras</a:t>
            </a:r>
            <a:r>
              <a:rPr lang="en-GB" sz="4400" b="1" dirty="0"/>
              <a:t> </a:t>
            </a:r>
            <a:r>
              <a:rPr lang="en-GB" sz="4400" b="1" dirty="0" err="1"/>
              <a:t>Thermiques</a:t>
            </a:r>
            <a:endParaRPr lang="en-GB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A772DB-BEAA-4F68-A730-6350AF4C1B0A}"/>
              </a:ext>
            </a:extLst>
          </p:cNvPr>
          <p:cNvSpPr txBox="1"/>
          <p:nvPr/>
        </p:nvSpPr>
        <p:spPr>
          <a:xfrm>
            <a:off x="533401" y="1370443"/>
            <a:ext cx="6096000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bg1"/>
                </a:solidFill>
              </a:rPr>
              <a:t>Principe de Fonctionnement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Captent les rayonnements infrarouges émis par les surfaces pour générer une image thermique.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Permettent de visualiser les différences de température à la surface des matériaux.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5A4EE2-99BD-42DE-A472-F1DCCE7F9E85}"/>
              </a:ext>
            </a:extLst>
          </p:cNvPr>
          <p:cNvSpPr txBox="1"/>
          <p:nvPr/>
        </p:nvSpPr>
        <p:spPr>
          <a:xfrm>
            <a:off x="533401" y="3302343"/>
            <a:ext cx="6096000" cy="21852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Caractéristiques Techniques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Résolution thermique et spatiale adaptées à l’inspection des bâtiments.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Plage de détection de température adaptée aux conditions d’inspection sur site.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Options de réglages (sensibilité, échelle de couleurs) pour optimiser l’analyse.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6581C6-F1E2-49EC-8EF0-694284C4E6A1}"/>
              </a:ext>
            </a:extLst>
          </p:cNvPr>
          <p:cNvSpPr txBox="1"/>
          <p:nvPr/>
        </p:nvSpPr>
        <p:spPr>
          <a:xfrm>
            <a:off x="7070273" y="1064282"/>
            <a:ext cx="4229099" cy="24622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bg1"/>
                </a:solidFill>
              </a:rPr>
              <a:t>Exemples Visuels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Illustration par des images thermiques montrant des zones chaudes et froides.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Comparaison d’images avant et après interventions pour évaluer l’efficacité des travaux de réhabilitation.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776EBA-A30A-4131-A2E3-AA3FF0B3D900}"/>
              </a:ext>
            </a:extLst>
          </p:cNvPr>
          <p:cNvSpPr txBox="1"/>
          <p:nvPr/>
        </p:nvSpPr>
        <p:spPr>
          <a:xfrm>
            <a:off x="7070273" y="3762393"/>
            <a:ext cx="4680857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Avantages et Limites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</a:rPr>
              <a:t>Avantages : </a:t>
            </a:r>
            <a:r>
              <a:rPr lang="fr-FR" dirty="0"/>
              <a:t>méthode non invasive, rapide et offrant une visualisation claire des anomalies.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</a:rPr>
              <a:t>Limites : </a:t>
            </a:r>
            <a:r>
              <a:rPr lang="fr-FR" dirty="0"/>
              <a:t>dépendance aux conditions environnementales et nécessité d’une interprétation experte des images.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83E493-E713-4BF1-8844-3B323BCDAA50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BA950-FBB0-480F-AE0B-7AAE4C13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19" y="-34268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/>
              <a:t>Présentation</a:t>
            </a:r>
            <a:r>
              <a:rPr lang="en-GB" sz="4000" b="1" dirty="0"/>
              <a:t> des </a:t>
            </a:r>
            <a:r>
              <a:rPr lang="en-GB" sz="4000" b="1" dirty="0" err="1"/>
              <a:t>Caméras</a:t>
            </a:r>
            <a:r>
              <a:rPr lang="en-GB" sz="4000" b="1" dirty="0"/>
              <a:t> </a:t>
            </a:r>
            <a:r>
              <a:rPr lang="en-GB" sz="4000" b="1" dirty="0" err="1"/>
              <a:t>Thermiques</a:t>
            </a:r>
            <a:endParaRPr lang="en-GB" sz="4000" dirty="0"/>
          </a:p>
        </p:txBody>
      </p:sp>
      <p:pic>
        <p:nvPicPr>
          <p:cNvPr id="6" name="Média en ligne 5" title="Caméra thermique testo pour analyse les désordres des batiments - Testo">
            <a:hlinkClick r:id="" action="ppaction://media"/>
            <a:extLst>
              <a:ext uri="{FF2B5EF4-FFF2-40B4-BE49-F238E27FC236}">
                <a16:creationId xmlns:a16="http://schemas.microsoft.com/office/drawing/2014/main" id="{E6BB1A9B-ECA6-4EE1-8CA5-22E351D931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6914" y="1078012"/>
            <a:ext cx="9416143" cy="53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BCF9C-6509-47DA-AC7A-0E078196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1887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Lecture et Interprétation des Images Thermiques</a:t>
            </a:r>
            <a:br>
              <a:rPr lang="fr-FR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5DCC9D-B12A-499E-A40E-816021737267}"/>
              </a:ext>
            </a:extLst>
          </p:cNvPr>
          <p:cNvSpPr txBox="1"/>
          <p:nvPr/>
        </p:nvSpPr>
        <p:spPr>
          <a:xfrm>
            <a:off x="429986" y="1233154"/>
            <a:ext cx="6096000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Analyse des Contrastes Thermiques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Identifier les variations de température entre différentes zones du bâtiment.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Repérer les zones anormales (points chauds ou froids) indiquant des déperditions ou des ponts thermiques.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87593C-5C65-4732-BE14-8F223374D2F4}"/>
              </a:ext>
            </a:extLst>
          </p:cNvPr>
          <p:cNvSpPr txBox="1"/>
          <p:nvPr/>
        </p:nvSpPr>
        <p:spPr>
          <a:xfrm>
            <a:off x="429986" y="3429000"/>
            <a:ext cx="6096000" cy="238526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Interprétation des Couleurs et des Nuances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Utiliser l'échelle de couleurs pour déterminer l'intensité des écarts thermiques.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Comprendre que les couleurs chaudes (rouge/orange) indiquent souvent des zones de déperdition ou de surchauffe, tandis que les couleurs froides (bleu/vert) peuvent signaler des zones bien isolées.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31FD15-8965-4595-AFA5-9178F719F737}"/>
              </a:ext>
            </a:extLst>
          </p:cNvPr>
          <p:cNvSpPr txBox="1"/>
          <p:nvPr/>
        </p:nvSpPr>
        <p:spPr>
          <a:xfrm>
            <a:off x="6721929" y="698836"/>
            <a:ext cx="4898571" cy="2185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Comparaison avec des Données de Référence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Contraster les images thermiques avec les plans et les relevés in situ pour valider les observations.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Vérifier la cohérence des anomalies détectées avec l’inspection visuelle.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92E918-0F2A-4298-B095-9F01A837BCE5}"/>
              </a:ext>
            </a:extLst>
          </p:cNvPr>
          <p:cNvSpPr txBox="1"/>
          <p:nvPr/>
        </p:nvSpPr>
        <p:spPr>
          <a:xfrm>
            <a:off x="6721929" y="3009901"/>
            <a:ext cx="4898571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Identification des Anomalies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Détecter les ponts thermiques, les fuites d’air, et les défauts d’isolation.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Analyser les images pour localiser précisément les zones problématiques.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1ECF14-0199-4431-AEE6-75BC2095E9D7}"/>
              </a:ext>
            </a:extLst>
          </p:cNvPr>
          <p:cNvSpPr txBox="1"/>
          <p:nvPr/>
        </p:nvSpPr>
        <p:spPr>
          <a:xfrm>
            <a:off x="6732814" y="4771470"/>
            <a:ext cx="489857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Utilisation pour le Diagnostic :</a:t>
            </a: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Intégrer l’interprétation des images thermiques dans le diagnostic global.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Utiliser les informations pour prioriser les interventions de réhabilitation énergétique.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851E1-1A22-410F-A022-638C99551AD2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42A23-3CBB-4D1F-8239-A33F561D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9" y="-212053"/>
            <a:ext cx="10058400" cy="1609344"/>
          </a:xfrm>
        </p:spPr>
        <p:txBody>
          <a:bodyPr/>
          <a:lstStyle/>
          <a:p>
            <a:r>
              <a:rPr lang="en-GB" b="1" dirty="0"/>
              <a:t>Analyse des </a:t>
            </a:r>
            <a:r>
              <a:rPr lang="en-GB" b="1" dirty="0" err="1"/>
              <a:t>Ponts</a:t>
            </a:r>
            <a:r>
              <a:rPr lang="en-GB" b="1" dirty="0"/>
              <a:t> </a:t>
            </a:r>
            <a:r>
              <a:rPr lang="en-GB" b="1" dirty="0" err="1"/>
              <a:t>Thermiques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E50E88-E6E1-4D42-80E5-7FA6C75ABC4E}"/>
              </a:ext>
            </a:extLst>
          </p:cNvPr>
          <p:cNvSpPr txBox="1"/>
          <p:nvPr/>
        </p:nvSpPr>
        <p:spPr>
          <a:xfrm>
            <a:off x="707571" y="1441200"/>
            <a:ext cx="6096000" cy="18312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Identification des Ponts Thermiques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Utilisation des images thermiques pour repérer les zones présentant des écarts de température marqués.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Recoupement avec l’inspection visuelle et les plans du bâtiment pour localiser précisément ces zones.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71884D-A020-443F-B5A7-A0C0B96B9DB0}"/>
              </a:ext>
            </a:extLst>
          </p:cNvPr>
          <p:cNvSpPr txBox="1"/>
          <p:nvPr/>
        </p:nvSpPr>
        <p:spPr>
          <a:xfrm>
            <a:off x="707571" y="3793102"/>
            <a:ext cx="6096000" cy="2108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Causes et Facteurs Contribuant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Ruptures dans l’isolation due à des jonctions entre différents matériaux ou structures.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Conception architecturale déficiente ou dégradation des matériaux d’isolation au fil du temps.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Infiltrations d’air aux interfaces entre l’enveloppe du bâtiment et les ouvertures.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E0590D-3A1E-43FD-BD47-CB9DAEBA8C60}"/>
              </a:ext>
            </a:extLst>
          </p:cNvPr>
          <p:cNvSpPr txBox="1"/>
          <p:nvPr/>
        </p:nvSpPr>
        <p:spPr>
          <a:xfrm>
            <a:off x="6934200" y="957373"/>
            <a:ext cx="5023756" cy="23852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Méthodes d’Analyse et de Quantification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Mesurer l’ampleur des écarts thermiques à l’aide de caméras thermiques.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Utiliser des simulations numériques pour estimer l’impact des ponts thermiques sur la consommation énergétique globale.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Comparer les résultats obtenus avec des normes et benchmarks de performance.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64F492-6E23-4C0B-BEE5-290DE37EF55F}"/>
              </a:ext>
            </a:extLst>
          </p:cNvPr>
          <p:cNvSpPr txBox="1"/>
          <p:nvPr/>
        </p:nvSpPr>
        <p:spPr>
          <a:xfrm>
            <a:off x="6934200" y="3515360"/>
            <a:ext cx="5023757" cy="32162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Conséquences et Recommandations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Impact sur le confort intérieur (variations de température, condensation, etc.).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Proposer des solutions de renforcement de l’isolation et des modifications constructives pour réduire ces déperditions.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Importance de la prise en compte des ponts thermiques dans la planification des interventions de réhabilitation énergétique.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E6387-A9CF-46C9-98F7-B18BC104CAC8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A71E4-2DF5-4BF5-A035-BEED5930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63" y="-293696"/>
            <a:ext cx="10058400" cy="1609344"/>
          </a:xfrm>
        </p:spPr>
        <p:txBody>
          <a:bodyPr>
            <a:normAutofit/>
          </a:bodyPr>
          <a:lstStyle/>
          <a:p>
            <a:r>
              <a:rPr lang="fr-FR" sz="3600" b="1" dirty="0"/>
              <a:t>Mesures de la Consommation en Temps Réel</a:t>
            </a:r>
            <a:endParaRPr lang="en-GB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8EE3B1-BEC9-4080-8F60-7B979E7918DD}"/>
              </a:ext>
            </a:extLst>
          </p:cNvPr>
          <p:cNvSpPr txBox="1"/>
          <p:nvPr/>
        </p:nvSpPr>
        <p:spPr>
          <a:xfrm>
            <a:off x="615043" y="1400379"/>
            <a:ext cx="6096000" cy="155427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Objectifs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Assurer un suivi continu de la consommation énergétique du bâtiment.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FF00"/>
                </a:solidFill>
              </a:rPr>
              <a:t>Détecter rapidement les variations anormales et identifier les pics de consommation.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D61F7B-CE5F-47B9-9DA7-9750E5B748D8}"/>
              </a:ext>
            </a:extLst>
          </p:cNvPr>
          <p:cNvSpPr txBox="1"/>
          <p:nvPr/>
        </p:nvSpPr>
        <p:spPr>
          <a:xfrm>
            <a:off x="615043" y="3273310"/>
            <a:ext cx="6096000" cy="21082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FFFF00"/>
                </a:solidFill>
              </a:rPr>
              <a:t>Méthodologie :</a:t>
            </a:r>
            <a:endParaRPr lang="fr-FR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Installation de compteurs intelligents et de capteurs connectés pour la collecte de données en continu.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Utilisation de </a:t>
            </a:r>
            <a:r>
              <a:rPr lang="fr-FR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dataloggers</a:t>
            </a: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pour enregistrer les données de consommation à intervalles réguliers.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Intégration des mesures dans des tableaux de bord interactifs pour une visualisation en temps réel.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D4B3CB-1B9D-4539-A7B9-95ED436F23CE}"/>
              </a:ext>
            </a:extLst>
          </p:cNvPr>
          <p:cNvSpPr txBox="1"/>
          <p:nvPr/>
        </p:nvSpPr>
        <p:spPr>
          <a:xfrm>
            <a:off x="6868885" y="875161"/>
            <a:ext cx="5252357" cy="24622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une réaction immédiate en cas de dysfonctionnement ou d’inefficacité.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Facilite l’analyse dynamique des consommations et la détection des anomalies.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Offre une base de données riche pour affiner les diagnostics et optimiser les interventions.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3FDBBB-827C-4B3A-B3EC-47A26B5BE008}"/>
              </a:ext>
            </a:extLst>
          </p:cNvPr>
          <p:cNvSpPr txBox="1"/>
          <p:nvPr/>
        </p:nvSpPr>
        <p:spPr>
          <a:xfrm>
            <a:off x="6868885" y="3520627"/>
            <a:ext cx="5252357" cy="2662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Limites et Précautions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Nécessite une maintenance régulière des équipements de mesure pour garantir leur précision.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qualité des données dépend de la fiabilité des capteurs et de la connectivité.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Peut engendrer des coûts supplémentaires liés à l’installation et à la gestion des systèmes de monitoring.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C81F2-2068-4E4E-8888-4FDE4097C9A7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F9D04-5151-4297-B6DF-9556BAED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1" y="-261040"/>
            <a:ext cx="10058400" cy="1609344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Outils</a:t>
            </a:r>
            <a:r>
              <a:rPr lang="en-GB" sz="4000" b="1" dirty="0"/>
              <a:t> de Monitoring </a:t>
            </a:r>
            <a:r>
              <a:rPr lang="en-GB" sz="4000" b="1" dirty="0" err="1"/>
              <a:t>Énergétique</a:t>
            </a:r>
            <a:endParaRPr lang="en-GB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15D4A2-44C4-4D02-88A5-DBBF62A00469}"/>
              </a:ext>
            </a:extLst>
          </p:cNvPr>
          <p:cNvSpPr txBox="1"/>
          <p:nvPr/>
        </p:nvSpPr>
        <p:spPr>
          <a:xfrm>
            <a:off x="239485" y="138890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Dataloggers</a:t>
            </a:r>
            <a:r>
              <a:rPr lang="fr-FR" b="1" dirty="0"/>
              <a:t> : </a:t>
            </a:r>
            <a:r>
              <a:rPr lang="fr-FR" dirty="0"/>
              <a:t>Appareils enregistrant des données (température, consommation, débits, etc.) à intervalles réguliers.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3560F9-B016-4835-8BAF-BF0C5F159788}"/>
              </a:ext>
            </a:extLst>
          </p:cNvPr>
          <p:cNvSpPr txBox="1"/>
          <p:nvPr/>
        </p:nvSpPr>
        <p:spPr>
          <a:xfrm>
            <a:off x="239485" y="243937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Compteurs Intelligents : </a:t>
            </a:r>
            <a:r>
              <a:rPr lang="fr-FR" dirty="0"/>
              <a:t>Mesurent et transmettent automatiquement la consommation d’énergie aux systèmes de gestion.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5F7789-4A0A-44FE-9566-17314BC10CEC}"/>
              </a:ext>
            </a:extLst>
          </p:cNvPr>
          <p:cNvSpPr txBox="1"/>
          <p:nvPr/>
        </p:nvSpPr>
        <p:spPr>
          <a:xfrm>
            <a:off x="264305" y="34898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Capteurs Connectés (IoT) :</a:t>
            </a:r>
            <a:r>
              <a:rPr lang="fr-FR" dirty="0"/>
              <a:t>Capteurs de température, humidité, pression et débit intégrés dans un réseau pour une surveillance continue.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5E6862-F698-4556-83BC-C82A086929E2}"/>
              </a:ext>
            </a:extLst>
          </p:cNvPr>
          <p:cNvSpPr txBox="1"/>
          <p:nvPr/>
        </p:nvSpPr>
        <p:spPr>
          <a:xfrm>
            <a:off x="239485" y="4540319"/>
            <a:ext cx="7701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Systèmes de Gestion Technique du Bâtiment (GTB) :</a:t>
            </a:r>
            <a:r>
              <a:rPr lang="fr-FR" dirty="0"/>
              <a:t>Plateformes centralisées permettant l’agrégation et l’analyse des données en temps réel.</a:t>
            </a:r>
          </a:p>
        </p:txBody>
      </p:sp>
      <p:pic>
        <p:nvPicPr>
          <p:cNvPr id="5122" name="Picture 2" descr="Data Loggers For Sale">
            <a:extLst>
              <a:ext uri="{FF2B5EF4-FFF2-40B4-BE49-F238E27FC236}">
                <a16:creationId xmlns:a16="http://schemas.microsoft.com/office/drawing/2014/main" id="{E96A98AA-E594-496C-9934-2D6E1381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66" y="926262"/>
            <a:ext cx="2881991" cy="21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pteurs intelligents - Systèmes de comptage intelligents">
            <a:extLst>
              <a:ext uri="{FF2B5EF4-FFF2-40B4-BE49-F238E27FC236}">
                <a16:creationId xmlns:a16="http://schemas.microsoft.com/office/drawing/2014/main" id="{7D415EA2-B918-4348-8591-85B9AA8C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05" y="1779305"/>
            <a:ext cx="2932791" cy="16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ystème de surveillance de la température et de l'humidité de la chaîne du  froid pour pharmacie, enregistreur de données, passerelle IoT industrielle  avec plateforme cloud de surveillance à distance">
            <a:extLst>
              <a:ext uri="{FF2B5EF4-FFF2-40B4-BE49-F238E27FC236}">
                <a16:creationId xmlns:a16="http://schemas.microsoft.com/office/drawing/2014/main" id="{EB4C8BF0-0FC8-4FD7-8071-C6A7FB1C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56" y="3509787"/>
            <a:ext cx="2650671" cy="26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TB : gestion technique du bâtiment | SNS Groupe">
            <a:extLst>
              <a:ext uri="{FF2B5EF4-FFF2-40B4-BE49-F238E27FC236}">
                <a16:creationId xmlns:a16="http://schemas.microsoft.com/office/drawing/2014/main" id="{A8A7AA41-0430-412F-B37B-F1EA0080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41" y="821872"/>
            <a:ext cx="4254667" cy="50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7AC2FF-3F38-46AF-9DD0-6E5F5A04ECC1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E1809-F4E3-46B0-96E6-128F133F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33" y="228818"/>
            <a:ext cx="11584796" cy="1609344"/>
          </a:xfrm>
        </p:spPr>
        <p:txBody>
          <a:bodyPr/>
          <a:lstStyle/>
          <a:p>
            <a:r>
              <a:rPr lang="en-GB" b="1" dirty="0" err="1"/>
              <a:t>Outils</a:t>
            </a:r>
            <a:r>
              <a:rPr lang="en-GB" b="1" dirty="0"/>
              <a:t> de Monitoring </a:t>
            </a:r>
            <a:r>
              <a:rPr lang="en-GB" b="1" dirty="0" err="1"/>
              <a:t>Énergétique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7E7E3C-398F-49B0-8CC8-9CFDE332B10A}"/>
              </a:ext>
            </a:extLst>
          </p:cNvPr>
          <p:cNvSpPr txBox="1"/>
          <p:nvPr/>
        </p:nvSpPr>
        <p:spPr>
          <a:xfrm>
            <a:off x="549728" y="1945253"/>
            <a:ext cx="6096000" cy="2108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Fonctionnalités Clés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Surveillance continue et automatisée de la performance énergétique.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Visualisation interactive via des tableaux de bord et graphiques.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Détection instantanée des anomalies et alertes en cas de dysfonctionnements.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F8F639-04DD-48F3-A90E-2CC7E0CC7A82}"/>
              </a:ext>
            </a:extLst>
          </p:cNvPr>
          <p:cNvSpPr txBox="1"/>
          <p:nvPr/>
        </p:nvSpPr>
        <p:spPr>
          <a:xfrm>
            <a:off x="549728" y="4160613"/>
            <a:ext cx="6096000" cy="2108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Avantages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Amélioration de la réactivité face aux variations de consommation.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Facilite la prise de décision pour l’optimisation et la maintenance.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Permet un suivi détaillé de l’impact des interventions de réhabilitation.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F6CAE8-884F-47C7-AB38-39282ABDEA65}"/>
              </a:ext>
            </a:extLst>
          </p:cNvPr>
          <p:cNvSpPr txBox="1"/>
          <p:nvPr/>
        </p:nvSpPr>
        <p:spPr>
          <a:xfrm>
            <a:off x="7092043" y="2488951"/>
            <a:ext cx="4512128" cy="2108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Intégration et Compatibilité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Possibilité d’intégrer divers capteurs et dispositifs dans une plateforme unique.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Adaptabilité aux différents types de bâtiments et aux exigences spécifiques des projets.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D3C26-2439-47EB-9354-50D3D1D495E6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4B8E7-00B4-46ED-89F5-B5308C9D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8" y="32134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Contexte Législatif et Réglementaire en Algérie</a:t>
            </a:r>
            <a:br>
              <a:rPr lang="fr-FR" dirty="0"/>
            </a:b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878250-B76B-48D7-B2B6-FA9CCB179E1C}"/>
              </a:ext>
            </a:extLst>
          </p:cNvPr>
          <p:cNvSpPr txBox="1"/>
          <p:nvPr/>
        </p:nvSpPr>
        <p:spPr>
          <a:xfrm>
            <a:off x="577330" y="1470373"/>
            <a:ext cx="1119557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Exemples Concrets en Algérie :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Programmes Pilotes Urbains : </a:t>
            </a:r>
            <a:r>
              <a:rPr lang="fr-FR" dirty="0"/>
              <a:t>Des initiatives dans des villes comme Alger et Oran ont été lancées pour moderniser l'enveloppe thermique des bâtiments et installer des systèmes de chauffage et de climatisation plus efficaces.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Modernisation des Infrastructures : </a:t>
            </a:r>
            <a:r>
              <a:rPr lang="fr-FR" dirty="0"/>
              <a:t>Mise en œuvre de projets visant à intégrer des systèmes de gestion technique (domotique) dans les bâtiments publics et résidentiels afin d'optimiser la consommation énergétique.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Actions Locales : </a:t>
            </a:r>
            <a:r>
              <a:rPr lang="fr-FR" dirty="0"/>
              <a:t>Collaboration entre les autorités locales et les entreprises pour rénover des bâtiments emblématiques et réduire leur empreinte énergétique.</a:t>
            </a:r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6DA2CF-7A85-48B1-A13B-BF0D0A1393CD}"/>
              </a:ext>
            </a:extLst>
          </p:cNvPr>
          <p:cNvSpPr txBox="1"/>
          <p:nvPr/>
        </p:nvSpPr>
        <p:spPr>
          <a:xfrm>
            <a:off x="654308" y="4575291"/>
            <a:ext cx="110416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Importance de la Conformité :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respect de ces normes et régulations est essentiel pour assurer la durabilité des bâtiments, réduire les coûts énergétiques et contribuer à la diminution des émissions de gaz à effet de serre.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conformité facilite également l'accès aux financements et aides destinés aux projets de réhabilitation énergétique.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E4DA5-224D-4423-B8A0-97FBB43170FD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B0D78-F9A4-4B43-A1CF-C88B4880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-429295"/>
            <a:ext cx="11779897" cy="1609344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Synthèse</a:t>
            </a:r>
            <a:r>
              <a:rPr lang="en-GB" sz="4400" b="1" dirty="0"/>
              <a:t> des </a:t>
            </a:r>
            <a:r>
              <a:rPr lang="en-GB" sz="4400" b="1" dirty="0" err="1"/>
              <a:t>Méthodologies</a:t>
            </a:r>
            <a:r>
              <a:rPr lang="en-GB" sz="4400" b="1" dirty="0"/>
              <a:t> </a:t>
            </a:r>
            <a:r>
              <a:rPr lang="en-GB" sz="4400" b="1" dirty="0" err="1"/>
              <a:t>d’Évaluation</a:t>
            </a:r>
            <a:endParaRPr lang="en-GB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01A0CC-C241-44D5-A9DF-AEC16324C6A6}"/>
              </a:ext>
            </a:extLst>
          </p:cNvPr>
          <p:cNvSpPr txBox="1"/>
          <p:nvPr/>
        </p:nvSpPr>
        <p:spPr>
          <a:xfrm>
            <a:off x="151623" y="822912"/>
            <a:ext cx="5963817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Récapitulatif des Approches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Approche Qualitative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/>
              <a:t>Inspection visuelle, recueil d'observations et entretiens pour identifier les zones problématiques.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Approche Quantitative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/>
              <a:t>Audits énergétiques (de base et approfondi), mesures in situ et utilisation d’instruments spécialisés.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Simulation Numérique :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/>
              <a:t>Modélisation thermique pour tester différents scénarios et valider les hypothèses issues des mesures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B2788F-B0B2-4683-B596-4F37910554EE}"/>
              </a:ext>
            </a:extLst>
          </p:cNvPr>
          <p:cNvSpPr txBox="1"/>
          <p:nvPr/>
        </p:nvSpPr>
        <p:spPr>
          <a:xfrm>
            <a:off x="6256177" y="684269"/>
            <a:ext cx="580364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Complémentarité des Méthodes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Les approches qualitative et quantitative se renforcent mutuellement.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La simulation permet d’ajuster et de confirmer les données récoltées sur le terrain.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A9D48A-4C9D-4CB3-902C-1E49DAEA7EF3}"/>
              </a:ext>
            </a:extLst>
          </p:cNvPr>
          <p:cNvSpPr txBox="1"/>
          <p:nvPr/>
        </p:nvSpPr>
        <p:spPr>
          <a:xfrm>
            <a:off x="6256178" y="2274838"/>
            <a:ext cx="5812968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Points Clés pour une Évaluation Fiable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Importance de la qualité des données d’entrée (factures, relevés, inventaire des équipements).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Nécessité d’une expertise technique pour l’interprétation et l’ajustement des modèles.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Recoupement des résultats pour orienter efficacement les interventions de réhabilitation énergétique.</a:t>
            </a:r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DF0229-8B55-41AA-93CC-320FD958204E}"/>
              </a:ext>
            </a:extLst>
          </p:cNvPr>
          <p:cNvSpPr txBox="1"/>
          <p:nvPr/>
        </p:nvSpPr>
        <p:spPr>
          <a:xfrm>
            <a:off x="122855" y="4679058"/>
            <a:ext cx="11985171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Impact sur la Réhabilitation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 diagnostic énergétique rigoureux, basé sur ces méthodologies, est indispensable pour prioriser et optimiser les actions correctives.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Favorise une approche interdisciplinaire et une amélioration continue de la performance énergétique du bâtiment.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FF813-CF76-4242-8563-9519F2AEBCD0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FC38E-ABDF-4B99-8FDB-010E3FF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845" y="-196504"/>
            <a:ext cx="3848877" cy="1609344"/>
          </a:xfrm>
        </p:spPr>
        <p:txBody>
          <a:bodyPr>
            <a:noAutofit/>
          </a:bodyPr>
          <a:lstStyle/>
          <a:p>
            <a:r>
              <a:rPr lang="fr-FR" sz="6600" dirty="0"/>
              <a:t>Conclusion</a:t>
            </a:r>
            <a:endParaRPr lang="en-GB" sz="6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FBEE22-08C8-4FF1-B4E8-9822E83E513A}"/>
              </a:ext>
            </a:extLst>
          </p:cNvPr>
          <p:cNvSpPr txBox="1"/>
          <p:nvPr/>
        </p:nvSpPr>
        <p:spPr>
          <a:xfrm>
            <a:off x="187779" y="1191614"/>
            <a:ext cx="6095222" cy="29392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Synthèse des Points Abordés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Récapitulatif des approches qualitatives et quantitatives dans l’évaluation de la performance énergétique.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Importance de combiner l’inspection visuelle, les mesures in situ et les simulations numériques pour obtenir un diagnostic fiable.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Recoupement des données et utilisation d’indicateurs (ex. Intensité de Consommation Énergétique – EUI) pour orienter les interventions.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E81850-1A66-4D62-9E32-F48C8E1892E5}"/>
              </a:ext>
            </a:extLst>
          </p:cNvPr>
          <p:cNvSpPr txBox="1"/>
          <p:nvPr/>
        </p:nvSpPr>
        <p:spPr>
          <a:xfrm>
            <a:off x="6529484" y="1191614"/>
            <a:ext cx="5474737" cy="288931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Enjeux et Perspectives :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La rigueur méthodologique permet d’identifier précisément les zones de déperdition et les opportunités d’amélioration.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Nécessité d’une approche itérative et interdisciplinaire pour optimiser le diagnostic énergétique.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DD5F26-07AE-4B5C-922B-20D73C4BF097}"/>
              </a:ext>
            </a:extLst>
          </p:cNvPr>
          <p:cNvSpPr txBox="1"/>
          <p:nvPr/>
        </p:nvSpPr>
        <p:spPr>
          <a:xfrm>
            <a:off x="187780" y="4282984"/>
            <a:ext cx="11816442" cy="1831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Transition vers l’Instrumentation et les Mesures In Situ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Après avoir posé les fondations méthodologiques, l’analyse passe à la phase pratique de mesure.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prochaine section se concentrera sur les outils, capteurs et techniques permettant de collecter des données concrètes sur le terrain.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Cette transition est essentielle pour valider et affiner les hypothèses formulées lors de la phase méthodologique.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F592F-7D5F-459A-A28C-09F9532FDA87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B9476-B122-4E5F-B2E8-F3DCCA83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" y="-284037"/>
            <a:ext cx="10058400" cy="1609344"/>
          </a:xfrm>
        </p:spPr>
        <p:txBody>
          <a:bodyPr/>
          <a:lstStyle/>
          <a:p>
            <a:r>
              <a:rPr lang="en-GB" b="1" dirty="0" err="1"/>
              <a:t>Définitions</a:t>
            </a:r>
            <a:r>
              <a:rPr lang="en-GB" b="1" dirty="0"/>
              <a:t> </a:t>
            </a:r>
            <a:r>
              <a:rPr lang="en-GB" b="1" dirty="0" err="1"/>
              <a:t>Clés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68F533-C921-4745-B091-0A102E677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807" y="821194"/>
            <a:ext cx="11840484" cy="581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Diagnostic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d'évaluation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la performance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d'un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bâtiment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visant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 identifier les sources de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déperdition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les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opportunités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d'amélioration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Audit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approfondie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incluant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mesures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situ et des simulations,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permettant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quantifier 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consommation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de proposer des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recommandations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l'efficacité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Performance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l'efficacité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avec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laquelle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bâtiment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l'énergie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souvent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évaluée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des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indicateurs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l'Intensité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Consommation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(EUI).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Bilan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Compilation et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flux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d'un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bâtiment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période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donnée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pour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déterminer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les forces et faiblesses de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performance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Réhabilitation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Ensemble des interventions techniques et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organisationnelles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visant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améliorer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l'efficacité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énergétique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d'un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bâtiment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incluant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l'optimisation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l'enveloppe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systèmes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techniques et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l'intégration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technologies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innovantes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D927C-B510-467C-B41C-067DD1F4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409" y="-230804"/>
            <a:ext cx="10058400" cy="1609344"/>
          </a:xfrm>
        </p:spPr>
        <p:txBody>
          <a:bodyPr/>
          <a:lstStyle/>
          <a:p>
            <a:r>
              <a:rPr lang="en-GB" b="1" dirty="0" err="1"/>
              <a:t>Historique</a:t>
            </a:r>
            <a:r>
              <a:rPr lang="en-GB" b="1" dirty="0"/>
              <a:t> et </a:t>
            </a:r>
            <a:r>
              <a:rPr lang="en-GB" b="1" dirty="0" err="1"/>
              <a:t>Évolution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8F1606-0520-4FC6-8C8A-E31EC03EE06A}"/>
              </a:ext>
            </a:extLst>
          </p:cNvPr>
          <p:cNvSpPr txBox="1"/>
          <p:nvPr/>
        </p:nvSpPr>
        <p:spPr>
          <a:xfrm>
            <a:off x="439704" y="1165579"/>
            <a:ext cx="609522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Origines du Diagnostic Énergétique :</a:t>
            </a:r>
          </a:p>
          <a:p>
            <a:r>
              <a:rPr lang="fr-FR" dirty="0"/>
              <a:t>Premières inspections basées sur l'observation visuelle et l'analyse des consommations.</a:t>
            </a: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8E3539-9736-4EDA-BA74-A324D05C61AC}"/>
              </a:ext>
            </a:extLst>
          </p:cNvPr>
          <p:cNvSpPr txBox="1"/>
          <p:nvPr/>
        </p:nvSpPr>
        <p:spPr>
          <a:xfrm>
            <a:off x="439704" y="2312446"/>
            <a:ext cx="609522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Évolution des Techniques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Passage des méthodes qualitatives aux approches intégrant des mesures quantitatives précises.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Introduction progressive d'instruments de mesure spécialisés (ex. : blower </a:t>
            </a:r>
            <a:r>
              <a:rPr lang="fr-FR" dirty="0" err="1"/>
              <a:t>door</a:t>
            </a:r>
            <a:r>
              <a:rPr lang="fr-FR" dirty="0"/>
              <a:t> test, caméras thermiques).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0155D9-DFED-4FB4-B176-877463CEC649}"/>
              </a:ext>
            </a:extLst>
          </p:cNvPr>
          <p:cNvSpPr txBox="1"/>
          <p:nvPr/>
        </p:nvSpPr>
        <p:spPr>
          <a:xfrm>
            <a:off x="439704" y="4290309"/>
            <a:ext cx="6095222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Innovations Technologiques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Développement et adoption de logiciels de simulation numérique et de modélisation thermique.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Intégration de technologies modernes (capteurs connectés, IoT) pour améliorer la fiabilité des diagnostics.</a:t>
            </a:r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2F64C-C30E-4170-8732-58976430AF1A}"/>
              </a:ext>
            </a:extLst>
          </p:cNvPr>
          <p:cNvSpPr txBox="1"/>
          <p:nvPr/>
        </p:nvSpPr>
        <p:spPr>
          <a:xfrm>
            <a:off x="6598400" y="1165579"/>
            <a:ext cx="536393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Approche Intégrée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Combinaison des observations in situ avec des outils de simulation pour une analyse complète.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Évolution vers une démarche interdisciplinaire impliquant ingénieurs, techniciens et architectes.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45F66A-5321-48A2-91A6-51808A52888D}"/>
              </a:ext>
            </a:extLst>
          </p:cNvPr>
          <p:cNvSpPr txBox="1"/>
          <p:nvPr/>
        </p:nvSpPr>
        <p:spPr>
          <a:xfrm>
            <a:off x="6598399" y="3245506"/>
            <a:ext cx="5363935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Influence des Politiques Publiques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Adaptation des méthodes de diagnostic aux exigences législatives et normatives.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Impact des initiatives nationales et internationales sur l'amélioration continue des pratiques.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C4A0DC-66E4-4313-ACDF-641EA61D67B2}"/>
              </a:ext>
            </a:extLst>
          </p:cNvPr>
          <p:cNvSpPr txBox="1"/>
          <p:nvPr/>
        </p:nvSpPr>
        <p:spPr>
          <a:xfrm>
            <a:off x="6598398" y="5064717"/>
            <a:ext cx="5363935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Impact sur la Réhabilitation Énergétique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Les progrès historiques ont permis d'affiner les stratégies de réhabilitation en offrant des diagnostics de plus en plus précis.</a:t>
            </a:r>
          </a:p>
        </p:txBody>
      </p:sp>
      <p:pic>
        <p:nvPicPr>
          <p:cNvPr id="5122" name="Picture 2" descr="Réforme DPE : qu'est-ce qui a changé ? | Hellio">
            <a:extLst>
              <a:ext uri="{FF2B5EF4-FFF2-40B4-BE49-F238E27FC236}">
                <a16:creationId xmlns:a16="http://schemas.microsoft.com/office/drawing/2014/main" id="{E7C1E5AD-E693-4A0F-8596-3609A42B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98" y="1121128"/>
            <a:ext cx="5363935" cy="54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72B21E-9D2F-439E-98BF-9969DE6ADE68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71C6E-672E-47A3-ADCF-441A44D9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80" y="312016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/>
              <a:t>Enjeux</a:t>
            </a:r>
            <a:r>
              <a:rPr lang="en-GB" b="1" dirty="0"/>
              <a:t> </a:t>
            </a:r>
            <a:r>
              <a:rPr lang="en-GB" b="1" dirty="0" err="1"/>
              <a:t>Environnementaux</a:t>
            </a:r>
            <a:r>
              <a:rPr lang="en-GB" b="1" dirty="0"/>
              <a:t> et </a:t>
            </a:r>
            <a:r>
              <a:rPr lang="en-GB" b="1" dirty="0" err="1"/>
              <a:t>Économiques</a:t>
            </a:r>
            <a:br>
              <a:rPr lang="en-GB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A8B3FD-0182-48F2-A654-038FBAAF3355}"/>
              </a:ext>
            </a:extLst>
          </p:cNvPr>
          <p:cNvSpPr txBox="1"/>
          <p:nvPr/>
        </p:nvSpPr>
        <p:spPr>
          <a:xfrm>
            <a:off x="313742" y="1587865"/>
            <a:ext cx="60952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Réduction des émissions de gaz à effet de serre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Optimiser la performance énergétique permet de diminuer l'empreinte carbone des bâtiments.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Contribue à la lutte contre le changement climatique.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BC5476-47FA-4BE1-B28B-4AC1A1C24D9E}"/>
              </a:ext>
            </a:extLst>
          </p:cNvPr>
          <p:cNvSpPr txBox="1"/>
          <p:nvPr/>
        </p:nvSpPr>
        <p:spPr>
          <a:xfrm>
            <a:off x="313742" y="2928266"/>
            <a:ext cx="609522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Préservation des ressources naturelles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Une meilleure efficacité énergétique réduit la dépendance aux énergies fossiles.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Favorise une utilisation raisonnée et durable des ressources énergétiques.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0E329B-6DE6-4F04-816C-6D43B1FE3FD7}"/>
              </a:ext>
            </a:extLst>
          </p:cNvPr>
          <p:cNvSpPr txBox="1"/>
          <p:nvPr/>
        </p:nvSpPr>
        <p:spPr>
          <a:xfrm>
            <a:off x="313742" y="4545666"/>
            <a:ext cx="6095222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Avantages économiques à court et long terme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Réduction significative des factures d'énergie.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Valorisation du patrimoine immobilier grâce à l'amélioration de la performance énergétique.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Amélioration de la rentabilité des investissements en réhabilitation.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A5A710-9B80-4BDC-B045-30A32527F610}"/>
              </a:ext>
            </a:extLst>
          </p:cNvPr>
          <p:cNvSpPr txBox="1"/>
          <p:nvPr/>
        </p:nvSpPr>
        <p:spPr>
          <a:xfrm>
            <a:off x="6499938" y="1587865"/>
            <a:ext cx="5592535" cy="14773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Impact sur la qualité de vie et le confort des occupants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Un environnement intérieur optimisé améliore le bien-être et la santé des usagers.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Renforce l'attractivité des bâtiments rénovés.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0369AB-F6F9-4D2D-9D64-EC8090E55A8A}"/>
              </a:ext>
            </a:extLst>
          </p:cNvPr>
          <p:cNvSpPr txBox="1"/>
          <p:nvPr/>
        </p:nvSpPr>
        <p:spPr>
          <a:xfrm>
            <a:off x="6499938" y="3197209"/>
            <a:ext cx="559253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Contribution aux objectifs de développement durable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Alignement avec les politiques nationales et internationales de réduction des émissions.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Soutien à l'innovation et aux emplois dans le secteur des énergies renouvelables et de la rénovation.</a:t>
            </a:r>
          </a:p>
        </p:txBody>
      </p:sp>
      <p:pic>
        <p:nvPicPr>
          <p:cNvPr id="6146" name="Picture 2" descr="Le point sur l'environnement social d'une entreprise">
            <a:extLst>
              <a:ext uri="{FF2B5EF4-FFF2-40B4-BE49-F238E27FC236}">
                <a16:creationId xmlns:a16="http://schemas.microsoft.com/office/drawing/2014/main" id="{E94F64CC-26A2-498F-892F-E4229F08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38" y="1534216"/>
            <a:ext cx="5592534" cy="5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58DDEA-8522-456B-A1F2-147FFC3FDD62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FCE3C-72A0-4A4A-A428-7EADE055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25" y="288690"/>
            <a:ext cx="10738042" cy="160934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Synergie avec la Réhabilitation Énergétique</a:t>
            </a:r>
            <a:br>
              <a:rPr lang="fr-FR" dirty="0"/>
            </a:b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A2A83F-BEA6-4B22-A8B7-792AFE1D9A66}"/>
              </a:ext>
            </a:extLst>
          </p:cNvPr>
          <p:cNvSpPr txBox="1"/>
          <p:nvPr/>
        </p:nvSpPr>
        <p:spPr>
          <a:xfrm>
            <a:off x="248428" y="1608785"/>
            <a:ext cx="609522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Orientation des Interventions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 diagnostic énergétique identifie précisément les zones à améliorer, orientant ainsi les travaux de rénovation.</a:t>
            </a: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D4E802-1EB1-496F-929A-855F87B2E271}"/>
              </a:ext>
            </a:extLst>
          </p:cNvPr>
          <p:cNvSpPr txBox="1"/>
          <p:nvPr/>
        </p:nvSpPr>
        <p:spPr>
          <a:xfrm>
            <a:off x="248428" y="3013989"/>
            <a:ext cx="609522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Priorisation des Actions Correctives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Permet de classer par ordre de priorité les interventions en fonction de leur impact sur la performance globale du bâtiment.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9D6263-E64E-486A-AFE8-83BAF0E22D3D}"/>
              </a:ext>
            </a:extLst>
          </p:cNvPr>
          <p:cNvSpPr txBox="1"/>
          <p:nvPr/>
        </p:nvSpPr>
        <p:spPr>
          <a:xfrm>
            <a:off x="248428" y="4422199"/>
            <a:ext cx="6095222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Approche Globale et Intégrée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Favorise une collaboration étroite entre ingénieurs, architectes et techniciens pour élaborer des solutions cohérentes et efficaces.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105771-F1D5-4C12-8EFD-4108B4604210}"/>
              </a:ext>
            </a:extLst>
          </p:cNvPr>
          <p:cNvSpPr txBox="1"/>
          <p:nvPr/>
        </p:nvSpPr>
        <p:spPr>
          <a:xfrm>
            <a:off x="6473953" y="1608785"/>
            <a:ext cx="525196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Optimisation des Ressources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Cible précisément les besoins en rénovation, réduisant ainsi les coûts et évitant les interventions superflues.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C2A0FB-4804-4D63-AC36-CE26CB617DBC}"/>
              </a:ext>
            </a:extLst>
          </p:cNvPr>
          <p:cNvSpPr txBox="1"/>
          <p:nvPr/>
        </p:nvSpPr>
        <p:spPr>
          <a:xfrm>
            <a:off x="6473952" y="2961537"/>
            <a:ext cx="525196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Suivi et Amélioration Continue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 diagnostic sert de référence pour évaluer l’efficacité des travaux de réhabilitation et ajuster les actions futures.</a:t>
            </a:r>
          </a:p>
        </p:txBody>
      </p:sp>
      <p:pic>
        <p:nvPicPr>
          <p:cNvPr id="7170" name="Picture 2" descr="Rénovation énergétique : Guide pour débutant - Autour du Naturel">
            <a:extLst>
              <a:ext uri="{FF2B5EF4-FFF2-40B4-BE49-F238E27FC236}">
                <a16:creationId xmlns:a16="http://schemas.microsoft.com/office/drawing/2014/main" id="{894F2FAB-478A-45DC-B4E9-82F88FB6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68400"/>
            <a:ext cx="5727700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523863-1DE8-4A29-BB23-40DE432888EB}"/>
              </a:ext>
            </a:extLst>
          </p:cNvPr>
          <p:cNvSpPr/>
          <p:nvPr/>
        </p:nvSpPr>
        <p:spPr>
          <a:xfrm>
            <a:off x="-590550" y="6438900"/>
            <a:ext cx="3295650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Dr. DAHHAOUI Hachimi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689</TotalTime>
  <Words>7379</Words>
  <Application>Microsoft Office PowerPoint</Application>
  <PresentationFormat>Grand écran</PresentationFormat>
  <Paragraphs>700</Paragraphs>
  <Slides>51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Calibri-Bold</vt:lpstr>
      <vt:lpstr>Courier New</vt:lpstr>
      <vt:lpstr>museo-sans</vt:lpstr>
      <vt:lpstr>Rockwell</vt:lpstr>
      <vt:lpstr>Rockwell Condensed</vt:lpstr>
      <vt:lpstr>Wingdings</vt:lpstr>
      <vt:lpstr>Type de bois</vt:lpstr>
      <vt:lpstr>Diagnostic de performance énergétique </vt:lpstr>
      <vt:lpstr>Objectifs du Chapitre</vt:lpstr>
      <vt:lpstr>Importance du Diagnostic Énergétique</vt:lpstr>
      <vt:lpstr>Contexte Législatif et Réglementaire en Algérie </vt:lpstr>
      <vt:lpstr>Contexte Législatif et Réglementaire en Algérie </vt:lpstr>
      <vt:lpstr>Définitions Clés</vt:lpstr>
      <vt:lpstr>Historique et Évolution</vt:lpstr>
      <vt:lpstr>Enjeux Environnementaux et Économiques </vt:lpstr>
      <vt:lpstr>Synergie avec la Réhabilitation Énergétique </vt:lpstr>
      <vt:lpstr>Approche Multidisciplinaire</vt:lpstr>
      <vt:lpstr>Introduction aux Méthodologies d’Évaluation </vt:lpstr>
      <vt:lpstr>Approche Qualitative vs Quantitative </vt:lpstr>
      <vt:lpstr>Audit Énergétique de Base</vt:lpstr>
      <vt:lpstr>Audit Énergétique Approfondi</vt:lpstr>
      <vt:lpstr>Les Étapes d’un Audit Énergétique</vt:lpstr>
      <vt:lpstr>Les Étapes d’un Audit Énergétique</vt:lpstr>
      <vt:lpstr>Les Étapes d’un Audit Énergétique</vt:lpstr>
      <vt:lpstr>Collecte des Données Préliminaires </vt:lpstr>
      <vt:lpstr>Analyse de la Consommation  Énergétique</vt:lpstr>
      <vt:lpstr>Exploitation des Factures Énergétiques </vt:lpstr>
      <vt:lpstr>Inspection Visuelle  et Diagnostic sur Site</vt:lpstr>
      <vt:lpstr>Inspection Visuelle  et Diagnostic sur Site</vt:lpstr>
      <vt:lpstr>Techniques de Mesures Ponctuelles</vt:lpstr>
      <vt:lpstr>Approche Basée sur la Simulation Numérique</vt:lpstr>
      <vt:lpstr>Logiciels de Simulation Énergétique </vt:lpstr>
      <vt:lpstr>Avantages et Limites de la Simulation</vt:lpstr>
      <vt:lpstr>Méthodes d’Inventaire Énergétique</vt:lpstr>
      <vt:lpstr>Méthodes d’Inventaire Énergétique</vt:lpstr>
      <vt:lpstr>Importance de la Modélisation Thermique</vt:lpstr>
      <vt:lpstr>Étapes de la Modélisation d’un Bâtiment</vt:lpstr>
      <vt:lpstr>Analyse Comparative – Modèle vs Réalité</vt:lpstr>
      <vt:lpstr>Techniques d’Analyse des Écarts</vt:lpstr>
      <vt:lpstr>Indicateurs de Performance Énergétique (IPE) </vt:lpstr>
      <vt:lpstr>Utilisation des IPE dans le Diagnostic</vt:lpstr>
      <vt:lpstr>Mesure de l’Efficacité des Systèmes Énergétiques</vt:lpstr>
      <vt:lpstr>Mesure de l’Efficacité des Systèmes Énergétiques</vt:lpstr>
      <vt:lpstr>Diagnostic des Systèmes CVC</vt:lpstr>
      <vt:lpstr>Diagnostic des Systèmes CVC</vt:lpstr>
      <vt:lpstr>Techniques de Mesure d’Étanchéité à l’Air</vt:lpstr>
      <vt:lpstr>Techniques de Mesure d’Étanchéité à l’Air</vt:lpstr>
      <vt:lpstr>Avantages et Limites du Blower Door Test</vt:lpstr>
      <vt:lpstr>Techniques de Diagnostic par Thermographie</vt:lpstr>
      <vt:lpstr>Présentation des Caméras Thermiques</vt:lpstr>
      <vt:lpstr>Présentation des Caméras Thermiques</vt:lpstr>
      <vt:lpstr>Lecture et Interprétation des Images Thermiques </vt:lpstr>
      <vt:lpstr>Analyse des Ponts Thermiques</vt:lpstr>
      <vt:lpstr>Mesures de la Consommation en Temps Réel</vt:lpstr>
      <vt:lpstr>Outils de Monitoring Énergétique</vt:lpstr>
      <vt:lpstr>Outils de Monitoring Énergétique</vt:lpstr>
      <vt:lpstr>Synthèse des Méthodologies d’Évaluation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de performance énergétique</dc:title>
  <dc:creator>DAHHAOUI HACHIMI</dc:creator>
  <cp:lastModifiedBy>DAHHAOUI HACHIMI</cp:lastModifiedBy>
  <cp:revision>62</cp:revision>
  <dcterms:created xsi:type="dcterms:W3CDTF">2025-02-11T16:17:11Z</dcterms:created>
  <dcterms:modified xsi:type="dcterms:W3CDTF">2025-03-10T09:27:35Z</dcterms:modified>
</cp:coreProperties>
</file>