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7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50" autoAdjust="0"/>
    <p:restoredTop sz="94660"/>
  </p:normalViewPr>
  <p:slideViewPr>
    <p:cSldViewPr snapToGrid="0">
      <p:cViewPr varScale="1">
        <p:scale>
          <a:sx n="82" d="100"/>
          <a:sy n="82" d="100"/>
        </p:scale>
        <p:origin x="914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51A9-C722-4753-8E93-CE391B6FB544}" type="datetimeFigureOut">
              <a:rPr lang="en-GB" smtClean="0"/>
              <a:t>10/03/2025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F5903765-6586-4646-8268-4E0D1F8646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268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51A9-C722-4753-8E93-CE391B6FB544}" type="datetimeFigureOut">
              <a:rPr lang="en-GB" smtClean="0"/>
              <a:t>10/03/2025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03765-6586-4646-8268-4E0D1F8646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813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51A9-C722-4753-8E93-CE391B6FB544}" type="datetimeFigureOut">
              <a:rPr lang="en-GB" smtClean="0"/>
              <a:t>10/03/2025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03765-6586-4646-8268-4E0D1F8646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556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51A9-C722-4753-8E93-CE391B6FB544}" type="datetimeFigureOut">
              <a:rPr lang="en-GB" smtClean="0"/>
              <a:t>10/03/2025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03765-6586-4646-8268-4E0D1F8646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796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E72C51A9-C722-4753-8E93-CE391B6FB544}" type="datetimeFigureOut">
              <a:rPr lang="en-GB" smtClean="0"/>
              <a:t>10/03/2025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GB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F5903765-6586-4646-8268-4E0D1F8646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960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51A9-C722-4753-8E93-CE391B6FB544}" type="datetimeFigureOut">
              <a:rPr lang="en-GB" smtClean="0"/>
              <a:t>10/03/2025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03765-6586-4646-8268-4E0D1F8646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1092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51A9-C722-4753-8E93-CE391B6FB544}" type="datetimeFigureOut">
              <a:rPr lang="en-GB" smtClean="0"/>
              <a:t>10/03/2025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03765-6586-4646-8268-4E0D1F8646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431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51A9-C722-4753-8E93-CE391B6FB544}" type="datetimeFigureOut">
              <a:rPr lang="en-GB" smtClean="0"/>
              <a:t>10/03/2025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03765-6586-4646-8268-4E0D1F8646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424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51A9-C722-4753-8E93-CE391B6FB544}" type="datetimeFigureOut">
              <a:rPr lang="en-GB" smtClean="0"/>
              <a:t>10/03/2025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03765-6586-4646-8268-4E0D1F8646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731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51A9-C722-4753-8E93-CE391B6FB544}" type="datetimeFigureOut">
              <a:rPr lang="en-GB" smtClean="0"/>
              <a:t>10/03/2025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03765-6586-4646-8268-4E0D1F8646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819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C51A9-C722-4753-8E93-CE391B6FB544}" type="datetimeFigureOut">
              <a:rPr lang="en-GB" smtClean="0"/>
              <a:t>10/03/2025</a:t>
            </a:fld>
            <a:endParaRPr lang="en-GB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03765-6586-4646-8268-4E0D1F8646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115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E72C51A9-C722-4753-8E93-CE391B6FB544}" type="datetimeFigureOut">
              <a:rPr lang="en-GB" smtClean="0"/>
              <a:t>10/03/2025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F5903765-6586-4646-8268-4E0D1F8646B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28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0ht4ZXYWdTE?start=12&amp;feature=oembed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mP-bTRiCBA?feature=oembed" TargetMode="Externa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6EFA5F-3AB7-4A21-9C36-605D72CA2D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6000" b="1" dirty="0">
                <a:effectLst/>
                <a:latin typeface="Calibri-Bold"/>
                <a:ea typeface="Calibri" panose="020F0502020204030204" pitchFamily="34" charset="0"/>
                <a:cs typeface="Calibri-Bold"/>
              </a:rPr>
              <a:t>Diagnostic de performance énergétique </a:t>
            </a:r>
            <a:endParaRPr lang="en-GB" sz="595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590BD68-F276-4F7B-896A-EBB692E054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1913" y="4389120"/>
            <a:ext cx="7891272" cy="1069848"/>
          </a:xfrm>
        </p:spPr>
        <p:txBody>
          <a:bodyPr/>
          <a:lstStyle/>
          <a:p>
            <a:r>
              <a:rPr lang="fr-F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Méthodologies d'évaluation, instrumentation et mesures in situ.</a:t>
            </a:r>
            <a:endParaRPr lang="en-GB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58668B-0469-43DD-B958-40D7BD4434DE}"/>
              </a:ext>
            </a:extLst>
          </p:cNvPr>
          <p:cNvSpPr/>
          <p:nvPr/>
        </p:nvSpPr>
        <p:spPr>
          <a:xfrm>
            <a:off x="-266700" y="629285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Dr. DAHHAOUI Hachimi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674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FBD772-0123-44D0-8F70-A58DEFAEC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03" y="-210498"/>
            <a:ext cx="10058400" cy="1609344"/>
          </a:xfrm>
        </p:spPr>
        <p:txBody>
          <a:bodyPr/>
          <a:lstStyle/>
          <a:p>
            <a:r>
              <a:rPr lang="en-GB" b="1" dirty="0" err="1"/>
              <a:t>Approche</a:t>
            </a:r>
            <a:r>
              <a:rPr lang="en-GB" b="1" dirty="0"/>
              <a:t> </a:t>
            </a:r>
            <a:r>
              <a:rPr lang="en-GB" b="1" dirty="0" err="1"/>
              <a:t>Multidisciplinaire</a:t>
            </a: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FD6F311-352A-41AC-A64C-5D7A979C6436}"/>
              </a:ext>
            </a:extLst>
          </p:cNvPr>
          <p:cNvSpPr txBox="1"/>
          <p:nvPr/>
        </p:nvSpPr>
        <p:spPr>
          <a:xfrm>
            <a:off x="206440" y="1227783"/>
            <a:ext cx="6095222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fr-FR" b="1" dirty="0"/>
              <a:t>Collaboration entre Experts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Le diagnostic énergétique repose sur la contribution de plusieurs disciplines pour une évaluation complète.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A711416-B1E7-429C-A2F5-946958C41E27}"/>
              </a:ext>
            </a:extLst>
          </p:cNvPr>
          <p:cNvSpPr txBox="1"/>
          <p:nvPr/>
        </p:nvSpPr>
        <p:spPr>
          <a:xfrm>
            <a:off x="206440" y="2629046"/>
            <a:ext cx="6095222" cy="14773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Rôle des Ingénieurs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Réalisation des calculs techniques et analyses structurelles.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Identification des points critiques liés aux systèmes énergétiques.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5815250-B0A0-4FCB-A79A-AEF0A907792D}"/>
              </a:ext>
            </a:extLst>
          </p:cNvPr>
          <p:cNvSpPr txBox="1"/>
          <p:nvPr/>
        </p:nvSpPr>
        <p:spPr>
          <a:xfrm>
            <a:off x="206440" y="4356901"/>
            <a:ext cx="6095222" cy="14773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Intervention des Techniciens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Réalisation des mesures in situ et vérification de la qualité des données.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Maintenance et calibrage des instruments de mesure.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ADB7C32-EF7D-49E7-8988-B11D7322EB16}"/>
              </a:ext>
            </a:extLst>
          </p:cNvPr>
          <p:cNvSpPr txBox="1"/>
          <p:nvPr/>
        </p:nvSpPr>
        <p:spPr>
          <a:xfrm>
            <a:off x="6523265" y="1227783"/>
            <a:ext cx="5382985" cy="14773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Apport des Architectes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Intégration des aspects esthétiques et fonctionnels dans la réhabilitation.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Proposition de solutions innovantes pour améliorer l’enveloppe du bâtiment.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90FDB90-16F6-45D4-9ABB-87D876532814}"/>
              </a:ext>
            </a:extLst>
          </p:cNvPr>
          <p:cNvSpPr txBox="1"/>
          <p:nvPr/>
        </p:nvSpPr>
        <p:spPr>
          <a:xfrm>
            <a:off x="6523265" y="2953925"/>
            <a:ext cx="5382985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Participation des Spécialistes Environnementaux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Évaluation des impacts environnementaux des consommations énergétiques.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Conseils sur les stratégies de réduction de l’empreinte carbone.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BE9CD49-39C6-4E95-B273-9864BE0F241D}"/>
              </a:ext>
            </a:extLst>
          </p:cNvPr>
          <p:cNvSpPr txBox="1"/>
          <p:nvPr/>
        </p:nvSpPr>
        <p:spPr>
          <a:xfrm>
            <a:off x="6523263" y="4957065"/>
            <a:ext cx="5382987" cy="1754326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Bénéfices d’une Approche Interdisciplinaire :</a:t>
            </a:r>
            <a:endParaRPr lang="fr-FR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Favorise une vision globale et cohérente du projet.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Permet d’optimiser les interventions en combinant expertise technique, économique et environnementale.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800498-6877-424B-8DDB-76873C5D85F3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87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D4557E-8A48-4A56-A9C7-E3CFF6840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105" y="298019"/>
            <a:ext cx="10058400" cy="1609344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Introduction aux </a:t>
            </a:r>
            <a:r>
              <a:rPr lang="en-GB" b="1" dirty="0" err="1"/>
              <a:t>Méthodologies</a:t>
            </a:r>
            <a:r>
              <a:rPr lang="en-GB" b="1" dirty="0"/>
              <a:t> </a:t>
            </a:r>
            <a:r>
              <a:rPr lang="en-GB" b="1" dirty="0" err="1"/>
              <a:t>d’Évaluation</a:t>
            </a:r>
            <a:br>
              <a:rPr lang="en-GB" dirty="0"/>
            </a:br>
            <a:endParaRPr lang="en-GB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CEE910E-5A5C-43B1-B05E-2C4B714CCE27}"/>
              </a:ext>
            </a:extLst>
          </p:cNvPr>
          <p:cNvSpPr txBox="1"/>
          <p:nvPr/>
        </p:nvSpPr>
        <p:spPr>
          <a:xfrm>
            <a:off x="257758" y="1684089"/>
            <a:ext cx="6095222" cy="190821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b="1" dirty="0"/>
              <a:t>Enjeux des Méthodes d’Évaluation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Identifier les sources de déperdition et les opportunités d’amélioration.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Fournir des données fiables (qualitatives et quantitatives) pour orienter les interventions de réhabilitation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F644984-EAD6-4E93-A217-83B8EB5C1B5B}"/>
              </a:ext>
            </a:extLst>
          </p:cNvPr>
          <p:cNvSpPr txBox="1"/>
          <p:nvPr/>
        </p:nvSpPr>
        <p:spPr>
          <a:xfrm>
            <a:off x="285750" y="3716704"/>
            <a:ext cx="6039238" cy="19082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b="1" dirty="0"/>
              <a:t>Approche Pluridisciplinaire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Combiner les observations in situ, les mesures précises et la modélisation numérique.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Utiliser des méthodes complémentaires pour enrichir l’analyse et garantir une évaluation complète.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549AED2-74C4-445E-B529-76B82BB2204B}"/>
              </a:ext>
            </a:extLst>
          </p:cNvPr>
          <p:cNvSpPr txBox="1"/>
          <p:nvPr/>
        </p:nvSpPr>
        <p:spPr>
          <a:xfrm>
            <a:off x="6422633" y="2556502"/>
            <a:ext cx="5181989" cy="190821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b="1" dirty="0"/>
              <a:t>Rôle des Méthodologies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Servir de base pour l’analyse comparative et l’optimisation des stratégies de rénovation.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Permettre une prise de décision éclairée grâce à des indicateurs fiables (ex. Intensité de Consommation Énergétique – EUI).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15C22C-0BBA-4EDD-98AB-8AD5A5E496ED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71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96ABFE-A898-440A-9683-821B89395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57" y="323404"/>
            <a:ext cx="6880093" cy="1609344"/>
          </a:xfrm>
        </p:spPr>
        <p:txBody>
          <a:bodyPr>
            <a:normAutofit fontScale="90000"/>
          </a:bodyPr>
          <a:lstStyle/>
          <a:p>
            <a:r>
              <a:rPr lang="en-GB" b="1" dirty="0" err="1"/>
              <a:t>Approche</a:t>
            </a:r>
            <a:r>
              <a:rPr lang="en-GB" b="1" dirty="0"/>
              <a:t> Qualitative vs Quantitative</a:t>
            </a:r>
            <a:br>
              <a:rPr lang="en-GB" dirty="0"/>
            </a:b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92F1E05-C046-48D6-BEC4-83F2DA63E66C}"/>
              </a:ext>
            </a:extLst>
          </p:cNvPr>
          <p:cNvSpPr txBox="1"/>
          <p:nvPr/>
        </p:nvSpPr>
        <p:spPr>
          <a:xfrm>
            <a:off x="98557" y="1867815"/>
            <a:ext cx="6095222" cy="258532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fr-FR" b="1" dirty="0"/>
              <a:t>Approche Qualitative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Basée sur des observations, inspections visuelles et entretiens.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Permet d’identifier les anomalies, comportements et dysfonctionnements du bâtiment de manière subjective.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Exemples : </a:t>
            </a:r>
            <a:r>
              <a:rPr lang="fr-FR" dirty="0">
                <a:solidFill>
                  <a:srgbClr val="FF0000"/>
                </a:solidFill>
              </a:rPr>
              <a:t>évaluation visuelle de l’état des isolants, entretien avec les occupants pour recueillir leurs impressions sur le confort.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12C86E8-4727-4CC9-9C79-5BF1350D5A0C}"/>
              </a:ext>
            </a:extLst>
          </p:cNvPr>
          <p:cNvSpPr txBox="1"/>
          <p:nvPr/>
        </p:nvSpPr>
        <p:spPr>
          <a:xfrm>
            <a:off x="54107" y="4515205"/>
            <a:ext cx="6095222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Approche Quantitative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Fondée sur des mesures précises et des données chiffrées.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Utilise des instruments de mesure (capteurs, </a:t>
            </a:r>
            <a:r>
              <a:rPr lang="fr-FR" dirty="0" err="1"/>
              <a:t>dataloggers</a:t>
            </a:r>
            <a:r>
              <a:rPr lang="fr-FR" dirty="0"/>
              <a:t>) pour collecter des données objectives.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Exemples : relevés de température, mesures des débits d’air, intensité de consommation énergétique (EUI).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7EBE467-5E00-4F42-BBBE-74AA75B7B204}"/>
              </a:ext>
            </a:extLst>
          </p:cNvPr>
          <p:cNvSpPr txBox="1"/>
          <p:nvPr/>
        </p:nvSpPr>
        <p:spPr>
          <a:xfrm>
            <a:off x="6416796" y="1932748"/>
            <a:ext cx="3274071" cy="43242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Complémentarité des Approches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L’approche qualitative permet de formuler des hypothèses sur les zones problématiques.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L’approche quantitative offre des données vérifiables pour confirmer et quantifier ces hypothèses.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Ensemble, elles fournissent une analyse complète et fiable du diagnostic énergétique.</a:t>
            </a:r>
          </a:p>
        </p:txBody>
      </p:sp>
      <p:pic>
        <p:nvPicPr>
          <p:cNvPr id="8194" name="Picture 2" descr="Données qualitatives vs. Données quantitatives pour les débutants">
            <a:extLst>
              <a:ext uri="{FF2B5EF4-FFF2-40B4-BE49-F238E27FC236}">
                <a16:creationId xmlns:a16="http://schemas.microsoft.com/office/drawing/2014/main" id="{D6FA45CE-B590-4503-90A1-B4638B56F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592787" y="2224315"/>
            <a:ext cx="6823529" cy="237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95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BD0897-2103-4EA3-815D-5C355AB07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105" y="-257152"/>
            <a:ext cx="10058400" cy="1609344"/>
          </a:xfrm>
        </p:spPr>
        <p:txBody>
          <a:bodyPr/>
          <a:lstStyle/>
          <a:p>
            <a:r>
              <a:rPr lang="en-GB" b="1" dirty="0"/>
              <a:t>Audit </a:t>
            </a:r>
            <a:r>
              <a:rPr lang="en-GB" b="1" dirty="0" err="1"/>
              <a:t>Énergétique</a:t>
            </a:r>
            <a:r>
              <a:rPr lang="en-GB" b="1" dirty="0"/>
              <a:t> de Base</a:t>
            </a: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9139C33-749A-4FA7-91AB-8D497B2FC5B5}"/>
              </a:ext>
            </a:extLst>
          </p:cNvPr>
          <p:cNvSpPr txBox="1"/>
          <p:nvPr/>
        </p:nvSpPr>
        <p:spPr>
          <a:xfrm>
            <a:off x="265083" y="1064477"/>
            <a:ext cx="6095222" cy="15542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Définition et Objectifs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Réaliser une première évaluation rapide de la performance énergétique du bâtiment.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Identifier les principales sources de déperdition et les opportunités d’amélioration.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CA7567-885E-4D52-9913-0409A9393815}"/>
              </a:ext>
            </a:extLst>
          </p:cNvPr>
          <p:cNvSpPr txBox="1"/>
          <p:nvPr/>
        </p:nvSpPr>
        <p:spPr>
          <a:xfrm>
            <a:off x="207933" y="4277957"/>
            <a:ext cx="6095222" cy="23852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Méthodologie 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Inspection visuelle de l’enveloppe du bâtiment et des installations (chauffage, ventilation, climatisation).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Recueil des données existantes (factures d’énergie, plans, historique de consommations).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Entretiens avec les occupants pour évaluer le confort et l’usage des espaces.</a:t>
            </a:r>
            <a:endParaRPr lang="en-GB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C4A3B33-D520-43BF-88DF-64709260D184}"/>
              </a:ext>
            </a:extLst>
          </p:cNvPr>
          <p:cNvSpPr txBox="1"/>
          <p:nvPr/>
        </p:nvSpPr>
        <p:spPr>
          <a:xfrm>
            <a:off x="6583913" y="1064477"/>
            <a:ext cx="4883410" cy="1831271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Avantages 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Mise en œuvre rapide et à coût modéré.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Permet de cibler rapidement les zones nécessitant une analyse plus approfondie.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Idéal pour une première approche dans le cadre d’une réhabilitation.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2C3791C-CE77-4B9B-B896-CC449AB44050}"/>
              </a:ext>
            </a:extLst>
          </p:cNvPr>
          <p:cNvSpPr txBox="1"/>
          <p:nvPr/>
        </p:nvSpPr>
        <p:spPr>
          <a:xfrm>
            <a:off x="6583913" y="3162120"/>
            <a:ext cx="4883410" cy="21082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Limites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Moins détaillé et précis qu’un audit énergétique approfondi.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Peut ne pas détecter certaines anomalies complexes ou spécifiques.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S’appuie principalement sur des observations et données de base.</a:t>
            </a:r>
          </a:p>
        </p:txBody>
      </p:sp>
      <p:pic>
        <p:nvPicPr>
          <p:cNvPr id="9218" name="Picture 2" descr="Combien d'Économies d'Énergie Peut-On Réaliser Grâce à un Audit Énergétique  à Lyon ? - RMG">
            <a:extLst>
              <a:ext uri="{FF2B5EF4-FFF2-40B4-BE49-F238E27FC236}">
                <a16:creationId xmlns:a16="http://schemas.microsoft.com/office/drawing/2014/main" id="{E3ADF598-A549-402C-8C4C-D2EE99BC9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663" y="2643490"/>
            <a:ext cx="2847975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94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5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79BE02-9895-4727-9E7F-777AD1680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-443204"/>
            <a:ext cx="10058400" cy="1609344"/>
          </a:xfrm>
        </p:spPr>
        <p:txBody>
          <a:bodyPr/>
          <a:lstStyle/>
          <a:p>
            <a:r>
              <a:rPr lang="en-GB" b="1" dirty="0"/>
              <a:t>Audit </a:t>
            </a:r>
            <a:r>
              <a:rPr lang="en-GB" b="1" dirty="0" err="1"/>
              <a:t>Énergétique</a:t>
            </a:r>
            <a:r>
              <a:rPr lang="en-GB" b="1" dirty="0"/>
              <a:t> </a:t>
            </a:r>
            <a:r>
              <a:rPr lang="en-GB" b="1" dirty="0" err="1"/>
              <a:t>Approfondi</a:t>
            </a: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E78FF34-74D0-4039-8336-3CE8A0D0865E}"/>
              </a:ext>
            </a:extLst>
          </p:cNvPr>
          <p:cNvSpPr txBox="1"/>
          <p:nvPr/>
        </p:nvSpPr>
        <p:spPr>
          <a:xfrm>
            <a:off x="257758" y="774255"/>
            <a:ext cx="5261300" cy="15542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Définition et Objectifs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Réaliser une analyse détaillée et complète de la performance énergétique du bâtiment.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Quantifier précisément les consommations et identifier les déperditions énergétiques.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6E2DF83-F29B-468C-99D5-1C7792DA5669}"/>
              </a:ext>
            </a:extLst>
          </p:cNvPr>
          <p:cNvSpPr txBox="1"/>
          <p:nvPr/>
        </p:nvSpPr>
        <p:spPr>
          <a:xfrm>
            <a:off x="257758" y="2448914"/>
            <a:ext cx="4227156" cy="43242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Méthodologie Approfondie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Inspection minutieuse de l’ensemble de l’enveloppe du bâtiment et de ses installations techniques.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Utilisation d’instruments de mesure spécialisés (caméras thermiques, blower </a:t>
            </a:r>
            <a:r>
              <a:rPr lang="fr-FR" dirty="0" err="1"/>
              <a:t>door</a:t>
            </a:r>
            <a:r>
              <a:rPr lang="fr-FR" dirty="0"/>
              <a:t> test, </a:t>
            </a:r>
            <a:r>
              <a:rPr lang="fr-FR" dirty="0" err="1"/>
              <a:t>dataloggers</a:t>
            </a:r>
            <a:r>
              <a:rPr lang="fr-FR" dirty="0"/>
              <a:t>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Recueil de données détaillées sur les systèmes de chauffage, ventilation, climatisation et éclairage.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Analyse par simulation et modélisation thermique pour valider les observations in situ.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85B40F7-DD8E-474F-A71C-8CAAFF2FBCF9}"/>
              </a:ext>
            </a:extLst>
          </p:cNvPr>
          <p:cNvSpPr txBox="1"/>
          <p:nvPr/>
        </p:nvSpPr>
        <p:spPr>
          <a:xfrm>
            <a:off x="5654026" y="668759"/>
            <a:ext cx="6488989" cy="21082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Indicateurs Spécifiques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Calcul de l’Intensité de Consommation Énergétique (EUI) pour une évaluation précise.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Analyse des coefficients de performance (COP) des systèmes de chauffage et climatisation.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Identification et quantification des ponts thermiques et des zones de déperdition.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96F23D2-BB37-4468-BB59-92BA5ADB2B62}"/>
              </a:ext>
            </a:extLst>
          </p:cNvPr>
          <p:cNvSpPr txBox="1"/>
          <p:nvPr/>
        </p:nvSpPr>
        <p:spPr>
          <a:xfrm>
            <a:off x="4566559" y="2851348"/>
            <a:ext cx="7581900" cy="18312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Avantages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Offre une vision complète et détaillée de la performance énergétique.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Permet de planifier des interventions ciblées et optimisées.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Fournit des données fiables pour une prise de décision éclairée en matière de réhabilitation.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10C694A-104B-40B2-ADBB-791F12318206}"/>
              </a:ext>
            </a:extLst>
          </p:cNvPr>
          <p:cNvSpPr txBox="1"/>
          <p:nvPr/>
        </p:nvSpPr>
        <p:spPr>
          <a:xfrm>
            <a:off x="4566559" y="4741850"/>
            <a:ext cx="7514253" cy="203132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fr-FR" b="1" dirty="0"/>
              <a:t>Limites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Nécessite davantage de temps et de ressources que l’audit énergétique de base.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Requiert des compétences techniques pointues pour l’interprétation des résultats.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Peut entraîner des coûts supplémentaires en équipement et en expertise.</a:t>
            </a:r>
          </a:p>
        </p:txBody>
      </p:sp>
    </p:spTree>
    <p:extLst>
      <p:ext uri="{BB962C8B-B14F-4D97-AF65-F5344CB8AC3E}">
        <p14:creationId xmlns:p14="http://schemas.microsoft.com/office/powerpoint/2010/main" val="317549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FB84B7-FCE3-4248-968D-04D56A639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71" y="-201168"/>
            <a:ext cx="11919857" cy="1609344"/>
          </a:xfrm>
        </p:spPr>
        <p:txBody>
          <a:bodyPr>
            <a:normAutofit/>
          </a:bodyPr>
          <a:lstStyle/>
          <a:p>
            <a:pPr algn="ctr"/>
            <a:r>
              <a:rPr lang="fr-FR" b="1" dirty="0"/>
              <a:t>Les Étapes d’un Audit Énergétique</a:t>
            </a: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CD2B73D-6D76-4BD5-83D2-3891CD924EB4}"/>
              </a:ext>
            </a:extLst>
          </p:cNvPr>
          <p:cNvSpPr txBox="1"/>
          <p:nvPr/>
        </p:nvSpPr>
        <p:spPr>
          <a:xfrm>
            <a:off x="544286" y="1340801"/>
            <a:ext cx="6096000" cy="18312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Phase de Préparation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Définir les objectifs et le périmètre de l’audit.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Recueillir les informations préliminaires (plans, factures, historiques de consommation).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Préparer les outils et instruments de mesure nécessaires.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0073D71-6ECE-4FC5-8CA6-37970DA475E1}"/>
              </a:ext>
            </a:extLst>
          </p:cNvPr>
          <p:cNvSpPr txBox="1"/>
          <p:nvPr/>
        </p:nvSpPr>
        <p:spPr>
          <a:xfrm>
            <a:off x="544286" y="3524250"/>
            <a:ext cx="6096000" cy="2662267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Phase de Collecte des Données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Réaliser une inspection visuelle de l’enveloppe du bâtiment et de ses installations.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Effectuer des mesures in situ à l’aide d’instruments spécialisés (capteurs, </a:t>
            </a:r>
            <a:r>
              <a:rPr lang="fr-FR" dirty="0" err="1"/>
              <a:t>dataloggers</a:t>
            </a:r>
            <a:r>
              <a:rPr lang="fr-FR" dirty="0"/>
              <a:t>, caméras thermiques, etc.).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Recueillir des données qualitatives par des entretiens avec les occupants pour évaluer le confort et l’utilisation des espaces.</a:t>
            </a:r>
          </a:p>
        </p:txBody>
      </p:sp>
      <p:sp>
        <p:nvSpPr>
          <p:cNvPr id="3" name="AutoShape 2" descr="L'Audit Energétique : Première étape vers la Rénovation Globale">
            <a:extLst>
              <a:ext uri="{FF2B5EF4-FFF2-40B4-BE49-F238E27FC236}">
                <a16:creationId xmlns:a16="http://schemas.microsoft.com/office/drawing/2014/main" id="{B80DA82E-24B5-4E3B-A746-345D34E538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44" name="Picture 4" descr="L'Audit Energétique : Première étape vers la Rénovation Globale">
            <a:extLst>
              <a:ext uri="{FF2B5EF4-FFF2-40B4-BE49-F238E27FC236}">
                <a16:creationId xmlns:a16="http://schemas.microsoft.com/office/drawing/2014/main" id="{D3C58A61-6359-4C3F-A559-BE8B29A04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285" y="1126456"/>
            <a:ext cx="5005615" cy="556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3DD07DB-735B-4034-9EC0-F6C8A1C1E14F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19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FB84B7-FCE3-4248-968D-04D56A639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71" y="-201168"/>
            <a:ext cx="11919857" cy="1609344"/>
          </a:xfrm>
        </p:spPr>
        <p:txBody>
          <a:bodyPr>
            <a:normAutofit/>
          </a:bodyPr>
          <a:lstStyle/>
          <a:p>
            <a:pPr algn="ctr"/>
            <a:r>
              <a:rPr lang="fr-FR" b="1" dirty="0"/>
              <a:t>Les Étapes d’un Audit Énergétique</a:t>
            </a: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CD2B73D-6D76-4BD5-83D2-3891CD924EB4}"/>
              </a:ext>
            </a:extLst>
          </p:cNvPr>
          <p:cNvSpPr txBox="1"/>
          <p:nvPr/>
        </p:nvSpPr>
        <p:spPr>
          <a:xfrm>
            <a:off x="544286" y="1340801"/>
            <a:ext cx="6096000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Phase d’Analyse des Données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Traiter et interpréter les données collectées.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Identifier les zones de déperdition et les opportunités d’amélioration.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Comparer les résultats obtenus aux normes et aux indicateurs de référence (ex. Intensité de Consommation Énergétique – EUI).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0073D71-6ECE-4FC5-8CA6-37970DA475E1}"/>
              </a:ext>
            </a:extLst>
          </p:cNvPr>
          <p:cNvSpPr txBox="1"/>
          <p:nvPr/>
        </p:nvSpPr>
        <p:spPr>
          <a:xfrm>
            <a:off x="544286" y="3429000"/>
            <a:ext cx="6096000" cy="2662267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Phase de Collecte des Données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Réaliser une inspection visuelle de l’enveloppe du bâtiment et de ses installations.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Effectuer des mesures in situ à l’aide d’instruments spécialisés (capteurs, </a:t>
            </a:r>
            <a:r>
              <a:rPr lang="fr-FR" dirty="0" err="1"/>
              <a:t>dataloggers</a:t>
            </a:r>
            <a:r>
              <a:rPr lang="fr-FR" dirty="0"/>
              <a:t>, caméras thermiques, etc.).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Recueillir des données qualitatives par des entretiens avec les occupants pour évaluer le confort et l’utilisation des espaces.</a:t>
            </a:r>
          </a:p>
        </p:txBody>
      </p:sp>
      <p:pic>
        <p:nvPicPr>
          <p:cNvPr id="6" name="Picture 4" descr="L'Audit Energétique : Première étape vers la Rénovation Globale">
            <a:extLst>
              <a:ext uri="{FF2B5EF4-FFF2-40B4-BE49-F238E27FC236}">
                <a16:creationId xmlns:a16="http://schemas.microsoft.com/office/drawing/2014/main" id="{BE97E449-740E-4C52-B350-C81F94C1D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285" y="1126456"/>
            <a:ext cx="5005615" cy="556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528D897-CAD3-4CF3-9548-9F6DFDFF8ADC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340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FB84B7-FCE3-4248-968D-04D56A639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71" y="-201168"/>
            <a:ext cx="11919857" cy="1609344"/>
          </a:xfrm>
        </p:spPr>
        <p:txBody>
          <a:bodyPr>
            <a:normAutofit/>
          </a:bodyPr>
          <a:lstStyle/>
          <a:p>
            <a:pPr algn="ctr"/>
            <a:r>
              <a:rPr lang="fr-FR" b="1" dirty="0"/>
              <a:t>Les Étapes d’un Audit Énergétique</a:t>
            </a:r>
            <a:endParaRPr lang="en-GB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E9517F5-0564-4221-BEB5-E1039C86FBD8}"/>
              </a:ext>
            </a:extLst>
          </p:cNvPr>
          <p:cNvSpPr txBox="1"/>
          <p:nvPr/>
        </p:nvSpPr>
        <p:spPr>
          <a:xfrm>
            <a:off x="876298" y="1605367"/>
            <a:ext cx="10439401" cy="2764924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sz="2400" b="1" dirty="0"/>
              <a:t>Phase de Rédaction du Rapport et Recommandations :</a:t>
            </a:r>
            <a:endParaRPr lang="fr-FR" sz="2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2400" dirty="0"/>
              <a:t>Compiler et présenter les résultats dans un rapport clair et structuré.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2400" dirty="0"/>
              <a:t>Proposer des actions correctives et des solutions d’optimisation.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sz="2400" dirty="0"/>
              <a:t>Définir un plan d’action pour la réhabilitation énergétique en priorisant les interventions.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F65984-8C1A-4D64-803E-2A3B0CE11C6E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50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AF2C32-1B0A-4D5E-93E3-A0DE3EDD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390" y="92746"/>
            <a:ext cx="10871781" cy="1609344"/>
          </a:xfrm>
        </p:spPr>
        <p:txBody>
          <a:bodyPr>
            <a:normAutofit fontScale="90000"/>
          </a:bodyPr>
          <a:lstStyle/>
          <a:p>
            <a:r>
              <a:rPr lang="en-GB" b="1" dirty="0" err="1"/>
              <a:t>Collecte</a:t>
            </a:r>
            <a:r>
              <a:rPr lang="en-GB" b="1" dirty="0"/>
              <a:t> des </a:t>
            </a:r>
            <a:r>
              <a:rPr lang="en-GB" b="1" dirty="0" err="1"/>
              <a:t>Données</a:t>
            </a:r>
            <a:r>
              <a:rPr lang="en-GB" b="1" dirty="0"/>
              <a:t> </a:t>
            </a:r>
            <a:r>
              <a:rPr lang="en-GB" b="1" dirty="0" err="1"/>
              <a:t>Préliminaires</a:t>
            </a:r>
            <a:br>
              <a:rPr lang="en-GB" dirty="0"/>
            </a:b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47A2C74-6302-4BC2-9339-FD29F45990E3}"/>
              </a:ext>
            </a:extLst>
          </p:cNvPr>
          <p:cNvSpPr txBox="1"/>
          <p:nvPr/>
        </p:nvSpPr>
        <p:spPr>
          <a:xfrm>
            <a:off x="478972" y="1237092"/>
            <a:ext cx="6096000" cy="15542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Recensement des Informations Documentaires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Rassembler les plans architecturaux, schémas techniques et historiques de consommation.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Consulter les factures énergétiques afin d'identifier les tendances et les anomalies.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0796E80-AB20-427F-B05A-22994BAC2C60}"/>
              </a:ext>
            </a:extLst>
          </p:cNvPr>
          <p:cNvSpPr txBox="1"/>
          <p:nvPr/>
        </p:nvSpPr>
        <p:spPr>
          <a:xfrm>
            <a:off x="478972" y="2977362"/>
            <a:ext cx="6096000" cy="155427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Inventaire des Équipements et Installations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Identifier les systèmes existants (chauffage, ventilation, climatisation, éclairage, etc.).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Relever les caractéristiques des matériaux et l'état des isolants pour une première évaluation.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39398DF-1572-4353-B4FA-CACE0A8FF6A3}"/>
              </a:ext>
            </a:extLst>
          </p:cNvPr>
          <p:cNvSpPr txBox="1"/>
          <p:nvPr/>
        </p:nvSpPr>
        <p:spPr>
          <a:xfrm>
            <a:off x="478972" y="4717632"/>
            <a:ext cx="6096000" cy="155427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Analyse des Données Historiques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Étudier les relevés de consommation sur plusieurs périodes pour détecter des variations saisonnières.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Mettre en perspective les pics de consommation et les périodes de moindre utilisation.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2B01E6B-19CB-4A22-BE1F-242961CECFBF}"/>
              </a:ext>
            </a:extLst>
          </p:cNvPr>
          <p:cNvSpPr txBox="1"/>
          <p:nvPr/>
        </p:nvSpPr>
        <p:spPr>
          <a:xfrm>
            <a:off x="6689271" y="1237092"/>
            <a:ext cx="5382986" cy="155427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Création d’une Base de Données Centralisée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Centraliser l’ensemble des documents et relevés pour faciliter l’analyse ultérieure.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Assurer la vérification et la fiabilité des données collectées.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07520BA-D94B-4704-8F63-36FD76307258}"/>
              </a:ext>
            </a:extLst>
          </p:cNvPr>
          <p:cNvSpPr txBox="1"/>
          <p:nvPr/>
        </p:nvSpPr>
        <p:spPr>
          <a:xfrm>
            <a:off x="6689271" y="3685729"/>
            <a:ext cx="5382986" cy="1554272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chemeClr val="bg1"/>
                </a:solidFill>
              </a:rPr>
              <a:t>Importance de la Précision 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Garantir la qualité de l’audit en s’appuyant sur des informations complètes et vérifiées.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Préparer le terrain pour une analyse quantitative et qualitative approfondie.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C15187-6C7C-4825-9A5F-B180CEF734E5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086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192964-125B-4EC4-A830-5D7A20464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8100" y="87085"/>
            <a:ext cx="13503728" cy="1609344"/>
          </a:xfrm>
        </p:spPr>
        <p:txBody>
          <a:bodyPr>
            <a:normAutofit/>
          </a:bodyPr>
          <a:lstStyle/>
          <a:p>
            <a:pPr algn="ctr"/>
            <a:r>
              <a:rPr lang="fr-FR" b="1" dirty="0"/>
              <a:t>Analyse de la Consommation </a:t>
            </a:r>
            <a:br>
              <a:rPr lang="fr-FR" b="1" dirty="0"/>
            </a:br>
            <a:r>
              <a:rPr lang="fr-FR" b="1" dirty="0"/>
              <a:t>Énergétique</a:t>
            </a: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FEA475-967B-409D-9C53-CADF402B688F}"/>
              </a:ext>
            </a:extLst>
          </p:cNvPr>
          <p:cNvSpPr txBox="1"/>
          <p:nvPr/>
        </p:nvSpPr>
        <p:spPr>
          <a:xfrm>
            <a:off x="284389" y="1575199"/>
            <a:ext cx="6751864" cy="1554272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chemeClr val="bg1"/>
                </a:solidFill>
              </a:rPr>
              <a:t>Examen des Factures et Relevés :</a:t>
            </a:r>
            <a:endParaRPr lang="fr-FR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Analyser les factures d'énergie sur plusieurs périodes pour identifier les tendances de consommation.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Repérer les pics de consommation et les périodes de faible usage.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4EB97E5-0B34-4ACA-A4BC-89C87C40BDD9}"/>
              </a:ext>
            </a:extLst>
          </p:cNvPr>
          <p:cNvSpPr txBox="1"/>
          <p:nvPr/>
        </p:nvSpPr>
        <p:spPr>
          <a:xfrm>
            <a:off x="284389" y="3250321"/>
            <a:ext cx="6751864" cy="155427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Utilisation d'Outils de Visualisation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Employer des graphiques et des diagrammes pour représenter l'évolution de la consommation.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Faciliter la détection des anomalies et l'interprétation des données.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9C20565-690B-4098-B8D3-1F3BD089F4D1}"/>
              </a:ext>
            </a:extLst>
          </p:cNvPr>
          <p:cNvSpPr txBox="1"/>
          <p:nvPr/>
        </p:nvSpPr>
        <p:spPr>
          <a:xfrm>
            <a:off x="7117896" y="1696429"/>
            <a:ext cx="4997904" cy="23852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Détection des Anomalies et Incohérences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Identifier des écarts par rapport aux moyennes attendues, pouvant révéler des dysfonctionnements ou inefficacités.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Corréler les données de consommation avec des événements spécifiques (changements saisonniers, modifications d'usage, etc.).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4245C7A-B186-485C-B217-9B7CE28C3045}"/>
              </a:ext>
            </a:extLst>
          </p:cNvPr>
          <p:cNvSpPr txBox="1"/>
          <p:nvPr/>
        </p:nvSpPr>
        <p:spPr>
          <a:xfrm>
            <a:off x="284389" y="4939644"/>
            <a:ext cx="6751864" cy="183127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Comparaison avec des Normes et Références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Évaluer la consommation en la comparant à des indicateurs de référence tels que l'Intensité de Consommation Énergétique (EUI).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Déterminer si le bâtiment respecte ou dépasse les standards sectoriels.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AA524A4-A5A6-4B0A-BD7E-885BCE851BCF}"/>
              </a:ext>
            </a:extLst>
          </p:cNvPr>
          <p:cNvSpPr txBox="1"/>
          <p:nvPr/>
        </p:nvSpPr>
        <p:spPr>
          <a:xfrm>
            <a:off x="7117896" y="4287749"/>
            <a:ext cx="4997904" cy="1831271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chemeClr val="bg2"/>
                </a:solidFill>
              </a:rPr>
              <a:t>Implications pour la Réhabilitation :</a:t>
            </a:r>
            <a:endParaRPr lang="fr-FR" dirty="0">
              <a:solidFill>
                <a:schemeClr val="bg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2"/>
                </a:solidFill>
              </a:rPr>
              <a:t>Utiliser l'analyse pour cibler les zones nécessitant des améliorations.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2"/>
                </a:solidFill>
              </a:rPr>
              <a:t>Prioriser les actions de réhabilitation en fonction des données et des opportunités d'optimisation.</a:t>
            </a:r>
          </a:p>
        </p:txBody>
      </p:sp>
    </p:spTree>
    <p:extLst>
      <p:ext uri="{BB962C8B-B14F-4D97-AF65-F5344CB8AC3E}">
        <p14:creationId xmlns:p14="http://schemas.microsoft.com/office/powerpoint/2010/main" val="2518855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C629D6-AA3A-4B46-8488-812DC2320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52" y="-126523"/>
            <a:ext cx="10058400" cy="1609344"/>
          </a:xfrm>
        </p:spPr>
        <p:txBody>
          <a:bodyPr/>
          <a:lstStyle/>
          <a:p>
            <a:r>
              <a:rPr lang="en-GB" dirty="0" err="1"/>
              <a:t>Objectifs</a:t>
            </a:r>
            <a:r>
              <a:rPr lang="en-GB" dirty="0"/>
              <a:t> du </a:t>
            </a:r>
            <a:r>
              <a:rPr lang="en-GB" dirty="0" err="1"/>
              <a:t>Chapitre</a:t>
            </a:r>
            <a:endParaRPr lang="en-GB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F3C075C-077D-4F84-807B-7CF007CEB4C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05944" y="1158237"/>
            <a:ext cx="10444129" cy="446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Comprendre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l’importance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du diagnostic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énergétique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dans la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réhabilitation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bâtiments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Maîtriser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méthodologies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d’évaluation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approches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qualitatives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et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quantitatives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Identifier et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utiliser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indicateurs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clés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performance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énergétique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(ex. EUI (Energy Use Intensity),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consommation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par m²).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S’initier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aux techniques et aux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outils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mesure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situ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capteurs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relevés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inspections).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Situer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le diagnostic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énergétique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étape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essentielle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pour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orienter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les interventions de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rénovation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Développer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approche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interdisciplinaire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et critique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collaborant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avec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ingénieurs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techniciens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et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architectes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855C78-0009-47BE-B6BD-E2A738CD8F51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01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FA622A-515E-431F-BAAD-9A5402F98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908" y="20465"/>
            <a:ext cx="11936184" cy="1609344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Exploitation des Factures </a:t>
            </a:r>
            <a:r>
              <a:rPr lang="en-GB" b="1" dirty="0" err="1"/>
              <a:t>Énergétiques</a:t>
            </a:r>
            <a:br>
              <a:rPr lang="en-GB" dirty="0"/>
            </a:b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B1DCF56-C09B-410E-9E94-582EA9BA9929}"/>
              </a:ext>
            </a:extLst>
          </p:cNvPr>
          <p:cNvSpPr txBox="1"/>
          <p:nvPr/>
        </p:nvSpPr>
        <p:spPr>
          <a:xfrm>
            <a:off x="429986" y="1090136"/>
            <a:ext cx="6096000" cy="155427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Analyse Détaillée des Factures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Examiner les différentes composantes de la facture (consommation, frais fixes, taxes, etc.).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Identifier la répartition des coûts et la part dédiée aux différents usages du bâtiment.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5CEA83-067B-484A-BC86-487C89B46E43}"/>
              </a:ext>
            </a:extLst>
          </p:cNvPr>
          <p:cNvSpPr txBox="1"/>
          <p:nvPr/>
        </p:nvSpPr>
        <p:spPr>
          <a:xfrm>
            <a:off x="429986" y="2780437"/>
            <a:ext cx="6096000" cy="18312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Identification des Tendances et Anomalies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Comparer les factures sur plusieurs périodes pour repérer des pics ou des creux inhabituels.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Corréler les variations de consommation avec des facteurs externes (saisonnalité, occupation, maintenance).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95F76A4-40B9-48DE-8910-AFA252CE2DE9}"/>
              </a:ext>
            </a:extLst>
          </p:cNvPr>
          <p:cNvSpPr txBox="1"/>
          <p:nvPr/>
        </p:nvSpPr>
        <p:spPr>
          <a:xfrm>
            <a:off x="429986" y="4818493"/>
            <a:ext cx="6096000" cy="155427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Validation des Données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Utiliser les informations des factures pour confirmer les données collectées sur le terrain.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Intégrer ces données à l’analyse globale en complément des mesures in situ et des simulations.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1747594-AA4E-4048-84BC-0B810E0972E4}"/>
              </a:ext>
            </a:extLst>
          </p:cNvPr>
          <p:cNvSpPr txBox="1"/>
          <p:nvPr/>
        </p:nvSpPr>
        <p:spPr>
          <a:xfrm>
            <a:off x="6600824" y="1587803"/>
            <a:ext cx="5388429" cy="2108269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chemeClr val="bg2"/>
                </a:solidFill>
              </a:rPr>
              <a:t>Utilisation des Indicateurs de Performance :</a:t>
            </a:r>
            <a:endParaRPr lang="fr-FR" dirty="0">
              <a:solidFill>
                <a:schemeClr val="bg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2"/>
                </a:solidFill>
              </a:rPr>
              <a:t>Calculer des indicateurs tels que l’Intensité de Consommation Énergétique (EUI) pour évaluer la performance.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2"/>
                </a:solidFill>
              </a:rPr>
              <a:t>Déterminer si la consommation est en adéquation avec les normes et les références du secteur.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227049A-134E-4D5E-A380-FE3378E2B753}"/>
              </a:ext>
            </a:extLst>
          </p:cNvPr>
          <p:cNvSpPr txBox="1"/>
          <p:nvPr/>
        </p:nvSpPr>
        <p:spPr>
          <a:xfrm>
            <a:off x="6600825" y="4034722"/>
            <a:ext cx="5388428" cy="1831271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Identification des Opportunités d’Optimisation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Mettre en évidence les postes de dépenses énergétiques excessifs.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Proposer des actions correctives pour réduire la consommation et optimiser les coûts.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6F31D7-9C7E-4924-B10D-37E0BFD1B70A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01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F19E64-3553-4561-A1E8-C5D5E2305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928" y="54646"/>
            <a:ext cx="11702143" cy="1609344"/>
          </a:xfrm>
        </p:spPr>
        <p:txBody>
          <a:bodyPr>
            <a:normAutofit/>
          </a:bodyPr>
          <a:lstStyle/>
          <a:p>
            <a:pPr algn="ctr"/>
            <a:r>
              <a:rPr lang="fr-FR" b="1" dirty="0"/>
              <a:t>Inspection Visuelle </a:t>
            </a:r>
            <a:br>
              <a:rPr lang="fr-FR" b="1" dirty="0"/>
            </a:br>
            <a:r>
              <a:rPr lang="fr-FR" b="1" dirty="0"/>
              <a:t>et Diagnostic sur Site</a:t>
            </a: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742A02-9335-46E3-83A0-861B6C4F614E}"/>
              </a:ext>
            </a:extLst>
          </p:cNvPr>
          <p:cNvSpPr txBox="1"/>
          <p:nvPr/>
        </p:nvSpPr>
        <p:spPr>
          <a:xfrm>
            <a:off x="70757" y="1602352"/>
            <a:ext cx="6096000" cy="21082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Définition et Objectifs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Réaliser une première évaluation du bâtiment par l'observation directe.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Identifier visuellement les anomalies, les défauts d'isolation, et les ponts thermiques.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Orienter les interventions futures en repérant rapidement les zones problématiques.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6768DF5-721B-4C04-AA77-47DD2B5DF373}"/>
              </a:ext>
            </a:extLst>
          </p:cNvPr>
          <p:cNvSpPr txBox="1"/>
          <p:nvPr/>
        </p:nvSpPr>
        <p:spPr>
          <a:xfrm>
            <a:off x="6270171" y="1602352"/>
            <a:ext cx="5421086" cy="349326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Méthodologie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Suivre un protocole d’inspection standardisé pour garantir une évaluation cohérente.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Parcourir l’ensemble du bâtiment et examiner l’état de l’enveloppe, des ouvertures, et des finitions.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Noter les signes de dégradation, telles que fissures, infiltrations, et détérioration des matériaux.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Recueillir des informations complémentaires via des entretiens avec les occupants concernant le confort thermique.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037DF50-B6E0-474B-854A-4E509948F8E7}"/>
              </a:ext>
            </a:extLst>
          </p:cNvPr>
          <p:cNvSpPr txBox="1"/>
          <p:nvPr/>
        </p:nvSpPr>
        <p:spPr>
          <a:xfrm>
            <a:off x="70757" y="3795942"/>
            <a:ext cx="6096000" cy="210826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Avantages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Méthode rapide et peu coûteuse pour une première analyse.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Permet de formuler des hypothèses sur les déperditions énergétiques avant d'engager des mesures techniques plus détaillées.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Fournit une vision globale de l'état du bâtiment.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92003B-A0A8-49C0-B69A-50741E2EDB49}"/>
              </a:ext>
            </a:extLst>
          </p:cNvPr>
          <p:cNvSpPr txBox="1"/>
          <p:nvPr/>
        </p:nvSpPr>
        <p:spPr>
          <a:xfrm>
            <a:off x="6248400" y="5249082"/>
            <a:ext cx="5872843" cy="155427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chemeClr val="bg2"/>
                </a:solidFill>
              </a:rPr>
              <a:t>Limites :</a:t>
            </a:r>
            <a:endParaRPr lang="fr-FR" dirty="0">
              <a:solidFill>
                <a:schemeClr val="bg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2"/>
                </a:solidFill>
              </a:rPr>
              <a:t>Evaluation subjective qui dépend de l'expérience de l'inspecteur.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2"/>
                </a:solidFill>
              </a:rPr>
              <a:t>Ne remplace pas les mesures quantitatives, qui sont nécessaires pour confirmer les observations.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883021-AD30-4E87-AB6C-9A92197E2AA3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39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F19E64-3553-4561-A1E8-C5D5E2305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928" y="54646"/>
            <a:ext cx="11702143" cy="1609344"/>
          </a:xfrm>
        </p:spPr>
        <p:txBody>
          <a:bodyPr>
            <a:normAutofit/>
          </a:bodyPr>
          <a:lstStyle/>
          <a:p>
            <a:pPr algn="ctr"/>
            <a:r>
              <a:rPr lang="fr-FR" b="1" dirty="0"/>
              <a:t>Inspection Visuelle </a:t>
            </a:r>
            <a:br>
              <a:rPr lang="fr-FR" b="1" dirty="0"/>
            </a:br>
            <a:r>
              <a:rPr lang="fr-FR" b="1" dirty="0"/>
              <a:t>et Diagnostic sur Site</a:t>
            </a:r>
            <a:endParaRPr lang="en-GB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92003B-A0A8-49C0-B69A-50741E2EDB49}"/>
              </a:ext>
            </a:extLst>
          </p:cNvPr>
          <p:cNvSpPr txBox="1"/>
          <p:nvPr/>
        </p:nvSpPr>
        <p:spPr>
          <a:xfrm>
            <a:off x="408214" y="1945268"/>
            <a:ext cx="6482443" cy="3166316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fr-FR" b="1" dirty="0">
                <a:solidFill>
                  <a:schemeClr val="bg1"/>
                </a:solidFill>
              </a:rPr>
              <a:t>Complémentarité avec d’autres Méthodes :</a:t>
            </a:r>
            <a:endParaRPr lang="fr-FR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2"/>
                </a:solidFill>
              </a:rPr>
              <a:t>L’inspection visuelle sert de base pour cibler les zones à approfondir avec des instruments de mesure (caméras thermiques, blower </a:t>
            </a:r>
            <a:r>
              <a:rPr lang="fr-FR" dirty="0" err="1">
                <a:solidFill>
                  <a:schemeClr val="bg2"/>
                </a:solidFill>
              </a:rPr>
              <a:t>door</a:t>
            </a:r>
            <a:r>
              <a:rPr lang="fr-FR" dirty="0">
                <a:solidFill>
                  <a:schemeClr val="bg2"/>
                </a:solidFill>
              </a:rPr>
              <a:t> test, etc.).</a:t>
            </a:r>
          </a:p>
          <a:p>
            <a:pPr>
              <a:lnSpc>
                <a:spcPct val="150000"/>
              </a:lnSpc>
            </a:pPr>
            <a:endParaRPr lang="fr-FR" dirty="0">
              <a:solidFill>
                <a:schemeClr val="bg2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2"/>
                </a:solidFill>
              </a:rPr>
              <a:t>Permet d’affiner le diagnostic en combinant observations qualitatives et données quantitatives.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48E71C-DF31-4C4F-A2C5-23343F02EFDC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62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E70D69-7055-4538-9C13-54D524A2F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307" y="-288253"/>
            <a:ext cx="11631386" cy="1609344"/>
          </a:xfrm>
        </p:spPr>
        <p:txBody>
          <a:bodyPr>
            <a:normAutofit/>
          </a:bodyPr>
          <a:lstStyle/>
          <a:p>
            <a:r>
              <a:rPr lang="en-GB" b="1" dirty="0"/>
              <a:t>Techniques de </a:t>
            </a:r>
            <a:r>
              <a:rPr lang="en-GB" b="1" dirty="0" err="1"/>
              <a:t>Mesures</a:t>
            </a:r>
            <a:r>
              <a:rPr lang="en-GB" b="1" dirty="0"/>
              <a:t> </a:t>
            </a:r>
            <a:r>
              <a:rPr lang="en-GB" b="1" dirty="0" err="1"/>
              <a:t>Ponctuelles</a:t>
            </a: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781D3F3-7578-4620-AB5D-F5584799D6B2}"/>
              </a:ext>
            </a:extLst>
          </p:cNvPr>
          <p:cNvSpPr txBox="1"/>
          <p:nvPr/>
        </p:nvSpPr>
        <p:spPr>
          <a:xfrm>
            <a:off x="549728" y="1228928"/>
            <a:ext cx="6096000" cy="15542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Objectif des Mesures Ponctuelles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Réaliser des relevés précis et ciblés sur des points critiques identifiés lors de l’inspection visuelle.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Compléter les données globales par des mesures spécifiques sur des zones localisées.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B74A81A-5E9C-42E3-80D8-F56F95767890}"/>
              </a:ext>
            </a:extLst>
          </p:cNvPr>
          <p:cNvSpPr txBox="1"/>
          <p:nvPr/>
        </p:nvSpPr>
        <p:spPr>
          <a:xfrm>
            <a:off x="549728" y="3091560"/>
            <a:ext cx="6096000" cy="26622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Méthodologie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Utilisation d’instruments portables (thermomètres infrarouges, hygromètres, anémomètres, etc.) pour mesurer des paramètres clés.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Réalisation de relevés à des endroits stratégiques (autour des ouvertures, sur les murs porteurs, aux points de jonction des matériaux, etc.).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Calibration régulière des instruments pour garantir la fiabilité et la précision des mesures.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BDC86BE-49AA-41A9-B1FD-48802857DE46}"/>
              </a:ext>
            </a:extLst>
          </p:cNvPr>
          <p:cNvSpPr txBox="1"/>
          <p:nvPr/>
        </p:nvSpPr>
        <p:spPr>
          <a:xfrm>
            <a:off x="6768191" y="1228928"/>
            <a:ext cx="5265965" cy="2385268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chemeClr val="bg1"/>
                </a:solidFill>
              </a:rPr>
              <a:t>Avantages 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Obtention de données précises et détaillées sur des zones spécifiques.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Possibilité d’identifier rapidement des anomalies ou des déperditions localisées.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Complément utile aux autres méthodes d’évaluation (inspection visuelle, mesures continues, simulation).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4A56C8F-622F-493F-B44A-AA47E02D67EC}"/>
              </a:ext>
            </a:extLst>
          </p:cNvPr>
          <p:cNvSpPr txBox="1"/>
          <p:nvPr/>
        </p:nvSpPr>
        <p:spPr>
          <a:xfrm>
            <a:off x="6768191" y="3768315"/>
            <a:ext cx="5265964" cy="238526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chemeClr val="tx2"/>
                </a:solidFill>
              </a:rPr>
              <a:t>Intégration des Données :</a:t>
            </a:r>
            <a:endParaRPr lang="fr-FR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Les résultats des mesures ponctuelles servent à valider et affiner l’analyse globale du diagnostic énergétique.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Comparaison des données obtenues avec des normes et indicateurs de référence (ex. Intensité de Consommation Énergétique – EUI).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ADFF62-8201-4309-AAA8-0EFBBB314B3B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32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6A2A24-BF1A-4FFB-9111-873DEB204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729" y="-101391"/>
            <a:ext cx="13318675" cy="878913"/>
          </a:xfrm>
        </p:spPr>
        <p:txBody>
          <a:bodyPr>
            <a:normAutofit/>
          </a:bodyPr>
          <a:lstStyle/>
          <a:p>
            <a:r>
              <a:rPr lang="fr-FR" sz="4400" b="1" dirty="0"/>
              <a:t>Approche Basée sur la Simulation Numérique</a:t>
            </a:r>
            <a:endParaRPr lang="en-GB" sz="4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7527D1B-A837-4DD9-BE69-C0E89719FC3F}"/>
              </a:ext>
            </a:extLst>
          </p:cNvPr>
          <p:cNvSpPr txBox="1"/>
          <p:nvPr/>
        </p:nvSpPr>
        <p:spPr>
          <a:xfrm>
            <a:off x="97968" y="619610"/>
            <a:ext cx="6096000" cy="183127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Définition et Objectifs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Utiliser des logiciels de simulation pour modéliser la performance énergétique d’un bâtiment.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Prédire le comportement thermique en intégrant des données mesurées et des hypothèses sur l’enveloppe et les systèmes techniques.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BAC2546-09BE-49C9-B614-EF9C819BDC3D}"/>
              </a:ext>
            </a:extLst>
          </p:cNvPr>
          <p:cNvSpPr txBox="1"/>
          <p:nvPr/>
        </p:nvSpPr>
        <p:spPr>
          <a:xfrm>
            <a:off x="6281052" y="981248"/>
            <a:ext cx="5872843" cy="2939266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chemeClr val="bg1"/>
                </a:solidFill>
              </a:rPr>
              <a:t>Méthodologie :</a:t>
            </a:r>
            <a:endParaRPr lang="fr-FR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Collecte des données de base (plans, caractéristiques des matériaux, résultats des mesures in situ).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Création d’un modèle numérique du bâtiment à l’aide de logiciels spécialisés (ex. </a:t>
            </a:r>
            <a:r>
              <a:rPr lang="fr-FR" dirty="0" err="1">
                <a:solidFill>
                  <a:schemeClr val="bg1"/>
                </a:solidFill>
              </a:rPr>
              <a:t>EnergyPlus</a:t>
            </a:r>
            <a:r>
              <a:rPr lang="fr-FR" dirty="0">
                <a:solidFill>
                  <a:schemeClr val="bg1"/>
                </a:solidFill>
              </a:rPr>
              <a:t>, TRNSYS).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Simulation de différents scénarios pour évaluer l’impact des interventions et des améliorations envisagées.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956339C-130C-4B74-8357-0766881B82CB}"/>
              </a:ext>
            </a:extLst>
          </p:cNvPr>
          <p:cNvSpPr txBox="1"/>
          <p:nvPr/>
        </p:nvSpPr>
        <p:spPr>
          <a:xfrm>
            <a:off x="108853" y="2504449"/>
            <a:ext cx="6096000" cy="2385268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chemeClr val="bg1"/>
                </a:solidFill>
              </a:rPr>
              <a:t>Avantages :</a:t>
            </a:r>
            <a:endParaRPr lang="fr-FR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Offre une vision prédictive et permet d’anticiper l’impact des modifications structurelles ou techniques.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Complète les mesures in situ en validant et en ajustant les hypothèses de diagnostic.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Aide à optimiser la planification des travaux de réhabilitation énergétique.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D77A37F-02D9-4F18-B289-B1E89BCD8E03}"/>
              </a:ext>
            </a:extLst>
          </p:cNvPr>
          <p:cNvSpPr txBox="1"/>
          <p:nvPr/>
        </p:nvSpPr>
        <p:spPr>
          <a:xfrm>
            <a:off x="6828066" y="4031858"/>
            <a:ext cx="5268679" cy="266226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Limites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La précision de la simulation dépend fortement de la qualité et de l’exhaustivité des données d’entrée.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Nécessite une expertise technique pour la configuration et l’interprétation des résultats.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Peut être chronophage et requérir des ressources matérielles et logicielles importantes.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842CF80-D626-47B2-9C48-5AED74241F08}"/>
              </a:ext>
            </a:extLst>
          </p:cNvPr>
          <p:cNvSpPr txBox="1"/>
          <p:nvPr/>
        </p:nvSpPr>
        <p:spPr>
          <a:xfrm>
            <a:off x="108853" y="4943285"/>
            <a:ext cx="6623951" cy="183127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Intégration avec d’Autres Méthodes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La simulation numérique se combine efficacement avec les mesures in situ pour offrir une analyse complète et fiable.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Permet de tester virtuellement plusieurs scénarios avant d’engager des interventions coûteuses sur le terrain.</a:t>
            </a:r>
          </a:p>
        </p:txBody>
      </p:sp>
    </p:spTree>
    <p:extLst>
      <p:ext uri="{BB962C8B-B14F-4D97-AF65-F5344CB8AC3E}">
        <p14:creationId xmlns:p14="http://schemas.microsoft.com/office/powerpoint/2010/main" val="139297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CA263B-64A7-40BF-ADD5-ECC452866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07" y="0"/>
            <a:ext cx="12012386" cy="1609344"/>
          </a:xfrm>
        </p:spPr>
        <p:txBody>
          <a:bodyPr>
            <a:normAutofit/>
          </a:bodyPr>
          <a:lstStyle/>
          <a:p>
            <a:r>
              <a:rPr lang="en-GB" b="1" dirty="0" err="1"/>
              <a:t>Logiciels</a:t>
            </a:r>
            <a:r>
              <a:rPr lang="en-GB" b="1" dirty="0"/>
              <a:t> de Simulation </a:t>
            </a:r>
            <a:r>
              <a:rPr lang="en-GB" b="1" dirty="0" err="1"/>
              <a:t>Énergétique</a:t>
            </a:r>
            <a:br>
              <a:rPr lang="en-GB" dirty="0"/>
            </a:b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566275-E007-4BEF-AABD-94CE277CAD02}"/>
              </a:ext>
            </a:extLst>
          </p:cNvPr>
          <p:cNvSpPr txBox="1"/>
          <p:nvPr/>
        </p:nvSpPr>
        <p:spPr>
          <a:xfrm>
            <a:off x="168727" y="772014"/>
            <a:ext cx="6096000" cy="15542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Présentation Générale 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Utilisation de logiciels spécialisés pour modéliser la performance énergétique d’un bâtiment.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Permet de simuler les flux thermiques, la consommation et d’identifier les ponts thermiques.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F421827-31FC-409A-B2C9-2B82E48DE796}"/>
              </a:ext>
            </a:extLst>
          </p:cNvPr>
          <p:cNvSpPr txBox="1"/>
          <p:nvPr/>
        </p:nvSpPr>
        <p:spPr>
          <a:xfrm>
            <a:off x="168727" y="2408480"/>
            <a:ext cx="6096000" cy="266226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Exemples de Logiciels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 err="1"/>
              <a:t>EnergyPlus</a:t>
            </a:r>
            <a:r>
              <a:rPr lang="fr-FR" dirty="0"/>
              <a:t> : Logiciel de simulation thermique détaillé, utilisé pour évaluer le comportement énergétique global.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TRNSYS</a:t>
            </a:r>
            <a:r>
              <a:rPr lang="fr-FR" dirty="0"/>
              <a:t> : Outil modulaire permettant de simuler les systèmes énergétiques et de modéliser des scénarios complexes.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Autres logiciels spécialisés selon les besoins et la complexité du projet.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989F-44AA-411D-9C70-AEF790E03434}"/>
              </a:ext>
            </a:extLst>
          </p:cNvPr>
          <p:cNvSpPr txBox="1"/>
          <p:nvPr/>
        </p:nvSpPr>
        <p:spPr>
          <a:xfrm>
            <a:off x="168727" y="5201930"/>
            <a:ext cx="11157859" cy="15542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Fonctionnalités Clés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Simulation de différents scénarios d’intervention (amélioration de l’enveloppe, changement des systèmes CVC, etc.).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Analyse des interactions entre les paramètres thermiques, l’enveloppe et les équipements.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Possibilité de valider et d’ajuster les hypothèses de diagnostic obtenues par les mesures in situ.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0EAE4E3-7669-4B5E-A25A-0CCC6C7AA8B1}"/>
              </a:ext>
            </a:extLst>
          </p:cNvPr>
          <p:cNvSpPr txBox="1"/>
          <p:nvPr/>
        </p:nvSpPr>
        <p:spPr>
          <a:xfrm>
            <a:off x="6286499" y="777457"/>
            <a:ext cx="5837466" cy="210826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chemeClr val="bg1"/>
                </a:solidFill>
              </a:rPr>
              <a:t>Avantages :</a:t>
            </a:r>
            <a:endParaRPr lang="fr-FR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Aide à anticiper l’impact des interventions avant leur mise en œuvre sur le terrain.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Permet d’optimiser la planification des travaux en testant virtuellement diverses configurations.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Complémente efficacement les données récoltées par des mesures directes.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58455C4-B5C0-4E0D-82B1-73D0618CF9C3}"/>
              </a:ext>
            </a:extLst>
          </p:cNvPr>
          <p:cNvSpPr txBox="1"/>
          <p:nvPr/>
        </p:nvSpPr>
        <p:spPr>
          <a:xfrm>
            <a:off x="6096000" y="2891169"/>
            <a:ext cx="6066065" cy="258532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fr-FR" b="1" dirty="0"/>
              <a:t>Limites et Précautions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La précision de la simulation dépend fortement de la qualité et de l’exhaustivité des données d’entrée.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Requiert une expertise technique pour la configuration, l’interprétation des résultats et l’adaptation des modèles.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Peut être chronophage et nécessite des ressources informatiques conséquentes pour des simulations complexes.</a:t>
            </a:r>
          </a:p>
        </p:txBody>
      </p:sp>
    </p:spTree>
    <p:extLst>
      <p:ext uri="{BB962C8B-B14F-4D97-AF65-F5344CB8AC3E}">
        <p14:creationId xmlns:p14="http://schemas.microsoft.com/office/powerpoint/2010/main" val="247098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70C4BF-245A-4AF3-9AFB-211BC2B9B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215" y="-386225"/>
            <a:ext cx="12104914" cy="1609344"/>
          </a:xfrm>
        </p:spPr>
        <p:txBody>
          <a:bodyPr>
            <a:normAutofit/>
          </a:bodyPr>
          <a:lstStyle/>
          <a:p>
            <a:r>
              <a:rPr lang="fr-FR" sz="4800" b="1" dirty="0"/>
              <a:t>Avantages et Limites de la Simulation</a:t>
            </a:r>
            <a:endParaRPr lang="en-GB" sz="48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9CA1CE1-DB28-4603-BB9A-EC9AAE76AEC4}"/>
              </a:ext>
            </a:extLst>
          </p:cNvPr>
          <p:cNvSpPr txBox="1"/>
          <p:nvPr/>
        </p:nvSpPr>
        <p:spPr>
          <a:xfrm>
            <a:off x="130629" y="1026232"/>
            <a:ext cx="6256564" cy="455509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Avantages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Vision Prédictive :</a:t>
            </a:r>
            <a:endParaRPr lang="fr-FR" dirty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dirty="0"/>
              <a:t>Permet de simuler différents scénarios d’intervention et d’anticiper l’impact des modifications sur la performance énergétique.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Complémentarité avec les Mesures In Situ :</a:t>
            </a:r>
            <a:endParaRPr lang="fr-FR" dirty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dirty="0"/>
              <a:t>Valide et ajuste les hypothèses issues des relevés sur le terrain.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Optimisation des Interventions :</a:t>
            </a:r>
            <a:endParaRPr lang="fr-FR" dirty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dirty="0"/>
              <a:t>Aide à identifier les solutions les plus efficaces avant de réaliser des travaux sur le terrain.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Réduction des Risques :</a:t>
            </a:r>
            <a:endParaRPr lang="fr-FR" dirty="0"/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dirty="0"/>
              <a:t>Minimise les imprévus en testant virtuellement plusieurs configurations et en évaluant leurs retombées.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DC4A1A8-C381-48E6-ADEC-E44CC5D7677B}"/>
              </a:ext>
            </a:extLst>
          </p:cNvPr>
          <p:cNvSpPr txBox="1"/>
          <p:nvPr/>
        </p:nvSpPr>
        <p:spPr>
          <a:xfrm>
            <a:off x="6534151" y="1012954"/>
            <a:ext cx="5402035" cy="538609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Limites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Dépendance aux Données d’Entrée :</a:t>
            </a:r>
            <a:endParaRPr lang="fr-FR" dirty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dirty="0"/>
              <a:t>La fiabilité des résultats est conditionnée par la qualité et l’exhaustivité des informations utilisées.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Expertise Technique Requise :</a:t>
            </a:r>
            <a:endParaRPr lang="fr-FR" dirty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dirty="0"/>
              <a:t>La configuration des modèles et l’interprétation des résultats nécessitent des compétences spécialisées.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Consommation de Ressources :</a:t>
            </a:r>
            <a:endParaRPr lang="fr-FR" dirty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dirty="0"/>
              <a:t>Les simulations complexes peuvent être chronophages et nécessiter des moyens informatiques conséquents.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Simplification des Réalités :</a:t>
            </a:r>
            <a:endParaRPr lang="fr-FR" dirty="0"/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dirty="0"/>
              <a:t>Les modèles numériques, par nature, peuvent ne pas reproduire avec précision toutes les subtilités du comportement réel du bâtiment.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F0E7E6-F38E-4371-99E5-0C7062E73E2E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673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5702D2-A266-45C2-A9D2-9A1132672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764" y="-261039"/>
            <a:ext cx="11718472" cy="1609344"/>
          </a:xfrm>
        </p:spPr>
        <p:txBody>
          <a:bodyPr>
            <a:normAutofit/>
          </a:bodyPr>
          <a:lstStyle/>
          <a:p>
            <a:r>
              <a:rPr lang="en-GB" b="1" dirty="0" err="1"/>
              <a:t>Méthodes</a:t>
            </a:r>
            <a:r>
              <a:rPr lang="en-GB" b="1" dirty="0"/>
              <a:t> </a:t>
            </a:r>
            <a:r>
              <a:rPr lang="en-GB" b="1" dirty="0" err="1"/>
              <a:t>d’Inventaire</a:t>
            </a:r>
            <a:r>
              <a:rPr lang="en-GB" b="1" dirty="0"/>
              <a:t> </a:t>
            </a:r>
            <a:r>
              <a:rPr lang="en-GB" b="1" dirty="0" err="1"/>
              <a:t>Énergétique</a:t>
            </a: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69D86E-DC30-41C4-8072-A02C6116F45D}"/>
              </a:ext>
            </a:extLst>
          </p:cNvPr>
          <p:cNvSpPr txBox="1"/>
          <p:nvPr/>
        </p:nvSpPr>
        <p:spPr>
          <a:xfrm>
            <a:off x="182336" y="951637"/>
            <a:ext cx="6096000" cy="183127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u="sng" dirty="0">
                <a:solidFill>
                  <a:schemeClr val="bg1"/>
                </a:solidFill>
              </a:rPr>
              <a:t>Objectif de l’Inventaire :</a:t>
            </a:r>
            <a:endParaRPr lang="fr-FR" u="sng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Recenser l’ensemble des équipements, systèmes et installations influençant la performance énergétique du bâtiment.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Fournir une base de données complète pour le diagnostic et la planification des interventions.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A39C11-78D7-4A14-85AC-CDEA5138E4D4}"/>
              </a:ext>
            </a:extLst>
          </p:cNvPr>
          <p:cNvSpPr txBox="1"/>
          <p:nvPr/>
        </p:nvSpPr>
        <p:spPr>
          <a:xfrm>
            <a:off x="6384471" y="951637"/>
            <a:ext cx="5676900" cy="510909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u="sng" dirty="0">
                <a:solidFill>
                  <a:srgbClr val="FFFF00"/>
                </a:solidFill>
              </a:rPr>
              <a:t>Étapes de l’Inventaire :</a:t>
            </a:r>
            <a:endParaRPr lang="fr-FR" u="sng" dirty="0">
              <a:solidFill>
                <a:srgbClr val="FFFF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>
                <a:solidFill>
                  <a:srgbClr val="FFFF00"/>
                </a:solidFill>
              </a:rPr>
              <a:t>Identification des Équipements :</a:t>
            </a:r>
            <a:endParaRPr lang="fr-FR" dirty="0">
              <a:solidFill>
                <a:srgbClr val="FFFF00"/>
              </a:solidFill>
            </a:endParaRP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FFFF00"/>
                </a:solidFill>
              </a:rPr>
              <a:t>Lister les systèmes de chauffage, ventilation, climatisation (CVC), éclairage, et autres dispositifs énergétiques.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>
                <a:solidFill>
                  <a:srgbClr val="FFFF00"/>
                </a:solidFill>
              </a:rPr>
              <a:t>Collecte des Caractéristiques Techniques :</a:t>
            </a:r>
            <a:endParaRPr lang="fr-FR" dirty="0">
              <a:solidFill>
                <a:srgbClr val="FFFF00"/>
              </a:solidFill>
            </a:endParaRP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FFFF00"/>
                </a:solidFill>
              </a:rPr>
              <a:t>Relever les spécifications techniques (puissance, efficacité, année d’installation, etc.).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>
                <a:solidFill>
                  <a:srgbClr val="FFFF00"/>
                </a:solidFill>
              </a:rPr>
              <a:t>Analyse de l’Utilisation et de l’Entretien :</a:t>
            </a:r>
            <a:endParaRPr lang="fr-FR" dirty="0">
              <a:solidFill>
                <a:srgbClr val="FFFF00"/>
              </a:solidFill>
            </a:endParaRP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FFFF00"/>
                </a:solidFill>
              </a:rPr>
              <a:t>Vérifier l’état de fonctionnement, la fréquence de maintenance et les anomalies constatées.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>
                <a:solidFill>
                  <a:srgbClr val="FFFF00"/>
                </a:solidFill>
              </a:rPr>
              <a:t>Recueil d’Informations Documentaires :</a:t>
            </a:r>
            <a:endParaRPr lang="fr-FR" dirty="0">
              <a:solidFill>
                <a:srgbClr val="FFFF00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FFFF00"/>
                </a:solidFill>
              </a:rPr>
              <a:t>Rassembler les documents techniques, plans, manuels d’utilisation et historiques de consommation.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3D672EF-B22D-4F27-AD71-33ABFC88BAA4}"/>
              </a:ext>
            </a:extLst>
          </p:cNvPr>
          <p:cNvSpPr txBox="1"/>
          <p:nvPr/>
        </p:nvSpPr>
        <p:spPr>
          <a:xfrm>
            <a:off x="182336" y="2941449"/>
            <a:ext cx="6096000" cy="210826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u="sng" dirty="0">
                <a:solidFill>
                  <a:srgbClr val="00B050"/>
                </a:solidFill>
              </a:rPr>
              <a:t>Utilisation des Données d’Inventaire :</a:t>
            </a:r>
            <a:endParaRPr lang="fr-FR" u="sng" dirty="0">
              <a:solidFill>
                <a:srgbClr val="00B05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00B050"/>
                </a:solidFill>
              </a:rPr>
              <a:t>Servir de base pour l’analyse quantitative et la modélisation énergétique.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00B050"/>
                </a:solidFill>
              </a:rPr>
              <a:t>Orienter les priorités d’intervention en identifiant les équipements les plus énergivores.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00B050"/>
                </a:solidFill>
              </a:rPr>
              <a:t>Permettre une comparaison avec des référentiels et normes de performance.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E1BA9B-2896-40F3-8F30-A4EA6B1F0207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57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5702D2-A266-45C2-A9D2-9A1132672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764" y="-261039"/>
            <a:ext cx="11718472" cy="1609344"/>
          </a:xfrm>
        </p:spPr>
        <p:txBody>
          <a:bodyPr>
            <a:normAutofit/>
          </a:bodyPr>
          <a:lstStyle/>
          <a:p>
            <a:r>
              <a:rPr lang="en-GB" b="1" dirty="0" err="1"/>
              <a:t>Méthodes</a:t>
            </a:r>
            <a:r>
              <a:rPr lang="en-GB" b="1" dirty="0"/>
              <a:t> </a:t>
            </a:r>
            <a:r>
              <a:rPr lang="en-GB" b="1" dirty="0" err="1"/>
              <a:t>d’Inventaire</a:t>
            </a:r>
            <a:r>
              <a:rPr lang="en-GB" b="1" dirty="0"/>
              <a:t> </a:t>
            </a:r>
            <a:r>
              <a:rPr lang="en-GB" b="1" dirty="0" err="1"/>
              <a:t>Énergétique</a:t>
            </a: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69D86E-DC30-41C4-8072-A02C6116F45D}"/>
              </a:ext>
            </a:extLst>
          </p:cNvPr>
          <p:cNvSpPr txBox="1"/>
          <p:nvPr/>
        </p:nvSpPr>
        <p:spPr>
          <a:xfrm>
            <a:off x="503464" y="1348305"/>
            <a:ext cx="6822622" cy="440120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000" b="1" dirty="0">
                <a:solidFill>
                  <a:schemeClr val="bg1"/>
                </a:solidFill>
              </a:rPr>
              <a:t>Avantages et Limites :</a:t>
            </a:r>
            <a:endParaRPr lang="fr-FR" sz="2000" dirty="0">
              <a:solidFill>
                <a:schemeClr val="bg1"/>
              </a:solidFill>
            </a:endParaRPr>
          </a:p>
          <a:p>
            <a:pPr lvl="1">
              <a:spcAft>
                <a:spcPts val="600"/>
              </a:spcAft>
            </a:pPr>
            <a:r>
              <a:rPr lang="fr-FR" sz="2000" b="1" dirty="0">
                <a:solidFill>
                  <a:schemeClr val="bg1"/>
                </a:solidFill>
              </a:rPr>
              <a:t>Avantages :</a:t>
            </a:r>
            <a:endParaRPr lang="fr-FR" sz="2000" dirty="0">
              <a:solidFill>
                <a:schemeClr val="bg1"/>
              </a:solidFill>
            </a:endParaRP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fr-FR" sz="2000" dirty="0">
                <a:solidFill>
                  <a:schemeClr val="bg1"/>
                </a:solidFill>
              </a:rPr>
              <a:t>Offre une vision globale et détaillée de l’ensemble des systèmes influençant la performance énergétique.</a:t>
            </a:r>
          </a:p>
          <a:p>
            <a:pPr marL="1200150" lvl="2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2000" dirty="0">
                <a:solidFill>
                  <a:schemeClr val="bg1"/>
                </a:solidFill>
              </a:rPr>
              <a:t>Facilite la planification des interventions en identifiant clairement les points faibles.</a:t>
            </a:r>
          </a:p>
          <a:p>
            <a:pPr lvl="1">
              <a:spcAft>
                <a:spcPts val="600"/>
              </a:spcAft>
            </a:pPr>
            <a:r>
              <a:rPr lang="fr-FR" sz="2000" b="1" dirty="0">
                <a:solidFill>
                  <a:schemeClr val="bg1"/>
                </a:solidFill>
              </a:rPr>
              <a:t>Limites :</a:t>
            </a:r>
            <a:endParaRPr lang="fr-FR" sz="2000" dirty="0">
              <a:solidFill>
                <a:schemeClr val="bg1"/>
              </a:solidFill>
            </a:endParaRP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fr-FR" sz="2000" dirty="0">
                <a:solidFill>
                  <a:schemeClr val="bg1"/>
                </a:solidFill>
              </a:rPr>
              <a:t>Peut nécessiter un temps conséquent pour recueillir et vérifier l’ensemble des données.</a:t>
            </a: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fr-FR" sz="2000" dirty="0">
                <a:solidFill>
                  <a:schemeClr val="bg1"/>
                </a:solidFill>
              </a:rPr>
              <a:t>La qualité de l’inventaire dépend de la disponibilité et de la fiabilité des informations existantes.</a:t>
            </a:r>
          </a:p>
        </p:txBody>
      </p:sp>
      <p:pic>
        <p:nvPicPr>
          <p:cNvPr id="11266" name="Picture 2" descr="Crise énergétique | CCI - Chambre de commerce et d'industrie">
            <a:extLst>
              <a:ext uri="{FF2B5EF4-FFF2-40B4-BE49-F238E27FC236}">
                <a16:creationId xmlns:a16="http://schemas.microsoft.com/office/drawing/2014/main" id="{92D9C5D8-4DA9-40AA-965C-24EFF3DA7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186" y="1196628"/>
            <a:ext cx="4552950" cy="470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DCA32E4-CA40-45B9-BAB3-45052329A015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49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7EC59B-EF3C-4171-950A-7A187E66F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716" y="-380783"/>
            <a:ext cx="12083142" cy="1609344"/>
          </a:xfrm>
        </p:spPr>
        <p:txBody>
          <a:bodyPr>
            <a:normAutofit/>
          </a:bodyPr>
          <a:lstStyle/>
          <a:p>
            <a:r>
              <a:rPr lang="fr-FR" sz="4400" b="1" dirty="0"/>
              <a:t>Importance de la Modélisation Thermique</a:t>
            </a:r>
            <a:endParaRPr lang="en-GB" sz="4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D203B5-D601-4616-A7D3-1A21C14305BE}"/>
              </a:ext>
            </a:extLst>
          </p:cNvPr>
          <p:cNvSpPr txBox="1"/>
          <p:nvPr/>
        </p:nvSpPr>
        <p:spPr>
          <a:xfrm>
            <a:off x="288471" y="896547"/>
            <a:ext cx="6150428" cy="923330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fr-FR" b="1" dirty="0"/>
              <a:t>Définition</a:t>
            </a:r>
            <a:r>
              <a:rPr lang="fr-FR" dirty="0"/>
              <a:t> : Utilisation de modèles numériques pour simuler les transferts de chaleur et évaluer le bilan thermique d’un bâtiment.</a:t>
            </a:r>
            <a:endParaRPr lang="en-GB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0C1BFC-B57E-4A94-8750-8E8026023646}"/>
              </a:ext>
            </a:extLst>
          </p:cNvPr>
          <p:cNvSpPr txBox="1"/>
          <p:nvPr/>
        </p:nvSpPr>
        <p:spPr>
          <a:xfrm>
            <a:off x="255815" y="2081323"/>
            <a:ext cx="6183084" cy="210826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Objectifs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Identifier les zones de déperdition énergétique et les ponts thermiques.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Valider l’efficacité des interventions envisagées avant leur mise en œuvre.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Optimiser la conception des travaux de réhabilitation énergétique.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F651E7B-1E82-4E79-819B-1BE524D42E73}"/>
              </a:ext>
            </a:extLst>
          </p:cNvPr>
          <p:cNvSpPr txBox="1"/>
          <p:nvPr/>
        </p:nvSpPr>
        <p:spPr>
          <a:xfrm>
            <a:off x="288471" y="4451038"/>
            <a:ext cx="6150428" cy="210826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chemeClr val="bg1"/>
                </a:solidFill>
              </a:rPr>
              <a:t>Méthodologie :</a:t>
            </a:r>
            <a:endParaRPr lang="fr-FR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Collecter des données détaillées sur la géométrie, les matériaux et les systèmes techniques du bâtiment.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Utiliser des logiciels spécialisés pour modéliser le comportement thermique (ex. </a:t>
            </a:r>
            <a:r>
              <a:rPr lang="fr-FR" dirty="0" err="1">
                <a:solidFill>
                  <a:schemeClr val="bg1"/>
                </a:solidFill>
              </a:rPr>
              <a:t>EnergyPlus</a:t>
            </a:r>
            <a:r>
              <a:rPr lang="fr-FR" dirty="0">
                <a:solidFill>
                  <a:schemeClr val="bg1"/>
                </a:solidFill>
              </a:rPr>
              <a:t>, TRNSYS).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Comparer les résultats simulés avec les mesures in situ pour affiner l’analyse.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E6CB2F7-6B77-4AEF-B73A-F1FFAA821890}"/>
              </a:ext>
            </a:extLst>
          </p:cNvPr>
          <p:cNvSpPr txBox="1"/>
          <p:nvPr/>
        </p:nvSpPr>
        <p:spPr>
          <a:xfrm>
            <a:off x="6719208" y="896547"/>
            <a:ext cx="5075465" cy="238526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Avantages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Permet d’anticiper l’impact des modifications structurelles et techniques.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Réduit les risques d’erreurs en testant virtuellement plusieurs scénarios.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Facilite la prise de décision en fournissant une vision prédictive de la performance énergétique.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2611AB3-99DD-4809-9949-A9F2454B985A}"/>
              </a:ext>
            </a:extLst>
          </p:cNvPr>
          <p:cNvSpPr txBox="1"/>
          <p:nvPr/>
        </p:nvSpPr>
        <p:spPr>
          <a:xfrm>
            <a:off x="6719207" y="3507352"/>
            <a:ext cx="5075465" cy="238526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rgbClr val="FFFF00"/>
                </a:solidFill>
              </a:rPr>
              <a:t>Limites :</a:t>
            </a:r>
            <a:endParaRPr lang="fr-FR" dirty="0">
              <a:solidFill>
                <a:srgbClr val="FFFF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FFFF00"/>
                </a:solidFill>
              </a:rPr>
              <a:t>Dépend fortement de la qualité et de l’exhaustivité des données d’entrée.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FFFF00"/>
                </a:solidFill>
              </a:rPr>
              <a:t>Requiert une expertise technique pour la configuration et l’interprétation des résultats.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FFFF00"/>
                </a:solidFill>
              </a:rPr>
              <a:t>Peut ne pas capturer toutes les subtilités du comportement thermique réel du bâtiment.</a:t>
            </a:r>
          </a:p>
        </p:txBody>
      </p:sp>
    </p:spTree>
    <p:extLst>
      <p:ext uri="{BB962C8B-B14F-4D97-AF65-F5344CB8AC3E}">
        <p14:creationId xmlns:p14="http://schemas.microsoft.com/office/powerpoint/2010/main" val="279871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L'importance du diagnostic immobilier | Energie Reduc">
            <a:extLst>
              <a:ext uri="{FF2B5EF4-FFF2-40B4-BE49-F238E27FC236}">
                <a16:creationId xmlns:a16="http://schemas.microsoft.com/office/drawing/2014/main" id="{E152AEEA-D2FF-43D2-BDAD-74437EBEC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337" y="1212850"/>
            <a:ext cx="7280469" cy="485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B18E6E5-E207-4A90-A6B1-53E6646CB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223" y="120738"/>
            <a:ext cx="11714583" cy="1609344"/>
          </a:xfrm>
        </p:spPr>
        <p:txBody>
          <a:bodyPr>
            <a:normAutofit/>
          </a:bodyPr>
          <a:lstStyle/>
          <a:p>
            <a:r>
              <a:rPr lang="en-GB" b="1" dirty="0"/>
              <a:t>Importance du Diagnostic </a:t>
            </a:r>
            <a:r>
              <a:rPr lang="en-GB" b="1" dirty="0" err="1"/>
              <a:t>Énergétique</a:t>
            </a:r>
            <a:endParaRPr lang="en-GB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3A4532C-0D64-4559-A248-3248D073F2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73223" y="1645095"/>
            <a:ext cx="9869327" cy="419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Permet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d'identifier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les faiblesses de la performance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énergétique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et les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opportunités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d'amélioration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Contribue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à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réduire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consommations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et les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coûts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énergétiques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fondation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pour la planification et la mise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œuvre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solutions de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réhabilitation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Assure la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conformité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aux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normes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et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réglementations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vigueur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Facilite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approche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interdisciplinaire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réunissant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divers experts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ingénieurs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techniciens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architectes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Encourage la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prise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décision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basée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sur des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données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précises et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fiables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A12716-3DCC-4721-A125-977E728DE57B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359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55EE94-340F-48E2-B99A-104AA7E7C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" y="-310025"/>
            <a:ext cx="12088586" cy="1609344"/>
          </a:xfrm>
        </p:spPr>
        <p:txBody>
          <a:bodyPr>
            <a:normAutofit/>
          </a:bodyPr>
          <a:lstStyle/>
          <a:p>
            <a:r>
              <a:rPr lang="fr-FR" sz="4800" b="1" dirty="0"/>
              <a:t>Étapes de la Modélisation d’un Bâtiment</a:t>
            </a:r>
            <a:endParaRPr lang="en-GB" sz="48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DE42D4A-C0FF-40CE-BEE3-2390A9D60E5D}"/>
              </a:ext>
            </a:extLst>
          </p:cNvPr>
          <p:cNvSpPr txBox="1"/>
          <p:nvPr/>
        </p:nvSpPr>
        <p:spPr>
          <a:xfrm>
            <a:off x="201385" y="1000915"/>
            <a:ext cx="6096000" cy="218521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Collecte des Données :</a:t>
            </a:r>
            <a:endParaRPr lang="fr-FR" dirty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dirty="0"/>
              <a:t>Rassembler toutes les informations essentielles : plans architecturaux, caractéristiques des matériaux, données sur les systèmes techniques (chauffage, ventilation, climatisation, etc.).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Utiliser les relevés in situ et les données historiques pour garantir la représentativité du modèle.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A576C33-3AF5-4909-A228-53918188B815}"/>
              </a:ext>
            </a:extLst>
          </p:cNvPr>
          <p:cNvSpPr txBox="1"/>
          <p:nvPr/>
        </p:nvSpPr>
        <p:spPr>
          <a:xfrm>
            <a:off x="201385" y="3336469"/>
            <a:ext cx="6096000" cy="183127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Création du Modèle Numérique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Utiliser des logiciels spécialisés (ex. </a:t>
            </a:r>
            <a:r>
              <a:rPr lang="fr-FR" dirty="0" err="1"/>
              <a:t>EnergyPlus</a:t>
            </a:r>
            <a:r>
              <a:rPr lang="fr-FR" dirty="0"/>
              <a:t>, TRNSYS) pour construire un modèle virtuel du bâtiment.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Représenter fidèlement la géométrie, l’enveloppe et les propriétés thermiques des matériaux.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CCAE243-69B0-4D01-B96C-682DD91A1B9F}"/>
              </a:ext>
            </a:extLst>
          </p:cNvPr>
          <p:cNvSpPr txBox="1"/>
          <p:nvPr/>
        </p:nvSpPr>
        <p:spPr>
          <a:xfrm>
            <a:off x="185058" y="5257229"/>
            <a:ext cx="8969829" cy="15542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Simulation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Définir différents scénarios d’intervention (amélioration de l’isolation, modification des systèmes techniques, etc.).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Simuler le comportement thermique du bâtiment pour évaluer les flux de chaleur et identifier les zones critiques.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35C7C54-EA85-4E59-9F6F-64D1EDFA4053}"/>
              </a:ext>
            </a:extLst>
          </p:cNvPr>
          <p:cNvSpPr txBox="1"/>
          <p:nvPr/>
        </p:nvSpPr>
        <p:spPr>
          <a:xfrm>
            <a:off x="6395355" y="1000915"/>
            <a:ext cx="5595259" cy="18312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Validation des Résultats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Comparer les résultats de la simulation avec les données mesurées sur le terrain.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Ajuster le modèle en fonction des écarts observés pour améliorer sa précision et sa fiabilité.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71ED872-53C1-490D-AAEF-18880DB38567}"/>
              </a:ext>
            </a:extLst>
          </p:cNvPr>
          <p:cNvSpPr txBox="1"/>
          <p:nvPr/>
        </p:nvSpPr>
        <p:spPr>
          <a:xfrm>
            <a:off x="6457951" y="3071629"/>
            <a:ext cx="5532663" cy="183127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rgbClr val="FFFF00"/>
                </a:solidFill>
              </a:rPr>
              <a:t>Itération et Optimisation :</a:t>
            </a:r>
            <a:endParaRPr lang="fr-FR" dirty="0">
              <a:solidFill>
                <a:srgbClr val="FFFF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FFFF00"/>
                </a:solidFill>
              </a:rPr>
              <a:t>Répéter le processus de simulation et de validation pour affiner le modèle.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FFFF00"/>
                </a:solidFill>
              </a:rPr>
              <a:t>Utiliser les résultats obtenus pour optimiser la conception des interventions de réhabilitation énergétique.</a:t>
            </a:r>
          </a:p>
        </p:txBody>
      </p:sp>
    </p:spTree>
    <p:extLst>
      <p:ext uri="{BB962C8B-B14F-4D97-AF65-F5344CB8AC3E}">
        <p14:creationId xmlns:p14="http://schemas.microsoft.com/office/powerpoint/2010/main" val="397342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B561B1-CDAD-4C8D-A178-6B194C8AE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37" y="-317800"/>
            <a:ext cx="11095591" cy="1609344"/>
          </a:xfrm>
        </p:spPr>
        <p:txBody>
          <a:bodyPr>
            <a:noAutofit/>
          </a:bodyPr>
          <a:lstStyle/>
          <a:p>
            <a:r>
              <a:rPr lang="fr-FR" sz="4400" b="1" dirty="0"/>
              <a:t>Analyse Comparative – Modèle vs Réalité</a:t>
            </a:r>
            <a:endParaRPr lang="en-GB" sz="4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ACBFD1-BBCE-4B64-B67A-ABE355154F3D}"/>
              </a:ext>
            </a:extLst>
          </p:cNvPr>
          <p:cNvSpPr txBox="1"/>
          <p:nvPr/>
        </p:nvSpPr>
        <p:spPr>
          <a:xfrm>
            <a:off x="243761" y="1080804"/>
            <a:ext cx="3689092" cy="266226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Objectifs de la Comparaison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Vérifier la précision du modèle numérique en le confrontant aux données mesurées sur le terrain.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Identifier les écarts entre les résultats simulés et la réalité pour améliorer la fiabilité du diagnostic.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A2F48F8-030D-48BD-B9E7-90C63CDAB1B5}"/>
              </a:ext>
            </a:extLst>
          </p:cNvPr>
          <p:cNvSpPr txBox="1"/>
          <p:nvPr/>
        </p:nvSpPr>
        <p:spPr>
          <a:xfrm>
            <a:off x="4044820" y="922211"/>
            <a:ext cx="7612613" cy="5801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2400" b="1" u="sng" dirty="0"/>
              <a:t>Méthodologie de l’Analyse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FF0000"/>
                </a:solidFill>
              </a:rPr>
              <a:t>Collecte des Données Réelles : </a:t>
            </a:r>
            <a:r>
              <a:rPr lang="fr-FR" dirty="0"/>
              <a:t>Rassembler les mesures in situ (températures, débits, consommation, etc.) réalisées sur le bâtiment.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FF0000"/>
                </a:solidFill>
              </a:rPr>
              <a:t>Comparaison Quantitative : </a:t>
            </a:r>
            <a:r>
              <a:rPr lang="fr-FR" dirty="0"/>
              <a:t>- Comparer les valeurs obtenues par simulation avec celles mesurées. - Utiliser des outils statistiques pour évaluer les écarts (moyennes, écarts-types, pourcentages d’erreur).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FF0000"/>
                </a:solidFill>
              </a:rPr>
              <a:t>Identification des Causes d’Écart : </a:t>
            </a:r>
            <a:r>
              <a:rPr lang="fr-FR" dirty="0"/>
              <a:t>- Analyser les divergences en considérant les hypothèses du modèle, les simplifications et les variations climatiques. - Identifier les éventuelles erreurs de mesure ou lacunes dans les données d’entrée.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FF0000"/>
                </a:solidFill>
              </a:rPr>
              <a:t>Ajustement et Calibration du Modèle : </a:t>
            </a:r>
            <a:r>
              <a:rPr lang="fr-FR" dirty="0"/>
              <a:t>- Réviser et affiner les paramètres du modèle pour réduire les écarts constatés. - Réitérer le processus de simulation avec des données mises à jour afin d’obtenir une meilleure concordance avec la réalité.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FF0000"/>
                </a:solidFill>
              </a:rPr>
              <a:t>Utilisation des Résultats Comparatifs : </a:t>
            </a:r>
            <a:r>
              <a:rPr lang="fr-FR" dirty="0"/>
              <a:t>- Valider l’efficacité du modèle pour qu’il serve de support fiable aux décisions de réhabilitation. - Orienter les interventions correctives en se basant sur une analyse robuste et fondée sur des données réelles.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C9B8BC-43A2-48A1-ABA5-9BA16C696655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36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C04831-E4FA-474E-9CBA-6E234AD63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998" y="-378968"/>
            <a:ext cx="10779252" cy="1609344"/>
          </a:xfrm>
        </p:spPr>
        <p:txBody>
          <a:bodyPr>
            <a:normAutofit/>
          </a:bodyPr>
          <a:lstStyle/>
          <a:p>
            <a:r>
              <a:rPr lang="en-GB" b="1" dirty="0"/>
              <a:t>Techniques </a:t>
            </a:r>
            <a:r>
              <a:rPr lang="en-GB" b="1" dirty="0" err="1"/>
              <a:t>d’Analyse</a:t>
            </a:r>
            <a:r>
              <a:rPr lang="en-GB" b="1" dirty="0"/>
              <a:t> des </a:t>
            </a:r>
            <a:r>
              <a:rPr lang="en-GB" b="1" dirty="0" err="1"/>
              <a:t>Écarts</a:t>
            </a: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0427511-3050-4ACF-AFB7-4D4C0BD3E2B6}"/>
              </a:ext>
            </a:extLst>
          </p:cNvPr>
          <p:cNvSpPr txBox="1"/>
          <p:nvPr/>
        </p:nvSpPr>
        <p:spPr>
          <a:xfrm>
            <a:off x="120650" y="768711"/>
            <a:ext cx="6889750" cy="92333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fr-FR" b="1" dirty="0"/>
              <a:t>Introduction : </a:t>
            </a:r>
            <a:r>
              <a:rPr lang="fr-FR" dirty="0"/>
              <a:t>Analyser et quantifier les différences entre les données simulées et les mesures réelles pour affiner le modèle.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72A096D-2536-4BD8-B683-3336181B2227}"/>
              </a:ext>
            </a:extLst>
          </p:cNvPr>
          <p:cNvSpPr txBox="1"/>
          <p:nvPr/>
        </p:nvSpPr>
        <p:spPr>
          <a:xfrm>
            <a:off x="139700" y="1769221"/>
            <a:ext cx="6870700" cy="155427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Outils Statistiques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Utilisation de mesures telles que l’écart moyen, l’écart-type et le pourcentage d’erreur pour quantifier les divergences.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Calcul du coefficient de corrélation afin d’évaluer la relation entre les valeurs simulées et mesurées.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69B16F0-FE6D-4C63-9543-DE570822AD48}"/>
              </a:ext>
            </a:extLst>
          </p:cNvPr>
          <p:cNvSpPr txBox="1"/>
          <p:nvPr/>
        </p:nvSpPr>
        <p:spPr>
          <a:xfrm>
            <a:off x="120650" y="3423106"/>
            <a:ext cx="6870700" cy="1831271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rgbClr val="FFFF00"/>
                </a:solidFill>
              </a:rPr>
              <a:t>Visualisation Graphique :</a:t>
            </a:r>
            <a:endParaRPr lang="fr-FR" dirty="0">
              <a:solidFill>
                <a:srgbClr val="FFFF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FFFF00"/>
                </a:solidFill>
              </a:rPr>
              <a:t>Réalisation de diagrammes en nuage de points et de courbes de tendance pour représenter visuellement les écarts.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FFFF00"/>
                </a:solidFill>
              </a:rPr>
              <a:t>Analyse des résidus pour identifier les biais systématiques et les anomalies.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461601-8F62-4FCA-A4AC-E711F7815DDA}"/>
              </a:ext>
            </a:extLst>
          </p:cNvPr>
          <p:cNvSpPr txBox="1"/>
          <p:nvPr/>
        </p:nvSpPr>
        <p:spPr>
          <a:xfrm>
            <a:off x="7105650" y="884355"/>
            <a:ext cx="4946650" cy="210826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Méthodes de Régression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Application de l’analyse de régression pour modéliser la relation entre les données simulées et les mesures réelles.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Ajustement des paramètres du modèle en fonction des résultats obtenus par régression.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47B7FF2-5D31-41DA-A5A5-16E2FE6EFDBF}"/>
              </a:ext>
            </a:extLst>
          </p:cNvPr>
          <p:cNvSpPr txBox="1"/>
          <p:nvPr/>
        </p:nvSpPr>
        <p:spPr>
          <a:xfrm>
            <a:off x="7073900" y="3128014"/>
            <a:ext cx="5041900" cy="2108269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chemeClr val="bg1"/>
                </a:solidFill>
              </a:rPr>
              <a:t>Processus Itératif d’Ajustement 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Répéter l’analyse en modifiant les hypothèses et les paramètres pour réduire progressivement les écarts.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Intégration de nouvelles données et vérification continue afin d’améliorer la précision du modèle</a:t>
            </a:r>
            <a:r>
              <a:rPr lang="fr-FR" dirty="0"/>
              <a:t>.</a:t>
            </a:r>
            <a:endParaRPr lang="en-GB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5FFCFF8-F5B0-43B6-8EC3-A1D9F23C91AE}"/>
              </a:ext>
            </a:extLst>
          </p:cNvPr>
          <p:cNvSpPr txBox="1"/>
          <p:nvPr/>
        </p:nvSpPr>
        <p:spPr>
          <a:xfrm>
            <a:off x="139700" y="5450652"/>
            <a:ext cx="11976100" cy="12772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Identification des Sources d’Erreur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Vérifier la qualité des données d’entrée, le calibrage des instruments et l’impact des conditions extérieures.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Identifier les facteurs externes (conditions climatiques, usage du bâtiment) susceptibles d’influencer les écarts.</a:t>
            </a:r>
          </a:p>
        </p:txBody>
      </p:sp>
    </p:spTree>
    <p:extLst>
      <p:ext uri="{BB962C8B-B14F-4D97-AF65-F5344CB8AC3E}">
        <p14:creationId xmlns:p14="http://schemas.microsoft.com/office/powerpoint/2010/main" val="176841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4" grpId="0" animBg="1"/>
      <p:bldP spid="1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829945-D084-4D9B-B59C-466BFA921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50" y="-163322"/>
            <a:ext cx="12185650" cy="1609344"/>
          </a:xfrm>
        </p:spPr>
        <p:txBody>
          <a:bodyPr>
            <a:noAutofit/>
          </a:bodyPr>
          <a:lstStyle/>
          <a:p>
            <a:r>
              <a:rPr lang="fr-FR" sz="4000" b="1" dirty="0"/>
              <a:t>Indicateurs de Performance Énergétique (IPE)</a:t>
            </a:r>
            <a:br>
              <a:rPr lang="fr-FR" sz="4000" dirty="0"/>
            </a:br>
            <a:endParaRPr lang="en-GB" sz="4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0F61512-5BBD-4303-A4EA-F5397C0BED0F}"/>
              </a:ext>
            </a:extLst>
          </p:cNvPr>
          <p:cNvSpPr txBox="1"/>
          <p:nvPr/>
        </p:nvSpPr>
        <p:spPr>
          <a:xfrm>
            <a:off x="114300" y="688112"/>
            <a:ext cx="6356350" cy="18312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Définition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Indicateurs quantitatifs permettant d’évaluer la performance énergétique d’un bâtiment.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b="1" dirty="0">
                <a:solidFill>
                  <a:srgbClr val="7030A0"/>
                </a:solidFill>
              </a:rPr>
              <a:t>Exemples courants : Intensité de Consommation Énergétique (EUI), coefficient de performance des systèmes de chauffage et de climatisation.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A3C1EE4-174A-475B-8701-03694FAA4C15}"/>
              </a:ext>
            </a:extLst>
          </p:cNvPr>
          <p:cNvSpPr txBox="1"/>
          <p:nvPr/>
        </p:nvSpPr>
        <p:spPr>
          <a:xfrm>
            <a:off x="120650" y="2606009"/>
            <a:ext cx="6356350" cy="1631216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rgbClr val="FFFF00"/>
                </a:solidFill>
              </a:rPr>
              <a:t>Rôle dans le Diagnostic :</a:t>
            </a:r>
            <a:endParaRPr lang="fr-FR" dirty="0">
              <a:solidFill>
                <a:srgbClr val="FFFF00"/>
              </a:solidFill>
            </a:endParaRP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Mesurer l’efficacité énergétique et comparer les performances avec des normes ou référentiels.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</a:rPr>
              <a:t>Identifier les points forts et les faiblesses pour orienter les interventions de réhabilitation.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72F8D8-8695-4028-87B1-0B6BED77ACAD}"/>
              </a:ext>
            </a:extLst>
          </p:cNvPr>
          <p:cNvSpPr txBox="1"/>
          <p:nvPr/>
        </p:nvSpPr>
        <p:spPr>
          <a:xfrm>
            <a:off x="114301" y="4346470"/>
            <a:ext cx="6356350" cy="2385268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FFFF00"/>
                </a:solidFill>
              </a:rPr>
              <a:t>Exemples d’Indicateurs :</a:t>
            </a:r>
            <a:endParaRPr lang="fr-FR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b="1" dirty="0">
                <a:solidFill>
                  <a:srgbClr val="FFFF00"/>
                </a:solidFill>
              </a:rPr>
              <a:t>Intensité de Consommation Énergétique (EUI) :</a:t>
            </a:r>
            <a:endParaRPr lang="fr-FR" dirty="0">
              <a:solidFill>
                <a:srgbClr val="FFFF00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dirty="0">
                <a:solidFill>
                  <a:schemeClr val="bg1"/>
                </a:solidFill>
              </a:rPr>
              <a:t>Calculée en kWh/m²/an, elle permet de comparer la consommation d’un bâtiment avec des standards sectoriels.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>
                <a:solidFill>
                  <a:schemeClr val="bg1"/>
                </a:solidFill>
              </a:rPr>
              <a:t>Autres indicateurs possibles : Coefficient de performance (COP) des systèmes CVC, consommation énergétique par type d’usage, etc.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36B7D05-AD69-43C3-B10D-6DA74ED3DD52}"/>
              </a:ext>
            </a:extLst>
          </p:cNvPr>
          <p:cNvSpPr txBox="1"/>
          <p:nvPr/>
        </p:nvSpPr>
        <p:spPr>
          <a:xfrm>
            <a:off x="6562725" y="685800"/>
            <a:ext cx="5508625" cy="21082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Méthodes de Calcul et Mesure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Utilisation des données collectées (factures, relevés in situ, simulations) pour obtenir des valeurs représentatives.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Comparaison avec des benchmarks nationaux ou internationaux pour évaluer la compétitivité énergétique du bâtiment.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9A28803-158A-4529-978B-F8B73FAC0D71}"/>
              </a:ext>
            </a:extLst>
          </p:cNvPr>
          <p:cNvSpPr txBox="1"/>
          <p:nvPr/>
        </p:nvSpPr>
        <p:spPr>
          <a:xfrm>
            <a:off x="6562724" y="2931632"/>
            <a:ext cx="5508625" cy="1831271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Importance de l’Interprétation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Facilite la prise de décision en orientant les priorités d’intervention.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Permet un suivi continu de l’évolution de la performance énergétique et l’efficacité des actions mises en œuvre.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8D6623D-9E67-464A-929C-89E992EA98CB}"/>
              </a:ext>
            </a:extLst>
          </p:cNvPr>
          <p:cNvSpPr txBox="1"/>
          <p:nvPr/>
        </p:nvSpPr>
        <p:spPr>
          <a:xfrm>
            <a:off x="6519862" y="4900467"/>
            <a:ext cx="5594350" cy="183127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Limites et Précautions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La fiabilité des indicateurs dépend de la qualité des données d’entrée.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Nécessite de prendre en compte le contexte spécifique du bâtiment (usage, localisation, climat) pour une interprétation juste.</a:t>
            </a:r>
          </a:p>
        </p:txBody>
      </p:sp>
    </p:spTree>
    <p:extLst>
      <p:ext uri="{BB962C8B-B14F-4D97-AF65-F5344CB8AC3E}">
        <p14:creationId xmlns:p14="http://schemas.microsoft.com/office/powerpoint/2010/main" val="286431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7E0D49-EB5B-46B2-AEF4-1D71B4BC9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350" y="-245618"/>
            <a:ext cx="9436100" cy="1133489"/>
          </a:xfrm>
        </p:spPr>
        <p:txBody>
          <a:bodyPr>
            <a:normAutofit/>
          </a:bodyPr>
          <a:lstStyle/>
          <a:p>
            <a:r>
              <a:rPr lang="fr-FR" sz="4000" b="1" dirty="0"/>
              <a:t>Utilisation des IPE dans le Diagnostic</a:t>
            </a:r>
            <a:endParaRPr lang="en-GB" sz="4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55AEED-D3CF-4901-A36F-7EA4DE40709C}"/>
              </a:ext>
            </a:extLst>
          </p:cNvPr>
          <p:cNvSpPr txBox="1"/>
          <p:nvPr/>
        </p:nvSpPr>
        <p:spPr>
          <a:xfrm>
            <a:off x="279400" y="743204"/>
            <a:ext cx="6200774" cy="246221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Évaluation de la Performance Globale :</a:t>
            </a:r>
            <a:endParaRPr lang="fr-FR" dirty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dirty="0"/>
              <a:t>Utiliser les Indicateurs de Performance Énergétique (IPE), notamment l'Intensité de Consommation Énergétique (EUI), pour mesurer la performance du bâtiment en kWh/m²/an.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Identifier les points faibles et les opportunités d'amélioration en comparant la consommation réelle aux benchmarks.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96FF5C-99F3-43BA-BBAD-15E99708D8A1}"/>
              </a:ext>
            </a:extLst>
          </p:cNvPr>
          <p:cNvSpPr txBox="1"/>
          <p:nvPr/>
        </p:nvSpPr>
        <p:spPr>
          <a:xfrm>
            <a:off x="279400" y="3283000"/>
            <a:ext cx="6200774" cy="15542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Comparaison avec des Référentiels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Mettre en perspective les résultats obtenus avec des standards nationaux ou internationaux.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Évaluer la compétitivité énergétique du bâtiment en le comparant à des structures similaires.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53D1266-AB21-4A51-A7F4-8E98F9B9DE93}"/>
              </a:ext>
            </a:extLst>
          </p:cNvPr>
          <p:cNvSpPr txBox="1"/>
          <p:nvPr/>
        </p:nvSpPr>
        <p:spPr>
          <a:xfrm>
            <a:off x="279400" y="4981148"/>
            <a:ext cx="6200774" cy="163121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Suivi des Améliorations :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dirty="0"/>
              <a:t>Suivre l'évolution des performances après la mise en place des actions de réhabilitation.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fr-FR" dirty="0"/>
              <a:t>Valider l'efficacité des interventions grâce à des mesures avant/après.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13E17E5-987C-420D-B71A-B16A6E243D8B}"/>
              </a:ext>
            </a:extLst>
          </p:cNvPr>
          <p:cNvSpPr txBox="1"/>
          <p:nvPr/>
        </p:nvSpPr>
        <p:spPr>
          <a:xfrm>
            <a:off x="6635750" y="743204"/>
            <a:ext cx="5073650" cy="238526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Outil de Communication et de </a:t>
            </a:r>
            <a:r>
              <a:rPr lang="fr-FR" b="1" dirty="0" err="1"/>
              <a:t>Reporting</a:t>
            </a:r>
            <a:r>
              <a:rPr lang="fr-FR" b="1" dirty="0"/>
              <a:t>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Synthétiser des données complexes en indicateurs simples pour faciliter la prise de décision.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Servir d'argumentaire auprès des investisseurs, gestionnaires et autorités pour démontrer l'impact des améliorations énergétiques.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A28301D-F8AF-4433-8656-88075089B425}"/>
              </a:ext>
            </a:extLst>
          </p:cNvPr>
          <p:cNvSpPr txBox="1"/>
          <p:nvPr/>
        </p:nvSpPr>
        <p:spPr>
          <a:xfrm>
            <a:off x="6635750" y="3531706"/>
            <a:ext cx="5073650" cy="1831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Prise de Décision Stratégique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/>
              <a:t>Prioriser les interventions en identifiant les zones les plus énergivores grâce aux IPE.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/>
              <a:t>Orienter les choix techniques et financiers en se basant sur des données quantitatives fiables.</a:t>
            </a:r>
          </a:p>
        </p:txBody>
      </p:sp>
    </p:spTree>
    <p:extLst>
      <p:ext uri="{BB962C8B-B14F-4D97-AF65-F5344CB8AC3E}">
        <p14:creationId xmlns:p14="http://schemas.microsoft.com/office/powerpoint/2010/main" val="3934719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650D7B-5CC2-4F06-BD8A-73971C073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25" y="-366134"/>
            <a:ext cx="11974349" cy="1609344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/>
              <a:t>Mesure de l’Efficacité des Systèmes Énergétiques</a:t>
            </a:r>
            <a:endParaRPr lang="en-GB" sz="32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A4D8752-306F-47E6-BF47-EE3C37701FC0}"/>
              </a:ext>
            </a:extLst>
          </p:cNvPr>
          <p:cNvSpPr txBox="1"/>
          <p:nvPr/>
        </p:nvSpPr>
        <p:spPr>
          <a:xfrm>
            <a:off x="346398" y="1170906"/>
            <a:ext cx="6095222" cy="18312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Objectifs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Évaluer la performance des installations techniques (chauffage, ventilation, climatisation, etc.).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Identifier les inefficacités et proposer des améliorations pour optimiser la consommation énergétique.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189C110-4BC1-48A5-BA06-492597B4A6BB}"/>
              </a:ext>
            </a:extLst>
          </p:cNvPr>
          <p:cNvSpPr txBox="1"/>
          <p:nvPr/>
        </p:nvSpPr>
        <p:spPr>
          <a:xfrm>
            <a:off x="346398" y="3301826"/>
            <a:ext cx="6095222" cy="238526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Méthodologie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Réaliser des tests de performance sur site pour mesurer les débits, températures et rendements.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Utiliser des instruments spécialisés pour contrôler le fonctionnement des équipements (capteurs, </a:t>
            </a:r>
            <a:r>
              <a:rPr lang="fr-FR" dirty="0" err="1"/>
              <a:t>dataloggers</a:t>
            </a:r>
            <a:r>
              <a:rPr lang="fr-FR" dirty="0"/>
              <a:t>, etc.).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Comparer les performances mesurées avec les spécifications techniques et les normes en vigueur.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FE2B46F-5B55-4186-9DB5-EF6263142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704" y="1170906"/>
            <a:ext cx="4082695" cy="305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23CC6E8-7806-480C-BC44-BEA3D49C1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733" y="4395594"/>
            <a:ext cx="4178944" cy="1694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FE1B03D-35B6-4005-8A10-52AED460D8F4}"/>
              </a:ext>
            </a:extLst>
          </p:cNvPr>
          <p:cNvSpPr txBox="1"/>
          <p:nvPr/>
        </p:nvSpPr>
        <p:spPr>
          <a:xfrm>
            <a:off x="9260633" y="1511559"/>
            <a:ext cx="1819469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i="0" dirty="0">
                <a:solidFill>
                  <a:srgbClr val="122755"/>
                </a:solidFill>
                <a:effectLst/>
                <a:latin typeface="museo-sans"/>
              </a:rPr>
              <a:t>Data Logger</a:t>
            </a:r>
          </a:p>
          <a:p>
            <a:r>
              <a:rPr lang="fr-FR" b="0" i="0" dirty="0">
                <a:solidFill>
                  <a:srgbClr val="122755"/>
                </a:solidFill>
                <a:effectLst/>
                <a:latin typeface="museo-sans"/>
              </a:rPr>
              <a:t>prennent en charge jusqu’à 4 capteurs externes simultanément pour surveiller </a:t>
            </a:r>
            <a:endParaRPr lang="en-GB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6B60CBD-B3D4-4692-9443-C3720B03E142}"/>
              </a:ext>
            </a:extLst>
          </p:cNvPr>
          <p:cNvSpPr txBox="1"/>
          <p:nvPr/>
        </p:nvSpPr>
        <p:spPr>
          <a:xfrm>
            <a:off x="9160052" y="5547048"/>
            <a:ext cx="26125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0" dirty="0">
                <a:solidFill>
                  <a:srgbClr val="122755"/>
                </a:solidFill>
                <a:effectLst/>
                <a:latin typeface="museo-sans"/>
              </a:rPr>
              <a:t>Le plus petit capteur triple (</a:t>
            </a:r>
            <a:r>
              <a:rPr lang="fr-FR" b="0" i="0" dirty="0">
                <a:solidFill>
                  <a:srgbClr val="122755"/>
                </a:solidFill>
                <a:effectLst/>
                <a:latin typeface="museo-sans"/>
              </a:rPr>
              <a:t>température, l’hygrométrie et la concentration de CO2) 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BA543C-72BB-4176-B821-DDD12C23DEE3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43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1059E323-5AB8-4FFB-B8FF-1B3E5EA53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25" y="-366134"/>
            <a:ext cx="11974349" cy="1609344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/>
              <a:t>Mesure de l’Efficacité des Systèmes Énergétiques</a:t>
            </a:r>
            <a:endParaRPr lang="en-GB" sz="32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96077E7-8557-49CE-BA92-2B3EFF191CE8}"/>
              </a:ext>
            </a:extLst>
          </p:cNvPr>
          <p:cNvSpPr txBox="1"/>
          <p:nvPr/>
        </p:nvSpPr>
        <p:spPr>
          <a:xfrm>
            <a:off x="566056" y="1200989"/>
            <a:ext cx="6096000" cy="210826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chemeClr val="bg1"/>
                </a:solidFill>
              </a:rPr>
              <a:t>Indicateurs Clés :</a:t>
            </a:r>
            <a:endParaRPr lang="fr-FR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Coefficient de performance (COP) des systèmes de chauffage et de climatisation.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Rendement énergétique et efficacité de la distribution d’air.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Temps de réponse et stabilité des systèmes en conditions réelles.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5767108-772F-4DE8-964A-D38227EE162D}"/>
              </a:ext>
            </a:extLst>
          </p:cNvPr>
          <p:cNvSpPr txBox="1"/>
          <p:nvPr/>
        </p:nvSpPr>
        <p:spPr>
          <a:xfrm>
            <a:off x="566056" y="3860718"/>
            <a:ext cx="6096000" cy="21082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Analyse et Interprétation 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Identifier les déviations par rapport aux performances optimales.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Déterminer l’impact des conditions d’utilisation sur l’efficacité des systèmes.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Utiliser les résultats pour prioriser les actions d’amélioration et de maintenance.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E05705B-BA24-4EB9-B0D0-5F10EA7CE2F5}"/>
              </a:ext>
            </a:extLst>
          </p:cNvPr>
          <p:cNvSpPr txBox="1"/>
          <p:nvPr/>
        </p:nvSpPr>
        <p:spPr>
          <a:xfrm>
            <a:off x="7070271" y="1959367"/>
            <a:ext cx="4299857" cy="293926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Avantages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Permet une approche quantitative et objective de l’analyse des systèmes énergétiques.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Aide à réduire les consommations énergétiques en optimisant le fonctionnement des installations.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Fournit des données concrètes pour orienter les décisions en matière de réhabilitation.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6A051D-8C88-46CF-B002-B3A8847C4D7C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1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57A6F1-E97C-4230-9DFB-D01F5D756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03137" y="-244711"/>
            <a:ext cx="10058400" cy="1609344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/>
              <a:t>Diagnostic des </a:t>
            </a:r>
            <a:r>
              <a:rPr lang="en-GB" sz="4800" b="1" dirty="0" err="1"/>
              <a:t>Systèmes</a:t>
            </a:r>
            <a:r>
              <a:rPr lang="en-GB" sz="4800" b="1" dirty="0"/>
              <a:t> CVC</a:t>
            </a:r>
            <a:endParaRPr lang="en-GB" sz="48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CB67581-8891-4E13-AF40-B84A8C6CB6D0}"/>
              </a:ext>
            </a:extLst>
          </p:cNvPr>
          <p:cNvSpPr txBox="1"/>
          <p:nvPr/>
        </p:nvSpPr>
        <p:spPr>
          <a:xfrm>
            <a:off x="527958" y="1215614"/>
            <a:ext cx="6346370" cy="21082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Objectifs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Évaluer la performance des systèmes de chauffage, ventilation et climatisation (CVC) afin d’assurer un confort optimal et une consommation énergétique maîtrisée.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Identifier les dysfonctionnements, inefficacités et opportunités d’optimisation des installations.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D71523-6A86-4DB0-A252-A899245FC548}"/>
              </a:ext>
            </a:extLst>
          </p:cNvPr>
          <p:cNvSpPr txBox="1"/>
          <p:nvPr/>
        </p:nvSpPr>
        <p:spPr>
          <a:xfrm>
            <a:off x="527958" y="3614074"/>
            <a:ext cx="6346370" cy="266226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Méthodologie 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Réaliser une inspection visuelle complète des installations CVC pour détecter tout signe d’usure ou de dysfonctionnement.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Effectuer des tests de performance sur site, incluant la mesure des débits d’air, des températures à la sortie et des rendements énergétiques.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Comparer les résultats obtenus avec les spécifications techniques des équipements et les normes en vigueur.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CD26A52-9FA7-4584-86DF-22ACDFBC83A3}"/>
              </a:ext>
            </a:extLst>
          </p:cNvPr>
          <p:cNvSpPr txBox="1"/>
          <p:nvPr/>
        </p:nvSpPr>
        <p:spPr>
          <a:xfrm>
            <a:off x="7092043" y="1215614"/>
            <a:ext cx="4571999" cy="3493264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chemeClr val="bg1"/>
                </a:solidFill>
              </a:rPr>
              <a:t>Indicateurs et Outils :</a:t>
            </a:r>
            <a:endParaRPr lang="fr-FR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Utiliser des anémomètres, capteurs de température et dispositifs de mesure de la consommation pour collecter des données précises.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Calculer le coefficient de performance (COP) des systèmes pour évaluer leur efficacité.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Analyser les cycles de fonctionnement et les temps de réponse des équipements pour détecter d’éventuels dysfonctionnements.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569184-977B-45E0-964F-73106F45D43C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705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217E6E4-FF4E-41B4-9BBD-8442197DC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03137" y="-244711"/>
            <a:ext cx="10058400" cy="1609344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/>
              <a:t>Diagnostic des </a:t>
            </a:r>
            <a:r>
              <a:rPr lang="en-GB" sz="4800" b="1" dirty="0" err="1"/>
              <a:t>Systèmes</a:t>
            </a:r>
            <a:r>
              <a:rPr lang="en-GB" sz="4800" b="1" dirty="0"/>
              <a:t> CVC</a:t>
            </a:r>
            <a:endParaRPr lang="en-GB" sz="48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A33C32-0393-45BC-90C0-47C0AFC82FCB}"/>
              </a:ext>
            </a:extLst>
          </p:cNvPr>
          <p:cNvSpPr txBox="1"/>
          <p:nvPr/>
        </p:nvSpPr>
        <p:spPr>
          <a:xfrm>
            <a:off x="685799" y="1364633"/>
            <a:ext cx="6346370" cy="155427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Avantages 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Permet une évaluation objective et détaillée de la performance énergétique des systèmes CVC.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Aide à identifier rapidement les zones nécessitant des interventions correctives ou des améliorations.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30588E0-37C2-4AD4-B902-71CC39F6991F}"/>
              </a:ext>
            </a:extLst>
          </p:cNvPr>
          <p:cNvSpPr txBox="1"/>
          <p:nvPr/>
        </p:nvSpPr>
        <p:spPr>
          <a:xfrm>
            <a:off x="685799" y="3308153"/>
            <a:ext cx="6346370" cy="21852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1">
              <a:spcAft>
                <a:spcPts val="600"/>
              </a:spcAft>
            </a:pPr>
            <a:r>
              <a:rPr lang="fr-FR" b="1" dirty="0"/>
              <a:t>Limites :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dirty="0"/>
              <a:t>La précision des mesures peut être affectée par la variabilité des conditions d’utilisation et environnementales.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dirty="0"/>
              <a:t>Nécessite une expertise technique pour interpréter correctement les résultats et adapter les recommandations.</a:t>
            </a:r>
          </a:p>
        </p:txBody>
      </p:sp>
      <p:pic>
        <p:nvPicPr>
          <p:cNvPr id="2050" name="Picture 2" descr="Maintenance CVC et GTB : importance d'un contrat préventif">
            <a:extLst>
              <a:ext uri="{FF2B5EF4-FFF2-40B4-BE49-F238E27FC236}">
                <a16:creationId xmlns:a16="http://schemas.microsoft.com/office/drawing/2014/main" id="{BF2FAE67-554A-4885-825F-90F582032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0429" y="1904999"/>
            <a:ext cx="4548416" cy="317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4728FC1-D4BF-4AE1-9C71-971A57F2C3A6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444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762411-CDAD-4548-9CE8-E01F744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71" y="-216844"/>
            <a:ext cx="11843657" cy="1609344"/>
          </a:xfrm>
        </p:spPr>
        <p:txBody>
          <a:bodyPr>
            <a:normAutofit/>
          </a:bodyPr>
          <a:lstStyle/>
          <a:p>
            <a:r>
              <a:rPr lang="fr-FR" dirty="0"/>
              <a:t>Techniques de Mesure d’Étanchéité à l’Air</a:t>
            </a: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7CAB659-FBE5-4731-A47F-DCDDC769C661}"/>
              </a:ext>
            </a:extLst>
          </p:cNvPr>
          <p:cNvSpPr txBox="1"/>
          <p:nvPr/>
        </p:nvSpPr>
        <p:spPr>
          <a:xfrm>
            <a:off x="266700" y="1307850"/>
            <a:ext cx="6096000" cy="155427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Objectifs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Évaluer la perméabilité à l'air de l'enveloppe du bâtiment.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Identifier les fuites d'air qui peuvent contribuer aux déperditions énergétiques.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2227539-F509-4C25-BAE1-18E55B2FFC2B}"/>
              </a:ext>
            </a:extLst>
          </p:cNvPr>
          <p:cNvSpPr txBox="1"/>
          <p:nvPr/>
        </p:nvSpPr>
        <p:spPr>
          <a:xfrm>
            <a:off x="266700" y="3080243"/>
            <a:ext cx="6142264" cy="18312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Méthodologie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Réaliser des tests in situ pour mesurer l'infiltration et l'exfiltration d'air.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Utiliser des équipements spécialisés pour créer une différence de pression entre l'intérieur et l'extérieur du bâtiment.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A80D6FA-AF92-4134-B8D6-78BE7D15EFB9}"/>
              </a:ext>
            </a:extLst>
          </p:cNvPr>
          <p:cNvSpPr txBox="1"/>
          <p:nvPr/>
        </p:nvSpPr>
        <p:spPr>
          <a:xfrm>
            <a:off x="6614433" y="1443841"/>
            <a:ext cx="5229224" cy="4324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Outil Principal – Le Blower </a:t>
            </a:r>
            <a:r>
              <a:rPr lang="fr-FR" b="1" dirty="0" err="1"/>
              <a:t>Door</a:t>
            </a:r>
            <a:r>
              <a:rPr lang="fr-FR" b="1" dirty="0"/>
              <a:t> Test :</a:t>
            </a:r>
            <a:endParaRPr lang="fr-FR" dirty="0"/>
          </a:p>
          <a:p>
            <a:r>
              <a:rPr lang="fr-FR" b="1" dirty="0"/>
              <a:t>Principe de Fonctionnement :</a:t>
            </a:r>
            <a:endParaRPr lang="fr-FR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/>
              <a:t>Installation d'une porte soufflante pour contrôler et mesurer les flux d'air.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/>
              <a:t>Création d'une pression négative ou positive pour détecter les infiltrations.</a:t>
            </a:r>
          </a:p>
          <a:p>
            <a:r>
              <a:rPr lang="fr-FR" b="1" dirty="0"/>
              <a:t>Procédure :</a:t>
            </a:r>
            <a:endParaRPr lang="fr-FR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/>
              <a:t>Calibrer l'appareil et fermer toutes les ouvertures contrôlables.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/>
              <a:t>Mesurer les variations de débit d'air en fonction de la pression appliquée.</a:t>
            </a:r>
          </a:p>
          <a:p>
            <a:r>
              <a:rPr lang="fr-FR" b="1" dirty="0"/>
              <a:t>Interprétation des Résultats :</a:t>
            </a:r>
            <a:endParaRPr lang="fr-FR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/>
              <a:t>Évaluer le taux de renouvellement d'air et comparer avec des normes de performance.</a:t>
            </a:r>
          </a:p>
        </p:txBody>
      </p:sp>
      <p:pic>
        <p:nvPicPr>
          <p:cNvPr id="4100" name="Picture 4" descr="Blower Door Basics - GreenBuildingAdvisor">
            <a:extLst>
              <a:ext uri="{FF2B5EF4-FFF2-40B4-BE49-F238E27FC236}">
                <a16:creationId xmlns:a16="http://schemas.microsoft.com/office/drawing/2014/main" id="{3A4A7C24-A8B2-4288-9AF5-51A7BAC15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208315"/>
            <a:ext cx="4066545" cy="508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0F6C408-92A6-4223-9E54-4705D680159C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3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adre juridique et réglementaire régissant le secteur de l'investissement  en Algérie | Ambassade d'Algérie en France">
            <a:extLst>
              <a:ext uri="{FF2B5EF4-FFF2-40B4-BE49-F238E27FC236}">
                <a16:creationId xmlns:a16="http://schemas.microsoft.com/office/drawing/2014/main" id="{C462BFE4-36B8-4B9C-8826-8928E8749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121" y="-44450"/>
            <a:ext cx="13243693" cy="733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664B8E7-00B4-46ED-89F5-B5308C9D7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428" y="321346"/>
            <a:ext cx="10058400" cy="1609344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Contexte Législatif et Réglementaire en Algérie</a:t>
            </a:r>
            <a:br>
              <a:rPr lang="fr-FR" dirty="0"/>
            </a:br>
            <a:endParaRPr lang="en-GB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878250-B76B-48D7-B2B6-FA9CCB179E1C}"/>
              </a:ext>
            </a:extLst>
          </p:cNvPr>
          <p:cNvSpPr txBox="1"/>
          <p:nvPr/>
        </p:nvSpPr>
        <p:spPr>
          <a:xfrm>
            <a:off x="654308" y="1582340"/>
            <a:ext cx="11195570" cy="286232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b="1" dirty="0"/>
              <a:t>Politiques et Stratégies Nationales 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L'Algérie a adopté plusieurs politiques pour promouvoir l'efficacité énergétique, notamment à travers la Stratégie Nationale d'Efficacité Énergétique (SNEE), qui vise à réduire la consommation énergétique dans divers secteurs, y compris le résidentiel et le tertiaire.</a:t>
            </a:r>
          </a:p>
          <a:p>
            <a:endParaRPr lang="fr-FR" dirty="0"/>
          </a:p>
          <a:p>
            <a:r>
              <a:rPr lang="fr-FR" b="1" dirty="0"/>
              <a:t>Cadre Réglementaire et Normatif 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Le Code de la Construction intègre désormais des normes thermiques destinées à améliorer l'isolation et la performance énergétique des bâtiments.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Des règlements spécifiques imposent des exigences minimales de performance pour les constructions neuves et encouragent la rénovation des bâtiments existants.</a:t>
            </a:r>
            <a:endParaRPr lang="en-GB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06DA2CF-7A85-48B1-A13B-BF0D0A1393CD}"/>
              </a:ext>
            </a:extLst>
          </p:cNvPr>
          <p:cNvSpPr txBox="1"/>
          <p:nvPr/>
        </p:nvSpPr>
        <p:spPr>
          <a:xfrm>
            <a:off x="654308" y="4575291"/>
            <a:ext cx="11195570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b="1" dirty="0"/>
              <a:t>Incitations et Mesures de Soutien 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Des incitations fiscales et des subventions sont parfois mises en place pour soutenir les travaux de rénovation énergétique.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Les propriétaires et gestionnaires de bâtiments sont encouragés, voire obligés dans certains cas, à réaliser des diagnostics énergétiques pour identifier les opportunités d'amélioration.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E0C946-B208-440F-8ABA-BD9E246C817C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87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762411-CDAD-4548-9CE8-E01F744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71" y="-216844"/>
            <a:ext cx="11843657" cy="1609344"/>
          </a:xfrm>
        </p:spPr>
        <p:txBody>
          <a:bodyPr>
            <a:normAutofit/>
          </a:bodyPr>
          <a:lstStyle/>
          <a:p>
            <a:r>
              <a:rPr lang="fr-FR" dirty="0"/>
              <a:t>Techniques de Mesure d’Étanchéité à l’Air</a:t>
            </a:r>
            <a:endParaRPr lang="en-GB" dirty="0"/>
          </a:p>
        </p:txBody>
      </p:sp>
      <p:pic>
        <p:nvPicPr>
          <p:cNvPr id="6" name="Média en ligne 5" title="Comment l'étanchéité à l'air est-elle mesurée ?">
            <a:hlinkClick r:id="" action="ppaction://media"/>
            <a:extLst>
              <a:ext uri="{FF2B5EF4-FFF2-40B4-BE49-F238E27FC236}">
                <a16:creationId xmlns:a16="http://schemas.microsoft.com/office/drawing/2014/main" id="{BACAC325-35A5-426B-B615-40EA0729F51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71318" y="929739"/>
            <a:ext cx="10049363" cy="567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5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1DF3B3-8894-4E4E-9F9E-DF038B8D0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348" y="-326354"/>
            <a:ext cx="10058400" cy="1609344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/>
              <a:t>Avantages et Limites du Blower </a:t>
            </a:r>
            <a:r>
              <a:rPr lang="fr-FR" sz="3600" b="1" dirty="0" err="1"/>
              <a:t>Door</a:t>
            </a:r>
            <a:r>
              <a:rPr lang="fr-FR" sz="3600" b="1" dirty="0"/>
              <a:t> Test</a:t>
            </a:r>
            <a:endParaRPr lang="en-GB" sz="36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B0DE4C3-BE3A-4243-BAFC-DC419A79ED5A}"/>
              </a:ext>
            </a:extLst>
          </p:cNvPr>
          <p:cNvSpPr txBox="1"/>
          <p:nvPr/>
        </p:nvSpPr>
        <p:spPr>
          <a:xfrm>
            <a:off x="234043" y="1055557"/>
            <a:ext cx="5731328" cy="503214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Avantages :</a:t>
            </a:r>
            <a:endParaRPr lang="fr-FR" dirty="0"/>
          </a:p>
          <a:p>
            <a:r>
              <a:rPr lang="fr-FR" b="1" dirty="0"/>
              <a:t>Fiabilité et Rapidité :</a:t>
            </a:r>
            <a:endParaRPr lang="fr-FR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/>
              <a:t>Fournit des données quantitatives précises sur l'étanchéité à l'air en peu de temps.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dirty="0"/>
              <a:t>Permet d'identifier rapidement les zones de déperdition d'air.</a:t>
            </a:r>
          </a:p>
          <a:p>
            <a:r>
              <a:rPr lang="fr-FR" b="1" dirty="0"/>
              <a:t>Facilité d'Utilisation :</a:t>
            </a:r>
            <a:endParaRPr lang="fr-FR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/>
              <a:t>Méthode standardisée et reconnue internationalement pour le diagnostic énergétique.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dirty="0"/>
              <a:t>Installation simple et interprétation des résultats facilitée par des outils dédiés.</a:t>
            </a:r>
          </a:p>
          <a:p>
            <a:r>
              <a:rPr lang="fr-FR" b="1" dirty="0"/>
              <a:t>Coût-Efficacité :</a:t>
            </a:r>
            <a:endParaRPr lang="fr-FR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/>
              <a:t>Relativement abordable par rapport à d'autres méthodes d'analyse approfondie.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/>
              <a:t>Permet de prioriser les interventions de rénovation en ciblant les points faibles.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CDEEA49-2117-4849-B489-35CE80BE0FE9}"/>
              </a:ext>
            </a:extLst>
          </p:cNvPr>
          <p:cNvSpPr txBox="1"/>
          <p:nvPr/>
        </p:nvSpPr>
        <p:spPr>
          <a:xfrm>
            <a:off x="6096000" y="1055557"/>
            <a:ext cx="5731327" cy="48320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Limites :</a:t>
            </a:r>
            <a:endParaRPr lang="fr-FR" dirty="0"/>
          </a:p>
          <a:p>
            <a:r>
              <a:rPr lang="fr-FR" b="1" dirty="0"/>
              <a:t>Sensibilité aux Conditions Environnementales :</a:t>
            </a:r>
            <a:endParaRPr lang="fr-FR" dirty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dirty="0"/>
              <a:t>Les résultats peuvent être influencés par les variations climatiques (température, vent).</a:t>
            </a:r>
          </a:p>
          <a:p>
            <a:r>
              <a:rPr lang="fr-FR" b="1" dirty="0"/>
              <a:t>Dépendance à la Calibration :</a:t>
            </a:r>
            <a:endParaRPr lang="fr-FR" dirty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dirty="0"/>
              <a:t>Nécessite une calibration régulière des instruments pour garantir la précision.</a:t>
            </a:r>
          </a:p>
          <a:p>
            <a:r>
              <a:rPr lang="fr-FR" b="1" dirty="0"/>
              <a:t>Interprétation Technique :</a:t>
            </a:r>
            <a:endParaRPr lang="fr-FR" dirty="0"/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fr-FR" dirty="0"/>
              <a:t>Requiert une expertise technique pour analyser correctement les données et identifier les causes exactes des fuites.</a:t>
            </a:r>
          </a:p>
          <a:p>
            <a:r>
              <a:rPr lang="fr-FR" b="1" dirty="0"/>
              <a:t>Limites dans la Localisation Précise :</a:t>
            </a:r>
            <a:endParaRPr lang="fr-FR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dirty="0"/>
              <a:t>Bien que le test identifie une mauvaise étanchéité, il peut être nécessaire d’utiliser d’autres outils (comme la thermographie) pour localiser précisément les fuites.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D79606-EBD7-4A2C-9734-A8E3100FBECF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82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2B91E5-0E59-4141-8959-9CD082D5E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-315468"/>
            <a:ext cx="10058400" cy="1609344"/>
          </a:xfrm>
        </p:spPr>
        <p:txBody>
          <a:bodyPr>
            <a:normAutofit/>
          </a:bodyPr>
          <a:lstStyle/>
          <a:p>
            <a:r>
              <a:rPr lang="fr-FR" sz="3600" b="1" dirty="0"/>
              <a:t>Techniques de Diagnostic par Thermographie</a:t>
            </a:r>
            <a:endParaRPr lang="en-GB" sz="36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56E378F-04FF-4822-898F-F4749350F98D}"/>
              </a:ext>
            </a:extLst>
          </p:cNvPr>
          <p:cNvSpPr txBox="1"/>
          <p:nvPr/>
        </p:nvSpPr>
        <p:spPr>
          <a:xfrm>
            <a:off x="408214" y="1220765"/>
            <a:ext cx="6096000" cy="183127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Principe de la Thermographie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Utilisation de caméras thermiques pour détecter les différences de température à la surface des bâtiments.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Visualisation des variations thermiques qui indiquent des zones de déperdition ou des ponts thermiques.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088A70B-43E9-46FC-91C7-EF54AEE5D0EC}"/>
              </a:ext>
            </a:extLst>
          </p:cNvPr>
          <p:cNvSpPr txBox="1"/>
          <p:nvPr/>
        </p:nvSpPr>
        <p:spPr>
          <a:xfrm>
            <a:off x="408214" y="3385457"/>
            <a:ext cx="6096000" cy="266226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Méthodologie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Réalisation d'inspections thermographiques en conditions optimales (conditions climatiques favorables, absence d'exposition directe au soleil).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Captation d'images thermiques de l'enveloppe du bâtiment, en mettant l'accent sur les joints, ouvertures, et interfaces entre matériaux.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Analyse des images pour identifier les zones présentant des écarts de température anormaux.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D80DA5A-02CA-40DC-AF4F-C1B489F700DC}"/>
              </a:ext>
            </a:extLst>
          </p:cNvPr>
          <p:cNvSpPr txBox="1"/>
          <p:nvPr/>
        </p:nvSpPr>
        <p:spPr>
          <a:xfrm>
            <a:off x="6689270" y="914123"/>
            <a:ext cx="5285015" cy="266226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Avantages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Permet une détection rapide et non invasive des anomalies d'isolation et des fuites d'air.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Offre une représentation visuelle claire facilitant la communication des résultats auprès des parties prenantes.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Complémente efficacement les autres méthodes de diagnostic (inspection visuelle, blower </a:t>
            </a:r>
            <a:r>
              <a:rPr lang="fr-FR" dirty="0" err="1"/>
              <a:t>door</a:t>
            </a:r>
            <a:r>
              <a:rPr lang="fr-FR" dirty="0"/>
              <a:t> test).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5728BED-B0CC-4DF7-AC30-5538DAD7EE0E}"/>
              </a:ext>
            </a:extLst>
          </p:cNvPr>
          <p:cNvSpPr txBox="1"/>
          <p:nvPr/>
        </p:nvSpPr>
        <p:spPr>
          <a:xfrm>
            <a:off x="6689270" y="3782509"/>
            <a:ext cx="5285015" cy="266226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Limites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La précision des mesures peut être influencée par les conditions environnementales (vent, humidité, ensoleillement).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Nécessite une expertise pour l'interprétation correcte des images thermiques.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Peut nécessiter plusieurs prises de vue pour obtenir une analyse complète et fiable.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1BC7699-9F49-4B6F-A65E-B11B51641512}"/>
              </a:ext>
            </a:extLst>
          </p:cNvPr>
          <p:cNvSpPr txBox="1"/>
          <p:nvPr/>
        </p:nvSpPr>
        <p:spPr>
          <a:xfrm>
            <a:off x="408214" y="2136400"/>
            <a:ext cx="6096000" cy="265463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b="1" dirty="0">
                <a:solidFill>
                  <a:schemeClr val="bg1"/>
                </a:solidFill>
              </a:rPr>
              <a:t>Applications Pratiques :</a:t>
            </a:r>
            <a:endParaRPr lang="fr-FR" dirty="0">
              <a:solidFill>
                <a:schemeClr val="bg1"/>
              </a:solidFill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Identification des ponts thermiques, des zones de déperdition d'énergie et des défauts d'isolation.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Vérification de l'efficacité des interventions de réhabilitation énergétique après travaux.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B98624-9099-4634-8428-1DBA3096FB77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29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9" grpId="0" animBg="1"/>
      <p:bldP spid="11" grpId="0" animBg="1"/>
      <p:bldP spid="1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7F41D8-61FD-469B-9BC3-7510782DA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50" y="-320911"/>
            <a:ext cx="11696699" cy="1609344"/>
          </a:xfrm>
        </p:spPr>
        <p:txBody>
          <a:bodyPr>
            <a:normAutofit/>
          </a:bodyPr>
          <a:lstStyle/>
          <a:p>
            <a:pPr algn="ctr"/>
            <a:r>
              <a:rPr lang="en-GB" sz="4400" b="1" dirty="0" err="1"/>
              <a:t>Présentation</a:t>
            </a:r>
            <a:r>
              <a:rPr lang="en-GB" sz="4400" b="1" dirty="0"/>
              <a:t> des </a:t>
            </a:r>
            <a:r>
              <a:rPr lang="en-GB" sz="4400" b="1" dirty="0" err="1"/>
              <a:t>Caméras</a:t>
            </a:r>
            <a:r>
              <a:rPr lang="en-GB" sz="4400" b="1" dirty="0"/>
              <a:t> </a:t>
            </a:r>
            <a:r>
              <a:rPr lang="en-GB" sz="4400" b="1" dirty="0" err="1"/>
              <a:t>Thermiques</a:t>
            </a:r>
            <a:endParaRPr lang="en-GB" sz="4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6A772DB-BEAA-4F68-A730-6350AF4C1B0A}"/>
              </a:ext>
            </a:extLst>
          </p:cNvPr>
          <p:cNvSpPr txBox="1"/>
          <p:nvPr/>
        </p:nvSpPr>
        <p:spPr>
          <a:xfrm>
            <a:off x="533401" y="1370443"/>
            <a:ext cx="6096000" cy="163121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b="1" dirty="0">
                <a:solidFill>
                  <a:schemeClr val="bg1"/>
                </a:solidFill>
              </a:rPr>
              <a:t>Principe de Fonctionnement :</a:t>
            </a:r>
            <a:endParaRPr lang="fr-FR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chemeClr val="bg1"/>
                </a:solidFill>
              </a:rPr>
              <a:t>Captent les rayonnements infrarouges émis par les surfaces pour générer une image thermique.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chemeClr val="bg1"/>
                </a:solidFill>
              </a:rPr>
              <a:t>Permettent de visualiser les différences de température à la surface des matériaux.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95A4EE2-99BD-42DE-A472-F1DCCE7F9E85}"/>
              </a:ext>
            </a:extLst>
          </p:cNvPr>
          <p:cNvSpPr txBox="1"/>
          <p:nvPr/>
        </p:nvSpPr>
        <p:spPr>
          <a:xfrm>
            <a:off x="533401" y="3302343"/>
            <a:ext cx="6096000" cy="218521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b="1" dirty="0"/>
              <a:t>Caractéristiques Techniques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Résolution thermique et spatiale adaptées à l’inspection des bâtiments.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Plage de détection de température adaptée aux conditions d’inspection sur site.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Options de réglages (sensibilité, échelle de couleurs) pour optimiser l’analyse.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B6581C6-F1E2-49EC-8EF0-694284C4E6A1}"/>
              </a:ext>
            </a:extLst>
          </p:cNvPr>
          <p:cNvSpPr txBox="1"/>
          <p:nvPr/>
        </p:nvSpPr>
        <p:spPr>
          <a:xfrm>
            <a:off x="7070273" y="1064282"/>
            <a:ext cx="4229099" cy="246221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b="1" dirty="0">
                <a:solidFill>
                  <a:schemeClr val="bg1"/>
                </a:solidFill>
              </a:rPr>
              <a:t>Exemples Visuels :</a:t>
            </a:r>
            <a:endParaRPr lang="fr-FR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chemeClr val="bg1"/>
                </a:solidFill>
              </a:rPr>
              <a:t>Illustration par des images thermiques montrant des zones chaudes et froides.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chemeClr val="bg1"/>
                </a:solidFill>
              </a:rPr>
              <a:t>Comparaison d’images avant et après interventions pour évaluer l’efficacité des travaux de réhabilitation.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7776EBA-A30A-4131-A2E3-AA3FF0B3D900}"/>
              </a:ext>
            </a:extLst>
          </p:cNvPr>
          <p:cNvSpPr txBox="1"/>
          <p:nvPr/>
        </p:nvSpPr>
        <p:spPr>
          <a:xfrm>
            <a:off x="7070273" y="3762393"/>
            <a:ext cx="4680857" cy="21852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b="1" dirty="0"/>
              <a:t>Avantages et Limites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70C0"/>
                </a:solidFill>
              </a:rPr>
              <a:t>Avantages : </a:t>
            </a:r>
            <a:r>
              <a:rPr lang="fr-FR" dirty="0"/>
              <a:t>méthode non invasive, rapide et offrant une visualisation claire des anomalies.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70C0"/>
                </a:solidFill>
              </a:rPr>
              <a:t>Limites : </a:t>
            </a:r>
            <a:r>
              <a:rPr lang="fr-FR" dirty="0"/>
              <a:t>dépendance aux conditions environnementales et nécessité d’une interprétation experte des images.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83E493-E713-4BF1-8844-3B323BCDAA50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52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2BA950-FBB0-480F-AE0B-7AAE4C139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19" y="-342683"/>
            <a:ext cx="10058400" cy="1609344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 err="1"/>
              <a:t>Présentation</a:t>
            </a:r>
            <a:r>
              <a:rPr lang="en-GB" sz="4000" b="1" dirty="0"/>
              <a:t> des </a:t>
            </a:r>
            <a:r>
              <a:rPr lang="en-GB" sz="4000" b="1" dirty="0" err="1"/>
              <a:t>Caméras</a:t>
            </a:r>
            <a:r>
              <a:rPr lang="en-GB" sz="4000" b="1" dirty="0"/>
              <a:t> </a:t>
            </a:r>
            <a:r>
              <a:rPr lang="en-GB" sz="4000" b="1" dirty="0" err="1"/>
              <a:t>Thermiques</a:t>
            </a:r>
            <a:endParaRPr lang="en-GB" sz="4000" dirty="0"/>
          </a:p>
        </p:txBody>
      </p:sp>
      <p:pic>
        <p:nvPicPr>
          <p:cNvPr id="6" name="Média en ligne 5" title="Caméra thermique testo pour analyse les désordres des batiments - Testo">
            <a:hlinkClick r:id="" action="ppaction://media"/>
            <a:extLst>
              <a:ext uri="{FF2B5EF4-FFF2-40B4-BE49-F238E27FC236}">
                <a16:creationId xmlns:a16="http://schemas.microsoft.com/office/drawing/2014/main" id="{E6BB1A9B-ECA6-4EE1-8CA5-22E351D9317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36914" y="1078012"/>
            <a:ext cx="9416143" cy="532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320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7BCF9C-6509-47DA-AC7A-0E0781962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-118872"/>
            <a:ext cx="10058400" cy="1609344"/>
          </a:xfrm>
        </p:spPr>
        <p:txBody>
          <a:bodyPr>
            <a:normAutofit fontScale="90000"/>
          </a:bodyPr>
          <a:lstStyle/>
          <a:p>
            <a:r>
              <a:rPr lang="fr-FR" sz="3600" b="1" dirty="0"/>
              <a:t>Lecture et Interprétation des Images Thermiques</a:t>
            </a:r>
            <a:br>
              <a:rPr lang="fr-FR" dirty="0"/>
            </a:b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15DCC9D-B12A-499E-A40E-816021737267}"/>
              </a:ext>
            </a:extLst>
          </p:cNvPr>
          <p:cNvSpPr txBox="1"/>
          <p:nvPr/>
        </p:nvSpPr>
        <p:spPr>
          <a:xfrm>
            <a:off x="429986" y="1233154"/>
            <a:ext cx="6096000" cy="19082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b="1" dirty="0"/>
              <a:t>Analyse des Contrastes Thermiques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Identifier les variations de température entre différentes zones du bâtiment.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Repérer les zones anormales (points chauds ou froids) indiquant des déperditions ou des ponts thermiques.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687593C-5C65-4732-BE14-8F223374D2F4}"/>
              </a:ext>
            </a:extLst>
          </p:cNvPr>
          <p:cNvSpPr txBox="1"/>
          <p:nvPr/>
        </p:nvSpPr>
        <p:spPr>
          <a:xfrm>
            <a:off x="429986" y="3429000"/>
            <a:ext cx="6096000" cy="2385268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Interprétation des Couleurs et des Nuances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Utiliser l'échelle de couleurs pour déterminer l'intensité des écarts thermiques.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Comprendre que les couleurs chaudes (rouge/orange) indiquent souvent des zones de déperdition ou de surchauffe, tandis que les couleurs froides (bleu/vert) peuvent signaler des zones bien isolées.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431FD15-8965-4595-AFA5-9178F719F737}"/>
              </a:ext>
            </a:extLst>
          </p:cNvPr>
          <p:cNvSpPr txBox="1"/>
          <p:nvPr/>
        </p:nvSpPr>
        <p:spPr>
          <a:xfrm>
            <a:off x="6721929" y="698836"/>
            <a:ext cx="4898571" cy="218521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b="1" dirty="0"/>
              <a:t>Comparaison avec des Données de Référence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Contraster les images thermiques avec les plans et les relevés in situ pour valider les observations.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Vérifier la cohérence des anomalies détectées avec l’inspection visuelle.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892E918-0F2A-4298-B095-9F01A837BCE5}"/>
              </a:ext>
            </a:extLst>
          </p:cNvPr>
          <p:cNvSpPr txBox="1"/>
          <p:nvPr/>
        </p:nvSpPr>
        <p:spPr>
          <a:xfrm>
            <a:off x="6721929" y="3009901"/>
            <a:ext cx="4898571" cy="15542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Identification des Anomalies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Détecter les ponts thermiques, les fuites d’air, et les défauts d’isolation.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Analyser les images pour localiser précisément les zones problématiques.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11ECF14-0199-4431-AEE6-75BC2095E9D7}"/>
              </a:ext>
            </a:extLst>
          </p:cNvPr>
          <p:cNvSpPr txBox="1"/>
          <p:nvPr/>
        </p:nvSpPr>
        <p:spPr>
          <a:xfrm>
            <a:off x="6732814" y="4771470"/>
            <a:ext cx="4898571" cy="17543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Utilisation pour le Diagnostic :</a:t>
            </a:r>
            <a:endParaRPr lang="fr-F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Intégrer l’interprétation des images thermiques dans le diagnostic global.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Utiliser les informations pour prioriser les interventions de réhabilitation énergétique.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75851E1-1A22-410F-A022-638C99551AD2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17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F42A23-3CBB-4D1F-8239-A33F561D3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239" y="-212053"/>
            <a:ext cx="10058400" cy="1609344"/>
          </a:xfrm>
        </p:spPr>
        <p:txBody>
          <a:bodyPr/>
          <a:lstStyle/>
          <a:p>
            <a:r>
              <a:rPr lang="en-GB" b="1" dirty="0"/>
              <a:t>Analyse des </a:t>
            </a:r>
            <a:r>
              <a:rPr lang="en-GB" b="1" dirty="0" err="1"/>
              <a:t>Ponts</a:t>
            </a:r>
            <a:r>
              <a:rPr lang="en-GB" b="1" dirty="0"/>
              <a:t> </a:t>
            </a:r>
            <a:r>
              <a:rPr lang="en-GB" b="1" dirty="0" err="1"/>
              <a:t>Thermiques</a:t>
            </a: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FE50E88-E6E1-4D42-80E5-7FA6C75ABC4E}"/>
              </a:ext>
            </a:extLst>
          </p:cNvPr>
          <p:cNvSpPr txBox="1"/>
          <p:nvPr/>
        </p:nvSpPr>
        <p:spPr>
          <a:xfrm>
            <a:off x="707571" y="1441200"/>
            <a:ext cx="6096000" cy="183127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Identification des Ponts Thermiques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Utilisation des images thermiques pour repérer les zones présentant des écarts de température marqués.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Recoupement avec l’inspection visuelle et les plans du bâtiment pour localiser précisément ces zones.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771884D-A020-443F-B5A7-A0C0B96B9DB0}"/>
              </a:ext>
            </a:extLst>
          </p:cNvPr>
          <p:cNvSpPr txBox="1"/>
          <p:nvPr/>
        </p:nvSpPr>
        <p:spPr>
          <a:xfrm>
            <a:off x="707571" y="3793102"/>
            <a:ext cx="6096000" cy="21082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Causes et Facteurs Contribuant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Ruptures dans l’isolation due à des jonctions entre différents matériaux ou structures.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Conception architecturale déficiente ou dégradation des matériaux d’isolation au fil du temps.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Infiltrations d’air aux interfaces entre l’enveloppe du bâtiment et les ouvertures.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1E0590D-3A1E-43FD-BD47-CB9DAEBA8C60}"/>
              </a:ext>
            </a:extLst>
          </p:cNvPr>
          <p:cNvSpPr txBox="1"/>
          <p:nvPr/>
        </p:nvSpPr>
        <p:spPr>
          <a:xfrm>
            <a:off x="6934200" y="957373"/>
            <a:ext cx="5023756" cy="238526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Méthodes d’Analyse et de Quantification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Mesurer l’ampleur des écarts thermiques à l’aide de caméras thermiques.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Utiliser des simulations numériques pour estimer l’impact des ponts thermiques sur la consommation énergétique globale.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Comparer les résultats obtenus avec des normes et benchmarks de performance.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864F492-6E23-4C0B-BEE5-290DE37EF55F}"/>
              </a:ext>
            </a:extLst>
          </p:cNvPr>
          <p:cNvSpPr txBox="1"/>
          <p:nvPr/>
        </p:nvSpPr>
        <p:spPr>
          <a:xfrm>
            <a:off x="6934200" y="3515360"/>
            <a:ext cx="5023757" cy="321626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Conséquences et Recommandations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Impact sur le confort intérieur (variations de température, condensation, etc.).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Proposer des solutions de renforcement de l’isolation et des modifications constructives pour réduire ces déperditions.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Importance de la prise en compte des ponts thermiques dans la planification des interventions de réhabilitation énergétique.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8E6387-A9CF-46C9-98F7-B18BC104CAC8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82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2A71E4-2DF5-4BF5-A035-BEED59301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7563" y="-293696"/>
            <a:ext cx="10058400" cy="1609344"/>
          </a:xfrm>
        </p:spPr>
        <p:txBody>
          <a:bodyPr>
            <a:normAutofit/>
          </a:bodyPr>
          <a:lstStyle/>
          <a:p>
            <a:r>
              <a:rPr lang="fr-FR" sz="3600" b="1" dirty="0"/>
              <a:t>Mesures de la Consommation en Temps Réel</a:t>
            </a:r>
            <a:endParaRPr lang="en-GB" sz="36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98EE3B1-BEC9-4080-8F60-7B979E7918DD}"/>
              </a:ext>
            </a:extLst>
          </p:cNvPr>
          <p:cNvSpPr txBox="1"/>
          <p:nvPr/>
        </p:nvSpPr>
        <p:spPr>
          <a:xfrm>
            <a:off x="615043" y="1400379"/>
            <a:ext cx="6096000" cy="155427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chemeClr val="bg1"/>
                </a:solidFill>
              </a:rPr>
              <a:t>Objectifs :</a:t>
            </a:r>
            <a:endParaRPr lang="fr-FR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FFFF00"/>
                </a:solidFill>
              </a:rPr>
              <a:t>Assurer un suivi continu de la consommation énergétique du bâtiment.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FFFF00"/>
                </a:solidFill>
              </a:rPr>
              <a:t>Détecter rapidement les variations anormales et identifier les pics de consommation.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6D61F7B-CE5F-47B9-9DA7-9750E5B748D8}"/>
              </a:ext>
            </a:extLst>
          </p:cNvPr>
          <p:cNvSpPr txBox="1"/>
          <p:nvPr/>
        </p:nvSpPr>
        <p:spPr>
          <a:xfrm>
            <a:off x="615043" y="3273310"/>
            <a:ext cx="6096000" cy="2108269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rgbClr val="FFFF00"/>
                </a:solidFill>
              </a:rPr>
              <a:t>Méthodologie :</a:t>
            </a:r>
            <a:endParaRPr lang="fr-FR" dirty="0">
              <a:solidFill>
                <a:srgbClr val="FFFF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>
                <a:solidFill>
                  <a:schemeClr val="tx2">
                    <a:lumMod val="20000"/>
                    <a:lumOff val="80000"/>
                  </a:schemeClr>
                </a:solidFill>
              </a:rPr>
              <a:t>Installation de compteurs intelligents et de capteurs connectés pour la collecte de données en continu.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>
                <a:solidFill>
                  <a:schemeClr val="tx2">
                    <a:lumMod val="20000"/>
                    <a:lumOff val="80000"/>
                  </a:schemeClr>
                </a:solidFill>
              </a:rPr>
              <a:t>Utilisation de </a:t>
            </a:r>
            <a:r>
              <a:rPr lang="fr-FR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dataloggers</a:t>
            </a:r>
            <a:r>
              <a:rPr lang="fr-FR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pour enregistrer les données de consommation à intervalles réguliers.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FR" dirty="0">
                <a:solidFill>
                  <a:schemeClr val="tx2">
                    <a:lumMod val="20000"/>
                    <a:lumOff val="80000"/>
                  </a:schemeClr>
                </a:solidFill>
              </a:rPr>
              <a:t>Intégration des mesures dans des tableaux de bord interactifs pour une visualisation en temps réel.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FD4B3CB-1B9D-4539-A7B9-95ED436F23CE}"/>
              </a:ext>
            </a:extLst>
          </p:cNvPr>
          <p:cNvSpPr txBox="1"/>
          <p:nvPr/>
        </p:nvSpPr>
        <p:spPr>
          <a:xfrm>
            <a:off x="6868885" y="875161"/>
            <a:ext cx="5252357" cy="246221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fr-FR" b="1" dirty="0"/>
              <a:t>Avantages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Permet une réaction immédiate en cas de dysfonctionnement ou d’inefficacité.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Facilite l’analyse dynamique des consommations et la détection des anomalies.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Offre une base de données riche pour affiner les diagnostics et optimiser les interventions.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73FDBBB-827C-4B3A-B3EC-47A26B5BE008}"/>
              </a:ext>
            </a:extLst>
          </p:cNvPr>
          <p:cNvSpPr txBox="1"/>
          <p:nvPr/>
        </p:nvSpPr>
        <p:spPr>
          <a:xfrm>
            <a:off x="6868885" y="3520627"/>
            <a:ext cx="5252357" cy="26622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Limites et Précautions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Nécessite une maintenance régulière des équipements de mesure pour garantir leur précision.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La qualité des données dépend de la fiabilité des capteurs et de la connectivité.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Peut engendrer des coûts supplémentaires liés à l’installation et à la gestion des systèmes de monitoring.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EC81F2-2068-4E4E-8888-4FDE4097C9A7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687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6F9D04-5151-4297-B6DF-9556BAED0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1" y="-261040"/>
            <a:ext cx="10058400" cy="1609344"/>
          </a:xfrm>
        </p:spPr>
        <p:txBody>
          <a:bodyPr>
            <a:normAutofit/>
          </a:bodyPr>
          <a:lstStyle/>
          <a:p>
            <a:r>
              <a:rPr lang="en-GB" sz="4000" b="1" dirty="0" err="1"/>
              <a:t>Outils</a:t>
            </a:r>
            <a:r>
              <a:rPr lang="en-GB" sz="4000" b="1" dirty="0"/>
              <a:t> de Monitoring </a:t>
            </a:r>
            <a:r>
              <a:rPr lang="en-GB" sz="4000" b="1" dirty="0" err="1"/>
              <a:t>Énergétique</a:t>
            </a:r>
            <a:endParaRPr lang="en-GB" sz="4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15D4A2-44C4-4D02-88A5-DBBF62A00469}"/>
              </a:ext>
            </a:extLst>
          </p:cNvPr>
          <p:cNvSpPr txBox="1"/>
          <p:nvPr/>
        </p:nvSpPr>
        <p:spPr>
          <a:xfrm>
            <a:off x="239485" y="1388906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 err="1"/>
              <a:t>Dataloggers</a:t>
            </a:r>
            <a:r>
              <a:rPr lang="fr-FR" b="1" dirty="0"/>
              <a:t> : </a:t>
            </a:r>
            <a:r>
              <a:rPr lang="fr-FR" dirty="0"/>
              <a:t>Appareils enregistrant des données (température, consommation, débits, etc.) à intervalles réguliers.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3560F9-B016-4835-8BAF-BF0C5F159788}"/>
              </a:ext>
            </a:extLst>
          </p:cNvPr>
          <p:cNvSpPr txBox="1"/>
          <p:nvPr/>
        </p:nvSpPr>
        <p:spPr>
          <a:xfrm>
            <a:off x="239485" y="2439377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Compteurs Intelligents : </a:t>
            </a:r>
            <a:r>
              <a:rPr lang="fr-FR" dirty="0"/>
              <a:t>Mesurent et transmettent automatiquement la consommation d’énergie aux systèmes de gestion.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F5F7789-4A0A-44FE-9566-17314BC10CEC}"/>
              </a:ext>
            </a:extLst>
          </p:cNvPr>
          <p:cNvSpPr txBox="1"/>
          <p:nvPr/>
        </p:nvSpPr>
        <p:spPr>
          <a:xfrm>
            <a:off x="264305" y="3489848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Capteurs Connectés (IoT) :</a:t>
            </a:r>
            <a:r>
              <a:rPr lang="fr-FR" dirty="0"/>
              <a:t>Capteurs de température, humidité, pression et débit intégrés dans un réseau pour une surveillance continue.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85E6862-F698-4556-83BC-C82A086929E2}"/>
              </a:ext>
            </a:extLst>
          </p:cNvPr>
          <p:cNvSpPr txBox="1"/>
          <p:nvPr/>
        </p:nvSpPr>
        <p:spPr>
          <a:xfrm>
            <a:off x="239485" y="4540319"/>
            <a:ext cx="77016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Systèmes de Gestion Technique du Bâtiment (GTB) :</a:t>
            </a:r>
            <a:r>
              <a:rPr lang="fr-FR" dirty="0"/>
              <a:t>Plateformes centralisées permettant l’agrégation et l’analyse des données en temps réel.</a:t>
            </a:r>
          </a:p>
        </p:txBody>
      </p:sp>
      <p:pic>
        <p:nvPicPr>
          <p:cNvPr id="5122" name="Picture 2" descr="Data Loggers For Sale">
            <a:extLst>
              <a:ext uri="{FF2B5EF4-FFF2-40B4-BE49-F238E27FC236}">
                <a16:creationId xmlns:a16="http://schemas.microsoft.com/office/drawing/2014/main" id="{E96A98AA-E594-496C-9934-2D6E1381F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566" y="926262"/>
            <a:ext cx="2881991" cy="2152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ompteurs intelligents - Systèmes de comptage intelligents">
            <a:extLst>
              <a:ext uri="{FF2B5EF4-FFF2-40B4-BE49-F238E27FC236}">
                <a16:creationId xmlns:a16="http://schemas.microsoft.com/office/drawing/2014/main" id="{7D415EA2-B918-4348-8591-85B9AA8CF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305" y="1779305"/>
            <a:ext cx="2932791" cy="164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Système de surveillance de la température et de l'humidité de la chaîne du  froid pour pharmacie, enregistreur de données, passerelle IoT industrielle  avec plateforme cloud de surveillance à distance">
            <a:extLst>
              <a:ext uri="{FF2B5EF4-FFF2-40B4-BE49-F238E27FC236}">
                <a16:creationId xmlns:a16="http://schemas.microsoft.com/office/drawing/2014/main" id="{EB4C8BF0-0FC8-4FD7-8071-C6A7FB1CB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056" y="3509787"/>
            <a:ext cx="2650671" cy="2650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GTB : gestion technique du bâtiment | SNS Groupe">
            <a:extLst>
              <a:ext uri="{FF2B5EF4-FFF2-40B4-BE49-F238E27FC236}">
                <a16:creationId xmlns:a16="http://schemas.microsoft.com/office/drawing/2014/main" id="{A8A7AA41-0430-412F-B37B-F1EA0080B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641" y="821872"/>
            <a:ext cx="4254667" cy="5055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67AC2FF-3F38-46AF-9DD0-6E5F5A04ECC1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37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3E1809-F4E3-46B0-96E6-128F133FA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033" y="228818"/>
            <a:ext cx="11584796" cy="1609344"/>
          </a:xfrm>
        </p:spPr>
        <p:txBody>
          <a:bodyPr/>
          <a:lstStyle/>
          <a:p>
            <a:r>
              <a:rPr lang="en-GB" b="1" dirty="0" err="1"/>
              <a:t>Outils</a:t>
            </a:r>
            <a:r>
              <a:rPr lang="en-GB" b="1" dirty="0"/>
              <a:t> de Monitoring </a:t>
            </a:r>
            <a:r>
              <a:rPr lang="en-GB" b="1" dirty="0" err="1"/>
              <a:t>Énergétique</a:t>
            </a: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7E7E3C-398F-49B0-8CC8-9CFDE332B10A}"/>
              </a:ext>
            </a:extLst>
          </p:cNvPr>
          <p:cNvSpPr txBox="1"/>
          <p:nvPr/>
        </p:nvSpPr>
        <p:spPr>
          <a:xfrm>
            <a:off x="549728" y="1945253"/>
            <a:ext cx="6096000" cy="21082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Fonctionnalités Clés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Surveillance continue et automatisée de la performance énergétique.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Visualisation interactive via des tableaux de bord et graphiques.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Détection instantanée des anomalies et alertes en cas de dysfonctionnements.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1F8F639-04DD-48F3-A90E-2CC7E0CC7A82}"/>
              </a:ext>
            </a:extLst>
          </p:cNvPr>
          <p:cNvSpPr txBox="1"/>
          <p:nvPr/>
        </p:nvSpPr>
        <p:spPr>
          <a:xfrm>
            <a:off x="549728" y="4160613"/>
            <a:ext cx="6096000" cy="21082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Avantages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Amélioration de la réactivité face aux variations de consommation.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Facilite la prise de décision pour l’optimisation et la maintenance.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Permet un suivi détaillé de l’impact des interventions de réhabilitation.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6F6CAE8-884F-47C7-AB38-39282ABDEA65}"/>
              </a:ext>
            </a:extLst>
          </p:cNvPr>
          <p:cNvSpPr txBox="1"/>
          <p:nvPr/>
        </p:nvSpPr>
        <p:spPr>
          <a:xfrm>
            <a:off x="7092043" y="2488951"/>
            <a:ext cx="4512128" cy="21082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Intégration et Compatibilité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Possibilité d’intégrer divers capteurs et dispositifs dans une plateforme unique.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Adaptabilité aux différents types de bâtiments et aux exigences spécifiques des projets.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1D3C26-2439-47EB-9354-50D3D1D495E6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950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64B8E7-00B4-46ED-89F5-B5308C9D7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428" y="321346"/>
            <a:ext cx="10058400" cy="1609344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Contexte Législatif et Réglementaire en Algérie</a:t>
            </a:r>
            <a:br>
              <a:rPr lang="fr-FR" dirty="0"/>
            </a:br>
            <a:endParaRPr lang="en-GB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878250-B76B-48D7-B2B6-FA9CCB179E1C}"/>
              </a:ext>
            </a:extLst>
          </p:cNvPr>
          <p:cNvSpPr txBox="1"/>
          <p:nvPr/>
        </p:nvSpPr>
        <p:spPr>
          <a:xfrm>
            <a:off x="577330" y="1470373"/>
            <a:ext cx="11195570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Exemples Concrets en Algérie : </a:t>
            </a:r>
          </a:p>
          <a:p>
            <a:endParaRPr lang="fr-FR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/>
              <a:t>Programmes Pilotes Urbains : </a:t>
            </a:r>
            <a:r>
              <a:rPr lang="fr-FR" dirty="0"/>
              <a:t>Des initiatives dans des villes comme Alger et Oran ont été lancées pour moderniser l'enveloppe thermique des bâtiments et installer des systèmes de chauffage et de climatisation plus efficaces.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/>
              <a:t>Modernisation des Infrastructures : </a:t>
            </a:r>
            <a:r>
              <a:rPr lang="fr-FR" dirty="0"/>
              <a:t>Mise en œuvre de projets visant à intégrer des systèmes de gestion technique (domotique) dans les bâtiments publics et résidentiels afin d'optimiser la consommation énergétique.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/>
              <a:t>Actions Locales : </a:t>
            </a:r>
            <a:r>
              <a:rPr lang="fr-FR" dirty="0"/>
              <a:t>Collaboration entre les autorités locales et les entreprises pour rénover des bâtiments emblématiques et réduire leur empreinte énergétique.</a:t>
            </a:r>
            <a:endParaRPr lang="en-GB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06DA2CF-7A85-48B1-A13B-BF0D0A1393CD}"/>
              </a:ext>
            </a:extLst>
          </p:cNvPr>
          <p:cNvSpPr txBox="1"/>
          <p:nvPr/>
        </p:nvSpPr>
        <p:spPr>
          <a:xfrm>
            <a:off x="654308" y="4575291"/>
            <a:ext cx="11041615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Importance de la Conformité :</a:t>
            </a:r>
          </a:p>
          <a:p>
            <a:endParaRPr lang="fr-FR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Le respect de ces normes et régulations est essentiel pour assurer la durabilité des bâtiments, réduire les coûts énergétiques et contribuer à la diminution des émissions de gaz à effet de serre.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La conformité facilite également l'accès aux financements et aides destinés aux projets de réhabilitation énergétique.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8E4DA5-224D-4423-B8A0-97FBB43170FD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80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BB0D78-F9A4-4B43-A1CF-C88B48807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894" y="-429295"/>
            <a:ext cx="11779897" cy="1609344"/>
          </a:xfrm>
        </p:spPr>
        <p:txBody>
          <a:bodyPr>
            <a:normAutofit/>
          </a:bodyPr>
          <a:lstStyle/>
          <a:p>
            <a:r>
              <a:rPr lang="en-GB" sz="4400" b="1" dirty="0" err="1"/>
              <a:t>Synthèse</a:t>
            </a:r>
            <a:r>
              <a:rPr lang="en-GB" sz="4400" b="1" dirty="0"/>
              <a:t> des </a:t>
            </a:r>
            <a:r>
              <a:rPr lang="en-GB" sz="4400" b="1" dirty="0" err="1"/>
              <a:t>Méthodologies</a:t>
            </a:r>
            <a:r>
              <a:rPr lang="en-GB" sz="4400" b="1" dirty="0"/>
              <a:t> </a:t>
            </a:r>
            <a:r>
              <a:rPr lang="en-GB" sz="4400" b="1" dirty="0" err="1"/>
              <a:t>d’Évaluation</a:t>
            </a:r>
            <a:endParaRPr lang="en-GB" sz="4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E01A0CC-C241-44D5-A9DF-AEC16324C6A6}"/>
              </a:ext>
            </a:extLst>
          </p:cNvPr>
          <p:cNvSpPr txBox="1"/>
          <p:nvPr/>
        </p:nvSpPr>
        <p:spPr>
          <a:xfrm>
            <a:off x="151623" y="822912"/>
            <a:ext cx="5963817" cy="369331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fr-FR" b="1" dirty="0"/>
              <a:t>Récapitulatif des Approches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Approche Qualitative :</a:t>
            </a:r>
            <a:endParaRPr lang="fr-FR" dirty="0"/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dirty="0"/>
              <a:t>Inspection visuelle, recueil d'observations et entretiens pour identifier les zones problématiques.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Approche Quantitative :</a:t>
            </a:r>
            <a:endParaRPr lang="fr-FR" dirty="0"/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dirty="0"/>
              <a:t>Audits énergétiques (de base et approfondi), mesures in situ et utilisation d’instruments spécialisés.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Simulation Numérique :</a:t>
            </a:r>
            <a:endParaRPr lang="fr-FR" dirty="0"/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r-FR" dirty="0"/>
              <a:t>Modélisation thermique pour tester différents scénarios et valider les hypothèses issues des mesures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EB2788F-B0B2-4683-B596-4F37910554EE}"/>
              </a:ext>
            </a:extLst>
          </p:cNvPr>
          <p:cNvSpPr txBox="1"/>
          <p:nvPr/>
        </p:nvSpPr>
        <p:spPr>
          <a:xfrm>
            <a:off x="6256177" y="684269"/>
            <a:ext cx="5803640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Complémentarité des Méthodes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Les approches qualitative et quantitative se renforcent mutuellement.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La simulation permet d’ajuster et de confirmer les données récoltées sur le terrain.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3A9D48A-4C9D-4CB3-902C-1E49DAEA7EF3}"/>
              </a:ext>
            </a:extLst>
          </p:cNvPr>
          <p:cNvSpPr txBox="1"/>
          <p:nvPr/>
        </p:nvSpPr>
        <p:spPr>
          <a:xfrm>
            <a:off x="6256178" y="2274838"/>
            <a:ext cx="5812968" cy="23083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Points Clés pour une Évaluation Fiable</a:t>
            </a:r>
            <a:r>
              <a:rPr lang="fr-FR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Importance de la qualité des données d’entrée (factures, relevés, inventaire des équipements).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Nécessité d’une expertise technique pour l’interprétation et l’ajustement des modèles.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Recoupement des résultats pour orienter efficacement les interventions de réhabilitation énergétique.</a:t>
            </a:r>
            <a:endParaRPr lang="en-GB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EDF0229-8B55-41AA-93CC-320FD958204E}"/>
              </a:ext>
            </a:extLst>
          </p:cNvPr>
          <p:cNvSpPr txBox="1"/>
          <p:nvPr/>
        </p:nvSpPr>
        <p:spPr>
          <a:xfrm>
            <a:off x="122855" y="4679058"/>
            <a:ext cx="11985171" cy="147732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Impact sur la Réhabilitation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Un diagnostic énergétique rigoureux, basé sur ces méthodologies, est indispensable pour prioriser et optimiser les actions correctives.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/>
              <a:t>Favorise une approche interdisciplinaire et une amélioration continue de la performance énergétique du bâtiment.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5FF813-CF76-4242-8563-9519F2AEBCD0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7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 animBg="1"/>
      <p:bldP spid="1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1FC38E-ABDF-4B99-8FDB-010E3FF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0845" y="-196504"/>
            <a:ext cx="3848877" cy="1609344"/>
          </a:xfrm>
        </p:spPr>
        <p:txBody>
          <a:bodyPr>
            <a:noAutofit/>
          </a:bodyPr>
          <a:lstStyle/>
          <a:p>
            <a:r>
              <a:rPr lang="fr-FR" sz="6600" dirty="0"/>
              <a:t>Conclusion</a:t>
            </a:r>
            <a:endParaRPr lang="en-GB" sz="66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FBEE22-08C8-4FF1-B4E8-9822E83E513A}"/>
              </a:ext>
            </a:extLst>
          </p:cNvPr>
          <p:cNvSpPr txBox="1"/>
          <p:nvPr/>
        </p:nvSpPr>
        <p:spPr>
          <a:xfrm>
            <a:off x="187779" y="1191614"/>
            <a:ext cx="6095222" cy="293926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Synthèse des Points Abordés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Récapitulatif des approches qualitatives et quantitatives dans l’évaluation de la performance énergétique.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Importance de combiner l’inspection visuelle, les mesures in situ et les simulations numériques pour obtenir un diagnostic fiable.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Recoupement des données et utilisation d’indicateurs (ex. Intensité de Consommation Énergétique – EUI) pour orienter les interventions.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E81850-1A66-4D62-9E32-F48C8E1892E5}"/>
              </a:ext>
            </a:extLst>
          </p:cNvPr>
          <p:cNvSpPr txBox="1"/>
          <p:nvPr/>
        </p:nvSpPr>
        <p:spPr>
          <a:xfrm>
            <a:off x="6529484" y="1191614"/>
            <a:ext cx="5474737" cy="2889317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>
                <a:solidFill>
                  <a:schemeClr val="bg1"/>
                </a:solidFill>
              </a:rPr>
              <a:t>Enjeux et Perspectives :</a:t>
            </a:r>
            <a:endParaRPr lang="fr-FR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dirty="0">
                <a:solidFill>
                  <a:schemeClr val="bg1"/>
                </a:solidFill>
              </a:rPr>
              <a:t>La rigueur méthodologique permet d’identifier précisément les zones de déperdition et les opportunités d’amélioration.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dirty="0">
                <a:solidFill>
                  <a:schemeClr val="bg1"/>
                </a:solidFill>
              </a:rPr>
              <a:t>Nécessité d’une approche itérative et interdisciplinaire pour optimiser le diagnostic énergétique.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5F26-07AE-4B5C-922B-20D73C4BF097}"/>
              </a:ext>
            </a:extLst>
          </p:cNvPr>
          <p:cNvSpPr txBox="1"/>
          <p:nvPr/>
        </p:nvSpPr>
        <p:spPr>
          <a:xfrm>
            <a:off x="187780" y="4282984"/>
            <a:ext cx="11816442" cy="18312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Transition vers l’Instrumentation et les Mesures In Situ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Après avoir posé les fondations méthodologiques, l’analyse passe à la phase pratique de mesure.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La prochaine section se concentrera sur les outils, capteurs et techniques permettant de collecter des données concrètes sur le terrain.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dirty="0"/>
              <a:t>Cette transition est essentielle pour valider et affiner les hypothèses formulées lors de la phase méthodologique.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EF592F-7D5F-459A-A28C-09F9532FDA87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03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1B9476-B122-4E5F-B2E8-F3DCCA83D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07" y="-284037"/>
            <a:ext cx="10058400" cy="1609344"/>
          </a:xfrm>
        </p:spPr>
        <p:txBody>
          <a:bodyPr/>
          <a:lstStyle/>
          <a:p>
            <a:r>
              <a:rPr lang="en-GB" b="1" dirty="0" err="1"/>
              <a:t>Définitions</a:t>
            </a:r>
            <a:r>
              <a:rPr lang="en-GB" b="1" dirty="0"/>
              <a:t> </a:t>
            </a:r>
            <a:r>
              <a:rPr lang="en-GB" b="1" dirty="0" err="1"/>
              <a:t>Clés</a:t>
            </a:r>
            <a:endParaRPr lang="en-GB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368F533-C921-4745-B091-0A102E6770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6807" y="821194"/>
            <a:ext cx="11840484" cy="5817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Diagnostic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Énergétique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: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Processus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d'évaluation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la performance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énergétique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d'un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bâtiment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visant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à identifier les sources de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déperdition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et les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opportunités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d'amélioration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Audit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Énergétique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: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Analyse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approfondie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incluant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des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mesures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situ et des simulations,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permettant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quantifier la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consommation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énergétique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et de proposer des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recommandations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pour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optimiser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l'efficacité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Performance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Énergétique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: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Mesure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l'efficacité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avec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laquelle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un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bâtiment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utilise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l'énergie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souvent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évaluée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via des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indicateurs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tels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que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l'Intensité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Consommation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Énergétique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(EUI).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Bilan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Énergétique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: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Compilation et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analyse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des flux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énergétiques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d'un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bâtiment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sur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période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donnée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pour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déterminer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les forces et faiblesses de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performance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énergétique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Réhabilitation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Énergétique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:</a:t>
            </a: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Ensemble des interventions techniques et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organisationnelles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visant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à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améliorer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l'efficacité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énergétique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d'un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bâtiment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incluant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l'optimisation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l'enveloppe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des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systèmes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techniques et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l'intégration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technologies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innovantes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63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BD927C-B510-467C-B41C-067DD1F4B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7409" y="-230804"/>
            <a:ext cx="10058400" cy="1609344"/>
          </a:xfrm>
        </p:spPr>
        <p:txBody>
          <a:bodyPr/>
          <a:lstStyle/>
          <a:p>
            <a:r>
              <a:rPr lang="en-GB" b="1" dirty="0" err="1"/>
              <a:t>Historique</a:t>
            </a:r>
            <a:r>
              <a:rPr lang="en-GB" b="1" dirty="0"/>
              <a:t> et </a:t>
            </a:r>
            <a:r>
              <a:rPr lang="en-GB" b="1" dirty="0" err="1"/>
              <a:t>Évolution</a:t>
            </a: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28F1606-0520-4FC6-8C8A-E31EC03EE06A}"/>
              </a:ext>
            </a:extLst>
          </p:cNvPr>
          <p:cNvSpPr txBox="1"/>
          <p:nvPr/>
        </p:nvSpPr>
        <p:spPr>
          <a:xfrm>
            <a:off x="439704" y="1165579"/>
            <a:ext cx="6095222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fr-FR" b="1" dirty="0"/>
              <a:t>Origines du Diagnostic Énergétique :</a:t>
            </a:r>
          </a:p>
          <a:p>
            <a:r>
              <a:rPr lang="fr-FR" dirty="0"/>
              <a:t>Premières inspections basées sur l'observation visuelle et l'analyse des consommations.</a:t>
            </a:r>
            <a:endParaRPr lang="en-GB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8E3539-9736-4EDA-BA74-A324D05C61AC}"/>
              </a:ext>
            </a:extLst>
          </p:cNvPr>
          <p:cNvSpPr txBox="1"/>
          <p:nvPr/>
        </p:nvSpPr>
        <p:spPr>
          <a:xfrm>
            <a:off x="439704" y="2312446"/>
            <a:ext cx="6095222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Évolution des Techniques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Passage des méthodes qualitatives aux approches intégrant des mesures quantitatives précises.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Introduction progressive d'instruments de mesure spécialisés (ex. : blower </a:t>
            </a:r>
            <a:r>
              <a:rPr lang="fr-FR" dirty="0" err="1"/>
              <a:t>door</a:t>
            </a:r>
            <a:r>
              <a:rPr lang="fr-FR" dirty="0"/>
              <a:t> test, caméras thermiques).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20155D9-DFED-4FB4-B176-877463CEC649}"/>
              </a:ext>
            </a:extLst>
          </p:cNvPr>
          <p:cNvSpPr txBox="1"/>
          <p:nvPr/>
        </p:nvSpPr>
        <p:spPr>
          <a:xfrm>
            <a:off x="439704" y="4290309"/>
            <a:ext cx="6095222" cy="1754326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fr-FR" b="1" dirty="0"/>
              <a:t>Innovations Technologiques 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Développement et adoption de logiciels de simulation numérique et de modélisation thermique.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Intégration de technologies modernes (capteurs connectés, IoT) pour améliorer la fiabilité des diagnostics.</a:t>
            </a:r>
            <a:endParaRPr lang="en-GB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D12F64C-C30E-4170-8732-58976430AF1A}"/>
              </a:ext>
            </a:extLst>
          </p:cNvPr>
          <p:cNvSpPr txBox="1"/>
          <p:nvPr/>
        </p:nvSpPr>
        <p:spPr>
          <a:xfrm>
            <a:off x="6598400" y="1165579"/>
            <a:ext cx="5363935" cy="2031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Approche Intégrée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Combinaison des observations in situ avec des outils de simulation pour une analyse complète.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Évolution vers une démarche interdisciplinaire impliquant ingénieurs, techniciens et architectes.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145F66A-5321-48A2-91A6-51808A52888D}"/>
              </a:ext>
            </a:extLst>
          </p:cNvPr>
          <p:cNvSpPr txBox="1"/>
          <p:nvPr/>
        </p:nvSpPr>
        <p:spPr>
          <a:xfrm>
            <a:off x="6598399" y="3245506"/>
            <a:ext cx="5363935" cy="175432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fr-FR" b="1" dirty="0"/>
              <a:t>Influence des Politiques Publiques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Adaptation des méthodes de diagnostic aux exigences législatives et normatives.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Impact des initiatives nationales et internationales sur l'amélioration continue des pratiques.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FC4A0DC-66E4-4313-ACDF-641EA61D67B2}"/>
              </a:ext>
            </a:extLst>
          </p:cNvPr>
          <p:cNvSpPr txBox="1"/>
          <p:nvPr/>
        </p:nvSpPr>
        <p:spPr>
          <a:xfrm>
            <a:off x="6598398" y="5064717"/>
            <a:ext cx="5363935" cy="1200329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fr-FR" b="1" dirty="0"/>
              <a:t>Impact sur la Réhabilitation Énergétique 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Les progrès historiques ont permis d'affiner les stratégies de réhabilitation en offrant des diagnostics de plus en plus précis.</a:t>
            </a:r>
          </a:p>
        </p:txBody>
      </p:sp>
      <p:pic>
        <p:nvPicPr>
          <p:cNvPr id="5122" name="Picture 2" descr="Réforme DPE : qu'est-ce qui a changé ? | Hellio">
            <a:extLst>
              <a:ext uri="{FF2B5EF4-FFF2-40B4-BE49-F238E27FC236}">
                <a16:creationId xmlns:a16="http://schemas.microsoft.com/office/drawing/2014/main" id="{E7C1E5AD-E693-4A0F-8596-3609A42BA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398" y="1121128"/>
            <a:ext cx="5363935" cy="548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E72B21E-9D2F-439E-98BF-9969DE6ADE68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76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771C6E-672E-47A3-ADCF-441A44D94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680" y="312016"/>
            <a:ext cx="10058400" cy="1609344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 err="1"/>
              <a:t>Enjeux</a:t>
            </a:r>
            <a:r>
              <a:rPr lang="en-GB" b="1" dirty="0"/>
              <a:t> </a:t>
            </a:r>
            <a:r>
              <a:rPr lang="en-GB" b="1" dirty="0" err="1"/>
              <a:t>Environnementaux</a:t>
            </a:r>
            <a:r>
              <a:rPr lang="en-GB" b="1" dirty="0"/>
              <a:t> et </a:t>
            </a:r>
            <a:r>
              <a:rPr lang="en-GB" b="1" dirty="0" err="1"/>
              <a:t>Économiques</a:t>
            </a:r>
            <a:br>
              <a:rPr lang="en-GB" dirty="0"/>
            </a:b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7A8B3FD-0182-48F2-A654-038FBAAF3355}"/>
              </a:ext>
            </a:extLst>
          </p:cNvPr>
          <p:cNvSpPr txBox="1"/>
          <p:nvPr/>
        </p:nvSpPr>
        <p:spPr>
          <a:xfrm>
            <a:off x="313742" y="1587865"/>
            <a:ext cx="6095222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Réduction des émissions de gaz à effet de serre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Optimiser la performance énergétique permet de diminuer l'empreinte carbone des bâtiments.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Contribue à la lutte contre le changement climatique.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BBC5476-47FA-4BE1-B28B-4AC1A1C24D9E}"/>
              </a:ext>
            </a:extLst>
          </p:cNvPr>
          <p:cNvSpPr txBox="1"/>
          <p:nvPr/>
        </p:nvSpPr>
        <p:spPr>
          <a:xfrm>
            <a:off x="313742" y="2928266"/>
            <a:ext cx="6095222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Préservation des ressources naturelles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Une meilleure efficacité énergétique réduit la dépendance aux énergies fossiles.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Favorise une utilisation raisonnée et durable des ressources énergétiques.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D0E329B-6DE6-4F04-816C-6D43B1FE3FD7}"/>
              </a:ext>
            </a:extLst>
          </p:cNvPr>
          <p:cNvSpPr txBox="1"/>
          <p:nvPr/>
        </p:nvSpPr>
        <p:spPr>
          <a:xfrm>
            <a:off x="313742" y="4545666"/>
            <a:ext cx="6095222" cy="175432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fr-FR" b="1" dirty="0"/>
              <a:t>Avantages économiques à court et long terme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Réduction significative des factures d'énergie.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Valorisation du patrimoine immobilier grâce à l'amélioration de la performance énergétique.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Amélioration de la rentabilité des investissements en réhabilitation.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2A5A710-9B80-4BDC-B045-30A32527F610}"/>
              </a:ext>
            </a:extLst>
          </p:cNvPr>
          <p:cNvSpPr txBox="1"/>
          <p:nvPr/>
        </p:nvSpPr>
        <p:spPr>
          <a:xfrm>
            <a:off x="6499938" y="1587865"/>
            <a:ext cx="5592535" cy="1477328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fr-FR" b="1" dirty="0"/>
              <a:t>Impact sur la qualité de vie et le confort des occupants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Un environnement intérieur optimisé améliore le bien-être et la santé des usagers.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Renforce l'attractivité des bâtiments rénovés.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30369AB-F6F9-4D2D-9D64-EC8090E55A8A}"/>
              </a:ext>
            </a:extLst>
          </p:cNvPr>
          <p:cNvSpPr txBox="1"/>
          <p:nvPr/>
        </p:nvSpPr>
        <p:spPr>
          <a:xfrm>
            <a:off x="6499938" y="3197209"/>
            <a:ext cx="5592535" cy="20313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Contribution aux objectifs de développement durable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Alignement avec les politiques nationales et internationales de réduction des émissions.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Soutien à l'innovation et aux emplois dans le secteur des énergies renouvelables et de la rénovation.</a:t>
            </a:r>
          </a:p>
        </p:txBody>
      </p:sp>
      <p:pic>
        <p:nvPicPr>
          <p:cNvPr id="6146" name="Picture 2" descr="Le point sur l'environnement social d'une entreprise">
            <a:extLst>
              <a:ext uri="{FF2B5EF4-FFF2-40B4-BE49-F238E27FC236}">
                <a16:creationId xmlns:a16="http://schemas.microsoft.com/office/drawing/2014/main" id="{E94F64CC-26A2-498F-892F-E4229F08C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938" y="1534216"/>
            <a:ext cx="5592534" cy="524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E58DDEA-8522-456B-A1F2-147FFC3FDD62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39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3FCE3C-72A0-4A4A-A428-7EADE0556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25" y="288690"/>
            <a:ext cx="10738042" cy="1609344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Synergie avec la Réhabilitation Énergétique</a:t>
            </a:r>
            <a:br>
              <a:rPr lang="fr-FR" dirty="0"/>
            </a:br>
            <a:endParaRPr lang="en-GB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A2A83F-BEA6-4B22-A8B7-792AFE1D9A66}"/>
              </a:ext>
            </a:extLst>
          </p:cNvPr>
          <p:cNvSpPr txBox="1"/>
          <p:nvPr/>
        </p:nvSpPr>
        <p:spPr>
          <a:xfrm>
            <a:off x="248428" y="1608785"/>
            <a:ext cx="6095222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Orientation des Interventions 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Le diagnostic énergétique identifie précisément les zones à améliorer, orientant ainsi les travaux de rénovation.</a:t>
            </a:r>
            <a:endParaRPr lang="en-GB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D4E802-1EB1-496F-929A-855F87B2E271}"/>
              </a:ext>
            </a:extLst>
          </p:cNvPr>
          <p:cNvSpPr txBox="1"/>
          <p:nvPr/>
        </p:nvSpPr>
        <p:spPr>
          <a:xfrm>
            <a:off x="248428" y="3013989"/>
            <a:ext cx="6095222" cy="12003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Priorisation des Actions Correctives 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Permet de classer par ordre de priorité les interventions en fonction de leur impact sur la performance globale du bâtiment.</a:t>
            </a:r>
            <a:endParaRPr lang="en-GB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69D6263-E64E-486A-AFE8-83BAF0E22D3D}"/>
              </a:ext>
            </a:extLst>
          </p:cNvPr>
          <p:cNvSpPr txBox="1"/>
          <p:nvPr/>
        </p:nvSpPr>
        <p:spPr>
          <a:xfrm>
            <a:off x="248428" y="4422199"/>
            <a:ext cx="6095222" cy="120032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Approche Globale et Intégrée 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bg1"/>
                </a:solidFill>
              </a:rPr>
              <a:t>Favorise une collaboration étroite entre ingénieurs, architectes et techniciens pour élaborer des solutions cohérentes et efficaces.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2105771-F1D5-4C12-8EFD-4108B4604210}"/>
              </a:ext>
            </a:extLst>
          </p:cNvPr>
          <p:cNvSpPr txBox="1"/>
          <p:nvPr/>
        </p:nvSpPr>
        <p:spPr>
          <a:xfrm>
            <a:off x="6473953" y="1608785"/>
            <a:ext cx="5251969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Optimisation des Ressources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Cible précisément les besoins en rénovation, réduisant ainsi les coûts et évitant les interventions superflues.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7C2A0FB-4804-4D63-AC36-CE26CB617DBC}"/>
              </a:ext>
            </a:extLst>
          </p:cNvPr>
          <p:cNvSpPr txBox="1"/>
          <p:nvPr/>
        </p:nvSpPr>
        <p:spPr>
          <a:xfrm>
            <a:off x="6473952" y="2961537"/>
            <a:ext cx="5251969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Suivi et Amélioration Continue :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Le diagnostic sert de référence pour évaluer l’efficacité des travaux de réhabilitation et ajuster les actions futures.</a:t>
            </a:r>
          </a:p>
        </p:txBody>
      </p:sp>
      <p:pic>
        <p:nvPicPr>
          <p:cNvPr id="7170" name="Picture 2" descr="Rénovation énergétique : Guide pour débutant - Autour du Naturel">
            <a:extLst>
              <a:ext uri="{FF2B5EF4-FFF2-40B4-BE49-F238E27FC236}">
                <a16:creationId xmlns:a16="http://schemas.microsoft.com/office/drawing/2014/main" id="{894F2FAB-478A-45DC-B4E9-82F88FB63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168400"/>
            <a:ext cx="5727700" cy="555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0523863-1DE8-4A29-BB23-40DE432888EB}"/>
              </a:ext>
            </a:extLst>
          </p:cNvPr>
          <p:cNvSpPr/>
          <p:nvPr/>
        </p:nvSpPr>
        <p:spPr>
          <a:xfrm>
            <a:off x="-590550" y="6438900"/>
            <a:ext cx="3295650" cy="565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</a:rPr>
              <a:t>Dr. DAHHAOUI Hachimi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13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ype de bois">
  <a:themeElements>
    <a:clrScheme name="Type de bois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ype de bois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ype de bois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Type de bois</Template>
  <TotalTime>689</TotalTime>
  <Words>7379</Words>
  <Application>Microsoft Office PowerPoint</Application>
  <PresentationFormat>Grand écran</PresentationFormat>
  <Paragraphs>700</Paragraphs>
  <Slides>51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51</vt:i4>
      </vt:variant>
    </vt:vector>
  </HeadingPairs>
  <TitlesOfParts>
    <vt:vector size="60" baseType="lpstr">
      <vt:lpstr>Arial</vt:lpstr>
      <vt:lpstr>Calibri</vt:lpstr>
      <vt:lpstr>Calibri-Bold</vt:lpstr>
      <vt:lpstr>Courier New</vt:lpstr>
      <vt:lpstr>museo-sans</vt:lpstr>
      <vt:lpstr>Rockwell</vt:lpstr>
      <vt:lpstr>Rockwell Condensed</vt:lpstr>
      <vt:lpstr>Wingdings</vt:lpstr>
      <vt:lpstr>Type de bois</vt:lpstr>
      <vt:lpstr>Diagnostic de performance énergétique </vt:lpstr>
      <vt:lpstr>Objectifs du Chapitre</vt:lpstr>
      <vt:lpstr>Importance du Diagnostic Énergétique</vt:lpstr>
      <vt:lpstr>Contexte Législatif et Réglementaire en Algérie </vt:lpstr>
      <vt:lpstr>Contexte Législatif et Réglementaire en Algérie </vt:lpstr>
      <vt:lpstr>Définitions Clés</vt:lpstr>
      <vt:lpstr>Historique et Évolution</vt:lpstr>
      <vt:lpstr>Enjeux Environnementaux et Économiques </vt:lpstr>
      <vt:lpstr>Synergie avec la Réhabilitation Énergétique </vt:lpstr>
      <vt:lpstr>Approche Multidisciplinaire</vt:lpstr>
      <vt:lpstr>Introduction aux Méthodologies d’Évaluation </vt:lpstr>
      <vt:lpstr>Approche Qualitative vs Quantitative </vt:lpstr>
      <vt:lpstr>Audit Énergétique de Base</vt:lpstr>
      <vt:lpstr>Audit Énergétique Approfondi</vt:lpstr>
      <vt:lpstr>Les Étapes d’un Audit Énergétique</vt:lpstr>
      <vt:lpstr>Les Étapes d’un Audit Énergétique</vt:lpstr>
      <vt:lpstr>Les Étapes d’un Audit Énergétique</vt:lpstr>
      <vt:lpstr>Collecte des Données Préliminaires </vt:lpstr>
      <vt:lpstr>Analyse de la Consommation  Énergétique</vt:lpstr>
      <vt:lpstr>Exploitation des Factures Énergétiques </vt:lpstr>
      <vt:lpstr>Inspection Visuelle  et Diagnostic sur Site</vt:lpstr>
      <vt:lpstr>Inspection Visuelle  et Diagnostic sur Site</vt:lpstr>
      <vt:lpstr>Techniques de Mesures Ponctuelles</vt:lpstr>
      <vt:lpstr>Approche Basée sur la Simulation Numérique</vt:lpstr>
      <vt:lpstr>Logiciels de Simulation Énergétique </vt:lpstr>
      <vt:lpstr>Avantages et Limites de la Simulation</vt:lpstr>
      <vt:lpstr>Méthodes d’Inventaire Énergétique</vt:lpstr>
      <vt:lpstr>Méthodes d’Inventaire Énergétique</vt:lpstr>
      <vt:lpstr>Importance de la Modélisation Thermique</vt:lpstr>
      <vt:lpstr>Étapes de la Modélisation d’un Bâtiment</vt:lpstr>
      <vt:lpstr>Analyse Comparative – Modèle vs Réalité</vt:lpstr>
      <vt:lpstr>Techniques d’Analyse des Écarts</vt:lpstr>
      <vt:lpstr>Indicateurs de Performance Énergétique (IPE) </vt:lpstr>
      <vt:lpstr>Utilisation des IPE dans le Diagnostic</vt:lpstr>
      <vt:lpstr>Mesure de l’Efficacité des Systèmes Énergétiques</vt:lpstr>
      <vt:lpstr>Mesure de l’Efficacité des Systèmes Énergétiques</vt:lpstr>
      <vt:lpstr>Diagnostic des Systèmes CVC</vt:lpstr>
      <vt:lpstr>Diagnostic des Systèmes CVC</vt:lpstr>
      <vt:lpstr>Techniques de Mesure d’Étanchéité à l’Air</vt:lpstr>
      <vt:lpstr>Techniques de Mesure d’Étanchéité à l’Air</vt:lpstr>
      <vt:lpstr>Avantages et Limites du Blower Door Test</vt:lpstr>
      <vt:lpstr>Techniques de Diagnostic par Thermographie</vt:lpstr>
      <vt:lpstr>Présentation des Caméras Thermiques</vt:lpstr>
      <vt:lpstr>Présentation des Caméras Thermiques</vt:lpstr>
      <vt:lpstr>Lecture et Interprétation des Images Thermiques </vt:lpstr>
      <vt:lpstr>Analyse des Ponts Thermiques</vt:lpstr>
      <vt:lpstr>Mesures de la Consommation en Temps Réel</vt:lpstr>
      <vt:lpstr>Outils de Monitoring Énergétique</vt:lpstr>
      <vt:lpstr>Outils de Monitoring Énergétique</vt:lpstr>
      <vt:lpstr>Synthèse des Méthodologies d’Évaluation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Diagnostic de performance énergétique</dc:title>
  <dc:creator>DAHHAOUI HACHIMI</dc:creator>
  <cp:lastModifiedBy>DAHHAOUI HACHIMI</cp:lastModifiedBy>
  <cp:revision>62</cp:revision>
  <dcterms:created xsi:type="dcterms:W3CDTF">2025-02-11T16:17:11Z</dcterms:created>
  <dcterms:modified xsi:type="dcterms:W3CDTF">2025-03-10T09:27:35Z</dcterms:modified>
</cp:coreProperties>
</file>