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5"/>
  </p:notesMasterIdLst>
  <p:sldIdLst>
    <p:sldId id="256" r:id="rId2"/>
    <p:sldId id="258" r:id="rId3"/>
    <p:sldId id="257" r:id="rId4"/>
    <p:sldId id="259" r:id="rId5"/>
    <p:sldId id="260" r:id="rId6"/>
    <p:sldId id="268" r:id="rId7"/>
    <p:sldId id="261" r:id="rId8"/>
    <p:sldId id="262" r:id="rId9"/>
    <p:sldId id="263" r:id="rId10"/>
    <p:sldId id="264" r:id="rId11"/>
    <p:sldId id="265" r:id="rId12"/>
    <p:sldId id="266" r:id="rId13"/>
    <p:sldId id="267" r:id="rId14"/>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7" d="100"/>
          <a:sy n="67" d="100"/>
        </p:scale>
        <p:origin x="-146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DZ"/>
          </a:p>
        </p:txBody>
      </p:sp>
      <p:sp>
        <p:nvSpPr>
          <p:cNvPr id="3" name="Espace réservé de la date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B950886-3C2E-47A2-9060-26A1C9DC7E8F}" type="datetimeFigureOut">
              <a:rPr lang="ar-DZ" smtClean="0"/>
              <a:pPr/>
              <a:t>13-05-1437</a:t>
            </a:fld>
            <a:endParaRPr lang="ar-DZ"/>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DZ"/>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6" name="Espace réservé du pied de page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DZ"/>
          </a:p>
        </p:txBody>
      </p:sp>
      <p:sp>
        <p:nvSpPr>
          <p:cNvPr id="7" name="Espace réservé du numéro de diapositive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B2FD7C9-23A5-4421-AA9F-6F2B6F20F613}" type="slidenum">
              <a:rPr lang="ar-DZ" smtClean="0"/>
              <a:pPr/>
              <a:t>‹N°›</a:t>
            </a:fld>
            <a:endParaRPr lang="ar-DZ"/>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dirty="0"/>
          </a:p>
        </p:txBody>
      </p:sp>
      <p:sp>
        <p:nvSpPr>
          <p:cNvPr id="4" name="Espace réservé du numéro de diapositive 3"/>
          <p:cNvSpPr>
            <a:spLocks noGrp="1"/>
          </p:cNvSpPr>
          <p:nvPr>
            <p:ph type="sldNum" sz="quarter" idx="10"/>
          </p:nvPr>
        </p:nvSpPr>
        <p:spPr/>
        <p:txBody>
          <a:bodyPr/>
          <a:lstStyle/>
          <a:p>
            <a:fld id="{EB2FD7C9-23A5-4421-AA9F-6F2B6F20F613}" type="slidenum">
              <a:rPr lang="ar-DZ" smtClean="0"/>
              <a:pPr/>
              <a:t>10</a:t>
            </a:fld>
            <a:endParaRPr lang="ar-D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ar-DZ"/>
          </a:p>
        </p:txBody>
      </p:sp>
      <p:sp>
        <p:nvSpPr>
          <p:cNvPr id="4" name="Espace réservé de la date 3"/>
          <p:cNvSpPr>
            <a:spLocks noGrp="1"/>
          </p:cNvSpPr>
          <p:nvPr>
            <p:ph type="dt" sz="half" idx="10"/>
          </p:nvPr>
        </p:nvSpPr>
        <p:spPr/>
        <p:txBody>
          <a:bodyPr/>
          <a:lstStyle/>
          <a:p>
            <a:fld id="{7B6C4462-FF5F-411B-8E34-14E9EAD9B69D}" type="datetimeFigureOut">
              <a:rPr lang="ar-DZ" smtClean="0"/>
              <a:pPr/>
              <a:t>13-05-1437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15BDF503-7C0A-41DB-B649-63EE65BFE0BE}" type="slidenum">
              <a:rPr lang="ar-DZ" smtClean="0"/>
              <a:pPr/>
              <a:t>‹N°›</a:t>
            </a:fld>
            <a:endParaRPr lang="ar-D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7B6C4462-FF5F-411B-8E34-14E9EAD9B69D}" type="datetimeFigureOut">
              <a:rPr lang="ar-DZ" smtClean="0"/>
              <a:pPr/>
              <a:t>13-05-1437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15BDF503-7C0A-41DB-B649-63EE65BFE0BE}"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7B6C4462-FF5F-411B-8E34-14E9EAD9B69D}" type="datetimeFigureOut">
              <a:rPr lang="ar-DZ" smtClean="0"/>
              <a:pPr/>
              <a:t>13-05-1437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15BDF503-7C0A-41DB-B649-63EE65BFE0BE}" type="slidenum">
              <a:rPr lang="ar-DZ" smtClean="0"/>
              <a:pPr/>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7B6C4462-FF5F-411B-8E34-14E9EAD9B69D}" type="datetimeFigureOut">
              <a:rPr lang="ar-DZ" smtClean="0"/>
              <a:pPr/>
              <a:t>13-05-1437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15BDF503-7C0A-41DB-B649-63EE65BFE0BE}" type="slidenum">
              <a:rPr lang="ar-DZ" smtClean="0"/>
              <a:pPr/>
              <a:t>‹N°›</a:t>
            </a:fld>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Cliquez pour modifier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B6C4462-FF5F-411B-8E34-14E9EAD9B69D}" type="datetimeFigureOut">
              <a:rPr lang="ar-DZ" smtClean="0"/>
              <a:pPr/>
              <a:t>13-05-1437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15BDF503-7C0A-41DB-B649-63EE65BFE0BE}" type="slidenum">
              <a:rPr lang="ar-DZ" smtClean="0"/>
              <a:pPr/>
              <a:t>‹N°›</a:t>
            </a:fld>
            <a:endParaRPr lang="ar-D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7B6C4462-FF5F-411B-8E34-14E9EAD9B69D}" type="datetimeFigureOut">
              <a:rPr lang="ar-DZ" smtClean="0"/>
              <a:pPr/>
              <a:t>13-05-1437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15BDF503-7C0A-41DB-B649-63EE65BFE0BE}" type="slidenum">
              <a:rPr lang="ar-DZ" smtClean="0"/>
              <a:pPr/>
              <a:t>‹N°›</a:t>
            </a:fld>
            <a:endParaRPr lang="ar-D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7B6C4462-FF5F-411B-8E34-14E9EAD9B69D}" type="datetimeFigureOut">
              <a:rPr lang="ar-DZ" smtClean="0"/>
              <a:pPr/>
              <a:t>13-05-1437</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15BDF503-7C0A-41DB-B649-63EE65BFE0BE}" type="slidenum">
              <a:rPr lang="ar-DZ" smtClean="0"/>
              <a:pPr/>
              <a:t>‹N°›</a:t>
            </a:fld>
            <a:endParaRPr lang="ar-D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e la date 2"/>
          <p:cNvSpPr>
            <a:spLocks noGrp="1"/>
          </p:cNvSpPr>
          <p:nvPr>
            <p:ph type="dt" sz="half" idx="10"/>
          </p:nvPr>
        </p:nvSpPr>
        <p:spPr/>
        <p:txBody>
          <a:bodyPr/>
          <a:lstStyle/>
          <a:p>
            <a:fld id="{7B6C4462-FF5F-411B-8E34-14E9EAD9B69D}" type="datetimeFigureOut">
              <a:rPr lang="ar-DZ" smtClean="0"/>
              <a:pPr/>
              <a:t>13-05-1437</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15BDF503-7C0A-41DB-B649-63EE65BFE0BE}" type="slidenum">
              <a:rPr lang="ar-DZ" smtClean="0"/>
              <a:pPr/>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B6C4462-FF5F-411B-8E34-14E9EAD9B69D}" type="datetimeFigureOut">
              <a:rPr lang="ar-DZ" smtClean="0"/>
              <a:pPr/>
              <a:t>13-05-1437</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15BDF503-7C0A-41DB-B649-63EE65BFE0BE}" type="slidenum">
              <a:rPr lang="ar-DZ" smtClean="0"/>
              <a:pPr/>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Cliquez pour modifier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B6C4462-FF5F-411B-8E34-14E9EAD9B69D}" type="datetimeFigureOut">
              <a:rPr lang="ar-DZ" smtClean="0"/>
              <a:pPr/>
              <a:t>13-05-1437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15BDF503-7C0A-41DB-B649-63EE65BFE0BE}" type="slidenum">
              <a:rPr lang="ar-DZ" smtClean="0"/>
              <a:pPr/>
              <a:t>‹N°›</a:t>
            </a:fld>
            <a:endParaRPr lang="ar-D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Cliquez pour modifier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B6C4462-FF5F-411B-8E34-14E9EAD9B69D}" type="datetimeFigureOut">
              <a:rPr lang="ar-DZ" smtClean="0"/>
              <a:pPr/>
              <a:t>13-05-1437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15BDF503-7C0A-41DB-B649-63EE65BFE0BE}" type="slidenum">
              <a:rPr lang="ar-DZ" smtClean="0"/>
              <a:pPr/>
              <a:t>‹N°›</a:t>
            </a:fld>
            <a:endParaRPr lang="ar-D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B6C4462-FF5F-411B-8E34-14E9EAD9B69D}" type="datetimeFigureOut">
              <a:rPr lang="ar-DZ" smtClean="0"/>
              <a:pPr/>
              <a:t>13-05-1437</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5BDF503-7C0A-41DB-B649-63EE65BFE0BE}" type="slidenum">
              <a:rPr lang="ar-DZ" smtClean="0"/>
              <a:pPr/>
              <a:t>‹N°›</a:t>
            </a:fld>
            <a:endParaRPr lang="ar-D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fr.wikipedia.org/wiki/Robert_Plutchi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fr.wikipedia.org/wiki/Robert_Plutchik"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fr.wikipedia.org/wiki/Tristesse" TargetMode="External"/><Relationship Id="rId13" Type="http://schemas.openxmlformats.org/officeDocument/2006/relationships/hyperlink" Target="https://fr.wikipedia.org/wiki/D%C3%A9sespoir" TargetMode="External"/><Relationship Id="rId18" Type="http://schemas.openxmlformats.org/officeDocument/2006/relationships/hyperlink" Target="https://fr.wikipedia.org/wiki/Remords" TargetMode="External"/><Relationship Id="rId26" Type="http://schemas.openxmlformats.org/officeDocument/2006/relationships/hyperlink" Target="https://fr.wikipedia.org/wiki/Fatalisme" TargetMode="External"/><Relationship Id="rId3" Type="http://schemas.openxmlformats.org/officeDocument/2006/relationships/hyperlink" Target="https://fr.wikipedia.org/wiki/Surprise" TargetMode="External"/><Relationship Id="rId21" Type="http://schemas.openxmlformats.org/officeDocument/2006/relationships/hyperlink" Target="https://fr.wikipedia.org/wiki/M%C3%A9pris_(%C3%A9motion)" TargetMode="External"/><Relationship Id="rId7" Type="http://schemas.openxmlformats.org/officeDocument/2006/relationships/hyperlink" Target="https://fr.wikipedia.org/wiki/Confiance" TargetMode="External"/><Relationship Id="rId12" Type="http://schemas.openxmlformats.org/officeDocument/2006/relationships/hyperlink" Target="https://fr.wikipedia.org/wiki/D%C3%A9go%C3%BBt" TargetMode="External"/><Relationship Id="rId17" Type="http://schemas.openxmlformats.org/officeDocument/2006/relationships/hyperlink" Target="https://fr.wikipedia.org/wiki/Pessimisme" TargetMode="External"/><Relationship Id="rId25" Type="http://schemas.openxmlformats.org/officeDocument/2006/relationships/hyperlink" Target="https://fr.wikipedia.org/wiki/Anxi%C3%A9t%C3%A9" TargetMode="External"/><Relationship Id="rId2" Type="http://schemas.openxmlformats.org/officeDocument/2006/relationships/hyperlink" Target="https://fr.wikipedia.org/wiki/Robert_Plutchik" TargetMode="External"/><Relationship Id="rId16" Type="http://schemas.openxmlformats.org/officeDocument/2006/relationships/hyperlink" Target="https://fr.wikipedia.org/wiki/D%C3%A9ception" TargetMode="External"/><Relationship Id="rId20" Type="http://schemas.openxmlformats.org/officeDocument/2006/relationships/hyperlink" Target="https://fr.wikipedia.org/wiki/Cynisme" TargetMode="External"/><Relationship Id="rId1" Type="http://schemas.openxmlformats.org/officeDocument/2006/relationships/slideLayout" Target="../slideLayouts/slideLayout2.xml"/><Relationship Id="rId6" Type="http://schemas.openxmlformats.org/officeDocument/2006/relationships/hyperlink" Target="https://fr.wikipedia.org/wiki/Joie" TargetMode="External"/><Relationship Id="rId11" Type="http://schemas.openxmlformats.org/officeDocument/2006/relationships/hyperlink" Target="https://fr.wikipedia.org/wiki/Honte" TargetMode="External"/><Relationship Id="rId24" Type="http://schemas.openxmlformats.org/officeDocument/2006/relationships/hyperlink" Target="https://fr.wikipedia.org/wiki/Agressivit%C3%A9" TargetMode="External"/><Relationship Id="rId5" Type="http://schemas.openxmlformats.org/officeDocument/2006/relationships/hyperlink" Target="https://fr.wikipedia.org/wiki/Peur" TargetMode="External"/><Relationship Id="rId15" Type="http://schemas.openxmlformats.org/officeDocument/2006/relationships/hyperlink" Target="https://fr.wikipedia.org/wiki/Col%C3%A8re" TargetMode="External"/><Relationship Id="rId23" Type="http://schemas.openxmlformats.org/officeDocument/2006/relationships/hyperlink" Target="https://fr.wikipedia.org/wiki/Fiert%C3%A9" TargetMode="External"/><Relationship Id="rId28" Type="http://schemas.openxmlformats.org/officeDocument/2006/relationships/hyperlink" Target="https://fr.wikipedia.org/wiki/M%C3%A9canisme_de_d%C3%A9fense" TargetMode="External"/><Relationship Id="rId10" Type="http://schemas.openxmlformats.org/officeDocument/2006/relationships/hyperlink" Target="https://fr.wikipedia.org/wiki/Soumission" TargetMode="External"/><Relationship Id="rId19" Type="http://schemas.openxmlformats.org/officeDocument/2006/relationships/hyperlink" Target="https://fr.wikipedia.org/wiki/Morbidit%C3%A9" TargetMode="External"/><Relationship Id="rId4" Type="http://schemas.openxmlformats.org/officeDocument/2006/relationships/hyperlink" Target="https://fr.wikipedia.org/wiki/Culpabilit%C3%A9_(psychanalyse)" TargetMode="External"/><Relationship Id="rId9" Type="http://schemas.openxmlformats.org/officeDocument/2006/relationships/hyperlink" Target="https://fr.wikipedia.org/wiki/Curiosit%C3%A9_(facult%C3%A9)" TargetMode="External"/><Relationship Id="rId14" Type="http://schemas.openxmlformats.org/officeDocument/2006/relationships/hyperlink" Target="https://fr.wikipedia.org/wiki/Crainte" TargetMode="External"/><Relationship Id="rId22" Type="http://schemas.openxmlformats.org/officeDocument/2006/relationships/hyperlink" Target="https://fr.wikipedia.org/wiki/Domination" TargetMode="External"/><Relationship Id="rId27" Type="http://schemas.openxmlformats.org/officeDocument/2006/relationships/hyperlink" Target="https://fr.wikipedia.org/wiki/Optimism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fr.wikipedia.org/wiki/Intelligence_%C3%A9motionnelle" TargetMode="External"/><Relationship Id="rId2" Type="http://schemas.openxmlformats.org/officeDocument/2006/relationships/hyperlink" Target="https://fr.wikipedia.org/wiki/Ann%C3%A9es_1990" TargetMode="External"/><Relationship Id="rId1" Type="http://schemas.openxmlformats.org/officeDocument/2006/relationships/slideLayout" Target="../slideLayouts/slideLayout2.xml"/><Relationship Id="rId4" Type="http://schemas.openxmlformats.org/officeDocument/2006/relationships/hyperlink" Target="https://fr.wikipedia.org/wiki/D%C3%A9finition"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www.intelligence-emotionnelle.fr/blog/lintelligence-emotionnelle-2/quotien-emotionnel-quotient-intellectue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fr.wikipedia.org/wiki/Cognition" TargetMode="External"/><Relationship Id="rId2" Type="http://schemas.openxmlformats.org/officeDocument/2006/relationships/hyperlink" Target="https://fr.wikipedia.org/wiki/Intelligence_%C3%A9motionnelle" TargetMode="External"/><Relationship Id="rId1" Type="http://schemas.openxmlformats.org/officeDocument/2006/relationships/slideLayout" Target="../slideLayouts/slideLayout2.xml"/><Relationship Id="rId6" Type="http://schemas.openxmlformats.org/officeDocument/2006/relationships/hyperlink" Target="https://fr.wikipedia.org/wiki/Psychologie" TargetMode="External"/><Relationship Id="rId5" Type="http://schemas.openxmlformats.org/officeDocument/2006/relationships/hyperlink" Target="https://fr.wikipedia.org/wiki/Dimension" TargetMode="External"/><Relationship Id="rId4" Type="http://schemas.openxmlformats.org/officeDocument/2006/relationships/hyperlink" Target="https://fr.wikipedia.org/wiki/%C3%89moti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285728"/>
            <a:ext cx="8501122" cy="6215106"/>
          </a:xfrm>
        </p:spPr>
        <p:txBody>
          <a:bodyPr/>
          <a:lstStyle/>
          <a:p>
            <a:pPr algn="just" rtl="0" fontAlgn="base"/>
            <a:r>
              <a:rPr lang="fr-FR" sz="2800" dirty="0" smtClean="0">
                <a:solidFill>
                  <a:schemeClr val="tx1"/>
                </a:solidFill>
                <a:cs typeface="+mj-cs"/>
              </a:rPr>
              <a:t>    L’intelligence </a:t>
            </a:r>
            <a:r>
              <a:rPr lang="fr-FR" sz="2800" dirty="0">
                <a:solidFill>
                  <a:schemeClr val="tx1"/>
                </a:solidFill>
                <a:cs typeface="+mj-cs"/>
              </a:rPr>
              <a:t>émotionnelle est une variable qui peut expliquer le leadership et la qualité de la relation supérieur-subordonné.</a:t>
            </a:r>
            <a:endParaRPr lang="en-US" sz="2800" dirty="0">
              <a:solidFill>
                <a:schemeClr val="tx1"/>
              </a:solidFill>
              <a:cs typeface="+mj-cs"/>
            </a:endParaRPr>
          </a:p>
          <a:p>
            <a:pPr algn="just" rtl="0" fontAlgn="base"/>
            <a:r>
              <a:rPr lang="fr-FR" sz="2800" dirty="0">
                <a:solidFill>
                  <a:schemeClr val="tx1"/>
                </a:solidFill>
                <a:cs typeface="+mj-cs"/>
              </a:rPr>
              <a:t> </a:t>
            </a:r>
            <a:endParaRPr lang="en-US" sz="2800" dirty="0">
              <a:solidFill>
                <a:schemeClr val="tx1"/>
              </a:solidFill>
              <a:cs typeface="+mj-cs"/>
            </a:endParaRPr>
          </a:p>
          <a:p>
            <a:pPr algn="just" rtl="0" fontAlgn="base"/>
            <a:r>
              <a:rPr lang="fr-FR" sz="2800" dirty="0" smtClean="0">
                <a:solidFill>
                  <a:schemeClr val="tx1"/>
                </a:solidFill>
                <a:cs typeface="+mj-cs"/>
              </a:rPr>
              <a:t>    Les </a:t>
            </a:r>
            <a:r>
              <a:rPr lang="fr-FR" sz="2800" dirty="0">
                <a:solidFill>
                  <a:schemeClr val="tx1"/>
                </a:solidFill>
                <a:cs typeface="+mj-cs"/>
              </a:rPr>
              <a:t>fondements de l’intelligence émotionnelle ont pour racines des concepts portant sur l’intelligence sociale – tel que proposé notamment par </a:t>
            </a:r>
            <a:r>
              <a:rPr lang="fr-FR" sz="2800" b="1" dirty="0">
                <a:solidFill>
                  <a:schemeClr val="tx1"/>
                </a:solidFill>
                <a:cs typeface="+mj-cs"/>
              </a:rPr>
              <a:t>Edward Lee Thorndike en 1920</a:t>
            </a:r>
            <a:r>
              <a:rPr lang="fr-FR" sz="2800" dirty="0">
                <a:solidFill>
                  <a:schemeClr val="tx1"/>
                </a:solidFill>
                <a:cs typeface="+mj-cs"/>
              </a:rPr>
              <a:t> – et les intelligences intra et inter personnelles – telles que proposées notamment par </a:t>
            </a:r>
            <a:r>
              <a:rPr lang="fr-FR" sz="2800" b="1" dirty="0">
                <a:solidFill>
                  <a:schemeClr val="tx1"/>
                </a:solidFill>
                <a:cs typeface="+mj-cs"/>
              </a:rPr>
              <a:t>Howard Gardner</a:t>
            </a:r>
            <a:r>
              <a:rPr lang="fr-FR" sz="2800" dirty="0">
                <a:solidFill>
                  <a:schemeClr val="tx1"/>
                </a:solidFill>
                <a:cs typeface="+mj-cs"/>
              </a:rPr>
              <a:t> en 1983.</a:t>
            </a:r>
            <a:endParaRPr lang="en-US" sz="2800" dirty="0">
              <a:solidFill>
                <a:schemeClr val="tx1"/>
              </a:solidFill>
              <a:cs typeface="+mj-cs"/>
            </a:endParaRPr>
          </a:p>
          <a:p>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9994" y="71408"/>
            <a:ext cx="8715436" cy="7215244"/>
          </a:xfrm>
        </p:spPr>
        <p:txBody>
          <a:bodyPr>
            <a:noAutofit/>
          </a:bodyPr>
          <a:lstStyle/>
          <a:p>
            <a:pPr algn="just" rtl="0"/>
            <a:endParaRPr lang="fr-FR" sz="1600" dirty="0" smtClean="0"/>
          </a:p>
          <a:p>
            <a:pPr algn="just" rtl="0"/>
            <a:endParaRPr lang="fr-FR" sz="1600" dirty="0"/>
          </a:p>
          <a:p>
            <a:pPr algn="just" rtl="0"/>
            <a:endParaRPr lang="fr-FR" sz="1600" dirty="0" smtClean="0"/>
          </a:p>
          <a:p>
            <a:pPr algn="just" rtl="0"/>
            <a:endParaRPr lang="fr-FR" sz="1600" dirty="0"/>
          </a:p>
          <a:p>
            <a:pPr algn="just" rtl="0"/>
            <a:endParaRPr lang="fr-FR" sz="1600" dirty="0" smtClean="0"/>
          </a:p>
          <a:p>
            <a:pPr algn="just" rtl="0"/>
            <a:endParaRPr lang="fr-FR" sz="1600" dirty="0"/>
          </a:p>
          <a:p>
            <a:pPr algn="just" rtl="0"/>
            <a:endParaRPr lang="fr-FR" sz="1600" dirty="0" smtClean="0"/>
          </a:p>
          <a:p>
            <a:pPr algn="just" rtl="0"/>
            <a:endParaRPr lang="fr-FR" sz="1600" dirty="0" smtClean="0"/>
          </a:p>
          <a:p>
            <a:pPr algn="just" rtl="0"/>
            <a:endParaRPr lang="fr-FR" sz="1600" dirty="0"/>
          </a:p>
          <a:p>
            <a:pPr algn="just" rtl="0"/>
            <a:endParaRPr lang="fr-FR" sz="1600" dirty="0" smtClean="0"/>
          </a:p>
          <a:p>
            <a:pPr algn="just" rtl="0"/>
            <a:endParaRPr lang="fr-FR" sz="1600" dirty="0"/>
          </a:p>
          <a:p>
            <a:pPr algn="just" rtl="0"/>
            <a:endParaRPr lang="fr-FR" sz="1600" dirty="0" smtClean="0"/>
          </a:p>
          <a:p>
            <a:pPr algn="just" rtl="0"/>
            <a:endParaRPr lang="fr-FR" sz="1600" dirty="0"/>
          </a:p>
          <a:p>
            <a:pPr algn="just" rtl="0"/>
            <a:endParaRPr lang="fr-FR" sz="1600" dirty="0" smtClean="0"/>
          </a:p>
          <a:p>
            <a:pPr algn="just" rtl="0"/>
            <a:endParaRPr lang="fr-FR" sz="1600" dirty="0"/>
          </a:p>
          <a:p>
            <a:pPr algn="just" rtl="0"/>
            <a:endParaRPr lang="fr-FR" sz="1600" dirty="0" smtClean="0"/>
          </a:p>
          <a:p>
            <a:pPr algn="just" rtl="0"/>
            <a:endParaRPr lang="fr-FR" sz="1600" dirty="0"/>
          </a:p>
          <a:p>
            <a:pPr algn="just" rtl="0"/>
            <a:endParaRPr lang="fr-FR" sz="1600" dirty="0" smtClean="0"/>
          </a:p>
          <a:p>
            <a:pPr algn="just" rtl="0"/>
            <a:endParaRPr lang="fr-FR" sz="1600" dirty="0"/>
          </a:p>
          <a:p>
            <a:pPr algn="just" rtl="0"/>
            <a:endParaRPr lang="fr-FR" sz="1600" dirty="0" smtClean="0"/>
          </a:p>
          <a:p>
            <a:pPr algn="just" rtl="0"/>
            <a:endParaRPr lang="fr-FR" sz="1600" dirty="0" smtClean="0"/>
          </a:p>
          <a:p>
            <a:pPr algn="just" rtl="0"/>
            <a:endParaRPr lang="fr-FR" sz="1000" dirty="0"/>
          </a:p>
          <a:p>
            <a:pPr algn="just" rtl="0"/>
            <a:r>
              <a:rPr lang="fr-FR" sz="1600" dirty="0" smtClean="0"/>
              <a:t>-</a:t>
            </a:r>
            <a:r>
              <a:rPr lang="fr-FR" sz="1600" b="1" dirty="0" smtClean="0"/>
              <a:t>: </a:t>
            </a:r>
            <a:r>
              <a:rPr lang="fr-FR" sz="1600" b="1" dirty="0"/>
              <a:t>LE DÉVELOPPEMENT DE L’INTELLIGENCE ÉMOTIONNELLE (MAYER ET </a:t>
            </a:r>
            <a:r>
              <a:rPr lang="fr-FR" sz="1600" b="1" dirty="0" smtClean="0"/>
              <a:t>SALOVEY,1997</a:t>
            </a:r>
            <a:r>
              <a:rPr lang="fr-FR" sz="1600" b="1" dirty="0"/>
              <a:t>)</a:t>
            </a:r>
            <a:endParaRPr lang="en-US" sz="1600" dirty="0"/>
          </a:p>
          <a:p>
            <a:pPr algn="just" rtl="0">
              <a:buNone/>
            </a:pPr>
            <a:r>
              <a:rPr lang="fr-FR" sz="1600" dirty="0" smtClean="0"/>
              <a:t> </a:t>
            </a:r>
            <a:endParaRPr lang="en-US" sz="1600" dirty="0"/>
          </a:p>
          <a:p>
            <a:endParaRPr lang="ar-DZ" sz="1600" dirty="0"/>
          </a:p>
        </p:txBody>
      </p:sp>
      <p:grpSp>
        <p:nvGrpSpPr>
          <p:cNvPr id="18434" name="Group 2"/>
          <p:cNvGrpSpPr>
            <a:grpSpLocks/>
          </p:cNvGrpSpPr>
          <p:nvPr/>
        </p:nvGrpSpPr>
        <p:grpSpPr bwMode="auto">
          <a:xfrm>
            <a:off x="0" y="428499"/>
            <a:ext cx="9144000" cy="5914513"/>
            <a:chOff x="2549" y="211"/>
            <a:chExt cx="7918" cy="10818"/>
          </a:xfrm>
        </p:grpSpPr>
        <p:pic>
          <p:nvPicPr>
            <p:cNvPr id="18435" name="Picture 3"/>
            <p:cNvPicPr>
              <a:picLocks noChangeAspect="1" noChangeArrowheads="1"/>
            </p:cNvPicPr>
            <p:nvPr/>
          </p:nvPicPr>
          <p:blipFill>
            <a:blip r:embed="rId3" cstate="print"/>
            <a:srcRect/>
            <a:stretch>
              <a:fillRect/>
            </a:stretch>
          </p:blipFill>
          <p:spPr bwMode="auto">
            <a:xfrm>
              <a:off x="2549" y="211"/>
              <a:ext cx="7918" cy="10818"/>
            </a:xfrm>
            <a:prstGeom prst="rect">
              <a:avLst/>
            </a:prstGeom>
            <a:noFill/>
          </p:spPr>
        </p:pic>
        <p:sp>
          <p:nvSpPr>
            <p:cNvPr id="18436" name="Line 4"/>
            <p:cNvSpPr>
              <a:spLocks noChangeShapeType="1"/>
            </p:cNvSpPr>
            <p:nvPr/>
          </p:nvSpPr>
          <p:spPr bwMode="auto">
            <a:xfrm>
              <a:off x="5748" y="1651"/>
              <a:ext cx="1743" cy="0"/>
            </a:xfrm>
            <a:prstGeom prst="line">
              <a:avLst/>
            </a:prstGeom>
            <a:noFill/>
            <a:ln w="31750">
              <a:solidFill>
                <a:srgbClr val="9BBB59"/>
              </a:solidFill>
              <a:round/>
              <a:headEnd/>
              <a:tailEnd/>
            </a:ln>
          </p:spPr>
          <p:txBody>
            <a:bodyPr vert="horz" wrap="square" lIns="91440" tIns="45720" rIns="91440" bIns="45720" numCol="1" anchor="t" anchorCtr="0" compatLnSpc="1">
              <a:prstTxWarp prst="textNoShape">
                <a:avLst/>
              </a:prstTxWarp>
            </a:bodyPr>
            <a:lstStyle/>
            <a:p>
              <a:endParaRPr lang="ar-DZ"/>
            </a:p>
          </p:txBody>
        </p:sp>
        <p:sp>
          <p:nvSpPr>
            <p:cNvPr id="18437" name="Freeform 5"/>
            <p:cNvSpPr>
              <a:spLocks/>
            </p:cNvSpPr>
            <p:nvPr/>
          </p:nvSpPr>
          <p:spPr bwMode="auto">
            <a:xfrm>
              <a:off x="7466" y="1576"/>
              <a:ext cx="150" cy="150"/>
            </a:xfrm>
            <a:custGeom>
              <a:avLst/>
              <a:gdLst/>
              <a:ahLst/>
              <a:cxnLst>
                <a:cxn ang="0">
                  <a:pos x="0" y="0"/>
                </a:cxn>
                <a:cxn ang="0">
                  <a:pos x="0" y="150"/>
                </a:cxn>
                <a:cxn ang="0">
                  <a:pos x="150" y="75"/>
                </a:cxn>
                <a:cxn ang="0">
                  <a:pos x="0" y="0"/>
                </a:cxn>
              </a:cxnLst>
              <a:rect l="0" t="0" r="r" b="b"/>
              <a:pathLst>
                <a:path w="150" h="150">
                  <a:moveTo>
                    <a:pt x="0" y="0"/>
                  </a:moveTo>
                  <a:lnTo>
                    <a:pt x="0" y="150"/>
                  </a:lnTo>
                  <a:lnTo>
                    <a:pt x="150" y="75"/>
                  </a:lnTo>
                  <a:lnTo>
                    <a:pt x="0" y="0"/>
                  </a:lnTo>
                  <a:close/>
                </a:path>
              </a:pathLst>
            </a:custGeom>
            <a:solidFill>
              <a:srgbClr val="9BBB59"/>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sp>
          <p:nvSpPr>
            <p:cNvPr id="18438" name="Line 6"/>
            <p:cNvSpPr>
              <a:spLocks noChangeShapeType="1"/>
            </p:cNvSpPr>
            <p:nvPr/>
          </p:nvSpPr>
          <p:spPr bwMode="auto">
            <a:xfrm>
              <a:off x="4301" y="3091"/>
              <a:ext cx="226" cy="0"/>
            </a:xfrm>
            <a:prstGeom prst="line">
              <a:avLst/>
            </a:prstGeom>
            <a:noFill/>
            <a:ln w="31750">
              <a:solidFill>
                <a:srgbClr val="9BBB59"/>
              </a:solidFill>
              <a:round/>
              <a:headEnd/>
              <a:tailEnd/>
            </a:ln>
          </p:spPr>
          <p:txBody>
            <a:bodyPr vert="horz" wrap="square" lIns="91440" tIns="45720" rIns="91440" bIns="45720" numCol="1" anchor="t" anchorCtr="0" compatLnSpc="1">
              <a:prstTxWarp prst="textNoShape">
                <a:avLst/>
              </a:prstTxWarp>
            </a:bodyPr>
            <a:lstStyle/>
            <a:p>
              <a:endParaRPr lang="ar-DZ"/>
            </a:p>
          </p:txBody>
        </p:sp>
        <p:sp>
          <p:nvSpPr>
            <p:cNvPr id="18439" name="Freeform 7"/>
            <p:cNvSpPr>
              <a:spLocks/>
            </p:cNvSpPr>
            <p:nvPr/>
          </p:nvSpPr>
          <p:spPr bwMode="auto">
            <a:xfrm>
              <a:off x="4502" y="3016"/>
              <a:ext cx="150" cy="150"/>
            </a:xfrm>
            <a:custGeom>
              <a:avLst/>
              <a:gdLst/>
              <a:ahLst/>
              <a:cxnLst>
                <a:cxn ang="0">
                  <a:pos x="0" y="0"/>
                </a:cxn>
                <a:cxn ang="0">
                  <a:pos x="0" y="150"/>
                </a:cxn>
                <a:cxn ang="0">
                  <a:pos x="150" y="75"/>
                </a:cxn>
                <a:cxn ang="0">
                  <a:pos x="0" y="0"/>
                </a:cxn>
              </a:cxnLst>
              <a:rect l="0" t="0" r="r" b="b"/>
              <a:pathLst>
                <a:path w="150" h="150">
                  <a:moveTo>
                    <a:pt x="0" y="0"/>
                  </a:moveTo>
                  <a:lnTo>
                    <a:pt x="0" y="150"/>
                  </a:lnTo>
                  <a:lnTo>
                    <a:pt x="150" y="75"/>
                  </a:lnTo>
                  <a:lnTo>
                    <a:pt x="0" y="0"/>
                  </a:lnTo>
                  <a:close/>
                </a:path>
              </a:pathLst>
            </a:custGeom>
            <a:solidFill>
              <a:srgbClr val="9BBB59"/>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sp>
          <p:nvSpPr>
            <p:cNvPr id="18440" name="Line 8"/>
            <p:cNvSpPr>
              <a:spLocks noChangeShapeType="1"/>
            </p:cNvSpPr>
            <p:nvPr/>
          </p:nvSpPr>
          <p:spPr bwMode="auto">
            <a:xfrm>
              <a:off x="6342" y="3091"/>
              <a:ext cx="226" cy="0"/>
            </a:xfrm>
            <a:prstGeom prst="line">
              <a:avLst/>
            </a:prstGeom>
            <a:noFill/>
            <a:ln w="31750">
              <a:solidFill>
                <a:srgbClr val="9BBB59"/>
              </a:solidFill>
              <a:round/>
              <a:headEnd/>
              <a:tailEnd/>
            </a:ln>
          </p:spPr>
          <p:txBody>
            <a:bodyPr vert="horz" wrap="square" lIns="91440" tIns="45720" rIns="91440" bIns="45720" numCol="1" anchor="t" anchorCtr="0" compatLnSpc="1">
              <a:prstTxWarp prst="textNoShape">
                <a:avLst/>
              </a:prstTxWarp>
            </a:bodyPr>
            <a:lstStyle/>
            <a:p>
              <a:endParaRPr lang="ar-DZ"/>
            </a:p>
          </p:txBody>
        </p:sp>
        <p:sp>
          <p:nvSpPr>
            <p:cNvPr id="18441" name="Freeform 9"/>
            <p:cNvSpPr>
              <a:spLocks/>
            </p:cNvSpPr>
            <p:nvPr/>
          </p:nvSpPr>
          <p:spPr bwMode="auto">
            <a:xfrm>
              <a:off x="6543" y="3016"/>
              <a:ext cx="150" cy="150"/>
            </a:xfrm>
            <a:custGeom>
              <a:avLst/>
              <a:gdLst/>
              <a:ahLst/>
              <a:cxnLst>
                <a:cxn ang="0">
                  <a:pos x="0" y="0"/>
                </a:cxn>
                <a:cxn ang="0">
                  <a:pos x="0" y="150"/>
                </a:cxn>
                <a:cxn ang="0">
                  <a:pos x="150" y="75"/>
                </a:cxn>
                <a:cxn ang="0">
                  <a:pos x="0" y="0"/>
                </a:cxn>
              </a:cxnLst>
              <a:rect l="0" t="0" r="r" b="b"/>
              <a:pathLst>
                <a:path w="150" h="150">
                  <a:moveTo>
                    <a:pt x="0" y="0"/>
                  </a:moveTo>
                  <a:lnTo>
                    <a:pt x="0" y="150"/>
                  </a:lnTo>
                  <a:lnTo>
                    <a:pt x="150" y="75"/>
                  </a:lnTo>
                  <a:lnTo>
                    <a:pt x="0" y="0"/>
                  </a:lnTo>
                  <a:close/>
                </a:path>
              </a:pathLst>
            </a:custGeom>
            <a:solidFill>
              <a:srgbClr val="9BBB59"/>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sp>
          <p:nvSpPr>
            <p:cNvPr id="18442" name="Line 10"/>
            <p:cNvSpPr>
              <a:spLocks noChangeShapeType="1"/>
            </p:cNvSpPr>
            <p:nvPr/>
          </p:nvSpPr>
          <p:spPr bwMode="auto">
            <a:xfrm>
              <a:off x="8398" y="3091"/>
              <a:ext cx="226" cy="0"/>
            </a:xfrm>
            <a:prstGeom prst="line">
              <a:avLst/>
            </a:prstGeom>
            <a:noFill/>
            <a:ln w="31750">
              <a:solidFill>
                <a:srgbClr val="9BBB59"/>
              </a:solidFill>
              <a:round/>
              <a:headEnd/>
              <a:tailEnd/>
            </a:ln>
          </p:spPr>
          <p:txBody>
            <a:bodyPr vert="horz" wrap="square" lIns="91440" tIns="45720" rIns="91440" bIns="45720" numCol="1" anchor="t" anchorCtr="0" compatLnSpc="1">
              <a:prstTxWarp prst="textNoShape">
                <a:avLst/>
              </a:prstTxWarp>
            </a:bodyPr>
            <a:lstStyle/>
            <a:p>
              <a:endParaRPr lang="ar-DZ"/>
            </a:p>
          </p:txBody>
        </p:sp>
        <p:sp>
          <p:nvSpPr>
            <p:cNvPr id="18443" name="Freeform 11"/>
            <p:cNvSpPr>
              <a:spLocks/>
            </p:cNvSpPr>
            <p:nvPr/>
          </p:nvSpPr>
          <p:spPr bwMode="auto">
            <a:xfrm>
              <a:off x="8599" y="3016"/>
              <a:ext cx="150" cy="150"/>
            </a:xfrm>
            <a:custGeom>
              <a:avLst/>
              <a:gdLst/>
              <a:ahLst/>
              <a:cxnLst>
                <a:cxn ang="0">
                  <a:pos x="0" y="0"/>
                </a:cxn>
                <a:cxn ang="0">
                  <a:pos x="0" y="150"/>
                </a:cxn>
                <a:cxn ang="0">
                  <a:pos x="150" y="75"/>
                </a:cxn>
                <a:cxn ang="0">
                  <a:pos x="0" y="0"/>
                </a:cxn>
              </a:cxnLst>
              <a:rect l="0" t="0" r="r" b="b"/>
              <a:pathLst>
                <a:path w="150" h="150">
                  <a:moveTo>
                    <a:pt x="0" y="0"/>
                  </a:moveTo>
                  <a:lnTo>
                    <a:pt x="0" y="150"/>
                  </a:lnTo>
                  <a:lnTo>
                    <a:pt x="150" y="75"/>
                  </a:lnTo>
                  <a:lnTo>
                    <a:pt x="0" y="0"/>
                  </a:lnTo>
                  <a:close/>
                </a:path>
              </a:pathLst>
            </a:custGeom>
            <a:solidFill>
              <a:srgbClr val="9BBB59"/>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2" end="22"/>
                                            </p:txEl>
                                          </p:spTgt>
                                        </p:tgtEl>
                                        <p:attrNameLst>
                                          <p:attrName>style.visibility</p:attrName>
                                        </p:attrNameLst>
                                      </p:cBhvr>
                                      <p:to>
                                        <p:strVal val="visible"/>
                                      </p:to>
                                    </p:set>
                                    <p:anim calcmode="lin" valueType="num">
                                      <p:cBhvr additive="base">
                                        <p:cTn id="7" dur="500" fill="hold"/>
                                        <p:tgtEl>
                                          <p:spTgt spid="3">
                                            <p:txEl>
                                              <p:pRg st="22" end="2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2" end="22"/>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3" end="23"/>
                                            </p:txEl>
                                          </p:spTgt>
                                        </p:tgtEl>
                                        <p:attrNameLst>
                                          <p:attrName>style.visibility</p:attrName>
                                        </p:attrNameLst>
                                      </p:cBhvr>
                                      <p:to>
                                        <p:strVal val="visible"/>
                                      </p:to>
                                    </p:set>
                                    <p:anim calcmode="lin" valueType="num">
                                      <p:cBhvr additive="base">
                                        <p:cTn id="11" dur="500" fill="hold"/>
                                        <p:tgtEl>
                                          <p:spTgt spid="3">
                                            <p:txEl>
                                              <p:pRg st="23" end="2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3" end="2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8434"/>
                                        </p:tgtEl>
                                        <p:attrNameLst>
                                          <p:attrName>style.visibility</p:attrName>
                                        </p:attrNameLst>
                                      </p:cBhvr>
                                      <p:to>
                                        <p:strVal val="visible"/>
                                      </p:to>
                                    </p:set>
                                    <p:anim calcmode="lin" valueType="num">
                                      <p:cBhvr additive="base">
                                        <p:cTn id="17" dur="500" fill="hold"/>
                                        <p:tgtEl>
                                          <p:spTgt spid="18434"/>
                                        </p:tgtEl>
                                        <p:attrNameLst>
                                          <p:attrName>ppt_x</p:attrName>
                                        </p:attrNameLst>
                                      </p:cBhvr>
                                      <p:tavLst>
                                        <p:tav tm="0">
                                          <p:val>
                                            <p:strVal val="#ppt_x"/>
                                          </p:val>
                                        </p:tav>
                                        <p:tav tm="100000">
                                          <p:val>
                                            <p:strVal val="#ppt_x"/>
                                          </p:val>
                                        </p:tav>
                                      </p:tavLst>
                                    </p:anim>
                                    <p:anim calcmode="lin" valueType="num">
                                      <p:cBhvr additive="base">
                                        <p:cTn id="18" dur="500" fill="hold"/>
                                        <p:tgtEl>
                                          <p:spTgt spid="184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58204" cy="6143668"/>
          </a:xfrm>
        </p:spPr>
        <p:txBody>
          <a:bodyPr>
            <a:normAutofit fontScale="85000" lnSpcReduction="20000"/>
          </a:bodyPr>
          <a:lstStyle/>
          <a:p>
            <a:pPr algn="l" rtl="0">
              <a:buNone/>
            </a:pPr>
            <a:r>
              <a:rPr lang="fr-FR" b="1" dirty="0"/>
              <a:t>2-Modèle de </a:t>
            </a:r>
            <a:r>
              <a:rPr lang="fr-FR" b="1" dirty="0" err="1"/>
              <a:t>Goleman</a:t>
            </a:r>
            <a:r>
              <a:rPr lang="fr-FR" b="1" dirty="0"/>
              <a:t> :</a:t>
            </a:r>
            <a:endParaRPr lang="en-US" dirty="0"/>
          </a:p>
          <a:p>
            <a:pPr algn="just" rtl="0">
              <a:buNone/>
            </a:pPr>
            <a:r>
              <a:rPr lang="fr-FR" dirty="0" smtClean="0"/>
              <a:t>  </a:t>
            </a:r>
          </a:p>
          <a:p>
            <a:pPr algn="just" rtl="0">
              <a:buNone/>
            </a:pPr>
            <a:r>
              <a:rPr lang="fr-FR" dirty="0"/>
              <a:t> </a:t>
            </a:r>
            <a:r>
              <a:rPr lang="fr-FR" dirty="0" smtClean="0"/>
              <a:t>       Le </a:t>
            </a:r>
            <a:r>
              <a:rPr lang="fr-FR" dirty="0"/>
              <a:t>modèle de </a:t>
            </a:r>
            <a:r>
              <a:rPr lang="fr-FR" b="1" dirty="0" err="1"/>
              <a:t>Goleman</a:t>
            </a:r>
            <a:r>
              <a:rPr lang="fr-FR" dirty="0"/>
              <a:t> développe quatre concepts principaux. </a:t>
            </a:r>
            <a:r>
              <a:rPr lang="fr-FR" b="1" dirty="0"/>
              <a:t>Le premier</a:t>
            </a:r>
            <a:r>
              <a:rPr lang="fr-FR" dirty="0"/>
              <a:t>, </a:t>
            </a:r>
            <a:r>
              <a:rPr lang="fr-FR" dirty="0">
                <a:solidFill>
                  <a:srgbClr val="FF0000"/>
                </a:solidFill>
              </a:rPr>
              <a:t>la conscience de soi</a:t>
            </a:r>
            <a:r>
              <a:rPr lang="fr-FR" dirty="0"/>
              <a:t>, est la capacité à comprendre ses émotions, à reconnaître leur influence à les utiliser pour guider nos décisions. </a:t>
            </a:r>
            <a:r>
              <a:rPr lang="fr-FR" b="1" dirty="0"/>
              <a:t>Le deuxième</a:t>
            </a:r>
            <a:r>
              <a:rPr lang="fr-FR" dirty="0"/>
              <a:t> concept, </a:t>
            </a:r>
            <a:r>
              <a:rPr lang="fr-FR" dirty="0">
                <a:solidFill>
                  <a:srgbClr val="FF0000"/>
                </a:solidFill>
              </a:rPr>
              <a:t>la maîtrise de soi</a:t>
            </a:r>
            <a:r>
              <a:rPr lang="fr-FR" dirty="0"/>
              <a:t>, consiste à maîtriser ses émotions et impulsions et à s’adapter à l’évolution de la situation. </a:t>
            </a:r>
            <a:r>
              <a:rPr lang="fr-FR" b="1" dirty="0"/>
              <a:t>Le troisième</a:t>
            </a:r>
            <a:r>
              <a:rPr lang="fr-FR" dirty="0"/>
              <a:t> concept, celui de </a:t>
            </a:r>
            <a:r>
              <a:rPr lang="fr-FR" dirty="0">
                <a:solidFill>
                  <a:srgbClr val="FF0000"/>
                </a:solidFill>
              </a:rPr>
              <a:t>la conscience sociale</a:t>
            </a:r>
            <a:r>
              <a:rPr lang="fr-FR" dirty="0"/>
              <a:t>, englobe la capacité à détecter et à comprendre les émotions d’autrui et à y réagir. </a:t>
            </a:r>
            <a:r>
              <a:rPr lang="fr-FR" b="1" dirty="0"/>
              <a:t>Enfin</a:t>
            </a:r>
            <a:r>
              <a:rPr lang="fr-FR" dirty="0"/>
              <a:t>, </a:t>
            </a:r>
            <a:r>
              <a:rPr lang="fr-FR" dirty="0">
                <a:solidFill>
                  <a:srgbClr val="FF0000"/>
                </a:solidFill>
              </a:rPr>
              <a:t>la gestion des relations</a:t>
            </a:r>
            <a:r>
              <a:rPr lang="fr-FR" dirty="0"/>
              <a:t>, qui est le quatrième concept, correspond à la capacité à inspirer et à influencer les autres tout en favorisant leur développement et à gérer les conflits (</a:t>
            </a:r>
            <a:r>
              <a:rPr lang="fr-FR" dirty="0" err="1"/>
              <a:t>Goleman</a:t>
            </a:r>
            <a:r>
              <a:rPr lang="fr-FR" dirty="0"/>
              <a:t>, 1998).</a:t>
            </a:r>
            <a:endParaRPr lang="en-US" dirty="0"/>
          </a:p>
          <a:p>
            <a:pPr algn="just" rtl="0">
              <a:buNone/>
            </a:pPr>
            <a:r>
              <a:rPr lang="fr-FR" dirty="0"/>
              <a:t> </a:t>
            </a:r>
            <a:endParaRPr lang="en-US" dirty="0"/>
          </a:p>
          <a:p>
            <a:pPr algn="l" rtl="0">
              <a:buNone/>
            </a:pPr>
            <a:r>
              <a:rPr lang="fr-FR" dirty="0"/>
              <a:t> </a:t>
            </a:r>
            <a:endParaRPr lang="en-US" dirty="0"/>
          </a:p>
          <a:p>
            <a:pPr algn="l" rtl="0">
              <a:buNone/>
            </a:pPr>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2000" b="1" dirty="0"/>
              <a:t>FIGURE 2 : L’INTELLIGENCE ÉMOTIONNELLE (GOLEMAN, 2000)</a:t>
            </a:r>
            <a:r>
              <a:rPr lang="en-US" sz="2000" dirty="0"/>
              <a:t/>
            </a:r>
            <a:br>
              <a:rPr lang="en-US" sz="2000" dirty="0"/>
            </a:br>
            <a:endParaRPr lang="ar-DZ" sz="2000" dirty="0"/>
          </a:p>
        </p:txBody>
      </p:sp>
      <p:pic>
        <p:nvPicPr>
          <p:cNvPr id="4" name="image4.png"/>
          <p:cNvPicPr/>
          <p:nvPr/>
        </p:nvPicPr>
        <p:blipFill>
          <a:blip r:embed="rId2" cstate="print"/>
          <a:stretch>
            <a:fillRect/>
          </a:stretch>
        </p:blipFill>
        <p:spPr>
          <a:xfrm>
            <a:off x="357158" y="642918"/>
            <a:ext cx="8429684" cy="564360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normAutofit/>
          </a:bodyPr>
          <a:lstStyle/>
          <a:p>
            <a:pPr algn="l" rtl="0">
              <a:buNone/>
            </a:pPr>
            <a:r>
              <a:rPr lang="fr-FR" sz="2000" b="1" i="1" dirty="0"/>
              <a:t>3-Le modèle par habiletés de Wong et Law (2002) :</a:t>
            </a:r>
            <a:endParaRPr lang="en-US" sz="2000" b="1" i="1" dirty="0"/>
          </a:p>
          <a:p>
            <a:pPr algn="just" rtl="0">
              <a:buNone/>
            </a:pPr>
            <a:r>
              <a:rPr lang="fr-FR" sz="2000" dirty="0" smtClean="0"/>
              <a:t>      Le </a:t>
            </a:r>
            <a:r>
              <a:rPr lang="fr-FR" sz="2000" dirty="0"/>
              <a:t>modèle de Wong et Law (2002) comprend quatre volets : la reconnaissance et l’expression de ses émotions, la reconnaissance de celles d’autrui, la régulation de ses émotions et l’utilisation des émotions pour améliorer la performance.</a:t>
            </a:r>
            <a:endParaRPr lang="en-US" sz="2000" dirty="0"/>
          </a:p>
          <a:p>
            <a:pPr algn="l" rtl="0">
              <a:buNone/>
            </a:pPr>
            <a:r>
              <a:rPr lang="fr-FR" sz="2000" dirty="0"/>
              <a:t> </a:t>
            </a:r>
            <a:r>
              <a:rPr lang="fr-FR" sz="2000" dirty="0" smtClean="0"/>
              <a:t>          </a:t>
            </a:r>
            <a:r>
              <a:rPr lang="fr-FR" sz="2000" b="1" dirty="0" smtClean="0"/>
              <a:t>FIGURE  </a:t>
            </a:r>
            <a:r>
              <a:rPr lang="fr-FR" sz="2000" b="1" dirty="0"/>
              <a:t>: L’INTELLIGENCE ÉMOTIONNELLE (WONG ET LAW, 2002)</a:t>
            </a:r>
            <a:endParaRPr lang="en-US" sz="2000" dirty="0"/>
          </a:p>
          <a:p>
            <a:endParaRPr lang="en-US" dirty="0"/>
          </a:p>
          <a:p>
            <a:endParaRPr lang="ar-DZ" dirty="0"/>
          </a:p>
        </p:txBody>
      </p:sp>
      <p:pic>
        <p:nvPicPr>
          <p:cNvPr id="4" name="image5.png"/>
          <p:cNvPicPr/>
          <p:nvPr/>
        </p:nvPicPr>
        <p:blipFill>
          <a:blip r:embed="rId2" cstate="print"/>
          <a:stretch>
            <a:fillRect/>
          </a:stretch>
        </p:blipFill>
        <p:spPr>
          <a:xfrm>
            <a:off x="500034" y="2928934"/>
            <a:ext cx="8072494" cy="292895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wipe(down)">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572560" cy="6286544"/>
          </a:xfrm>
        </p:spPr>
        <p:txBody>
          <a:bodyPr>
            <a:normAutofit fontScale="62500" lnSpcReduction="20000"/>
          </a:bodyPr>
          <a:lstStyle/>
          <a:p>
            <a:pPr algn="l" rtl="0" fontAlgn="base">
              <a:buNone/>
            </a:pPr>
            <a:r>
              <a:rPr lang="fr-FR" b="1" dirty="0"/>
              <a:t>Théorie des émotions :</a:t>
            </a:r>
            <a:endParaRPr lang="en-US" b="1" dirty="0"/>
          </a:p>
          <a:p>
            <a:pPr algn="l" rtl="0">
              <a:buNone/>
            </a:pPr>
            <a:r>
              <a:rPr lang="fr-FR" dirty="0" smtClean="0"/>
              <a:t>      La </a:t>
            </a:r>
            <a:r>
              <a:rPr lang="fr-FR" dirty="0"/>
              <a:t>théorie psycho-évolutionniste de </a:t>
            </a:r>
            <a:r>
              <a:rPr lang="fr-FR" b="1" dirty="0"/>
              <a:t>Plutchik</a:t>
            </a:r>
            <a:r>
              <a:rPr lang="fr-FR" dirty="0"/>
              <a:t> sur les émotions de base repose sur dix postulats :</a:t>
            </a:r>
            <a:endParaRPr lang="en-US" dirty="0"/>
          </a:p>
          <a:p>
            <a:pPr marL="514350" lvl="0" indent="-514350" algn="l" rtl="0">
              <a:buFont typeface="+mj-lt"/>
              <a:buAutoNum type="arabicPeriod"/>
            </a:pPr>
            <a:r>
              <a:rPr lang="fr-FR" dirty="0" smtClean="0"/>
              <a:t>Le </a:t>
            </a:r>
            <a:r>
              <a:rPr lang="fr-FR" dirty="0"/>
              <a:t>concept d'émotion s'applique à tous les niveaux d'évolution et à tous les animaux, y compris l'être humain.</a:t>
            </a:r>
            <a:endParaRPr lang="en-US" dirty="0"/>
          </a:p>
          <a:p>
            <a:pPr marL="514350" lvl="0" indent="-514350" algn="l" rtl="0">
              <a:buFont typeface="+mj-lt"/>
              <a:buAutoNum type="arabicPeriod"/>
            </a:pPr>
            <a:r>
              <a:rPr lang="fr-FR" dirty="0" smtClean="0"/>
              <a:t>Les </a:t>
            </a:r>
            <a:r>
              <a:rPr lang="fr-FR" dirty="0"/>
              <a:t>émotions ont évolué et amené diverses formes d'expression chez diverses espèces.</a:t>
            </a:r>
            <a:endParaRPr lang="en-US" dirty="0"/>
          </a:p>
          <a:p>
            <a:pPr marL="514350" lvl="0" indent="-514350" algn="l" rtl="0">
              <a:buFont typeface="+mj-lt"/>
              <a:buAutoNum type="arabicPeriod"/>
            </a:pPr>
            <a:r>
              <a:rPr lang="fr-FR" dirty="0" smtClean="0"/>
              <a:t>Les </a:t>
            </a:r>
            <a:r>
              <a:rPr lang="fr-FR" dirty="0"/>
              <a:t>émotions ont eu un rôle adaptatif en aidant les organismes à régler des questions clés de survie posées par l'environnement.</a:t>
            </a:r>
            <a:endParaRPr lang="en-US" dirty="0"/>
          </a:p>
          <a:p>
            <a:pPr marL="514350" lvl="0" indent="-514350" algn="l" rtl="0">
              <a:buFont typeface="+mj-lt"/>
              <a:buAutoNum type="arabicPeriod"/>
            </a:pPr>
            <a:r>
              <a:rPr lang="fr-FR" dirty="0" smtClean="0"/>
              <a:t>Bien </a:t>
            </a:r>
            <a:r>
              <a:rPr lang="fr-FR" dirty="0"/>
              <a:t>que les formes d'expression d'émotions varient selon les espèces, il y a certains éléments communs ou modèles prototypiques.</a:t>
            </a:r>
            <a:endParaRPr lang="en-US" dirty="0"/>
          </a:p>
          <a:p>
            <a:pPr marL="514350" lvl="0" indent="-514350" algn="l" rtl="0">
              <a:buFont typeface="+mj-lt"/>
              <a:buAutoNum type="arabicPeriod"/>
            </a:pPr>
            <a:r>
              <a:rPr lang="fr-FR" dirty="0" smtClean="0"/>
              <a:t>Il </a:t>
            </a:r>
            <a:r>
              <a:rPr lang="fr-FR" dirty="0"/>
              <a:t>y a un petit nombre d'émotions de base, fondamentales ou prototypiques.</a:t>
            </a:r>
            <a:endParaRPr lang="en-US" dirty="0"/>
          </a:p>
          <a:p>
            <a:pPr marL="514350" lvl="0" indent="-514350" algn="l" rtl="0">
              <a:buFont typeface="+mj-lt"/>
              <a:buAutoNum type="arabicPeriod"/>
            </a:pPr>
            <a:r>
              <a:rPr lang="fr-FR" dirty="0" smtClean="0"/>
              <a:t>Les </a:t>
            </a:r>
            <a:r>
              <a:rPr lang="fr-FR" dirty="0"/>
              <a:t>autres émotions sont toutes des états mixtes ou dérivés, c'est-à-dire des mélanges, composés ou combinaisons d'émotions de base</a:t>
            </a:r>
            <a:r>
              <a:rPr lang="fr-FR" u="sng" baseline="30000" dirty="0">
                <a:hlinkClick r:id="rId2"/>
              </a:rPr>
              <a:t>2</a:t>
            </a:r>
            <a:r>
              <a:rPr lang="fr-FR" dirty="0"/>
              <a:t>.</a:t>
            </a:r>
            <a:endParaRPr lang="en-US" dirty="0"/>
          </a:p>
          <a:p>
            <a:pPr marL="514350" lvl="0" indent="-514350" algn="l" rtl="0">
              <a:buFont typeface="+mj-lt"/>
              <a:buAutoNum type="arabicPeriod"/>
            </a:pPr>
            <a:r>
              <a:rPr lang="fr-FR" dirty="0" smtClean="0"/>
              <a:t>Les </a:t>
            </a:r>
            <a:r>
              <a:rPr lang="fr-FR" dirty="0"/>
              <a:t>émotions de base sont des concepts hypothétiques ou des états idéalisés dont les propriétés et les caractéristiques s'induisent de diverses manifestations.</a:t>
            </a:r>
            <a:endParaRPr lang="en-US" dirty="0"/>
          </a:p>
          <a:p>
            <a:pPr marL="514350" lvl="0" indent="-514350" algn="l" rtl="0">
              <a:buFont typeface="+mj-lt"/>
              <a:buAutoNum type="arabicPeriod"/>
            </a:pPr>
            <a:r>
              <a:rPr lang="fr-FR" dirty="0" smtClean="0"/>
              <a:t>Les </a:t>
            </a:r>
            <a:r>
              <a:rPr lang="fr-FR" dirty="0"/>
              <a:t>émotions de base peuvent se systématiser en paires d'émotions opposées.</a:t>
            </a:r>
            <a:endParaRPr lang="en-US" dirty="0"/>
          </a:p>
          <a:p>
            <a:pPr marL="514350" lvl="0" indent="-514350" algn="l" rtl="0">
              <a:buFont typeface="+mj-lt"/>
              <a:buAutoNum type="arabicPeriod"/>
            </a:pPr>
            <a:r>
              <a:rPr lang="fr-FR" dirty="0" smtClean="0"/>
              <a:t>Les </a:t>
            </a:r>
            <a:r>
              <a:rPr lang="fr-FR" dirty="0"/>
              <a:t>émotions varient toutes par leur degré de similitude.</a:t>
            </a:r>
            <a:endParaRPr lang="en-US" dirty="0"/>
          </a:p>
          <a:p>
            <a:pPr marL="514350" lvl="0" indent="-514350" algn="l" rtl="0">
              <a:buFont typeface="+mj-lt"/>
              <a:buAutoNum type="arabicPeriod"/>
            </a:pPr>
            <a:r>
              <a:rPr lang="fr-FR" dirty="0" smtClean="0"/>
              <a:t>Chaque </a:t>
            </a:r>
            <a:r>
              <a:rPr lang="fr-FR" dirty="0"/>
              <a:t>émotion se manifeste à divers degrés d'intensité ou d'éveil.</a:t>
            </a:r>
            <a:endParaRPr lang="en-US" dirty="0"/>
          </a:p>
          <a:p>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additive="base">
                                        <p:cTn id="4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anim calcmode="lin" valueType="num">
                                      <p:cBhvr additive="base">
                                        <p:cTn id="51"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572560" cy="6286544"/>
          </a:xfrm>
        </p:spPr>
        <p:txBody>
          <a:bodyPr>
            <a:normAutofit/>
          </a:bodyPr>
          <a:lstStyle/>
          <a:p>
            <a:pPr algn="l" rtl="0">
              <a:buNone/>
            </a:pPr>
            <a:r>
              <a:rPr lang="fr-FR" sz="1800" b="1" dirty="0" smtClean="0">
                <a:cs typeface="+mj-cs"/>
              </a:rPr>
              <a:t>  I- Les émotions</a:t>
            </a:r>
            <a:r>
              <a:rPr lang="fr-FR" sz="1800" b="1" dirty="0">
                <a:cs typeface="+mj-cs"/>
              </a:rPr>
              <a:t> :</a:t>
            </a:r>
            <a:endParaRPr lang="en-US" sz="1800" b="1" dirty="0">
              <a:cs typeface="+mj-cs"/>
            </a:endParaRPr>
          </a:p>
          <a:p>
            <a:pPr algn="l" rtl="0">
              <a:buNone/>
            </a:pPr>
            <a:r>
              <a:rPr lang="fr-FR" sz="1500" dirty="0" smtClean="0">
                <a:cs typeface="+mj-cs"/>
              </a:rPr>
              <a:t>        Chez </a:t>
            </a:r>
            <a:r>
              <a:rPr lang="fr-FR" sz="1500" dirty="0">
                <a:cs typeface="+mj-cs"/>
              </a:rPr>
              <a:t>les humains</a:t>
            </a:r>
            <a:r>
              <a:rPr lang="fr-FR" sz="1500" b="1" dirty="0">
                <a:cs typeface="+mj-cs"/>
              </a:rPr>
              <a:t>, l’émotion </a:t>
            </a:r>
            <a:r>
              <a:rPr lang="fr-FR" sz="1500" dirty="0">
                <a:cs typeface="+mj-cs"/>
              </a:rPr>
              <a:t>est une expérience à la fois physiologique et psychique, en réaction à des stimuli internes ou biochimiques d’une part, et à des stimuli externes ou environnementaux de l’autre. </a:t>
            </a:r>
            <a:r>
              <a:rPr lang="fr-FR" sz="1500" dirty="0" smtClean="0">
                <a:cs typeface="+mj-cs"/>
              </a:rPr>
              <a:t>*Le </a:t>
            </a:r>
            <a:r>
              <a:rPr lang="fr-FR" sz="1500" dirty="0">
                <a:cs typeface="+mj-cs"/>
              </a:rPr>
              <a:t>processus émotionnel se déroule </a:t>
            </a:r>
            <a:r>
              <a:rPr lang="fr-FR" sz="1500" b="1" dirty="0">
                <a:cs typeface="+mj-cs"/>
              </a:rPr>
              <a:t>en trois étapes </a:t>
            </a:r>
            <a:r>
              <a:rPr lang="fr-FR" sz="1500" dirty="0">
                <a:cs typeface="+mj-cs"/>
              </a:rPr>
              <a:t>successives : la confrontation à une situation, l’interprétation de la réalité et le comportement qui en résulte.</a:t>
            </a:r>
            <a:endParaRPr lang="en-US" sz="1500" dirty="0">
              <a:cs typeface="+mj-cs"/>
            </a:endParaRPr>
          </a:p>
          <a:p>
            <a:pPr algn="l" rtl="0" fontAlgn="base"/>
            <a:r>
              <a:rPr lang="fr-FR" sz="1500" dirty="0">
                <a:cs typeface="+mj-cs"/>
              </a:rPr>
              <a:t> </a:t>
            </a:r>
            <a:r>
              <a:rPr lang="fr-FR" sz="1500" b="1" dirty="0" smtClean="0">
                <a:cs typeface="+mj-cs"/>
              </a:rPr>
              <a:t>Les </a:t>
            </a:r>
            <a:r>
              <a:rPr lang="fr-FR" sz="1500" b="1" dirty="0">
                <a:cs typeface="+mj-cs"/>
              </a:rPr>
              <a:t>émotions de base</a:t>
            </a:r>
            <a:endParaRPr lang="en-US" sz="1500" dirty="0">
              <a:cs typeface="+mj-cs"/>
            </a:endParaRPr>
          </a:p>
          <a:p>
            <a:pPr algn="l" rtl="0" fontAlgn="base">
              <a:buNone/>
            </a:pPr>
            <a:r>
              <a:rPr lang="fr-FR" sz="1500" dirty="0" smtClean="0">
                <a:cs typeface="+mj-cs"/>
              </a:rPr>
              <a:t>         Les </a:t>
            </a:r>
            <a:r>
              <a:rPr lang="fr-FR" sz="1500" dirty="0">
                <a:cs typeface="+mj-cs"/>
              </a:rPr>
              <a:t>émotions primaires ou basiques sont communes à tous les êtres humains, indépendamment de leur culture, langage, âge ou sexe. Ces émotions sont déclenchées par les mêmes facteurs partout dans le monde, et s’expriment de la même façon</a:t>
            </a:r>
            <a:endParaRPr lang="en-US" sz="1500" dirty="0">
              <a:cs typeface="+mj-cs"/>
            </a:endParaRPr>
          </a:p>
          <a:p>
            <a:pPr algn="l" rtl="0" fontAlgn="base">
              <a:buNone/>
            </a:pPr>
            <a:r>
              <a:rPr lang="fr-FR" sz="1500" dirty="0" smtClean="0">
                <a:cs typeface="+mj-cs"/>
              </a:rPr>
              <a:t>         Les </a:t>
            </a:r>
            <a:r>
              <a:rPr lang="fr-FR" sz="1500" dirty="0">
                <a:cs typeface="+mj-cs"/>
              </a:rPr>
              <a:t>émotions de base, dites également émotions primaires, sont universelles et </a:t>
            </a:r>
            <a:r>
              <a:rPr lang="fr-FR" sz="1500" b="1" dirty="0">
                <a:cs typeface="+mj-cs"/>
              </a:rPr>
              <a:t>innées.</a:t>
            </a:r>
            <a:endParaRPr lang="en-US" sz="1500" b="1" dirty="0">
              <a:cs typeface="+mj-cs"/>
            </a:endParaRPr>
          </a:p>
          <a:p>
            <a:pPr algn="l" rtl="0" fontAlgn="base">
              <a:buNone/>
            </a:pPr>
            <a:r>
              <a:rPr lang="fr-FR" sz="1500" dirty="0" smtClean="0">
                <a:cs typeface="+mj-cs"/>
              </a:rPr>
              <a:t>         Elles </a:t>
            </a:r>
            <a:r>
              <a:rPr lang="fr-FR" sz="1500" dirty="0">
                <a:cs typeface="+mj-cs"/>
              </a:rPr>
              <a:t>s’expriment par des manifestations viscérales qui sont donc invisibles, mais également par des manifestations faciales que chacun est en capacité de reconnaître et qui transmettent à notre interlocuteur des ressentis internes.</a:t>
            </a:r>
            <a:endParaRPr lang="en-US" sz="1500" dirty="0">
              <a:cs typeface="+mj-cs"/>
            </a:endParaRPr>
          </a:p>
          <a:p>
            <a:pPr algn="l" rtl="0" fontAlgn="base"/>
            <a:r>
              <a:rPr lang="fr-FR" sz="1500" b="1" dirty="0" smtClean="0">
                <a:cs typeface="+mj-cs"/>
              </a:rPr>
              <a:t>Les </a:t>
            </a:r>
            <a:r>
              <a:rPr lang="fr-FR" sz="1500" b="1" dirty="0">
                <a:cs typeface="+mj-cs"/>
              </a:rPr>
              <a:t>émotions élaborées</a:t>
            </a:r>
            <a:endParaRPr lang="en-US" sz="1500" dirty="0">
              <a:cs typeface="+mj-cs"/>
            </a:endParaRPr>
          </a:p>
          <a:p>
            <a:pPr algn="l" rtl="0" fontAlgn="base">
              <a:buNone/>
            </a:pPr>
            <a:r>
              <a:rPr lang="fr-FR" sz="1500" dirty="0" smtClean="0">
                <a:cs typeface="+mj-cs"/>
              </a:rPr>
              <a:t>         Les </a:t>
            </a:r>
            <a:r>
              <a:rPr lang="fr-FR" sz="1500" dirty="0">
                <a:cs typeface="+mj-cs"/>
              </a:rPr>
              <a:t>émotions élaborées, ou émotions secondaires, résultent de l’apprentissage des émotions de base, notre environnement, notre vécu et nos expériences personnelles.</a:t>
            </a:r>
            <a:endParaRPr lang="en-US" sz="1500" dirty="0">
              <a:cs typeface="+mj-cs"/>
            </a:endParaRPr>
          </a:p>
          <a:p>
            <a:pPr algn="l" rtl="0" fontAlgn="base">
              <a:buNone/>
            </a:pPr>
            <a:r>
              <a:rPr lang="fr-FR" sz="1500" dirty="0" smtClean="0">
                <a:cs typeface="+mj-cs"/>
              </a:rPr>
              <a:t>         Elles </a:t>
            </a:r>
            <a:r>
              <a:rPr lang="fr-FR" sz="1500" dirty="0">
                <a:cs typeface="+mj-cs"/>
              </a:rPr>
              <a:t>se développent durant l’enfance, et aboutissent à l’âge adulte. Elles répondent à une émotion de base, et peuvent la masquer.</a:t>
            </a:r>
            <a:endParaRPr lang="en-US" sz="1500" dirty="0">
              <a:cs typeface="+mj-cs"/>
            </a:endParaRPr>
          </a:p>
          <a:p>
            <a:pPr algn="l" rtl="0" fontAlgn="base">
              <a:buNone/>
            </a:pPr>
            <a:r>
              <a:rPr lang="fr-FR" sz="1500" dirty="0" smtClean="0">
                <a:cs typeface="+mj-cs"/>
              </a:rPr>
              <a:t>  En </a:t>
            </a:r>
            <a:r>
              <a:rPr lang="fr-FR" sz="1500" dirty="0">
                <a:cs typeface="+mj-cs"/>
              </a:rPr>
              <a:t>effet, une émotion secondaire peut apparaître et être visible en premier lieu chez un sujet.</a:t>
            </a:r>
            <a:endParaRPr lang="en-US" sz="1500" dirty="0">
              <a:cs typeface="+mj-cs"/>
            </a:endParaRPr>
          </a:p>
          <a:p>
            <a:pPr algn="l" rtl="0" fontAlgn="base">
              <a:buNone/>
            </a:pPr>
            <a:r>
              <a:rPr lang="fr-FR" sz="1500" dirty="0">
                <a:cs typeface="+mj-cs"/>
              </a:rPr>
              <a:t>Cependant, celle-ci vient se substituer à une émotion de base qui est perçue comme inacceptable par la personne.</a:t>
            </a:r>
            <a:endParaRPr lang="en-US" sz="1500" dirty="0">
              <a:cs typeface="+mj-cs"/>
            </a:endParaRPr>
          </a:p>
          <a:p>
            <a:pPr algn="l" rtl="0" fontAlgn="base">
              <a:buNone/>
            </a:pPr>
            <a:r>
              <a:rPr lang="fr-FR" sz="1500" dirty="0">
                <a:cs typeface="+mj-cs"/>
              </a:rPr>
              <a:t>Il est parfois difficile d’avoir conscience de la manifestation d’une émotion de base, c’est pour cela que les émotions secondaires peuvent facilement passer au premier plan.</a:t>
            </a:r>
            <a:endParaRPr lang="en-US" sz="1500" dirty="0">
              <a:cs typeface="+mj-cs"/>
            </a:endParaRPr>
          </a:p>
          <a:p>
            <a:endParaRPr lang="ar-DZ" sz="1500" dirty="0">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additive="base">
                                        <p:cTn id="4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anim calcmode="lin" valueType="num">
                                      <p:cBhvr additive="base">
                                        <p:cTn id="51"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357166"/>
            <a:ext cx="8715436" cy="6286544"/>
          </a:xfrm>
        </p:spPr>
        <p:txBody>
          <a:bodyPr>
            <a:normAutofit fontScale="85000" lnSpcReduction="20000"/>
          </a:bodyPr>
          <a:lstStyle/>
          <a:p>
            <a:pPr algn="just" rtl="0"/>
            <a:r>
              <a:rPr lang="fr-FR" b="1" dirty="0" smtClean="0">
                <a:cs typeface="+mj-cs"/>
              </a:rPr>
              <a:t>Plutchik</a:t>
            </a:r>
            <a:r>
              <a:rPr lang="fr-FR" dirty="0" smtClean="0">
                <a:cs typeface="+mj-cs"/>
              </a:rPr>
              <a:t> </a:t>
            </a:r>
            <a:r>
              <a:rPr lang="fr-FR" dirty="0">
                <a:cs typeface="+mj-cs"/>
              </a:rPr>
              <a:t>y propose ses huit émotions de base ou fondamentales (la peur, la colère, la joie, la tristesse, la confiance, le dégoût, l'anticipation et la surprise, dont leurs </a:t>
            </a:r>
            <a:r>
              <a:rPr lang="fr-FR" dirty="0">
                <a:solidFill>
                  <a:srgbClr val="FF0000"/>
                </a:solidFill>
                <a:cs typeface="+mj-cs"/>
              </a:rPr>
              <a:t>fonctions respectives </a:t>
            </a:r>
            <a:r>
              <a:rPr lang="fr-FR" dirty="0">
                <a:cs typeface="+mj-cs"/>
              </a:rPr>
              <a:t>seraient la protection, la destruction, la reproduction, la réintégration, l'incorporation, le rejet, l'exploration et l'orientation) en </a:t>
            </a:r>
            <a:r>
              <a:rPr lang="fr-FR" dirty="0">
                <a:solidFill>
                  <a:srgbClr val="FF0000"/>
                </a:solidFill>
                <a:cs typeface="+mj-cs"/>
              </a:rPr>
              <a:t>paires d'opposés</a:t>
            </a:r>
            <a:r>
              <a:rPr lang="fr-FR" dirty="0">
                <a:cs typeface="+mj-cs"/>
              </a:rPr>
              <a:t> : la joie et la tristesse, la peur et la colère, le dégoût et la confiance, la surprise et l'anticipation</a:t>
            </a:r>
            <a:r>
              <a:rPr lang="fr-FR" u="sng" baseline="30000" dirty="0">
                <a:cs typeface="+mj-cs"/>
                <a:hlinkClick r:id="rId2"/>
              </a:rPr>
              <a:t>2</a:t>
            </a:r>
            <a:r>
              <a:rPr lang="fr-FR" dirty="0">
                <a:cs typeface="+mj-cs"/>
              </a:rPr>
              <a:t>. De plus, il y combine l'idée d'un cercle des émotions et celle d'une palette de couleurs. Comme ces dernières, les émotions de base peuvent s'exprimer à divers degrés d'intensité et se combiner l'une à l'autre pour former des émotions différentes. C'est ainsi que Plutchik est venu à définir les dyades primaires (combinaisons de deux émotions de base adjacentes), secondaires (combinaisons d'émotions de base voisines à une émotion près) et tertiaires (combinaisons d'émotions de base voisines à deux émotions près) qui suivent</a:t>
            </a:r>
            <a:r>
              <a:rPr lang="fr-FR" u="sng" baseline="30000" dirty="0">
                <a:cs typeface="+mj-cs"/>
                <a:hlinkClick r:id="rId2"/>
              </a:rPr>
              <a:t>3</a:t>
            </a:r>
            <a:r>
              <a:rPr lang="fr-FR" dirty="0">
                <a:cs typeface="+mj-cs"/>
              </a:rPr>
              <a:t>  </a:t>
            </a:r>
            <a:endParaRPr lang="en-US" dirty="0">
              <a:cs typeface="+mj-cs"/>
            </a:endParaRPr>
          </a:p>
          <a:p>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214310" y="214312"/>
          <a:ext cx="8715378" cy="5214951"/>
        </p:xfrm>
        <a:graphic>
          <a:graphicData uri="http://schemas.openxmlformats.org/drawingml/2006/table">
            <a:tbl>
              <a:tblPr rtl="1" firstRow="1" bandRow="1">
                <a:tableStyleId>{5C22544A-7EE6-4342-B048-85BDC9FD1C3A}</a:tableStyleId>
              </a:tblPr>
              <a:tblGrid>
                <a:gridCol w="1452563"/>
                <a:gridCol w="1452563"/>
                <a:gridCol w="1452563"/>
                <a:gridCol w="1452563"/>
                <a:gridCol w="1452563"/>
                <a:gridCol w="1452563"/>
              </a:tblGrid>
              <a:tr h="579439">
                <a:tc>
                  <a:txBody>
                    <a:bodyPr/>
                    <a:lstStyle/>
                    <a:p>
                      <a:pPr algn="l" rtl="0">
                        <a:lnSpc>
                          <a:spcPts val="1290"/>
                        </a:lnSpc>
                        <a:spcBef>
                          <a:spcPts val="1200"/>
                        </a:spcBef>
                        <a:spcAft>
                          <a:spcPts val="1200"/>
                        </a:spcAft>
                      </a:pPr>
                      <a:r>
                        <a:rPr lang="fr-FR" sz="1200" b="1" dirty="0">
                          <a:solidFill>
                            <a:srgbClr val="000000"/>
                          </a:solidFill>
                          <a:latin typeface="Arial"/>
                          <a:ea typeface="Calibri"/>
                          <a:cs typeface="Arial"/>
                        </a:rPr>
                        <a:t>Résultats</a:t>
                      </a:r>
                      <a:endParaRPr lang="en-US" sz="1200" dirty="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b="1" dirty="0">
                          <a:solidFill>
                            <a:srgbClr val="000000"/>
                          </a:solidFill>
                          <a:latin typeface="Arial"/>
                          <a:ea typeface="Calibri"/>
                          <a:cs typeface="Arial"/>
                        </a:rPr>
                        <a:t>Dyades tertiaires</a:t>
                      </a:r>
                      <a:endParaRPr lang="en-US" sz="1200" dirty="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b="1" dirty="0">
                          <a:solidFill>
                            <a:srgbClr val="000000"/>
                          </a:solidFill>
                          <a:latin typeface="Arial"/>
                          <a:ea typeface="Calibri"/>
                          <a:cs typeface="Arial"/>
                        </a:rPr>
                        <a:t>Résultats</a:t>
                      </a:r>
                      <a:endParaRPr lang="en-US" sz="1200" dirty="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b="1" dirty="0">
                          <a:solidFill>
                            <a:srgbClr val="000000"/>
                          </a:solidFill>
                          <a:latin typeface="Arial"/>
                          <a:ea typeface="Calibri"/>
                          <a:cs typeface="Arial"/>
                        </a:rPr>
                        <a:t>Dyades secondaires</a:t>
                      </a:r>
                      <a:endParaRPr lang="en-US" sz="1200" dirty="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b="1">
                          <a:solidFill>
                            <a:srgbClr val="000000"/>
                          </a:solidFill>
                          <a:latin typeface="Arial"/>
                          <a:ea typeface="Calibri"/>
                          <a:cs typeface="Arial"/>
                        </a:rPr>
                        <a:t>Résultats</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b="1" dirty="0">
                          <a:solidFill>
                            <a:srgbClr val="000000"/>
                          </a:solidFill>
                          <a:latin typeface="Arial"/>
                          <a:ea typeface="Calibri"/>
                          <a:cs typeface="Arial"/>
                        </a:rPr>
                        <a:t>Dyades primaires</a:t>
                      </a:r>
                      <a:endParaRPr lang="en-US" sz="1200" dirty="0">
                        <a:latin typeface="Calibri"/>
                        <a:ea typeface="Calibri"/>
                        <a:cs typeface="Arial"/>
                      </a:endParaRPr>
                    </a:p>
                  </a:txBody>
                  <a:tcPr marL="60960" marR="60960" marT="30480" marB="30480" anchor="ctr"/>
                </a:tc>
              </a:tr>
              <a:tr h="579439">
                <a:tc>
                  <a:txBody>
                    <a:bodyPr/>
                    <a:lstStyle/>
                    <a:p>
                      <a:pPr algn="l" rtl="0">
                        <a:lnSpc>
                          <a:spcPts val="1290"/>
                        </a:lnSpc>
                        <a:spcBef>
                          <a:spcPts val="1200"/>
                        </a:spcBef>
                        <a:spcAft>
                          <a:spcPts val="1200"/>
                        </a:spcAft>
                      </a:pPr>
                      <a:r>
                        <a:rPr lang="fr-FR" sz="1200">
                          <a:solidFill>
                            <a:srgbClr val="000000"/>
                          </a:solidFill>
                          <a:latin typeface="Arial"/>
                          <a:ea typeface="Calibri"/>
                          <a:cs typeface="Arial"/>
                        </a:rPr>
                        <a:t>Ravissement</a:t>
                      </a:r>
                      <a:r>
                        <a:rPr lang="fr-FR" sz="1200" u="sng" baseline="30000">
                          <a:solidFill>
                            <a:srgbClr val="0B0080"/>
                          </a:solidFill>
                          <a:latin typeface="Arial"/>
                          <a:ea typeface="Calibri"/>
                          <a:cs typeface="Arial"/>
                          <a:hlinkClick r:id="rId2"/>
                        </a:rPr>
                        <a:t>4</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a:solidFill>
                            <a:srgbClr val="000000"/>
                          </a:solidFill>
                          <a:latin typeface="Arial"/>
                          <a:ea typeface="Calibri"/>
                          <a:cs typeface="Arial"/>
                        </a:rPr>
                        <a:t>Joie et </a:t>
                      </a:r>
                      <a:r>
                        <a:rPr lang="fr-FR" sz="1200" u="sng">
                          <a:solidFill>
                            <a:srgbClr val="0B0080"/>
                          </a:solidFill>
                          <a:latin typeface="Arial"/>
                          <a:ea typeface="Calibri"/>
                          <a:cs typeface="Arial"/>
                          <a:hlinkClick r:id="rId3" tooltip="Surprise"/>
                        </a:rPr>
                        <a:t>surprise</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u="sng">
                          <a:solidFill>
                            <a:srgbClr val="0B0080"/>
                          </a:solidFill>
                          <a:latin typeface="Arial"/>
                          <a:ea typeface="Calibri"/>
                          <a:cs typeface="Arial"/>
                          <a:hlinkClick r:id="rId4" tooltip="Culpabilité (psychanalyse)"/>
                        </a:rPr>
                        <a:t>Culpabilité</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a:solidFill>
                            <a:srgbClr val="000000"/>
                          </a:solidFill>
                          <a:latin typeface="Arial"/>
                          <a:ea typeface="Calibri"/>
                          <a:cs typeface="Arial"/>
                        </a:rPr>
                        <a:t>Joie et </a:t>
                      </a:r>
                      <a:r>
                        <a:rPr lang="fr-FR" sz="1200" u="sng">
                          <a:solidFill>
                            <a:srgbClr val="0B0080"/>
                          </a:solidFill>
                          <a:latin typeface="Arial"/>
                          <a:ea typeface="Calibri"/>
                          <a:cs typeface="Arial"/>
                          <a:hlinkClick r:id="rId5" tooltip="Peur"/>
                        </a:rPr>
                        <a:t>peur</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a:solidFill>
                            <a:srgbClr val="000000"/>
                          </a:solidFill>
                          <a:latin typeface="Arial"/>
                          <a:ea typeface="Calibri"/>
                          <a:cs typeface="Arial"/>
                        </a:rPr>
                        <a:t>Amour</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u="sng" dirty="0">
                          <a:solidFill>
                            <a:srgbClr val="0B0080"/>
                          </a:solidFill>
                          <a:latin typeface="Arial"/>
                          <a:ea typeface="Calibri"/>
                          <a:cs typeface="Arial"/>
                          <a:hlinkClick r:id="rId6" tooltip="Joie"/>
                        </a:rPr>
                        <a:t>Joie</a:t>
                      </a:r>
                      <a:r>
                        <a:rPr lang="fr-FR" sz="1200" dirty="0">
                          <a:solidFill>
                            <a:srgbClr val="000000"/>
                          </a:solidFill>
                          <a:latin typeface="Arial"/>
                          <a:ea typeface="Calibri"/>
                          <a:cs typeface="Arial"/>
                        </a:rPr>
                        <a:t> et </a:t>
                      </a:r>
                      <a:r>
                        <a:rPr lang="fr-FR" sz="1200" u="sng" dirty="0">
                          <a:solidFill>
                            <a:srgbClr val="0B0080"/>
                          </a:solidFill>
                          <a:latin typeface="Arial"/>
                          <a:ea typeface="Calibri"/>
                          <a:cs typeface="Arial"/>
                          <a:hlinkClick r:id="rId7" tooltip="Confiance"/>
                        </a:rPr>
                        <a:t>confiance</a:t>
                      </a:r>
                      <a:endParaRPr lang="en-US" sz="1200" dirty="0">
                        <a:latin typeface="Calibri"/>
                        <a:ea typeface="Calibri"/>
                        <a:cs typeface="Arial"/>
                      </a:endParaRPr>
                    </a:p>
                  </a:txBody>
                  <a:tcPr marL="60960" marR="60960" marT="30480" marB="30480" anchor="ctr"/>
                </a:tc>
              </a:tr>
              <a:tr h="579439">
                <a:tc>
                  <a:txBody>
                    <a:bodyPr/>
                    <a:lstStyle/>
                    <a:p>
                      <a:pPr algn="l" rtl="0">
                        <a:lnSpc>
                          <a:spcPts val="1290"/>
                        </a:lnSpc>
                        <a:spcBef>
                          <a:spcPts val="1200"/>
                        </a:spcBef>
                        <a:spcAft>
                          <a:spcPts val="1200"/>
                        </a:spcAft>
                      </a:pPr>
                      <a:r>
                        <a:rPr lang="fr-FR" sz="1200">
                          <a:solidFill>
                            <a:srgbClr val="000000"/>
                          </a:solidFill>
                          <a:latin typeface="Arial"/>
                          <a:ea typeface="Calibri"/>
                          <a:cs typeface="Arial"/>
                        </a:rPr>
                        <a:t>Fadeur</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a:solidFill>
                            <a:srgbClr val="000000"/>
                          </a:solidFill>
                          <a:latin typeface="Arial"/>
                          <a:ea typeface="Calibri"/>
                          <a:cs typeface="Arial"/>
                        </a:rPr>
                        <a:t>Confiance et </a:t>
                      </a:r>
                      <a:r>
                        <a:rPr lang="fr-FR" sz="1200" u="sng">
                          <a:solidFill>
                            <a:srgbClr val="0B0080"/>
                          </a:solidFill>
                          <a:latin typeface="Arial"/>
                          <a:ea typeface="Calibri"/>
                          <a:cs typeface="Arial"/>
                          <a:hlinkClick r:id="rId8" tooltip="Tristesse"/>
                        </a:rPr>
                        <a:t>tristesse</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u="sng">
                          <a:solidFill>
                            <a:srgbClr val="0B0080"/>
                          </a:solidFill>
                          <a:latin typeface="Arial"/>
                          <a:ea typeface="Calibri"/>
                          <a:cs typeface="Arial"/>
                          <a:hlinkClick r:id="rId9" tooltip="Curiosité (faculté)"/>
                        </a:rPr>
                        <a:t>Curiosité</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a:solidFill>
                            <a:srgbClr val="000000"/>
                          </a:solidFill>
                          <a:latin typeface="Arial"/>
                          <a:ea typeface="Calibri"/>
                          <a:cs typeface="Arial"/>
                        </a:rPr>
                        <a:t>Confiance et surprise</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u="sng">
                          <a:solidFill>
                            <a:srgbClr val="0B0080"/>
                          </a:solidFill>
                          <a:latin typeface="Arial"/>
                          <a:ea typeface="Calibri"/>
                          <a:cs typeface="Arial"/>
                          <a:hlinkClick r:id="rId10" tooltip="Soumission"/>
                        </a:rPr>
                        <a:t>Soumission</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dirty="0">
                          <a:solidFill>
                            <a:srgbClr val="000000"/>
                          </a:solidFill>
                          <a:latin typeface="Arial"/>
                          <a:ea typeface="Calibri"/>
                          <a:cs typeface="Arial"/>
                        </a:rPr>
                        <a:t>Confiance et </a:t>
                      </a:r>
                      <a:r>
                        <a:rPr lang="fr-FR" sz="1200" u="sng" dirty="0">
                          <a:solidFill>
                            <a:srgbClr val="0B0080"/>
                          </a:solidFill>
                          <a:latin typeface="Arial"/>
                          <a:ea typeface="Calibri"/>
                          <a:cs typeface="Arial"/>
                          <a:hlinkClick r:id="rId5" tooltip="Peur"/>
                        </a:rPr>
                        <a:t>peur</a:t>
                      </a:r>
                      <a:endParaRPr lang="en-US" sz="1200" dirty="0">
                        <a:latin typeface="Calibri"/>
                        <a:ea typeface="Calibri"/>
                        <a:cs typeface="Arial"/>
                      </a:endParaRPr>
                    </a:p>
                  </a:txBody>
                  <a:tcPr marL="60960" marR="60960" marT="30480" marB="30480" anchor="ctr"/>
                </a:tc>
              </a:tr>
              <a:tr h="579439">
                <a:tc>
                  <a:txBody>
                    <a:bodyPr/>
                    <a:lstStyle/>
                    <a:p>
                      <a:pPr algn="l" rtl="0">
                        <a:lnSpc>
                          <a:spcPts val="1290"/>
                        </a:lnSpc>
                        <a:spcBef>
                          <a:spcPts val="1200"/>
                        </a:spcBef>
                        <a:spcAft>
                          <a:spcPts val="1200"/>
                        </a:spcAft>
                      </a:pPr>
                      <a:r>
                        <a:rPr lang="fr-FR" sz="1200" u="sng">
                          <a:solidFill>
                            <a:srgbClr val="0B0080"/>
                          </a:solidFill>
                          <a:latin typeface="Arial"/>
                          <a:ea typeface="Calibri"/>
                          <a:cs typeface="Arial"/>
                          <a:hlinkClick r:id="rId11" tooltip="Honte"/>
                        </a:rPr>
                        <a:t>Honte</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a:solidFill>
                            <a:srgbClr val="000000"/>
                          </a:solidFill>
                          <a:latin typeface="Arial"/>
                          <a:ea typeface="Calibri"/>
                          <a:cs typeface="Arial"/>
                        </a:rPr>
                        <a:t>Peur et </a:t>
                      </a:r>
                      <a:r>
                        <a:rPr lang="fr-FR" sz="1200" u="sng">
                          <a:solidFill>
                            <a:srgbClr val="0B0080"/>
                          </a:solidFill>
                          <a:latin typeface="Arial"/>
                          <a:ea typeface="Calibri"/>
                          <a:cs typeface="Arial"/>
                          <a:hlinkClick r:id="rId12" tooltip="Dégoût"/>
                        </a:rPr>
                        <a:t>dégoût</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u="sng">
                          <a:solidFill>
                            <a:srgbClr val="0B0080"/>
                          </a:solidFill>
                          <a:latin typeface="Arial"/>
                          <a:ea typeface="Calibri"/>
                          <a:cs typeface="Arial"/>
                          <a:hlinkClick r:id="rId13" tooltip="Désespoir"/>
                        </a:rPr>
                        <a:t>Désespoir</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a:solidFill>
                            <a:srgbClr val="000000"/>
                          </a:solidFill>
                          <a:latin typeface="Arial"/>
                          <a:ea typeface="Calibri"/>
                          <a:cs typeface="Arial"/>
                        </a:rPr>
                        <a:t>Peur et tristesse</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u="sng">
                          <a:solidFill>
                            <a:srgbClr val="0B0080"/>
                          </a:solidFill>
                          <a:latin typeface="Arial"/>
                          <a:ea typeface="Calibri"/>
                          <a:cs typeface="Arial"/>
                          <a:hlinkClick r:id="rId14" tooltip="Crainte"/>
                        </a:rPr>
                        <a:t>Crainte</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u="sng" dirty="0">
                          <a:solidFill>
                            <a:srgbClr val="0B0080"/>
                          </a:solidFill>
                          <a:latin typeface="Arial"/>
                          <a:ea typeface="Calibri"/>
                          <a:cs typeface="Arial"/>
                          <a:hlinkClick r:id="rId5" tooltip="Peur"/>
                        </a:rPr>
                        <a:t>Peur</a:t>
                      </a:r>
                      <a:r>
                        <a:rPr lang="fr-FR" sz="1200" dirty="0">
                          <a:solidFill>
                            <a:srgbClr val="000000"/>
                          </a:solidFill>
                          <a:latin typeface="Arial"/>
                          <a:ea typeface="Calibri"/>
                          <a:cs typeface="Arial"/>
                        </a:rPr>
                        <a:t> et surprise</a:t>
                      </a:r>
                      <a:endParaRPr lang="en-US" sz="1200" dirty="0">
                        <a:latin typeface="Calibri"/>
                        <a:ea typeface="Calibri"/>
                        <a:cs typeface="Arial"/>
                      </a:endParaRPr>
                    </a:p>
                  </a:txBody>
                  <a:tcPr marL="60960" marR="60960" marT="30480" marB="30480" anchor="ctr"/>
                </a:tc>
              </a:tr>
              <a:tr h="579439">
                <a:tc>
                  <a:txBody>
                    <a:bodyPr/>
                    <a:lstStyle/>
                    <a:p>
                      <a:pPr algn="l" rtl="0">
                        <a:lnSpc>
                          <a:spcPts val="1290"/>
                        </a:lnSpc>
                        <a:spcBef>
                          <a:spcPts val="1200"/>
                        </a:spcBef>
                        <a:spcAft>
                          <a:spcPts val="1200"/>
                        </a:spcAft>
                      </a:pPr>
                      <a:r>
                        <a:rPr lang="fr-FR" sz="1200">
                          <a:solidFill>
                            <a:srgbClr val="000000"/>
                          </a:solidFill>
                          <a:latin typeface="Arial"/>
                          <a:ea typeface="Calibri"/>
                          <a:cs typeface="Arial"/>
                        </a:rPr>
                        <a:t>Indignation</a:t>
                      </a:r>
                      <a:r>
                        <a:rPr lang="fr-FR" sz="1200" u="sng" baseline="30000">
                          <a:solidFill>
                            <a:srgbClr val="0B0080"/>
                          </a:solidFill>
                          <a:latin typeface="Arial"/>
                          <a:ea typeface="Calibri"/>
                          <a:cs typeface="Arial"/>
                          <a:hlinkClick r:id="rId2"/>
                        </a:rPr>
                        <a:t>4</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a:solidFill>
                            <a:srgbClr val="000000"/>
                          </a:solidFill>
                          <a:latin typeface="Arial"/>
                          <a:ea typeface="Calibri"/>
                          <a:cs typeface="Arial"/>
                        </a:rPr>
                        <a:t>Surprise et </a:t>
                      </a:r>
                      <a:r>
                        <a:rPr lang="fr-FR" sz="1200" u="sng">
                          <a:solidFill>
                            <a:srgbClr val="0B0080"/>
                          </a:solidFill>
                          <a:latin typeface="Arial"/>
                          <a:ea typeface="Calibri"/>
                          <a:cs typeface="Arial"/>
                          <a:hlinkClick r:id="rId15" tooltip="Colère"/>
                        </a:rPr>
                        <a:t>colère</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a:solidFill>
                            <a:srgbClr val="000000"/>
                          </a:solidFill>
                          <a:latin typeface="Arial"/>
                          <a:ea typeface="Calibri"/>
                          <a:cs typeface="Arial"/>
                        </a:rPr>
                        <a:t>Horreur</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a:solidFill>
                            <a:srgbClr val="000000"/>
                          </a:solidFill>
                          <a:latin typeface="Arial"/>
                          <a:ea typeface="Calibri"/>
                          <a:cs typeface="Arial"/>
                        </a:rPr>
                        <a:t>Surprise et dégoût</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u="sng">
                          <a:solidFill>
                            <a:srgbClr val="0B0080"/>
                          </a:solidFill>
                          <a:latin typeface="Arial"/>
                          <a:ea typeface="Calibri"/>
                          <a:cs typeface="Arial"/>
                          <a:hlinkClick r:id="rId16" tooltip="Déception"/>
                        </a:rPr>
                        <a:t>Désappointement</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dirty="0">
                          <a:solidFill>
                            <a:srgbClr val="000000"/>
                          </a:solidFill>
                          <a:latin typeface="Arial"/>
                          <a:ea typeface="Calibri"/>
                          <a:cs typeface="Arial"/>
                        </a:rPr>
                        <a:t>Surprise et tristesse</a:t>
                      </a:r>
                      <a:endParaRPr lang="en-US" sz="1200" dirty="0">
                        <a:latin typeface="Calibri"/>
                        <a:ea typeface="Calibri"/>
                        <a:cs typeface="Arial"/>
                      </a:endParaRPr>
                    </a:p>
                  </a:txBody>
                  <a:tcPr marL="60960" marR="60960" marT="30480" marB="30480" anchor="ctr"/>
                </a:tc>
              </a:tr>
              <a:tr h="579439">
                <a:tc>
                  <a:txBody>
                    <a:bodyPr/>
                    <a:lstStyle/>
                    <a:p>
                      <a:pPr algn="l" rtl="0">
                        <a:lnSpc>
                          <a:spcPts val="1290"/>
                        </a:lnSpc>
                        <a:spcBef>
                          <a:spcPts val="1200"/>
                        </a:spcBef>
                        <a:spcAft>
                          <a:spcPts val="1200"/>
                        </a:spcAft>
                      </a:pPr>
                      <a:r>
                        <a:rPr lang="fr-FR" sz="1200" u="sng" dirty="0">
                          <a:solidFill>
                            <a:srgbClr val="0B0080"/>
                          </a:solidFill>
                          <a:latin typeface="Arial"/>
                          <a:ea typeface="Calibri"/>
                          <a:cs typeface="Arial"/>
                          <a:hlinkClick r:id="rId17" tooltip="Pessimisme"/>
                        </a:rPr>
                        <a:t>Pessimisme</a:t>
                      </a:r>
                      <a:endParaRPr lang="en-US" sz="1200" dirty="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a:solidFill>
                            <a:srgbClr val="000000"/>
                          </a:solidFill>
                          <a:latin typeface="Arial"/>
                          <a:ea typeface="Calibri"/>
                          <a:cs typeface="Arial"/>
                        </a:rPr>
                        <a:t>Tristesse et anticipation</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a:solidFill>
                            <a:srgbClr val="000000"/>
                          </a:solidFill>
                          <a:latin typeface="Arial"/>
                          <a:ea typeface="Calibri"/>
                          <a:cs typeface="Arial"/>
                        </a:rPr>
                        <a:t>Envie</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a:solidFill>
                            <a:srgbClr val="000000"/>
                          </a:solidFill>
                          <a:latin typeface="Arial"/>
                          <a:ea typeface="Calibri"/>
                          <a:cs typeface="Arial"/>
                        </a:rPr>
                        <a:t>Tristesse et colère</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u="sng">
                          <a:solidFill>
                            <a:srgbClr val="0B0080"/>
                          </a:solidFill>
                          <a:latin typeface="Arial"/>
                          <a:ea typeface="Calibri"/>
                          <a:cs typeface="Arial"/>
                          <a:hlinkClick r:id="rId18" tooltip="Remords"/>
                        </a:rPr>
                        <a:t>Remords</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dirty="0">
                          <a:solidFill>
                            <a:srgbClr val="000000"/>
                          </a:solidFill>
                          <a:latin typeface="Arial"/>
                          <a:ea typeface="Calibri"/>
                          <a:cs typeface="Arial"/>
                        </a:rPr>
                        <a:t>Tristesse et dégoût</a:t>
                      </a:r>
                      <a:endParaRPr lang="en-US" sz="1200" dirty="0">
                        <a:latin typeface="Calibri"/>
                        <a:ea typeface="Calibri"/>
                        <a:cs typeface="Arial"/>
                      </a:endParaRPr>
                    </a:p>
                  </a:txBody>
                  <a:tcPr marL="60960" marR="60960" marT="30480" marB="30480" anchor="ctr"/>
                </a:tc>
              </a:tr>
              <a:tr h="579439">
                <a:tc>
                  <a:txBody>
                    <a:bodyPr/>
                    <a:lstStyle/>
                    <a:p>
                      <a:pPr algn="l" rtl="0">
                        <a:lnSpc>
                          <a:spcPts val="1290"/>
                        </a:lnSpc>
                        <a:spcBef>
                          <a:spcPts val="1200"/>
                        </a:spcBef>
                        <a:spcAft>
                          <a:spcPts val="1200"/>
                        </a:spcAft>
                      </a:pPr>
                      <a:r>
                        <a:rPr lang="fr-FR" sz="1200" u="sng">
                          <a:solidFill>
                            <a:srgbClr val="0B0080"/>
                          </a:solidFill>
                          <a:latin typeface="Arial"/>
                          <a:ea typeface="Calibri"/>
                          <a:cs typeface="Arial"/>
                          <a:hlinkClick r:id="rId19" tooltip="Morbidité"/>
                        </a:rPr>
                        <a:t>Morbidité</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a:solidFill>
                            <a:srgbClr val="000000"/>
                          </a:solidFill>
                          <a:latin typeface="Arial"/>
                          <a:ea typeface="Calibri"/>
                          <a:cs typeface="Arial"/>
                        </a:rPr>
                        <a:t>Dégoût et joie</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u="sng">
                          <a:solidFill>
                            <a:srgbClr val="0B0080"/>
                          </a:solidFill>
                          <a:latin typeface="Arial"/>
                          <a:ea typeface="Calibri"/>
                          <a:cs typeface="Arial"/>
                          <a:hlinkClick r:id="rId20" tooltip="Cynisme"/>
                        </a:rPr>
                        <a:t>Cynisme</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a:solidFill>
                            <a:srgbClr val="000000"/>
                          </a:solidFill>
                          <a:latin typeface="Arial"/>
                          <a:ea typeface="Calibri"/>
                          <a:cs typeface="Arial"/>
                        </a:rPr>
                        <a:t>Dégoût et anticipation</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u="sng">
                          <a:solidFill>
                            <a:srgbClr val="0B0080"/>
                          </a:solidFill>
                          <a:latin typeface="Arial"/>
                          <a:ea typeface="Calibri"/>
                          <a:cs typeface="Arial"/>
                          <a:hlinkClick r:id="rId21" tooltip="Mépris (émotion)"/>
                        </a:rPr>
                        <a:t>Mépris</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dirty="0">
                          <a:solidFill>
                            <a:srgbClr val="000000"/>
                          </a:solidFill>
                          <a:latin typeface="Arial"/>
                          <a:ea typeface="Calibri"/>
                          <a:cs typeface="Arial"/>
                        </a:rPr>
                        <a:t>Dégoût et colère</a:t>
                      </a:r>
                      <a:endParaRPr lang="en-US" sz="1200" dirty="0">
                        <a:latin typeface="Calibri"/>
                        <a:ea typeface="Calibri"/>
                        <a:cs typeface="Arial"/>
                      </a:endParaRPr>
                    </a:p>
                  </a:txBody>
                  <a:tcPr marL="60960" marR="60960" marT="30480" marB="30480" anchor="ctr"/>
                </a:tc>
              </a:tr>
              <a:tr h="579439">
                <a:tc>
                  <a:txBody>
                    <a:bodyPr/>
                    <a:lstStyle/>
                    <a:p>
                      <a:pPr algn="l" rtl="0">
                        <a:lnSpc>
                          <a:spcPts val="1290"/>
                        </a:lnSpc>
                        <a:spcBef>
                          <a:spcPts val="1200"/>
                        </a:spcBef>
                        <a:spcAft>
                          <a:spcPts val="1200"/>
                        </a:spcAft>
                      </a:pPr>
                      <a:r>
                        <a:rPr lang="fr-FR" sz="1200" u="sng">
                          <a:solidFill>
                            <a:srgbClr val="0B0080"/>
                          </a:solidFill>
                          <a:latin typeface="Arial"/>
                          <a:ea typeface="Calibri"/>
                          <a:cs typeface="Arial"/>
                          <a:hlinkClick r:id="rId22" tooltip="Domination"/>
                        </a:rPr>
                        <a:t>Domination</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a:solidFill>
                            <a:srgbClr val="000000"/>
                          </a:solidFill>
                          <a:latin typeface="Arial"/>
                          <a:ea typeface="Calibri"/>
                          <a:cs typeface="Arial"/>
                        </a:rPr>
                        <a:t>Colère et confiance</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u="sng">
                          <a:solidFill>
                            <a:srgbClr val="0B0080"/>
                          </a:solidFill>
                          <a:latin typeface="Arial"/>
                          <a:ea typeface="Calibri"/>
                          <a:cs typeface="Arial"/>
                          <a:hlinkClick r:id="rId23" tooltip="Fierté"/>
                        </a:rPr>
                        <a:t>Fierté</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a:solidFill>
                            <a:srgbClr val="000000"/>
                          </a:solidFill>
                          <a:latin typeface="Arial"/>
                          <a:ea typeface="Calibri"/>
                          <a:cs typeface="Arial"/>
                        </a:rPr>
                        <a:t>Colère et joie</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u="sng">
                          <a:solidFill>
                            <a:srgbClr val="0B0080"/>
                          </a:solidFill>
                          <a:latin typeface="Arial"/>
                          <a:ea typeface="Calibri"/>
                          <a:cs typeface="Arial"/>
                          <a:hlinkClick r:id="rId24" tooltip="Agressivité"/>
                        </a:rPr>
                        <a:t>Agressivité</a:t>
                      </a:r>
                      <a:endParaRPr lang="en-US" sz="120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dirty="0">
                          <a:solidFill>
                            <a:srgbClr val="000000"/>
                          </a:solidFill>
                          <a:latin typeface="Arial"/>
                          <a:ea typeface="Calibri"/>
                          <a:cs typeface="Arial"/>
                        </a:rPr>
                        <a:t>Colère et anticipation</a:t>
                      </a:r>
                      <a:endParaRPr lang="en-US" sz="1200" dirty="0">
                        <a:latin typeface="Calibri"/>
                        <a:ea typeface="Calibri"/>
                        <a:cs typeface="Arial"/>
                      </a:endParaRPr>
                    </a:p>
                  </a:txBody>
                  <a:tcPr marL="60960" marR="60960" marT="30480" marB="30480" anchor="ctr"/>
                </a:tc>
              </a:tr>
              <a:tr h="579439">
                <a:tc>
                  <a:txBody>
                    <a:bodyPr/>
                    <a:lstStyle/>
                    <a:p>
                      <a:pPr algn="l" rtl="0">
                        <a:lnSpc>
                          <a:spcPts val="1290"/>
                        </a:lnSpc>
                        <a:spcBef>
                          <a:spcPts val="1200"/>
                        </a:spcBef>
                        <a:spcAft>
                          <a:spcPts val="1200"/>
                        </a:spcAft>
                      </a:pPr>
                      <a:r>
                        <a:rPr lang="fr-FR" sz="1200" u="sng" dirty="0">
                          <a:solidFill>
                            <a:srgbClr val="0B0080"/>
                          </a:solidFill>
                          <a:latin typeface="Arial"/>
                          <a:ea typeface="Calibri"/>
                          <a:cs typeface="Arial"/>
                          <a:hlinkClick r:id="rId25" tooltip="Anxiété"/>
                        </a:rPr>
                        <a:t>Anxiété</a:t>
                      </a:r>
                      <a:endParaRPr lang="en-US" sz="1200" dirty="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dirty="0">
                          <a:solidFill>
                            <a:srgbClr val="000000"/>
                          </a:solidFill>
                          <a:latin typeface="Arial"/>
                          <a:ea typeface="Calibri"/>
                          <a:cs typeface="Arial"/>
                        </a:rPr>
                        <a:t>Anticipation et peur</a:t>
                      </a:r>
                      <a:endParaRPr lang="en-US" sz="1200" dirty="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u="sng" dirty="0">
                          <a:solidFill>
                            <a:srgbClr val="0B0080"/>
                          </a:solidFill>
                          <a:latin typeface="Arial"/>
                          <a:ea typeface="Calibri"/>
                          <a:cs typeface="Arial"/>
                          <a:hlinkClick r:id="rId26" tooltip="Fatalisme"/>
                        </a:rPr>
                        <a:t>Fatalisme</a:t>
                      </a:r>
                      <a:endParaRPr lang="en-US" sz="1200" dirty="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dirty="0">
                          <a:solidFill>
                            <a:srgbClr val="000000"/>
                          </a:solidFill>
                          <a:latin typeface="Arial"/>
                          <a:ea typeface="Calibri"/>
                          <a:cs typeface="Arial"/>
                        </a:rPr>
                        <a:t>Anticipation et confiance</a:t>
                      </a:r>
                      <a:endParaRPr lang="en-US" sz="1200" dirty="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u="sng" dirty="0">
                          <a:solidFill>
                            <a:srgbClr val="0B0080"/>
                          </a:solidFill>
                          <a:latin typeface="Arial"/>
                          <a:ea typeface="Calibri"/>
                          <a:cs typeface="Arial"/>
                          <a:hlinkClick r:id="rId27" tooltip="Optimisme"/>
                        </a:rPr>
                        <a:t>Optimisme</a:t>
                      </a:r>
                      <a:endParaRPr lang="en-US" sz="1200" dirty="0">
                        <a:latin typeface="Calibri"/>
                        <a:ea typeface="Calibri"/>
                        <a:cs typeface="Arial"/>
                      </a:endParaRPr>
                    </a:p>
                  </a:txBody>
                  <a:tcPr marL="60960" marR="60960" marT="30480" marB="30480" anchor="ctr"/>
                </a:tc>
                <a:tc>
                  <a:txBody>
                    <a:bodyPr/>
                    <a:lstStyle/>
                    <a:p>
                      <a:pPr algn="l" rtl="0">
                        <a:lnSpc>
                          <a:spcPts val="1290"/>
                        </a:lnSpc>
                        <a:spcBef>
                          <a:spcPts val="1200"/>
                        </a:spcBef>
                        <a:spcAft>
                          <a:spcPts val="1200"/>
                        </a:spcAft>
                      </a:pPr>
                      <a:r>
                        <a:rPr lang="fr-FR" sz="1200" dirty="0">
                          <a:solidFill>
                            <a:srgbClr val="000000"/>
                          </a:solidFill>
                          <a:latin typeface="Arial"/>
                          <a:ea typeface="Calibri"/>
                          <a:cs typeface="Arial"/>
                        </a:rPr>
                        <a:t>Anticipation et joie</a:t>
                      </a:r>
                      <a:endParaRPr lang="en-US" sz="1200" dirty="0">
                        <a:latin typeface="Calibri"/>
                        <a:ea typeface="Calibri"/>
                        <a:cs typeface="Arial"/>
                      </a:endParaRPr>
                    </a:p>
                  </a:txBody>
                  <a:tcPr marL="60960" marR="60960" marT="30480" marB="30480" anchor="ctr"/>
                </a:tc>
              </a:tr>
            </a:tbl>
          </a:graphicData>
        </a:graphic>
      </p:graphicFrame>
      <p:sp>
        <p:nvSpPr>
          <p:cNvPr id="1025" name="Rectangle 1"/>
          <p:cNvSpPr>
            <a:spLocks noChangeArrowheads="1"/>
          </p:cNvSpPr>
          <p:nvPr/>
        </p:nvSpPr>
        <p:spPr bwMode="auto">
          <a:xfrm>
            <a:off x="257184" y="5500702"/>
            <a:ext cx="8643998" cy="923330"/>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rgbClr val="252525"/>
                </a:solidFill>
                <a:effectLst/>
                <a:latin typeface="Arial" pitchFamily="34" charset="0"/>
                <a:ea typeface="Times New Roman" pitchFamily="18" charset="0"/>
                <a:cs typeface="Arial" pitchFamily="34" charset="0"/>
              </a:rPr>
              <a:t>Plutchik a avancé sa théorie pour appuyer une explication des </a:t>
            </a:r>
            <a:r>
              <a:rPr kumimoji="0" lang="fr-FR" b="0" i="0" u="none" strike="noStrike" cap="none" normalizeH="0" baseline="0" dirty="0" smtClean="0">
                <a:ln>
                  <a:noFill/>
                </a:ln>
                <a:solidFill>
                  <a:srgbClr val="0B0080"/>
                </a:solidFill>
                <a:effectLst/>
                <a:latin typeface="Arial" pitchFamily="34" charset="0"/>
                <a:ea typeface="Times New Roman" pitchFamily="18" charset="0"/>
                <a:cs typeface="Arial" pitchFamily="34" charset="0"/>
                <a:hlinkClick r:id="rId28" tooltip="Mécanisme de défense"/>
              </a:rPr>
              <a:t>mécanismes de défense</a:t>
            </a:r>
            <a:r>
              <a:rPr kumimoji="0" lang="fr-FR" b="0" i="0" u="none" strike="noStrike" cap="none" normalizeH="0" baseline="0" dirty="0" smtClean="0">
                <a:ln>
                  <a:noFill/>
                </a:ln>
                <a:solidFill>
                  <a:srgbClr val="252525"/>
                </a:solidFill>
                <a:effectLst/>
                <a:latin typeface="Arial" pitchFamily="34" charset="0"/>
                <a:ea typeface="Times New Roman" pitchFamily="18" charset="0"/>
                <a:cs typeface="Arial" pitchFamily="34" charset="0"/>
              </a:rPr>
              <a:t> psychologiques ; il a proposé que huit mécanismes de défense étaient des manifestations des huit émotions de base</a:t>
            </a:r>
            <a:r>
              <a:rPr kumimoji="0" lang="fr-FR" sz="800" b="0" i="0" u="none" strike="noStrike" cap="none" normalizeH="0" baseline="0" dirty="0" smtClean="0">
                <a:ln>
                  <a:noFill/>
                </a:ln>
                <a:solidFill>
                  <a:srgbClr val="252525"/>
                </a:solidFill>
                <a:effectLst/>
                <a:latin typeface="Arial" pitchFamily="34" charset="0"/>
                <a:ea typeface="Times New Roman" pitchFamily="18" charset="0"/>
                <a:cs typeface="Arial" pitchFamily="34" charset="0"/>
              </a:rPr>
              <a:t>.</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25">
                                            <p:bg/>
                                          </p:spTgt>
                                        </p:tgtEl>
                                        <p:attrNameLst>
                                          <p:attrName>style.visibility</p:attrName>
                                        </p:attrNameLst>
                                      </p:cBhvr>
                                      <p:to>
                                        <p:strVal val="visible"/>
                                      </p:to>
                                    </p:set>
                                    <p:anim calcmode="lin" valueType="num">
                                      <p:cBhvr additive="base">
                                        <p:cTn id="12" dur="500" fill="hold"/>
                                        <p:tgtEl>
                                          <p:spTgt spid="1025">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1025">
                                            <p:bg/>
                                          </p:spTgt>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025">
                                            <p:txEl>
                                              <p:pRg st="0" end="0"/>
                                            </p:txEl>
                                          </p:spTgt>
                                        </p:tgtEl>
                                        <p:attrNameLst>
                                          <p:attrName>style.visibility</p:attrName>
                                        </p:attrNameLst>
                                      </p:cBhvr>
                                      <p:to>
                                        <p:strVal val="visible"/>
                                      </p:to>
                                    </p:set>
                                    <p:anim calcmode="lin" valueType="num">
                                      <p:cBhvr additive="base">
                                        <p:cTn id="16" dur="500" fill="hold"/>
                                        <p:tgtEl>
                                          <p:spTgt spid="1025">
                                            <p:txEl>
                                              <p:pRg st="0" end="0"/>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102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build="allAtOnce"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fontScale="77500" lnSpcReduction="20000"/>
          </a:bodyPr>
          <a:lstStyle/>
          <a:p>
            <a:pPr algn="l" rtl="0">
              <a:buNone/>
            </a:pPr>
            <a:r>
              <a:rPr lang="fr-FR" b="1" dirty="0" smtClean="0"/>
              <a:t>II- </a:t>
            </a:r>
            <a:r>
              <a:rPr lang="fr-FR" b="1" dirty="0"/>
              <a:t>Les intelligences intra et inter personnelles :</a:t>
            </a:r>
            <a:endParaRPr lang="en-US" b="1" dirty="0"/>
          </a:p>
          <a:p>
            <a:pPr algn="l" rtl="0">
              <a:buNone/>
            </a:pPr>
            <a:r>
              <a:rPr lang="fr-FR" b="1" dirty="0"/>
              <a:t> </a:t>
            </a:r>
            <a:endParaRPr lang="en-US" dirty="0"/>
          </a:p>
          <a:p>
            <a:pPr algn="just" rtl="0">
              <a:buNone/>
            </a:pPr>
            <a:r>
              <a:rPr lang="fr-FR" dirty="0" smtClean="0"/>
              <a:t>      Bien </a:t>
            </a:r>
            <a:r>
              <a:rPr lang="fr-FR" dirty="0"/>
              <a:t>qu’elles soient officiellement distinctes, </a:t>
            </a:r>
            <a:r>
              <a:rPr lang="fr-FR" b="1" dirty="0"/>
              <a:t>Gardner</a:t>
            </a:r>
            <a:r>
              <a:rPr lang="fr-FR" dirty="0"/>
              <a:t> </a:t>
            </a:r>
            <a:r>
              <a:rPr lang="fr-FR" b="1" dirty="0"/>
              <a:t>(1983) </a:t>
            </a:r>
            <a:r>
              <a:rPr lang="fr-FR" dirty="0"/>
              <a:t>associe les intelligences intra et inter personnelles, car leur développement est interdépendant. L’intelligence </a:t>
            </a:r>
            <a:r>
              <a:rPr lang="fr-FR" dirty="0" err="1"/>
              <a:t>intrapersonnelle</a:t>
            </a:r>
            <a:r>
              <a:rPr lang="fr-FR" dirty="0"/>
              <a:t> est caractérisée par la capacité à accéder à ses émotions, à les distinguer et les utiliser afin de comprendre ses comportements. Plus l’individu développe cette habileté, plus il est en mesure de distinguer les sentiments variés et complexes qu’il ressent. L’intelligence interpersonnelle, pour sa part, est la capacité à cerner les états affectifs, les motivations et les intentions d’autrui. Plus l’individu est habile à ce niveau, plus il peut utiliser cette connaissance pour prédire les intentions et les désirs d’autrui (Gardner, 1983).</a:t>
            </a:r>
            <a:endParaRPr lang="en-US" dirty="0"/>
          </a:p>
          <a:p>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929354"/>
          </a:xfrm>
        </p:spPr>
        <p:txBody>
          <a:bodyPr>
            <a:normAutofit fontScale="77500" lnSpcReduction="20000"/>
          </a:bodyPr>
          <a:lstStyle/>
          <a:p>
            <a:pPr algn="l" rtl="0" fontAlgn="base">
              <a:buNone/>
            </a:pPr>
            <a:r>
              <a:rPr lang="fr-FR" b="1" dirty="0"/>
              <a:t>Qu’est-ce que l’intelligence émotionnelle </a:t>
            </a:r>
            <a:r>
              <a:rPr lang="fr-FR" dirty="0"/>
              <a:t>?</a:t>
            </a:r>
            <a:endParaRPr lang="en-US" dirty="0"/>
          </a:p>
          <a:p>
            <a:pPr algn="l" rtl="0">
              <a:buNone/>
            </a:pPr>
            <a:r>
              <a:rPr lang="fr-FR" dirty="0" smtClean="0"/>
              <a:t>     Les </a:t>
            </a:r>
            <a:r>
              <a:rPr lang="fr-FR" dirty="0"/>
              <a:t>premières études sur l’intelligence émotionnelle (IE) sont apparues au début des </a:t>
            </a:r>
            <a:r>
              <a:rPr lang="fr-FR" u="sng" dirty="0">
                <a:hlinkClick r:id="rId2" tooltip="Années 1990"/>
              </a:rPr>
              <a:t>années 1990</a:t>
            </a:r>
            <a:r>
              <a:rPr lang="fr-FR" dirty="0"/>
              <a:t> avec les travaux de </a:t>
            </a:r>
            <a:r>
              <a:rPr lang="fr-FR" b="1" dirty="0" err="1"/>
              <a:t>Salovey</a:t>
            </a:r>
            <a:r>
              <a:rPr lang="fr-FR" b="1" dirty="0"/>
              <a:t> et Mayer</a:t>
            </a:r>
            <a:r>
              <a:rPr lang="fr-FR" dirty="0"/>
              <a:t>. Ils définissent l’intelligence émotionnelle comme « une forme d’intelligence qui suppose la capacité à contrôler ses sentiments et émotions et ceux des autres, à faire la distinction entre eux et à utiliser cette information pour orienter ses pensées et ses gestes</a:t>
            </a:r>
            <a:r>
              <a:rPr lang="fr-FR" u="sng" baseline="30000" dirty="0">
                <a:hlinkClick r:id="rId3"/>
              </a:rPr>
              <a:t>1</a:t>
            </a:r>
            <a:r>
              <a:rPr lang="fr-FR" dirty="0"/>
              <a:t>. »</a:t>
            </a:r>
            <a:endParaRPr lang="en-US" dirty="0"/>
          </a:p>
          <a:p>
            <a:pPr algn="l" rtl="0">
              <a:buNone/>
            </a:pPr>
            <a:r>
              <a:rPr lang="fr-FR" dirty="0" smtClean="0"/>
              <a:t>     Ces </a:t>
            </a:r>
            <a:r>
              <a:rPr lang="fr-FR" dirty="0"/>
              <a:t>auteurs ont par la suite révisé leur définition de l’intelligence émotionnelle. Selon cette nouvelle </a:t>
            </a:r>
            <a:r>
              <a:rPr lang="fr-FR" u="sng" dirty="0">
                <a:hlinkClick r:id="rId4" tooltip="Définition"/>
              </a:rPr>
              <a:t>définition</a:t>
            </a:r>
            <a:r>
              <a:rPr lang="fr-FR" dirty="0"/>
              <a:t>, qui est aussi la plus généralement acceptée</a:t>
            </a:r>
            <a:r>
              <a:rPr lang="fr-FR" b="1" dirty="0"/>
              <a:t>, l’intelligence émotionnelle désigne</a:t>
            </a:r>
            <a:r>
              <a:rPr lang="fr-FR" dirty="0"/>
              <a:t> « l’habileté à percevoir et à exprimer les émotions, à les intégrer pour faciliter la pensée, à comprendre et à raisonner avec les émotions, ainsi qu’à réguler les émotions chez soi et chez les autres » (Mayer &amp; </a:t>
            </a:r>
            <a:r>
              <a:rPr lang="fr-FR" dirty="0" err="1"/>
              <a:t>Salovey</a:t>
            </a:r>
            <a:r>
              <a:rPr lang="fr-FR" dirty="0"/>
              <a:t>, 1997).</a:t>
            </a:r>
            <a:endParaRPr lang="en-US" dirty="0"/>
          </a:p>
          <a:p>
            <a:endParaRPr lang="ar-DZ"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357166"/>
            <a:ext cx="8501122" cy="6215106"/>
          </a:xfrm>
        </p:spPr>
        <p:txBody>
          <a:bodyPr>
            <a:normAutofit fontScale="92500"/>
          </a:bodyPr>
          <a:lstStyle/>
          <a:p>
            <a:pPr algn="l" rtl="0" fontAlgn="base">
              <a:buNone/>
            </a:pPr>
            <a:r>
              <a:rPr lang="fr-FR" b="1" dirty="0"/>
              <a:t>Les capacités</a:t>
            </a:r>
            <a:endParaRPr lang="en-US" dirty="0"/>
          </a:p>
          <a:p>
            <a:pPr algn="l" rtl="0" fontAlgn="base"/>
            <a:r>
              <a:rPr lang="fr-FR" b="1" dirty="0"/>
              <a:t>L’intelligence émotionnelle</a:t>
            </a:r>
            <a:r>
              <a:rPr lang="fr-FR" dirty="0"/>
              <a:t> se mesure par le </a:t>
            </a:r>
            <a:r>
              <a:rPr lang="fr-FR" b="1" dirty="0">
                <a:hlinkClick r:id="rId2"/>
              </a:rPr>
              <a:t>quotient émotionnel</a:t>
            </a:r>
            <a:r>
              <a:rPr lang="fr-FR" dirty="0"/>
              <a:t> (QE) et peut se définir par:</a:t>
            </a:r>
            <a:endParaRPr lang="en-US" dirty="0"/>
          </a:p>
          <a:p>
            <a:pPr lvl="0" algn="l" rtl="0" fontAlgn="base"/>
            <a:r>
              <a:rPr lang="fr-FR" dirty="0"/>
              <a:t>La compréhension de ses émotions</a:t>
            </a:r>
            <a:endParaRPr lang="en-US" dirty="0"/>
          </a:p>
          <a:p>
            <a:pPr lvl="0" algn="l" rtl="0" fontAlgn="base"/>
            <a:r>
              <a:rPr lang="fr-FR" dirty="0"/>
              <a:t>La maîtrise de ses émotions et de ses impulsions</a:t>
            </a:r>
            <a:endParaRPr lang="en-US" dirty="0"/>
          </a:p>
          <a:p>
            <a:pPr lvl="0" algn="l" rtl="0" fontAlgn="base"/>
            <a:r>
              <a:rPr lang="fr-FR" dirty="0"/>
              <a:t>La compréhension des émotions d’autrui et la façon d’y réagir</a:t>
            </a:r>
            <a:endParaRPr lang="en-US" dirty="0"/>
          </a:p>
          <a:p>
            <a:pPr lvl="0" algn="l" rtl="0" fontAlgn="base"/>
            <a:r>
              <a:rPr lang="fr-FR" dirty="0"/>
              <a:t>L’inspiration et l’influence sur les autres</a:t>
            </a:r>
            <a:endParaRPr lang="en-US" dirty="0"/>
          </a:p>
          <a:p>
            <a:pPr lvl="0" algn="l" rtl="0" fontAlgn="base"/>
            <a:r>
              <a:rPr lang="fr-FR" dirty="0"/>
              <a:t>Le développement des émotions et la gestion des conflits.</a:t>
            </a:r>
            <a:endParaRPr lang="en-US" dirty="0"/>
          </a:p>
          <a:p>
            <a:pPr algn="l" rtl="0" fontAlgn="base">
              <a:buNone/>
            </a:pPr>
            <a:r>
              <a:rPr lang="fr-FR" dirty="0"/>
              <a:t> </a:t>
            </a:r>
            <a:endParaRPr lang="en-US" dirty="0"/>
          </a:p>
          <a:p>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85728"/>
            <a:ext cx="8643998" cy="6215106"/>
          </a:xfrm>
        </p:spPr>
        <p:txBody>
          <a:bodyPr>
            <a:normAutofit fontScale="25000" lnSpcReduction="20000"/>
          </a:bodyPr>
          <a:lstStyle/>
          <a:p>
            <a:pPr algn="l" rtl="0">
              <a:buNone/>
            </a:pPr>
            <a:r>
              <a:rPr lang="fr-FR" sz="8000" b="1" dirty="0"/>
              <a:t>1-Le modèle de p. </a:t>
            </a:r>
            <a:r>
              <a:rPr lang="fr-FR" sz="8000" b="1" dirty="0" err="1"/>
              <a:t>Salovey</a:t>
            </a:r>
            <a:r>
              <a:rPr lang="fr-FR" sz="8000" b="1" dirty="0"/>
              <a:t> et </a:t>
            </a:r>
            <a:r>
              <a:rPr lang="fr-FR" sz="8000" b="1" dirty="0" err="1"/>
              <a:t>j.Mayer</a:t>
            </a:r>
            <a:r>
              <a:rPr lang="fr-FR" sz="8000" b="1" dirty="0"/>
              <a:t> </a:t>
            </a:r>
            <a:r>
              <a:rPr lang="fr-FR" sz="8000" b="1" dirty="0" smtClean="0"/>
              <a:t>:   </a:t>
            </a:r>
          </a:p>
          <a:p>
            <a:pPr algn="l" rtl="0">
              <a:buNone/>
            </a:pPr>
            <a:endParaRPr lang="en-US" sz="8000" dirty="0"/>
          </a:p>
          <a:p>
            <a:pPr algn="l" rtl="0">
              <a:buNone/>
            </a:pPr>
            <a:r>
              <a:rPr lang="fr-FR" sz="6400" dirty="0" smtClean="0"/>
              <a:t>        Peter </a:t>
            </a:r>
            <a:r>
              <a:rPr lang="fr-FR" sz="6400" dirty="0" err="1"/>
              <a:t>Salovey</a:t>
            </a:r>
            <a:r>
              <a:rPr lang="fr-FR" sz="6400" dirty="0"/>
              <a:t> et John Mayer qui ont été les premiers à utiliser l’expression </a:t>
            </a:r>
            <a:r>
              <a:rPr lang="fr-FR" sz="6400" b="1" dirty="0"/>
              <a:t>« intelligence émotionnelle »</a:t>
            </a:r>
            <a:r>
              <a:rPr lang="fr-FR" sz="6400" b="1" u="sng" baseline="30000" dirty="0">
                <a:hlinkClick r:id="rId2"/>
              </a:rPr>
              <a:t>1</a:t>
            </a:r>
            <a:r>
              <a:rPr lang="fr-FR" sz="6400" dirty="0"/>
              <a:t> et, situe l’IE uniquement à l’intersection des </a:t>
            </a:r>
            <a:r>
              <a:rPr lang="fr-FR" sz="6400" u="sng" dirty="0">
                <a:hlinkClick r:id="rId3" tooltip="Cognition"/>
              </a:rPr>
              <a:t>cognitions</a:t>
            </a:r>
            <a:r>
              <a:rPr lang="fr-FR" sz="6400" dirty="0"/>
              <a:t> et des </a:t>
            </a:r>
            <a:r>
              <a:rPr lang="fr-FR" sz="6400" u="sng" dirty="0">
                <a:hlinkClick r:id="rId4" tooltip="Émotion"/>
              </a:rPr>
              <a:t>émotions</a:t>
            </a:r>
            <a:r>
              <a:rPr lang="fr-FR" sz="6400" dirty="0"/>
              <a:t>, ont depuis continué leurs recherches sur l’importance de ce concept (</a:t>
            </a:r>
            <a:r>
              <a:rPr lang="fr-FR" sz="6400" b="1" dirty="0"/>
              <a:t>Mayer, </a:t>
            </a:r>
            <a:r>
              <a:rPr lang="fr-FR" sz="6400" b="1" dirty="0" err="1"/>
              <a:t>Salovey</a:t>
            </a:r>
            <a:r>
              <a:rPr lang="fr-FR" sz="6400" b="1" dirty="0"/>
              <a:t>, Caruso et </a:t>
            </a:r>
            <a:r>
              <a:rPr lang="fr-FR" sz="6400" b="1" dirty="0" err="1"/>
              <a:t>Sitarenios</a:t>
            </a:r>
            <a:r>
              <a:rPr lang="fr-FR" sz="6400" b="1" dirty="0"/>
              <a:t>, 2003)</a:t>
            </a:r>
            <a:r>
              <a:rPr lang="fr-FR" sz="6400" dirty="0"/>
              <a:t>. Ces auteurs soutiennent que les êtres varient dans leur capacité à traiter l’information d’une nature émotionnelle et leur capacité à établir un lien entre ce traitement émotionnel et la cognition générale. Ils posent ensuite l’hypothèse que cette capacité se manifeste dans certains comportements d’adaptation (Mayer, </a:t>
            </a:r>
            <a:r>
              <a:rPr lang="fr-FR" sz="6400" dirty="0" err="1"/>
              <a:t>Salovey</a:t>
            </a:r>
            <a:r>
              <a:rPr lang="fr-FR" sz="6400" dirty="0"/>
              <a:t> et Caruso, 2000).</a:t>
            </a:r>
            <a:endParaRPr lang="en-US" sz="6400" dirty="0"/>
          </a:p>
          <a:p>
            <a:pPr algn="l" rtl="0">
              <a:buNone/>
            </a:pPr>
            <a:r>
              <a:rPr lang="fr-FR" sz="6400" dirty="0" smtClean="0"/>
              <a:t>       -</a:t>
            </a:r>
            <a:r>
              <a:rPr lang="fr-FR" sz="6400" dirty="0"/>
              <a:t>Selon ces auteurs, l’intelligence émotionnelle comporte deux </a:t>
            </a:r>
            <a:r>
              <a:rPr lang="fr-FR" sz="6400" u="sng" dirty="0">
                <a:hlinkClick r:id="rId5" tooltip="Dimension"/>
              </a:rPr>
              <a:t>dimensions</a:t>
            </a:r>
            <a:r>
              <a:rPr lang="fr-FR" sz="6400" dirty="0"/>
              <a:t> :</a:t>
            </a:r>
            <a:endParaRPr lang="en-US" sz="6400" dirty="0"/>
          </a:p>
          <a:p>
            <a:pPr algn="l" rtl="0">
              <a:buNone/>
            </a:pPr>
            <a:r>
              <a:rPr lang="fr-FR" sz="6400" b="1" dirty="0"/>
              <a:t> la dimension expérientielle</a:t>
            </a:r>
            <a:r>
              <a:rPr lang="fr-FR" sz="6400" dirty="0"/>
              <a:t> (la capacité à percevoir et à manipuler l’information émotionnelle ainsi qu’à y réagir sans nécessairement la comprendre). </a:t>
            </a:r>
            <a:endParaRPr lang="en-US" sz="6400" dirty="0"/>
          </a:p>
          <a:p>
            <a:pPr algn="l" rtl="0">
              <a:buNone/>
            </a:pPr>
            <a:r>
              <a:rPr lang="fr-FR" sz="6400" b="1" dirty="0"/>
              <a:t> la dimension stratégique</a:t>
            </a:r>
            <a:r>
              <a:rPr lang="fr-FR" sz="6400" dirty="0"/>
              <a:t> (la capacité à comprendre et à gérer les émotions sans nécessairement bien percevoir les sentiments ou les éprouver complètement).</a:t>
            </a:r>
            <a:endParaRPr lang="en-US" sz="6400" dirty="0"/>
          </a:p>
          <a:p>
            <a:pPr algn="l" rtl="0">
              <a:buNone/>
            </a:pPr>
            <a:r>
              <a:rPr lang="fr-FR" sz="6400" dirty="0"/>
              <a:t> </a:t>
            </a:r>
            <a:r>
              <a:rPr lang="fr-FR" sz="6400" b="1" dirty="0"/>
              <a:t>Chaque dimension est ensuite divisée en deux branches</a:t>
            </a:r>
            <a:r>
              <a:rPr lang="fr-FR" sz="6400" dirty="0"/>
              <a:t> qui vont des processus </a:t>
            </a:r>
            <a:r>
              <a:rPr lang="fr-FR" sz="6400" u="sng" dirty="0">
                <a:hlinkClick r:id="rId6" tooltip="Psychologie"/>
              </a:rPr>
              <a:t>psychologiques</a:t>
            </a:r>
            <a:r>
              <a:rPr lang="fr-FR" sz="6400" dirty="0"/>
              <a:t> de base aux processus plus complexes intégrant l’émotion et la cognition.</a:t>
            </a:r>
            <a:endParaRPr lang="en-US" sz="6400" dirty="0"/>
          </a:p>
          <a:p>
            <a:pPr algn="l" rtl="0">
              <a:buNone/>
            </a:pPr>
            <a:r>
              <a:rPr lang="fr-FR" sz="6400" b="1" dirty="0"/>
              <a:t>La première branche</a:t>
            </a:r>
            <a:r>
              <a:rPr lang="fr-FR" sz="6400" dirty="0"/>
              <a:t>, celle de </a:t>
            </a:r>
            <a:r>
              <a:rPr lang="fr-FR" sz="6400" dirty="0">
                <a:solidFill>
                  <a:srgbClr val="FF0000"/>
                </a:solidFill>
              </a:rPr>
              <a:t>la perception émotionnelle</a:t>
            </a:r>
            <a:r>
              <a:rPr lang="fr-FR" sz="6400" dirty="0"/>
              <a:t>, correspond à la capacité à être conscient de ses émotions et à exprimer ses émotions et besoins émotionnels correctement aux autres. La perception émotionnelle inclut également la capacité à faire la distinction entre des expressions honnêtes et malhonnêtes des émotions.</a:t>
            </a:r>
            <a:endParaRPr lang="en-US" sz="6400" dirty="0"/>
          </a:p>
          <a:p>
            <a:pPr algn="l" rtl="0">
              <a:buNone/>
            </a:pPr>
            <a:r>
              <a:rPr lang="fr-FR" sz="6400" dirty="0"/>
              <a:t> </a:t>
            </a:r>
            <a:r>
              <a:rPr lang="fr-FR" sz="6400" b="1" dirty="0"/>
              <a:t>La seconde branche</a:t>
            </a:r>
            <a:r>
              <a:rPr lang="fr-FR" sz="6400" dirty="0"/>
              <a:t>, celle de </a:t>
            </a:r>
            <a:r>
              <a:rPr lang="fr-FR" sz="6400" dirty="0">
                <a:solidFill>
                  <a:srgbClr val="FF0000"/>
                </a:solidFill>
              </a:rPr>
              <a:t>l’assimilation(utilisation) émotionnelle</a:t>
            </a:r>
            <a:r>
              <a:rPr lang="fr-FR" sz="6400" dirty="0"/>
              <a:t>, renvoie à la capacité à faire la distinction entre différentes émotions ressenties et à reconnaître celles qui influent sur les processus de pensée.</a:t>
            </a:r>
            <a:endParaRPr lang="en-US" sz="6400" dirty="0"/>
          </a:p>
          <a:p>
            <a:pPr algn="l" rtl="0">
              <a:buNone/>
            </a:pPr>
            <a:r>
              <a:rPr lang="fr-FR" sz="6400" dirty="0"/>
              <a:t> </a:t>
            </a:r>
            <a:r>
              <a:rPr lang="fr-FR" sz="6400" b="1" dirty="0"/>
              <a:t>La troisième branche</a:t>
            </a:r>
            <a:r>
              <a:rPr lang="fr-FR" sz="6400" dirty="0"/>
              <a:t>, celle de </a:t>
            </a:r>
            <a:r>
              <a:rPr lang="fr-FR" sz="6400" dirty="0">
                <a:solidFill>
                  <a:srgbClr val="FF0000"/>
                </a:solidFill>
              </a:rPr>
              <a:t>la </a:t>
            </a:r>
            <a:r>
              <a:rPr lang="fr-FR" sz="6400" u="sng" dirty="0" err="1" smtClean="0">
                <a:solidFill>
                  <a:srgbClr val="FF0000"/>
                </a:solidFill>
              </a:rPr>
              <a:t>comprehention</a:t>
            </a:r>
            <a:r>
              <a:rPr lang="fr-FR" sz="6400" dirty="0">
                <a:solidFill>
                  <a:srgbClr val="FF0000"/>
                </a:solidFill>
              </a:rPr>
              <a:t> émotionnelle, </a:t>
            </a:r>
            <a:r>
              <a:rPr lang="fr-FR" sz="6400" dirty="0"/>
              <a:t>est la capacité à comprendre des émotions complexes (comme le fait d’éprouver deux émotions en même temps) et celle de reconnaître les transitions d’une émotion à une autre. Enfin</a:t>
            </a:r>
            <a:r>
              <a:rPr lang="fr-FR" sz="6400" b="1" dirty="0"/>
              <a:t>, la quatrième branche</a:t>
            </a:r>
            <a:r>
              <a:rPr lang="fr-FR" sz="6400" dirty="0"/>
              <a:t>, celle de la </a:t>
            </a:r>
            <a:r>
              <a:rPr lang="fr-FR" sz="6400" dirty="0">
                <a:solidFill>
                  <a:srgbClr val="FF0000"/>
                </a:solidFill>
              </a:rPr>
              <a:t>gestion des émotions</a:t>
            </a:r>
            <a:r>
              <a:rPr lang="fr-FR" sz="6400" dirty="0"/>
              <a:t>, correspond à la capacité à vivre ou à abandonner une émotion selon son utilité dans une situation donnée (Mayer et </a:t>
            </a:r>
            <a:r>
              <a:rPr lang="fr-FR" sz="6400" dirty="0" err="1"/>
              <a:t>Salovey</a:t>
            </a:r>
            <a:r>
              <a:rPr lang="fr-FR" sz="6400" dirty="0"/>
              <a:t>, 1997).</a:t>
            </a:r>
            <a:endParaRPr lang="en-US" sz="6400" dirty="0"/>
          </a:p>
          <a:p>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 calcmode="lin" valueType="num">
                                      <p:cBhvr additive="base">
                                        <p:cTn id="3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378</TotalTime>
  <Words>274</Words>
  <Application>Microsoft Office PowerPoint</Application>
  <PresentationFormat>Affichage à l'écran (4:3)</PresentationFormat>
  <Paragraphs>141</Paragraphs>
  <Slides>13</Slides>
  <Notes>1</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FIGURE 2 : L’INTELLIGENCE ÉMOTIONNELLE (GOLEMAN, 2000) </vt:lpstr>
      <vt:lpstr>Diapositive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pc_finance</dc:creator>
  <cp:lastModifiedBy>pc</cp:lastModifiedBy>
  <cp:revision>32</cp:revision>
  <dcterms:created xsi:type="dcterms:W3CDTF">2016-02-17T11:21:45Z</dcterms:created>
  <dcterms:modified xsi:type="dcterms:W3CDTF">2016-02-21T12:23:36Z</dcterms:modified>
</cp:coreProperties>
</file>