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7927D14-1D67-4850-8790-36273152E415}" type="datetimeFigureOut">
              <a:rPr lang="en-US" smtClean="0"/>
              <a:t>2/9/2025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0BC5795-0781-48CD-832E-FCB57F40F8EA}" type="slidenum">
              <a:rPr lang="en-US" smtClean="0"/>
              <a:t>‹#›</a:t>
            </a:fld>
            <a:endParaRPr lang="en-US"/>
          </a:p>
        </p:txBody>
      </p:sp>
    </p:spTree>
    <p:extLst>
      <p:ext uri="{BB962C8B-B14F-4D97-AF65-F5344CB8AC3E}">
        <p14:creationId xmlns:p14="http://schemas.microsoft.com/office/powerpoint/2010/main" val="396673829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7927D14-1D67-4850-8790-36273152E415}"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2099205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7927D14-1D67-4850-8790-36273152E415}"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27432980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7927D14-1D67-4850-8790-36273152E415}" type="datetimeFigureOut">
              <a:rPr lang="en-US" smtClean="0"/>
              <a:t>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15998594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smtClean="0"/>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7927D14-1D67-4850-8790-36273152E415}" type="datetimeFigureOut">
              <a:rPr lang="en-US" smtClean="0"/>
              <a:t>2/9/2025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5106889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77927D14-1D67-4850-8790-36273152E415}" type="datetimeFigureOut">
              <a:rPr lang="en-US" smtClean="0"/>
              <a:t>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149504177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77927D14-1D67-4850-8790-36273152E415}" type="datetimeFigureOut">
              <a:rPr lang="en-US" smtClean="0"/>
              <a:t>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131959555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7927D14-1D67-4850-8790-36273152E415}" type="datetimeFigureOut">
              <a:rPr lang="en-US" smtClean="0"/>
              <a:t>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411263636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927D14-1D67-4850-8790-36273152E415}" type="datetimeFigureOut">
              <a:rPr lang="en-US" smtClean="0"/>
              <a:t>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BC5795-0781-48CD-832E-FCB57F40F8EA}" type="slidenum">
              <a:rPr lang="en-US" smtClean="0"/>
              <a:t>‹#›</a:t>
            </a:fld>
            <a:endParaRPr lang="en-US"/>
          </a:p>
        </p:txBody>
      </p:sp>
    </p:spTree>
    <p:extLst>
      <p:ext uri="{BB962C8B-B14F-4D97-AF65-F5344CB8AC3E}">
        <p14:creationId xmlns:p14="http://schemas.microsoft.com/office/powerpoint/2010/main" val="20589443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smtClean="0"/>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8" name="Date Placeholder 7"/>
          <p:cNvSpPr>
            <a:spLocks noGrp="1"/>
          </p:cNvSpPr>
          <p:nvPr>
            <p:ph type="dt" sz="half" idx="10"/>
          </p:nvPr>
        </p:nvSpPr>
        <p:spPr/>
        <p:txBody>
          <a:bodyPr/>
          <a:lstStyle/>
          <a:p>
            <a:fld id="{77927D14-1D67-4850-8790-36273152E415}" type="datetimeFigureOut">
              <a:rPr lang="en-US" smtClean="0"/>
              <a:t>2/9/2025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0BC5795-0781-48CD-832E-FCB57F40F8E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460099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7927D14-1D67-4850-8790-36273152E415}" type="datetimeFigureOut">
              <a:rPr lang="en-US" smtClean="0"/>
              <a:t>2/9/2025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0BC5795-0781-48CD-832E-FCB57F40F8E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742734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7927D14-1D67-4850-8790-36273152E415}" type="datetimeFigureOut">
              <a:rPr lang="en-US" smtClean="0"/>
              <a:t>2/9/2025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0BC5795-0781-48CD-832E-FCB57F40F8EA}" type="slidenum">
              <a:rPr lang="en-US" smtClean="0"/>
              <a:t>‹#›</a:t>
            </a:fld>
            <a:endParaRPr lang="en-US"/>
          </a:p>
        </p:txBody>
      </p:sp>
    </p:spTree>
    <p:extLst>
      <p:ext uri="{BB962C8B-B14F-4D97-AF65-F5344CB8AC3E}">
        <p14:creationId xmlns:p14="http://schemas.microsoft.com/office/powerpoint/2010/main" val="228405519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pPr algn="ctr"/>
            <a:r>
              <a:rPr lang="en-US" b="1" i="1" u="sng" dirty="0" smtClean="0">
                <a:solidFill>
                  <a:srgbClr val="FF0000"/>
                </a:solidFill>
              </a:rPr>
              <a:t>accountancy</a:t>
            </a:r>
            <a:endParaRPr lang="en-US" b="1" i="1" u="sng" dirty="0">
              <a:solidFill>
                <a:srgbClr val="FF0000"/>
              </a:solidFill>
            </a:endParaRPr>
          </a:p>
        </p:txBody>
      </p:sp>
      <p:sp>
        <p:nvSpPr>
          <p:cNvPr id="7" name="Espace réservé du contenu 6"/>
          <p:cNvSpPr>
            <a:spLocks noGrp="1"/>
          </p:cNvSpPr>
          <p:nvPr>
            <p:ph idx="1"/>
          </p:nvPr>
        </p:nvSpPr>
        <p:spPr/>
        <p:txBody>
          <a:bodyPr/>
          <a:lstStyle/>
          <a:p>
            <a:r>
              <a:rPr lang="fr-FR" dirty="0" err="1" smtClean="0"/>
              <a:t>Prepared</a:t>
            </a:r>
            <a:r>
              <a:rPr lang="fr-FR" dirty="0" smtClean="0"/>
              <a:t> &amp; </a:t>
            </a:r>
            <a:r>
              <a:rPr lang="fr-FR" dirty="0" err="1" smtClean="0"/>
              <a:t>designed</a:t>
            </a:r>
            <a:r>
              <a:rPr lang="fr-FR" dirty="0" smtClean="0"/>
              <a:t> by Prof</a:t>
            </a:r>
            <a:r>
              <a:rPr lang="ar-DZ" dirty="0" smtClean="0"/>
              <a:t>:</a:t>
            </a:r>
            <a:r>
              <a:rPr lang="fr-FR" dirty="0" smtClean="0"/>
              <a:t> Nawal BOUCHENTOUF</a:t>
            </a:r>
          </a:p>
          <a:p>
            <a:endParaRPr lang="fr-FR" dirty="0"/>
          </a:p>
        </p:txBody>
      </p:sp>
    </p:spTree>
    <p:extLst>
      <p:ext uri="{BB962C8B-B14F-4D97-AF65-F5344CB8AC3E}">
        <p14:creationId xmlns:p14="http://schemas.microsoft.com/office/powerpoint/2010/main" val="20882637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31228"/>
            <a:ext cx="12192000" cy="6547944"/>
          </a:xfrm>
        </p:spPr>
        <p:txBody>
          <a:bodyPr>
            <a:noAutofit/>
          </a:bodyPr>
          <a:lstStyle/>
          <a:p>
            <a:pPr algn="ctr">
              <a:lnSpc>
                <a:spcPct val="120000"/>
              </a:lnSpc>
            </a:pPr>
            <a:r>
              <a:rPr lang="en-US" sz="1600" b="1" dirty="0" smtClean="0">
                <a:solidFill>
                  <a:srgbClr val="FF0000"/>
                </a:solidFill>
              </a:rPr>
              <a:t>Types of </a:t>
            </a:r>
            <a:r>
              <a:rPr lang="en-US" sz="1600" b="1" dirty="0">
                <a:solidFill>
                  <a:srgbClr val="FF0000"/>
                </a:solidFill>
              </a:rPr>
              <a:t>Accounting</a:t>
            </a:r>
            <a:r>
              <a:rPr lang="en-US" sz="1600" b="1" dirty="0" smtClean="0">
                <a:solidFill>
                  <a:srgbClr val="FF0000"/>
                </a:solidFill>
              </a:rPr>
              <a:t>:</a:t>
            </a:r>
            <a:endParaRPr lang="en-US" sz="1600" b="1" dirty="0">
              <a:solidFill>
                <a:srgbClr val="FF0000"/>
              </a:solidFill>
            </a:endParaRPr>
          </a:p>
          <a:p>
            <a:pPr>
              <a:lnSpc>
                <a:spcPct val="120000"/>
              </a:lnSpc>
            </a:pPr>
            <a:r>
              <a:rPr lang="en-US" sz="1600" b="1" dirty="0">
                <a:solidFill>
                  <a:srgbClr val="00B050"/>
                </a:solidFill>
              </a:rPr>
              <a:t>1. Financial Accounting:</a:t>
            </a:r>
          </a:p>
          <a:p>
            <a:pPr>
              <a:lnSpc>
                <a:spcPct val="120000"/>
              </a:lnSpc>
            </a:pPr>
            <a:r>
              <a:rPr lang="en-US" sz="1600" b="1" dirty="0"/>
              <a:t>This branch focuses on analyzing, recording, and summarizing financial transactions to measure the outcome of an entity's activities over a specific period. The income statement and the balance sheet are the products of financial accounting for the entity, with its emphasis on providing financial information to external parties (external accounting</a:t>
            </a:r>
            <a:r>
              <a:rPr lang="en-US" sz="1600" b="1" dirty="0" smtClean="0"/>
              <a:t>).</a:t>
            </a:r>
            <a:endParaRPr lang="en-US" sz="1600" b="1" dirty="0"/>
          </a:p>
          <a:p>
            <a:pPr>
              <a:lnSpc>
                <a:spcPct val="120000"/>
              </a:lnSpc>
            </a:pPr>
            <a:r>
              <a:rPr lang="en-US" sz="1600" b="1" dirty="0">
                <a:solidFill>
                  <a:srgbClr val="00B050"/>
                </a:solidFill>
              </a:rPr>
              <a:t>2. Cost Accounting and Management Accounting:</a:t>
            </a:r>
          </a:p>
          <a:p>
            <a:pPr>
              <a:lnSpc>
                <a:spcPct val="120000"/>
              </a:lnSpc>
            </a:pPr>
            <a:r>
              <a:rPr lang="en-US" sz="1600" b="1" dirty="0"/>
              <a:t>This branch started with cost accounting to determine production costs or unit costs and evolved into management accounting due to its connection with cost accounting. Management's use of accounting information began with using product costs in managerial decision-making and evolved to include all accounting information serving management functions such as planning, control, and performance measurement. This is known as management accounting, which is an extension of cost accounting</a:t>
            </a:r>
            <a:r>
              <a:rPr lang="en-US" sz="1600" b="1" dirty="0" smtClean="0"/>
              <a:t>.</a:t>
            </a:r>
            <a:endParaRPr lang="en-US" sz="1600" b="1" dirty="0"/>
          </a:p>
          <a:p>
            <a:pPr>
              <a:lnSpc>
                <a:spcPct val="120000"/>
              </a:lnSpc>
            </a:pPr>
            <a:r>
              <a:rPr lang="en-US" sz="1600" b="1" dirty="0">
                <a:solidFill>
                  <a:srgbClr val="00B050"/>
                </a:solidFill>
              </a:rPr>
              <a:t>3. Governmental Accounting:</a:t>
            </a:r>
          </a:p>
          <a:p>
            <a:pPr>
              <a:lnSpc>
                <a:spcPct val="120000"/>
              </a:lnSpc>
            </a:pPr>
            <a:r>
              <a:rPr lang="en-US" sz="1600" b="1" dirty="0"/>
              <a:t>This branch aims to provide accounting information for government units and departments to ensure control over public funds of the state, including government revenues and expenditures</a:t>
            </a:r>
            <a:r>
              <a:rPr lang="en-US" sz="1600" b="1" dirty="0" smtClean="0"/>
              <a:t>.</a:t>
            </a:r>
            <a:endParaRPr lang="en-US" sz="1600" b="1" dirty="0"/>
          </a:p>
          <a:p>
            <a:pPr>
              <a:lnSpc>
                <a:spcPct val="120000"/>
              </a:lnSpc>
            </a:pPr>
            <a:r>
              <a:rPr lang="en-US" sz="1600" b="1" dirty="0">
                <a:solidFill>
                  <a:srgbClr val="00B050"/>
                </a:solidFill>
              </a:rPr>
              <a:t>4. Auditing:</a:t>
            </a:r>
          </a:p>
          <a:p>
            <a:pPr>
              <a:lnSpc>
                <a:spcPct val="120000"/>
              </a:lnSpc>
            </a:pPr>
            <a:r>
              <a:rPr lang="en-US" sz="1600" b="1" dirty="0"/>
              <a:t>Auditing is closely related to accounting functions but is independent of them at the same time. The purpose of auditing is to verify the accuracy of accounting information in order to provide an unbiased professional opinion on the fairness of the financial statements of a concerned entity. (The accountant prepares the financial statements, and the auditor reviews them) to instill confidence and credibility in the information contained in those statements.</a:t>
            </a:r>
          </a:p>
        </p:txBody>
      </p:sp>
    </p:spTree>
    <p:extLst>
      <p:ext uri="{BB962C8B-B14F-4D97-AF65-F5344CB8AC3E}">
        <p14:creationId xmlns:p14="http://schemas.microsoft.com/office/powerpoint/2010/main" val="29375970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3573" y="189186"/>
            <a:ext cx="12023834" cy="6668814"/>
          </a:xfrm>
        </p:spPr>
        <p:txBody>
          <a:bodyPr>
            <a:normAutofit fontScale="92500" lnSpcReduction="20000"/>
          </a:bodyPr>
          <a:lstStyle/>
          <a:p>
            <a:pPr algn="ctr"/>
            <a:r>
              <a:rPr lang="en-US" sz="3200" b="1" dirty="0">
                <a:solidFill>
                  <a:srgbClr val="FF0000"/>
                </a:solidFill>
              </a:rPr>
              <a:t>the importance of accounting</a:t>
            </a:r>
          </a:p>
          <a:p>
            <a:r>
              <a:rPr lang="en-US" b="1" dirty="0">
                <a:solidFill>
                  <a:srgbClr val="00B050"/>
                </a:solidFill>
              </a:rPr>
              <a:t>Financial Reporting</a:t>
            </a:r>
            <a:r>
              <a:rPr lang="en-US" dirty="0"/>
              <a:t>: Accounting provides a systematic and structured way to record financial transactions and prepare financial statements such as income statements, balance sheets, and cash flow statements. These statements convey crucial information about the financial health, performance, and position of an entity to various stakeholders including investors, creditors, regulators, and management.</a:t>
            </a:r>
          </a:p>
          <a:p>
            <a:r>
              <a:rPr lang="en-US" b="1" dirty="0">
                <a:solidFill>
                  <a:srgbClr val="00B050"/>
                </a:solidFill>
              </a:rPr>
              <a:t>Decision Making</a:t>
            </a:r>
            <a:r>
              <a:rPr lang="en-US" dirty="0">
                <a:solidFill>
                  <a:srgbClr val="00B050"/>
                </a:solidFill>
              </a:rPr>
              <a:t>: </a:t>
            </a:r>
            <a:r>
              <a:rPr lang="en-US" dirty="0"/>
              <a:t>Accounting information serves as the basis for decision-making by providing insights into the financial implications of various options and alternatives. Managers rely on financial reports and analysis to make informed decisions regarding investments, operations, pricing, budgeting, and strategic planning.</a:t>
            </a:r>
          </a:p>
          <a:p>
            <a:r>
              <a:rPr lang="en-US" b="1" dirty="0">
                <a:solidFill>
                  <a:srgbClr val="00B050"/>
                </a:solidFill>
              </a:rPr>
              <a:t>Resource Allocation</a:t>
            </a:r>
            <a:r>
              <a:rPr lang="en-US" dirty="0"/>
              <a:t>: Accounting helps in efficient allocation of resources by identifying areas of profitability and cost-effectiveness. It assists in assessing the financial viability of projects, determining optimal resource utilization, and allocating funds to areas with the highest returns.</a:t>
            </a:r>
          </a:p>
          <a:p>
            <a:r>
              <a:rPr lang="en-US" b="1" dirty="0">
                <a:solidFill>
                  <a:srgbClr val="00B050"/>
                </a:solidFill>
              </a:rPr>
              <a:t>Performance Evaluation</a:t>
            </a:r>
            <a:r>
              <a:rPr lang="en-US" dirty="0"/>
              <a:t>: Accounting facilitates the evaluation of organizational performance over time by comparing actual results with budgets, forecasts, and industry benchmarks. It enables management to identify areas of strengths and weaknesses, measure operational efficiency, and implement corrective actions when necessary.</a:t>
            </a:r>
          </a:p>
          <a:p>
            <a:r>
              <a:rPr lang="en-US" b="1" dirty="0">
                <a:solidFill>
                  <a:srgbClr val="00B050"/>
                </a:solidFill>
              </a:rPr>
              <a:t>Compliance and Regulation</a:t>
            </a:r>
            <a:r>
              <a:rPr lang="en-US" dirty="0"/>
              <a:t>: Accounting ensures compliance with legal and regulatory requirements by accurately recording financial transactions and adhering to accounting standards and principles. It helps in fulfilling tax obligations, meeting reporting obligations to regulatory authorities, and maintaining transparency and accountability in financial reporting.</a:t>
            </a:r>
          </a:p>
          <a:p>
            <a:r>
              <a:rPr lang="en-US" b="1" dirty="0">
                <a:solidFill>
                  <a:srgbClr val="00B050"/>
                </a:solidFill>
              </a:rPr>
              <a:t>Investor Confidence</a:t>
            </a:r>
            <a:r>
              <a:rPr lang="en-US" dirty="0"/>
              <a:t>: Reliable and transparent financial reporting enhances investor confidence and trust in the organization. Investors rely on accurate financial information to assess the financial health and stability of companies, make investment decisions, and allocate capital effectively.</a:t>
            </a:r>
          </a:p>
          <a:p>
            <a:r>
              <a:rPr lang="en-US" b="1" dirty="0" smtClean="0">
                <a:solidFill>
                  <a:srgbClr val="00B050"/>
                </a:solidFill>
              </a:rPr>
              <a:t>Risk Management</a:t>
            </a:r>
            <a:r>
              <a:rPr lang="en-US" dirty="0" smtClean="0"/>
              <a:t>: </a:t>
            </a:r>
            <a:r>
              <a:rPr lang="en-US" dirty="0"/>
              <a:t>Accounting helps in identifying and managing financial risks such as liquidity risk, credit risk, and market risk. By providing timely and accurate financial information, it enables management to anticipate potential risks, implement risk mitigation strategies, and safeguard the interests of stakeholders.</a:t>
            </a:r>
          </a:p>
        </p:txBody>
      </p:sp>
    </p:spTree>
    <p:extLst>
      <p:ext uri="{BB962C8B-B14F-4D97-AF65-F5344CB8AC3E}">
        <p14:creationId xmlns:p14="http://schemas.microsoft.com/office/powerpoint/2010/main" val="18975343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738461"/>
          </a:xfrm>
        </p:spPr>
        <p:txBody>
          <a:bodyPr>
            <a:normAutofit fontScale="90000"/>
          </a:bodyPr>
          <a:lstStyle/>
          <a:p>
            <a:pPr algn="ctr"/>
            <a:r>
              <a:rPr lang="fr-FR" b="1" i="1" u="sng" dirty="0" smtClean="0">
                <a:solidFill>
                  <a:srgbClr val="FF0000"/>
                </a:solidFill>
              </a:rPr>
              <a:t>conclusion</a:t>
            </a:r>
            <a:endParaRPr lang="en-US" b="1" i="1" u="sng" dirty="0">
              <a:solidFill>
                <a:srgbClr val="FF0000"/>
              </a:solidFill>
            </a:endParaRPr>
          </a:p>
        </p:txBody>
      </p:sp>
      <p:sp>
        <p:nvSpPr>
          <p:cNvPr id="3" name="Espace réservé du contenu 2"/>
          <p:cNvSpPr>
            <a:spLocks noGrp="1"/>
          </p:cNvSpPr>
          <p:nvPr>
            <p:ph idx="1"/>
          </p:nvPr>
        </p:nvSpPr>
        <p:spPr>
          <a:xfrm>
            <a:off x="838200" y="1313793"/>
            <a:ext cx="10515600" cy="4863170"/>
          </a:xfrm>
        </p:spPr>
        <p:txBody>
          <a:bodyPr/>
          <a:lstStyle/>
          <a:p>
            <a:r>
              <a:rPr lang="en-US" dirty="0"/>
              <a:t>In conclusion, accounting serves as the backbone of business operations, playing a vital role in capturing, analyzing, and reporting financial information. Its significance extends beyond mere record-keeping to encompass decision-making, resource allocation, performance evaluation, compliance, investor confidence, and risk management. Accounting enables organizations to track their financial health, make informed decisions, meet regulatory requirements, attract investment, and effectively manage risks. Ultimately, accounting enhances transparency, accountability, and efficiency in business operations, contributing to the overall success and sustainability of enterprises in today's complex and dynamic economic landscape.</a:t>
            </a:r>
          </a:p>
        </p:txBody>
      </p:sp>
    </p:spTree>
    <p:extLst>
      <p:ext uri="{BB962C8B-B14F-4D97-AF65-F5344CB8AC3E}">
        <p14:creationId xmlns:p14="http://schemas.microsoft.com/office/powerpoint/2010/main" val="36935615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41434" y="199697"/>
            <a:ext cx="10912366" cy="5977266"/>
          </a:xfrm>
        </p:spPr>
        <p:txBody>
          <a:bodyPr>
            <a:normAutofit/>
          </a:bodyPr>
          <a:lstStyle/>
          <a:p>
            <a:pPr algn="ctr"/>
            <a:r>
              <a:rPr lang="fr-FR" dirty="0" err="1" smtClean="0">
                <a:solidFill>
                  <a:srgbClr val="FF0000"/>
                </a:solidFill>
              </a:rPr>
              <a:t>references</a:t>
            </a:r>
            <a:endParaRPr lang="en-US" dirty="0" smtClean="0">
              <a:solidFill>
                <a:srgbClr val="FF0000"/>
              </a:solidFill>
            </a:endParaRPr>
          </a:p>
          <a:p>
            <a:r>
              <a:rPr lang="en-US" sz="1800" dirty="0" smtClean="0"/>
              <a:t>"</a:t>
            </a:r>
            <a:r>
              <a:rPr lang="en-US" sz="1800" dirty="0"/>
              <a:t>Financial Accounting" by Walter T. Harrison Jr., Charles T. </a:t>
            </a:r>
            <a:r>
              <a:rPr lang="en-US" sz="1800" dirty="0" err="1"/>
              <a:t>Horngren</a:t>
            </a:r>
            <a:r>
              <a:rPr lang="en-US" sz="1800" dirty="0"/>
              <a:t>, and C. William Thomas.</a:t>
            </a:r>
          </a:p>
          <a:p>
            <a:r>
              <a:rPr lang="en-US" sz="1800" dirty="0"/>
              <a:t>"Financial Accounting: Tools for Business Decision Making" by Paul D. Kimmel, Jerry J. </a:t>
            </a:r>
            <a:r>
              <a:rPr lang="en-US" sz="1800" dirty="0" err="1"/>
              <a:t>Weygandt</a:t>
            </a:r>
            <a:r>
              <a:rPr lang="en-US" sz="1800" dirty="0"/>
              <a:t>, and Donald E. </a:t>
            </a:r>
            <a:r>
              <a:rPr lang="en-US" sz="1800" dirty="0" err="1"/>
              <a:t>Kieso</a:t>
            </a:r>
            <a:r>
              <a:rPr lang="en-US" sz="1800" dirty="0"/>
              <a:t>.</a:t>
            </a:r>
          </a:p>
          <a:p>
            <a:r>
              <a:rPr lang="en-US" sz="1800" dirty="0"/>
              <a:t>"Financial Accounting: An Introduction to Concepts, Methods and Uses" by Clyde P. Stickney, Roman L. Weil, and Katherine </a:t>
            </a:r>
            <a:r>
              <a:rPr lang="en-US" sz="1800" dirty="0" err="1"/>
              <a:t>Schipper</a:t>
            </a:r>
            <a:r>
              <a:rPr lang="en-US" sz="1800" dirty="0"/>
              <a:t>.</a:t>
            </a:r>
          </a:p>
          <a:p>
            <a:r>
              <a:rPr lang="en-US" sz="1800" dirty="0"/>
              <a:t>"Managerial Accounting" by Ray H. Garrison, Eric W. Noreen, and Peter C. Brewer.</a:t>
            </a:r>
          </a:p>
          <a:p>
            <a:r>
              <a:rPr lang="en-US" sz="1800" dirty="0"/>
              <a:t>"Managerial Accounting: Tools for Business Decision Making" by Jerry J. </a:t>
            </a:r>
            <a:r>
              <a:rPr lang="en-US" sz="1800" dirty="0" err="1"/>
              <a:t>Weygandt</a:t>
            </a:r>
            <a:r>
              <a:rPr lang="en-US" sz="1800" dirty="0"/>
              <a:t>, Paul D. Kimmel, and Donald E. </a:t>
            </a:r>
            <a:r>
              <a:rPr lang="en-US" sz="1800" dirty="0" err="1"/>
              <a:t>Kieso</a:t>
            </a:r>
            <a:r>
              <a:rPr lang="en-US" sz="1800" dirty="0"/>
              <a:t>.</a:t>
            </a:r>
          </a:p>
          <a:p>
            <a:r>
              <a:rPr lang="en-US" sz="1800" dirty="0"/>
              <a:t>"Cost Accounting: A Managerial Emphasis" by Charles T. </a:t>
            </a:r>
            <a:r>
              <a:rPr lang="en-US" sz="1800" dirty="0" err="1"/>
              <a:t>Horngren</a:t>
            </a:r>
            <a:r>
              <a:rPr lang="en-US" sz="1800" dirty="0"/>
              <a:t>, </a:t>
            </a:r>
            <a:r>
              <a:rPr lang="en-US" sz="1800" dirty="0" err="1"/>
              <a:t>Srikant</a:t>
            </a:r>
            <a:r>
              <a:rPr lang="en-US" sz="1800" dirty="0"/>
              <a:t> M. </a:t>
            </a:r>
            <a:r>
              <a:rPr lang="en-US" sz="1800" dirty="0" err="1"/>
              <a:t>Datar</a:t>
            </a:r>
            <a:r>
              <a:rPr lang="en-US" sz="1800" dirty="0"/>
              <a:t>, and </a:t>
            </a:r>
            <a:r>
              <a:rPr lang="en-US" sz="1800" dirty="0" err="1"/>
              <a:t>Madhav</a:t>
            </a:r>
            <a:r>
              <a:rPr lang="en-US" sz="1800" dirty="0"/>
              <a:t> V. </a:t>
            </a:r>
            <a:r>
              <a:rPr lang="en-US" sz="1800" dirty="0" err="1"/>
              <a:t>Rajan</a:t>
            </a:r>
            <a:r>
              <a:rPr lang="en-US" sz="1800" dirty="0"/>
              <a:t>.</a:t>
            </a:r>
          </a:p>
          <a:p>
            <a:endParaRPr lang="en-US" dirty="0"/>
          </a:p>
        </p:txBody>
      </p:sp>
    </p:spTree>
    <p:extLst>
      <p:ext uri="{BB962C8B-B14F-4D97-AF65-F5344CB8AC3E}">
        <p14:creationId xmlns:p14="http://schemas.microsoft.com/office/powerpoint/2010/main" val="31330672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err="1" smtClean="0"/>
              <a:t>Search</a:t>
            </a:r>
            <a:r>
              <a:rPr lang="fr-FR" dirty="0" smtClean="0"/>
              <a:t> plan:</a:t>
            </a:r>
            <a:endParaRPr lang="en-US" dirty="0"/>
          </a:p>
        </p:txBody>
      </p:sp>
      <p:sp>
        <p:nvSpPr>
          <p:cNvPr id="3" name="Espace réservé du contenu 2"/>
          <p:cNvSpPr>
            <a:spLocks noGrp="1"/>
          </p:cNvSpPr>
          <p:nvPr>
            <p:ph idx="1"/>
          </p:nvPr>
        </p:nvSpPr>
        <p:spPr/>
        <p:txBody>
          <a:bodyPr numCol="2">
            <a:normAutofit/>
          </a:bodyPr>
          <a:lstStyle/>
          <a:p>
            <a:pPr>
              <a:lnSpc>
                <a:spcPct val="100000"/>
              </a:lnSpc>
            </a:pPr>
            <a:r>
              <a:rPr lang="en-US" dirty="0" smtClean="0">
                <a:solidFill>
                  <a:srgbClr val="FF0000"/>
                </a:solidFill>
              </a:rPr>
              <a:t>introduction:</a:t>
            </a:r>
          </a:p>
          <a:p>
            <a:pPr>
              <a:lnSpc>
                <a:spcPct val="100000"/>
              </a:lnSpc>
            </a:pPr>
            <a:r>
              <a:rPr lang="en-US" dirty="0" smtClean="0">
                <a:solidFill>
                  <a:srgbClr val="FF0000"/>
                </a:solidFill>
              </a:rPr>
              <a:t>The first topic</a:t>
            </a:r>
            <a:r>
              <a:rPr lang="en-US" dirty="0" smtClean="0"/>
              <a:t>: Definition of accounting, its role and functions</a:t>
            </a:r>
          </a:p>
          <a:p>
            <a:pPr>
              <a:lnSpc>
                <a:spcPct val="100000"/>
              </a:lnSpc>
            </a:pPr>
            <a:r>
              <a:rPr lang="en-US" dirty="0" smtClean="0"/>
              <a:t>The first requirement: definition of accounting</a:t>
            </a:r>
          </a:p>
          <a:p>
            <a:pPr>
              <a:lnSpc>
                <a:spcPct val="100000"/>
              </a:lnSpc>
            </a:pPr>
            <a:r>
              <a:rPr lang="en-US" dirty="0" smtClean="0"/>
              <a:t>The second requirement: the objectives and functions of accounting</a:t>
            </a:r>
          </a:p>
          <a:p>
            <a:pPr>
              <a:lnSpc>
                <a:spcPct val="100000"/>
              </a:lnSpc>
            </a:pPr>
            <a:r>
              <a:rPr lang="en-US" dirty="0" smtClean="0">
                <a:solidFill>
                  <a:srgbClr val="FF0000"/>
                </a:solidFill>
              </a:rPr>
              <a:t>The second </a:t>
            </a:r>
            <a:r>
              <a:rPr lang="en-US" dirty="0" err="1" smtClean="0">
                <a:solidFill>
                  <a:srgbClr val="FF0000"/>
                </a:solidFill>
              </a:rPr>
              <a:t>topic</a:t>
            </a:r>
            <a:r>
              <a:rPr lang="en-US" dirty="0" err="1"/>
              <a:t>:types</a:t>
            </a:r>
            <a:r>
              <a:rPr lang="en-US" dirty="0"/>
              <a:t> of </a:t>
            </a:r>
            <a:r>
              <a:rPr lang="en-US" dirty="0" smtClean="0"/>
              <a:t>accounting and her importance</a:t>
            </a:r>
          </a:p>
          <a:p>
            <a:pPr>
              <a:lnSpc>
                <a:spcPct val="100000"/>
              </a:lnSpc>
            </a:pPr>
            <a:r>
              <a:rPr lang="en-US" dirty="0" smtClean="0"/>
              <a:t>The first requirement: types of accounting</a:t>
            </a:r>
          </a:p>
          <a:p>
            <a:pPr>
              <a:lnSpc>
                <a:spcPct val="100000"/>
              </a:lnSpc>
            </a:pPr>
            <a:r>
              <a:rPr lang="en-US" dirty="0" smtClean="0"/>
              <a:t>The second requirement: the importance of accounting</a:t>
            </a:r>
          </a:p>
          <a:p>
            <a:pPr>
              <a:lnSpc>
                <a:spcPct val="100000"/>
              </a:lnSpc>
            </a:pPr>
            <a:r>
              <a:rPr lang="en-US" dirty="0" smtClean="0">
                <a:solidFill>
                  <a:srgbClr val="FF0000"/>
                </a:solidFill>
              </a:rPr>
              <a:t>Conclusion</a:t>
            </a:r>
            <a:endParaRPr lang="en-US" dirty="0">
              <a:solidFill>
                <a:srgbClr val="FF0000"/>
              </a:solidFill>
            </a:endParaRPr>
          </a:p>
        </p:txBody>
      </p:sp>
    </p:spTree>
    <p:extLst>
      <p:ext uri="{BB962C8B-B14F-4D97-AF65-F5344CB8AC3E}">
        <p14:creationId xmlns:p14="http://schemas.microsoft.com/office/powerpoint/2010/main" val="9638786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en-US" dirty="0">
                <a:solidFill>
                  <a:srgbClr val="FF0000"/>
                </a:solidFill>
              </a:rPr>
              <a:t>introduction</a:t>
            </a:r>
            <a:r>
              <a:rPr lang="en-US" dirty="0" smtClean="0">
                <a:solidFill>
                  <a:srgbClr val="FF0000"/>
                </a:solidFill>
              </a:rPr>
              <a:t>:</a:t>
            </a:r>
            <a:endParaRPr lang="en-US" dirty="0"/>
          </a:p>
        </p:txBody>
      </p:sp>
      <p:sp>
        <p:nvSpPr>
          <p:cNvPr id="3" name="Espace réservé du contenu 2"/>
          <p:cNvSpPr>
            <a:spLocks noGrp="1"/>
          </p:cNvSpPr>
          <p:nvPr>
            <p:ph idx="1"/>
          </p:nvPr>
        </p:nvSpPr>
        <p:spPr/>
        <p:txBody>
          <a:bodyPr>
            <a:normAutofit/>
          </a:bodyPr>
          <a:lstStyle/>
          <a:p>
            <a:r>
              <a:rPr lang="en-US" dirty="0"/>
              <a:t>Accounting is a science and art concerned with recording, analyzing and presenting financial information for individuals and institutions. Accounting is an essential part of management and decision-making processes in businesses and organizations, as it helps in understanding and evaluating the financial performance and financial position of an organization.</a:t>
            </a:r>
          </a:p>
          <a:p>
            <a:endParaRPr lang="en-US" dirty="0"/>
          </a:p>
          <a:p>
            <a:r>
              <a:rPr lang="en-US" dirty="0"/>
              <a:t>The accounting process involves several aspects, including recording daily financial operations such as sales, purchases, and expenses, and preparing financial reports such as income statements, budgets, and cash flow statements. It also includes financial analysis processes to understand trends and provide recommendations for strategic decision-making.</a:t>
            </a:r>
          </a:p>
        </p:txBody>
      </p:sp>
    </p:spTree>
    <p:extLst>
      <p:ext uri="{BB962C8B-B14F-4D97-AF65-F5344CB8AC3E}">
        <p14:creationId xmlns:p14="http://schemas.microsoft.com/office/powerpoint/2010/main" val="12313999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1524000" y="1303282"/>
            <a:ext cx="9144000" cy="2091559"/>
          </a:xfrm>
        </p:spPr>
        <p:txBody>
          <a:bodyPr>
            <a:normAutofit/>
          </a:bodyPr>
          <a:lstStyle/>
          <a:p>
            <a:r>
              <a:rPr lang="en-US" sz="4800" dirty="0">
                <a:solidFill>
                  <a:srgbClr val="FF0000"/>
                </a:solidFill>
              </a:rPr>
              <a:t>The first topic</a:t>
            </a:r>
            <a:r>
              <a:rPr lang="en-US" sz="4800" dirty="0"/>
              <a:t>: Definition of accounting, its role and </a:t>
            </a:r>
            <a:r>
              <a:rPr lang="en-US" sz="4800" dirty="0" smtClean="0"/>
              <a:t>functions</a:t>
            </a:r>
            <a:endParaRPr lang="en-US" sz="4800" dirty="0"/>
          </a:p>
        </p:txBody>
      </p:sp>
      <p:sp>
        <p:nvSpPr>
          <p:cNvPr id="5" name="Sous-titre 4"/>
          <p:cNvSpPr>
            <a:spLocks noGrp="1"/>
          </p:cNvSpPr>
          <p:nvPr>
            <p:ph type="subTitle" idx="1"/>
          </p:nvPr>
        </p:nvSpPr>
        <p:spPr/>
        <p:txBody>
          <a:bodyPr/>
          <a:lstStyle/>
          <a:p>
            <a:r>
              <a:rPr lang="en-US" dirty="0"/>
              <a:t>The first requirement: definition of </a:t>
            </a:r>
            <a:r>
              <a:rPr lang="en-US" dirty="0" smtClean="0"/>
              <a:t>accounting</a:t>
            </a:r>
            <a:endParaRPr lang="en-US" dirty="0"/>
          </a:p>
        </p:txBody>
      </p:sp>
    </p:spTree>
    <p:extLst>
      <p:ext uri="{BB962C8B-B14F-4D97-AF65-F5344CB8AC3E}">
        <p14:creationId xmlns:p14="http://schemas.microsoft.com/office/powerpoint/2010/main" val="11148022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6539" y="399392"/>
            <a:ext cx="10807262" cy="5948855"/>
          </a:xfrm>
        </p:spPr>
        <p:txBody>
          <a:bodyPr>
            <a:normAutofit fontScale="92500" lnSpcReduction="20000"/>
          </a:bodyPr>
          <a:lstStyle/>
          <a:p>
            <a:r>
              <a:rPr lang="en-US" dirty="0" smtClean="0">
                <a:solidFill>
                  <a:srgbClr val="FF0000"/>
                </a:solidFill>
              </a:rPr>
              <a:t>- </a:t>
            </a:r>
            <a:r>
              <a:rPr lang="en-US" dirty="0">
                <a:solidFill>
                  <a:srgbClr val="FF0000"/>
                </a:solidFill>
              </a:rPr>
              <a:t>Definition of accounting:</a:t>
            </a:r>
          </a:p>
          <a:p>
            <a:r>
              <a:rPr lang="en-US" dirty="0" smtClean="0"/>
              <a:t>A </a:t>
            </a:r>
            <a:r>
              <a:rPr lang="en-US" dirty="0"/>
              <a:t>definition based on the applied aspect: the art of recording, classifying and summarizing economic events.</a:t>
            </a:r>
          </a:p>
          <a:p>
            <a:r>
              <a:rPr lang="en-US" dirty="0" smtClean="0"/>
              <a:t>A </a:t>
            </a:r>
            <a:r>
              <a:rPr lang="en-US" dirty="0"/>
              <a:t>definition based on the scientific and academic aspect: the science that investigates methods of recording, tabulating, and analyzing transactions</a:t>
            </a:r>
          </a:p>
          <a:p>
            <a:r>
              <a:rPr lang="en-US" dirty="0"/>
              <a:t>The various financial resources of the entity to serve specific purposes.</a:t>
            </a:r>
          </a:p>
          <a:p>
            <a:r>
              <a:rPr lang="en-US" dirty="0" smtClean="0"/>
              <a:t>American </a:t>
            </a:r>
            <a:r>
              <a:rPr lang="en-US" dirty="0"/>
              <a:t>Accounting Association: It is the process of identifying, measuring, recording and communicating financial information related to units</a:t>
            </a:r>
          </a:p>
          <a:p>
            <a:r>
              <a:rPr lang="en-US" dirty="0"/>
              <a:t>Economic information to users interested in that information to help them make sound economic decisions.</a:t>
            </a:r>
          </a:p>
          <a:p>
            <a:r>
              <a:rPr lang="en-US" dirty="0" smtClean="0"/>
              <a:t>An </a:t>
            </a:r>
            <a:r>
              <a:rPr lang="en-US" dirty="0"/>
              <a:t>information system concerned with generating information of an economic nature or information related to events that</a:t>
            </a:r>
          </a:p>
          <a:p>
            <a:r>
              <a:rPr lang="en-US" dirty="0"/>
              <a:t>It involves choosing among alternative uses of limited economic resources</a:t>
            </a:r>
            <a:r>
              <a:rPr lang="en-US" dirty="0" smtClean="0"/>
              <a:t>.</a:t>
            </a:r>
          </a:p>
          <a:p>
            <a:r>
              <a:rPr lang="en-US" dirty="0">
                <a:solidFill>
                  <a:srgbClr val="00B050"/>
                </a:solidFill>
              </a:rPr>
              <a:t>From the previous definitions</a:t>
            </a:r>
            <a:r>
              <a:rPr lang="en-US" dirty="0"/>
              <a:t>, the following definition of accounting can be concluded:</a:t>
            </a:r>
          </a:p>
          <a:p>
            <a:r>
              <a:rPr lang="en-US" dirty="0"/>
              <a:t>(It is a set of accounting principles, foundations, theories and concepts that govern the recording of financial transactions in a manner</a:t>
            </a:r>
          </a:p>
          <a:p>
            <a:r>
              <a:rPr lang="en-US" dirty="0"/>
              <a:t>Organized, classified and summarized in the form of financial statements with the aim of determining the result of the establishment’s business, whether profit or loss for a period</a:t>
            </a:r>
          </a:p>
          <a:p>
            <a:r>
              <a:rPr lang="en-US" dirty="0"/>
              <a:t>A certain period of time and determining the financial position in this period so that all parties benefit in making economic decisions</a:t>
            </a:r>
          </a:p>
          <a:p>
            <a:r>
              <a:rPr lang="en-US" dirty="0"/>
              <a:t>different)</a:t>
            </a:r>
          </a:p>
        </p:txBody>
      </p:sp>
    </p:spTree>
    <p:extLst>
      <p:ext uri="{BB962C8B-B14F-4D97-AF65-F5344CB8AC3E}">
        <p14:creationId xmlns:p14="http://schemas.microsoft.com/office/powerpoint/2010/main" val="6753854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1334814" y="1471448"/>
            <a:ext cx="9295480" cy="4014952"/>
          </a:xfrm>
        </p:spPr>
        <p:txBody>
          <a:bodyPr>
            <a:normAutofit fontScale="90000"/>
          </a:bodyPr>
          <a:lstStyle/>
          <a:p>
            <a:r>
              <a:rPr lang="en-US" dirty="0"/>
              <a:t>The second requirement: the objectives and functions of </a:t>
            </a:r>
            <a:r>
              <a:rPr lang="en-US" dirty="0" smtClean="0"/>
              <a:t>accounting</a:t>
            </a:r>
            <a:endParaRPr lang="en-US" dirty="0"/>
          </a:p>
        </p:txBody>
      </p:sp>
    </p:spTree>
    <p:extLst>
      <p:ext uri="{BB962C8B-B14F-4D97-AF65-F5344CB8AC3E}">
        <p14:creationId xmlns:p14="http://schemas.microsoft.com/office/powerpoint/2010/main" val="9106912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04193" y="315310"/>
            <a:ext cx="10649607" cy="5861653"/>
          </a:xfrm>
        </p:spPr>
        <p:txBody>
          <a:bodyPr>
            <a:normAutofit/>
          </a:bodyPr>
          <a:lstStyle/>
          <a:p>
            <a:pPr algn="ctr"/>
            <a:r>
              <a:rPr lang="en-US" dirty="0">
                <a:solidFill>
                  <a:srgbClr val="FF0000"/>
                </a:solidFill>
              </a:rPr>
              <a:t>Objectives and Functions of Financial Accounting:</a:t>
            </a:r>
          </a:p>
          <a:p>
            <a:r>
              <a:rPr lang="en-US" sz="3500" b="1" dirty="0">
                <a:solidFill>
                  <a:srgbClr val="00B050"/>
                </a:solidFill>
              </a:rPr>
              <a:t>Firstly: Objectives: </a:t>
            </a:r>
            <a:r>
              <a:rPr lang="en-US" dirty="0"/>
              <a:t>There are five objectives of financial accounting </a:t>
            </a:r>
            <a:r>
              <a:rPr lang="en-US" dirty="0" smtClean="0"/>
              <a:t>derived </a:t>
            </a:r>
            <a:r>
              <a:rPr lang="en-US" dirty="0"/>
              <a:t>from the above definition:</a:t>
            </a:r>
          </a:p>
          <a:p>
            <a:r>
              <a:rPr lang="en-US" dirty="0"/>
              <a:t>Determining the financial performance of an entity for a specific period, whether it resulted in profit or loss.</a:t>
            </a:r>
          </a:p>
          <a:p>
            <a:r>
              <a:rPr lang="en-US" dirty="0"/>
              <a:t>Determining the financial position of the entity during that period. Other objectives pursued by financial accounting include:</a:t>
            </a:r>
          </a:p>
          <a:p>
            <a:r>
              <a:rPr lang="en-US" dirty="0"/>
              <a:t>Providing data and information necessary for planning and policy-making for future periods.</a:t>
            </a:r>
          </a:p>
          <a:p>
            <a:r>
              <a:rPr lang="en-US" dirty="0"/>
              <a:t>Providing data and information necessary for effective control over the entity's operations and safeguarding its assets from misuse, fraud, and embezzlement.</a:t>
            </a:r>
          </a:p>
          <a:p>
            <a:r>
              <a:rPr lang="en-US" dirty="0"/>
              <a:t>Maintaining complete, organized, and permanent records of the financial transactions carried out by the entity for reference when needed.</a:t>
            </a:r>
          </a:p>
          <a:p>
            <a:endParaRPr lang="en-US" dirty="0"/>
          </a:p>
        </p:txBody>
      </p:sp>
    </p:spTree>
    <p:extLst>
      <p:ext uri="{BB962C8B-B14F-4D97-AF65-F5344CB8AC3E}">
        <p14:creationId xmlns:p14="http://schemas.microsoft.com/office/powerpoint/2010/main" val="4316673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9697" y="147145"/>
            <a:ext cx="11603420" cy="6495393"/>
          </a:xfrm>
        </p:spPr>
        <p:txBody>
          <a:bodyPr>
            <a:normAutofit lnSpcReduction="10000"/>
          </a:bodyPr>
          <a:lstStyle/>
          <a:p>
            <a:pPr marL="0" indent="0">
              <a:lnSpc>
                <a:spcPct val="120000"/>
              </a:lnSpc>
              <a:buNone/>
            </a:pPr>
            <a:endParaRPr lang="en-US" dirty="0"/>
          </a:p>
          <a:p>
            <a:pPr algn="ctr">
              <a:lnSpc>
                <a:spcPct val="120000"/>
              </a:lnSpc>
            </a:pPr>
            <a:r>
              <a:rPr lang="en-US" sz="4100" b="1" dirty="0">
                <a:solidFill>
                  <a:srgbClr val="00B050"/>
                </a:solidFill>
              </a:rPr>
              <a:t>Secondly: Functions:</a:t>
            </a:r>
          </a:p>
          <a:p>
            <a:pPr>
              <a:lnSpc>
                <a:spcPct val="120000"/>
              </a:lnSpc>
            </a:pPr>
            <a:r>
              <a:rPr lang="en-US" dirty="0"/>
              <a:t>There are four functions of financial accounting:</a:t>
            </a:r>
          </a:p>
          <a:p>
            <a:pPr>
              <a:lnSpc>
                <a:spcPct val="120000"/>
              </a:lnSpc>
            </a:pPr>
            <a:r>
              <a:rPr lang="en-US" dirty="0"/>
              <a:t>1. Identification: Identifying economic events (financial transactions) that need attention, processing, and preparation (whether they are financial or non-financial). Financial accounting only concerns itself with financial transactions as they are the language of money, such as sales of goods, provision of services, purchases, and wage payments. Non-financial transactions such as employee hiring decisions are not within the scope of financial accounting.</a:t>
            </a:r>
          </a:p>
          <a:p>
            <a:pPr>
              <a:lnSpc>
                <a:spcPct val="120000"/>
              </a:lnSpc>
            </a:pPr>
            <a:r>
              <a:rPr lang="en-US" dirty="0"/>
              <a:t>2. Measurement: After identifying financial transactions, they should be measurable in monetary terms (valued in the local currency). Non-financial transactions that cannot be measured in monetary terms are disregarded as they are non-financial in nature.</a:t>
            </a:r>
          </a:p>
          <a:p>
            <a:pPr>
              <a:lnSpc>
                <a:spcPct val="120000"/>
              </a:lnSpc>
            </a:pPr>
            <a:r>
              <a:rPr lang="en-US" dirty="0"/>
              <a:t>3. Recording: After measuring financial transactions, they are documented in accounting records following proper scientific methods, ensuring continuous historical documentation.</a:t>
            </a:r>
          </a:p>
          <a:p>
            <a:pPr>
              <a:lnSpc>
                <a:spcPct val="120000"/>
              </a:lnSpc>
            </a:pPr>
            <a:r>
              <a:rPr lang="en-US" dirty="0"/>
              <a:t>4. Reporting: To benefit from the identified, measured, and recorded financial transactions, their results should be conveyed to stakeholders through the preparation of financial reports, including financial statements. The accountant then analyzes and interprets these statements for stakeholders to guide them in decision-making.</a:t>
            </a:r>
          </a:p>
        </p:txBody>
      </p:sp>
    </p:spTree>
    <p:extLst>
      <p:ext uri="{BB962C8B-B14F-4D97-AF65-F5344CB8AC3E}">
        <p14:creationId xmlns:p14="http://schemas.microsoft.com/office/powerpoint/2010/main" val="9337791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normAutofit/>
          </a:bodyPr>
          <a:lstStyle/>
          <a:p>
            <a:r>
              <a:rPr lang="en-US" sz="4800" dirty="0">
                <a:solidFill>
                  <a:srgbClr val="FF0000"/>
                </a:solidFill>
              </a:rPr>
              <a:t>The second </a:t>
            </a:r>
            <a:r>
              <a:rPr lang="en-US" sz="4800" dirty="0" err="1">
                <a:solidFill>
                  <a:srgbClr val="FF0000"/>
                </a:solidFill>
              </a:rPr>
              <a:t>topic</a:t>
            </a:r>
            <a:r>
              <a:rPr lang="en-US" sz="4800" dirty="0" err="1"/>
              <a:t>:types</a:t>
            </a:r>
            <a:r>
              <a:rPr lang="en-US" sz="4800" dirty="0"/>
              <a:t> of accounting and her </a:t>
            </a:r>
            <a:r>
              <a:rPr lang="en-US" sz="4800" dirty="0" smtClean="0"/>
              <a:t>importance</a:t>
            </a:r>
            <a:endParaRPr lang="en-US" sz="4800" dirty="0"/>
          </a:p>
        </p:txBody>
      </p:sp>
      <p:sp>
        <p:nvSpPr>
          <p:cNvPr id="5" name="Sous-titre 4"/>
          <p:cNvSpPr>
            <a:spLocks noGrp="1"/>
          </p:cNvSpPr>
          <p:nvPr>
            <p:ph type="subTitle" idx="1"/>
          </p:nvPr>
        </p:nvSpPr>
        <p:spPr/>
        <p:txBody>
          <a:bodyPr/>
          <a:lstStyle/>
          <a:p>
            <a:r>
              <a:rPr lang="en-US" dirty="0"/>
              <a:t>The first requirement: types of </a:t>
            </a:r>
            <a:r>
              <a:rPr lang="en-US" dirty="0" smtClean="0"/>
              <a:t>accounting</a:t>
            </a:r>
            <a:endParaRPr lang="en-US" dirty="0"/>
          </a:p>
        </p:txBody>
      </p:sp>
    </p:spTree>
    <p:extLst>
      <p:ext uri="{BB962C8B-B14F-4D97-AF65-F5344CB8AC3E}">
        <p14:creationId xmlns:p14="http://schemas.microsoft.com/office/powerpoint/2010/main" val="26562161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44</TotalTime>
  <Words>1623</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Gothic</vt:lpstr>
      <vt:lpstr>Garamond</vt:lpstr>
      <vt:lpstr>Tahoma</vt:lpstr>
      <vt:lpstr>Savon</vt:lpstr>
      <vt:lpstr>accountancy</vt:lpstr>
      <vt:lpstr>Search plan:</vt:lpstr>
      <vt:lpstr>introduction:</vt:lpstr>
      <vt:lpstr>The first topic: Definition of accounting, its role and functions</vt:lpstr>
      <vt:lpstr>PowerPoint Presentation</vt:lpstr>
      <vt:lpstr>The second requirement: the objectives and functions of accounting</vt:lpstr>
      <vt:lpstr>PowerPoint Presentation</vt:lpstr>
      <vt:lpstr>PowerPoint Presentation</vt:lpstr>
      <vt:lpstr>The second topic:types of accounting and her importance</vt:lpstr>
      <vt:lpstr>PowerPoint Presentation</vt:lpstr>
      <vt:lpstr>PowerPoint Presentation</vt:lpstr>
      <vt:lpstr>conclusion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accountancy</dc:title>
  <dc:creator>hp</dc:creator>
  <cp:lastModifiedBy>taieb</cp:lastModifiedBy>
  <cp:revision>9</cp:revision>
  <dcterms:created xsi:type="dcterms:W3CDTF">2024-04-15T08:55:36Z</dcterms:created>
  <dcterms:modified xsi:type="dcterms:W3CDTF">2025-02-09T12:26:20Z</dcterms:modified>
</cp:coreProperties>
</file>