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7" r:id="rId10"/>
    <p:sldId id="268" r:id="rId11"/>
    <p:sldId id="270" r:id="rId12"/>
    <p:sldId id="274" r:id="rId13"/>
    <p:sldId id="275" r:id="rId14"/>
    <p:sldId id="277" r:id="rId15"/>
    <p:sldId id="282" r:id="rId16"/>
    <p:sldId id="283" r:id="rId17"/>
    <p:sldId id="276" r:id="rId18"/>
    <p:sldId id="278" r:id="rId19"/>
    <p:sldId id="279" r:id="rId20"/>
    <p:sldId id="280" r:id="rId21"/>
    <p:sldId id="281" r:id="rId22"/>
    <p:sldId id="273"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24" autoAdjust="0"/>
  </p:normalViewPr>
  <p:slideViewPr>
    <p:cSldViewPr>
      <p:cViewPr varScale="1">
        <p:scale>
          <a:sx n="63" d="100"/>
          <a:sy n="63" d="100"/>
        </p:scale>
        <p:origin x="1512" y="90"/>
      </p:cViewPr>
      <p:guideLst>
        <p:guide orient="horz" pos="2160"/>
        <p:guide pos="2880"/>
      </p:guideLst>
    </p:cSldViewPr>
  </p:slideViewPr>
  <p:outlineViewPr>
    <p:cViewPr>
      <p:scale>
        <a:sx n="33" d="100"/>
        <a:sy n="33" d="100"/>
      </p:scale>
      <p:origin x="0" y="1741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119EB3-6DAF-4251-BD92-EB94081823A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39552" y="1556792"/>
            <a:ext cx="6400800" cy="792088"/>
          </a:xfrm>
          <a:ln w="3175">
            <a:solidFill>
              <a:schemeClr val="tx1"/>
            </a:solidFill>
          </a:ln>
          <a:effectLst>
            <a:outerShdw blurRad="50800" dist="38100" dir="2700000" algn="tl" rotWithShape="0">
              <a:prstClr val="black">
                <a:alpha val="40000"/>
              </a:prstClr>
            </a:outerShdw>
          </a:effectLst>
        </p:spPr>
        <p:txBody>
          <a:bodyPr>
            <a:normAutofit/>
          </a:bodyPr>
          <a:lstStyle/>
          <a:p>
            <a:r>
              <a:rPr lang="fr-FR" sz="2000" b="1" dirty="0">
                <a:solidFill>
                  <a:schemeClr val="tx1"/>
                </a:solidFill>
              </a:rPr>
              <a:t>Département d’Informatique</a:t>
            </a:r>
          </a:p>
          <a:p>
            <a:r>
              <a:rPr lang="fr-FR" sz="2000" b="1" dirty="0">
                <a:solidFill>
                  <a:schemeClr val="tx1"/>
                </a:solidFill>
              </a:rPr>
              <a:t>Master 1 Réseaux et Systèmes Distribués  (RSD)</a:t>
            </a:r>
          </a:p>
        </p:txBody>
      </p:sp>
      <p:pic>
        <p:nvPicPr>
          <p:cNvPr id="1026" name="Picture 2" descr="https://www.univ-tlemcen.dz/assets/img/logo-fr.png"/>
          <p:cNvPicPr>
            <a:picLocks noChangeAspect="1" noChangeArrowheads="1"/>
          </p:cNvPicPr>
          <p:nvPr/>
        </p:nvPicPr>
        <p:blipFill>
          <a:blip r:embed="rId2" cstate="print"/>
          <a:srcRect/>
          <a:stretch>
            <a:fillRect/>
          </a:stretch>
        </p:blipFill>
        <p:spPr bwMode="auto">
          <a:xfrm>
            <a:off x="4716016" y="260648"/>
            <a:ext cx="3333750" cy="1238250"/>
          </a:xfrm>
          <a:prstGeom prst="rect">
            <a:avLst/>
          </a:prstGeom>
          <a:noFill/>
        </p:spPr>
      </p:pic>
      <p:sp>
        <p:nvSpPr>
          <p:cNvPr id="5" name="Sous-titre 2"/>
          <p:cNvSpPr txBox="1">
            <a:spLocks/>
          </p:cNvSpPr>
          <p:nvPr/>
        </p:nvSpPr>
        <p:spPr>
          <a:xfrm>
            <a:off x="323528" y="2852936"/>
            <a:ext cx="8568952" cy="648072"/>
          </a:xfrm>
          <a:prstGeom prst="rect">
            <a:avLst/>
          </a:prstGeom>
          <a:ln w="3175">
            <a:noFill/>
          </a:ln>
          <a:effectLst/>
          <a:scene3d>
            <a:camera prst="orthographicFront"/>
            <a:lightRig rig="threePt" dir="t"/>
          </a:scene3d>
          <a:sp3d>
            <a:bevelT/>
          </a:sp3d>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600" b="1" dirty="0">
                <a:solidFill>
                  <a:srgbClr val="C00000"/>
                </a:solidFill>
                <a:effectLst>
                  <a:outerShdw blurRad="38100" dist="38100" dir="2700000" algn="tl">
                    <a:srgbClr val="000000">
                      <a:alpha val="43137"/>
                    </a:srgbClr>
                  </a:outerShdw>
                </a:effectLst>
              </a:rPr>
              <a:t>Réseaux privés virtuels</a:t>
            </a:r>
            <a:endParaRPr kumimoji="0" lang="fr-FR" sz="36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n-lt"/>
              <a:ea typeface="+mn-ea"/>
              <a:cs typeface="+mn-cs"/>
            </a:endParaRPr>
          </a:p>
        </p:txBody>
      </p:sp>
      <p:sp>
        <p:nvSpPr>
          <p:cNvPr id="6" name="ZoneTexte 5"/>
          <p:cNvSpPr txBox="1"/>
          <p:nvPr/>
        </p:nvSpPr>
        <p:spPr>
          <a:xfrm>
            <a:off x="395536" y="5734997"/>
            <a:ext cx="3198761" cy="646331"/>
          </a:xfrm>
          <a:prstGeom prst="rect">
            <a:avLst/>
          </a:prstGeom>
          <a:noFill/>
        </p:spPr>
        <p:txBody>
          <a:bodyPr wrap="none" rtlCol="0">
            <a:spAutoFit/>
          </a:bodyPr>
          <a:lstStyle/>
          <a:p>
            <a:r>
              <a:rPr lang="fr-FR" b="1" dirty="0"/>
              <a:t>Mme Asma SARI née AMRAOUI</a:t>
            </a:r>
          </a:p>
          <a:p>
            <a:r>
              <a:rPr lang="fr-FR" dirty="0"/>
              <a:t>amraoui.asma@gmail.com</a:t>
            </a:r>
          </a:p>
        </p:txBody>
      </p:sp>
      <p:sp>
        <p:nvSpPr>
          <p:cNvPr id="35842" name="AutoShape 2" descr="Résultat de recherche d'images pour &quot;administration réseau&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5844" name="Picture 4" descr="http://www.abc-informatik.fr/images/reseaux/abc-informatik-administration-630x300.jpg"/>
          <p:cNvPicPr>
            <a:picLocks noChangeAspect="1" noChangeArrowheads="1"/>
          </p:cNvPicPr>
          <p:nvPr/>
        </p:nvPicPr>
        <p:blipFill>
          <a:blip r:embed="rId3" cstate="print"/>
          <a:srcRect/>
          <a:stretch>
            <a:fillRect/>
          </a:stretch>
        </p:blipFill>
        <p:spPr bwMode="auto">
          <a:xfrm>
            <a:off x="2771800" y="3645024"/>
            <a:ext cx="4176464" cy="198879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Tolérance aux pannes</a:t>
            </a:r>
          </a:p>
        </p:txBody>
      </p:sp>
      <p:sp>
        <p:nvSpPr>
          <p:cNvPr id="3" name="Espace réservé du contenu 2"/>
          <p:cNvSpPr>
            <a:spLocks noGrp="1"/>
          </p:cNvSpPr>
          <p:nvPr>
            <p:ph idx="1"/>
          </p:nvPr>
        </p:nvSpPr>
        <p:spPr/>
        <p:txBody>
          <a:bodyPr/>
          <a:lstStyle/>
          <a:p>
            <a:pPr lvl="0">
              <a:lnSpc>
                <a:spcPct val="150000"/>
              </a:lnSpc>
              <a:buFont typeface="Wingdings" pitchFamily="2" charset="2"/>
              <a:buChar char="q"/>
            </a:pPr>
            <a:r>
              <a:rPr lang="fr-FR" dirty="0"/>
              <a:t> Se prémunir de pannes éventuelles de manière à fournir un temps de disponibilité maximum</a:t>
            </a:r>
          </a:p>
          <a:p>
            <a:pPr lvl="0">
              <a:lnSpc>
                <a:spcPct val="150000"/>
              </a:lnSpc>
              <a:buFont typeface="Wingdings" pitchFamily="2" charset="2"/>
              <a:buChar char="q"/>
            </a:pPr>
            <a:r>
              <a:rPr lang="fr-FR" dirty="0"/>
              <a:t> Eviter les attaques virales par la mise en place de firewalls.</a:t>
            </a:r>
          </a:p>
          <a:p>
            <a:pPr>
              <a:lnSpc>
                <a:spcPct val="150000"/>
              </a:lnSpc>
              <a:buFont typeface="Wingdings" pitchFamily="2" charset="2"/>
              <a:buChar char="q"/>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Quand utiliser VPN?</a:t>
            </a:r>
          </a:p>
        </p:txBody>
      </p:sp>
      <p:sp>
        <p:nvSpPr>
          <p:cNvPr id="3" name="Espace réservé du contenu 2"/>
          <p:cNvSpPr>
            <a:spLocks noGrp="1"/>
          </p:cNvSpPr>
          <p:nvPr>
            <p:ph idx="1"/>
          </p:nvPr>
        </p:nvSpPr>
        <p:spPr/>
        <p:txBody>
          <a:bodyPr>
            <a:noAutofit/>
          </a:bodyPr>
          <a:lstStyle/>
          <a:p>
            <a:pPr>
              <a:lnSpc>
                <a:spcPct val="200000"/>
              </a:lnSpc>
              <a:buFont typeface="Wingdings" pitchFamily="2" charset="2"/>
              <a:buChar char="q"/>
            </a:pPr>
            <a:r>
              <a:rPr lang="fr-FR" dirty="0"/>
              <a:t> Télétravail</a:t>
            </a:r>
          </a:p>
          <a:p>
            <a:pPr>
              <a:lnSpc>
                <a:spcPct val="200000"/>
              </a:lnSpc>
              <a:buFont typeface="Wingdings" pitchFamily="2" charset="2"/>
              <a:buChar char="q"/>
            </a:pPr>
            <a:r>
              <a:rPr lang="fr-FR" dirty="0"/>
              <a:t> Connexion de sites distants</a:t>
            </a:r>
          </a:p>
          <a:p>
            <a:pPr>
              <a:lnSpc>
                <a:spcPct val="200000"/>
              </a:lnSpc>
              <a:buFont typeface="Wingdings" pitchFamily="2" charset="2"/>
              <a:buChar char="q"/>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Fonctionnement VPN</a:t>
            </a:r>
          </a:p>
        </p:txBody>
      </p:sp>
      <p:sp>
        <p:nvSpPr>
          <p:cNvPr id="3" name="Espace réservé du contenu 2"/>
          <p:cNvSpPr>
            <a:spLocks noGrp="1"/>
          </p:cNvSpPr>
          <p:nvPr>
            <p:ph idx="1"/>
          </p:nvPr>
        </p:nvSpPr>
        <p:spPr/>
        <p:txBody>
          <a:bodyPr>
            <a:normAutofit fontScale="92500"/>
          </a:bodyPr>
          <a:lstStyle/>
          <a:p>
            <a:pPr algn="just">
              <a:buFont typeface="Wingdings" pitchFamily="2" charset="2"/>
              <a:buChar char="q"/>
            </a:pPr>
            <a:r>
              <a:rPr lang="fr-FR" dirty="0"/>
              <a:t> La connexion entre les ordinateurs est gérée de façon transparente par le logiciel de VPN, créant un tunnel entre eux. </a:t>
            </a:r>
          </a:p>
          <a:p>
            <a:pPr algn="just">
              <a:buFont typeface="Wingdings" pitchFamily="2" charset="2"/>
              <a:buChar char="q"/>
            </a:pPr>
            <a:endParaRPr lang="fr-FR" dirty="0"/>
          </a:p>
          <a:p>
            <a:pPr algn="just">
              <a:buFont typeface="Wingdings" pitchFamily="2" charset="2"/>
              <a:buChar char="q"/>
            </a:pPr>
            <a:r>
              <a:rPr lang="fr-FR" dirty="0"/>
              <a:t> Un réseau privé virtuel repose sur un protocole, appelé protocole de </a:t>
            </a:r>
            <a:r>
              <a:rPr lang="fr-FR" dirty="0" err="1"/>
              <a:t>tunnelisation</a:t>
            </a:r>
            <a:r>
              <a:rPr lang="fr-FR" dirty="0"/>
              <a:t> (</a:t>
            </a:r>
            <a:r>
              <a:rPr lang="fr-FR" i="1" dirty="0"/>
              <a:t>tunneling</a:t>
            </a:r>
            <a:r>
              <a:rPr lang="fr-FR" dirty="0"/>
              <a:t>), c'est-à-dire un protocole permettant aux données passant d'une extrémité du VPN à l'autre d'être sécurisées par des algorithmes de cryptographie.</a:t>
            </a:r>
          </a:p>
          <a:p>
            <a:pPr algn="just">
              <a:buFont typeface="Wingdings" pitchFamily="2" charset="2"/>
              <a:buChar char="q"/>
            </a:pPr>
            <a:endParaRPr lang="fr-FR" dirty="0"/>
          </a:p>
          <a:p>
            <a:pPr algn="just">
              <a:buFont typeface="Wingdings" pitchFamily="2" charset="2"/>
              <a:buChar char="q"/>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a:solidFill>
                  <a:srgbClr val="C00000"/>
                </a:solidFill>
              </a:rPr>
              <a:t>Tunnelling</a:t>
            </a:r>
            <a:endParaRPr lang="fr-FR" b="1" dirty="0">
              <a:solidFill>
                <a:srgbClr val="C00000"/>
              </a:solidFill>
            </a:endParaRPr>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t> Le terme  tunnel est utilisé pour symboliser le fait qu'entre l'entrée et la sortie du VPN les données sont chiffrées et donc incompréhensible pour toute personne située entre les deux extrémités du VPN, comme si les données passaient dans un tunnel.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a:solidFill>
                  <a:srgbClr val="C00000"/>
                </a:solidFill>
              </a:rPr>
              <a:t>Tunelling</a:t>
            </a:r>
            <a:endParaRPr lang="fr-FR" b="1" dirty="0">
              <a:solidFill>
                <a:srgbClr val="C00000"/>
              </a:solidFill>
            </a:endParaRPr>
          </a:p>
        </p:txBody>
      </p:sp>
      <p:sp>
        <p:nvSpPr>
          <p:cNvPr id="3" name="Espace réservé du contenu 2"/>
          <p:cNvSpPr>
            <a:spLocks noGrp="1"/>
          </p:cNvSpPr>
          <p:nvPr>
            <p:ph idx="1"/>
          </p:nvPr>
        </p:nvSpPr>
        <p:spPr>
          <a:xfrm>
            <a:off x="457200" y="1412776"/>
            <a:ext cx="8229600" cy="5112568"/>
          </a:xfrm>
        </p:spPr>
        <p:txBody>
          <a:bodyPr>
            <a:noAutofit/>
          </a:bodyPr>
          <a:lstStyle/>
          <a:p>
            <a:pPr algn="just">
              <a:lnSpc>
                <a:spcPct val="120000"/>
              </a:lnSpc>
              <a:buFont typeface="Wingdings" pitchFamily="2" charset="2"/>
              <a:buChar char="q"/>
            </a:pPr>
            <a:r>
              <a:rPr lang="fr-FR" sz="2200" dirty="0"/>
              <a:t>Construire un chemin virtuel après avoir identifié l'émetteur et le destinataire. Par la suite, la source chiffre les données et les achemine en empruntant ce chemin virtuel. </a:t>
            </a:r>
          </a:p>
          <a:p>
            <a:pPr algn="just">
              <a:lnSpc>
                <a:spcPct val="120000"/>
              </a:lnSpc>
              <a:buFont typeface="Wingdings" pitchFamily="2" charset="2"/>
              <a:buChar char="q"/>
            </a:pPr>
            <a:r>
              <a:rPr lang="fr-FR" sz="2200" dirty="0"/>
              <a:t>Afin d'assurer un accès aisé et peu coûteux aux intranets ou aux extranets d'entreprise, les VPN simulent un réseau privé, alors qu'ils utilisent en réalité une infrastructure d'accès partagée, comme Internet.</a:t>
            </a:r>
          </a:p>
          <a:p>
            <a:pPr algn="just">
              <a:lnSpc>
                <a:spcPct val="120000"/>
              </a:lnSpc>
              <a:buFont typeface="Wingdings" pitchFamily="2" charset="2"/>
              <a:buChar char="q"/>
            </a:pPr>
            <a:r>
              <a:rPr lang="fr-FR" sz="2200" dirty="0"/>
              <a:t>Les données à transmettre peuvent être prises en charge par un protocole différent d'</a:t>
            </a:r>
            <a:r>
              <a:rPr lang="fr-FR" sz="2200" dirty="0" err="1"/>
              <a:t>Ip</a:t>
            </a:r>
            <a:r>
              <a:rPr lang="fr-FR" sz="2200" dirty="0"/>
              <a:t>. Dans Ce cas, le protocole de tunneling encapsule les données en ajoutant une en-tête.</a:t>
            </a:r>
          </a:p>
          <a:p>
            <a:pPr algn="just">
              <a:lnSpc>
                <a:spcPct val="120000"/>
              </a:lnSpc>
              <a:buFont typeface="Wingdings" pitchFamily="2" charset="2"/>
              <a:buChar char="q"/>
            </a:pPr>
            <a:r>
              <a:rPr lang="fr-FR" sz="2200" b="1" dirty="0"/>
              <a:t>Le tunneling est l'ensemble des processus d'encapsulation, de transmission et de désencapsulation.</a:t>
            </a:r>
          </a:p>
          <a:p>
            <a:pPr algn="just">
              <a:lnSpc>
                <a:spcPct val="120000"/>
              </a:lnSpc>
              <a:buFont typeface="Wingdings" pitchFamily="2" charset="2"/>
              <a:buChar char="q"/>
            </a:pPr>
            <a:endParaRPr lang="fr-FR" sz="2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Configuration VPN</a:t>
            </a:r>
          </a:p>
        </p:txBody>
      </p:sp>
      <p:sp>
        <p:nvSpPr>
          <p:cNvPr id="3" name="Espace réservé du contenu 2"/>
          <p:cNvSpPr>
            <a:spLocks noGrp="1"/>
          </p:cNvSpPr>
          <p:nvPr>
            <p:ph idx="1"/>
          </p:nvPr>
        </p:nvSpPr>
        <p:spPr/>
        <p:txBody>
          <a:bodyPr/>
          <a:lstStyle/>
          <a:p>
            <a:pPr>
              <a:lnSpc>
                <a:spcPct val="200000"/>
              </a:lnSpc>
              <a:buFont typeface="Wingdings" pitchFamily="2" charset="2"/>
              <a:buChar char="q"/>
            </a:pPr>
            <a:r>
              <a:rPr lang="fr-FR" dirty="0"/>
              <a:t> Network to network</a:t>
            </a:r>
          </a:p>
          <a:p>
            <a:pPr>
              <a:lnSpc>
                <a:spcPct val="200000"/>
              </a:lnSpc>
              <a:buFont typeface="Wingdings" pitchFamily="2" charset="2"/>
              <a:buChar char="q"/>
            </a:pPr>
            <a:r>
              <a:rPr lang="fr-FR" dirty="0"/>
              <a:t> Host to network</a:t>
            </a:r>
          </a:p>
          <a:p>
            <a:pPr>
              <a:lnSpc>
                <a:spcPct val="200000"/>
              </a:lnSpc>
              <a:buFont typeface="Wingdings" pitchFamily="2" charset="2"/>
              <a:buChar char="q"/>
            </a:pPr>
            <a:r>
              <a:rPr lang="fr-FR" dirty="0"/>
              <a:t> Host to host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Solutions VPN</a:t>
            </a:r>
          </a:p>
        </p:txBody>
      </p:sp>
      <p:sp>
        <p:nvSpPr>
          <p:cNvPr id="3" name="Espace réservé du contenu 2"/>
          <p:cNvSpPr>
            <a:spLocks noGrp="1"/>
          </p:cNvSpPr>
          <p:nvPr>
            <p:ph idx="1"/>
          </p:nvPr>
        </p:nvSpPr>
        <p:spPr/>
        <p:txBody>
          <a:bodyPr/>
          <a:lstStyle/>
          <a:p>
            <a:pPr algn="just">
              <a:buFont typeface="Wingdings" pitchFamily="2" charset="2"/>
              <a:buChar char="q"/>
            </a:pPr>
            <a:r>
              <a:rPr lang="fr-FR" dirty="0"/>
              <a:t> </a:t>
            </a:r>
            <a:r>
              <a:rPr lang="fr-FR" b="1" dirty="0">
                <a:solidFill>
                  <a:srgbClr val="7030A0"/>
                </a:solidFill>
              </a:rPr>
              <a:t>Services VPN</a:t>
            </a:r>
          </a:p>
          <a:p>
            <a:pPr algn="just">
              <a:buNone/>
            </a:pPr>
            <a:r>
              <a:rPr lang="fr-FR" dirty="0"/>
              <a:t>Par des opérateurs télécom ou des sociétés spécialisées</a:t>
            </a:r>
          </a:p>
          <a:p>
            <a:pPr algn="just">
              <a:buFont typeface="Wingdings" pitchFamily="2" charset="2"/>
              <a:buChar char="q"/>
            </a:pPr>
            <a:r>
              <a:rPr lang="fr-FR" dirty="0"/>
              <a:t> </a:t>
            </a:r>
            <a:r>
              <a:rPr lang="fr-FR" b="1" dirty="0">
                <a:solidFill>
                  <a:srgbClr val="7030A0"/>
                </a:solidFill>
              </a:rPr>
              <a:t>Solutions matérielles</a:t>
            </a:r>
          </a:p>
          <a:p>
            <a:pPr algn="just">
              <a:buNone/>
            </a:pPr>
            <a:r>
              <a:rPr lang="fr-FR" dirty="0"/>
              <a:t>Matériel conçu spécialement pour opérer sur les VPN</a:t>
            </a:r>
          </a:p>
          <a:p>
            <a:pPr algn="just">
              <a:buFont typeface="Wingdings" pitchFamily="2" charset="2"/>
              <a:buChar char="q"/>
            </a:pPr>
            <a:r>
              <a:rPr lang="fr-FR" dirty="0"/>
              <a:t> </a:t>
            </a:r>
            <a:r>
              <a:rPr lang="fr-FR" b="1" dirty="0">
                <a:solidFill>
                  <a:srgbClr val="7030A0"/>
                </a:solidFill>
              </a:rPr>
              <a:t>Solutions logicielles</a:t>
            </a:r>
          </a:p>
          <a:p>
            <a:pPr algn="just">
              <a:buNone/>
            </a:pPr>
            <a:r>
              <a:rPr lang="fr-FR" dirty="0"/>
              <a:t>Logiciels utilisant des protocoles de </a:t>
            </a:r>
            <a:r>
              <a:rPr lang="fr-FR" dirty="0" err="1"/>
              <a:t>tunnelling</a:t>
            </a:r>
            <a:endParaRPr lang="fr-FR" dirty="0"/>
          </a:p>
          <a:p>
            <a:pPr algn="just"/>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Types de VPN</a:t>
            </a:r>
          </a:p>
        </p:txBody>
      </p:sp>
      <p:sp>
        <p:nvSpPr>
          <p:cNvPr id="3" name="Espace réservé du contenu 2"/>
          <p:cNvSpPr>
            <a:spLocks noGrp="1"/>
          </p:cNvSpPr>
          <p:nvPr>
            <p:ph idx="1"/>
          </p:nvPr>
        </p:nvSpPr>
        <p:spPr/>
        <p:txBody>
          <a:bodyPr/>
          <a:lstStyle/>
          <a:p>
            <a:pPr>
              <a:lnSpc>
                <a:spcPct val="200000"/>
              </a:lnSpc>
              <a:buFont typeface="Wingdings" pitchFamily="2" charset="2"/>
              <a:buChar char="q"/>
            </a:pPr>
            <a:r>
              <a:rPr lang="fr-FR" dirty="0"/>
              <a:t> VPN d’accès</a:t>
            </a:r>
          </a:p>
          <a:p>
            <a:pPr>
              <a:lnSpc>
                <a:spcPct val="200000"/>
              </a:lnSpc>
              <a:buFont typeface="Wingdings" pitchFamily="2" charset="2"/>
              <a:buChar char="q"/>
            </a:pPr>
            <a:r>
              <a:rPr lang="fr-FR" dirty="0"/>
              <a:t> Intranet VPN </a:t>
            </a:r>
          </a:p>
          <a:p>
            <a:pPr>
              <a:lnSpc>
                <a:spcPct val="200000"/>
              </a:lnSpc>
              <a:buFont typeface="Wingdings" pitchFamily="2" charset="2"/>
              <a:buChar char="q"/>
            </a:pPr>
            <a:r>
              <a:rPr lang="fr-FR" dirty="0"/>
              <a:t> Extranet VPN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VPN d’accès</a:t>
            </a:r>
          </a:p>
        </p:txBody>
      </p:sp>
      <p:pic>
        <p:nvPicPr>
          <p:cNvPr id="4" name="Espace réservé du contenu 3" descr="TCPIP IPV6 VOIP VPN IP IPV4"/>
          <p:cNvPicPr>
            <a:picLocks noGrp="1"/>
          </p:cNvPicPr>
          <p:nvPr>
            <p:ph idx="1"/>
          </p:nvPr>
        </p:nvPicPr>
        <p:blipFill>
          <a:blip r:embed="rId2" cstate="print"/>
          <a:srcRect/>
          <a:stretch>
            <a:fillRect/>
          </a:stretch>
        </p:blipFill>
        <p:spPr bwMode="auto">
          <a:xfrm>
            <a:off x="1043608" y="1484784"/>
            <a:ext cx="7128792" cy="2009775"/>
          </a:xfrm>
          <a:prstGeom prst="rect">
            <a:avLst/>
          </a:prstGeom>
          <a:noFill/>
          <a:ln w="9525">
            <a:noFill/>
            <a:miter lim="800000"/>
            <a:headEnd/>
            <a:tailEnd/>
          </a:ln>
        </p:spPr>
      </p:pic>
      <p:sp>
        <p:nvSpPr>
          <p:cNvPr id="1025" name="Rectangle 1"/>
          <p:cNvSpPr>
            <a:spLocks noChangeArrowheads="1"/>
          </p:cNvSpPr>
          <p:nvPr/>
        </p:nvSpPr>
        <p:spPr bwMode="auto">
          <a:xfrm>
            <a:off x="899592" y="3604954"/>
            <a:ext cx="7128792"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a:ln>
                  <a:noFill/>
                </a:ln>
                <a:solidFill>
                  <a:srgbClr val="000000"/>
                </a:solidFill>
                <a:effectLst/>
                <a:ea typeface="Times New Roman" pitchFamily="18" charset="0"/>
                <a:cs typeface="Arial" pitchFamily="34" charset="0"/>
              </a:rPr>
              <a:t>Le VPN d'accès est utilisé pour permettre à des utilisateurs itinérants d'accéder au réseau privé. L'utilisateur se sert d'une connexion Internet pour établir la connexion. Il existe deux cas:</a:t>
            </a:r>
            <a:endParaRPr kumimoji="0" lang="fr-FR" sz="2400" b="0" i="0" u="none" strike="noStrike" cap="none" normalizeH="0" baseline="0" dirty="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 typeface="Wingdings" pitchFamily="2" charset="2"/>
              <a:buChar char="Ø"/>
              <a:tabLst/>
            </a:pPr>
            <a:r>
              <a:rPr kumimoji="0" lang="fr-FR" sz="2400" b="0" i="0" u="none" strike="noStrike" cap="none" normalizeH="0" baseline="0" dirty="0">
                <a:ln>
                  <a:noFill/>
                </a:ln>
                <a:solidFill>
                  <a:srgbClr val="000000"/>
                </a:solidFill>
                <a:effectLst/>
                <a:ea typeface="Times New Roman" pitchFamily="18" charset="0"/>
                <a:cs typeface="Arial" pitchFamily="34" charset="0"/>
              </a:rPr>
              <a:t> L'utilisateur demande au fournisseur d'accès de lui établir une connexion cryptée vers le serveur distant</a:t>
            </a:r>
            <a:endParaRPr kumimoji="0" lang="fr-FR" sz="2400" b="0" i="0" u="none" strike="noStrike" cap="none" normalizeH="0" baseline="0" dirty="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 typeface="Wingdings" pitchFamily="2" charset="2"/>
              <a:buChar char="Ø"/>
              <a:tabLst/>
            </a:pPr>
            <a:r>
              <a:rPr kumimoji="0" lang="fr-FR" sz="2400" b="0" i="0" u="none" strike="noStrike" cap="none" normalizeH="0" baseline="0" dirty="0">
                <a:ln>
                  <a:noFill/>
                </a:ln>
                <a:solidFill>
                  <a:srgbClr val="000000"/>
                </a:solidFill>
                <a:effectLst/>
                <a:ea typeface="Times New Roman" pitchFamily="18" charset="0"/>
                <a:cs typeface="Arial" pitchFamily="34" charset="0"/>
              </a:rPr>
              <a:t> L'utilisateur possède son propre logiciel client pour le VPN</a:t>
            </a:r>
            <a:endParaRPr kumimoji="0" lang="fr-FR" sz="2400" b="0" i="0" u="none" strike="noStrike" cap="none" normalizeH="0" baseline="0" dirty="0">
              <a:ln>
                <a:noFill/>
              </a:ln>
              <a:solidFill>
                <a:schemeClr val="tx1"/>
              </a:solidFill>
              <a:effectLst/>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Intranet VPN</a:t>
            </a:r>
          </a:p>
        </p:txBody>
      </p:sp>
      <p:pic>
        <p:nvPicPr>
          <p:cNvPr id="4" name="Espace réservé du contenu 3" descr="TCPIP IPV6 VOIP VPN IP IPV4"/>
          <p:cNvPicPr>
            <a:picLocks noGrp="1"/>
          </p:cNvPicPr>
          <p:nvPr>
            <p:ph idx="1"/>
          </p:nvPr>
        </p:nvPicPr>
        <p:blipFill>
          <a:blip r:embed="rId2" cstate="print"/>
          <a:srcRect/>
          <a:stretch>
            <a:fillRect/>
          </a:stretch>
        </p:blipFill>
        <p:spPr bwMode="auto">
          <a:xfrm>
            <a:off x="611560" y="1412776"/>
            <a:ext cx="7776864" cy="2664296"/>
          </a:xfrm>
          <a:prstGeom prst="rect">
            <a:avLst/>
          </a:prstGeom>
          <a:noFill/>
          <a:ln w="9525">
            <a:noFill/>
            <a:miter lim="800000"/>
            <a:headEnd/>
            <a:tailEnd/>
          </a:ln>
        </p:spPr>
      </p:pic>
      <p:sp>
        <p:nvSpPr>
          <p:cNvPr id="35841" name="Rectangle 1"/>
          <p:cNvSpPr>
            <a:spLocks noChangeArrowheads="1"/>
          </p:cNvSpPr>
          <p:nvPr/>
        </p:nvSpPr>
        <p:spPr bwMode="auto">
          <a:xfrm>
            <a:off x="611560" y="4077072"/>
            <a:ext cx="8208912"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a:ln>
                  <a:noFill/>
                </a:ln>
                <a:solidFill>
                  <a:srgbClr val="000000"/>
                </a:solidFill>
                <a:effectLst/>
                <a:ea typeface="Times New Roman" pitchFamily="18" charset="0"/>
                <a:cs typeface="Arial" pitchFamily="34" charset="0"/>
              </a:rPr>
              <a:t>L'intranet VPN est utilisé pour relier au moins deux intranets entre eux. Ce type de réseau est particulièrement utile au sein d'une entreprise possédant plusieurs sites distants. Le plus important dans Ce type de réseau est de garantir la sécurité et l'intégrité des données. </a:t>
            </a:r>
            <a:endParaRPr kumimoji="0" lang="fr-FR" sz="2400" b="0" i="0" u="none" strike="noStrike" cap="none" normalizeH="0" baseline="0" dirty="0">
              <a:ln>
                <a:noFill/>
              </a:ln>
              <a:solidFill>
                <a:schemeClr val="tx1"/>
              </a:solidFill>
              <a:effectLst/>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Introduction</a:t>
            </a:r>
          </a:p>
        </p:txBody>
      </p:sp>
      <p:sp>
        <p:nvSpPr>
          <p:cNvPr id="3" name="Espace réservé du contenu 2"/>
          <p:cNvSpPr>
            <a:spLocks noGrp="1"/>
          </p:cNvSpPr>
          <p:nvPr>
            <p:ph idx="1"/>
          </p:nvPr>
        </p:nvSpPr>
        <p:spPr/>
        <p:txBody>
          <a:bodyPr>
            <a:normAutofit fontScale="85000" lnSpcReduction="20000"/>
          </a:bodyPr>
          <a:lstStyle/>
          <a:p>
            <a:pPr algn="just">
              <a:lnSpc>
                <a:spcPct val="120000"/>
              </a:lnSpc>
              <a:buFont typeface="Wingdings" pitchFamily="2" charset="2"/>
              <a:buChar char="q"/>
            </a:pPr>
            <a:r>
              <a:rPr lang="fr-FR" dirty="0"/>
              <a:t>Les entreprises utilisent souvent les réseaux intranet pour entreposer leurs données confidentielles.</a:t>
            </a:r>
          </a:p>
          <a:p>
            <a:pPr algn="just">
              <a:lnSpc>
                <a:spcPct val="120000"/>
              </a:lnSpc>
              <a:buFont typeface="Wingdings" pitchFamily="2" charset="2"/>
              <a:buChar char="q"/>
            </a:pPr>
            <a:r>
              <a:rPr lang="fr-FR" dirty="0"/>
              <a:t>Les données transmises sur Internet sont beaucoup plus vulnérables que lorsqu'elles circulent sur un réseau interne à une organisation.</a:t>
            </a:r>
          </a:p>
          <a:p>
            <a:pPr algn="just">
              <a:lnSpc>
                <a:spcPct val="120000"/>
              </a:lnSpc>
              <a:buFont typeface="Wingdings" pitchFamily="2" charset="2"/>
              <a:buChar char="q"/>
            </a:pPr>
            <a:r>
              <a:rPr lang="fr-FR" dirty="0"/>
              <a:t>Avec internet, les données empruntent une infrastructure réseau publique appartenant à différents opérateurs. </a:t>
            </a:r>
          </a:p>
          <a:p>
            <a:pPr algn="just">
              <a:lnSpc>
                <a:spcPct val="120000"/>
              </a:lnSpc>
              <a:buFont typeface="Wingdings" pitchFamily="2" charset="2"/>
              <a:buChar char="q"/>
            </a:pPr>
            <a:r>
              <a:rPr lang="fr-FR" dirty="0"/>
              <a:t>Il n'est pas impossible que sur le chemin parcouru, le réseau soit écouté ou détourné.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Extranet VPN</a:t>
            </a:r>
          </a:p>
        </p:txBody>
      </p:sp>
      <p:pic>
        <p:nvPicPr>
          <p:cNvPr id="4" name="Espace réservé du contenu 3" descr="TCPIP IPV6 VOIP VPN IP IPV4"/>
          <p:cNvPicPr>
            <a:picLocks noGrp="1"/>
          </p:cNvPicPr>
          <p:nvPr>
            <p:ph idx="1"/>
          </p:nvPr>
        </p:nvPicPr>
        <p:blipFill>
          <a:blip r:embed="rId2" cstate="print"/>
          <a:srcRect/>
          <a:stretch>
            <a:fillRect/>
          </a:stretch>
        </p:blipFill>
        <p:spPr bwMode="auto">
          <a:xfrm>
            <a:off x="899592" y="1412776"/>
            <a:ext cx="7344816" cy="2160240"/>
          </a:xfrm>
          <a:prstGeom prst="rect">
            <a:avLst/>
          </a:prstGeom>
          <a:noFill/>
          <a:ln w="9525">
            <a:noFill/>
            <a:miter lim="800000"/>
            <a:headEnd/>
            <a:tailEnd/>
          </a:ln>
        </p:spPr>
      </p:pic>
      <p:sp>
        <p:nvSpPr>
          <p:cNvPr id="36865" name="Rectangle 1"/>
          <p:cNvSpPr>
            <a:spLocks noChangeArrowheads="1"/>
          </p:cNvSpPr>
          <p:nvPr/>
        </p:nvSpPr>
        <p:spPr bwMode="auto">
          <a:xfrm>
            <a:off x="467544" y="3650248"/>
            <a:ext cx="8100392"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a:ln>
                  <a:noFill/>
                </a:ln>
                <a:solidFill>
                  <a:srgbClr val="000000"/>
                </a:solidFill>
                <a:effectLst/>
                <a:ea typeface="Times New Roman" pitchFamily="18" charset="0"/>
                <a:cs typeface="Arial" pitchFamily="34" charset="0"/>
              </a:rPr>
              <a:t>Une entreprise peut utiliser le VPN pour communiquer avec ses clients et ses partenaires. Elle ouvre alors son réseau local à ces derniers. Dans Ce cadre, il est fondamental que l'administrateur du VPN puisse tracer les clients sur le réseau et gérer les droits de chacun sur celui-ci.</a:t>
            </a:r>
            <a:endParaRPr kumimoji="0" lang="fr-FR" sz="2400" b="0" i="0" u="none" strike="noStrike" cap="none" normalizeH="0" baseline="0" dirty="0">
              <a:ln>
                <a:noFill/>
              </a:ln>
              <a:solidFill>
                <a:schemeClr val="tx1"/>
              </a:solidFill>
              <a:effectLst/>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Protocoles utilisés</a:t>
            </a:r>
          </a:p>
        </p:txBody>
      </p:sp>
      <p:sp>
        <p:nvSpPr>
          <p:cNvPr id="3" name="Espace réservé du contenu 2"/>
          <p:cNvSpPr>
            <a:spLocks noGrp="1"/>
          </p:cNvSpPr>
          <p:nvPr>
            <p:ph idx="1"/>
          </p:nvPr>
        </p:nvSpPr>
        <p:spPr/>
        <p:txBody>
          <a:bodyPr/>
          <a:lstStyle/>
          <a:p>
            <a:pPr>
              <a:buFont typeface="Wingdings" pitchFamily="2" charset="2"/>
              <a:buChar char="q"/>
            </a:pPr>
            <a:r>
              <a:rPr lang="fr-FR" dirty="0"/>
              <a:t> Les protocoles de niveau 2:</a:t>
            </a:r>
          </a:p>
          <a:p>
            <a:pPr marL="993775" indent="-268288">
              <a:buFont typeface="Wingdings" pitchFamily="2" charset="2"/>
              <a:buChar char="§"/>
            </a:pPr>
            <a:r>
              <a:rPr lang="fr-FR" dirty="0" err="1"/>
              <a:t>Pptp</a:t>
            </a:r>
            <a:endParaRPr lang="fr-FR" dirty="0"/>
          </a:p>
          <a:p>
            <a:pPr marL="993775" indent="-268288">
              <a:buFont typeface="Wingdings" pitchFamily="2" charset="2"/>
              <a:buChar char="§"/>
            </a:pPr>
            <a:r>
              <a:rPr lang="fr-FR" dirty="0"/>
              <a:t>L2F </a:t>
            </a:r>
          </a:p>
          <a:p>
            <a:pPr marL="993775" indent="-268288">
              <a:buFont typeface="Wingdings" pitchFamily="2" charset="2"/>
              <a:buChar char="§"/>
            </a:pPr>
            <a:r>
              <a:rPr lang="fr-FR" dirty="0"/>
              <a:t>L2tp</a:t>
            </a:r>
          </a:p>
          <a:p>
            <a:pPr>
              <a:buFont typeface="Wingdings" pitchFamily="2" charset="2"/>
              <a:buChar char="q"/>
            </a:pPr>
            <a:r>
              <a:rPr lang="fr-FR" dirty="0"/>
              <a:t> Les protocoles de niveau 3:</a:t>
            </a:r>
          </a:p>
          <a:p>
            <a:pPr marL="725488" indent="346075">
              <a:buFont typeface="Wingdings" pitchFamily="2" charset="2"/>
              <a:buChar char="§"/>
            </a:pPr>
            <a:r>
              <a:rPr lang="fr-FR" dirty="0" err="1"/>
              <a:t>Ipsec</a:t>
            </a:r>
            <a:r>
              <a:rPr lang="fr-FR" dirty="0"/>
              <a:t> </a:t>
            </a:r>
          </a:p>
          <a:p>
            <a:pPr marL="725488" indent="346075">
              <a:buFont typeface="Wingdings" pitchFamily="2" charset="2"/>
              <a:buChar char="§"/>
            </a:pPr>
            <a:r>
              <a:rPr lang="fr-FR" dirty="0" err="1"/>
              <a:t>Mpls</a:t>
            </a:r>
            <a:endParaRPr lang="fr-FR" dirty="0"/>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Conclusion</a:t>
            </a:r>
          </a:p>
        </p:txBody>
      </p:sp>
      <p:sp>
        <p:nvSpPr>
          <p:cNvPr id="4" name="Espace réservé du contenu 3"/>
          <p:cNvSpPr>
            <a:spLocks noGrp="1"/>
          </p:cNvSpPr>
          <p:nvPr>
            <p:ph idx="1"/>
          </p:nvPr>
        </p:nvSpPr>
        <p:spPr/>
        <p:txBody>
          <a:bodyPr>
            <a:normAutofit/>
          </a:bodyPr>
          <a:lstStyle/>
          <a:p>
            <a:pPr algn="just">
              <a:buFont typeface="Wingdings" pitchFamily="2" charset="2"/>
              <a:buChar char="q"/>
            </a:pPr>
            <a:r>
              <a:rPr lang="fr-FR" dirty="0"/>
              <a:t> Le système de </a:t>
            </a:r>
            <a:r>
              <a:rPr lang="fr-FR" i="1" dirty="0"/>
              <a:t>VPN</a:t>
            </a:r>
            <a:r>
              <a:rPr lang="fr-FR" dirty="0"/>
              <a:t> permet d'obtenir une liaison sécurisée à moindre coût, si ce n'est la mise en œuvre des équipements terminaux.</a:t>
            </a:r>
          </a:p>
          <a:p>
            <a:pPr algn="just">
              <a:buFont typeface="Wingdings" pitchFamily="2" charset="2"/>
              <a:buChar char="q"/>
            </a:pPr>
            <a:endParaRPr lang="fr-FR" dirty="0"/>
          </a:p>
          <a:p>
            <a:pPr algn="just">
              <a:buFont typeface="Wingdings" pitchFamily="2" charset="2"/>
              <a:buChar char="q"/>
            </a:pPr>
            <a:r>
              <a:rPr lang="fr-FR" dirty="0"/>
              <a:t> En contrepartie il ne permet pas d'assurer une qualité de service comparable à une ligne louée dans la mesure où le réseau physique est public et donc non garanti. </a:t>
            </a:r>
          </a:p>
          <a:p>
            <a:pPr algn="just">
              <a:buNone/>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Introduction</a:t>
            </a:r>
          </a:p>
        </p:txBody>
      </p:sp>
      <p:sp>
        <p:nvSpPr>
          <p:cNvPr id="3" name="Espace réservé du contenu 2"/>
          <p:cNvSpPr>
            <a:spLocks noGrp="1"/>
          </p:cNvSpPr>
          <p:nvPr>
            <p:ph idx="1"/>
          </p:nvPr>
        </p:nvSpPr>
        <p:spPr/>
        <p:txBody>
          <a:bodyPr/>
          <a:lstStyle/>
          <a:p>
            <a:pPr>
              <a:lnSpc>
                <a:spcPct val="200000"/>
              </a:lnSpc>
              <a:buNone/>
            </a:pPr>
            <a:r>
              <a:rPr lang="fr-FR" dirty="0"/>
              <a:t>Solutions:</a:t>
            </a:r>
          </a:p>
          <a:p>
            <a:pPr>
              <a:lnSpc>
                <a:spcPct val="200000"/>
              </a:lnSpc>
              <a:buFont typeface="Wingdings" pitchFamily="2" charset="2"/>
              <a:buChar char="q"/>
            </a:pPr>
            <a:r>
              <a:rPr lang="fr-FR" dirty="0"/>
              <a:t>Utilisation de lignes spécialisées</a:t>
            </a:r>
          </a:p>
          <a:p>
            <a:pPr>
              <a:lnSpc>
                <a:spcPct val="200000"/>
              </a:lnSpc>
              <a:buFont typeface="Wingdings" pitchFamily="2" charset="2"/>
              <a:buChar char="q"/>
            </a:pPr>
            <a:r>
              <a:rPr lang="fr-FR" dirty="0"/>
              <a:t>Utilisation de VPN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VPN (Virtual </a:t>
            </a:r>
            <a:r>
              <a:rPr lang="fr-FR" b="1" dirty="0" err="1">
                <a:solidFill>
                  <a:srgbClr val="C00000"/>
                </a:solidFill>
              </a:rPr>
              <a:t>Private</a:t>
            </a:r>
            <a:r>
              <a:rPr lang="fr-FR" b="1" dirty="0">
                <a:solidFill>
                  <a:srgbClr val="C00000"/>
                </a:solidFill>
              </a:rPr>
              <a:t> Network)</a:t>
            </a:r>
          </a:p>
        </p:txBody>
      </p:sp>
      <p:sp>
        <p:nvSpPr>
          <p:cNvPr id="3" name="Espace réservé du contenu 2"/>
          <p:cNvSpPr>
            <a:spLocks noGrp="1"/>
          </p:cNvSpPr>
          <p:nvPr>
            <p:ph idx="1"/>
          </p:nvPr>
        </p:nvSpPr>
        <p:spPr>
          <a:xfrm>
            <a:off x="457200" y="2392288"/>
            <a:ext cx="8229600" cy="2620888"/>
          </a:xfrm>
        </p:spPr>
        <p:txBody>
          <a:bodyPr/>
          <a:lstStyle/>
          <a:p>
            <a:pPr algn="just">
              <a:lnSpc>
                <a:spcPct val="150000"/>
              </a:lnSpc>
              <a:buFont typeface="Wingdings" pitchFamily="2" charset="2"/>
              <a:buChar char="q"/>
            </a:pPr>
            <a:r>
              <a:rPr lang="fr-FR" dirty="0"/>
              <a:t>Utiliser internet comme support de transmission en utilisant un protocole d'encapsulation de façon chiffrée. </a:t>
            </a:r>
          </a:p>
          <a:p>
            <a:pPr algn="just">
              <a:lnSpc>
                <a:spcPct val="150000"/>
              </a:lnSpc>
              <a:buFont typeface="Wingdings" pitchFamily="2" charset="2"/>
              <a:buChar char="q"/>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Pourquoi virtuel?</a:t>
            </a:r>
          </a:p>
        </p:txBody>
      </p:sp>
      <p:sp>
        <p:nvSpPr>
          <p:cNvPr id="3" name="Espace réservé du contenu 2"/>
          <p:cNvSpPr>
            <a:spLocks noGrp="1"/>
          </p:cNvSpPr>
          <p:nvPr>
            <p:ph idx="1"/>
          </p:nvPr>
        </p:nvSpPr>
        <p:spPr/>
        <p:txBody>
          <a:bodyPr>
            <a:normAutofit/>
          </a:bodyPr>
          <a:lstStyle/>
          <a:p>
            <a:pPr algn="just">
              <a:lnSpc>
                <a:spcPct val="150000"/>
              </a:lnSpc>
              <a:buFont typeface="Wingdings" pitchFamily="2" charset="2"/>
              <a:buChar char="q"/>
            </a:pPr>
            <a:r>
              <a:rPr lang="fr-FR" dirty="0"/>
              <a:t> Un VPN repose essentiellement sur des lignes partagées et non dédiées . Il est construit par dessus un réseau public. </a:t>
            </a:r>
          </a:p>
          <a:p>
            <a:pPr algn="just">
              <a:lnSpc>
                <a:spcPct val="150000"/>
              </a:lnSpc>
              <a:buFont typeface="Wingdings" pitchFamily="2" charset="2"/>
              <a:buChar char="q"/>
            </a:pPr>
            <a:r>
              <a:rPr lang="fr-FR" dirty="0"/>
              <a:t> Il relie deux réseaux locaux par une liaison non fiable (Internet).</a:t>
            </a:r>
          </a:p>
          <a:p>
            <a:pPr algn="just">
              <a:lnSpc>
                <a:spcPct val="150000"/>
              </a:lnSpc>
              <a:buFont typeface="Wingdings" pitchFamily="2" charset="2"/>
              <a:buChar char="q"/>
            </a:pPr>
            <a:endParaRPr lang="fr-FR" dirty="0"/>
          </a:p>
          <a:p>
            <a:pPr algn="just">
              <a:lnSpc>
                <a:spcPct val="150000"/>
              </a:lnSpc>
              <a:buFont typeface="Wingdings" pitchFamily="2" charset="2"/>
              <a:buChar char="q"/>
            </a:pPr>
            <a:endParaRPr lang="fr-FR" dirty="0"/>
          </a:p>
          <a:p>
            <a:pPr algn="just">
              <a:lnSpc>
                <a:spcPct val="150000"/>
              </a:lnSpc>
              <a:buFont typeface="Wingdings" pitchFamily="2" charset="2"/>
              <a:buChar char="q"/>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Pourquoi privé?</a:t>
            </a:r>
          </a:p>
        </p:txBody>
      </p:sp>
      <p:sp>
        <p:nvSpPr>
          <p:cNvPr id="3" name="Espace réservé du contenu 2"/>
          <p:cNvSpPr>
            <a:spLocks noGrp="1"/>
          </p:cNvSpPr>
          <p:nvPr>
            <p:ph idx="1"/>
          </p:nvPr>
        </p:nvSpPr>
        <p:spPr/>
        <p:txBody>
          <a:bodyPr>
            <a:normAutofit lnSpcReduction="10000"/>
          </a:bodyPr>
          <a:lstStyle/>
          <a:p>
            <a:pPr algn="just">
              <a:lnSpc>
                <a:spcPct val="150000"/>
              </a:lnSpc>
              <a:buFont typeface="Wingdings" pitchFamily="2" charset="2"/>
              <a:buChar char="q"/>
            </a:pPr>
            <a:r>
              <a:rPr lang="fr-FR" dirty="0"/>
              <a:t> Un VPN est réservé à un groupe d’usagers déterminés par authentification. </a:t>
            </a:r>
          </a:p>
          <a:p>
            <a:pPr algn="just">
              <a:lnSpc>
                <a:spcPct val="150000"/>
              </a:lnSpc>
              <a:buFont typeface="Wingdings" pitchFamily="2" charset="2"/>
              <a:buChar char="q"/>
            </a:pPr>
            <a:r>
              <a:rPr lang="fr-FR" dirty="0"/>
              <a:t> Les données sont échangées de manière masquée au yeux des autres par cryptage.</a:t>
            </a:r>
          </a:p>
          <a:p>
            <a:pPr algn="just">
              <a:lnSpc>
                <a:spcPct val="150000"/>
              </a:lnSpc>
              <a:buFont typeface="Wingdings" pitchFamily="2" charset="2"/>
              <a:buChar char="q"/>
            </a:pPr>
            <a:r>
              <a:rPr lang="fr-FR" dirty="0"/>
              <a:t> Seuls les ordinateurs des réseaux locaux et du VPN peuvent voir les données. </a:t>
            </a:r>
          </a:p>
          <a:p>
            <a:pPr algn="just">
              <a:lnSpc>
                <a:spcPct val="150000"/>
              </a:lnSpc>
              <a:buFont typeface="Wingdings" pitchFamily="2" charset="2"/>
              <a:buChar char="q"/>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VPN</a:t>
            </a:r>
          </a:p>
        </p:txBody>
      </p:sp>
      <p:sp>
        <p:nvSpPr>
          <p:cNvPr id="3" name="Espace réservé du contenu 2"/>
          <p:cNvSpPr>
            <a:spLocks noGrp="1"/>
          </p:cNvSpPr>
          <p:nvPr>
            <p:ph idx="1"/>
          </p:nvPr>
        </p:nvSpPr>
        <p:spPr/>
        <p:txBody>
          <a:bodyPr>
            <a:normAutofit fontScale="92500"/>
          </a:bodyPr>
          <a:lstStyle/>
          <a:p>
            <a:pPr algn="just">
              <a:buFont typeface="Wingdings" pitchFamily="2" charset="2"/>
              <a:buChar char="q"/>
            </a:pPr>
            <a:r>
              <a:rPr lang="fr-FR" dirty="0"/>
              <a:t> Un réseau privé virtuel ou VPN est une technologie qui permet d’établir une connexion Internet sécurisée à 100% à travers un tunnel virtuel crypté. </a:t>
            </a:r>
          </a:p>
          <a:p>
            <a:pPr algn="just">
              <a:buFont typeface="Wingdings" pitchFamily="2" charset="2"/>
              <a:buChar char="q"/>
            </a:pPr>
            <a:r>
              <a:rPr lang="fr-FR" dirty="0"/>
              <a:t> Une fois que vous vous connectez à un réseau VPN, tout votre trafic Internet passe par un tunnel VPN isolé avec un cryptage très puissant et votre adresse IP réelle sera changée pour celle de l’un des serveurs Le VPN.</a:t>
            </a:r>
          </a:p>
          <a:p>
            <a:pPr algn="just">
              <a:buFont typeface="Wingdings" pitchFamily="2" charset="2"/>
              <a:buChar char="q"/>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Avantages des VPN?</a:t>
            </a:r>
          </a:p>
        </p:txBody>
      </p:sp>
      <p:sp>
        <p:nvSpPr>
          <p:cNvPr id="3" name="Espace réservé du contenu 2"/>
          <p:cNvSpPr>
            <a:spLocks noGrp="1"/>
          </p:cNvSpPr>
          <p:nvPr>
            <p:ph idx="1"/>
          </p:nvPr>
        </p:nvSpPr>
        <p:spPr>
          <a:xfrm>
            <a:off x="457200" y="1600200"/>
            <a:ext cx="8229600" cy="3124943"/>
          </a:xfrm>
        </p:spPr>
        <p:txBody>
          <a:bodyPr>
            <a:noAutofit/>
          </a:bodyPr>
          <a:lstStyle/>
          <a:p>
            <a:pPr>
              <a:lnSpc>
                <a:spcPct val="150000"/>
              </a:lnSpc>
              <a:buFont typeface="Wingdings" pitchFamily="2" charset="2"/>
              <a:buChar char="q"/>
            </a:pPr>
            <a:r>
              <a:rPr lang="fr-FR" sz="2800" dirty="0" err="1"/>
              <a:t>Géolocalisation</a:t>
            </a:r>
            <a:r>
              <a:rPr lang="fr-FR" sz="2800" dirty="0"/>
              <a:t> virtuelle</a:t>
            </a:r>
          </a:p>
          <a:p>
            <a:pPr>
              <a:lnSpc>
                <a:spcPct val="150000"/>
              </a:lnSpc>
              <a:buFont typeface="Wingdings" pitchFamily="2" charset="2"/>
              <a:buChar char="q"/>
            </a:pPr>
            <a:r>
              <a:rPr lang="fr-FR" sz="2800" dirty="0"/>
              <a:t>Contourner les restrictions et regarder vos émissions TV préférées où que vous soyez.</a:t>
            </a:r>
          </a:p>
          <a:p>
            <a:pPr>
              <a:lnSpc>
                <a:spcPct val="150000"/>
              </a:lnSpc>
              <a:buFont typeface="Wingdings" pitchFamily="2" charset="2"/>
              <a:buChar char="q"/>
            </a:pPr>
            <a:r>
              <a:rPr lang="fr-FR" sz="2800" dirty="0"/>
              <a:t>Naviguez sur le web de façon anonyme et sécurisée.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Inconvénients VPN</a:t>
            </a:r>
          </a:p>
        </p:txBody>
      </p:sp>
      <p:sp>
        <p:nvSpPr>
          <p:cNvPr id="3" name="Espace réservé du contenu 2"/>
          <p:cNvSpPr>
            <a:spLocks noGrp="1"/>
          </p:cNvSpPr>
          <p:nvPr>
            <p:ph idx="1"/>
          </p:nvPr>
        </p:nvSpPr>
        <p:spPr/>
        <p:txBody>
          <a:bodyPr/>
          <a:lstStyle/>
          <a:p>
            <a:pPr lvl="0" algn="just">
              <a:lnSpc>
                <a:spcPct val="150000"/>
              </a:lnSpc>
              <a:buFont typeface="Wingdings" pitchFamily="2" charset="2"/>
              <a:buChar char="q"/>
            </a:pPr>
            <a:r>
              <a:rPr lang="fr-FR" dirty="0"/>
              <a:t> La qualité de service et les délais d'acheminement ne sont pas garantis.</a:t>
            </a:r>
          </a:p>
          <a:p>
            <a:pPr lvl="0" algn="just">
              <a:lnSpc>
                <a:spcPct val="150000"/>
              </a:lnSpc>
              <a:buFont typeface="Wingdings" pitchFamily="2" charset="2"/>
              <a:buChar char="q"/>
            </a:pPr>
            <a:endParaRPr lang="fr-FR" dirty="0"/>
          </a:p>
          <a:p>
            <a:pPr lvl="0" algn="just">
              <a:lnSpc>
                <a:spcPct val="150000"/>
              </a:lnSpc>
              <a:buFont typeface="Wingdings" pitchFamily="2" charset="2"/>
              <a:buChar char="q"/>
            </a:pPr>
            <a:r>
              <a:rPr lang="fr-FR" dirty="0"/>
              <a:t> Les performances ne sont pas toujours au rendez vous.</a:t>
            </a:r>
          </a:p>
          <a:p>
            <a:pPr algn="just">
              <a:lnSpc>
                <a:spcPct val="150000"/>
              </a:lnSpc>
              <a:buFont typeface="Wingdings" pitchFamily="2" charset="2"/>
              <a:buChar char="q"/>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1839</TotalTime>
  <Words>897</Words>
  <Application>Microsoft Office PowerPoint</Application>
  <PresentationFormat>Affichage à l'écran (4:3)</PresentationFormat>
  <Paragraphs>87</Paragraphs>
  <Slides>22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22</vt:i4>
      </vt:variant>
    </vt:vector>
  </HeadingPairs>
  <TitlesOfParts>
    <vt:vector size="26" baseType="lpstr">
      <vt:lpstr>Arial</vt:lpstr>
      <vt:lpstr>Calibri</vt:lpstr>
      <vt:lpstr>Wingdings</vt:lpstr>
      <vt:lpstr>Thème Office</vt:lpstr>
      <vt:lpstr>Présentation PowerPoint</vt:lpstr>
      <vt:lpstr>Introduction</vt:lpstr>
      <vt:lpstr>Introduction</vt:lpstr>
      <vt:lpstr>VPN (Virtual Private Network)</vt:lpstr>
      <vt:lpstr>Pourquoi virtuel?</vt:lpstr>
      <vt:lpstr>Pourquoi privé?</vt:lpstr>
      <vt:lpstr>VPN</vt:lpstr>
      <vt:lpstr>Avantages des VPN?</vt:lpstr>
      <vt:lpstr>Inconvénients VPN</vt:lpstr>
      <vt:lpstr>Tolérance aux pannes</vt:lpstr>
      <vt:lpstr>Quand utiliser VPN?</vt:lpstr>
      <vt:lpstr>Fonctionnement VPN</vt:lpstr>
      <vt:lpstr>Tunnelling</vt:lpstr>
      <vt:lpstr>Tunelling</vt:lpstr>
      <vt:lpstr>Configuration VPN</vt:lpstr>
      <vt:lpstr>Solutions VPN</vt:lpstr>
      <vt:lpstr>Types de VPN</vt:lpstr>
      <vt:lpstr>VPN d’accès</vt:lpstr>
      <vt:lpstr>Intranet VPN</vt:lpstr>
      <vt:lpstr>Extranet VPN</vt:lpstr>
      <vt:lpstr>Protocoles utilisés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AsmaPC</dc:creator>
  <cp:lastModifiedBy>Asma Asma</cp:lastModifiedBy>
  <cp:revision>69</cp:revision>
  <dcterms:created xsi:type="dcterms:W3CDTF">2016-02-16T20:12:18Z</dcterms:created>
  <dcterms:modified xsi:type="dcterms:W3CDTF">2024-01-14T09:46:48Z</dcterms:modified>
</cp:coreProperties>
</file>