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61" r:id="rId3"/>
    <p:sldId id="363" r:id="rId4"/>
    <p:sldId id="362" r:id="rId5"/>
    <p:sldId id="405" r:id="rId6"/>
    <p:sldId id="407" r:id="rId7"/>
    <p:sldId id="365" r:id="rId8"/>
    <p:sldId id="408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22130-C0B4-4121-926E-60B5E74A7A6A}" type="datetimeFigureOut">
              <a:rPr lang="fr-FR" smtClean="0"/>
              <a:pPr/>
              <a:t>10/02/2019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BFC65-A216-4075-90A3-8BD7ED3A27A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5815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DC9DB-5739-4935-B1A3-0E004D5B70DF}" type="datetimeFigureOut">
              <a:rPr lang="fr-FR" smtClean="0"/>
              <a:pPr/>
              <a:t>10/02/2019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DDA14-488C-4594-B7B0-96F8479CA98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289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DDA14-488C-4594-B7B0-96F8479CA987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7561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024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8C4712-40E2-4579-AB99-2F41DBD0A959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val="134510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DDA14-488C-4594-B7B0-96F8479CA987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6614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6DDA14-488C-4594-B7B0-96F8479CA987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21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09AA7-1954-4188-ACFE-0E5CB6265CF2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3481F-7C82-4EF1-92F1-9B3E4AF8D6DD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3E59-7083-4E2A-9AEE-80DD6ED35B98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A1C92-359D-4F30-BA84-F5E7FEEAD6BA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40FF0-89D6-48E6-8C68-8109252902B2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A07FC-5E79-422D-9CA0-F469BB305193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D89E1-75F3-4869-A449-DEF5628483F2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02C79-556D-4324-8F17-9E317E588347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B79-A2A8-4EE0-AF74-4A0729F61B84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35BD-D77E-4F9D-BD42-C5C30124CB54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18E0-757E-4E1A-A696-541BF552E089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6A02-3C6A-4215-A797-87ADC4FE8087}" type="datetime1">
              <a:rPr lang="fr-FR" smtClean="0"/>
              <a:pPr/>
              <a:t>10/02/2019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DEE24-B7D4-4494-B91D-F83AE4B5789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957770"/>
            <a:ext cx="6400800" cy="90012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000" dirty="0" smtClean="0">
                <a:solidFill>
                  <a:srgbClr val="002060"/>
                </a:solidFill>
              </a:rPr>
              <a:t>Nabil ABOU-BEKR</a:t>
            </a:r>
          </a:p>
          <a:p>
            <a:pPr>
              <a:spcBef>
                <a:spcPts val="0"/>
              </a:spcBef>
            </a:pPr>
            <a:r>
              <a:rPr lang="fr-FR" sz="2000" i="1" dirty="0" smtClean="0">
                <a:solidFill>
                  <a:srgbClr val="002060"/>
                </a:solidFill>
              </a:rPr>
              <a:t>Professeur en génie civil</a:t>
            </a:r>
          </a:p>
          <a:p>
            <a:pPr>
              <a:spcBef>
                <a:spcPts val="0"/>
              </a:spcBef>
            </a:pPr>
            <a:endParaRPr lang="fr-FR" sz="2000" i="1" dirty="0" smtClean="0">
              <a:solidFill>
                <a:srgbClr val="002060"/>
              </a:solidFill>
            </a:endParaRPr>
          </a:p>
          <a:p>
            <a:endParaRPr lang="fr-FR" sz="2000" dirty="0">
              <a:solidFill>
                <a:srgbClr val="00206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142976" y="395567"/>
            <a:ext cx="6786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Université </a:t>
            </a:r>
            <a:r>
              <a:rPr lang="fr-FR" sz="2400" dirty="0" err="1" smtClean="0">
                <a:solidFill>
                  <a:srgbClr val="002060"/>
                </a:solidFill>
              </a:rPr>
              <a:t>Aboubakr</a:t>
            </a:r>
            <a:r>
              <a:rPr lang="fr-FR" sz="2400" dirty="0" smtClean="0">
                <a:solidFill>
                  <a:srgbClr val="002060"/>
                </a:solidFill>
              </a:rPr>
              <a:t> </a:t>
            </a:r>
            <a:r>
              <a:rPr lang="fr-FR" sz="2400" dirty="0" err="1" smtClean="0">
                <a:solidFill>
                  <a:srgbClr val="002060"/>
                </a:solidFill>
              </a:rPr>
              <a:t>Belkaid</a:t>
            </a:r>
            <a:r>
              <a:rPr lang="fr-FR" sz="2400" dirty="0" smtClean="0">
                <a:solidFill>
                  <a:srgbClr val="002060"/>
                </a:solidFill>
              </a:rPr>
              <a:t>, Tlemcen</a:t>
            </a:r>
          </a:p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Faculté de Technologie</a:t>
            </a:r>
          </a:p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Département de Génie Civil</a:t>
            </a: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57158" y="214290"/>
            <a:ext cx="747281" cy="928694"/>
            <a:chOff x="904" y="-759"/>
            <a:chExt cx="3474" cy="5488"/>
          </a:xfrm>
        </p:grpSpPr>
        <p:pic>
          <p:nvPicPr>
            <p:cNvPr id="10" name="Picture 5" descr="logoUniv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6000" contrast="58000"/>
            </a:blip>
            <a:srcRect/>
            <a:stretch>
              <a:fillRect/>
            </a:stretch>
          </p:blipFill>
          <p:spPr bwMode="auto">
            <a:xfrm>
              <a:off x="904" y="-759"/>
              <a:ext cx="3474" cy="5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345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517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sp>
        <p:nvSpPr>
          <p:cNvPr id="13" name="Titre 1"/>
          <p:cNvSpPr txBox="1">
            <a:spLocks/>
          </p:cNvSpPr>
          <p:nvPr/>
        </p:nvSpPr>
        <p:spPr>
          <a:xfrm>
            <a:off x="714348" y="2959107"/>
            <a:ext cx="7772400" cy="1470025"/>
          </a:xfrm>
          <a:prstGeom prst="rect">
            <a:avLst/>
          </a:prstGeom>
          <a:solidFill>
            <a:srgbClr val="EBF6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ETHIQUE ET DEONTOLOGIE </a:t>
            </a:r>
            <a:b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</a:t>
            </a:r>
            <a:r>
              <a:rPr kumimoji="0" lang="fr-FR" sz="4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L’INGENIEUR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7896685" y="214290"/>
            <a:ext cx="747281" cy="928694"/>
            <a:chOff x="904" y="-759"/>
            <a:chExt cx="3474" cy="5488"/>
          </a:xfrm>
        </p:grpSpPr>
        <p:pic>
          <p:nvPicPr>
            <p:cNvPr id="17" name="Picture 5" descr="logoUniv1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6000" contrast="58000"/>
            </a:blip>
            <a:srcRect/>
            <a:stretch>
              <a:fillRect/>
            </a:stretch>
          </p:blipFill>
          <p:spPr bwMode="auto">
            <a:xfrm>
              <a:off x="904" y="-759"/>
              <a:ext cx="3474" cy="5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345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517" y="1570"/>
              <a:ext cx="113" cy="15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r-FR"/>
            </a:p>
          </p:txBody>
        </p:sp>
      </p:grpSp>
      <p:sp>
        <p:nvSpPr>
          <p:cNvPr id="14" name="ZoneTexte 13"/>
          <p:cNvSpPr txBox="1"/>
          <p:nvPr/>
        </p:nvSpPr>
        <p:spPr>
          <a:xfrm>
            <a:off x="2643174" y="2357430"/>
            <a:ext cx="3911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002060"/>
                </a:solidFill>
              </a:rPr>
              <a:t>1</a:t>
            </a:r>
            <a:r>
              <a:rPr lang="fr-FR" sz="2400" b="1" baseline="30000" dirty="0" smtClean="0">
                <a:solidFill>
                  <a:srgbClr val="002060"/>
                </a:solidFill>
              </a:rPr>
              <a:t>ère</a:t>
            </a:r>
            <a:r>
              <a:rPr lang="fr-FR" sz="2400" b="1" dirty="0" smtClean="0">
                <a:solidFill>
                  <a:srgbClr val="002060"/>
                </a:solidFill>
              </a:rPr>
              <a:t> Année Master Génie Civil</a:t>
            </a:r>
            <a:endParaRPr lang="fr-FR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71572"/>
            <a:ext cx="8229600" cy="5114948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800" dirty="0">
                <a:solidFill>
                  <a:srgbClr val="002060"/>
                </a:solidFill>
              </a:rPr>
              <a:t>Il s’agit de </a:t>
            </a:r>
            <a:r>
              <a:rPr lang="fr-FR" sz="2800" dirty="0" smtClean="0">
                <a:solidFill>
                  <a:srgbClr val="002060"/>
                </a:solidFill>
              </a:rPr>
              <a:t>former: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rgbClr val="002060"/>
                </a:solidFill>
              </a:rPr>
              <a:t> </a:t>
            </a:r>
            <a:r>
              <a:rPr lang="fr-FR" sz="2800" dirty="0">
                <a:solidFill>
                  <a:srgbClr val="002060"/>
                </a:solidFill>
              </a:rPr>
              <a:t>l’ingénieur </a:t>
            </a:r>
            <a:r>
              <a:rPr lang="fr-FR" sz="2800" dirty="0" smtClean="0">
                <a:solidFill>
                  <a:srgbClr val="002060"/>
                </a:solidFill>
              </a:rPr>
              <a:t>citoyen, responsable, </a:t>
            </a:r>
            <a:r>
              <a:rPr lang="fr-FR" sz="2800" dirty="0">
                <a:solidFill>
                  <a:srgbClr val="002060"/>
                </a:solidFill>
              </a:rPr>
              <a:t>assurant le lien entre les sciences, les technologies et la communauté humaine, </a:t>
            </a:r>
            <a:endParaRPr lang="fr-FR" sz="2800" dirty="0" smtClean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rgbClr val="002060"/>
                </a:solidFill>
              </a:rPr>
              <a:t>l’ingénieur </a:t>
            </a:r>
            <a:r>
              <a:rPr lang="fr-FR" sz="2800" dirty="0">
                <a:solidFill>
                  <a:srgbClr val="002060"/>
                </a:solidFill>
              </a:rPr>
              <a:t>qui s’interroge continuellement sur le sens de ses actions et les place dans une perspective éthique, </a:t>
            </a:r>
            <a:endParaRPr lang="fr-FR" sz="2800" dirty="0" smtClean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2800" dirty="0" smtClean="0">
                <a:solidFill>
                  <a:srgbClr val="002060"/>
                </a:solidFill>
              </a:rPr>
              <a:t> l’ingénieur </a:t>
            </a:r>
            <a:r>
              <a:rPr lang="fr-FR" sz="2800" dirty="0">
                <a:solidFill>
                  <a:srgbClr val="002060"/>
                </a:solidFill>
              </a:rPr>
              <a:t>dont les valeurs auront pour référent non pas une simple logique de profit et de rentabilité mais l’homme lui-même …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70C0"/>
                </a:solidFill>
              </a:rPr>
              <a:t>Objectifs généraux</a:t>
            </a:r>
            <a:endParaRPr lang="fr-FR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70C0"/>
                </a:solidFill>
              </a:rPr>
              <a:t>Objectifs généraux</a:t>
            </a: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	</a:t>
            </a:r>
            <a:r>
              <a:rPr lang="fr-FR" sz="2800" dirty="0" smtClean="0">
                <a:solidFill>
                  <a:srgbClr val="002060"/>
                </a:solidFill>
              </a:rPr>
              <a:t>Il ne s’agit pas d’une leçon de morale.</a:t>
            </a:r>
            <a:r>
              <a:rPr lang="fr-FR" sz="2800" dirty="0">
                <a:solidFill>
                  <a:srgbClr val="002060"/>
                </a:solidFill>
              </a:rPr>
              <a:t> </a:t>
            </a:r>
            <a:r>
              <a:rPr lang="fr-FR" sz="2800" dirty="0" smtClean="0">
                <a:solidFill>
                  <a:srgbClr val="002060"/>
                </a:solidFill>
              </a:rPr>
              <a:t>Il s’agit plutôt </a:t>
            </a:r>
            <a:r>
              <a:rPr lang="fr-FR" sz="2800" b="1" dirty="0" smtClean="0">
                <a:solidFill>
                  <a:srgbClr val="002060"/>
                </a:solidFill>
              </a:rPr>
              <a:t>d’une réflexion et d’un débat collectifs</a:t>
            </a:r>
            <a:r>
              <a:rPr lang="fr-FR" sz="2800" dirty="0" smtClean="0">
                <a:solidFill>
                  <a:srgbClr val="002060"/>
                </a:solidFill>
              </a:rPr>
              <a:t> ayant pour objectifs:</a:t>
            </a:r>
          </a:p>
          <a:p>
            <a:pPr>
              <a:spcAft>
                <a:spcPts val="600"/>
              </a:spcAft>
            </a:pPr>
            <a:r>
              <a:rPr lang="fr-FR" dirty="0" smtClean="0">
                <a:solidFill>
                  <a:srgbClr val="002060"/>
                </a:solidFill>
              </a:rPr>
              <a:t>Attirer l’attention du futur ingénieur sur la dimension éthique de son métier,</a:t>
            </a:r>
          </a:p>
          <a:p>
            <a:pPr>
              <a:spcAft>
                <a:spcPts val="600"/>
              </a:spcAft>
            </a:pPr>
            <a:r>
              <a:rPr lang="fr-FR" dirty="0" smtClean="0">
                <a:solidFill>
                  <a:srgbClr val="002060"/>
                </a:solidFill>
              </a:rPr>
              <a:t>Lui inculquer </a:t>
            </a:r>
            <a:r>
              <a:rPr lang="fr-FR" b="1" dirty="0" smtClean="0">
                <a:solidFill>
                  <a:srgbClr val="002060"/>
                </a:solidFill>
              </a:rPr>
              <a:t>des compétences</a:t>
            </a:r>
            <a:r>
              <a:rPr lang="fr-FR" dirty="0" smtClean="0">
                <a:solidFill>
                  <a:srgbClr val="002060"/>
                </a:solidFill>
              </a:rPr>
              <a:t>: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fr-FR" dirty="0" smtClean="0">
                <a:solidFill>
                  <a:srgbClr val="002060"/>
                </a:solidFill>
              </a:rPr>
              <a:t>	de réflexivité, de distance critique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fr-FR" dirty="0" smtClean="0">
                <a:solidFill>
                  <a:srgbClr val="002060"/>
                </a:solidFill>
              </a:rPr>
              <a:t>	de communication et d’argumentation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fr-FR" dirty="0" smtClean="0">
                <a:solidFill>
                  <a:srgbClr val="002060"/>
                </a:solidFill>
              </a:rPr>
              <a:t>	d’esprit critique et de travail en équipe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Lui inculquer </a:t>
            </a:r>
            <a:r>
              <a:rPr lang="fr-FR" b="1" dirty="0" smtClean="0">
                <a:solidFill>
                  <a:srgbClr val="002060"/>
                </a:solidFill>
              </a:rPr>
              <a:t>des valeurs</a:t>
            </a:r>
            <a:r>
              <a:rPr lang="fr-FR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	d’ouverture, de respect, d’équité, d’esprit civique, etc.</a:t>
            </a:r>
          </a:p>
          <a:p>
            <a:endParaRPr lang="fr-FR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fr-FR" sz="2800" dirty="0" smtClean="0">
                <a:solidFill>
                  <a:srgbClr val="002060"/>
                </a:solidFill>
              </a:rPr>
              <a:t>	En fin de semestre </a:t>
            </a:r>
            <a:r>
              <a:rPr lang="fr-FR" sz="2800" b="1" dirty="0" smtClean="0">
                <a:solidFill>
                  <a:srgbClr val="002060"/>
                </a:solidFill>
              </a:rPr>
              <a:t>l’étudiant sera capable de</a:t>
            </a:r>
            <a:r>
              <a:rPr lang="fr-FR" sz="2800" dirty="0" smtClean="0">
                <a:solidFill>
                  <a:srgbClr val="002060"/>
                </a:solidFill>
              </a:rPr>
              <a:t>:</a:t>
            </a:r>
          </a:p>
          <a:p>
            <a:pPr eaLnBrk="1" hangingPunct="1"/>
            <a:r>
              <a:rPr lang="fr-FR" sz="2800" dirty="0" smtClean="0">
                <a:solidFill>
                  <a:srgbClr val="002060"/>
                </a:solidFill>
              </a:rPr>
              <a:t>Identifier les situations comprenant des questions morales.</a:t>
            </a:r>
          </a:p>
          <a:p>
            <a:pPr eaLnBrk="1" hangingPunct="1"/>
            <a:r>
              <a:rPr lang="fr-FR" sz="2800" dirty="0" smtClean="0">
                <a:solidFill>
                  <a:srgbClr val="002060"/>
                </a:solidFill>
              </a:rPr>
              <a:t>Analyser ces situations.</a:t>
            </a:r>
          </a:p>
          <a:p>
            <a:pPr eaLnBrk="1" hangingPunct="1"/>
            <a:r>
              <a:rPr lang="fr-FR" sz="2800" dirty="0" smtClean="0">
                <a:solidFill>
                  <a:srgbClr val="002060"/>
                </a:solidFill>
              </a:rPr>
              <a:t>Appliquer une méthode de prise de décision éthique.</a:t>
            </a:r>
          </a:p>
          <a:p>
            <a:pPr eaLnBrk="1" hangingPunct="1"/>
            <a:r>
              <a:rPr lang="fr-FR" sz="2800" dirty="0" smtClean="0">
                <a:solidFill>
                  <a:srgbClr val="002060"/>
                </a:solidFill>
              </a:rPr>
              <a:t>Présenter cette décision en l’argumentant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57200" y="274638"/>
            <a:ext cx="8229600" cy="868346"/>
          </a:xfrm>
          <a:prstGeom prst="rect">
            <a:avLst/>
          </a:prstGeo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Objectifs spécifiques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4314"/>
            <a:ext cx="8229600" cy="857232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70C0"/>
                </a:solidFill>
              </a:rPr>
              <a:t>Plan du cours</a:t>
            </a: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81038" y="1357298"/>
            <a:ext cx="8105804" cy="114300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fr-FR" sz="32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1- Concepts généraux: </a:t>
            </a:r>
          </a:p>
          <a:p>
            <a:pPr lvl="0">
              <a:spcBef>
                <a:spcPct val="0"/>
              </a:spcBef>
              <a:defRPr/>
            </a:pPr>
            <a:r>
              <a:rPr lang="fr-FR" sz="2800" b="1" dirty="0" smtClean="0">
                <a:solidFill>
                  <a:srgbClr val="0070C0"/>
                </a:solidFill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</a:rPr>
              <a:t>Le métier de l’ingénieur, contrôle des 	comportements humains</a:t>
            </a:r>
            <a:endParaRPr kumimoji="0" lang="fr-FR" sz="280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42910" y="2714620"/>
            <a:ext cx="7715304" cy="7858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2- Déontologie de l’ingénieur: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206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Devoirs et responsabilités</a:t>
            </a:r>
            <a:endParaRPr kumimoji="0" lang="fr-FR" sz="280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42910" y="4714884"/>
            <a:ext cx="8143932" cy="71438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4- Décision éthique: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70C0"/>
                </a:solidFill>
                <a:ea typeface="+mj-ea"/>
                <a:cs typeface="+mj-cs"/>
              </a:rPr>
              <a:t>	</a:t>
            </a:r>
            <a:r>
              <a:rPr lang="fr-FR" sz="2800" dirty="0" smtClean="0">
                <a:solidFill>
                  <a:srgbClr val="002060"/>
                </a:solidFill>
                <a:ea typeface="+mj-ea"/>
                <a:cs typeface="+mj-cs"/>
              </a:rPr>
              <a:t>M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éthodologie de prise de décision</a:t>
            </a:r>
            <a:endParaRPr lang="fr-FR" sz="2800" i="1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642910" y="5715016"/>
            <a:ext cx="8143932" cy="64294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5- Applications: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70C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Mises en situation et jeux de rôles</a:t>
            </a:r>
            <a:endParaRPr lang="fr-FR" sz="2800" i="1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42910" y="3714752"/>
            <a:ext cx="8143932" cy="71438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200" b="1" dirty="0" smtClean="0">
                <a:solidFill>
                  <a:srgbClr val="0070C0"/>
                </a:solidFill>
                <a:ea typeface="+mj-ea"/>
                <a:cs typeface="+mj-cs"/>
              </a:rPr>
              <a:t>3- Dilemme éthique: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800" b="1" dirty="0" smtClean="0">
                <a:solidFill>
                  <a:srgbClr val="0070C0"/>
                </a:solidFill>
                <a:ea typeface="+mj-ea"/>
                <a:cs typeface="+mj-cs"/>
              </a:rPr>
              <a:t>	</a:t>
            </a:r>
            <a:r>
              <a:rPr lang="fr-FR" sz="2800" i="1" dirty="0" smtClean="0">
                <a:solidFill>
                  <a:srgbClr val="002060"/>
                </a:solidFill>
                <a:ea typeface="+mj-ea"/>
                <a:cs typeface="+mj-cs"/>
              </a:rPr>
              <a:t>Concept de valeur, conflit de valeurs</a:t>
            </a:r>
            <a:endParaRPr lang="fr-FR" sz="2800" i="1" dirty="0">
              <a:solidFill>
                <a:srgbClr val="002060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928686"/>
          </a:xfr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0070C0"/>
                </a:solidFill>
              </a:rPr>
              <a:t>RESSOURCES BIBLIOGRAPHIQUES</a:t>
            </a: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14974"/>
          </a:xfrm>
        </p:spPr>
        <p:txBody>
          <a:bodyPr/>
          <a:lstStyle/>
          <a:p>
            <a:r>
              <a:rPr lang="fr-FR" dirty="0" smtClean="0">
                <a:solidFill>
                  <a:srgbClr val="002060"/>
                </a:solidFill>
              </a:rPr>
              <a:t>Charte d’éthique de l’ingénieur. Conseil national des ingénieurs et scientifiques de France, CNISF. 2001.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Code de déontologie des ingénieurs du Québec. 2006.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C. Didier. Penser l’éthique des ingénieurs. Presses Universitaires de France. 2008.</a:t>
            </a:r>
          </a:p>
          <a:p>
            <a:r>
              <a:rPr lang="fr-FR" dirty="0" smtClean="0">
                <a:solidFill>
                  <a:srgbClr val="002060"/>
                </a:solidFill>
              </a:rPr>
              <a:t>S. Mercier. L’éthique dans les entreprises. Ed. la </a:t>
            </a:r>
            <a:r>
              <a:rPr lang="fr-FR" dirty="0" smtClean="0">
                <a:solidFill>
                  <a:srgbClr val="002060"/>
                </a:solidFill>
              </a:rPr>
              <a:t>découverte, </a:t>
            </a:r>
            <a:r>
              <a:rPr lang="fr-FR" dirty="0" smtClean="0">
                <a:solidFill>
                  <a:srgbClr val="002060"/>
                </a:solidFill>
              </a:rPr>
              <a:t>1999.</a:t>
            </a:r>
            <a:endParaRPr lang="ar-DZ" dirty="0" smtClean="0">
              <a:solidFill>
                <a:srgbClr val="002060"/>
              </a:solidFill>
            </a:endParaRPr>
          </a:p>
          <a:p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E24-B7D4-4494-B91D-F83AE4B57892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	</a:t>
            </a: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	50%: Activités </a:t>
            </a:r>
            <a:r>
              <a:rPr lang="fr-FR" dirty="0" err="1" smtClean="0">
                <a:solidFill>
                  <a:srgbClr val="002060"/>
                </a:solidFill>
              </a:rPr>
              <a:t>présentielles</a:t>
            </a:r>
            <a:endParaRPr lang="fr-FR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002060"/>
                </a:solidFill>
              </a:rPr>
              <a:t>	50%: Examen final 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57200" y="274638"/>
            <a:ext cx="8229600" cy="868346"/>
          </a:xfrm>
          <a:prstGeom prst="rect">
            <a:avLst/>
          </a:prstGeo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Evaluation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14580"/>
            <a:ext cx="8229600" cy="971544"/>
          </a:xfrm>
        </p:spPr>
        <p:txBody>
          <a:bodyPr/>
          <a:lstStyle/>
          <a:p>
            <a:pPr algn="ctr">
              <a:buNone/>
            </a:pPr>
            <a:r>
              <a:rPr lang="fr-FR" dirty="0" smtClean="0"/>
              <a:t>	</a:t>
            </a:r>
            <a:r>
              <a:rPr lang="fr-FR" sz="3600" dirty="0" smtClean="0">
                <a:solidFill>
                  <a:srgbClr val="002060"/>
                </a:solidFill>
              </a:rPr>
              <a:t>aboubekrnabil@yahoo.fr</a:t>
            </a:r>
            <a:endParaRPr lang="fr-FR" sz="3600" dirty="0">
              <a:solidFill>
                <a:srgbClr val="002060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57200" y="274638"/>
            <a:ext cx="8229600" cy="868346"/>
          </a:xfrm>
          <a:prstGeom prst="rect">
            <a:avLst/>
          </a:prstGeom>
          <a:solidFill>
            <a:srgbClr val="EBF6F9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Contact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83485</TotalTime>
  <Words>190</Words>
  <Application>Microsoft Office PowerPoint</Application>
  <PresentationFormat>Affichage à l'écran (4:3)</PresentationFormat>
  <Paragraphs>55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Calibri</vt:lpstr>
      <vt:lpstr>Thème Office</vt:lpstr>
      <vt:lpstr>Présentation PowerPoint</vt:lpstr>
      <vt:lpstr>Objectifs généraux</vt:lpstr>
      <vt:lpstr>Objectifs généraux</vt:lpstr>
      <vt:lpstr>Présentation PowerPoint</vt:lpstr>
      <vt:lpstr>Plan du cours</vt:lpstr>
      <vt:lpstr>RESSOURCES BIBLIOGRAPHIQUES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Utilisateur Windows</cp:lastModifiedBy>
  <cp:revision>334</cp:revision>
  <dcterms:created xsi:type="dcterms:W3CDTF">2016-01-23T15:07:11Z</dcterms:created>
  <dcterms:modified xsi:type="dcterms:W3CDTF">2019-02-10T07:26:01Z</dcterms:modified>
</cp:coreProperties>
</file>