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Geist"/>
      <p:regular r:id="rId27"/>
    </p:embeddedFont>
    <p:embeddedFont>
      <p:font typeface="Geist"/>
      <p:regular r:id="rId28"/>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020-1.png"/><Relationship Id="rId2"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image" Target="../media/image-1021-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slideLayout" Target="../slideLayouts/slideLayout12.xml"/><Relationship Id="rId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slideLayout" Target="../slideLayouts/slideLayout14.xml"/><Relationship Id="rId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5.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sv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svg"/><Relationship Id="rId7" Type="http://schemas.openxmlformats.org/officeDocument/2006/relationships/image" Target="../media/image-15-7.png"/><Relationship Id="rId8" Type="http://schemas.openxmlformats.org/officeDocument/2006/relationships/image" Target="../media/image-15-8.png"/><Relationship Id="rId9" Type="http://schemas.openxmlformats.org/officeDocument/2006/relationships/image" Target="../media/image-15-9.svg"/><Relationship Id="rId10" Type="http://schemas.openxmlformats.org/officeDocument/2006/relationships/image" Target="../media/image-15-10.png"/><Relationship Id="rId11" Type="http://schemas.openxmlformats.org/officeDocument/2006/relationships/image" Target="../media/image-15-11.png"/><Relationship Id="rId12" Type="http://schemas.openxmlformats.org/officeDocument/2006/relationships/image" Target="../media/image-15-12.svg"/><Relationship Id="rId13" Type="http://schemas.openxmlformats.org/officeDocument/2006/relationships/image" Target="../media/image-15-13.png"/><Relationship Id="rId14" Type="http://schemas.openxmlformats.org/officeDocument/2006/relationships/image" Target="../media/image-15-14.png"/><Relationship Id="rId15" Type="http://schemas.openxmlformats.org/officeDocument/2006/relationships/image" Target="../media/image-15-15.svg"/><Relationship Id="rId16" Type="http://schemas.openxmlformats.org/officeDocument/2006/relationships/image" Target="../media/image-15-16.png"/><Relationship Id="rId17" Type="http://schemas.openxmlformats.org/officeDocument/2006/relationships/image" Target="../media/image-15-17.png"/><Relationship Id="rId18" Type="http://schemas.openxmlformats.org/officeDocument/2006/relationships/image" Target="../media/image-15-18.svg"/><Relationship Id="rId19" Type="http://schemas.openxmlformats.org/officeDocument/2006/relationships/slideLayout" Target="../slideLayouts/slideLayout16.xml"/><Relationship Id="rId20"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slideLayout" Target="../slideLayouts/slideLayout17.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slideLayout" Target="../slideLayouts/slideLayout18.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slideLayout" Target="../slideLayouts/slideLayout19.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21.xml"/><Relationship Id="rId3"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slideLayout" Target="../slideLayouts/slideLayout4.xml"/><Relationship Id="rId8"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image" Target="../media/image-4-6.svg"/><Relationship Id="rId7" Type="http://schemas.openxmlformats.org/officeDocument/2006/relationships/image" Target="../media/image-4-7.png"/><Relationship Id="rId8" Type="http://schemas.openxmlformats.org/officeDocument/2006/relationships/image" Target="../media/image-4-8.svg"/><Relationship Id="rId9" Type="http://schemas.openxmlformats.org/officeDocument/2006/relationships/image" Target="../media/image-4-9.png"/><Relationship Id="rId10" Type="http://schemas.openxmlformats.org/officeDocument/2006/relationships/slideLayout" Target="../slideLayouts/slideLayout5.xml"/><Relationship Id="rId11"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793790" y="1485900"/>
            <a:ext cx="7556421" cy="2126337"/>
          </a:xfrm>
          <a:prstGeom prst="rect">
            <a:avLst/>
          </a:prstGeom>
          <a:noFill/>
          <a:ln/>
        </p:spPr>
        <p:txBody>
          <a:bodyPr wrap="square" lIns="0" tIns="0" rIns="0" bIns="0" rtlCol="0" anchor="t"/>
          <a:lstStyle/>
          <a:p>
            <a:pPr algn="l" indent="0" marL="0">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Recent Trends in Management: Governance and Social Responsibility</a:t>
            </a:r>
            <a:endParaRPr lang="en-US" sz="4450" dirty="0"/>
          </a:p>
        </p:txBody>
      </p:sp>
      <p:sp>
        <p:nvSpPr>
          <p:cNvPr id="4" name="Text 1"/>
          <p:cNvSpPr/>
          <p:nvPr/>
        </p:nvSpPr>
        <p:spPr>
          <a:xfrm>
            <a:off x="793790" y="3952399"/>
            <a:ext cx="7556421" cy="1088708"/>
          </a:xfrm>
          <a:prstGeom prst="rect">
            <a:avLst/>
          </a:prstGeom>
          <a:noFill/>
          <a:ln/>
        </p:spPr>
        <p:txBody>
          <a:bodyPr wrap="square" lIns="0" tIns="0" rIns="0" bIns="0" rtlCol="0" anchor="t"/>
          <a:lstStyle/>
          <a:p>
            <a:pPr algn="l" indent="0" marL="0">
              <a:lnSpc>
                <a:spcPts val="2850"/>
              </a:lnSpc>
              <a:buNone/>
            </a:pPr>
            <a:r>
              <a:rPr lang="en-US" sz="1750" dirty="0">
                <a:solidFill>
                  <a:srgbClr val="4B4A4A"/>
                </a:solidFill>
                <a:latin typeface="Geist" pitchFamily="34" charset="0"/>
                <a:ea typeface="Geist" pitchFamily="34" charset="-122"/>
                <a:cs typeface="Geist" pitchFamily="34" charset="-120"/>
              </a:rPr>
              <a:t>Exploring how contemporary organisations are redefining leadership through ethical governance and strategic social responsibility in an era of unprecedented change.</a:t>
            </a:r>
            <a:endParaRPr lang="en-US" sz="1750" dirty="0"/>
          </a:p>
        </p:txBody>
      </p:sp>
      <p:pic>
        <p:nvPicPr>
          <p:cNvPr id="5" name="Image 1" descr="preencoded.png">    </p:cNvPr>
          <p:cNvPicPr>
            <a:picLocks noChangeAspect="1"/>
          </p:cNvPicPr>
          <p:nvPr/>
        </p:nvPicPr>
        <p:blipFill>
          <a:blip r:embed="rId2"/>
          <a:stretch>
            <a:fillRect/>
          </a:stretch>
        </p:blipFill>
        <p:spPr>
          <a:xfrm>
            <a:off x="793790" y="5551408"/>
            <a:ext cx="663059" cy="937022"/>
          </a:xfrm>
          <a:prstGeom prst="rect">
            <a:avLst/>
          </a:prstGeom>
        </p:spPr>
      </p:pic>
      <p:sp>
        <p:nvSpPr>
          <p:cNvPr id="6" name="Text 2"/>
          <p:cNvSpPr/>
          <p:nvPr/>
        </p:nvSpPr>
        <p:spPr>
          <a:xfrm>
            <a:off x="2017871" y="5500330"/>
            <a:ext cx="6339840" cy="290274"/>
          </a:xfrm>
          <a:prstGeom prst="rect">
            <a:avLst/>
          </a:prstGeom>
          <a:noFill/>
          <a:ln/>
        </p:spPr>
        <p:txBody>
          <a:bodyPr wrap="none" lIns="0" tIns="0" rIns="0" bIns="0" rtlCol="0" anchor="t"/>
          <a:lstStyle/>
          <a:p>
            <a:pPr algn="l" indent="0" marL="0">
              <a:lnSpc>
                <a:spcPts val="2250"/>
              </a:lnSpc>
              <a:buNone/>
            </a:pPr>
            <a:r>
              <a:rPr lang="en-US" sz="1400" b="1" dirty="0">
                <a:solidFill>
                  <a:srgbClr val="006747"/>
                </a:solidFill>
                <a:latin typeface="Geist" pitchFamily="34" charset="0"/>
                <a:ea typeface="Geist" pitchFamily="34" charset="-122"/>
                <a:cs typeface="Geist" pitchFamily="34" charset="-120"/>
              </a:rPr>
              <a:t>Authored By CHIB Djazia</a:t>
            </a:r>
            <a:endParaRPr lang="en-US" sz="1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80190" y="2337197"/>
            <a:ext cx="7556421" cy="2126337"/>
          </a:xfrm>
          <a:prstGeom prst="rect">
            <a:avLst/>
          </a:prstGeom>
          <a:noFill/>
          <a:ln/>
        </p:spPr>
        <p:txBody>
          <a:bodyPr wrap="square" lIns="0" tIns="0" rIns="0" bIns="0" rtlCol="0" anchor="t"/>
          <a:lstStyle/>
          <a:p>
            <a:pPr algn="l" indent="0" marL="0">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Chapter 3: Emerging CSR Trends Driving Social Responsibility</a:t>
            </a:r>
            <a:endParaRPr lang="en-US" sz="4450" dirty="0"/>
          </a:p>
        </p:txBody>
      </p:sp>
      <p:sp>
        <p:nvSpPr>
          <p:cNvPr id="4" name="Text 1"/>
          <p:cNvSpPr/>
          <p:nvPr/>
        </p:nvSpPr>
        <p:spPr>
          <a:xfrm>
            <a:off x="6280190" y="4803696"/>
            <a:ext cx="7556421" cy="1088708"/>
          </a:xfrm>
          <a:prstGeom prst="rect">
            <a:avLst/>
          </a:prstGeom>
          <a:noFill/>
          <a:ln/>
        </p:spPr>
        <p:txBody>
          <a:bodyPr wrap="square" lIns="0" tIns="0" rIns="0" bIns="0" rtlCol="0" anchor="t"/>
          <a:lstStyle/>
          <a:p>
            <a:pPr algn="l" indent="0" marL="0">
              <a:lnSpc>
                <a:spcPts val="2850"/>
              </a:lnSpc>
              <a:buNone/>
            </a:pPr>
            <a:r>
              <a:rPr lang="en-US" sz="1750" dirty="0">
                <a:solidFill>
                  <a:srgbClr val="4B4A4A"/>
                </a:solidFill>
                <a:latin typeface="Geist" pitchFamily="34" charset="0"/>
                <a:ea typeface="Geist" pitchFamily="34" charset="-122"/>
                <a:cs typeface="Geist" pitchFamily="34" charset="-120"/>
              </a:rPr>
              <a:t>Modern CSR initiatives are increasingly employee-centric and community-driven, recognising that authentic social impact begins with empowered workforces and genuine local partnerships.</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18066" y="564118"/>
            <a:ext cx="11419165" cy="641152"/>
          </a:xfrm>
          <a:prstGeom prst="rect">
            <a:avLst/>
          </a:prstGeom>
          <a:noFill/>
          <a:ln/>
        </p:spPr>
        <p:txBody>
          <a:bodyPr wrap="none" lIns="0" tIns="0" rIns="0" bIns="0" rtlCol="0" anchor="t"/>
          <a:lstStyle/>
          <a:p>
            <a:pPr algn="l" indent="0" marL="0">
              <a:lnSpc>
                <a:spcPts val="5000"/>
              </a:lnSpc>
              <a:buNone/>
            </a:pPr>
            <a:r>
              <a:rPr lang="en-US" sz="4000" b="1" dirty="0">
                <a:solidFill>
                  <a:srgbClr val="006747"/>
                </a:solidFill>
                <a:latin typeface="Noto Serif SC Bold" pitchFamily="34" charset="0"/>
                <a:ea typeface="Noto Serif SC Bold" pitchFamily="34" charset="-122"/>
                <a:cs typeface="Noto Serif SC Bold" pitchFamily="34" charset="-120"/>
              </a:rPr>
              <a:t>Employee-First and Community-Driven CSR</a:t>
            </a:r>
            <a:endParaRPr lang="en-US" sz="4000" dirty="0"/>
          </a:p>
        </p:txBody>
      </p:sp>
      <p:pic>
        <p:nvPicPr>
          <p:cNvPr id="3" name="Image 0" descr="preencoded.png">    </p:cNvPr>
          <p:cNvPicPr>
            <a:picLocks noChangeAspect="1"/>
          </p:cNvPicPr>
          <p:nvPr/>
        </p:nvPicPr>
        <p:blipFill>
          <a:blip r:embed="rId1"/>
          <a:stretch>
            <a:fillRect/>
          </a:stretch>
        </p:blipFill>
        <p:spPr>
          <a:xfrm>
            <a:off x="718066" y="1615559"/>
            <a:ext cx="4227076" cy="4227076"/>
          </a:xfrm>
          <a:prstGeom prst="rect">
            <a:avLst/>
          </a:prstGeom>
        </p:spPr>
      </p:pic>
      <p:sp>
        <p:nvSpPr>
          <p:cNvPr id="4" name="Text 1"/>
          <p:cNvSpPr/>
          <p:nvPr/>
        </p:nvSpPr>
        <p:spPr>
          <a:xfrm>
            <a:off x="718066" y="6047780"/>
            <a:ext cx="2757011" cy="320516"/>
          </a:xfrm>
          <a:prstGeom prst="rect">
            <a:avLst/>
          </a:prstGeom>
          <a:noFill/>
          <a:ln/>
        </p:spPr>
        <p:txBody>
          <a:bodyPr wrap="none" lIns="0" tIns="0" rIns="0" bIns="0" rtlCol="0" anchor="t"/>
          <a:lstStyle/>
          <a:p>
            <a:pPr algn="l" indent="0" marL="0">
              <a:lnSpc>
                <a:spcPts val="2500"/>
              </a:lnSpc>
              <a:buNone/>
            </a:pPr>
            <a:r>
              <a:rPr lang="en-US" sz="2000" b="1" dirty="0">
                <a:solidFill>
                  <a:srgbClr val="4B4A4A"/>
                </a:solidFill>
                <a:latin typeface="Noto Serif SC Bold" pitchFamily="34" charset="0"/>
                <a:ea typeface="Noto Serif SC Bold" pitchFamily="34" charset="-122"/>
                <a:cs typeface="Noto Serif SC Bold" pitchFamily="34" charset="-120"/>
              </a:rPr>
              <a:t>People-First Cultures</a:t>
            </a:r>
            <a:endParaRPr lang="en-US" sz="2000" dirty="0"/>
          </a:p>
        </p:txBody>
      </p:sp>
      <p:sp>
        <p:nvSpPr>
          <p:cNvPr id="5" name="Text 2"/>
          <p:cNvSpPr/>
          <p:nvPr/>
        </p:nvSpPr>
        <p:spPr>
          <a:xfrm>
            <a:off x="718066" y="6491288"/>
            <a:ext cx="4227076" cy="1312545"/>
          </a:xfrm>
          <a:prstGeom prst="rect">
            <a:avLst/>
          </a:prstGeom>
          <a:noFill/>
          <a:ln/>
        </p:spPr>
        <p:txBody>
          <a:bodyPr wrap="square" lIns="0" tIns="0" rIns="0" bIns="0" rtlCol="0" anchor="t"/>
          <a:lstStyle/>
          <a:p>
            <a:pPr algn="l" indent="0" marL="0">
              <a:lnSpc>
                <a:spcPts val="2550"/>
              </a:lnSpc>
              <a:buNone/>
            </a:pPr>
            <a:r>
              <a:rPr lang="en-US" sz="1600" dirty="0">
                <a:solidFill>
                  <a:srgbClr val="4B4A4A"/>
                </a:solidFill>
                <a:latin typeface="Geist" pitchFamily="34" charset="0"/>
                <a:ea typeface="Geist" pitchFamily="34" charset="-122"/>
                <a:cs typeface="Geist" pitchFamily="34" charset="-120"/>
              </a:rPr>
              <a:t>Progressive companies build cultures empowering employees as micro-communities, fostering belonging, purpose, and collective social impact.</a:t>
            </a:r>
            <a:endParaRPr lang="en-US" sz="1600" dirty="0"/>
          </a:p>
        </p:txBody>
      </p:sp>
      <p:pic>
        <p:nvPicPr>
          <p:cNvPr id="6" name="Image 1" descr="preencoded.png">    </p:cNvPr>
          <p:cNvPicPr>
            <a:picLocks noChangeAspect="1"/>
          </p:cNvPicPr>
          <p:nvPr/>
        </p:nvPicPr>
        <p:blipFill>
          <a:blip r:embed="rId2"/>
          <a:stretch>
            <a:fillRect/>
          </a:stretch>
        </p:blipFill>
        <p:spPr>
          <a:xfrm>
            <a:off x="5201603" y="1615559"/>
            <a:ext cx="4227076" cy="4227076"/>
          </a:xfrm>
          <a:prstGeom prst="rect">
            <a:avLst/>
          </a:prstGeom>
        </p:spPr>
      </p:pic>
      <p:sp>
        <p:nvSpPr>
          <p:cNvPr id="7" name="Text 3"/>
          <p:cNvSpPr/>
          <p:nvPr/>
        </p:nvSpPr>
        <p:spPr>
          <a:xfrm>
            <a:off x="5201603" y="6047780"/>
            <a:ext cx="3563183" cy="320516"/>
          </a:xfrm>
          <a:prstGeom prst="rect">
            <a:avLst/>
          </a:prstGeom>
          <a:noFill/>
          <a:ln/>
        </p:spPr>
        <p:txBody>
          <a:bodyPr wrap="none" lIns="0" tIns="0" rIns="0" bIns="0" rtlCol="0" anchor="t"/>
          <a:lstStyle/>
          <a:p>
            <a:pPr algn="l" indent="0" marL="0">
              <a:lnSpc>
                <a:spcPts val="2500"/>
              </a:lnSpc>
              <a:buNone/>
            </a:pPr>
            <a:r>
              <a:rPr lang="en-US" sz="2000" b="1" dirty="0">
                <a:solidFill>
                  <a:srgbClr val="4B4A4A"/>
                </a:solidFill>
                <a:latin typeface="Noto Serif SC Bold" pitchFamily="34" charset="0"/>
                <a:ea typeface="Noto Serif SC Bold" pitchFamily="34" charset="-122"/>
                <a:cs typeface="Noto Serif SC Bold" pitchFamily="34" charset="-120"/>
              </a:rPr>
              <a:t>Philanthropic Expectations</a:t>
            </a:r>
            <a:endParaRPr lang="en-US" sz="2000" dirty="0"/>
          </a:p>
        </p:txBody>
      </p:sp>
      <p:sp>
        <p:nvSpPr>
          <p:cNvPr id="8" name="Text 4"/>
          <p:cNvSpPr/>
          <p:nvPr/>
        </p:nvSpPr>
        <p:spPr>
          <a:xfrm>
            <a:off x="5201603" y="6491288"/>
            <a:ext cx="4227076" cy="1312545"/>
          </a:xfrm>
          <a:prstGeom prst="rect">
            <a:avLst/>
          </a:prstGeom>
          <a:noFill/>
          <a:ln/>
        </p:spPr>
        <p:txBody>
          <a:bodyPr wrap="square" lIns="0" tIns="0" rIns="0" bIns="0" rtlCol="0" anchor="t"/>
          <a:lstStyle/>
          <a:p>
            <a:pPr algn="l" indent="0" marL="0">
              <a:lnSpc>
                <a:spcPts val="2550"/>
              </a:lnSpc>
              <a:buNone/>
            </a:pPr>
            <a:r>
              <a:rPr lang="en-US" sz="1600" dirty="0">
                <a:solidFill>
                  <a:srgbClr val="4B4A4A"/>
                </a:solidFill>
                <a:latin typeface="Geist" pitchFamily="34" charset="0"/>
                <a:ea typeface="Geist" pitchFamily="34" charset="-122"/>
                <a:cs typeface="Geist" pitchFamily="34" charset="-120"/>
              </a:rPr>
              <a:t>70% of employees now value and expect employer-led giving programmes, volunteering opportunities, and meaningful community engagement initiatives.</a:t>
            </a:r>
            <a:endParaRPr lang="en-US" sz="1600" dirty="0"/>
          </a:p>
        </p:txBody>
      </p:sp>
      <p:pic>
        <p:nvPicPr>
          <p:cNvPr id="9" name="Image 2" descr="preencoded.png">    </p:cNvPr>
          <p:cNvPicPr>
            <a:picLocks noChangeAspect="1"/>
          </p:cNvPicPr>
          <p:nvPr/>
        </p:nvPicPr>
        <p:blipFill>
          <a:blip r:embed="rId3"/>
          <a:stretch>
            <a:fillRect/>
          </a:stretch>
        </p:blipFill>
        <p:spPr>
          <a:xfrm>
            <a:off x="9685139" y="1615559"/>
            <a:ext cx="4227076" cy="4227076"/>
          </a:xfrm>
          <a:prstGeom prst="rect">
            <a:avLst/>
          </a:prstGeom>
        </p:spPr>
      </p:pic>
      <p:sp>
        <p:nvSpPr>
          <p:cNvPr id="10" name="Text 5"/>
          <p:cNvSpPr/>
          <p:nvPr/>
        </p:nvSpPr>
        <p:spPr>
          <a:xfrm>
            <a:off x="9685139" y="6047780"/>
            <a:ext cx="3038713" cy="320516"/>
          </a:xfrm>
          <a:prstGeom prst="rect">
            <a:avLst/>
          </a:prstGeom>
          <a:noFill/>
          <a:ln/>
        </p:spPr>
        <p:txBody>
          <a:bodyPr wrap="none" lIns="0" tIns="0" rIns="0" bIns="0" rtlCol="0" anchor="t"/>
          <a:lstStyle/>
          <a:p>
            <a:pPr algn="l" indent="0" marL="0">
              <a:lnSpc>
                <a:spcPts val="2500"/>
              </a:lnSpc>
              <a:buNone/>
            </a:pPr>
            <a:r>
              <a:rPr lang="en-US" sz="2000" b="1" dirty="0">
                <a:solidFill>
                  <a:srgbClr val="4B4A4A"/>
                </a:solidFill>
                <a:latin typeface="Noto Serif SC Bold" pitchFamily="34" charset="0"/>
                <a:ea typeface="Noto Serif SC Bold" pitchFamily="34" charset="-122"/>
                <a:cs typeface="Noto Serif SC Bold" pitchFamily="34" charset="-120"/>
              </a:rPr>
              <a:t>Authentic Partnerships</a:t>
            </a:r>
            <a:endParaRPr lang="en-US" sz="2000" dirty="0"/>
          </a:p>
        </p:txBody>
      </p:sp>
      <p:sp>
        <p:nvSpPr>
          <p:cNvPr id="11" name="Text 6"/>
          <p:cNvSpPr/>
          <p:nvPr/>
        </p:nvSpPr>
        <p:spPr>
          <a:xfrm>
            <a:off x="9685139" y="6491288"/>
            <a:ext cx="4227076" cy="1312545"/>
          </a:xfrm>
          <a:prstGeom prst="rect">
            <a:avLst/>
          </a:prstGeom>
          <a:noFill/>
          <a:ln/>
        </p:spPr>
        <p:txBody>
          <a:bodyPr wrap="square" lIns="0" tIns="0" rIns="0" bIns="0" rtlCol="0" anchor="t"/>
          <a:lstStyle/>
          <a:p>
            <a:pPr algn="l" indent="0" marL="0">
              <a:lnSpc>
                <a:spcPts val="2550"/>
              </a:lnSpc>
              <a:buNone/>
            </a:pPr>
            <a:r>
              <a:rPr lang="en-US" sz="1600" dirty="0">
                <a:solidFill>
                  <a:srgbClr val="4B4A4A"/>
                </a:solidFill>
                <a:latin typeface="Geist" pitchFamily="34" charset="0"/>
                <a:ea typeface="Geist" pitchFamily="34" charset="-122"/>
                <a:cs typeface="Geist" pitchFamily="34" charset="-120"/>
              </a:rPr>
              <a:t>Successful CSR programmes partner with local nonprofits and community organisations for tailored, sustainable, and measurable social impact.</a:t>
            </a:r>
            <a:endParaRPr lang="en-US" sz="16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537567" y="422434"/>
            <a:ext cx="7517487" cy="480060"/>
          </a:xfrm>
          <a:prstGeom prst="rect">
            <a:avLst/>
          </a:prstGeom>
          <a:noFill/>
          <a:ln/>
        </p:spPr>
        <p:txBody>
          <a:bodyPr wrap="none" lIns="0" tIns="0" rIns="0" bIns="0" rtlCol="0" anchor="t"/>
          <a:lstStyle/>
          <a:p>
            <a:pPr algn="l" indent="0" marL="0">
              <a:lnSpc>
                <a:spcPts val="3750"/>
              </a:lnSpc>
              <a:buNone/>
            </a:pPr>
            <a:r>
              <a:rPr lang="en-US" sz="3000" b="1" dirty="0">
                <a:solidFill>
                  <a:srgbClr val="006747"/>
                </a:solidFill>
                <a:latin typeface="Noto Serif SC Bold" pitchFamily="34" charset="0"/>
                <a:ea typeface="Noto Serif SC Bold" pitchFamily="34" charset="-122"/>
                <a:cs typeface="Noto Serif SC Bold" pitchFamily="34" charset="-120"/>
              </a:rPr>
              <a:t>Virtual Volunteering and Global Reach</a:t>
            </a:r>
            <a:endParaRPr lang="en-US" sz="3000" dirty="0"/>
          </a:p>
        </p:txBody>
      </p:sp>
      <p:sp>
        <p:nvSpPr>
          <p:cNvPr id="3" name="Text 1"/>
          <p:cNvSpPr/>
          <p:nvPr/>
        </p:nvSpPr>
        <p:spPr>
          <a:xfrm>
            <a:off x="537567" y="1286470"/>
            <a:ext cx="3842742" cy="287893"/>
          </a:xfrm>
          <a:prstGeom prst="rect">
            <a:avLst/>
          </a:prstGeom>
          <a:noFill/>
          <a:ln/>
        </p:spPr>
        <p:txBody>
          <a:bodyPr wrap="none" lIns="0" tIns="0" rIns="0" bIns="0" rtlCol="0" anchor="t"/>
          <a:lstStyle/>
          <a:p>
            <a:pPr algn="l" indent="0" marL="0">
              <a:lnSpc>
                <a:spcPts val="2250"/>
              </a:lnSpc>
              <a:buNone/>
            </a:pPr>
            <a:r>
              <a:rPr lang="en-US" sz="1800" b="1" dirty="0">
                <a:solidFill>
                  <a:srgbClr val="006747"/>
                </a:solidFill>
                <a:latin typeface="Noto Serif SC Bold" pitchFamily="34" charset="0"/>
                <a:ea typeface="Noto Serif SC Bold" pitchFamily="34" charset="-122"/>
                <a:cs typeface="Noto Serif SC Bold" pitchFamily="34" charset="-120"/>
              </a:rPr>
              <a:t>The Digital Volunteer Revolution</a:t>
            </a:r>
            <a:endParaRPr lang="en-US" sz="1800" dirty="0"/>
          </a:p>
        </p:txBody>
      </p:sp>
      <p:sp>
        <p:nvSpPr>
          <p:cNvPr id="4" name="Text 2"/>
          <p:cNvSpPr/>
          <p:nvPr/>
        </p:nvSpPr>
        <p:spPr>
          <a:xfrm>
            <a:off x="537567" y="1727954"/>
            <a:ext cx="7286625" cy="491490"/>
          </a:xfrm>
          <a:prstGeom prst="rect">
            <a:avLst/>
          </a:prstGeom>
          <a:noFill/>
          <a:ln/>
        </p:spPr>
        <p:txBody>
          <a:bodyPr wrap="square" lIns="0" tIns="0" rIns="0" bIns="0" rtlCol="0" anchor="t"/>
          <a:lstStyle/>
          <a:p>
            <a:pPr algn="l" indent="0" marL="0">
              <a:lnSpc>
                <a:spcPts val="1900"/>
              </a:lnSpc>
              <a:buNone/>
            </a:pPr>
            <a:r>
              <a:rPr lang="en-US" sz="1200" dirty="0">
                <a:solidFill>
                  <a:srgbClr val="4B4A4A"/>
                </a:solidFill>
                <a:latin typeface="Geist" pitchFamily="34" charset="0"/>
                <a:ea typeface="Geist" pitchFamily="34" charset="-122"/>
                <a:cs typeface="Geist" pitchFamily="34" charset="-120"/>
              </a:rPr>
              <a:t>Virtual volunteering surged dramatically following the pandemic, enabling flexible, scalable employee engagement that transcends geographical boundaries and time zones.</a:t>
            </a:r>
            <a:endParaRPr lang="en-US" sz="1200" dirty="0"/>
          </a:p>
        </p:txBody>
      </p:sp>
      <p:sp>
        <p:nvSpPr>
          <p:cNvPr id="5" name="Text 3"/>
          <p:cNvSpPr/>
          <p:nvPr/>
        </p:nvSpPr>
        <p:spPr>
          <a:xfrm>
            <a:off x="537567" y="2373035"/>
            <a:ext cx="1920121" cy="240030"/>
          </a:xfrm>
          <a:prstGeom prst="rect">
            <a:avLst/>
          </a:prstGeom>
          <a:noFill/>
          <a:ln/>
        </p:spPr>
        <p:txBody>
          <a:bodyPr wrap="none" lIns="0" tIns="0" rIns="0" bIns="0" rtlCol="0" anchor="t"/>
          <a:lstStyle/>
          <a:p>
            <a:pPr algn="l" indent="0" marL="0">
              <a:lnSpc>
                <a:spcPts val="1850"/>
              </a:lnSpc>
              <a:buNone/>
            </a:pPr>
            <a:r>
              <a:rPr lang="en-US" sz="1500" b="1" dirty="0">
                <a:solidFill>
                  <a:srgbClr val="006747"/>
                </a:solidFill>
                <a:latin typeface="Noto Serif SC Bold" pitchFamily="34" charset="0"/>
                <a:ea typeface="Noto Serif SC Bold" pitchFamily="34" charset="-122"/>
                <a:cs typeface="Noto Serif SC Bold" pitchFamily="34" charset="-120"/>
              </a:rPr>
              <a:t>Key Benefits</a:t>
            </a:r>
            <a:endParaRPr lang="en-US" sz="1500" dirty="0"/>
          </a:p>
        </p:txBody>
      </p:sp>
      <p:sp>
        <p:nvSpPr>
          <p:cNvPr id="6" name="Text 4"/>
          <p:cNvSpPr/>
          <p:nvPr/>
        </p:nvSpPr>
        <p:spPr>
          <a:xfrm>
            <a:off x="537567" y="2766655"/>
            <a:ext cx="7286625" cy="245745"/>
          </a:xfrm>
          <a:prstGeom prst="rect">
            <a:avLst/>
          </a:prstGeom>
          <a:noFill/>
          <a:ln/>
        </p:spPr>
        <p:txBody>
          <a:bodyPr wrap="none" lIns="0" tIns="0" rIns="0" bIns="0" rtlCol="0" anchor="t"/>
          <a:lstStyle/>
          <a:p>
            <a:pPr algn="l" marL="342900" indent="-342900">
              <a:lnSpc>
                <a:spcPts val="1900"/>
              </a:lnSpc>
              <a:buSzPct val="100000"/>
              <a:buChar char="•"/>
            </a:pPr>
            <a:r>
              <a:rPr lang="en-US" sz="1200" dirty="0">
                <a:solidFill>
                  <a:srgbClr val="4B4A4A"/>
                </a:solidFill>
                <a:latin typeface="Geist" pitchFamily="34" charset="0"/>
                <a:ea typeface="Geist" pitchFamily="34" charset="-122"/>
                <a:cs typeface="Geist" pitchFamily="34" charset="-120"/>
              </a:rPr>
              <a:t>Accessibility for remote and hybrid workforces</a:t>
            </a:r>
            <a:endParaRPr lang="en-US" sz="1200" dirty="0"/>
          </a:p>
        </p:txBody>
      </p:sp>
      <p:sp>
        <p:nvSpPr>
          <p:cNvPr id="7" name="Text 5"/>
          <p:cNvSpPr/>
          <p:nvPr/>
        </p:nvSpPr>
        <p:spPr>
          <a:xfrm>
            <a:off x="537567" y="3066098"/>
            <a:ext cx="7286625" cy="245745"/>
          </a:xfrm>
          <a:prstGeom prst="rect">
            <a:avLst/>
          </a:prstGeom>
          <a:noFill/>
          <a:ln/>
        </p:spPr>
        <p:txBody>
          <a:bodyPr wrap="none" lIns="0" tIns="0" rIns="0" bIns="0" rtlCol="0" anchor="t"/>
          <a:lstStyle/>
          <a:p>
            <a:pPr algn="l" marL="342900" indent="-342900">
              <a:lnSpc>
                <a:spcPts val="1900"/>
              </a:lnSpc>
              <a:buSzPct val="100000"/>
              <a:buChar char="•"/>
            </a:pPr>
            <a:r>
              <a:rPr lang="en-US" sz="1200" dirty="0">
                <a:solidFill>
                  <a:srgbClr val="4B4A4A"/>
                </a:solidFill>
                <a:latin typeface="Geist" pitchFamily="34" charset="0"/>
                <a:ea typeface="Geist" pitchFamily="34" charset="-122"/>
                <a:cs typeface="Geist" pitchFamily="34" charset="-120"/>
              </a:rPr>
              <a:t>Reduced logistical barriers and costs</a:t>
            </a:r>
            <a:endParaRPr lang="en-US" sz="1200" dirty="0"/>
          </a:p>
        </p:txBody>
      </p:sp>
      <p:sp>
        <p:nvSpPr>
          <p:cNvPr id="8" name="Text 6"/>
          <p:cNvSpPr/>
          <p:nvPr/>
        </p:nvSpPr>
        <p:spPr>
          <a:xfrm>
            <a:off x="537567" y="3365540"/>
            <a:ext cx="7286625" cy="245745"/>
          </a:xfrm>
          <a:prstGeom prst="rect">
            <a:avLst/>
          </a:prstGeom>
          <a:noFill/>
          <a:ln/>
        </p:spPr>
        <p:txBody>
          <a:bodyPr wrap="none" lIns="0" tIns="0" rIns="0" bIns="0" rtlCol="0" anchor="t"/>
          <a:lstStyle/>
          <a:p>
            <a:pPr algn="l" marL="342900" indent="-342900">
              <a:lnSpc>
                <a:spcPts val="1900"/>
              </a:lnSpc>
              <a:buSzPct val="100000"/>
              <a:buChar char="•"/>
            </a:pPr>
            <a:r>
              <a:rPr lang="en-US" sz="1200" dirty="0">
                <a:solidFill>
                  <a:srgbClr val="4B4A4A"/>
                </a:solidFill>
                <a:latin typeface="Geist" pitchFamily="34" charset="0"/>
                <a:ea typeface="Geist" pitchFamily="34" charset="-122"/>
                <a:cs typeface="Geist" pitchFamily="34" charset="-120"/>
              </a:rPr>
              <a:t>Broader range of volunteer opportunities</a:t>
            </a:r>
            <a:endParaRPr lang="en-US" sz="1200" dirty="0"/>
          </a:p>
        </p:txBody>
      </p:sp>
      <p:sp>
        <p:nvSpPr>
          <p:cNvPr id="9" name="Text 7"/>
          <p:cNvSpPr/>
          <p:nvPr/>
        </p:nvSpPr>
        <p:spPr>
          <a:xfrm>
            <a:off x="537567" y="3664982"/>
            <a:ext cx="7286625" cy="245745"/>
          </a:xfrm>
          <a:prstGeom prst="rect">
            <a:avLst/>
          </a:prstGeom>
          <a:noFill/>
          <a:ln/>
        </p:spPr>
        <p:txBody>
          <a:bodyPr wrap="none" lIns="0" tIns="0" rIns="0" bIns="0" rtlCol="0" anchor="t"/>
          <a:lstStyle/>
          <a:p>
            <a:pPr algn="l" marL="342900" indent="-342900">
              <a:lnSpc>
                <a:spcPts val="1900"/>
              </a:lnSpc>
              <a:buSzPct val="100000"/>
              <a:buChar char="•"/>
            </a:pPr>
            <a:r>
              <a:rPr lang="en-US" sz="1200" dirty="0">
                <a:solidFill>
                  <a:srgbClr val="4B4A4A"/>
                </a:solidFill>
                <a:latin typeface="Geist" pitchFamily="34" charset="0"/>
                <a:ea typeface="Geist" pitchFamily="34" charset="-122"/>
                <a:cs typeface="Geist" pitchFamily="34" charset="-120"/>
              </a:rPr>
              <a:t>Measurable impact through digital platforms</a:t>
            </a:r>
            <a:endParaRPr lang="en-US" sz="1200" dirty="0"/>
          </a:p>
        </p:txBody>
      </p:sp>
      <p:sp>
        <p:nvSpPr>
          <p:cNvPr id="10" name="Text 8"/>
          <p:cNvSpPr/>
          <p:nvPr/>
        </p:nvSpPr>
        <p:spPr>
          <a:xfrm>
            <a:off x="767953" y="4083487"/>
            <a:ext cx="7056239" cy="491490"/>
          </a:xfrm>
          <a:prstGeom prst="rect">
            <a:avLst/>
          </a:prstGeom>
          <a:noFill/>
          <a:ln/>
        </p:spPr>
        <p:txBody>
          <a:bodyPr wrap="square" lIns="0" tIns="0" rIns="0" bIns="0" rtlCol="0" anchor="t"/>
          <a:lstStyle/>
          <a:p>
            <a:pPr algn="l" indent="0" marL="0">
              <a:lnSpc>
                <a:spcPts val="1900"/>
              </a:lnSpc>
              <a:buNone/>
            </a:pPr>
            <a:r>
              <a:rPr lang="en-US" sz="1200" dirty="0">
                <a:solidFill>
                  <a:srgbClr val="4B4A4A"/>
                </a:solidFill>
                <a:latin typeface="Geist" pitchFamily="34" charset="0"/>
                <a:ea typeface="Geist" pitchFamily="34" charset="-122"/>
                <a:cs typeface="Geist" pitchFamily="34" charset="-120"/>
              </a:rPr>
              <a:t>"Virtual volunteering democratises social impact, allowing every employee to contribute regardless of location or schedule."</a:t>
            </a:r>
            <a:endParaRPr lang="en-US" sz="1200" dirty="0"/>
          </a:p>
        </p:txBody>
      </p:sp>
      <p:sp>
        <p:nvSpPr>
          <p:cNvPr id="11" name="Shape 9"/>
          <p:cNvSpPr/>
          <p:nvPr/>
        </p:nvSpPr>
        <p:spPr>
          <a:xfrm>
            <a:off x="537567" y="4083487"/>
            <a:ext cx="22860" cy="491490"/>
          </a:xfrm>
          <a:prstGeom prst="rect">
            <a:avLst/>
          </a:prstGeom>
          <a:solidFill>
            <a:srgbClr val="006747"/>
          </a:solidFill>
          <a:ln/>
        </p:spPr>
      </p:sp>
      <p:sp>
        <p:nvSpPr>
          <p:cNvPr id="12" name="Shape 10"/>
          <p:cNvSpPr/>
          <p:nvPr/>
        </p:nvSpPr>
        <p:spPr>
          <a:xfrm>
            <a:off x="8206621" y="1305639"/>
            <a:ext cx="5893713" cy="1207532"/>
          </a:xfrm>
          <a:prstGeom prst="roundRect">
            <a:avLst>
              <a:gd name="adj" fmla="val 11449"/>
            </a:avLst>
          </a:prstGeom>
          <a:solidFill>
            <a:srgbClr val="006747"/>
          </a:solidFill>
          <a:ln w="7620">
            <a:solidFill>
              <a:srgbClr val="198060"/>
            </a:solidFill>
            <a:prstDash val="solid"/>
          </a:ln>
        </p:spPr>
      </p:sp>
      <p:sp>
        <p:nvSpPr>
          <p:cNvPr id="13" name="Text 11"/>
          <p:cNvSpPr/>
          <p:nvPr/>
        </p:nvSpPr>
        <p:spPr>
          <a:xfrm>
            <a:off x="8367832" y="1466850"/>
            <a:ext cx="1989415" cy="240030"/>
          </a:xfrm>
          <a:prstGeom prst="rect">
            <a:avLst/>
          </a:prstGeom>
          <a:noFill/>
          <a:ln/>
        </p:spPr>
        <p:txBody>
          <a:bodyPr wrap="none" lIns="0" tIns="0" rIns="0" bIns="0" rtlCol="0" anchor="t"/>
          <a:lstStyle/>
          <a:p>
            <a:pPr algn="l" indent="0" marL="0">
              <a:lnSpc>
                <a:spcPts val="1850"/>
              </a:lnSpc>
              <a:buNone/>
            </a:pPr>
            <a:r>
              <a:rPr lang="en-US" sz="1500" b="1" dirty="0">
                <a:solidFill>
                  <a:srgbClr val="FFFFFF"/>
                </a:solidFill>
                <a:latin typeface="Noto Serif SC Bold" pitchFamily="34" charset="0"/>
                <a:ea typeface="Noto Serif SC Bold" pitchFamily="34" charset="-122"/>
                <a:cs typeface="Noto Serif SC Bold" pitchFamily="34" charset="-120"/>
              </a:rPr>
              <a:t>Case Study: Goodera</a:t>
            </a:r>
            <a:endParaRPr lang="en-US" sz="1500" dirty="0"/>
          </a:p>
        </p:txBody>
      </p:sp>
      <p:sp>
        <p:nvSpPr>
          <p:cNvPr id="14" name="Text 12"/>
          <p:cNvSpPr/>
          <p:nvPr/>
        </p:nvSpPr>
        <p:spPr>
          <a:xfrm>
            <a:off x="8367832" y="1860471"/>
            <a:ext cx="5571292" cy="491490"/>
          </a:xfrm>
          <a:prstGeom prst="rect">
            <a:avLst/>
          </a:prstGeom>
          <a:noFill/>
          <a:ln/>
        </p:spPr>
        <p:txBody>
          <a:bodyPr wrap="square" lIns="0" tIns="0" rIns="0" bIns="0" rtlCol="0" anchor="t"/>
          <a:lstStyle/>
          <a:p>
            <a:pPr algn="l" indent="0" marL="0">
              <a:lnSpc>
                <a:spcPts val="1900"/>
              </a:lnSpc>
              <a:buNone/>
            </a:pPr>
            <a:r>
              <a:rPr lang="en-US" sz="1200" dirty="0">
                <a:solidFill>
                  <a:srgbClr val="FFFFFF"/>
                </a:solidFill>
                <a:latin typeface="Geist" pitchFamily="34" charset="0"/>
                <a:ea typeface="Geist" pitchFamily="34" charset="-122"/>
                <a:cs typeface="Geist" pitchFamily="34" charset="-120"/>
              </a:rPr>
              <a:t>The platform mobilised over 10 million volunteers across 1,000+ cities globally, demonstrating the scalability and reach of digital volunteering infrastructure.</a:t>
            </a:r>
            <a:endParaRPr lang="en-US" sz="1200" dirty="0"/>
          </a:p>
        </p:txBody>
      </p:sp>
      <p:pic>
        <p:nvPicPr>
          <p:cNvPr id="15" name="Image 0" descr="preencoded.png">    </p:cNvPr>
          <p:cNvPicPr>
            <a:picLocks noChangeAspect="1"/>
          </p:cNvPicPr>
          <p:nvPr/>
        </p:nvPicPr>
        <p:blipFill>
          <a:blip r:embed="rId1"/>
          <a:stretch>
            <a:fillRect/>
          </a:stretch>
        </p:blipFill>
        <p:spPr>
          <a:xfrm>
            <a:off x="8206621" y="2685931"/>
            <a:ext cx="5893713" cy="589371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623888" y="691991"/>
            <a:ext cx="7896225" cy="1113949"/>
          </a:xfrm>
          <a:prstGeom prst="rect">
            <a:avLst/>
          </a:prstGeom>
          <a:noFill/>
          <a:ln/>
        </p:spPr>
        <p:txBody>
          <a:bodyPr wrap="square" lIns="0" tIns="0" rIns="0" bIns="0" rtlCol="0" anchor="t"/>
          <a:lstStyle/>
          <a:p>
            <a:pPr algn="l" indent="0" marL="0">
              <a:lnSpc>
                <a:spcPts val="4350"/>
              </a:lnSpc>
              <a:buNone/>
            </a:pPr>
            <a:r>
              <a:rPr lang="en-US" sz="3500" b="1" dirty="0">
                <a:solidFill>
                  <a:srgbClr val="006747"/>
                </a:solidFill>
                <a:latin typeface="Noto Serif SC Bold" pitchFamily="34" charset="0"/>
                <a:ea typeface="Noto Serif SC Bold" pitchFamily="34" charset="-122"/>
                <a:cs typeface="Noto Serif SC Bold" pitchFamily="34" charset="-120"/>
              </a:rPr>
              <a:t>Supporting Small Businesses and Local Communities</a:t>
            </a:r>
            <a:endParaRPr lang="en-US" sz="3500" dirty="0"/>
          </a:p>
        </p:txBody>
      </p:sp>
      <p:pic>
        <p:nvPicPr>
          <p:cNvPr id="4" name="Image 1" descr="preencoded.png">    </p:cNvPr>
          <p:cNvPicPr>
            <a:picLocks noChangeAspect="1"/>
          </p:cNvPicPr>
          <p:nvPr/>
        </p:nvPicPr>
        <p:blipFill>
          <a:blip r:embed="rId2"/>
          <a:stretch>
            <a:fillRect/>
          </a:stretch>
        </p:blipFill>
        <p:spPr>
          <a:xfrm>
            <a:off x="623888" y="2073235"/>
            <a:ext cx="891183" cy="1312069"/>
          </a:xfrm>
          <a:prstGeom prst="rect">
            <a:avLst/>
          </a:prstGeom>
        </p:spPr>
      </p:pic>
      <p:sp>
        <p:nvSpPr>
          <p:cNvPr id="5" name="Text 1"/>
          <p:cNvSpPr/>
          <p:nvPr/>
        </p:nvSpPr>
        <p:spPr>
          <a:xfrm>
            <a:off x="1693307" y="2251472"/>
            <a:ext cx="2825591" cy="278368"/>
          </a:xfrm>
          <a:prstGeom prst="rect">
            <a:avLst/>
          </a:prstGeom>
          <a:noFill/>
          <a:ln/>
        </p:spPr>
        <p:txBody>
          <a:bodyPr wrap="none" lIns="0" tIns="0" rIns="0" bIns="0" rtlCol="0" anchor="t"/>
          <a:lstStyle/>
          <a:p>
            <a:pPr algn="l" indent="0" marL="0">
              <a:lnSpc>
                <a:spcPts val="2150"/>
              </a:lnSpc>
              <a:buNone/>
            </a:pPr>
            <a:r>
              <a:rPr lang="en-US" sz="1750" b="1" dirty="0">
                <a:solidFill>
                  <a:srgbClr val="4B4A4A"/>
                </a:solidFill>
                <a:latin typeface="Noto Serif SC Bold" pitchFamily="34" charset="0"/>
                <a:ea typeface="Noto Serif SC Bold" pitchFamily="34" charset="-122"/>
                <a:cs typeface="Noto Serif SC Bold" pitchFamily="34" charset="-120"/>
              </a:rPr>
              <a:t>Mentorship Programmes</a:t>
            </a:r>
            <a:endParaRPr lang="en-US" sz="1750" dirty="0"/>
          </a:p>
        </p:txBody>
      </p:sp>
      <p:sp>
        <p:nvSpPr>
          <p:cNvPr id="6" name="Text 2"/>
          <p:cNvSpPr/>
          <p:nvPr/>
        </p:nvSpPr>
        <p:spPr>
          <a:xfrm>
            <a:off x="1693307" y="2636758"/>
            <a:ext cx="6826806" cy="570309"/>
          </a:xfrm>
          <a:prstGeom prst="rect">
            <a:avLst/>
          </a:prstGeom>
          <a:noFill/>
          <a:ln/>
        </p:spPr>
        <p:txBody>
          <a:bodyPr wrap="square" lIns="0" tIns="0" rIns="0" bIns="0" rtlCol="0" anchor="t"/>
          <a:lstStyle/>
          <a:p>
            <a:pPr algn="l" indent="0" marL="0">
              <a:lnSpc>
                <a:spcPts val="2200"/>
              </a:lnSpc>
              <a:buNone/>
            </a:pPr>
            <a:r>
              <a:rPr lang="en-US" sz="1400" dirty="0">
                <a:solidFill>
                  <a:srgbClr val="4B4A4A"/>
                </a:solidFill>
                <a:latin typeface="Geist" pitchFamily="34" charset="0"/>
                <a:ea typeface="Geist" pitchFamily="34" charset="-122"/>
                <a:cs typeface="Geist" pitchFamily="34" charset="-120"/>
              </a:rPr>
              <a:t>Corporations provide expertise, guidance, and strategic support to emerging SMBs, strengthening local economic ecosystems.</a:t>
            </a:r>
            <a:endParaRPr lang="en-US" sz="1400" dirty="0"/>
          </a:p>
        </p:txBody>
      </p:sp>
      <p:pic>
        <p:nvPicPr>
          <p:cNvPr id="7" name="Image 2" descr="preencoded.png">    </p:cNvPr>
          <p:cNvPicPr>
            <a:picLocks noChangeAspect="1"/>
          </p:cNvPicPr>
          <p:nvPr/>
        </p:nvPicPr>
        <p:blipFill>
          <a:blip r:embed="rId3"/>
          <a:stretch>
            <a:fillRect/>
          </a:stretch>
        </p:blipFill>
        <p:spPr>
          <a:xfrm>
            <a:off x="623888" y="3385304"/>
            <a:ext cx="891183" cy="1312069"/>
          </a:xfrm>
          <a:prstGeom prst="rect">
            <a:avLst/>
          </a:prstGeom>
        </p:spPr>
      </p:pic>
      <p:sp>
        <p:nvSpPr>
          <p:cNvPr id="8" name="Text 3"/>
          <p:cNvSpPr/>
          <p:nvPr/>
        </p:nvSpPr>
        <p:spPr>
          <a:xfrm>
            <a:off x="1693307" y="3563541"/>
            <a:ext cx="2228136" cy="278368"/>
          </a:xfrm>
          <a:prstGeom prst="rect">
            <a:avLst/>
          </a:prstGeom>
          <a:noFill/>
          <a:ln/>
        </p:spPr>
        <p:txBody>
          <a:bodyPr wrap="none" lIns="0" tIns="0" rIns="0" bIns="0" rtlCol="0" anchor="t"/>
          <a:lstStyle/>
          <a:p>
            <a:pPr algn="l" indent="0" marL="0">
              <a:lnSpc>
                <a:spcPts val="2150"/>
              </a:lnSpc>
              <a:buNone/>
            </a:pPr>
            <a:r>
              <a:rPr lang="en-US" sz="1750" b="1" dirty="0">
                <a:solidFill>
                  <a:srgbClr val="4B4A4A"/>
                </a:solidFill>
                <a:latin typeface="Noto Serif SC Bold" pitchFamily="34" charset="0"/>
                <a:ea typeface="Noto Serif SC Bold" pitchFamily="34" charset="-122"/>
                <a:cs typeface="Noto Serif SC Bold" pitchFamily="34" charset="-120"/>
              </a:rPr>
              <a:t>Financial Support</a:t>
            </a:r>
            <a:endParaRPr lang="en-US" sz="1750" dirty="0"/>
          </a:p>
        </p:txBody>
      </p:sp>
      <p:sp>
        <p:nvSpPr>
          <p:cNvPr id="9" name="Text 4"/>
          <p:cNvSpPr/>
          <p:nvPr/>
        </p:nvSpPr>
        <p:spPr>
          <a:xfrm>
            <a:off x="1693307" y="3948827"/>
            <a:ext cx="6826806" cy="570309"/>
          </a:xfrm>
          <a:prstGeom prst="rect">
            <a:avLst/>
          </a:prstGeom>
          <a:noFill/>
          <a:ln/>
        </p:spPr>
        <p:txBody>
          <a:bodyPr wrap="square" lIns="0" tIns="0" rIns="0" bIns="0" rtlCol="0" anchor="t"/>
          <a:lstStyle/>
          <a:p>
            <a:pPr algn="l" indent="0" marL="0">
              <a:lnSpc>
                <a:spcPts val="2200"/>
              </a:lnSpc>
              <a:buNone/>
            </a:pPr>
            <a:r>
              <a:rPr lang="en-US" sz="1400" dirty="0">
                <a:solidFill>
                  <a:srgbClr val="4B4A4A"/>
                </a:solidFill>
                <a:latin typeface="Geist" pitchFamily="34" charset="0"/>
                <a:ea typeface="Geist" pitchFamily="34" charset="-122"/>
                <a:cs typeface="Geist" pitchFamily="34" charset="-120"/>
              </a:rPr>
              <a:t>Direct investment, grants, and favourable payment terms help small businesses scale sustainably and access new markets.</a:t>
            </a:r>
            <a:endParaRPr lang="en-US" sz="1400" dirty="0"/>
          </a:p>
        </p:txBody>
      </p:sp>
      <p:pic>
        <p:nvPicPr>
          <p:cNvPr id="10" name="Image 3" descr="preencoded.png">    </p:cNvPr>
          <p:cNvPicPr>
            <a:picLocks noChangeAspect="1"/>
          </p:cNvPicPr>
          <p:nvPr/>
        </p:nvPicPr>
        <p:blipFill>
          <a:blip r:embed="rId4"/>
          <a:stretch>
            <a:fillRect/>
          </a:stretch>
        </p:blipFill>
        <p:spPr>
          <a:xfrm>
            <a:off x="623888" y="4697373"/>
            <a:ext cx="891183" cy="1312069"/>
          </a:xfrm>
          <a:prstGeom prst="rect">
            <a:avLst/>
          </a:prstGeom>
        </p:spPr>
      </p:pic>
      <p:sp>
        <p:nvSpPr>
          <p:cNvPr id="11" name="Text 5"/>
          <p:cNvSpPr/>
          <p:nvPr/>
        </p:nvSpPr>
        <p:spPr>
          <a:xfrm>
            <a:off x="1693307" y="4875609"/>
            <a:ext cx="2850594" cy="278368"/>
          </a:xfrm>
          <a:prstGeom prst="rect">
            <a:avLst/>
          </a:prstGeom>
          <a:noFill/>
          <a:ln/>
        </p:spPr>
        <p:txBody>
          <a:bodyPr wrap="none" lIns="0" tIns="0" rIns="0" bIns="0" rtlCol="0" anchor="t"/>
          <a:lstStyle/>
          <a:p>
            <a:pPr algn="l" indent="0" marL="0">
              <a:lnSpc>
                <a:spcPts val="2150"/>
              </a:lnSpc>
              <a:buNone/>
            </a:pPr>
            <a:r>
              <a:rPr lang="en-US" sz="1750" b="1" dirty="0">
                <a:solidFill>
                  <a:srgbClr val="4B4A4A"/>
                </a:solidFill>
                <a:latin typeface="Noto Serif SC Bold" pitchFamily="34" charset="0"/>
                <a:ea typeface="Noto Serif SC Bold" pitchFamily="34" charset="-122"/>
                <a:cs typeface="Noto Serif SC Bold" pitchFamily="34" charset="-120"/>
              </a:rPr>
              <a:t>Supply Chain Integration</a:t>
            </a:r>
            <a:endParaRPr lang="en-US" sz="1750" dirty="0"/>
          </a:p>
        </p:txBody>
      </p:sp>
      <p:sp>
        <p:nvSpPr>
          <p:cNvPr id="12" name="Text 6"/>
          <p:cNvSpPr/>
          <p:nvPr/>
        </p:nvSpPr>
        <p:spPr>
          <a:xfrm>
            <a:off x="1693307" y="5260896"/>
            <a:ext cx="6826806" cy="570309"/>
          </a:xfrm>
          <a:prstGeom prst="rect">
            <a:avLst/>
          </a:prstGeom>
          <a:noFill/>
          <a:ln/>
        </p:spPr>
        <p:txBody>
          <a:bodyPr wrap="square" lIns="0" tIns="0" rIns="0" bIns="0" rtlCol="0" anchor="t"/>
          <a:lstStyle/>
          <a:p>
            <a:pPr algn="l" indent="0" marL="0">
              <a:lnSpc>
                <a:spcPts val="2200"/>
              </a:lnSpc>
              <a:buNone/>
            </a:pPr>
            <a:r>
              <a:rPr lang="en-US" sz="1400" dirty="0">
                <a:solidFill>
                  <a:srgbClr val="4B4A4A"/>
                </a:solidFill>
                <a:latin typeface="Geist" pitchFamily="34" charset="0"/>
                <a:ea typeface="Geist" pitchFamily="34" charset="-122"/>
                <a:cs typeface="Geist" pitchFamily="34" charset="-120"/>
              </a:rPr>
              <a:t>Including diverse SMBs in supply chains boosts local economies whilst building resilient, ethical sourcing networks.</a:t>
            </a:r>
            <a:endParaRPr lang="en-US" sz="1400" dirty="0"/>
          </a:p>
        </p:txBody>
      </p:sp>
      <p:sp>
        <p:nvSpPr>
          <p:cNvPr id="13" name="Shape 7"/>
          <p:cNvSpPr/>
          <p:nvPr/>
        </p:nvSpPr>
        <p:spPr>
          <a:xfrm>
            <a:off x="623888" y="6209943"/>
            <a:ext cx="7896225" cy="1327666"/>
          </a:xfrm>
          <a:prstGeom prst="roundRect">
            <a:avLst>
              <a:gd name="adj" fmla="val 12084"/>
            </a:avLst>
          </a:prstGeom>
          <a:solidFill>
            <a:srgbClr val="B3FFE7"/>
          </a:solidFill>
          <a:ln/>
        </p:spPr>
      </p:sp>
      <p:pic>
        <p:nvPicPr>
          <p:cNvPr id="14" name="Image 4" descr="preencoded.png">    </p:cNvPr>
          <p:cNvPicPr>
            <a:picLocks noChangeAspect="1"/>
          </p:cNvPicPr>
          <p:nvPr/>
        </p:nvPicPr>
        <p:blipFill>
          <a:blip r:embed="rId5"/>
          <a:stretch>
            <a:fillRect/>
          </a:stretch>
        </p:blipFill>
        <p:spPr>
          <a:xfrm>
            <a:off x="802124" y="6482477"/>
            <a:ext cx="222766" cy="178237"/>
          </a:xfrm>
          <a:prstGeom prst="rect">
            <a:avLst/>
          </a:prstGeom>
        </p:spPr>
      </p:pic>
      <p:sp>
        <p:nvSpPr>
          <p:cNvPr id="15" name="Text 8"/>
          <p:cNvSpPr/>
          <p:nvPr/>
        </p:nvSpPr>
        <p:spPr>
          <a:xfrm>
            <a:off x="1203127" y="6432709"/>
            <a:ext cx="7138749" cy="855464"/>
          </a:xfrm>
          <a:prstGeom prst="rect">
            <a:avLst/>
          </a:prstGeom>
          <a:noFill/>
          <a:ln/>
        </p:spPr>
        <p:txBody>
          <a:bodyPr wrap="square" lIns="0" tIns="0" rIns="0" bIns="0" rtlCol="0" anchor="t"/>
          <a:lstStyle/>
          <a:p>
            <a:pPr algn="l" indent="0" marL="0">
              <a:lnSpc>
                <a:spcPts val="2200"/>
              </a:lnSpc>
              <a:buNone/>
            </a:pPr>
            <a:r>
              <a:rPr lang="en-US" sz="1400" b="1" dirty="0">
                <a:solidFill>
                  <a:srgbClr val="000000"/>
                </a:solidFill>
                <a:latin typeface="Geist" pitchFamily="34" charset="0"/>
                <a:ea typeface="Geist" pitchFamily="34" charset="-122"/>
                <a:cs typeface="Geist" pitchFamily="34" charset="-120"/>
              </a:rPr>
              <a:t>PayPal's 2024 Global Impact Day</a:t>
            </a:r>
            <a:pPr algn="l" indent="0" marL="0">
              <a:lnSpc>
                <a:spcPts val="2200"/>
              </a:lnSpc>
              <a:buNone/>
            </a:pPr>
            <a:r>
              <a:rPr lang="en-US" sz="1400" dirty="0">
                <a:solidFill>
                  <a:srgbClr val="000000"/>
                </a:solidFill>
                <a:latin typeface="Geist" pitchFamily="34" charset="0"/>
                <a:ea typeface="Geist" pitchFamily="34" charset="-122"/>
                <a:cs typeface="Geist" pitchFamily="34" charset="-120"/>
              </a:rPr>
              <a:t> engaged 5,500 employees supporting 80+ SMBs worldwide, demonstrating how coordinated corporate efforts can deliver substantial community impact.</a:t>
            </a:r>
            <a:endParaRPr lang="en-US" sz="1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80190" y="2691527"/>
            <a:ext cx="7556421" cy="1417558"/>
          </a:xfrm>
          <a:prstGeom prst="rect">
            <a:avLst/>
          </a:prstGeom>
          <a:noFill/>
          <a:ln/>
        </p:spPr>
        <p:txBody>
          <a:bodyPr wrap="square" lIns="0" tIns="0" rIns="0" bIns="0" rtlCol="0" anchor="t"/>
          <a:lstStyle/>
          <a:p>
            <a:pPr algn="l" indent="0" marL="0">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Chapter 4: Environmental and Ethical Imperatives</a:t>
            </a:r>
            <a:endParaRPr lang="en-US" sz="4450" dirty="0"/>
          </a:p>
        </p:txBody>
      </p:sp>
      <p:sp>
        <p:nvSpPr>
          <p:cNvPr id="4" name="Text 1"/>
          <p:cNvSpPr/>
          <p:nvPr/>
        </p:nvSpPr>
        <p:spPr>
          <a:xfrm>
            <a:off x="6280190" y="4449247"/>
            <a:ext cx="7556421" cy="1088708"/>
          </a:xfrm>
          <a:prstGeom prst="rect">
            <a:avLst/>
          </a:prstGeom>
          <a:noFill/>
          <a:ln/>
        </p:spPr>
        <p:txBody>
          <a:bodyPr wrap="square" lIns="0" tIns="0" rIns="0" bIns="0" rtlCol="0" anchor="t"/>
          <a:lstStyle/>
          <a:p>
            <a:pPr algn="l" indent="0" marL="0">
              <a:lnSpc>
                <a:spcPts val="2850"/>
              </a:lnSpc>
              <a:buNone/>
            </a:pPr>
            <a:r>
              <a:rPr lang="en-US" sz="1750" dirty="0">
                <a:solidFill>
                  <a:srgbClr val="4B4A4A"/>
                </a:solidFill>
                <a:latin typeface="Geist" pitchFamily="34" charset="0"/>
                <a:ea typeface="Geist" pitchFamily="34" charset="-122"/>
                <a:cs typeface="Geist" pitchFamily="34" charset="-120"/>
              </a:rPr>
              <a:t>Environmental stewardship and ethical operations have become non-negotiable components of corporate legitimacy, driven by climate urgency, regulatory pressure, and consumer expectations.</a:t>
            </a:r>
            <a:endParaRPr lang="en-US" sz="17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760571"/>
            <a:ext cx="11187589" cy="708779"/>
          </a:xfrm>
          <a:prstGeom prst="rect">
            <a:avLst/>
          </a:prstGeom>
          <a:noFill/>
          <a:ln/>
        </p:spPr>
        <p:txBody>
          <a:bodyPr wrap="none" lIns="0" tIns="0" rIns="0" bIns="0" rtlCol="0" anchor="t"/>
          <a:lstStyle/>
          <a:p>
            <a:pPr algn="l" indent="0" marL="0">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Sustainability Initiatives and the "6 Rs"</a:t>
            </a:r>
            <a:endParaRPr lang="en-US" sz="4450" dirty="0"/>
          </a:p>
        </p:txBody>
      </p:sp>
      <p:sp>
        <p:nvSpPr>
          <p:cNvPr id="3" name="Text 1"/>
          <p:cNvSpPr/>
          <p:nvPr/>
        </p:nvSpPr>
        <p:spPr>
          <a:xfrm>
            <a:off x="1970603" y="1962269"/>
            <a:ext cx="2835235" cy="354330"/>
          </a:xfrm>
          <a:prstGeom prst="rect">
            <a:avLst/>
          </a:prstGeom>
          <a:noFill/>
          <a:ln/>
        </p:spPr>
        <p:txBody>
          <a:bodyPr wrap="none" lIns="0" tIns="0" rIns="0" bIns="0" rtlCol="0" anchor="t"/>
          <a:lstStyle/>
          <a:p>
            <a:pPr algn="r" indent="0" marL="0">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Reduce</a:t>
            </a:r>
            <a:endParaRPr lang="en-US" sz="2200" dirty="0"/>
          </a:p>
        </p:txBody>
      </p:sp>
      <p:sp>
        <p:nvSpPr>
          <p:cNvPr id="4" name="Text 2"/>
          <p:cNvSpPr/>
          <p:nvPr/>
        </p:nvSpPr>
        <p:spPr>
          <a:xfrm>
            <a:off x="793790" y="2452688"/>
            <a:ext cx="4012049" cy="725805"/>
          </a:xfrm>
          <a:prstGeom prst="rect">
            <a:avLst/>
          </a:prstGeom>
          <a:noFill/>
          <a:ln/>
        </p:spPr>
        <p:txBody>
          <a:bodyPr wrap="square" lIns="0" tIns="0" rIns="0" bIns="0" rtlCol="0" anchor="t"/>
          <a:lstStyle/>
          <a:p>
            <a:pPr algn="r" indent="0" marL="0">
              <a:lnSpc>
                <a:spcPts val="2850"/>
              </a:lnSpc>
              <a:buNone/>
            </a:pPr>
            <a:r>
              <a:rPr lang="en-US" sz="1750" dirty="0">
                <a:solidFill>
                  <a:srgbClr val="4B4A4A"/>
                </a:solidFill>
                <a:latin typeface="Geist" pitchFamily="34" charset="0"/>
                <a:ea typeface="Geist" pitchFamily="34" charset="-122"/>
                <a:cs typeface="Geist" pitchFamily="34" charset="-120"/>
              </a:rPr>
              <a:t>Minimise resource consumption and waste generation at source</a:t>
            </a:r>
            <a:endParaRPr lang="en-US" sz="1750" dirty="0"/>
          </a:p>
        </p:txBody>
      </p:sp>
      <p:pic>
        <p:nvPicPr>
          <p:cNvPr id="5" name="Image 0" descr="preencoded.png">    </p:cNvPr>
          <p:cNvPicPr>
            <a:picLocks noChangeAspect="1"/>
          </p:cNvPicPr>
          <p:nvPr/>
        </p:nvPicPr>
        <p:blipFill>
          <a:blip r:embed="rId1"/>
          <a:stretch>
            <a:fillRect/>
          </a:stretch>
        </p:blipFill>
        <p:spPr>
          <a:xfrm>
            <a:off x="5032653" y="1922978"/>
            <a:ext cx="4564975" cy="4564975"/>
          </a:xfrm>
          <a:prstGeom prst="rect">
            <a:avLst/>
          </a:prstGeom>
        </p:spPr>
      </p:pic>
      <p:pic>
        <p:nvPicPr>
          <p:cNvPr id="6"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46508" y="2651998"/>
            <a:ext cx="339328" cy="339328"/>
          </a:xfrm>
          <a:prstGeom prst="rect">
            <a:avLst/>
          </a:prstGeom>
        </p:spPr>
      </p:pic>
      <p:sp>
        <p:nvSpPr>
          <p:cNvPr id="7" name="Text 3"/>
          <p:cNvSpPr/>
          <p:nvPr/>
        </p:nvSpPr>
        <p:spPr>
          <a:xfrm>
            <a:off x="9824442" y="1962269"/>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Reuse</a:t>
            </a:r>
            <a:endParaRPr lang="en-US" sz="2200" dirty="0"/>
          </a:p>
        </p:txBody>
      </p:sp>
      <p:sp>
        <p:nvSpPr>
          <p:cNvPr id="8" name="Text 4"/>
          <p:cNvSpPr/>
          <p:nvPr/>
        </p:nvSpPr>
        <p:spPr>
          <a:xfrm>
            <a:off x="9824442" y="2452688"/>
            <a:ext cx="4012168" cy="725805"/>
          </a:xfrm>
          <a:prstGeom prst="rect">
            <a:avLst/>
          </a:prstGeom>
          <a:noFill/>
          <a:ln/>
        </p:spPr>
        <p:txBody>
          <a:bodyPr wrap="square" lIns="0" tIns="0" rIns="0" bIns="0" rtlCol="0" anchor="t"/>
          <a:lstStyle/>
          <a:p>
            <a:pPr algn="l" indent="0" marL="0">
              <a:lnSpc>
                <a:spcPts val="2850"/>
              </a:lnSpc>
              <a:buNone/>
            </a:pPr>
            <a:r>
              <a:rPr lang="en-US" sz="1750" dirty="0">
                <a:solidFill>
                  <a:srgbClr val="4B4A4A"/>
                </a:solidFill>
                <a:latin typeface="Geist" pitchFamily="34" charset="0"/>
                <a:ea typeface="Geist" pitchFamily="34" charset="-122"/>
                <a:cs typeface="Geist" pitchFamily="34" charset="-120"/>
              </a:rPr>
              <a:t>Extend product lifecycles through repair and repurposing</a:t>
            </a:r>
            <a:endParaRPr lang="en-US" sz="1750" dirty="0"/>
          </a:p>
        </p:txBody>
      </p:sp>
      <p:pic>
        <p:nvPicPr>
          <p:cNvPr id="9" name="Image 2" descr="preencoded.png">    </p:cNvPr>
          <p:cNvPicPr>
            <a:picLocks noChangeAspect="1"/>
          </p:cNvPicPr>
          <p:nvPr/>
        </p:nvPicPr>
        <p:blipFill>
          <a:blip r:embed="rId4"/>
          <a:stretch>
            <a:fillRect/>
          </a:stretch>
        </p:blipFill>
        <p:spPr>
          <a:xfrm>
            <a:off x="5032653" y="1922978"/>
            <a:ext cx="4564975" cy="4564975"/>
          </a:xfrm>
          <a:prstGeom prst="rect">
            <a:avLst/>
          </a:prstGeom>
        </p:spPr>
      </p:pic>
      <p:pic>
        <p:nvPicPr>
          <p:cNvPr id="10"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44326" y="2651998"/>
            <a:ext cx="339328" cy="339328"/>
          </a:xfrm>
          <a:prstGeom prst="rect">
            <a:avLst/>
          </a:prstGeom>
        </p:spPr>
      </p:pic>
      <p:sp>
        <p:nvSpPr>
          <p:cNvPr id="11" name="Text 5"/>
          <p:cNvSpPr/>
          <p:nvPr/>
        </p:nvSpPr>
        <p:spPr>
          <a:xfrm>
            <a:off x="10051256" y="3597235"/>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Recycle</a:t>
            </a:r>
            <a:endParaRPr lang="en-US" sz="2200" dirty="0"/>
          </a:p>
        </p:txBody>
      </p:sp>
      <p:sp>
        <p:nvSpPr>
          <p:cNvPr id="12" name="Text 6"/>
          <p:cNvSpPr/>
          <p:nvPr/>
        </p:nvSpPr>
        <p:spPr>
          <a:xfrm>
            <a:off x="10051256" y="4087654"/>
            <a:ext cx="3785354" cy="725805"/>
          </a:xfrm>
          <a:prstGeom prst="rect">
            <a:avLst/>
          </a:prstGeom>
          <a:noFill/>
          <a:ln/>
        </p:spPr>
        <p:txBody>
          <a:bodyPr wrap="square" lIns="0" tIns="0" rIns="0" bIns="0" rtlCol="0" anchor="t"/>
          <a:lstStyle/>
          <a:p>
            <a:pPr algn="l" indent="0" marL="0">
              <a:lnSpc>
                <a:spcPts val="2850"/>
              </a:lnSpc>
              <a:buNone/>
            </a:pPr>
            <a:r>
              <a:rPr lang="en-US" sz="1750" dirty="0">
                <a:solidFill>
                  <a:srgbClr val="4B4A4A"/>
                </a:solidFill>
                <a:latin typeface="Geist" pitchFamily="34" charset="0"/>
                <a:ea typeface="Geist" pitchFamily="34" charset="-122"/>
                <a:cs typeface="Geist" pitchFamily="34" charset="-120"/>
              </a:rPr>
              <a:t>Transform waste materials into new products and resources</a:t>
            </a:r>
            <a:endParaRPr lang="en-US" sz="1750" dirty="0"/>
          </a:p>
        </p:txBody>
      </p:sp>
      <p:pic>
        <p:nvPicPr>
          <p:cNvPr id="13" name="Image 4" descr="preencoded.png">    </p:cNvPr>
          <p:cNvPicPr>
            <a:picLocks noChangeAspect="1"/>
          </p:cNvPicPr>
          <p:nvPr/>
        </p:nvPicPr>
        <p:blipFill>
          <a:blip r:embed="rId7"/>
          <a:stretch>
            <a:fillRect/>
          </a:stretch>
        </p:blipFill>
        <p:spPr>
          <a:xfrm>
            <a:off x="5032653" y="1922978"/>
            <a:ext cx="4564975" cy="4564975"/>
          </a:xfrm>
          <a:prstGeom prst="rect">
            <a:avLst/>
          </a:prstGeom>
        </p:spPr>
      </p:pic>
      <p:pic>
        <p:nvPicPr>
          <p:cNvPr id="14" name="Image 5"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43117" y="4035623"/>
            <a:ext cx="339328" cy="339328"/>
          </a:xfrm>
          <a:prstGeom prst="rect">
            <a:avLst/>
          </a:prstGeom>
        </p:spPr>
      </p:pic>
      <p:sp>
        <p:nvSpPr>
          <p:cNvPr id="15" name="Text 7"/>
          <p:cNvSpPr/>
          <p:nvPr/>
        </p:nvSpPr>
        <p:spPr>
          <a:xfrm>
            <a:off x="9824442" y="5232321"/>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Refuse</a:t>
            </a:r>
            <a:endParaRPr lang="en-US" sz="2200" dirty="0"/>
          </a:p>
        </p:txBody>
      </p:sp>
      <p:sp>
        <p:nvSpPr>
          <p:cNvPr id="16" name="Text 8"/>
          <p:cNvSpPr/>
          <p:nvPr/>
        </p:nvSpPr>
        <p:spPr>
          <a:xfrm>
            <a:off x="9824442" y="5722739"/>
            <a:ext cx="4012168" cy="725805"/>
          </a:xfrm>
          <a:prstGeom prst="rect">
            <a:avLst/>
          </a:prstGeom>
          <a:noFill/>
          <a:ln/>
        </p:spPr>
        <p:txBody>
          <a:bodyPr wrap="square" lIns="0" tIns="0" rIns="0" bIns="0" rtlCol="0" anchor="t"/>
          <a:lstStyle/>
          <a:p>
            <a:pPr algn="l" indent="0" marL="0">
              <a:lnSpc>
                <a:spcPts val="2850"/>
              </a:lnSpc>
              <a:buNone/>
            </a:pPr>
            <a:r>
              <a:rPr lang="en-US" sz="1750" dirty="0">
                <a:solidFill>
                  <a:srgbClr val="4B4A4A"/>
                </a:solidFill>
                <a:latin typeface="Geist" pitchFamily="34" charset="0"/>
                <a:ea typeface="Geist" pitchFamily="34" charset="-122"/>
                <a:cs typeface="Geist" pitchFamily="34" charset="-120"/>
              </a:rPr>
              <a:t>Reject unnecessary consumption and single-use materials</a:t>
            </a:r>
            <a:endParaRPr lang="en-US" sz="1750" dirty="0"/>
          </a:p>
        </p:txBody>
      </p:sp>
      <p:pic>
        <p:nvPicPr>
          <p:cNvPr id="17" name="Image 6" descr="preencoded.png">    </p:cNvPr>
          <p:cNvPicPr>
            <a:picLocks noChangeAspect="1"/>
          </p:cNvPicPr>
          <p:nvPr/>
        </p:nvPicPr>
        <p:blipFill>
          <a:blip r:embed="rId10"/>
          <a:stretch>
            <a:fillRect/>
          </a:stretch>
        </p:blipFill>
        <p:spPr>
          <a:xfrm>
            <a:off x="5032653" y="1922978"/>
            <a:ext cx="4564975" cy="4564975"/>
          </a:xfrm>
          <a:prstGeom prst="rect">
            <a:avLst/>
          </a:prstGeom>
        </p:spPr>
      </p:pic>
      <p:pic>
        <p:nvPicPr>
          <p:cNvPr id="18" name="Image 7"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44326" y="5419249"/>
            <a:ext cx="339328" cy="339328"/>
          </a:xfrm>
          <a:prstGeom prst="rect">
            <a:avLst/>
          </a:prstGeom>
        </p:spPr>
      </p:pic>
      <p:sp>
        <p:nvSpPr>
          <p:cNvPr id="19" name="Text 9"/>
          <p:cNvSpPr/>
          <p:nvPr/>
        </p:nvSpPr>
        <p:spPr>
          <a:xfrm>
            <a:off x="1970603" y="5232321"/>
            <a:ext cx="2835235" cy="354330"/>
          </a:xfrm>
          <a:prstGeom prst="rect">
            <a:avLst/>
          </a:prstGeom>
          <a:noFill/>
          <a:ln/>
        </p:spPr>
        <p:txBody>
          <a:bodyPr wrap="none" lIns="0" tIns="0" rIns="0" bIns="0" rtlCol="0" anchor="t"/>
          <a:lstStyle/>
          <a:p>
            <a:pPr algn="r" indent="0" marL="0">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Rethink</a:t>
            </a:r>
            <a:endParaRPr lang="en-US" sz="2200" dirty="0"/>
          </a:p>
        </p:txBody>
      </p:sp>
      <p:sp>
        <p:nvSpPr>
          <p:cNvPr id="20" name="Text 10"/>
          <p:cNvSpPr/>
          <p:nvPr/>
        </p:nvSpPr>
        <p:spPr>
          <a:xfrm>
            <a:off x="793790" y="5722739"/>
            <a:ext cx="4012049" cy="725805"/>
          </a:xfrm>
          <a:prstGeom prst="rect">
            <a:avLst/>
          </a:prstGeom>
          <a:noFill/>
          <a:ln/>
        </p:spPr>
        <p:txBody>
          <a:bodyPr wrap="square" lIns="0" tIns="0" rIns="0" bIns="0" rtlCol="0" anchor="t"/>
          <a:lstStyle/>
          <a:p>
            <a:pPr algn="r" indent="0" marL="0">
              <a:lnSpc>
                <a:spcPts val="2850"/>
              </a:lnSpc>
              <a:buNone/>
            </a:pPr>
            <a:r>
              <a:rPr lang="en-US" sz="1750" dirty="0">
                <a:solidFill>
                  <a:srgbClr val="4B4A4A"/>
                </a:solidFill>
                <a:latin typeface="Geist" pitchFamily="34" charset="0"/>
                <a:ea typeface="Geist" pitchFamily="34" charset="-122"/>
                <a:cs typeface="Geist" pitchFamily="34" charset="-120"/>
              </a:rPr>
              <a:t>Redesign systems and processes for circularity</a:t>
            </a:r>
            <a:endParaRPr lang="en-US" sz="1750" dirty="0"/>
          </a:p>
        </p:txBody>
      </p:sp>
      <p:pic>
        <p:nvPicPr>
          <p:cNvPr id="21" name="Image 8" descr="preencoded.png">    </p:cNvPr>
          <p:cNvPicPr>
            <a:picLocks noChangeAspect="1"/>
          </p:cNvPicPr>
          <p:nvPr/>
        </p:nvPicPr>
        <p:blipFill>
          <a:blip r:embed="rId13"/>
          <a:stretch>
            <a:fillRect/>
          </a:stretch>
        </p:blipFill>
        <p:spPr>
          <a:xfrm>
            <a:off x="5032653" y="1922978"/>
            <a:ext cx="4564975" cy="4564975"/>
          </a:xfrm>
          <a:prstGeom prst="rect">
            <a:avLst/>
          </a:prstGeom>
        </p:spPr>
      </p:pic>
      <p:pic>
        <p:nvPicPr>
          <p:cNvPr id="22" name="Image 9" descr="preencoded.png">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346508" y="5419249"/>
            <a:ext cx="339328" cy="339328"/>
          </a:xfrm>
          <a:prstGeom prst="rect">
            <a:avLst/>
          </a:prstGeom>
        </p:spPr>
      </p:pic>
      <p:sp>
        <p:nvSpPr>
          <p:cNvPr id="23" name="Text 11"/>
          <p:cNvSpPr/>
          <p:nvPr/>
        </p:nvSpPr>
        <p:spPr>
          <a:xfrm>
            <a:off x="1743789" y="3597235"/>
            <a:ext cx="2835235" cy="354330"/>
          </a:xfrm>
          <a:prstGeom prst="rect">
            <a:avLst/>
          </a:prstGeom>
          <a:noFill/>
          <a:ln/>
        </p:spPr>
        <p:txBody>
          <a:bodyPr wrap="none" lIns="0" tIns="0" rIns="0" bIns="0" rtlCol="0" anchor="t"/>
          <a:lstStyle/>
          <a:p>
            <a:pPr algn="r" indent="0" marL="0">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Repair</a:t>
            </a:r>
            <a:endParaRPr lang="en-US" sz="2200" dirty="0"/>
          </a:p>
        </p:txBody>
      </p:sp>
      <p:sp>
        <p:nvSpPr>
          <p:cNvPr id="24" name="Text 12"/>
          <p:cNvSpPr/>
          <p:nvPr/>
        </p:nvSpPr>
        <p:spPr>
          <a:xfrm>
            <a:off x="793790" y="4087654"/>
            <a:ext cx="3785235" cy="725805"/>
          </a:xfrm>
          <a:prstGeom prst="rect">
            <a:avLst/>
          </a:prstGeom>
          <a:noFill/>
          <a:ln/>
        </p:spPr>
        <p:txBody>
          <a:bodyPr wrap="square" lIns="0" tIns="0" rIns="0" bIns="0" rtlCol="0" anchor="t"/>
          <a:lstStyle/>
          <a:p>
            <a:pPr algn="r" indent="0" marL="0">
              <a:lnSpc>
                <a:spcPts val="2850"/>
              </a:lnSpc>
              <a:buNone/>
            </a:pPr>
            <a:r>
              <a:rPr lang="en-US" sz="1750" dirty="0">
                <a:solidFill>
                  <a:srgbClr val="4B4A4A"/>
                </a:solidFill>
                <a:latin typeface="Geist" pitchFamily="34" charset="0"/>
                <a:ea typeface="Geist" pitchFamily="34" charset="-122"/>
                <a:cs typeface="Geist" pitchFamily="34" charset="-120"/>
              </a:rPr>
              <a:t>Restore and maintain rather than replace products</a:t>
            </a:r>
            <a:endParaRPr lang="en-US" sz="1750" dirty="0"/>
          </a:p>
        </p:txBody>
      </p:sp>
      <p:pic>
        <p:nvPicPr>
          <p:cNvPr id="25" name="Image 10" descr="preencoded.png">    </p:cNvPr>
          <p:cNvPicPr>
            <a:picLocks noChangeAspect="1"/>
          </p:cNvPicPr>
          <p:nvPr/>
        </p:nvPicPr>
        <p:blipFill>
          <a:blip r:embed="rId16"/>
          <a:stretch>
            <a:fillRect/>
          </a:stretch>
        </p:blipFill>
        <p:spPr>
          <a:xfrm>
            <a:off x="5032653" y="1922978"/>
            <a:ext cx="4564975" cy="4564975"/>
          </a:xfrm>
          <a:prstGeom prst="rect">
            <a:avLst/>
          </a:prstGeom>
        </p:spPr>
      </p:pic>
      <p:pic>
        <p:nvPicPr>
          <p:cNvPr id="26" name="Image 11" descr="preencoded.png">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547717" y="4035623"/>
            <a:ext cx="339328" cy="339328"/>
          </a:xfrm>
          <a:prstGeom prst="rect">
            <a:avLst/>
          </a:prstGeom>
        </p:spPr>
      </p:pic>
      <p:sp>
        <p:nvSpPr>
          <p:cNvPr id="27" name="Text 13"/>
          <p:cNvSpPr/>
          <p:nvPr/>
        </p:nvSpPr>
        <p:spPr>
          <a:xfrm>
            <a:off x="793790" y="6743105"/>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4B4A4A"/>
                </a:solidFill>
                <a:latin typeface="Geist" pitchFamily="34" charset="0"/>
                <a:ea typeface="Geist" pitchFamily="34" charset="-122"/>
                <a:cs typeface="Geist" pitchFamily="34" charset="-120"/>
              </a:rPr>
              <a:t>Leading companies like Apple and Meta have achieved remarkably high shares of renewable energy usage, setting industry benchmarks for environmental performance and demonstrating the commercial viability of sustainable operations.</a:t>
            </a:r>
            <a:endParaRPr lang="en-US" sz="1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508754" y="399693"/>
            <a:ext cx="6780371" cy="454343"/>
          </a:xfrm>
          <a:prstGeom prst="rect">
            <a:avLst/>
          </a:prstGeom>
          <a:noFill/>
          <a:ln/>
        </p:spPr>
        <p:txBody>
          <a:bodyPr wrap="none" lIns="0" tIns="0" rIns="0" bIns="0" rtlCol="0" anchor="t"/>
          <a:lstStyle/>
          <a:p>
            <a:pPr algn="l" indent="0" marL="0">
              <a:lnSpc>
                <a:spcPts val="3550"/>
              </a:lnSpc>
              <a:buNone/>
            </a:pPr>
            <a:r>
              <a:rPr lang="en-US" sz="2850" b="1" dirty="0">
                <a:solidFill>
                  <a:srgbClr val="006747"/>
                </a:solidFill>
                <a:latin typeface="Noto Serif SC Bold" pitchFamily="34" charset="0"/>
                <a:ea typeface="Noto Serif SC Bold" pitchFamily="34" charset="-122"/>
                <a:cs typeface="Noto Serif SC Bold" pitchFamily="34" charset="-120"/>
              </a:rPr>
              <a:t>Transparency and Green Technology</a:t>
            </a:r>
            <a:endParaRPr lang="en-US" sz="2850" dirty="0"/>
          </a:p>
        </p:txBody>
      </p:sp>
      <p:sp>
        <p:nvSpPr>
          <p:cNvPr id="3" name="Text 1"/>
          <p:cNvSpPr/>
          <p:nvPr/>
        </p:nvSpPr>
        <p:spPr>
          <a:xfrm>
            <a:off x="508754" y="1217414"/>
            <a:ext cx="3663553" cy="272653"/>
          </a:xfrm>
          <a:prstGeom prst="rect">
            <a:avLst/>
          </a:prstGeom>
          <a:noFill/>
          <a:ln/>
        </p:spPr>
        <p:txBody>
          <a:bodyPr wrap="none" lIns="0" tIns="0" rIns="0" bIns="0" rtlCol="0" anchor="t"/>
          <a:lstStyle/>
          <a:p>
            <a:pPr algn="l" indent="0" marL="0">
              <a:lnSpc>
                <a:spcPts val="2100"/>
              </a:lnSpc>
              <a:buNone/>
            </a:pPr>
            <a:r>
              <a:rPr lang="en-US" sz="1700" b="1" dirty="0">
                <a:solidFill>
                  <a:srgbClr val="006747"/>
                </a:solidFill>
                <a:latin typeface="Noto Serif SC Bold" pitchFamily="34" charset="0"/>
                <a:ea typeface="Noto Serif SC Bold" pitchFamily="34" charset="-122"/>
                <a:cs typeface="Noto Serif SC Bold" pitchFamily="34" charset="-120"/>
              </a:rPr>
              <a:t>Consumer-Driven Accountability</a:t>
            </a:r>
            <a:endParaRPr lang="en-US" sz="1700" dirty="0"/>
          </a:p>
        </p:txBody>
      </p:sp>
      <p:sp>
        <p:nvSpPr>
          <p:cNvPr id="4" name="Text 2"/>
          <p:cNvSpPr/>
          <p:nvPr/>
        </p:nvSpPr>
        <p:spPr>
          <a:xfrm>
            <a:off x="508754" y="1635443"/>
            <a:ext cx="6629162" cy="697587"/>
          </a:xfrm>
          <a:prstGeom prst="rect">
            <a:avLst/>
          </a:prstGeom>
          <a:noFill/>
          <a:ln/>
        </p:spPr>
        <p:txBody>
          <a:bodyPr wrap="square" lIns="0" tIns="0" rIns="0" bIns="0" rtlCol="0" anchor="t"/>
          <a:lstStyle/>
          <a:p>
            <a:pPr algn="l" indent="0" marL="0">
              <a:lnSpc>
                <a:spcPts val="1800"/>
              </a:lnSpc>
              <a:buNone/>
            </a:pPr>
            <a:r>
              <a:rPr lang="en-US" sz="1100" dirty="0">
                <a:solidFill>
                  <a:srgbClr val="4B4A4A"/>
                </a:solidFill>
                <a:latin typeface="Geist" pitchFamily="34" charset="0"/>
                <a:ea typeface="Geist" pitchFamily="34" charset="-122"/>
                <a:cs typeface="Geist" pitchFamily="34" charset="-120"/>
              </a:rPr>
              <a:t>Today's consumers demand full disclosure regarding environmental impact, supply chain practices, and sustainability commitments. Companies respond by adopting green technologies and sustainable inputs across operations.</a:t>
            </a:r>
            <a:endParaRPr lang="en-US" sz="1100" dirty="0"/>
          </a:p>
        </p:txBody>
      </p:sp>
      <p:pic>
        <p:nvPicPr>
          <p:cNvPr id="5" name="Image 0" descr="preencoded.png">    </p:cNvPr>
          <p:cNvPicPr>
            <a:picLocks noChangeAspect="1"/>
          </p:cNvPicPr>
          <p:nvPr/>
        </p:nvPicPr>
        <p:blipFill>
          <a:blip r:embed="rId1"/>
          <a:stretch>
            <a:fillRect/>
          </a:stretch>
        </p:blipFill>
        <p:spPr>
          <a:xfrm>
            <a:off x="508754" y="2496503"/>
            <a:ext cx="6629162" cy="6629162"/>
          </a:xfrm>
          <a:prstGeom prst="rect">
            <a:avLst/>
          </a:prstGeom>
        </p:spPr>
      </p:pic>
      <p:sp>
        <p:nvSpPr>
          <p:cNvPr id="6" name="Text 3"/>
          <p:cNvSpPr/>
          <p:nvPr/>
        </p:nvSpPr>
        <p:spPr>
          <a:xfrm>
            <a:off x="7500104" y="1217414"/>
            <a:ext cx="2180630" cy="272653"/>
          </a:xfrm>
          <a:prstGeom prst="rect">
            <a:avLst/>
          </a:prstGeom>
          <a:noFill/>
          <a:ln/>
        </p:spPr>
        <p:txBody>
          <a:bodyPr wrap="none" lIns="0" tIns="0" rIns="0" bIns="0" rtlCol="0" anchor="t"/>
          <a:lstStyle/>
          <a:p>
            <a:pPr algn="l" indent="0" marL="0">
              <a:lnSpc>
                <a:spcPts val="2100"/>
              </a:lnSpc>
              <a:buNone/>
            </a:pPr>
            <a:r>
              <a:rPr lang="en-US" sz="1700" b="1" dirty="0">
                <a:solidFill>
                  <a:srgbClr val="006747"/>
                </a:solidFill>
                <a:latin typeface="Noto Serif SC Bold" pitchFamily="34" charset="0"/>
                <a:ea typeface="Noto Serif SC Bold" pitchFamily="34" charset="-122"/>
                <a:cs typeface="Noto Serif SC Bold" pitchFamily="34" charset="-120"/>
              </a:rPr>
              <a:t>Rising Trends</a:t>
            </a:r>
            <a:endParaRPr lang="en-US" sz="1700" dirty="0"/>
          </a:p>
        </p:txBody>
      </p:sp>
      <p:sp>
        <p:nvSpPr>
          <p:cNvPr id="7" name="Text 4"/>
          <p:cNvSpPr/>
          <p:nvPr/>
        </p:nvSpPr>
        <p:spPr>
          <a:xfrm>
            <a:off x="7500104" y="1653540"/>
            <a:ext cx="145375" cy="181689"/>
          </a:xfrm>
          <a:prstGeom prst="rect">
            <a:avLst/>
          </a:prstGeom>
          <a:noFill/>
          <a:ln/>
        </p:spPr>
        <p:txBody>
          <a:bodyPr wrap="none" lIns="0" tIns="0" rIns="0" bIns="0" rtlCol="0" anchor="t"/>
          <a:lstStyle/>
          <a:p>
            <a:pPr algn="l" indent="0" marL="0">
              <a:lnSpc>
                <a:spcPts val="1800"/>
              </a:lnSpc>
              <a:buNone/>
            </a:pPr>
            <a:r>
              <a:rPr lang="en-US" sz="1100" dirty="0">
                <a:solidFill>
                  <a:srgbClr val="4B4A4A"/>
                </a:solidFill>
                <a:latin typeface="Noto Serif SC Light" pitchFamily="34" charset="0"/>
                <a:ea typeface="Noto Serif SC Light" pitchFamily="34" charset="-122"/>
                <a:cs typeface="Noto Serif SC Light" pitchFamily="34" charset="-120"/>
              </a:rPr>
              <a:t>01</a:t>
            </a:r>
            <a:endParaRPr lang="en-US" sz="1100" dirty="0"/>
          </a:p>
        </p:txBody>
      </p:sp>
      <p:sp>
        <p:nvSpPr>
          <p:cNvPr id="8" name="Shape 5"/>
          <p:cNvSpPr/>
          <p:nvPr/>
        </p:nvSpPr>
        <p:spPr>
          <a:xfrm>
            <a:off x="7500104" y="1885355"/>
            <a:ext cx="6629162" cy="15240"/>
          </a:xfrm>
          <a:prstGeom prst="rect">
            <a:avLst/>
          </a:prstGeom>
          <a:solidFill>
            <a:srgbClr val="006747"/>
          </a:solidFill>
          <a:ln/>
        </p:spPr>
      </p:sp>
      <p:sp>
        <p:nvSpPr>
          <p:cNvPr id="9" name="Text 6"/>
          <p:cNvSpPr/>
          <p:nvPr/>
        </p:nvSpPr>
        <p:spPr>
          <a:xfrm>
            <a:off x="7500104" y="1988463"/>
            <a:ext cx="1817132" cy="227052"/>
          </a:xfrm>
          <a:prstGeom prst="rect">
            <a:avLst/>
          </a:prstGeom>
          <a:noFill/>
          <a:ln/>
        </p:spPr>
        <p:txBody>
          <a:bodyPr wrap="none" lIns="0" tIns="0" rIns="0" bIns="0" rtlCol="0" anchor="t"/>
          <a:lstStyle/>
          <a:p>
            <a:pPr algn="l" indent="0" marL="0">
              <a:lnSpc>
                <a:spcPts val="1750"/>
              </a:lnSpc>
              <a:buNone/>
            </a:pPr>
            <a:r>
              <a:rPr lang="en-US" sz="1400" b="1" dirty="0">
                <a:solidFill>
                  <a:srgbClr val="4B4A4A"/>
                </a:solidFill>
                <a:latin typeface="Noto Serif SC Bold" pitchFamily="34" charset="0"/>
                <a:ea typeface="Noto Serif SC Bold" pitchFamily="34" charset="-122"/>
                <a:cs typeface="Noto Serif SC Bold" pitchFamily="34" charset="-120"/>
              </a:rPr>
              <a:t>LEED Certifications</a:t>
            </a:r>
            <a:endParaRPr lang="en-US" sz="1400" dirty="0"/>
          </a:p>
        </p:txBody>
      </p:sp>
      <p:sp>
        <p:nvSpPr>
          <p:cNvPr id="10" name="Text 7"/>
          <p:cNvSpPr/>
          <p:nvPr/>
        </p:nvSpPr>
        <p:spPr>
          <a:xfrm>
            <a:off x="7500104" y="2360890"/>
            <a:ext cx="6629162" cy="232529"/>
          </a:xfrm>
          <a:prstGeom prst="rect">
            <a:avLst/>
          </a:prstGeom>
          <a:noFill/>
          <a:ln/>
        </p:spPr>
        <p:txBody>
          <a:bodyPr wrap="none" lIns="0" tIns="0" rIns="0" bIns="0" rtlCol="0" anchor="t"/>
          <a:lstStyle/>
          <a:p>
            <a:pPr algn="l" indent="0" marL="0">
              <a:lnSpc>
                <a:spcPts val="1800"/>
              </a:lnSpc>
              <a:buNone/>
            </a:pPr>
            <a:r>
              <a:rPr lang="en-US" sz="1100" dirty="0">
                <a:solidFill>
                  <a:srgbClr val="4B4A4A"/>
                </a:solidFill>
                <a:latin typeface="Geist" pitchFamily="34" charset="0"/>
                <a:ea typeface="Geist" pitchFamily="34" charset="-122"/>
                <a:cs typeface="Geist" pitchFamily="34" charset="-120"/>
              </a:rPr>
              <a:t>Green building standards for sustainable infrastructure</a:t>
            </a:r>
            <a:endParaRPr lang="en-US" sz="1100" dirty="0"/>
          </a:p>
        </p:txBody>
      </p:sp>
      <p:sp>
        <p:nvSpPr>
          <p:cNvPr id="11" name="Text 8"/>
          <p:cNvSpPr/>
          <p:nvPr/>
        </p:nvSpPr>
        <p:spPr>
          <a:xfrm>
            <a:off x="7500104" y="2847737"/>
            <a:ext cx="145375" cy="181689"/>
          </a:xfrm>
          <a:prstGeom prst="rect">
            <a:avLst/>
          </a:prstGeom>
          <a:noFill/>
          <a:ln/>
        </p:spPr>
        <p:txBody>
          <a:bodyPr wrap="none" lIns="0" tIns="0" rIns="0" bIns="0" rtlCol="0" anchor="t"/>
          <a:lstStyle/>
          <a:p>
            <a:pPr algn="l" indent="0" marL="0">
              <a:lnSpc>
                <a:spcPts val="1800"/>
              </a:lnSpc>
              <a:buNone/>
            </a:pPr>
            <a:r>
              <a:rPr lang="en-US" sz="1100" dirty="0">
                <a:solidFill>
                  <a:srgbClr val="4B4A4A"/>
                </a:solidFill>
                <a:latin typeface="Noto Serif SC Light" pitchFamily="34" charset="0"/>
                <a:ea typeface="Noto Serif SC Light" pitchFamily="34" charset="-122"/>
                <a:cs typeface="Noto Serif SC Light" pitchFamily="34" charset="-120"/>
              </a:rPr>
              <a:t>02</a:t>
            </a:r>
            <a:endParaRPr lang="en-US" sz="1100" dirty="0"/>
          </a:p>
        </p:txBody>
      </p:sp>
      <p:sp>
        <p:nvSpPr>
          <p:cNvPr id="12" name="Shape 9"/>
          <p:cNvSpPr/>
          <p:nvPr/>
        </p:nvSpPr>
        <p:spPr>
          <a:xfrm>
            <a:off x="7500104" y="3079552"/>
            <a:ext cx="6629162" cy="15240"/>
          </a:xfrm>
          <a:prstGeom prst="rect">
            <a:avLst/>
          </a:prstGeom>
          <a:solidFill>
            <a:srgbClr val="006747"/>
          </a:solidFill>
          <a:ln/>
        </p:spPr>
      </p:sp>
      <p:sp>
        <p:nvSpPr>
          <p:cNvPr id="13" name="Text 10"/>
          <p:cNvSpPr/>
          <p:nvPr/>
        </p:nvSpPr>
        <p:spPr>
          <a:xfrm>
            <a:off x="7500104" y="3182660"/>
            <a:ext cx="1817132" cy="227052"/>
          </a:xfrm>
          <a:prstGeom prst="rect">
            <a:avLst/>
          </a:prstGeom>
          <a:noFill/>
          <a:ln/>
        </p:spPr>
        <p:txBody>
          <a:bodyPr wrap="none" lIns="0" tIns="0" rIns="0" bIns="0" rtlCol="0" anchor="t"/>
          <a:lstStyle/>
          <a:p>
            <a:pPr algn="l" indent="0" marL="0">
              <a:lnSpc>
                <a:spcPts val="1750"/>
              </a:lnSpc>
              <a:buNone/>
            </a:pPr>
            <a:r>
              <a:rPr lang="en-US" sz="1400" b="1" dirty="0">
                <a:solidFill>
                  <a:srgbClr val="4B4A4A"/>
                </a:solidFill>
                <a:latin typeface="Noto Serif SC Bold" pitchFamily="34" charset="0"/>
                <a:ea typeface="Noto Serif SC Bold" pitchFamily="34" charset="-122"/>
                <a:cs typeface="Noto Serif SC Bold" pitchFamily="34" charset="-120"/>
              </a:rPr>
              <a:t>Alternative Fabrics</a:t>
            </a:r>
            <a:endParaRPr lang="en-US" sz="1400" dirty="0"/>
          </a:p>
        </p:txBody>
      </p:sp>
      <p:sp>
        <p:nvSpPr>
          <p:cNvPr id="14" name="Text 11"/>
          <p:cNvSpPr/>
          <p:nvPr/>
        </p:nvSpPr>
        <p:spPr>
          <a:xfrm>
            <a:off x="7500104" y="3555087"/>
            <a:ext cx="6629162" cy="232529"/>
          </a:xfrm>
          <a:prstGeom prst="rect">
            <a:avLst/>
          </a:prstGeom>
          <a:noFill/>
          <a:ln/>
        </p:spPr>
        <p:txBody>
          <a:bodyPr wrap="none" lIns="0" tIns="0" rIns="0" bIns="0" rtlCol="0" anchor="t"/>
          <a:lstStyle/>
          <a:p>
            <a:pPr algn="l" indent="0" marL="0">
              <a:lnSpc>
                <a:spcPts val="1800"/>
              </a:lnSpc>
              <a:buNone/>
            </a:pPr>
            <a:r>
              <a:rPr lang="en-US" sz="1100" dirty="0">
                <a:solidFill>
                  <a:srgbClr val="4B4A4A"/>
                </a:solidFill>
                <a:latin typeface="Geist" pitchFamily="34" charset="0"/>
                <a:ea typeface="Geist" pitchFamily="34" charset="-122"/>
                <a:cs typeface="Geist" pitchFamily="34" charset="-120"/>
              </a:rPr>
              <a:t>Organic, recycled, and bio-based materials replacing conventional textiles</a:t>
            </a:r>
            <a:endParaRPr lang="en-US" sz="1100" dirty="0"/>
          </a:p>
        </p:txBody>
      </p:sp>
      <p:sp>
        <p:nvSpPr>
          <p:cNvPr id="15" name="Text 12"/>
          <p:cNvSpPr/>
          <p:nvPr/>
        </p:nvSpPr>
        <p:spPr>
          <a:xfrm>
            <a:off x="7500104" y="4041934"/>
            <a:ext cx="145375" cy="181689"/>
          </a:xfrm>
          <a:prstGeom prst="rect">
            <a:avLst/>
          </a:prstGeom>
          <a:noFill/>
          <a:ln/>
        </p:spPr>
        <p:txBody>
          <a:bodyPr wrap="none" lIns="0" tIns="0" rIns="0" bIns="0" rtlCol="0" anchor="t"/>
          <a:lstStyle/>
          <a:p>
            <a:pPr algn="l" indent="0" marL="0">
              <a:lnSpc>
                <a:spcPts val="1800"/>
              </a:lnSpc>
              <a:buNone/>
            </a:pPr>
            <a:r>
              <a:rPr lang="en-US" sz="1100" dirty="0">
                <a:solidFill>
                  <a:srgbClr val="4B4A4A"/>
                </a:solidFill>
                <a:latin typeface="Noto Serif SC Light" pitchFamily="34" charset="0"/>
                <a:ea typeface="Noto Serif SC Light" pitchFamily="34" charset="-122"/>
                <a:cs typeface="Noto Serif SC Light" pitchFamily="34" charset="-120"/>
              </a:rPr>
              <a:t>03</a:t>
            </a:r>
            <a:endParaRPr lang="en-US" sz="1100" dirty="0"/>
          </a:p>
        </p:txBody>
      </p:sp>
      <p:sp>
        <p:nvSpPr>
          <p:cNvPr id="16" name="Shape 13"/>
          <p:cNvSpPr/>
          <p:nvPr/>
        </p:nvSpPr>
        <p:spPr>
          <a:xfrm>
            <a:off x="7500104" y="4273748"/>
            <a:ext cx="6629162" cy="15240"/>
          </a:xfrm>
          <a:prstGeom prst="rect">
            <a:avLst/>
          </a:prstGeom>
          <a:solidFill>
            <a:srgbClr val="006747"/>
          </a:solidFill>
          <a:ln/>
        </p:spPr>
      </p:sp>
      <p:sp>
        <p:nvSpPr>
          <p:cNvPr id="17" name="Text 14"/>
          <p:cNvSpPr/>
          <p:nvPr/>
        </p:nvSpPr>
        <p:spPr>
          <a:xfrm>
            <a:off x="7500104" y="4376857"/>
            <a:ext cx="2599730" cy="227052"/>
          </a:xfrm>
          <a:prstGeom prst="rect">
            <a:avLst/>
          </a:prstGeom>
          <a:noFill/>
          <a:ln/>
        </p:spPr>
        <p:txBody>
          <a:bodyPr wrap="none" lIns="0" tIns="0" rIns="0" bIns="0" rtlCol="0" anchor="t"/>
          <a:lstStyle/>
          <a:p>
            <a:pPr algn="l" indent="0" marL="0">
              <a:lnSpc>
                <a:spcPts val="1750"/>
              </a:lnSpc>
              <a:buNone/>
            </a:pPr>
            <a:r>
              <a:rPr lang="en-US" sz="1400" b="1" dirty="0">
                <a:solidFill>
                  <a:srgbClr val="4B4A4A"/>
                </a:solidFill>
                <a:latin typeface="Noto Serif SC Bold" pitchFamily="34" charset="0"/>
                <a:ea typeface="Noto Serif SC Bold" pitchFamily="34" charset="-122"/>
                <a:cs typeface="Noto Serif SC Bold" pitchFamily="34" charset="-120"/>
              </a:rPr>
              <a:t>Carbon Footprint Reduction</a:t>
            </a:r>
            <a:endParaRPr lang="en-US" sz="1400" dirty="0"/>
          </a:p>
        </p:txBody>
      </p:sp>
      <p:sp>
        <p:nvSpPr>
          <p:cNvPr id="18" name="Text 15"/>
          <p:cNvSpPr/>
          <p:nvPr/>
        </p:nvSpPr>
        <p:spPr>
          <a:xfrm>
            <a:off x="7500104" y="4749284"/>
            <a:ext cx="6629162" cy="232529"/>
          </a:xfrm>
          <a:prstGeom prst="rect">
            <a:avLst/>
          </a:prstGeom>
          <a:noFill/>
          <a:ln/>
        </p:spPr>
        <p:txBody>
          <a:bodyPr wrap="none" lIns="0" tIns="0" rIns="0" bIns="0" rtlCol="0" anchor="t"/>
          <a:lstStyle/>
          <a:p>
            <a:pPr algn="l" indent="0" marL="0">
              <a:lnSpc>
                <a:spcPts val="1800"/>
              </a:lnSpc>
              <a:buNone/>
            </a:pPr>
            <a:r>
              <a:rPr lang="en-US" sz="1100" dirty="0">
                <a:solidFill>
                  <a:srgbClr val="4B4A4A"/>
                </a:solidFill>
                <a:latin typeface="Geist" pitchFamily="34" charset="0"/>
                <a:ea typeface="Geist" pitchFamily="34" charset="-122"/>
                <a:cs typeface="Geist" pitchFamily="34" charset="-120"/>
              </a:rPr>
              <a:t>Science-based targets and comprehensive emission reduction programmes</a:t>
            </a:r>
            <a:endParaRPr lang="en-US" sz="1100" dirty="0"/>
          </a:p>
        </p:txBody>
      </p:sp>
      <p:sp>
        <p:nvSpPr>
          <p:cNvPr id="19" name="Text 16"/>
          <p:cNvSpPr/>
          <p:nvPr/>
        </p:nvSpPr>
        <p:spPr>
          <a:xfrm>
            <a:off x="7500104" y="5236131"/>
            <a:ext cx="145375" cy="181689"/>
          </a:xfrm>
          <a:prstGeom prst="rect">
            <a:avLst/>
          </a:prstGeom>
          <a:noFill/>
          <a:ln/>
        </p:spPr>
        <p:txBody>
          <a:bodyPr wrap="none" lIns="0" tIns="0" rIns="0" bIns="0" rtlCol="0" anchor="t"/>
          <a:lstStyle/>
          <a:p>
            <a:pPr algn="l" indent="0" marL="0">
              <a:lnSpc>
                <a:spcPts val="1800"/>
              </a:lnSpc>
              <a:buNone/>
            </a:pPr>
            <a:r>
              <a:rPr lang="en-US" sz="1100" dirty="0">
                <a:solidFill>
                  <a:srgbClr val="4B4A4A"/>
                </a:solidFill>
                <a:latin typeface="Noto Serif SC Light" pitchFamily="34" charset="0"/>
                <a:ea typeface="Noto Serif SC Light" pitchFamily="34" charset="-122"/>
                <a:cs typeface="Noto Serif SC Light" pitchFamily="34" charset="-120"/>
              </a:rPr>
              <a:t>04</a:t>
            </a:r>
            <a:endParaRPr lang="en-US" sz="1100" dirty="0"/>
          </a:p>
        </p:txBody>
      </p:sp>
      <p:sp>
        <p:nvSpPr>
          <p:cNvPr id="20" name="Shape 17"/>
          <p:cNvSpPr/>
          <p:nvPr/>
        </p:nvSpPr>
        <p:spPr>
          <a:xfrm>
            <a:off x="7500104" y="5467945"/>
            <a:ext cx="6629162" cy="15240"/>
          </a:xfrm>
          <a:prstGeom prst="rect">
            <a:avLst/>
          </a:prstGeom>
          <a:solidFill>
            <a:srgbClr val="006747"/>
          </a:solidFill>
          <a:ln/>
        </p:spPr>
      </p:sp>
      <p:sp>
        <p:nvSpPr>
          <p:cNvPr id="21" name="Text 18"/>
          <p:cNvSpPr/>
          <p:nvPr/>
        </p:nvSpPr>
        <p:spPr>
          <a:xfrm>
            <a:off x="7500104" y="5571053"/>
            <a:ext cx="2375297" cy="227052"/>
          </a:xfrm>
          <a:prstGeom prst="rect">
            <a:avLst/>
          </a:prstGeom>
          <a:noFill/>
          <a:ln/>
        </p:spPr>
        <p:txBody>
          <a:bodyPr wrap="none" lIns="0" tIns="0" rIns="0" bIns="0" rtlCol="0" anchor="t"/>
          <a:lstStyle/>
          <a:p>
            <a:pPr algn="l" indent="0" marL="0">
              <a:lnSpc>
                <a:spcPts val="1750"/>
              </a:lnSpc>
              <a:buNone/>
            </a:pPr>
            <a:r>
              <a:rPr lang="en-US" sz="1400" b="1" dirty="0">
                <a:solidFill>
                  <a:srgbClr val="4B4A4A"/>
                </a:solidFill>
                <a:latin typeface="Noto Serif SC Bold" pitchFamily="34" charset="0"/>
                <a:ea typeface="Noto Serif SC Bold" pitchFamily="34" charset="-122"/>
                <a:cs typeface="Noto Serif SC Bold" pitchFamily="34" charset="-120"/>
              </a:rPr>
              <a:t>Circular Economy Models</a:t>
            </a:r>
            <a:endParaRPr lang="en-US" sz="1400" dirty="0"/>
          </a:p>
        </p:txBody>
      </p:sp>
      <p:sp>
        <p:nvSpPr>
          <p:cNvPr id="22" name="Text 19"/>
          <p:cNvSpPr/>
          <p:nvPr/>
        </p:nvSpPr>
        <p:spPr>
          <a:xfrm>
            <a:off x="7500104" y="5943481"/>
            <a:ext cx="6629162" cy="232529"/>
          </a:xfrm>
          <a:prstGeom prst="rect">
            <a:avLst/>
          </a:prstGeom>
          <a:noFill/>
          <a:ln/>
        </p:spPr>
        <p:txBody>
          <a:bodyPr wrap="none" lIns="0" tIns="0" rIns="0" bIns="0" rtlCol="0" anchor="t"/>
          <a:lstStyle/>
          <a:p>
            <a:pPr algn="l" indent="0" marL="0">
              <a:lnSpc>
                <a:spcPts val="1800"/>
              </a:lnSpc>
              <a:buNone/>
            </a:pPr>
            <a:r>
              <a:rPr lang="en-US" sz="1100" dirty="0">
                <a:solidFill>
                  <a:srgbClr val="4B4A4A"/>
                </a:solidFill>
                <a:latin typeface="Geist" pitchFamily="34" charset="0"/>
                <a:ea typeface="Geist" pitchFamily="34" charset="-122"/>
                <a:cs typeface="Geist" pitchFamily="34" charset="-120"/>
              </a:rPr>
              <a:t>Product take-back schemes and closed-loop manufacturing</a:t>
            </a:r>
            <a:endParaRPr lang="en-US" sz="11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36029"/>
          </a:xfrm>
          <a:prstGeom prst="rect">
            <a:avLst/>
          </a:prstGeom>
        </p:spPr>
      </p:pic>
      <p:sp>
        <p:nvSpPr>
          <p:cNvPr id="3" name="Text 0"/>
          <p:cNvSpPr/>
          <p:nvPr/>
        </p:nvSpPr>
        <p:spPr>
          <a:xfrm>
            <a:off x="6135886" y="510302"/>
            <a:ext cx="7845028" cy="1159907"/>
          </a:xfrm>
          <a:prstGeom prst="rect">
            <a:avLst/>
          </a:prstGeom>
          <a:noFill/>
          <a:ln/>
        </p:spPr>
        <p:txBody>
          <a:bodyPr wrap="square" lIns="0" tIns="0" rIns="0" bIns="0" rtlCol="0" anchor="t"/>
          <a:lstStyle/>
          <a:p>
            <a:pPr algn="l" indent="0" marL="0">
              <a:lnSpc>
                <a:spcPts val="4550"/>
              </a:lnSpc>
              <a:buNone/>
            </a:pPr>
            <a:r>
              <a:rPr lang="en-US" sz="3650" b="1" dirty="0">
                <a:solidFill>
                  <a:srgbClr val="006747"/>
                </a:solidFill>
                <a:latin typeface="Noto Serif SC Bold" pitchFamily="34" charset="0"/>
                <a:ea typeface="Noto Serif SC Bold" pitchFamily="34" charset="-122"/>
                <a:cs typeface="Noto Serif SC Bold" pitchFamily="34" charset="-120"/>
              </a:rPr>
              <a:t>Global Orientation and Localisation Balance</a:t>
            </a:r>
            <a:endParaRPr lang="en-US" sz="3650" dirty="0"/>
          </a:p>
        </p:txBody>
      </p:sp>
      <p:sp>
        <p:nvSpPr>
          <p:cNvPr id="4" name="Shape 1"/>
          <p:cNvSpPr/>
          <p:nvPr/>
        </p:nvSpPr>
        <p:spPr>
          <a:xfrm>
            <a:off x="6135886" y="1948577"/>
            <a:ext cx="22860" cy="5777151"/>
          </a:xfrm>
          <a:prstGeom prst="roundRect">
            <a:avLst>
              <a:gd name="adj" fmla="val 730656"/>
            </a:avLst>
          </a:prstGeom>
          <a:solidFill>
            <a:srgbClr val="B7D5CA"/>
          </a:solidFill>
          <a:ln/>
        </p:spPr>
      </p:sp>
      <p:sp>
        <p:nvSpPr>
          <p:cNvPr id="5" name="Shape 2"/>
          <p:cNvSpPr/>
          <p:nvPr/>
        </p:nvSpPr>
        <p:spPr>
          <a:xfrm>
            <a:off x="6158746" y="1948577"/>
            <a:ext cx="7845028" cy="1678305"/>
          </a:xfrm>
          <a:prstGeom prst="rect">
            <a:avLst/>
          </a:prstGeom>
          <a:solidFill>
            <a:srgbClr val="D1EFE4"/>
          </a:solidFill>
          <a:ln w="7620">
            <a:solidFill>
              <a:srgbClr val="006747"/>
            </a:solidFill>
            <a:prstDash val="solid"/>
          </a:ln>
        </p:spPr>
      </p:sp>
      <p:sp>
        <p:nvSpPr>
          <p:cNvPr id="6" name="Text 3"/>
          <p:cNvSpPr/>
          <p:nvPr/>
        </p:nvSpPr>
        <p:spPr>
          <a:xfrm>
            <a:off x="6344245" y="2141696"/>
            <a:ext cx="2319814" cy="289917"/>
          </a:xfrm>
          <a:prstGeom prst="rect">
            <a:avLst/>
          </a:prstGeom>
          <a:noFill/>
          <a:ln/>
        </p:spPr>
        <p:txBody>
          <a:bodyPr wrap="none" lIns="0" tIns="0" rIns="0" bIns="0" rtlCol="0" anchor="t"/>
          <a:lstStyle/>
          <a:p>
            <a:pPr algn="l" indent="0" marL="0">
              <a:lnSpc>
                <a:spcPts val="2250"/>
              </a:lnSpc>
              <a:buNone/>
            </a:pPr>
            <a:r>
              <a:rPr lang="en-US" sz="1800" b="1" dirty="0">
                <a:solidFill>
                  <a:srgbClr val="4B4A4A"/>
                </a:solidFill>
                <a:latin typeface="Noto Serif SC Bold" pitchFamily="34" charset="0"/>
                <a:ea typeface="Noto Serif SC Bold" pitchFamily="34" charset="-122"/>
                <a:cs typeface="Noto Serif SC Bold" pitchFamily="34" charset="-120"/>
              </a:rPr>
              <a:t>Think Globally</a:t>
            </a:r>
            <a:endParaRPr lang="en-US" sz="1800" dirty="0"/>
          </a:p>
        </p:txBody>
      </p:sp>
      <p:sp>
        <p:nvSpPr>
          <p:cNvPr id="7" name="Text 4"/>
          <p:cNvSpPr/>
          <p:nvPr/>
        </p:nvSpPr>
        <p:spPr>
          <a:xfrm>
            <a:off x="6344245" y="2542937"/>
            <a:ext cx="7466409" cy="890826"/>
          </a:xfrm>
          <a:prstGeom prst="rect">
            <a:avLst/>
          </a:prstGeom>
          <a:noFill/>
          <a:ln/>
        </p:spPr>
        <p:txBody>
          <a:bodyPr wrap="square" lIns="0" tIns="0" rIns="0" bIns="0" rtlCol="0" anchor="t"/>
          <a:lstStyle/>
          <a:p>
            <a:pPr algn="l" indent="0" marL="0">
              <a:lnSpc>
                <a:spcPts val="2300"/>
              </a:lnSpc>
              <a:buNone/>
            </a:pPr>
            <a:r>
              <a:rPr lang="en-US" sz="1450" dirty="0">
                <a:solidFill>
                  <a:srgbClr val="4B4A4A"/>
                </a:solidFill>
                <a:latin typeface="Geist" pitchFamily="34" charset="0"/>
                <a:ea typeface="Geist" pitchFamily="34" charset="-122"/>
                <a:cs typeface="Geist" pitchFamily="34" charset="-120"/>
              </a:rPr>
              <a:t>Multinational corporations leverage global resources, expertise, and best practices to drive standardised sustainability commitments and ethical standards across all operations.</a:t>
            </a:r>
            <a:endParaRPr lang="en-US" sz="1450" dirty="0"/>
          </a:p>
        </p:txBody>
      </p:sp>
      <p:sp>
        <p:nvSpPr>
          <p:cNvPr id="8" name="Shape 5"/>
          <p:cNvSpPr/>
          <p:nvPr/>
        </p:nvSpPr>
        <p:spPr>
          <a:xfrm>
            <a:off x="6158746" y="3998000"/>
            <a:ext cx="7845028" cy="1678305"/>
          </a:xfrm>
          <a:prstGeom prst="rect">
            <a:avLst/>
          </a:prstGeom>
          <a:solidFill>
            <a:srgbClr val="D1EFE4"/>
          </a:solidFill>
          <a:ln w="7620">
            <a:solidFill>
              <a:srgbClr val="335E23"/>
            </a:solidFill>
            <a:prstDash val="solid"/>
          </a:ln>
        </p:spPr>
      </p:sp>
      <p:sp>
        <p:nvSpPr>
          <p:cNvPr id="9" name="Text 6"/>
          <p:cNvSpPr/>
          <p:nvPr/>
        </p:nvSpPr>
        <p:spPr>
          <a:xfrm>
            <a:off x="6344245" y="4191119"/>
            <a:ext cx="2319814" cy="289917"/>
          </a:xfrm>
          <a:prstGeom prst="rect">
            <a:avLst/>
          </a:prstGeom>
          <a:noFill/>
          <a:ln/>
        </p:spPr>
        <p:txBody>
          <a:bodyPr wrap="none" lIns="0" tIns="0" rIns="0" bIns="0" rtlCol="0" anchor="t"/>
          <a:lstStyle/>
          <a:p>
            <a:pPr algn="l" indent="0" marL="0">
              <a:lnSpc>
                <a:spcPts val="2250"/>
              </a:lnSpc>
              <a:buNone/>
            </a:pPr>
            <a:r>
              <a:rPr lang="en-US" sz="1800" b="1" dirty="0">
                <a:solidFill>
                  <a:srgbClr val="4B4A4A"/>
                </a:solidFill>
                <a:latin typeface="Noto Serif SC Bold" pitchFamily="34" charset="0"/>
                <a:ea typeface="Noto Serif SC Bold" pitchFamily="34" charset="-122"/>
                <a:cs typeface="Noto Serif SC Bold" pitchFamily="34" charset="-120"/>
              </a:rPr>
              <a:t>Act Locally</a:t>
            </a:r>
            <a:endParaRPr lang="en-US" sz="1800" dirty="0"/>
          </a:p>
        </p:txBody>
      </p:sp>
      <p:sp>
        <p:nvSpPr>
          <p:cNvPr id="10" name="Text 7"/>
          <p:cNvSpPr/>
          <p:nvPr/>
        </p:nvSpPr>
        <p:spPr>
          <a:xfrm>
            <a:off x="6344245" y="4592360"/>
            <a:ext cx="7466409" cy="890826"/>
          </a:xfrm>
          <a:prstGeom prst="rect">
            <a:avLst/>
          </a:prstGeom>
          <a:noFill/>
          <a:ln/>
        </p:spPr>
        <p:txBody>
          <a:bodyPr wrap="square" lIns="0" tIns="0" rIns="0" bIns="0" rtlCol="0" anchor="t"/>
          <a:lstStyle/>
          <a:p>
            <a:pPr algn="l" indent="0" marL="0">
              <a:lnSpc>
                <a:spcPts val="2300"/>
              </a:lnSpc>
              <a:buNone/>
            </a:pPr>
            <a:r>
              <a:rPr lang="en-US" sz="1450" dirty="0">
                <a:solidFill>
                  <a:srgbClr val="4B4A4A"/>
                </a:solidFill>
                <a:latin typeface="Geist" pitchFamily="34" charset="0"/>
                <a:ea typeface="Geist" pitchFamily="34" charset="-122"/>
                <a:cs typeface="Geist" pitchFamily="34" charset="-120"/>
              </a:rPr>
              <a:t>Companies implement region-specific strategies to reduce emissions, engage local talent, and partner with community organisations for contextually relevant social impact.</a:t>
            </a:r>
            <a:endParaRPr lang="en-US" sz="1450" dirty="0"/>
          </a:p>
        </p:txBody>
      </p:sp>
      <p:sp>
        <p:nvSpPr>
          <p:cNvPr id="11" name="Shape 8"/>
          <p:cNvSpPr/>
          <p:nvPr/>
        </p:nvSpPr>
        <p:spPr>
          <a:xfrm>
            <a:off x="6158746" y="6047422"/>
            <a:ext cx="7845028" cy="1678305"/>
          </a:xfrm>
          <a:prstGeom prst="rect">
            <a:avLst/>
          </a:prstGeom>
          <a:solidFill>
            <a:srgbClr val="D1EFE4"/>
          </a:solidFill>
          <a:ln w="7620">
            <a:solidFill>
              <a:srgbClr val="8CAB18"/>
            </a:solidFill>
            <a:prstDash val="solid"/>
          </a:ln>
        </p:spPr>
      </p:sp>
      <p:sp>
        <p:nvSpPr>
          <p:cNvPr id="12" name="Text 9"/>
          <p:cNvSpPr/>
          <p:nvPr/>
        </p:nvSpPr>
        <p:spPr>
          <a:xfrm>
            <a:off x="6344245" y="6240542"/>
            <a:ext cx="2450425" cy="289917"/>
          </a:xfrm>
          <a:prstGeom prst="rect">
            <a:avLst/>
          </a:prstGeom>
          <a:noFill/>
          <a:ln/>
        </p:spPr>
        <p:txBody>
          <a:bodyPr wrap="none" lIns="0" tIns="0" rIns="0" bIns="0" rtlCol="0" anchor="t"/>
          <a:lstStyle/>
          <a:p>
            <a:pPr algn="l" indent="0" marL="0">
              <a:lnSpc>
                <a:spcPts val="2250"/>
              </a:lnSpc>
              <a:buNone/>
            </a:pPr>
            <a:r>
              <a:rPr lang="en-US" sz="1800" b="1" dirty="0">
                <a:solidFill>
                  <a:srgbClr val="4B4A4A"/>
                </a:solidFill>
                <a:latin typeface="Noto Serif SC Bold" pitchFamily="34" charset="0"/>
                <a:ea typeface="Noto Serif SC Bold" pitchFamily="34" charset="-122"/>
                <a:cs typeface="Noto Serif SC Bold" pitchFamily="34" charset="-120"/>
              </a:rPr>
              <a:t>Integrated Approach</a:t>
            </a:r>
            <a:endParaRPr lang="en-US" sz="1800" dirty="0"/>
          </a:p>
        </p:txBody>
      </p:sp>
      <p:sp>
        <p:nvSpPr>
          <p:cNvPr id="13" name="Text 10"/>
          <p:cNvSpPr/>
          <p:nvPr/>
        </p:nvSpPr>
        <p:spPr>
          <a:xfrm>
            <a:off x="6344245" y="6641783"/>
            <a:ext cx="7466409" cy="890826"/>
          </a:xfrm>
          <a:prstGeom prst="rect">
            <a:avLst/>
          </a:prstGeom>
          <a:noFill/>
          <a:ln/>
        </p:spPr>
        <p:txBody>
          <a:bodyPr wrap="square" lIns="0" tIns="0" rIns="0" bIns="0" rtlCol="0" anchor="t"/>
          <a:lstStyle/>
          <a:p>
            <a:pPr algn="l" indent="0" marL="0">
              <a:lnSpc>
                <a:spcPts val="2300"/>
              </a:lnSpc>
              <a:buNone/>
            </a:pPr>
            <a:r>
              <a:rPr lang="en-US" sz="1450" dirty="0">
                <a:solidFill>
                  <a:srgbClr val="4B4A4A"/>
                </a:solidFill>
                <a:latin typeface="Geist" pitchFamily="34" charset="0"/>
                <a:ea typeface="Geist" pitchFamily="34" charset="-122"/>
                <a:cs typeface="Geist" pitchFamily="34" charset="-120"/>
              </a:rPr>
              <a:t>The most successful CSR programmes balance global frameworks with local flexibility, ensuring cultural sensitivity whilst maintaining consistent core values and measurable outcomes.</a:t>
            </a:r>
            <a:endParaRPr lang="en-US" sz="14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80190" y="2155746"/>
            <a:ext cx="7556421" cy="2126337"/>
          </a:xfrm>
          <a:prstGeom prst="rect">
            <a:avLst/>
          </a:prstGeom>
          <a:noFill/>
          <a:ln/>
        </p:spPr>
        <p:txBody>
          <a:bodyPr wrap="square" lIns="0" tIns="0" rIns="0" bIns="0" rtlCol="0" anchor="t"/>
          <a:lstStyle/>
          <a:p>
            <a:pPr algn="l" indent="0" marL="0">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Chapter 5: The Road Ahead — Challenges and Opportunities</a:t>
            </a:r>
            <a:endParaRPr lang="en-US" sz="4450" dirty="0"/>
          </a:p>
        </p:txBody>
      </p:sp>
      <p:sp>
        <p:nvSpPr>
          <p:cNvPr id="4" name="Text 1"/>
          <p:cNvSpPr/>
          <p:nvPr/>
        </p:nvSpPr>
        <p:spPr>
          <a:xfrm>
            <a:off x="6280190" y="4622244"/>
            <a:ext cx="7556421" cy="1451610"/>
          </a:xfrm>
          <a:prstGeom prst="rect">
            <a:avLst/>
          </a:prstGeom>
          <a:noFill/>
          <a:ln/>
        </p:spPr>
        <p:txBody>
          <a:bodyPr wrap="square" lIns="0" tIns="0" rIns="0" bIns="0" rtlCol="0" anchor="t"/>
          <a:lstStyle/>
          <a:p>
            <a:pPr algn="l" indent="0" marL="0">
              <a:lnSpc>
                <a:spcPts val="2850"/>
              </a:lnSpc>
              <a:buNone/>
            </a:pPr>
            <a:r>
              <a:rPr lang="en-US" sz="1750" dirty="0">
                <a:solidFill>
                  <a:srgbClr val="4B4A4A"/>
                </a:solidFill>
                <a:latin typeface="Geist" pitchFamily="34" charset="0"/>
                <a:ea typeface="Geist" pitchFamily="34" charset="-122"/>
                <a:cs typeface="Geist" pitchFamily="34" charset="-120"/>
              </a:rPr>
              <a:t>As regulatory landscapes evolve and stakeholder expectations intensify, organisations face both significant compliance challenges and unprecedented opportunities to differentiate through responsible leadership.</a:t>
            </a:r>
            <a:endParaRPr lang="en-US" sz="17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80812" y="615077"/>
            <a:ext cx="11065193" cy="697230"/>
          </a:xfrm>
          <a:prstGeom prst="rect">
            <a:avLst/>
          </a:prstGeom>
          <a:noFill/>
          <a:ln/>
        </p:spPr>
        <p:txBody>
          <a:bodyPr wrap="none" lIns="0" tIns="0" rIns="0" bIns="0" rtlCol="0" anchor="t"/>
          <a:lstStyle/>
          <a:p>
            <a:pPr algn="l" indent="0" marL="0">
              <a:lnSpc>
                <a:spcPts val="5450"/>
              </a:lnSpc>
              <a:buNone/>
            </a:pPr>
            <a:r>
              <a:rPr lang="en-US" sz="4350" b="1" dirty="0">
                <a:solidFill>
                  <a:srgbClr val="006747"/>
                </a:solidFill>
                <a:latin typeface="Noto Serif SC Bold" pitchFamily="34" charset="0"/>
                <a:ea typeface="Noto Serif SC Bold" pitchFamily="34" charset="-122"/>
                <a:cs typeface="Noto Serif SC Bold" pitchFamily="34" charset="-120"/>
              </a:rPr>
              <a:t>Regulatory Landscape and Compliance</a:t>
            </a:r>
            <a:endParaRPr lang="en-US" sz="4350" dirty="0"/>
          </a:p>
        </p:txBody>
      </p:sp>
      <p:sp>
        <p:nvSpPr>
          <p:cNvPr id="3" name="Shape 1"/>
          <p:cNvSpPr/>
          <p:nvPr/>
        </p:nvSpPr>
        <p:spPr>
          <a:xfrm>
            <a:off x="780812" y="4203978"/>
            <a:ext cx="13068776" cy="30480"/>
          </a:xfrm>
          <a:prstGeom prst="roundRect">
            <a:avLst>
              <a:gd name="adj" fmla="val 658788"/>
            </a:avLst>
          </a:prstGeom>
          <a:solidFill>
            <a:srgbClr val="B7D5CA"/>
          </a:solidFill>
          <a:ln/>
        </p:spPr>
      </p:sp>
      <p:sp>
        <p:nvSpPr>
          <p:cNvPr id="4" name="Shape 2"/>
          <p:cNvSpPr/>
          <p:nvPr/>
        </p:nvSpPr>
        <p:spPr>
          <a:xfrm>
            <a:off x="3295650" y="3534728"/>
            <a:ext cx="30480" cy="669250"/>
          </a:xfrm>
          <a:prstGeom prst="roundRect">
            <a:avLst>
              <a:gd name="adj" fmla="val 658788"/>
            </a:avLst>
          </a:prstGeom>
          <a:solidFill>
            <a:srgbClr val="B7D5CA"/>
          </a:solidFill>
          <a:ln/>
        </p:spPr>
      </p:sp>
      <p:sp>
        <p:nvSpPr>
          <p:cNvPr id="5" name="Shape 3"/>
          <p:cNvSpPr/>
          <p:nvPr/>
        </p:nvSpPr>
        <p:spPr>
          <a:xfrm>
            <a:off x="3059906" y="3952994"/>
            <a:ext cx="501968" cy="501968"/>
          </a:xfrm>
          <a:prstGeom prst="roundRect">
            <a:avLst>
              <a:gd name="adj" fmla="val 40002"/>
            </a:avLst>
          </a:prstGeom>
          <a:solidFill>
            <a:srgbClr val="D1EFE4"/>
          </a:solidFill>
          <a:ln w="7620">
            <a:solidFill>
              <a:srgbClr val="B7D5CA"/>
            </a:solidFill>
            <a:prstDash val="solid"/>
          </a:ln>
        </p:spPr>
      </p:sp>
      <p:sp>
        <p:nvSpPr>
          <p:cNvPr id="6" name="Text 4"/>
          <p:cNvSpPr/>
          <p:nvPr/>
        </p:nvSpPr>
        <p:spPr>
          <a:xfrm>
            <a:off x="3143607" y="3994845"/>
            <a:ext cx="334566" cy="418267"/>
          </a:xfrm>
          <a:prstGeom prst="rect">
            <a:avLst/>
          </a:prstGeom>
          <a:noFill/>
          <a:ln/>
        </p:spPr>
        <p:txBody>
          <a:bodyPr wrap="none" lIns="0" tIns="0" rIns="0" bIns="0" rtlCol="0" anchor="t"/>
          <a:lstStyle/>
          <a:p>
            <a:pPr algn="ctr" indent="0" marL="0">
              <a:lnSpc>
                <a:spcPts val="2600"/>
              </a:lnSpc>
              <a:buNone/>
            </a:pPr>
            <a:r>
              <a:rPr lang="en-US" sz="2600" b="1" dirty="0">
                <a:solidFill>
                  <a:srgbClr val="4B4A4A"/>
                </a:solidFill>
                <a:latin typeface="Noto Serif SC Bold" pitchFamily="34" charset="0"/>
                <a:ea typeface="Noto Serif SC Bold" pitchFamily="34" charset="-122"/>
                <a:cs typeface="Noto Serif SC Bold" pitchFamily="34" charset="-120"/>
              </a:rPr>
              <a:t>1</a:t>
            </a:r>
            <a:endParaRPr lang="en-US" sz="2600" dirty="0"/>
          </a:p>
        </p:txBody>
      </p:sp>
      <p:sp>
        <p:nvSpPr>
          <p:cNvPr id="7" name="Text 5"/>
          <p:cNvSpPr/>
          <p:nvPr/>
        </p:nvSpPr>
        <p:spPr>
          <a:xfrm>
            <a:off x="1916430" y="1758434"/>
            <a:ext cx="2788801" cy="348496"/>
          </a:xfrm>
          <a:prstGeom prst="rect">
            <a:avLst/>
          </a:prstGeom>
          <a:noFill/>
          <a:ln/>
        </p:spPr>
        <p:txBody>
          <a:bodyPr wrap="none" lIns="0" tIns="0" rIns="0" bIns="0" rtlCol="0" anchor="t"/>
          <a:lstStyle/>
          <a:p>
            <a:pPr algn="ctr" indent="0" marL="0">
              <a:lnSpc>
                <a:spcPts val="2700"/>
              </a:lnSpc>
              <a:buNone/>
            </a:pPr>
            <a:r>
              <a:rPr lang="en-US" sz="2150" b="1" dirty="0">
                <a:solidFill>
                  <a:srgbClr val="4B4A4A"/>
                </a:solidFill>
                <a:latin typeface="Noto Serif SC Bold" pitchFamily="34" charset="0"/>
                <a:ea typeface="Noto Serif SC Bold" pitchFamily="34" charset="-122"/>
                <a:cs typeface="Noto Serif SC Bold" pitchFamily="34" charset="-120"/>
              </a:rPr>
              <a:t>EU CSRD</a:t>
            </a:r>
            <a:endParaRPr lang="en-US" sz="2150" dirty="0"/>
          </a:p>
        </p:txBody>
      </p:sp>
      <p:sp>
        <p:nvSpPr>
          <p:cNvPr id="8" name="Text 6"/>
          <p:cNvSpPr/>
          <p:nvPr/>
        </p:nvSpPr>
        <p:spPr>
          <a:xfrm>
            <a:off x="1003816" y="2240756"/>
            <a:ext cx="4614148" cy="1070848"/>
          </a:xfrm>
          <a:prstGeom prst="rect">
            <a:avLst/>
          </a:prstGeom>
          <a:noFill/>
          <a:ln/>
        </p:spPr>
        <p:txBody>
          <a:bodyPr wrap="square" lIns="0" tIns="0" rIns="0" bIns="0" rtlCol="0" anchor="t"/>
          <a:lstStyle/>
          <a:p>
            <a:pPr algn="ctr" indent="0" marL="0">
              <a:lnSpc>
                <a:spcPts val="2800"/>
              </a:lnSpc>
              <a:buNone/>
            </a:pPr>
            <a:r>
              <a:rPr lang="en-US" sz="1750" dirty="0">
                <a:solidFill>
                  <a:srgbClr val="4B4A4A"/>
                </a:solidFill>
                <a:latin typeface="Geist" pitchFamily="34" charset="0"/>
                <a:ea typeface="Geist" pitchFamily="34" charset="-122"/>
                <a:cs typeface="Geist" pitchFamily="34" charset="-120"/>
              </a:rPr>
              <a:t>Corporate Sustainability Reporting Directive requires detailed sustainability disclosures from large companies</a:t>
            </a:r>
            <a:endParaRPr lang="en-US" sz="1750" dirty="0"/>
          </a:p>
        </p:txBody>
      </p:sp>
      <p:sp>
        <p:nvSpPr>
          <p:cNvPr id="9" name="Shape 7"/>
          <p:cNvSpPr/>
          <p:nvPr/>
        </p:nvSpPr>
        <p:spPr>
          <a:xfrm>
            <a:off x="5965150" y="4203978"/>
            <a:ext cx="30480" cy="669250"/>
          </a:xfrm>
          <a:prstGeom prst="roundRect">
            <a:avLst>
              <a:gd name="adj" fmla="val 658788"/>
            </a:avLst>
          </a:prstGeom>
          <a:solidFill>
            <a:srgbClr val="B7D5CA"/>
          </a:solidFill>
          <a:ln/>
        </p:spPr>
      </p:sp>
      <p:sp>
        <p:nvSpPr>
          <p:cNvPr id="10" name="Shape 8"/>
          <p:cNvSpPr/>
          <p:nvPr/>
        </p:nvSpPr>
        <p:spPr>
          <a:xfrm>
            <a:off x="5729407" y="3952994"/>
            <a:ext cx="501968" cy="501968"/>
          </a:xfrm>
          <a:prstGeom prst="roundRect">
            <a:avLst>
              <a:gd name="adj" fmla="val 40002"/>
            </a:avLst>
          </a:prstGeom>
          <a:solidFill>
            <a:srgbClr val="D1EFE4"/>
          </a:solidFill>
          <a:ln w="7620">
            <a:solidFill>
              <a:srgbClr val="B7D5CA"/>
            </a:solidFill>
            <a:prstDash val="solid"/>
          </a:ln>
        </p:spPr>
      </p:sp>
      <p:sp>
        <p:nvSpPr>
          <p:cNvPr id="11" name="Text 9"/>
          <p:cNvSpPr/>
          <p:nvPr/>
        </p:nvSpPr>
        <p:spPr>
          <a:xfrm>
            <a:off x="5813107" y="3994845"/>
            <a:ext cx="334566" cy="418267"/>
          </a:xfrm>
          <a:prstGeom prst="rect">
            <a:avLst/>
          </a:prstGeom>
          <a:noFill/>
          <a:ln/>
        </p:spPr>
        <p:txBody>
          <a:bodyPr wrap="none" lIns="0" tIns="0" rIns="0" bIns="0" rtlCol="0" anchor="t"/>
          <a:lstStyle/>
          <a:p>
            <a:pPr algn="ctr" indent="0" marL="0">
              <a:lnSpc>
                <a:spcPts val="2600"/>
              </a:lnSpc>
              <a:buNone/>
            </a:pPr>
            <a:r>
              <a:rPr lang="en-US" sz="2600" b="1" dirty="0">
                <a:solidFill>
                  <a:srgbClr val="4B4A4A"/>
                </a:solidFill>
                <a:latin typeface="Noto Serif SC Bold" pitchFamily="34" charset="0"/>
                <a:ea typeface="Noto Serif SC Bold" pitchFamily="34" charset="-122"/>
                <a:cs typeface="Noto Serif SC Bold" pitchFamily="34" charset="-120"/>
              </a:rPr>
              <a:t>2</a:t>
            </a:r>
            <a:endParaRPr lang="en-US" sz="2600" dirty="0"/>
          </a:p>
        </p:txBody>
      </p:sp>
      <p:sp>
        <p:nvSpPr>
          <p:cNvPr id="12" name="Text 10"/>
          <p:cNvSpPr/>
          <p:nvPr/>
        </p:nvSpPr>
        <p:spPr>
          <a:xfrm>
            <a:off x="4585930" y="5096351"/>
            <a:ext cx="2788801" cy="348496"/>
          </a:xfrm>
          <a:prstGeom prst="rect">
            <a:avLst/>
          </a:prstGeom>
          <a:noFill/>
          <a:ln/>
        </p:spPr>
        <p:txBody>
          <a:bodyPr wrap="none" lIns="0" tIns="0" rIns="0" bIns="0" rtlCol="0" anchor="t"/>
          <a:lstStyle/>
          <a:p>
            <a:pPr algn="ctr" indent="0" marL="0">
              <a:lnSpc>
                <a:spcPts val="2700"/>
              </a:lnSpc>
              <a:buNone/>
            </a:pPr>
            <a:r>
              <a:rPr lang="en-US" sz="2150" b="1" dirty="0">
                <a:solidFill>
                  <a:srgbClr val="4B4A4A"/>
                </a:solidFill>
                <a:latin typeface="Noto Serif SC Bold" pitchFamily="34" charset="0"/>
                <a:ea typeface="Noto Serif SC Bold" pitchFamily="34" charset="-122"/>
                <a:cs typeface="Noto Serif SC Bold" pitchFamily="34" charset="-120"/>
              </a:rPr>
              <a:t>EU CSDDD</a:t>
            </a:r>
            <a:endParaRPr lang="en-US" sz="2150" dirty="0"/>
          </a:p>
        </p:txBody>
      </p:sp>
      <p:sp>
        <p:nvSpPr>
          <p:cNvPr id="13" name="Text 11"/>
          <p:cNvSpPr/>
          <p:nvPr/>
        </p:nvSpPr>
        <p:spPr>
          <a:xfrm>
            <a:off x="3673316" y="5578673"/>
            <a:ext cx="4614148" cy="1070848"/>
          </a:xfrm>
          <a:prstGeom prst="rect">
            <a:avLst/>
          </a:prstGeom>
          <a:noFill/>
          <a:ln/>
        </p:spPr>
        <p:txBody>
          <a:bodyPr wrap="square" lIns="0" tIns="0" rIns="0" bIns="0" rtlCol="0" anchor="t"/>
          <a:lstStyle/>
          <a:p>
            <a:pPr algn="ctr" indent="0" marL="0">
              <a:lnSpc>
                <a:spcPts val="2800"/>
              </a:lnSpc>
              <a:buNone/>
            </a:pPr>
            <a:r>
              <a:rPr lang="en-US" sz="1750" dirty="0">
                <a:solidFill>
                  <a:srgbClr val="4B4A4A"/>
                </a:solidFill>
                <a:latin typeface="Geist" pitchFamily="34" charset="0"/>
                <a:ea typeface="Geist" pitchFamily="34" charset="-122"/>
                <a:cs typeface="Geist" pitchFamily="34" charset="-120"/>
              </a:rPr>
              <a:t>Corporate Sustainability Due Diligence Directive mandates supply chain human rights and environmental assessments</a:t>
            </a:r>
            <a:endParaRPr lang="en-US" sz="1750" dirty="0"/>
          </a:p>
        </p:txBody>
      </p:sp>
      <p:sp>
        <p:nvSpPr>
          <p:cNvPr id="14" name="Shape 12"/>
          <p:cNvSpPr/>
          <p:nvPr/>
        </p:nvSpPr>
        <p:spPr>
          <a:xfrm>
            <a:off x="8634651" y="3534728"/>
            <a:ext cx="30480" cy="669250"/>
          </a:xfrm>
          <a:prstGeom prst="roundRect">
            <a:avLst>
              <a:gd name="adj" fmla="val 658788"/>
            </a:avLst>
          </a:prstGeom>
          <a:solidFill>
            <a:srgbClr val="B7D5CA"/>
          </a:solidFill>
          <a:ln/>
        </p:spPr>
      </p:sp>
      <p:sp>
        <p:nvSpPr>
          <p:cNvPr id="15" name="Shape 13"/>
          <p:cNvSpPr/>
          <p:nvPr/>
        </p:nvSpPr>
        <p:spPr>
          <a:xfrm>
            <a:off x="8398907" y="3952994"/>
            <a:ext cx="501968" cy="501968"/>
          </a:xfrm>
          <a:prstGeom prst="roundRect">
            <a:avLst>
              <a:gd name="adj" fmla="val 40002"/>
            </a:avLst>
          </a:prstGeom>
          <a:solidFill>
            <a:srgbClr val="D1EFE4"/>
          </a:solidFill>
          <a:ln w="7620">
            <a:solidFill>
              <a:srgbClr val="B7D5CA"/>
            </a:solidFill>
            <a:prstDash val="solid"/>
          </a:ln>
        </p:spPr>
      </p:sp>
      <p:sp>
        <p:nvSpPr>
          <p:cNvPr id="16" name="Text 14"/>
          <p:cNvSpPr/>
          <p:nvPr/>
        </p:nvSpPr>
        <p:spPr>
          <a:xfrm>
            <a:off x="8482608" y="3994845"/>
            <a:ext cx="334566" cy="418267"/>
          </a:xfrm>
          <a:prstGeom prst="rect">
            <a:avLst/>
          </a:prstGeom>
          <a:noFill/>
          <a:ln/>
        </p:spPr>
        <p:txBody>
          <a:bodyPr wrap="none" lIns="0" tIns="0" rIns="0" bIns="0" rtlCol="0" anchor="t"/>
          <a:lstStyle/>
          <a:p>
            <a:pPr algn="ctr" indent="0" marL="0">
              <a:lnSpc>
                <a:spcPts val="2600"/>
              </a:lnSpc>
              <a:buNone/>
            </a:pPr>
            <a:r>
              <a:rPr lang="en-US" sz="2600" b="1" dirty="0">
                <a:solidFill>
                  <a:srgbClr val="4B4A4A"/>
                </a:solidFill>
                <a:latin typeface="Noto Serif SC Bold" pitchFamily="34" charset="0"/>
                <a:ea typeface="Noto Serif SC Bold" pitchFamily="34" charset="-122"/>
                <a:cs typeface="Noto Serif SC Bold" pitchFamily="34" charset="-120"/>
              </a:rPr>
              <a:t>3</a:t>
            </a:r>
            <a:endParaRPr lang="en-US" sz="2600" dirty="0"/>
          </a:p>
        </p:txBody>
      </p:sp>
      <p:sp>
        <p:nvSpPr>
          <p:cNvPr id="17" name="Text 15"/>
          <p:cNvSpPr/>
          <p:nvPr/>
        </p:nvSpPr>
        <p:spPr>
          <a:xfrm>
            <a:off x="7255431" y="1758434"/>
            <a:ext cx="2788801" cy="348496"/>
          </a:xfrm>
          <a:prstGeom prst="rect">
            <a:avLst/>
          </a:prstGeom>
          <a:noFill/>
          <a:ln/>
        </p:spPr>
        <p:txBody>
          <a:bodyPr wrap="none" lIns="0" tIns="0" rIns="0" bIns="0" rtlCol="0" anchor="t"/>
          <a:lstStyle/>
          <a:p>
            <a:pPr algn="ctr" indent="0" marL="0">
              <a:lnSpc>
                <a:spcPts val="2700"/>
              </a:lnSpc>
              <a:buNone/>
            </a:pPr>
            <a:r>
              <a:rPr lang="en-US" sz="2150" b="1" dirty="0">
                <a:solidFill>
                  <a:srgbClr val="4B4A4A"/>
                </a:solidFill>
                <a:latin typeface="Noto Serif SC Bold" pitchFamily="34" charset="0"/>
                <a:ea typeface="Noto Serif SC Bold" pitchFamily="34" charset="-122"/>
                <a:cs typeface="Noto Serif SC Bold" pitchFamily="34" charset="-120"/>
              </a:rPr>
              <a:t>Global Adoption</a:t>
            </a:r>
            <a:endParaRPr lang="en-US" sz="2150" dirty="0"/>
          </a:p>
        </p:txBody>
      </p:sp>
      <p:sp>
        <p:nvSpPr>
          <p:cNvPr id="18" name="Text 16"/>
          <p:cNvSpPr/>
          <p:nvPr/>
        </p:nvSpPr>
        <p:spPr>
          <a:xfrm>
            <a:off x="6342817" y="2240756"/>
            <a:ext cx="4614148" cy="1070848"/>
          </a:xfrm>
          <a:prstGeom prst="rect">
            <a:avLst/>
          </a:prstGeom>
          <a:noFill/>
          <a:ln/>
        </p:spPr>
        <p:txBody>
          <a:bodyPr wrap="square" lIns="0" tIns="0" rIns="0" bIns="0" rtlCol="0" anchor="t"/>
          <a:lstStyle/>
          <a:p>
            <a:pPr algn="ctr" indent="0" marL="0">
              <a:lnSpc>
                <a:spcPts val="2800"/>
              </a:lnSpc>
              <a:buNone/>
            </a:pPr>
            <a:r>
              <a:rPr lang="en-US" sz="1750" dirty="0">
                <a:solidFill>
                  <a:srgbClr val="4B4A4A"/>
                </a:solidFill>
                <a:latin typeface="Geist" pitchFamily="34" charset="0"/>
                <a:ea typeface="Geist" pitchFamily="34" charset="-122"/>
                <a:cs typeface="Geist" pitchFamily="34" charset="-120"/>
              </a:rPr>
              <a:t>UK, US, Japan, and others adopt climate disclosure frameworks pushing near-universal ESG standards</a:t>
            </a:r>
            <a:endParaRPr lang="en-US" sz="1750" dirty="0"/>
          </a:p>
        </p:txBody>
      </p:sp>
      <p:sp>
        <p:nvSpPr>
          <p:cNvPr id="19" name="Shape 17"/>
          <p:cNvSpPr/>
          <p:nvPr/>
        </p:nvSpPr>
        <p:spPr>
          <a:xfrm>
            <a:off x="11304151" y="4203978"/>
            <a:ext cx="30480" cy="669250"/>
          </a:xfrm>
          <a:prstGeom prst="roundRect">
            <a:avLst>
              <a:gd name="adj" fmla="val 658788"/>
            </a:avLst>
          </a:prstGeom>
          <a:solidFill>
            <a:srgbClr val="B7D5CA"/>
          </a:solidFill>
          <a:ln/>
        </p:spPr>
      </p:sp>
      <p:sp>
        <p:nvSpPr>
          <p:cNvPr id="20" name="Shape 18"/>
          <p:cNvSpPr/>
          <p:nvPr/>
        </p:nvSpPr>
        <p:spPr>
          <a:xfrm>
            <a:off x="11068407" y="3952994"/>
            <a:ext cx="501968" cy="501968"/>
          </a:xfrm>
          <a:prstGeom prst="roundRect">
            <a:avLst>
              <a:gd name="adj" fmla="val 40002"/>
            </a:avLst>
          </a:prstGeom>
          <a:solidFill>
            <a:srgbClr val="D1EFE4"/>
          </a:solidFill>
          <a:ln w="7620">
            <a:solidFill>
              <a:srgbClr val="B7D5CA"/>
            </a:solidFill>
            <a:prstDash val="solid"/>
          </a:ln>
        </p:spPr>
      </p:sp>
      <p:sp>
        <p:nvSpPr>
          <p:cNvPr id="21" name="Text 19"/>
          <p:cNvSpPr/>
          <p:nvPr/>
        </p:nvSpPr>
        <p:spPr>
          <a:xfrm>
            <a:off x="11152108" y="3994845"/>
            <a:ext cx="334566" cy="418267"/>
          </a:xfrm>
          <a:prstGeom prst="rect">
            <a:avLst/>
          </a:prstGeom>
          <a:noFill/>
          <a:ln/>
        </p:spPr>
        <p:txBody>
          <a:bodyPr wrap="none" lIns="0" tIns="0" rIns="0" bIns="0" rtlCol="0" anchor="t"/>
          <a:lstStyle/>
          <a:p>
            <a:pPr algn="ctr" indent="0" marL="0">
              <a:lnSpc>
                <a:spcPts val="2600"/>
              </a:lnSpc>
              <a:buNone/>
            </a:pPr>
            <a:r>
              <a:rPr lang="en-US" sz="2600" b="1" dirty="0">
                <a:solidFill>
                  <a:srgbClr val="4B4A4A"/>
                </a:solidFill>
                <a:latin typeface="Noto Serif SC Bold" pitchFamily="34" charset="0"/>
                <a:ea typeface="Noto Serif SC Bold" pitchFamily="34" charset="-122"/>
                <a:cs typeface="Noto Serif SC Bold" pitchFamily="34" charset="-120"/>
              </a:rPr>
              <a:t>4</a:t>
            </a:r>
            <a:endParaRPr lang="en-US" sz="2600" dirty="0"/>
          </a:p>
        </p:txBody>
      </p:sp>
      <p:sp>
        <p:nvSpPr>
          <p:cNvPr id="22" name="Text 20"/>
          <p:cNvSpPr/>
          <p:nvPr/>
        </p:nvSpPr>
        <p:spPr>
          <a:xfrm>
            <a:off x="9924931" y="5096351"/>
            <a:ext cx="2788801" cy="348496"/>
          </a:xfrm>
          <a:prstGeom prst="rect">
            <a:avLst/>
          </a:prstGeom>
          <a:noFill/>
          <a:ln/>
        </p:spPr>
        <p:txBody>
          <a:bodyPr wrap="none" lIns="0" tIns="0" rIns="0" bIns="0" rtlCol="0" anchor="t"/>
          <a:lstStyle/>
          <a:p>
            <a:pPr algn="ctr" indent="0" marL="0">
              <a:lnSpc>
                <a:spcPts val="2700"/>
              </a:lnSpc>
              <a:buNone/>
            </a:pPr>
            <a:r>
              <a:rPr lang="en-US" sz="2150" b="1" dirty="0">
                <a:solidFill>
                  <a:srgbClr val="4B4A4A"/>
                </a:solidFill>
                <a:latin typeface="Noto Serif SC Bold" pitchFamily="34" charset="0"/>
                <a:ea typeface="Noto Serif SC Bold" pitchFamily="34" charset="-122"/>
                <a:cs typeface="Noto Serif SC Bold" pitchFamily="34" charset="-120"/>
              </a:rPr>
              <a:t>Future State</a:t>
            </a:r>
            <a:endParaRPr lang="en-US" sz="2150" dirty="0"/>
          </a:p>
        </p:txBody>
      </p:sp>
      <p:sp>
        <p:nvSpPr>
          <p:cNvPr id="23" name="Text 21"/>
          <p:cNvSpPr/>
          <p:nvPr/>
        </p:nvSpPr>
        <p:spPr>
          <a:xfrm>
            <a:off x="9012317" y="5578673"/>
            <a:ext cx="4614148" cy="713899"/>
          </a:xfrm>
          <a:prstGeom prst="rect">
            <a:avLst/>
          </a:prstGeom>
          <a:noFill/>
          <a:ln/>
        </p:spPr>
        <p:txBody>
          <a:bodyPr wrap="square" lIns="0" tIns="0" rIns="0" bIns="0" rtlCol="0" anchor="t"/>
          <a:lstStyle/>
          <a:p>
            <a:pPr algn="ctr" indent="0" marL="0">
              <a:lnSpc>
                <a:spcPts val="2800"/>
              </a:lnSpc>
              <a:buNone/>
            </a:pPr>
            <a:r>
              <a:rPr lang="en-US" sz="1750" dirty="0">
                <a:solidFill>
                  <a:srgbClr val="4B4A4A"/>
                </a:solidFill>
                <a:latin typeface="Geist" pitchFamily="34" charset="0"/>
                <a:ea typeface="Geist" pitchFamily="34" charset="-122"/>
                <a:cs typeface="Geist" pitchFamily="34" charset="-120"/>
              </a:rPr>
              <a:t>Harmonised global reporting approaching, requiring integrated sustainability strategies</a:t>
            </a:r>
            <a:endParaRPr lang="en-US" sz="1750" dirty="0"/>
          </a:p>
        </p:txBody>
      </p:sp>
      <p:sp>
        <p:nvSpPr>
          <p:cNvPr id="24" name="Text 22"/>
          <p:cNvSpPr/>
          <p:nvPr/>
        </p:nvSpPr>
        <p:spPr>
          <a:xfrm>
            <a:off x="780812" y="6900505"/>
            <a:ext cx="13068776" cy="713899"/>
          </a:xfrm>
          <a:prstGeom prst="rect">
            <a:avLst/>
          </a:prstGeom>
          <a:noFill/>
          <a:ln/>
        </p:spPr>
        <p:txBody>
          <a:bodyPr wrap="square" lIns="0" tIns="0" rIns="0" bIns="0" rtlCol="0" anchor="t"/>
          <a:lstStyle/>
          <a:p>
            <a:pPr algn="l" indent="0" marL="0">
              <a:lnSpc>
                <a:spcPts val="2800"/>
              </a:lnSpc>
              <a:buNone/>
            </a:pPr>
            <a:r>
              <a:rPr lang="en-US" sz="1750" dirty="0">
                <a:solidFill>
                  <a:srgbClr val="4B4A4A"/>
                </a:solidFill>
                <a:latin typeface="Geist" pitchFamily="34" charset="0"/>
                <a:ea typeface="Geist" pitchFamily="34" charset="-122"/>
                <a:cs typeface="Geist" pitchFamily="34" charset="-120"/>
              </a:rPr>
              <a:t>This regulatory evolution represents both compliance burden and competitive opportunity—early adopters gain strategic advantages in stakeholder trust, talent attraction, and capital access.</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793790" y="2691527"/>
            <a:ext cx="7556421" cy="1417558"/>
          </a:xfrm>
          <a:prstGeom prst="rect">
            <a:avLst/>
          </a:prstGeom>
          <a:noFill/>
          <a:ln/>
        </p:spPr>
        <p:txBody>
          <a:bodyPr wrap="square" lIns="0" tIns="0" rIns="0" bIns="0" rtlCol="0" anchor="t"/>
          <a:lstStyle/>
          <a:p>
            <a:pPr algn="l" indent="0" marL="0">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Chapter 1: The New Era of Corporate Responsibility</a:t>
            </a:r>
            <a:endParaRPr lang="en-US" sz="4450" dirty="0"/>
          </a:p>
        </p:txBody>
      </p:sp>
      <p:sp>
        <p:nvSpPr>
          <p:cNvPr id="4" name="Text 1"/>
          <p:cNvSpPr/>
          <p:nvPr/>
        </p:nvSpPr>
        <p:spPr>
          <a:xfrm>
            <a:off x="793790" y="4449247"/>
            <a:ext cx="7556421" cy="1088708"/>
          </a:xfrm>
          <a:prstGeom prst="rect">
            <a:avLst/>
          </a:prstGeom>
          <a:noFill/>
          <a:ln/>
        </p:spPr>
        <p:txBody>
          <a:bodyPr wrap="square" lIns="0" tIns="0" rIns="0" bIns="0" rtlCol="0" anchor="t"/>
          <a:lstStyle/>
          <a:p>
            <a:pPr algn="l" indent="0" marL="0">
              <a:lnSpc>
                <a:spcPts val="2850"/>
              </a:lnSpc>
              <a:buNone/>
            </a:pPr>
            <a:r>
              <a:rPr lang="en-US" sz="1750" dirty="0">
                <a:solidFill>
                  <a:srgbClr val="4B4A4A"/>
                </a:solidFill>
                <a:latin typeface="Geist" pitchFamily="34" charset="0"/>
                <a:ea typeface="Geist" pitchFamily="34" charset="-122"/>
                <a:cs typeface="Geist" pitchFamily="34" charset="-120"/>
              </a:rPr>
              <a:t>Corporate social responsibility has transcended traditional boundaries, evolving from peripheral charitable activities into a fundamental driver of business strategy, stakeholder trust, and long-term value creation.</a:t>
            </a:r>
            <a:endParaRPr lang="en-US" sz="17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42236" y="583168"/>
            <a:ext cx="13145929" cy="1325642"/>
          </a:xfrm>
          <a:prstGeom prst="rect">
            <a:avLst/>
          </a:prstGeom>
          <a:noFill/>
          <a:ln/>
        </p:spPr>
        <p:txBody>
          <a:bodyPr wrap="square" lIns="0" tIns="0" rIns="0" bIns="0" rtlCol="0" anchor="t"/>
          <a:lstStyle/>
          <a:p>
            <a:pPr algn="l" indent="0" marL="0">
              <a:lnSpc>
                <a:spcPts val="5200"/>
              </a:lnSpc>
              <a:buNone/>
            </a:pPr>
            <a:r>
              <a:rPr lang="en-US" sz="4150" b="1" dirty="0">
                <a:solidFill>
                  <a:srgbClr val="006747"/>
                </a:solidFill>
                <a:latin typeface="Noto Serif SC Bold" pitchFamily="34" charset="0"/>
                <a:ea typeface="Noto Serif SC Bold" pitchFamily="34" charset="-122"/>
                <a:cs typeface="Noto Serif SC Bold" pitchFamily="34" charset="-120"/>
              </a:rPr>
              <a:t>Governance and Social Responsibility as Management's North Star</a:t>
            </a:r>
            <a:endParaRPr lang="en-US" sz="4150" dirty="0"/>
          </a:p>
        </p:txBody>
      </p:sp>
      <p:sp>
        <p:nvSpPr>
          <p:cNvPr id="3" name="Text 1"/>
          <p:cNvSpPr/>
          <p:nvPr/>
        </p:nvSpPr>
        <p:spPr>
          <a:xfrm>
            <a:off x="742236" y="2438995"/>
            <a:ext cx="3181469" cy="397669"/>
          </a:xfrm>
          <a:prstGeom prst="rect">
            <a:avLst/>
          </a:prstGeom>
          <a:noFill/>
          <a:ln/>
        </p:spPr>
        <p:txBody>
          <a:bodyPr wrap="none" lIns="0" tIns="0" rIns="0" bIns="0" rtlCol="0" anchor="t"/>
          <a:lstStyle/>
          <a:p>
            <a:pPr algn="l" indent="0" marL="0">
              <a:lnSpc>
                <a:spcPts val="3100"/>
              </a:lnSpc>
              <a:buNone/>
            </a:pPr>
            <a:r>
              <a:rPr lang="en-US" sz="2500" b="1" dirty="0">
                <a:solidFill>
                  <a:srgbClr val="006747"/>
                </a:solidFill>
                <a:latin typeface="Noto Serif SC Bold" pitchFamily="34" charset="0"/>
                <a:ea typeface="Noto Serif SC Bold" pitchFamily="34" charset="-122"/>
                <a:cs typeface="Noto Serif SC Bold" pitchFamily="34" charset="-120"/>
              </a:rPr>
              <a:t>The Path Forward</a:t>
            </a:r>
            <a:endParaRPr lang="en-US" sz="2500" dirty="0"/>
          </a:p>
        </p:txBody>
      </p:sp>
      <p:sp>
        <p:nvSpPr>
          <p:cNvPr id="4" name="Text 2"/>
          <p:cNvSpPr/>
          <p:nvPr/>
        </p:nvSpPr>
        <p:spPr>
          <a:xfrm>
            <a:off x="742236" y="3048714"/>
            <a:ext cx="7680484" cy="1017627"/>
          </a:xfrm>
          <a:prstGeom prst="rect">
            <a:avLst/>
          </a:prstGeom>
          <a:noFill/>
          <a:ln/>
        </p:spPr>
        <p:txBody>
          <a:bodyPr wrap="square" lIns="0" tIns="0" rIns="0" bIns="0" rtlCol="0" anchor="t"/>
          <a:lstStyle/>
          <a:p>
            <a:pPr algn="l" indent="0" marL="0">
              <a:lnSpc>
                <a:spcPts val="2650"/>
              </a:lnSpc>
              <a:buNone/>
            </a:pPr>
            <a:r>
              <a:rPr lang="en-US" sz="1650" dirty="0">
                <a:solidFill>
                  <a:srgbClr val="4B4A4A"/>
                </a:solidFill>
                <a:latin typeface="Geist" pitchFamily="34" charset="0"/>
                <a:ea typeface="Geist" pitchFamily="34" charset="-122"/>
                <a:cs typeface="Geist" pitchFamily="34" charset="-120"/>
              </a:rPr>
              <a:t>Integrating robust governance frameworks with authentic CSR initiatives drives sustainable growth, stakeholder trust, and durable competitive advantages in increasingly complex global markets.</a:t>
            </a:r>
            <a:endParaRPr lang="en-US" sz="1650" dirty="0"/>
          </a:p>
        </p:txBody>
      </p:sp>
      <p:sp>
        <p:nvSpPr>
          <p:cNvPr id="5" name="Text 3"/>
          <p:cNvSpPr/>
          <p:nvPr/>
        </p:nvSpPr>
        <p:spPr>
          <a:xfrm>
            <a:off x="742236" y="4257199"/>
            <a:ext cx="7680484" cy="1017627"/>
          </a:xfrm>
          <a:prstGeom prst="rect">
            <a:avLst/>
          </a:prstGeom>
          <a:noFill/>
          <a:ln/>
        </p:spPr>
        <p:txBody>
          <a:bodyPr wrap="square" lIns="0" tIns="0" rIns="0" bIns="0" rtlCol="0" anchor="t"/>
          <a:lstStyle/>
          <a:p>
            <a:pPr algn="l" indent="0" marL="0">
              <a:lnSpc>
                <a:spcPts val="2650"/>
              </a:lnSpc>
              <a:buNone/>
            </a:pPr>
            <a:r>
              <a:rPr lang="en-US" sz="1650" dirty="0">
                <a:solidFill>
                  <a:srgbClr val="4B4A4A"/>
                </a:solidFill>
                <a:latin typeface="Geist" pitchFamily="34" charset="0"/>
                <a:ea typeface="Geist" pitchFamily="34" charset="-122"/>
                <a:cs typeface="Geist" pitchFamily="34" charset="-120"/>
              </a:rPr>
              <a:t>The future unequivocally belongs to organisations that embed ethics, transparency, and measurable social impact at their strategic core—not as peripheral activities, but as fundamental drivers of value creation.</a:t>
            </a:r>
            <a:endParaRPr lang="en-US" sz="1650" dirty="0"/>
          </a:p>
        </p:txBody>
      </p:sp>
      <p:sp>
        <p:nvSpPr>
          <p:cNvPr id="6" name="Text 4"/>
          <p:cNvSpPr/>
          <p:nvPr/>
        </p:nvSpPr>
        <p:spPr>
          <a:xfrm>
            <a:off x="742236" y="5486876"/>
            <a:ext cx="3181469" cy="397669"/>
          </a:xfrm>
          <a:prstGeom prst="rect">
            <a:avLst/>
          </a:prstGeom>
          <a:noFill/>
          <a:ln/>
        </p:spPr>
        <p:txBody>
          <a:bodyPr wrap="none" lIns="0" tIns="0" rIns="0" bIns="0" rtlCol="0" anchor="t"/>
          <a:lstStyle/>
          <a:p>
            <a:pPr algn="l" indent="0" marL="0">
              <a:lnSpc>
                <a:spcPts val="3100"/>
              </a:lnSpc>
              <a:buNone/>
            </a:pPr>
            <a:r>
              <a:rPr lang="en-US" sz="2500" b="1" dirty="0">
                <a:solidFill>
                  <a:srgbClr val="006747"/>
                </a:solidFill>
                <a:latin typeface="Noto Serif SC Bold" pitchFamily="34" charset="0"/>
                <a:ea typeface="Noto Serif SC Bold" pitchFamily="34" charset="-122"/>
                <a:cs typeface="Noto Serif SC Bold" pitchFamily="34" charset="-120"/>
              </a:rPr>
              <a:t>Call to Action</a:t>
            </a:r>
            <a:endParaRPr lang="en-US" sz="2500" dirty="0"/>
          </a:p>
        </p:txBody>
      </p:sp>
      <p:sp>
        <p:nvSpPr>
          <p:cNvPr id="7" name="Text 5"/>
          <p:cNvSpPr/>
          <p:nvPr/>
        </p:nvSpPr>
        <p:spPr>
          <a:xfrm>
            <a:off x="742236" y="6096595"/>
            <a:ext cx="7680484" cy="1356836"/>
          </a:xfrm>
          <a:prstGeom prst="rect">
            <a:avLst/>
          </a:prstGeom>
          <a:noFill/>
          <a:ln/>
        </p:spPr>
        <p:txBody>
          <a:bodyPr wrap="square" lIns="0" tIns="0" rIns="0" bIns="0" rtlCol="0" anchor="t"/>
          <a:lstStyle/>
          <a:p>
            <a:pPr algn="l" indent="0" marL="0">
              <a:lnSpc>
                <a:spcPts val="2650"/>
              </a:lnSpc>
              <a:buNone/>
            </a:pPr>
            <a:r>
              <a:rPr lang="en-US" sz="1650" dirty="0">
                <a:solidFill>
                  <a:srgbClr val="4B4A4A"/>
                </a:solidFill>
                <a:latin typeface="Geist" pitchFamily="34" charset="0"/>
                <a:ea typeface="Geist" pitchFamily="34" charset="-122"/>
                <a:cs typeface="Geist" pitchFamily="34" charset="-120"/>
              </a:rPr>
              <a:t>Embrace these transformative trends to lead responsibly and effectively in a rapidly evolving world. The organisations that thrive will be those that view governance and social responsibility not as constraints, but as catalysts for innovation, growth, and lasting positive impact.</a:t>
            </a:r>
            <a:endParaRPr lang="en-US" sz="1650" dirty="0"/>
          </a:p>
        </p:txBody>
      </p:sp>
      <p:pic>
        <p:nvPicPr>
          <p:cNvPr id="8" name="Image 0" descr="preencoded.png">    </p:cNvPr>
          <p:cNvPicPr>
            <a:picLocks noChangeAspect="1"/>
          </p:cNvPicPr>
          <p:nvPr/>
        </p:nvPicPr>
        <p:blipFill>
          <a:blip r:embed="rId1"/>
          <a:stretch>
            <a:fillRect/>
          </a:stretch>
        </p:blipFill>
        <p:spPr>
          <a:xfrm>
            <a:off x="8947785" y="2465546"/>
            <a:ext cx="4947880" cy="494788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515904"/>
            <a:ext cx="12230814" cy="708779"/>
          </a:xfrm>
          <a:prstGeom prst="rect">
            <a:avLst/>
          </a:prstGeom>
          <a:noFill/>
          <a:ln/>
        </p:spPr>
        <p:txBody>
          <a:bodyPr wrap="none" lIns="0" tIns="0" rIns="0" bIns="0" rtlCol="0" anchor="t"/>
          <a:lstStyle/>
          <a:p>
            <a:pPr algn="l" indent="0" marL="0">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From Philanthropy to Strategic Imperative</a:t>
            </a:r>
            <a:endParaRPr lang="en-US" sz="4450" dirty="0"/>
          </a:p>
        </p:txBody>
      </p:sp>
      <p:sp>
        <p:nvSpPr>
          <p:cNvPr id="3" name="Shape 1"/>
          <p:cNvSpPr/>
          <p:nvPr/>
        </p:nvSpPr>
        <p:spPr>
          <a:xfrm>
            <a:off x="793790" y="2678311"/>
            <a:ext cx="4196358" cy="4035385"/>
          </a:xfrm>
          <a:prstGeom prst="roundRect">
            <a:avLst>
              <a:gd name="adj" fmla="val 5059"/>
            </a:avLst>
          </a:prstGeom>
          <a:solidFill>
            <a:srgbClr val="D1EFE4"/>
          </a:solidFill>
          <a:ln w="7620">
            <a:solidFill>
              <a:srgbClr val="B7D5CA"/>
            </a:solidFill>
            <a:prstDash val="solid"/>
          </a:ln>
        </p:spPr>
      </p:sp>
      <p:sp>
        <p:nvSpPr>
          <p:cNvPr id="4" name="Shape 2"/>
          <p:cNvSpPr/>
          <p:nvPr/>
        </p:nvSpPr>
        <p:spPr>
          <a:xfrm>
            <a:off x="1028224" y="2912745"/>
            <a:ext cx="680442" cy="680442"/>
          </a:xfrm>
          <a:prstGeom prst="roundRect">
            <a:avLst>
              <a:gd name="adj" fmla="val 13436980"/>
            </a:avLst>
          </a:prstGeom>
          <a:solidFill>
            <a:srgbClr val="006747"/>
          </a:solidFill>
          <a:ln/>
        </p:spPr>
      </p:sp>
      <p:pic>
        <p:nvPicPr>
          <p:cNvPr id="5"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215390" y="3099792"/>
            <a:ext cx="306110" cy="306110"/>
          </a:xfrm>
          <a:prstGeom prst="rect">
            <a:avLst/>
          </a:prstGeom>
        </p:spPr>
      </p:pic>
      <p:sp>
        <p:nvSpPr>
          <p:cNvPr id="6" name="Text 3"/>
          <p:cNvSpPr/>
          <p:nvPr/>
        </p:nvSpPr>
        <p:spPr>
          <a:xfrm>
            <a:off x="1028224" y="3820001"/>
            <a:ext cx="2988231" cy="354330"/>
          </a:xfrm>
          <a:prstGeom prst="rect">
            <a:avLst/>
          </a:prstGeom>
          <a:noFill/>
          <a:ln/>
        </p:spPr>
        <p:txBody>
          <a:bodyPr wrap="none" lIns="0" tIns="0" rIns="0" bIns="0" rtlCol="0" anchor="t"/>
          <a:lstStyle/>
          <a:p>
            <a:pPr algn="l" indent="0" marL="0">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Strategic Integration</a:t>
            </a:r>
            <a:endParaRPr lang="en-US" sz="2200" dirty="0"/>
          </a:p>
        </p:txBody>
      </p:sp>
      <p:sp>
        <p:nvSpPr>
          <p:cNvPr id="7" name="Text 4"/>
          <p:cNvSpPr/>
          <p:nvPr/>
        </p:nvSpPr>
        <p:spPr>
          <a:xfrm>
            <a:off x="1028224" y="4310420"/>
            <a:ext cx="3727490" cy="1814513"/>
          </a:xfrm>
          <a:prstGeom prst="rect">
            <a:avLst/>
          </a:prstGeom>
          <a:noFill/>
          <a:ln/>
        </p:spPr>
        <p:txBody>
          <a:bodyPr wrap="square" lIns="0" tIns="0" rIns="0" bIns="0" rtlCol="0" anchor="t"/>
          <a:lstStyle/>
          <a:p>
            <a:pPr algn="l" indent="0" marL="0">
              <a:lnSpc>
                <a:spcPts val="2850"/>
              </a:lnSpc>
              <a:buNone/>
            </a:pPr>
            <a:r>
              <a:rPr lang="en-US" sz="1750" dirty="0">
                <a:solidFill>
                  <a:srgbClr val="4B4A4A"/>
                </a:solidFill>
                <a:latin typeface="Geist" pitchFamily="34" charset="0"/>
                <a:ea typeface="Geist" pitchFamily="34" charset="-122"/>
                <a:cs typeface="Geist" pitchFamily="34" charset="-120"/>
              </a:rPr>
              <a:t>CSR has transformed from charity to a core business strategy that actively drives growth, innovation, and reputation management across all organisational levels.</a:t>
            </a:r>
            <a:endParaRPr lang="en-US" sz="1750" dirty="0"/>
          </a:p>
        </p:txBody>
      </p:sp>
      <p:sp>
        <p:nvSpPr>
          <p:cNvPr id="8" name="Shape 5"/>
          <p:cNvSpPr/>
          <p:nvPr/>
        </p:nvSpPr>
        <p:spPr>
          <a:xfrm>
            <a:off x="5216962" y="2678311"/>
            <a:ext cx="4196358" cy="4035385"/>
          </a:xfrm>
          <a:prstGeom prst="roundRect">
            <a:avLst>
              <a:gd name="adj" fmla="val 5059"/>
            </a:avLst>
          </a:prstGeom>
          <a:solidFill>
            <a:srgbClr val="D1EFE4"/>
          </a:solidFill>
          <a:ln w="7620">
            <a:solidFill>
              <a:srgbClr val="B7D5CA"/>
            </a:solidFill>
            <a:prstDash val="solid"/>
          </a:ln>
        </p:spPr>
      </p:sp>
      <p:sp>
        <p:nvSpPr>
          <p:cNvPr id="9" name="Shape 6"/>
          <p:cNvSpPr/>
          <p:nvPr/>
        </p:nvSpPr>
        <p:spPr>
          <a:xfrm>
            <a:off x="5451396" y="2912745"/>
            <a:ext cx="680442" cy="680442"/>
          </a:xfrm>
          <a:prstGeom prst="roundRect">
            <a:avLst>
              <a:gd name="adj" fmla="val 13436980"/>
            </a:avLst>
          </a:prstGeom>
          <a:solidFill>
            <a:srgbClr val="006747"/>
          </a:solidFill>
          <a:ln/>
        </p:spPr>
      </p:sp>
      <p:pic>
        <p:nvPicPr>
          <p:cNvPr id="10"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562" y="3099792"/>
            <a:ext cx="306110" cy="306110"/>
          </a:xfrm>
          <a:prstGeom prst="rect">
            <a:avLst/>
          </a:prstGeom>
        </p:spPr>
      </p:pic>
      <p:sp>
        <p:nvSpPr>
          <p:cNvPr id="11" name="Text 7"/>
          <p:cNvSpPr/>
          <p:nvPr/>
        </p:nvSpPr>
        <p:spPr>
          <a:xfrm>
            <a:off x="5451396" y="3820001"/>
            <a:ext cx="3727490" cy="708660"/>
          </a:xfrm>
          <a:prstGeom prst="rect">
            <a:avLst/>
          </a:prstGeom>
          <a:noFill/>
          <a:ln/>
        </p:spPr>
        <p:txBody>
          <a:bodyPr wrap="square" lIns="0" tIns="0" rIns="0" bIns="0" rtlCol="0" anchor="t"/>
          <a:lstStyle/>
          <a:p>
            <a:pPr algn="l" indent="0" marL="0">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Generational Expectations</a:t>
            </a:r>
            <a:endParaRPr lang="en-US" sz="2200" dirty="0"/>
          </a:p>
        </p:txBody>
      </p:sp>
      <p:sp>
        <p:nvSpPr>
          <p:cNvPr id="12" name="Text 8"/>
          <p:cNvSpPr/>
          <p:nvPr/>
        </p:nvSpPr>
        <p:spPr>
          <a:xfrm>
            <a:off x="5451396" y="4664750"/>
            <a:ext cx="3727490" cy="1814513"/>
          </a:xfrm>
          <a:prstGeom prst="rect">
            <a:avLst/>
          </a:prstGeom>
          <a:noFill/>
          <a:ln/>
        </p:spPr>
        <p:txBody>
          <a:bodyPr wrap="square" lIns="0" tIns="0" rIns="0" bIns="0" rtlCol="0" anchor="t"/>
          <a:lstStyle/>
          <a:p>
            <a:pPr algn="l" indent="0" marL="0">
              <a:lnSpc>
                <a:spcPts val="2850"/>
              </a:lnSpc>
              <a:buNone/>
            </a:pPr>
            <a:r>
              <a:rPr lang="en-US" sz="1750" dirty="0">
                <a:solidFill>
                  <a:srgbClr val="4B4A4A"/>
                </a:solidFill>
                <a:latin typeface="Geist" pitchFamily="34" charset="0"/>
                <a:ea typeface="Geist" pitchFamily="34" charset="-122"/>
                <a:cs typeface="Geist" pitchFamily="34" charset="-120"/>
              </a:rPr>
              <a:t>87% of Millennials and 90% of Gen Z prioritise employers with strong social and environmental commitments, reshaping talent acquisition and retention strategies.</a:t>
            </a:r>
            <a:endParaRPr lang="en-US" sz="1750" dirty="0"/>
          </a:p>
        </p:txBody>
      </p:sp>
      <p:sp>
        <p:nvSpPr>
          <p:cNvPr id="13" name="Shape 9"/>
          <p:cNvSpPr/>
          <p:nvPr/>
        </p:nvSpPr>
        <p:spPr>
          <a:xfrm>
            <a:off x="9640133" y="2678311"/>
            <a:ext cx="4196358" cy="4035385"/>
          </a:xfrm>
          <a:prstGeom prst="roundRect">
            <a:avLst>
              <a:gd name="adj" fmla="val 5059"/>
            </a:avLst>
          </a:prstGeom>
          <a:solidFill>
            <a:srgbClr val="D1EFE4"/>
          </a:solidFill>
          <a:ln w="7620">
            <a:solidFill>
              <a:srgbClr val="B7D5CA"/>
            </a:solidFill>
            <a:prstDash val="solid"/>
          </a:ln>
        </p:spPr>
      </p:sp>
      <p:sp>
        <p:nvSpPr>
          <p:cNvPr id="14" name="Shape 10"/>
          <p:cNvSpPr/>
          <p:nvPr/>
        </p:nvSpPr>
        <p:spPr>
          <a:xfrm>
            <a:off x="9874568" y="2912745"/>
            <a:ext cx="680442" cy="680442"/>
          </a:xfrm>
          <a:prstGeom prst="roundRect">
            <a:avLst>
              <a:gd name="adj" fmla="val 13436980"/>
            </a:avLst>
          </a:prstGeom>
          <a:solidFill>
            <a:srgbClr val="006747"/>
          </a:solidFill>
          <a:ln/>
        </p:spPr>
      </p:sp>
      <p:pic>
        <p:nvPicPr>
          <p:cNvPr id="15"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61734" y="3099792"/>
            <a:ext cx="306110" cy="306110"/>
          </a:xfrm>
          <a:prstGeom prst="rect">
            <a:avLst/>
          </a:prstGeom>
        </p:spPr>
      </p:pic>
      <p:sp>
        <p:nvSpPr>
          <p:cNvPr id="16" name="Text 11"/>
          <p:cNvSpPr/>
          <p:nvPr/>
        </p:nvSpPr>
        <p:spPr>
          <a:xfrm>
            <a:off x="9874568" y="3820001"/>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Business Impact</a:t>
            </a:r>
            <a:endParaRPr lang="en-US" sz="2200" dirty="0"/>
          </a:p>
        </p:txBody>
      </p:sp>
      <p:sp>
        <p:nvSpPr>
          <p:cNvPr id="17" name="Text 12"/>
          <p:cNvSpPr/>
          <p:nvPr/>
        </p:nvSpPr>
        <p:spPr>
          <a:xfrm>
            <a:off x="9874568" y="4310420"/>
            <a:ext cx="3727490" cy="1814513"/>
          </a:xfrm>
          <a:prstGeom prst="rect">
            <a:avLst/>
          </a:prstGeom>
          <a:noFill/>
          <a:ln/>
        </p:spPr>
        <p:txBody>
          <a:bodyPr wrap="square" lIns="0" tIns="0" rIns="0" bIns="0" rtlCol="0" anchor="t"/>
          <a:lstStyle/>
          <a:p>
            <a:pPr algn="l" indent="0" marL="0">
              <a:lnSpc>
                <a:spcPts val="2850"/>
              </a:lnSpc>
              <a:buNone/>
            </a:pPr>
            <a:r>
              <a:rPr lang="en-US" sz="1750" dirty="0">
                <a:solidFill>
                  <a:srgbClr val="4B4A4A"/>
                </a:solidFill>
                <a:latin typeface="Geist" pitchFamily="34" charset="0"/>
                <a:ea typeface="Geist" pitchFamily="34" charset="-122"/>
                <a:cs typeface="Geist" pitchFamily="34" charset="-120"/>
              </a:rPr>
              <a:t>Companies embracing CSR report enhanced brand loyalty, improved employee engagement, and sustained competitive advantages in increasingly conscious markets.</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519351" y="408027"/>
            <a:ext cx="8952667" cy="463748"/>
          </a:xfrm>
          <a:prstGeom prst="rect">
            <a:avLst/>
          </a:prstGeom>
          <a:noFill/>
          <a:ln/>
        </p:spPr>
        <p:txBody>
          <a:bodyPr wrap="none" lIns="0" tIns="0" rIns="0" bIns="0" rtlCol="0" anchor="t"/>
          <a:lstStyle/>
          <a:p>
            <a:pPr algn="l" indent="0" marL="0">
              <a:lnSpc>
                <a:spcPts val="3650"/>
              </a:lnSpc>
              <a:buNone/>
            </a:pPr>
            <a:r>
              <a:rPr lang="en-US" sz="2900" b="1" dirty="0">
                <a:solidFill>
                  <a:srgbClr val="006747"/>
                </a:solidFill>
                <a:latin typeface="Noto Serif SC Bold" pitchFamily="34" charset="0"/>
                <a:ea typeface="Noto Serif SC Bold" pitchFamily="34" charset="-122"/>
                <a:cs typeface="Noto Serif SC Bold" pitchFamily="34" charset="-120"/>
              </a:rPr>
              <a:t>The Pyramid of Corporate Social Responsibility</a:t>
            </a:r>
            <a:endParaRPr lang="en-US" sz="2900" dirty="0"/>
          </a:p>
        </p:txBody>
      </p:sp>
      <p:sp>
        <p:nvSpPr>
          <p:cNvPr id="3" name="Shape 1"/>
          <p:cNvSpPr/>
          <p:nvPr/>
        </p:nvSpPr>
        <p:spPr>
          <a:xfrm>
            <a:off x="667702" y="1483757"/>
            <a:ext cx="148352" cy="929283"/>
          </a:xfrm>
          <a:prstGeom prst="roundRect">
            <a:avLst>
              <a:gd name="adj" fmla="val 90037"/>
            </a:avLst>
          </a:prstGeom>
          <a:solidFill>
            <a:srgbClr val="D1EFE4"/>
          </a:solidFill>
          <a:ln w="7620">
            <a:solidFill>
              <a:srgbClr val="B7D5CA"/>
            </a:solidFill>
            <a:prstDash val="solid"/>
          </a:ln>
        </p:spPr>
      </p:sp>
      <p:sp>
        <p:nvSpPr>
          <p:cNvPr id="4" name="Shape 2"/>
          <p:cNvSpPr/>
          <p:nvPr/>
        </p:nvSpPr>
        <p:spPr>
          <a:xfrm>
            <a:off x="519351" y="1386364"/>
            <a:ext cx="445175" cy="445175"/>
          </a:xfrm>
          <a:prstGeom prst="roundRect">
            <a:avLst>
              <a:gd name="adj" fmla="val 102701"/>
            </a:avLst>
          </a:prstGeom>
          <a:solidFill>
            <a:srgbClr val="D1EFE4"/>
          </a:solidFill>
          <a:ln w="7620">
            <a:solidFill>
              <a:srgbClr val="B7D5CA"/>
            </a:solidFill>
            <a:prstDash val="solid"/>
          </a:ln>
        </p:spPr>
      </p:sp>
      <p:pic>
        <p:nvPicPr>
          <p:cNvPr id="5"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30674" y="1497687"/>
            <a:ext cx="222528" cy="222528"/>
          </a:xfrm>
          <a:prstGeom prst="rect">
            <a:avLst/>
          </a:prstGeom>
        </p:spPr>
      </p:pic>
      <p:sp>
        <p:nvSpPr>
          <p:cNvPr id="6" name="Text 3"/>
          <p:cNvSpPr/>
          <p:nvPr/>
        </p:nvSpPr>
        <p:spPr>
          <a:xfrm>
            <a:off x="1112877" y="1409581"/>
            <a:ext cx="2345531" cy="231815"/>
          </a:xfrm>
          <a:prstGeom prst="rect">
            <a:avLst/>
          </a:prstGeom>
          <a:noFill/>
          <a:ln/>
        </p:spPr>
        <p:txBody>
          <a:bodyPr wrap="none" lIns="0" tIns="0" rIns="0" bIns="0" rtlCol="0" anchor="t"/>
          <a:lstStyle/>
          <a:p>
            <a:pPr algn="l" indent="0" marL="0">
              <a:lnSpc>
                <a:spcPts val="1800"/>
              </a:lnSpc>
              <a:buNone/>
            </a:pPr>
            <a:r>
              <a:rPr lang="en-US" sz="1450" b="1" dirty="0">
                <a:solidFill>
                  <a:srgbClr val="4B4A4A"/>
                </a:solidFill>
                <a:latin typeface="Noto Serif SC Bold" pitchFamily="34" charset="0"/>
                <a:ea typeface="Noto Serif SC Bold" pitchFamily="34" charset="-122"/>
                <a:cs typeface="Noto Serif SC Bold" pitchFamily="34" charset="-120"/>
              </a:rPr>
              <a:t>Economic Responsibility</a:t>
            </a:r>
            <a:endParaRPr lang="en-US" sz="1450" dirty="0"/>
          </a:p>
        </p:txBody>
      </p:sp>
      <p:sp>
        <p:nvSpPr>
          <p:cNvPr id="7" name="Text 4"/>
          <p:cNvSpPr/>
          <p:nvPr/>
        </p:nvSpPr>
        <p:spPr>
          <a:xfrm>
            <a:off x="1112877" y="1789748"/>
            <a:ext cx="6021348" cy="475059"/>
          </a:xfrm>
          <a:prstGeom prst="rect">
            <a:avLst/>
          </a:prstGeom>
          <a:noFill/>
          <a:ln/>
        </p:spPr>
        <p:txBody>
          <a:bodyPr wrap="square" lIns="0" tIns="0" rIns="0" bIns="0" rtlCol="0" anchor="t"/>
          <a:lstStyle/>
          <a:p>
            <a:pPr algn="l" indent="0" marL="0">
              <a:lnSpc>
                <a:spcPts val="1850"/>
              </a:lnSpc>
              <a:buNone/>
            </a:pPr>
            <a:r>
              <a:rPr lang="en-US" sz="1150" dirty="0">
                <a:solidFill>
                  <a:srgbClr val="4B4A4A"/>
                </a:solidFill>
                <a:latin typeface="Geist" pitchFamily="34" charset="0"/>
                <a:ea typeface="Geist" pitchFamily="34" charset="-122"/>
                <a:cs typeface="Geist" pitchFamily="34" charset="-120"/>
              </a:rPr>
              <a:t>Profitability as the essential foundation—generating returns whilst creating sustainable value for shareholders and stakeholders.</a:t>
            </a:r>
            <a:endParaRPr lang="en-US" sz="1150" dirty="0"/>
          </a:p>
        </p:txBody>
      </p:sp>
      <p:sp>
        <p:nvSpPr>
          <p:cNvPr id="8" name="Shape 5"/>
          <p:cNvSpPr/>
          <p:nvPr/>
        </p:nvSpPr>
        <p:spPr>
          <a:xfrm>
            <a:off x="890230" y="2784038"/>
            <a:ext cx="148352" cy="929283"/>
          </a:xfrm>
          <a:prstGeom prst="roundRect">
            <a:avLst>
              <a:gd name="adj" fmla="val 90037"/>
            </a:avLst>
          </a:prstGeom>
          <a:solidFill>
            <a:srgbClr val="D1EFE4"/>
          </a:solidFill>
          <a:ln w="7620">
            <a:solidFill>
              <a:srgbClr val="B7D5CA"/>
            </a:solidFill>
            <a:prstDash val="solid"/>
          </a:ln>
        </p:spPr>
      </p:sp>
      <p:sp>
        <p:nvSpPr>
          <p:cNvPr id="9" name="Shape 6"/>
          <p:cNvSpPr/>
          <p:nvPr/>
        </p:nvSpPr>
        <p:spPr>
          <a:xfrm>
            <a:off x="741878" y="2686645"/>
            <a:ext cx="445175" cy="445175"/>
          </a:xfrm>
          <a:prstGeom prst="roundRect">
            <a:avLst>
              <a:gd name="adj" fmla="val 102701"/>
            </a:avLst>
          </a:prstGeom>
          <a:solidFill>
            <a:srgbClr val="D1EFE4"/>
          </a:solidFill>
          <a:ln w="7620">
            <a:solidFill>
              <a:srgbClr val="B7D5CA"/>
            </a:solidFill>
            <a:prstDash val="solid"/>
          </a:ln>
        </p:spPr>
      </p:sp>
      <p:pic>
        <p:nvPicPr>
          <p:cNvPr id="10"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202" y="2797969"/>
            <a:ext cx="222528" cy="222528"/>
          </a:xfrm>
          <a:prstGeom prst="rect">
            <a:avLst/>
          </a:prstGeom>
        </p:spPr>
      </p:pic>
      <p:sp>
        <p:nvSpPr>
          <p:cNvPr id="11" name="Text 7"/>
          <p:cNvSpPr/>
          <p:nvPr/>
        </p:nvSpPr>
        <p:spPr>
          <a:xfrm>
            <a:off x="1335405" y="2709863"/>
            <a:ext cx="1911668" cy="231815"/>
          </a:xfrm>
          <a:prstGeom prst="rect">
            <a:avLst/>
          </a:prstGeom>
          <a:noFill/>
          <a:ln/>
        </p:spPr>
        <p:txBody>
          <a:bodyPr wrap="none" lIns="0" tIns="0" rIns="0" bIns="0" rtlCol="0" anchor="t"/>
          <a:lstStyle/>
          <a:p>
            <a:pPr algn="l" indent="0" marL="0">
              <a:lnSpc>
                <a:spcPts val="1800"/>
              </a:lnSpc>
              <a:buNone/>
            </a:pPr>
            <a:r>
              <a:rPr lang="en-US" sz="1450" b="1" dirty="0">
                <a:solidFill>
                  <a:srgbClr val="4B4A4A"/>
                </a:solidFill>
                <a:latin typeface="Noto Serif SC Bold" pitchFamily="34" charset="0"/>
                <a:ea typeface="Noto Serif SC Bold" pitchFamily="34" charset="-122"/>
                <a:cs typeface="Noto Serif SC Bold" pitchFamily="34" charset="-120"/>
              </a:rPr>
              <a:t>Legal Responsibility</a:t>
            </a:r>
            <a:endParaRPr lang="en-US" sz="1450" dirty="0"/>
          </a:p>
        </p:txBody>
      </p:sp>
      <p:sp>
        <p:nvSpPr>
          <p:cNvPr id="12" name="Text 8"/>
          <p:cNvSpPr/>
          <p:nvPr/>
        </p:nvSpPr>
        <p:spPr>
          <a:xfrm>
            <a:off x="1335405" y="3090029"/>
            <a:ext cx="5798820" cy="475059"/>
          </a:xfrm>
          <a:prstGeom prst="rect">
            <a:avLst/>
          </a:prstGeom>
          <a:noFill/>
          <a:ln/>
        </p:spPr>
        <p:txBody>
          <a:bodyPr wrap="square" lIns="0" tIns="0" rIns="0" bIns="0" rtlCol="0" anchor="t"/>
          <a:lstStyle/>
          <a:p>
            <a:pPr algn="l" indent="0" marL="0">
              <a:lnSpc>
                <a:spcPts val="1850"/>
              </a:lnSpc>
              <a:buNone/>
            </a:pPr>
            <a:r>
              <a:rPr lang="en-US" sz="1150" dirty="0">
                <a:solidFill>
                  <a:srgbClr val="4B4A4A"/>
                </a:solidFill>
                <a:latin typeface="Geist" pitchFamily="34" charset="0"/>
                <a:ea typeface="Geist" pitchFamily="34" charset="-122"/>
                <a:cs typeface="Geist" pitchFamily="34" charset="-120"/>
              </a:rPr>
              <a:t>Full compliance with laws, regulations, and industry standards as the baseline for legitimate business operations.</a:t>
            </a:r>
            <a:endParaRPr lang="en-US" sz="1150" dirty="0"/>
          </a:p>
        </p:txBody>
      </p:sp>
      <p:sp>
        <p:nvSpPr>
          <p:cNvPr id="13" name="Shape 9"/>
          <p:cNvSpPr/>
          <p:nvPr/>
        </p:nvSpPr>
        <p:spPr>
          <a:xfrm>
            <a:off x="1112877" y="4084320"/>
            <a:ext cx="148352" cy="929283"/>
          </a:xfrm>
          <a:prstGeom prst="roundRect">
            <a:avLst>
              <a:gd name="adj" fmla="val 90037"/>
            </a:avLst>
          </a:prstGeom>
          <a:solidFill>
            <a:srgbClr val="D1EFE4"/>
          </a:solidFill>
          <a:ln w="7620">
            <a:solidFill>
              <a:srgbClr val="B7D5CA"/>
            </a:solidFill>
            <a:prstDash val="solid"/>
          </a:ln>
        </p:spPr>
      </p:sp>
      <p:sp>
        <p:nvSpPr>
          <p:cNvPr id="14" name="Shape 10"/>
          <p:cNvSpPr/>
          <p:nvPr/>
        </p:nvSpPr>
        <p:spPr>
          <a:xfrm>
            <a:off x="964525" y="3986927"/>
            <a:ext cx="445175" cy="445175"/>
          </a:xfrm>
          <a:prstGeom prst="roundRect">
            <a:avLst>
              <a:gd name="adj" fmla="val 102701"/>
            </a:avLst>
          </a:prstGeom>
          <a:solidFill>
            <a:srgbClr val="D1EFE4"/>
          </a:solidFill>
          <a:ln w="7620">
            <a:solidFill>
              <a:srgbClr val="B7D5CA"/>
            </a:solidFill>
            <a:prstDash val="solid"/>
          </a:ln>
        </p:spPr>
      </p:sp>
      <p:pic>
        <p:nvPicPr>
          <p:cNvPr id="15"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5849" y="4098250"/>
            <a:ext cx="222528" cy="222528"/>
          </a:xfrm>
          <a:prstGeom prst="rect">
            <a:avLst/>
          </a:prstGeom>
        </p:spPr>
      </p:pic>
      <p:sp>
        <p:nvSpPr>
          <p:cNvPr id="16" name="Text 11"/>
          <p:cNvSpPr/>
          <p:nvPr/>
        </p:nvSpPr>
        <p:spPr>
          <a:xfrm>
            <a:off x="1558052" y="4010144"/>
            <a:ext cx="2069425" cy="231815"/>
          </a:xfrm>
          <a:prstGeom prst="rect">
            <a:avLst/>
          </a:prstGeom>
          <a:noFill/>
          <a:ln/>
        </p:spPr>
        <p:txBody>
          <a:bodyPr wrap="none" lIns="0" tIns="0" rIns="0" bIns="0" rtlCol="0" anchor="t"/>
          <a:lstStyle/>
          <a:p>
            <a:pPr algn="l" indent="0" marL="0">
              <a:lnSpc>
                <a:spcPts val="1800"/>
              </a:lnSpc>
              <a:buNone/>
            </a:pPr>
            <a:r>
              <a:rPr lang="en-US" sz="1450" b="1" dirty="0">
                <a:solidFill>
                  <a:srgbClr val="4B4A4A"/>
                </a:solidFill>
                <a:latin typeface="Noto Serif SC Bold" pitchFamily="34" charset="0"/>
                <a:ea typeface="Noto Serif SC Bold" pitchFamily="34" charset="-122"/>
                <a:cs typeface="Noto Serif SC Bold" pitchFamily="34" charset="-120"/>
              </a:rPr>
              <a:t>Ethical Responsibility</a:t>
            </a:r>
            <a:endParaRPr lang="en-US" sz="1450" dirty="0"/>
          </a:p>
        </p:txBody>
      </p:sp>
      <p:sp>
        <p:nvSpPr>
          <p:cNvPr id="17" name="Text 12"/>
          <p:cNvSpPr/>
          <p:nvPr/>
        </p:nvSpPr>
        <p:spPr>
          <a:xfrm>
            <a:off x="1558052" y="4390311"/>
            <a:ext cx="5576173" cy="475059"/>
          </a:xfrm>
          <a:prstGeom prst="rect">
            <a:avLst/>
          </a:prstGeom>
          <a:noFill/>
          <a:ln/>
        </p:spPr>
        <p:txBody>
          <a:bodyPr wrap="square" lIns="0" tIns="0" rIns="0" bIns="0" rtlCol="0" anchor="t"/>
          <a:lstStyle/>
          <a:p>
            <a:pPr algn="l" indent="0" marL="0">
              <a:lnSpc>
                <a:spcPts val="1850"/>
              </a:lnSpc>
              <a:buNone/>
            </a:pPr>
            <a:r>
              <a:rPr lang="en-US" sz="1150" dirty="0">
                <a:solidFill>
                  <a:srgbClr val="4B4A4A"/>
                </a:solidFill>
                <a:latin typeface="Geist" pitchFamily="34" charset="0"/>
                <a:ea typeface="Geist" pitchFamily="34" charset="-122"/>
                <a:cs typeface="Geist" pitchFamily="34" charset="-120"/>
              </a:rPr>
              <a:t>Doing what's right beyond legal requirements—acting with integrity and fairness in all business dealings.</a:t>
            </a:r>
            <a:endParaRPr lang="en-US" sz="1150" dirty="0"/>
          </a:p>
        </p:txBody>
      </p:sp>
      <p:sp>
        <p:nvSpPr>
          <p:cNvPr id="18" name="Shape 13"/>
          <p:cNvSpPr/>
          <p:nvPr/>
        </p:nvSpPr>
        <p:spPr>
          <a:xfrm>
            <a:off x="1335524" y="5384602"/>
            <a:ext cx="148352" cy="929283"/>
          </a:xfrm>
          <a:prstGeom prst="roundRect">
            <a:avLst>
              <a:gd name="adj" fmla="val 90037"/>
            </a:avLst>
          </a:prstGeom>
          <a:solidFill>
            <a:srgbClr val="D1EFE4"/>
          </a:solidFill>
          <a:ln w="7620">
            <a:solidFill>
              <a:srgbClr val="B7D5CA"/>
            </a:solidFill>
            <a:prstDash val="solid"/>
          </a:ln>
        </p:spPr>
      </p:sp>
      <p:sp>
        <p:nvSpPr>
          <p:cNvPr id="19" name="Shape 14"/>
          <p:cNvSpPr/>
          <p:nvPr/>
        </p:nvSpPr>
        <p:spPr>
          <a:xfrm>
            <a:off x="1187172" y="5287208"/>
            <a:ext cx="445175" cy="445175"/>
          </a:xfrm>
          <a:prstGeom prst="roundRect">
            <a:avLst>
              <a:gd name="adj" fmla="val 102701"/>
            </a:avLst>
          </a:prstGeom>
          <a:solidFill>
            <a:srgbClr val="D1EFE4"/>
          </a:solidFill>
          <a:ln w="7620">
            <a:solidFill>
              <a:srgbClr val="B7D5CA"/>
            </a:solidFill>
            <a:prstDash val="solid"/>
          </a:ln>
        </p:spPr>
      </p:sp>
      <p:pic>
        <p:nvPicPr>
          <p:cNvPr id="20"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98496" y="5398532"/>
            <a:ext cx="222528" cy="222528"/>
          </a:xfrm>
          <a:prstGeom prst="rect">
            <a:avLst/>
          </a:prstGeom>
        </p:spPr>
      </p:pic>
      <p:sp>
        <p:nvSpPr>
          <p:cNvPr id="21" name="Text 15"/>
          <p:cNvSpPr/>
          <p:nvPr/>
        </p:nvSpPr>
        <p:spPr>
          <a:xfrm>
            <a:off x="1780699" y="5310426"/>
            <a:ext cx="2715339" cy="231815"/>
          </a:xfrm>
          <a:prstGeom prst="rect">
            <a:avLst/>
          </a:prstGeom>
          <a:noFill/>
          <a:ln/>
        </p:spPr>
        <p:txBody>
          <a:bodyPr wrap="none" lIns="0" tIns="0" rIns="0" bIns="0" rtlCol="0" anchor="t"/>
          <a:lstStyle/>
          <a:p>
            <a:pPr algn="l" indent="0" marL="0">
              <a:lnSpc>
                <a:spcPts val="1800"/>
              </a:lnSpc>
              <a:buNone/>
            </a:pPr>
            <a:r>
              <a:rPr lang="en-US" sz="1450" b="1" dirty="0">
                <a:solidFill>
                  <a:srgbClr val="4B4A4A"/>
                </a:solidFill>
                <a:latin typeface="Noto Serif SC Bold" pitchFamily="34" charset="0"/>
                <a:ea typeface="Noto Serif SC Bold" pitchFamily="34" charset="-122"/>
                <a:cs typeface="Noto Serif SC Bold" pitchFamily="34" charset="-120"/>
              </a:rPr>
              <a:t>Philanthropic Responsibility</a:t>
            </a:r>
            <a:endParaRPr lang="en-US" sz="1450" dirty="0"/>
          </a:p>
        </p:txBody>
      </p:sp>
      <p:sp>
        <p:nvSpPr>
          <p:cNvPr id="22" name="Text 16"/>
          <p:cNvSpPr/>
          <p:nvPr/>
        </p:nvSpPr>
        <p:spPr>
          <a:xfrm>
            <a:off x="1780699" y="5690592"/>
            <a:ext cx="5353526" cy="475059"/>
          </a:xfrm>
          <a:prstGeom prst="rect">
            <a:avLst/>
          </a:prstGeom>
          <a:noFill/>
          <a:ln/>
        </p:spPr>
        <p:txBody>
          <a:bodyPr wrap="square" lIns="0" tIns="0" rIns="0" bIns="0" rtlCol="0" anchor="t"/>
          <a:lstStyle/>
          <a:p>
            <a:pPr algn="l" indent="0" marL="0">
              <a:lnSpc>
                <a:spcPts val="1850"/>
              </a:lnSpc>
              <a:buNone/>
            </a:pPr>
            <a:r>
              <a:rPr lang="en-US" sz="1150" dirty="0">
                <a:solidFill>
                  <a:srgbClr val="4B4A4A"/>
                </a:solidFill>
                <a:latin typeface="Geist" pitchFamily="34" charset="0"/>
                <a:ea typeface="Geist" pitchFamily="34" charset="-122"/>
                <a:cs typeface="Geist" pitchFamily="34" charset="-120"/>
              </a:rPr>
              <a:t>Voluntary contributions to community welfare, social causes, and initiatives that improve quality of life.</a:t>
            </a:r>
            <a:endParaRPr lang="en-US" sz="1150" dirty="0"/>
          </a:p>
        </p:txBody>
      </p:sp>
      <p:pic>
        <p:nvPicPr>
          <p:cNvPr id="23" name="Image 4" descr="preencoded.png">    </p:cNvPr>
          <p:cNvPicPr>
            <a:picLocks noChangeAspect="1"/>
          </p:cNvPicPr>
          <p:nvPr/>
        </p:nvPicPr>
        <p:blipFill>
          <a:blip r:embed="rId9"/>
          <a:stretch>
            <a:fillRect/>
          </a:stretch>
        </p:blipFill>
        <p:spPr>
          <a:xfrm>
            <a:off x="7503795" y="1261229"/>
            <a:ext cx="6614874" cy="6614874"/>
          </a:xfrm>
          <a:prstGeom prst="rect">
            <a:avLst/>
          </a:prstGeom>
        </p:spPr>
      </p:pic>
      <p:sp>
        <p:nvSpPr>
          <p:cNvPr id="24" name="Text 17"/>
          <p:cNvSpPr/>
          <p:nvPr/>
        </p:nvSpPr>
        <p:spPr>
          <a:xfrm>
            <a:off x="7503795" y="8043029"/>
            <a:ext cx="6614874" cy="475059"/>
          </a:xfrm>
          <a:prstGeom prst="rect">
            <a:avLst/>
          </a:prstGeom>
          <a:noFill/>
          <a:ln/>
        </p:spPr>
        <p:txBody>
          <a:bodyPr wrap="square" lIns="0" tIns="0" rIns="0" bIns="0" rtlCol="0" anchor="t"/>
          <a:lstStyle/>
          <a:p>
            <a:pPr algn="l" indent="0" marL="0">
              <a:lnSpc>
                <a:spcPts val="1850"/>
              </a:lnSpc>
              <a:buNone/>
            </a:pPr>
            <a:r>
              <a:rPr lang="en-US" sz="1150" dirty="0">
                <a:solidFill>
                  <a:srgbClr val="4B4A4A"/>
                </a:solidFill>
                <a:latin typeface="Geist" pitchFamily="34" charset="0"/>
                <a:ea typeface="Geist" pitchFamily="34" charset="-122"/>
                <a:cs typeface="Geist" pitchFamily="34" charset="-120"/>
              </a:rPr>
              <a:t>This hierarchical framework demonstrates how responsibilities build upon each other, with economic viability enabling higher-order ethical and philanthropic contributions.</a:t>
            </a:r>
            <a:endParaRPr lang="en-US" sz="11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80190" y="792123"/>
            <a:ext cx="7556421" cy="1417558"/>
          </a:xfrm>
          <a:prstGeom prst="rect">
            <a:avLst/>
          </a:prstGeom>
          <a:noFill/>
          <a:ln/>
        </p:spPr>
        <p:txBody>
          <a:bodyPr wrap="square" lIns="0" tIns="0" rIns="0" bIns="0" rtlCol="0" anchor="t"/>
          <a:lstStyle/>
          <a:p>
            <a:pPr algn="l" indent="0" marL="0">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Visualising the CSR Pyramid</a:t>
            </a:r>
            <a:endParaRPr lang="en-US" sz="4450" dirty="0"/>
          </a:p>
        </p:txBody>
      </p:sp>
      <p:sp>
        <p:nvSpPr>
          <p:cNvPr id="4" name="Text 1"/>
          <p:cNvSpPr/>
          <p:nvPr/>
        </p:nvSpPr>
        <p:spPr>
          <a:xfrm>
            <a:off x="6280190" y="2776657"/>
            <a:ext cx="3501509" cy="850583"/>
          </a:xfrm>
          <a:prstGeom prst="rect">
            <a:avLst/>
          </a:prstGeom>
          <a:noFill/>
          <a:ln/>
        </p:spPr>
        <p:txBody>
          <a:bodyPr wrap="square" lIns="0" tIns="0" rIns="0" bIns="0" rtlCol="0" anchor="t"/>
          <a:lstStyle/>
          <a:p>
            <a:pPr algn="l" indent="0" marL="0">
              <a:lnSpc>
                <a:spcPts val="3300"/>
              </a:lnSpc>
              <a:buNone/>
            </a:pPr>
            <a:r>
              <a:rPr lang="en-US" sz="2650" b="1" dirty="0">
                <a:solidFill>
                  <a:srgbClr val="006747"/>
                </a:solidFill>
                <a:latin typeface="Noto Serif SC Bold" pitchFamily="34" charset="0"/>
                <a:ea typeface="Noto Serif SC Bold" pitchFamily="34" charset="-122"/>
                <a:cs typeface="Noto Serif SC Bold" pitchFamily="34" charset="-120"/>
              </a:rPr>
              <a:t>Foundation to Aspiration</a:t>
            </a:r>
            <a:endParaRPr lang="en-US" sz="2650" dirty="0"/>
          </a:p>
        </p:txBody>
      </p:sp>
      <p:sp>
        <p:nvSpPr>
          <p:cNvPr id="5" name="Text 2"/>
          <p:cNvSpPr/>
          <p:nvPr/>
        </p:nvSpPr>
        <p:spPr>
          <a:xfrm>
            <a:off x="6280190" y="3854053"/>
            <a:ext cx="3501509" cy="2540318"/>
          </a:xfrm>
          <a:prstGeom prst="rect">
            <a:avLst/>
          </a:prstGeom>
          <a:noFill/>
          <a:ln/>
        </p:spPr>
        <p:txBody>
          <a:bodyPr wrap="square" lIns="0" tIns="0" rIns="0" bIns="0" rtlCol="0" anchor="t"/>
          <a:lstStyle/>
          <a:p>
            <a:pPr algn="l" indent="0" marL="0">
              <a:lnSpc>
                <a:spcPts val="2850"/>
              </a:lnSpc>
              <a:buNone/>
            </a:pPr>
            <a:r>
              <a:rPr lang="en-US" sz="1750" dirty="0">
                <a:solidFill>
                  <a:srgbClr val="4B4A4A"/>
                </a:solidFill>
                <a:latin typeface="Geist" pitchFamily="34" charset="0"/>
                <a:ea typeface="Geist" pitchFamily="34" charset="-122"/>
                <a:cs typeface="Geist" pitchFamily="34" charset="-120"/>
              </a:rPr>
              <a:t>The pyramid model illustrates how economic responsibilities form the base, supporting legal compliance, which enables ethical behaviour, ultimately allowing philanthropic contributions.</a:t>
            </a:r>
            <a:endParaRPr lang="en-US" sz="1750" dirty="0"/>
          </a:p>
        </p:txBody>
      </p:sp>
      <p:sp>
        <p:nvSpPr>
          <p:cNvPr id="6" name="Text 3"/>
          <p:cNvSpPr/>
          <p:nvPr/>
        </p:nvSpPr>
        <p:spPr>
          <a:xfrm>
            <a:off x="10342721" y="2776657"/>
            <a:ext cx="3501509" cy="850583"/>
          </a:xfrm>
          <a:prstGeom prst="rect">
            <a:avLst/>
          </a:prstGeom>
          <a:noFill/>
          <a:ln/>
        </p:spPr>
        <p:txBody>
          <a:bodyPr wrap="square" lIns="0" tIns="0" rIns="0" bIns="0" rtlCol="0" anchor="t"/>
          <a:lstStyle/>
          <a:p>
            <a:pPr algn="l" indent="0" marL="0">
              <a:lnSpc>
                <a:spcPts val="3300"/>
              </a:lnSpc>
              <a:buNone/>
            </a:pPr>
            <a:r>
              <a:rPr lang="en-US" sz="2650" b="1" dirty="0">
                <a:solidFill>
                  <a:srgbClr val="006747"/>
                </a:solidFill>
                <a:latin typeface="Noto Serif SC Bold" pitchFamily="34" charset="0"/>
                <a:ea typeface="Noto Serif SC Bold" pitchFamily="34" charset="-122"/>
                <a:cs typeface="Noto Serif SC Bold" pitchFamily="34" charset="-120"/>
              </a:rPr>
              <a:t>Real-World Examples</a:t>
            </a:r>
            <a:endParaRPr lang="en-US" sz="2650" dirty="0"/>
          </a:p>
        </p:txBody>
      </p:sp>
      <p:sp>
        <p:nvSpPr>
          <p:cNvPr id="7" name="Text 4"/>
          <p:cNvSpPr/>
          <p:nvPr/>
        </p:nvSpPr>
        <p:spPr>
          <a:xfrm>
            <a:off x="10342721" y="3854053"/>
            <a:ext cx="3501509" cy="1088708"/>
          </a:xfrm>
          <a:prstGeom prst="rect">
            <a:avLst/>
          </a:prstGeom>
          <a:noFill/>
          <a:ln/>
        </p:spPr>
        <p:txBody>
          <a:bodyPr wrap="square" lIns="0" tIns="0" rIns="0" bIns="0" rtlCol="0" anchor="t"/>
          <a:lstStyle/>
          <a:p>
            <a:pPr algn="l" marL="342900" indent="-342900">
              <a:lnSpc>
                <a:spcPts val="2850"/>
              </a:lnSpc>
              <a:buSzPct val="100000"/>
              <a:buChar char="•"/>
            </a:pPr>
            <a:r>
              <a:rPr lang="en-US" sz="1750" dirty="0">
                <a:solidFill>
                  <a:srgbClr val="4B4A4A"/>
                </a:solidFill>
                <a:latin typeface="Geist" pitchFamily="34" charset="0"/>
                <a:ea typeface="Geist" pitchFamily="34" charset="-122"/>
                <a:cs typeface="Geist" pitchFamily="34" charset="-120"/>
              </a:rPr>
              <a:t>Economic: Patagonia's profitable sustainable business model</a:t>
            </a:r>
            <a:endParaRPr lang="en-US" sz="1750" dirty="0"/>
          </a:p>
        </p:txBody>
      </p:sp>
      <p:sp>
        <p:nvSpPr>
          <p:cNvPr id="8" name="Text 5"/>
          <p:cNvSpPr/>
          <p:nvPr/>
        </p:nvSpPr>
        <p:spPr>
          <a:xfrm>
            <a:off x="10342721" y="5022056"/>
            <a:ext cx="3501509" cy="725805"/>
          </a:xfrm>
          <a:prstGeom prst="rect">
            <a:avLst/>
          </a:prstGeom>
          <a:noFill/>
          <a:ln/>
        </p:spPr>
        <p:txBody>
          <a:bodyPr wrap="square" lIns="0" tIns="0" rIns="0" bIns="0" rtlCol="0" anchor="t"/>
          <a:lstStyle/>
          <a:p>
            <a:pPr algn="l" marL="342900" indent="-342900">
              <a:lnSpc>
                <a:spcPts val="2850"/>
              </a:lnSpc>
              <a:buSzPct val="100000"/>
              <a:buChar char="•"/>
            </a:pPr>
            <a:r>
              <a:rPr lang="en-US" sz="1750" dirty="0">
                <a:solidFill>
                  <a:srgbClr val="4B4A4A"/>
                </a:solidFill>
                <a:latin typeface="Geist" pitchFamily="34" charset="0"/>
                <a:ea typeface="Geist" pitchFamily="34" charset="-122"/>
                <a:cs typeface="Geist" pitchFamily="34" charset="-120"/>
              </a:rPr>
              <a:t>Legal: Apple's data protection compliance</a:t>
            </a:r>
            <a:endParaRPr lang="en-US" sz="1750" dirty="0"/>
          </a:p>
        </p:txBody>
      </p:sp>
      <p:sp>
        <p:nvSpPr>
          <p:cNvPr id="9" name="Text 6"/>
          <p:cNvSpPr/>
          <p:nvPr/>
        </p:nvSpPr>
        <p:spPr>
          <a:xfrm>
            <a:off x="10342721" y="5827157"/>
            <a:ext cx="3501509" cy="725805"/>
          </a:xfrm>
          <a:prstGeom prst="rect">
            <a:avLst/>
          </a:prstGeom>
          <a:noFill/>
          <a:ln/>
        </p:spPr>
        <p:txBody>
          <a:bodyPr wrap="square" lIns="0" tIns="0" rIns="0" bIns="0" rtlCol="0" anchor="t"/>
          <a:lstStyle/>
          <a:p>
            <a:pPr algn="l" marL="342900" indent="-342900">
              <a:lnSpc>
                <a:spcPts val="2850"/>
              </a:lnSpc>
              <a:buSzPct val="100000"/>
              <a:buChar char="•"/>
            </a:pPr>
            <a:r>
              <a:rPr lang="en-US" sz="1750" dirty="0">
                <a:solidFill>
                  <a:srgbClr val="4B4A4A"/>
                </a:solidFill>
                <a:latin typeface="Geist" pitchFamily="34" charset="0"/>
                <a:ea typeface="Geist" pitchFamily="34" charset="-122"/>
                <a:cs typeface="Geist" pitchFamily="34" charset="-120"/>
              </a:rPr>
              <a:t>Ethical: Unilever's fair trade sourcing</a:t>
            </a:r>
            <a:endParaRPr lang="en-US" sz="1750" dirty="0"/>
          </a:p>
        </p:txBody>
      </p:sp>
      <p:sp>
        <p:nvSpPr>
          <p:cNvPr id="10" name="Text 7"/>
          <p:cNvSpPr/>
          <p:nvPr/>
        </p:nvSpPr>
        <p:spPr>
          <a:xfrm>
            <a:off x="10342721" y="6632258"/>
            <a:ext cx="3501509" cy="725805"/>
          </a:xfrm>
          <a:prstGeom prst="rect">
            <a:avLst/>
          </a:prstGeom>
          <a:noFill/>
          <a:ln/>
        </p:spPr>
        <p:txBody>
          <a:bodyPr wrap="square" lIns="0" tIns="0" rIns="0" bIns="0" rtlCol="0" anchor="t"/>
          <a:lstStyle/>
          <a:p>
            <a:pPr algn="l" marL="342900" indent="-342900">
              <a:lnSpc>
                <a:spcPts val="2850"/>
              </a:lnSpc>
              <a:buSzPct val="100000"/>
              <a:buChar char="•"/>
            </a:pPr>
            <a:r>
              <a:rPr lang="en-US" sz="1750" dirty="0">
                <a:solidFill>
                  <a:srgbClr val="4B4A4A"/>
                </a:solidFill>
                <a:latin typeface="Geist" pitchFamily="34" charset="0"/>
                <a:ea typeface="Geist" pitchFamily="34" charset="-122"/>
                <a:cs typeface="Geist" pitchFamily="34" charset="-120"/>
              </a:rPr>
              <a:t>Philanthropic: Salesforce's 1-1-1 giving model</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80190" y="2155746"/>
            <a:ext cx="7556421" cy="2126337"/>
          </a:xfrm>
          <a:prstGeom prst="rect">
            <a:avLst/>
          </a:prstGeom>
          <a:noFill/>
          <a:ln/>
        </p:spPr>
        <p:txBody>
          <a:bodyPr wrap="square" lIns="0" tIns="0" rIns="0" bIns="0" rtlCol="0" anchor="t"/>
          <a:lstStyle/>
          <a:p>
            <a:pPr algn="l" indent="0" marL="0">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Chapter 2: Governance Trends Shaping Management in 2025</a:t>
            </a:r>
            <a:endParaRPr lang="en-US" sz="4450" dirty="0"/>
          </a:p>
        </p:txBody>
      </p:sp>
      <p:sp>
        <p:nvSpPr>
          <p:cNvPr id="4" name="Text 1"/>
          <p:cNvSpPr/>
          <p:nvPr/>
        </p:nvSpPr>
        <p:spPr>
          <a:xfrm>
            <a:off x="6280190" y="4622244"/>
            <a:ext cx="7556421" cy="1451610"/>
          </a:xfrm>
          <a:prstGeom prst="rect">
            <a:avLst/>
          </a:prstGeom>
          <a:noFill/>
          <a:ln/>
        </p:spPr>
        <p:txBody>
          <a:bodyPr wrap="square" lIns="0" tIns="0" rIns="0" bIns="0" rtlCol="0" anchor="t"/>
          <a:lstStyle/>
          <a:p>
            <a:pPr algn="l" indent="0" marL="0">
              <a:lnSpc>
                <a:spcPts val="2850"/>
              </a:lnSpc>
              <a:buNone/>
            </a:pPr>
            <a:r>
              <a:rPr lang="en-US" sz="1750" dirty="0">
                <a:solidFill>
                  <a:srgbClr val="4B4A4A"/>
                </a:solidFill>
                <a:latin typeface="Geist" pitchFamily="34" charset="0"/>
                <a:ea typeface="Geist" pitchFamily="34" charset="-122"/>
                <a:cs typeface="Geist" pitchFamily="34" charset="-120"/>
              </a:rPr>
              <a:t>Contemporary governance frameworks are adapting rapidly to technological disruption, regulatory evolution, and stakeholder expectations, demanding unprecedented board agility and strategic foresight.</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158984" y="891421"/>
            <a:ext cx="7798832" cy="1200864"/>
          </a:xfrm>
          <a:prstGeom prst="rect">
            <a:avLst/>
          </a:prstGeom>
          <a:noFill/>
          <a:ln/>
        </p:spPr>
        <p:txBody>
          <a:bodyPr wrap="square" lIns="0" tIns="0" rIns="0" bIns="0" rtlCol="0" anchor="t"/>
          <a:lstStyle/>
          <a:p>
            <a:pPr algn="l" indent="0" marL="0">
              <a:lnSpc>
                <a:spcPts val="4700"/>
              </a:lnSpc>
              <a:buNone/>
            </a:pPr>
            <a:r>
              <a:rPr lang="en-US" sz="3750" b="1" dirty="0">
                <a:solidFill>
                  <a:srgbClr val="006747"/>
                </a:solidFill>
                <a:latin typeface="Noto Serif SC Bold" pitchFamily="34" charset="0"/>
                <a:ea typeface="Noto Serif SC Bold" pitchFamily="34" charset="-122"/>
                <a:cs typeface="Noto Serif SC Bold" pitchFamily="34" charset="-120"/>
              </a:rPr>
              <a:t>AI Governance and Digital Transformation</a:t>
            </a:r>
            <a:endParaRPr lang="en-US" sz="3750" dirty="0"/>
          </a:p>
        </p:txBody>
      </p:sp>
      <p:sp>
        <p:nvSpPr>
          <p:cNvPr id="4" name="Shape 1"/>
          <p:cNvSpPr/>
          <p:nvPr/>
        </p:nvSpPr>
        <p:spPr>
          <a:xfrm>
            <a:off x="6158984" y="2380536"/>
            <a:ext cx="3803333" cy="2382679"/>
          </a:xfrm>
          <a:prstGeom prst="roundRect">
            <a:avLst>
              <a:gd name="adj" fmla="val 4605"/>
            </a:avLst>
          </a:prstGeom>
          <a:solidFill>
            <a:srgbClr val="E5F9F2">
              <a:alpha val="95000"/>
            </a:srgbClr>
          </a:solidFill>
          <a:ln w="22860">
            <a:solidFill>
              <a:srgbClr val="006747"/>
            </a:solidFill>
            <a:prstDash val="solid"/>
          </a:ln>
        </p:spPr>
      </p:sp>
      <p:sp>
        <p:nvSpPr>
          <p:cNvPr id="5" name="Shape 2"/>
          <p:cNvSpPr/>
          <p:nvPr/>
        </p:nvSpPr>
        <p:spPr>
          <a:xfrm>
            <a:off x="6136124" y="2380536"/>
            <a:ext cx="91440" cy="2382679"/>
          </a:xfrm>
          <a:prstGeom prst="roundRect">
            <a:avLst>
              <a:gd name="adj" fmla="val 189154"/>
            </a:avLst>
          </a:prstGeom>
          <a:solidFill>
            <a:srgbClr val="006747"/>
          </a:solidFill>
          <a:ln/>
        </p:spPr>
      </p:sp>
      <p:sp>
        <p:nvSpPr>
          <p:cNvPr id="6" name="Text 3"/>
          <p:cNvSpPr/>
          <p:nvPr/>
        </p:nvSpPr>
        <p:spPr>
          <a:xfrm>
            <a:off x="6442591" y="2595562"/>
            <a:ext cx="2528530" cy="300276"/>
          </a:xfrm>
          <a:prstGeom prst="rect">
            <a:avLst/>
          </a:prstGeom>
          <a:noFill/>
          <a:ln/>
        </p:spPr>
        <p:txBody>
          <a:bodyPr wrap="none" lIns="0" tIns="0" rIns="0" bIns="0" rtlCol="0" anchor="t"/>
          <a:lstStyle/>
          <a:p>
            <a:pPr algn="l" indent="0" marL="0">
              <a:lnSpc>
                <a:spcPts val="2350"/>
              </a:lnSpc>
              <a:buNone/>
            </a:pPr>
            <a:r>
              <a:rPr lang="en-US" sz="1850" b="1" dirty="0">
                <a:solidFill>
                  <a:srgbClr val="4B4A4A"/>
                </a:solidFill>
                <a:latin typeface="Noto Serif SC Bold" pitchFamily="34" charset="0"/>
                <a:ea typeface="Noto Serif SC Bold" pitchFamily="34" charset="-122"/>
                <a:cs typeface="Noto Serif SC Bold" pitchFamily="34" charset="-120"/>
              </a:rPr>
              <a:t>The Governance Gap</a:t>
            </a:r>
            <a:endParaRPr lang="en-US" sz="1850" dirty="0"/>
          </a:p>
        </p:txBody>
      </p:sp>
      <p:sp>
        <p:nvSpPr>
          <p:cNvPr id="7" name="Text 4"/>
          <p:cNvSpPr/>
          <p:nvPr/>
        </p:nvSpPr>
        <p:spPr>
          <a:xfrm>
            <a:off x="6442591" y="3011091"/>
            <a:ext cx="3304699" cy="1537097"/>
          </a:xfrm>
          <a:prstGeom prst="rect">
            <a:avLst/>
          </a:prstGeom>
          <a:noFill/>
          <a:ln/>
        </p:spPr>
        <p:txBody>
          <a:bodyPr wrap="square" lIns="0" tIns="0" rIns="0" bIns="0" rtlCol="0" anchor="t"/>
          <a:lstStyle/>
          <a:p>
            <a:pPr algn="l" indent="0" marL="0">
              <a:lnSpc>
                <a:spcPts val="2400"/>
              </a:lnSpc>
              <a:buNone/>
            </a:pPr>
            <a:r>
              <a:rPr lang="en-US" sz="1500" dirty="0">
                <a:solidFill>
                  <a:srgbClr val="4B4A4A"/>
                </a:solidFill>
                <a:latin typeface="Geist" pitchFamily="34" charset="0"/>
                <a:ea typeface="Geist" pitchFamily="34" charset="-122"/>
                <a:cs typeface="Geist" pitchFamily="34" charset="-120"/>
              </a:rPr>
              <a:t>45% of boards have yet to adequately address generative AI risks and opportunities, creating significant strategic vulnerabilities and potential compliance exposures.</a:t>
            </a:r>
            <a:endParaRPr lang="en-US" sz="1500" dirty="0"/>
          </a:p>
        </p:txBody>
      </p:sp>
      <p:sp>
        <p:nvSpPr>
          <p:cNvPr id="8" name="Shape 5"/>
          <p:cNvSpPr/>
          <p:nvPr/>
        </p:nvSpPr>
        <p:spPr>
          <a:xfrm>
            <a:off x="10154483" y="2380536"/>
            <a:ext cx="3803333" cy="2382679"/>
          </a:xfrm>
          <a:prstGeom prst="roundRect">
            <a:avLst>
              <a:gd name="adj" fmla="val 4605"/>
            </a:avLst>
          </a:prstGeom>
          <a:solidFill>
            <a:srgbClr val="E5F9F2">
              <a:alpha val="95000"/>
            </a:srgbClr>
          </a:solidFill>
          <a:ln w="22860">
            <a:solidFill>
              <a:srgbClr val="335E23"/>
            </a:solidFill>
            <a:prstDash val="solid"/>
          </a:ln>
        </p:spPr>
      </p:sp>
      <p:sp>
        <p:nvSpPr>
          <p:cNvPr id="9" name="Shape 6"/>
          <p:cNvSpPr/>
          <p:nvPr/>
        </p:nvSpPr>
        <p:spPr>
          <a:xfrm>
            <a:off x="10131623" y="2380536"/>
            <a:ext cx="91440" cy="2382679"/>
          </a:xfrm>
          <a:prstGeom prst="roundRect">
            <a:avLst>
              <a:gd name="adj" fmla="val 189154"/>
            </a:avLst>
          </a:prstGeom>
          <a:solidFill>
            <a:srgbClr val="335E23"/>
          </a:solidFill>
          <a:ln/>
        </p:spPr>
      </p:sp>
      <p:sp>
        <p:nvSpPr>
          <p:cNvPr id="10" name="Text 7"/>
          <p:cNvSpPr/>
          <p:nvPr/>
        </p:nvSpPr>
        <p:spPr>
          <a:xfrm>
            <a:off x="10438090" y="2595562"/>
            <a:ext cx="2817971" cy="300276"/>
          </a:xfrm>
          <a:prstGeom prst="rect">
            <a:avLst/>
          </a:prstGeom>
          <a:noFill/>
          <a:ln/>
        </p:spPr>
        <p:txBody>
          <a:bodyPr wrap="none" lIns="0" tIns="0" rIns="0" bIns="0" rtlCol="0" anchor="t"/>
          <a:lstStyle/>
          <a:p>
            <a:pPr algn="l" indent="0" marL="0">
              <a:lnSpc>
                <a:spcPts val="2350"/>
              </a:lnSpc>
              <a:buNone/>
            </a:pPr>
            <a:r>
              <a:rPr lang="en-US" sz="1850" b="1" dirty="0">
                <a:solidFill>
                  <a:srgbClr val="4B4A4A"/>
                </a:solidFill>
                <a:latin typeface="Noto Serif SC Bold" pitchFamily="34" charset="0"/>
                <a:ea typeface="Noto Serif SC Bold" pitchFamily="34" charset="-122"/>
                <a:cs typeface="Noto Serif SC Bold" pitchFamily="34" charset="-120"/>
              </a:rPr>
              <a:t>Regulatory Framework</a:t>
            </a:r>
            <a:endParaRPr lang="en-US" sz="1850" dirty="0"/>
          </a:p>
        </p:txBody>
      </p:sp>
      <p:sp>
        <p:nvSpPr>
          <p:cNvPr id="11" name="Text 8"/>
          <p:cNvSpPr/>
          <p:nvPr/>
        </p:nvSpPr>
        <p:spPr>
          <a:xfrm>
            <a:off x="10438090" y="3011091"/>
            <a:ext cx="3304699" cy="1537097"/>
          </a:xfrm>
          <a:prstGeom prst="rect">
            <a:avLst/>
          </a:prstGeom>
          <a:noFill/>
          <a:ln/>
        </p:spPr>
        <p:txBody>
          <a:bodyPr wrap="square" lIns="0" tIns="0" rIns="0" bIns="0" rtlCol="0" anchor="t"/>
          <a:lstStyle/>
          <a:p>
            <a:pPr algn="l" indent="0" marL="0">
              <a:lnSpc>
                <a:spcPts val="2400"/>
              </a:lnSpc>
              <a:buNone/>
            </a:pPr>
            <a:r>
              <a:rPr lang="en-US" sz="1500" dirty="0">
                <a:solidFill>
                  <a:srgbClr val="4B4A4A"/>
                </a:solidFill>
                <a:latin typeface="Geist" pitchFamily="34" charset="0"/>
                <a:ea typeface="Geist" pitchFamily="34" charset="-122"/>
                <a:cs typeface="Geist" pitchFamily="34" charset="-120"/>
              </a:rPr>
              <a:t>The EU AI Act establishes comprehensive requirements emphasising ethics, transparency, and accountability in AI deployment across all sectors and applications.</a:t>
            </a:r>
            <a:endParaRPr lang="en-US" sz="1500" dirty="0"/>
          </a:p>
        </p:txBody>
      </p:sp>
      <p:sp>
        <p:nvSpPr>
          <p:cNvPr id="12" name="Shape 9"/>
          <p:cNvSpPr/>
          <p:nvPr/>
        </p:nvSpPr>
        <p:spPr>
          <a:xfrm>
            <a:off x="6158984" y="4955381"/>
            <a:ext cx="3803333" cy="2382679"/>
          </a:xfrm>
          <a:prstGeom prst="roundRect">
            <a:avLst>
              <a:gd name="adj" fmla="val 4605"/>
            </a:avLst>
          </a:prstGeom>
          <a:solidFill>
            <a:srgbClr val="E5F9F2">
              <a:alpha val="95000"/>
            </a:srgbClr>
          </a:solidFill>
          <a:ln w="22860">
            <a:solidFill>
              <a:srgbClr val="8CAB18"/>
            </a:solidFill>
            <a:prstDash val="solid"/>
          </a:ln>
        </p:spPr>
      </p:sp>
      <p:sp>
        <p:nvSpPr>
          <p:cNvPr id="13" name="Shape 10"/>
          <p:cNvSpPr/>
          <p:nvPr/>
        </p:nvSpPr>
        <p:spPr>
          <a:xfrm>
            <a:off x="6136124" y="4955381"/>
            <a:ext cx="91440" cy="2382679"/>
          </a:xfrm>
          <a:prstGeom prst="roundRect">
            <a:avLst>
              <a:gd name="adj" fmla="val 189154"/>
            </a:avLst>
          </a:prstGeom>
          <a:solidFill>
            <a:srgbClr val="8CAB18"/>
          </a:solidFill>
          <a:ln/>
        </p:spPr>
      </p:sp>
      <p:sp>
        <p:nvSpPr>
          <p:cNvPr id="14" name="Text 11"/>
          <p:cNvSpPr/>
          <p:nvPr/>
        </p:nvSpPr>
        <p:spPr>
          <a:xfrm>
            <a:off x="6442591" y="5170408"/>
            <a:ext cx="2532459" cy="300276"/>
          </a:xfrm>
          <a:prstGeom prst="rect">
            <a:avLst/>
          </a:prstGeom>
          <a:noFill/>
          <a:ln/>
        </p:spPr>
        <p:txBody>
          <a:bodyPr wrap="none" lIns="0" tIns="0" rIns="0" bIns="0" rtlCol="0" anchor="t"/>
          <a:lstStyle/>
          <a:p>
            <a:pPr algn="l" indent="0" marL="0">
              <a:lnSpc>
                <a:spcPts val="2350"/>
              </a:lnSpc>
              <a:buNone/>
            </a:pPr>
            <a:r>
              <a:rPr lang="en-US" sz="1850" b="1" dirty="0">
                <a:solidFill>
                  <a:srgbClr val="4B4A4A"/>
                </a:solidFill>
                <a:latin typeface="Noto Serif SC Bold" pitchFamily="34" charset="0"/>
                <a:ea typeface="Noto Serif SC Bold" pitchFamily="34" charset="-122"/>
                <a:cs typeface="Noto Serif SC Bold" pitchFamily="34" charset="-120"/>
              </a:rPr>
              <a:t>Strategic Integration</a:t>
            </a:r>
            <a:endParaRPr lang="en-US" sz="1850" dirty="0"/>
          </a:p>
        </p:txBody>
      </p:sp>
      <p:sp>
        <p:nvSpPr>
          <p:cNvPr id="15" name="Text 12"/>
          <p:cNvSpPr/>
          <p:nvPr/>
        </p:nvSpPr>
        <p:spPr>
          <a:xfrm>
            <a:off x="6442591" y="5585936"/>
            <a:ext cx="3304699" cy="1537097"/>
          </a:xfrm>
          <a:prstGeom prst="rect">
            <a:avLst/>
          </a:prstGeom>
          <a:noFill/>
          <a:ln/>
        </p:spPr>
        <p:txBody>
          <a:bodyPr wrap="square" lIns="0" tIns="0" rIns="0" bIns="0" rtlCol="0" anchor="t"/>
          <a:lstStyle/>
          <a:p>
            <a:pPr algn="l" indent="0" marL="0">
              <a:lnSpc>
                <a:spcPts val="2400"/>
              </a:lnSpc>
              <a:buNone/>
            </a:pPr>
            <a:r>
              <a:rPr lang="en-US" sz="1500" dirty="0">
                <a:solidFill>
                  <a:srgbClr val="4B4A4A"/>
                </a:solidFill>
                <a:latin typeface="Geist" pitchFamily="34" charset="0"/>
                <a:ea typeface="Geist" pitchFamily="34" charset="-122"/>
                <a:cs typeface="Geist" pitchFamily="34" charset="-120"/>
              </a:rPr>
              <a:t>Forward-thinking boards must integrate AI readiness assessments with existing governance frameworks to identify blind spots and ensure responsible innovation.</a:t>
            </a:r>
            <a:endParaRPr lang="en-US" sz="15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56047" y="906661"/>
            <a:ext cx="13011745" cy="675084"/>
          </a:xfrm>
          <a:prstGeom prst="rect">
            <a:avLst/>
          </a:prstGeom>
          <a:noFill/>
          <a:ln/>
        </p:spPr>
        <p:txBody>
          <a:bodyPr wrap="none" lIns="0" tIns="0" rIns="0" bIns="0" rtlCol="0" anchor="t"/>
          <a:lstStyle/>
          <a:p>
            <a:pPr algn="l" indent="0" marL="0">
              <a:lnSpc>
                <a:spcPts val="5300"/>
              </a:lnSpc>
              <a:buNone/>
            </a:pPr>
            <a:r>
              <a:rPr lang="en-US" sz="4250" b="1" dirty="0">
                <a:solidFill>
                  <a:srgbClr val="006747"/>
                </a:solidFill>
                <a:latin typeface="Noto Serif SC Bold" pitchFamily="34" charset="0"/>
                <a:ea typeface="Noto Serif SC Bold" pitchFamily="34" charset="-122"/>
                <a:cs typeface="Noto Serif SC Bold" pitchFamily="34" charset="-120"/>
              </a:rPr>
              <a:t>Strengthening Corporate Culture Against Fraud</a:t>
            </a:r>
            <a:endParaRPr lang="en-US" sz="4250" dirty="0"/>
          </a:p>
        </p:txBody>
      </p:sp>
      <p:pic>
        <p:nvPicPr>
          <p:cNvPr id="3" name="Image 0" descr="preencoded.png">    </p:cNvPr>
          <p:cNvPicPr>
            <a:picLocks noChangeAspect="1"/>
          </p:cNvPicPr>
          <p:nvPr/>
        </p:nvPicPr>
        <p:blipFill>
          <a:blip r:embed="rId1"/>
          <a:stretch>
            <a:fillRect/>
          </a:stretch>
        </p:blipFill>
        <p:spPr>
          <a:xfrm>
            <a:off x="756047" y="2148721"/>
            <a:ext cx="4931093" cy="4931093"/>
          </a:xfrm>
          <a:prstGeom prst="rect">
            <a:avLst/>
          </a:prstGeom>
        </p:spPr>
      </p:pic>
      <p:sp>
        <p:nvSpPr>
          <p:cNvPr id="4" name="Text 1"/>
          <p:cNvSpPr/>
          <p:nvPr/>
        </p:nvSpPr>
        <p:spPr>
          <a:xfrm>
            <a:off x="6221730" y="2121694"/>
            <a:ext cx="3564017" cy="405051"/>
          </a:xfrm>
          <a:prstGeom prst="rect">
            <a:avLst/>
          </a:prstGeom>
          <a:noFill/>
          <a:ln/>
        </p:spPr>
        <p:txBody>
          <a:bodyPr wrap="none" lIns="0" tIns="0" rIns="0" bIns="0" rtlCol="0" anchor="t"/>
          <a:lstStyle/>
          <a:p>
            <a:pPr algn="l" indent="0" marL="0">
              <a:lnSpc>
                <a:spcPts val="3150"/>
              </a:lnSpc>
              <a:buNone/>
            </a:pPr>
            <a:r>
              <a:rPr lang="en-US" sz="2550" b="1" dirty="0">
                <a:solidFill>
                  <a:srgbClr val="006747"/>
                </a:solidFill>
                <a:latin typeface="Noto Serif SC Bold" pitchFamily="34" charset="0"/>
                <a:ea typeface="Noto Serif SC Bold" pitchFamily="34" charset="-122"/>
                <a:cs typeface="Noto Serif SC Bold" pitchFamily="34" charset="-120"/>
              </a:rPr>
              <a:t>Culture as Prevention</a:t>
            </a:r>
            <a:endParaRPr lang="en-US" sz="2550" dirty="0"/>
          </a:p>
        </p:txBody>
      </p:sp>
      <p:sp>
        <p:nvSpPr>
          <p:cNvPr id="5" name="Text 2"/>
          <p:cNvSpPr/>
          <p:nvPr/>
        </p:nvSpPr>
        <p:spPr>
          <a:xfrm>
            <a:off x="6221730" y="2742724"/>
            <a:ext cx="7660124" cy="1036558"/>
          </a:xfrm>
          <a:prstGeom prst="rect">
            <a:avLst/>
          </a:prstGeom>
          <a:noFill/>
          <a:ln/>
        </p:spPr>
        <p:txBody>
          <a:bodyPr wrap="square" lIns="0" tIns="0" rIns="0" bIns="0" rtlCol="0" anchor="t"/>
          <a:lstStyle/>
          <a:p>
            <a:pPr algn="l" indent="0" marL="0">
              <a:lnSpc>
                <a:spcPts val="2700"/>
              </a:lnSpc>
              <a:buNone/>
            </a:pPr>
            <a:r>
              <a:rPr lang="en-US" sz="1700" dirty="0">
                <a:solidFill>
                  <a:srgbClr val="4B4A4A"/>
                </a:solidFill>
                <a:latin typeface="Geist" pitchFamily="34" charset="0"/>
                <a:ea typeface="Geist" pitchFamily="34" charset="-122"/>
                <a:cs typeface="Geist" pitchFamily="34" charset="-120"/>
              </a:rPr>
              <a:t>Financial fraud remains a paramount risk to organisational integrity and shareholder value. Culture-building has emerged as the most effective preventative strategy.</a:t>
            </a:r>
            <a:endParaRPr lang="en-US" sz="1700" dirty="0"/>
          </a:p>
        </p:txBody>
      </p:sp>
      <p:sp>
        <p:nvSpPr>
          <p:cNvPr id="6" name="Text 3"/>
          <p:cNvSpPr/>
          <p:nvPr/>
        </p:nvSpPr>
        <p:spPr>
          <a:xfrm>
            <a:off x="6221730" y="3995261"/>
            <a:ext cx="2700218" cy="337542"/>
          </a:xfrm>
          <a:prstGeom prst="rect">
            <a:avLst/>
          </a:prstGeom>
          <a:noFill/>
          <a:ln/>
        </p:spPr>
        <p:txBody>
          <a:bodyPr wrap="none" lIns="0" tIns="0" rIns="0" bIns="0" rtlCol="0" anchor="t"/>
          <a:lstStyle/>
          <a:p>
            <a:pPr algn="l" indent="0" marL="0">
              <a:lnSpc>
                <a:spcPts val="2650"/>
              </a:lnSpc>
              <a:buNone/>
            </a:pPr>
            <a:r>
              <a:rPr lang="en-US" sz="2100" b="1" dirty="0">
                <a:solidFill>
                  <a:srgbClr val="006747"/>
                </a:solidFill>
                <a:latin typeface="Noto Serif SC Bold" pitchFamily="34" charset="0"/>
                <a:ea typeface="Noto Serif SC Bold" pitchFamily="34" charset="-122"/>
                <a:cs typeface="Noto Serif SC Bold" pitchFamily="34" charset="-120"/>
              </a:rPr>
              <a:t>Leading Practices</a:t>
            </a:r>
            <a:endParaRPr lang="en-US" sz="2100" dirty="0"/>
          </a:p>
        </p:txBody>
      </p:sp>
      <p:sp>
        <p:nvSpPr>
          <p:cNvPr id="7" name="Text 4"/>
          <p:cNvSpPr/>
          <p:nvPr/>
        </p:nvSpPr>
        <p:spPr>
          <a:xfrm>
            <a:off x="6221730" y="4548783"/>
            <a:ext cx="7660124" cy="691039"/>
          </a:xfrm>
          <a:prstGeom prst="rect">
            <a:avLst/>
          </a:prstGeom>
          <a:noFill/>
          <a:ln/>
        </p:spPr>
        <p:txBody>
          <a:bodyPr wrap="square" lIns="0" tIns="0" rIns="0" bIns="0" rtlCol="0" anchor="t"/>
          <a:lstStyle/>
          <a:p>
            <a:pPr algn="l" marL="342900" indent="-342900">
              <a:lnSpc>
                <a:spcPts val="2700"/>
              </a:lnSpc>
              <a:buSzPct val="100000"/>
              <a:buChar char="•"/>
            </a:pPr>
            <a:r>
              <a:rPr lang="en-US" sz="1700" dirty="0">
                <a:solidFill>
                  <a:srgbClr val="4B4A4A"/>
                </a:solidFill>
                <a:latin typeface="Geist" pitchFamily="34" charset="0"/>
                <a:ea typeface="Geist" pitchFamily="34" charset="-122"/>
                <a:cs typeface="Geist" pitchFamily="34" charset="-120"/>
              </a:rPr>
              <a:t>Embedding ethics deeply into governance structures and decision-making processes</a:t>
            </a:r>
            <a:endParaRPr lang="en-US" sz="1700" dirty="0"/>
          </a:p>
        </p:txBody>
      </p:sp>
      <p:sp>
        <p:nvSpPr>
          <p:cNvPr id="8" name="Text 5"/>
          <p:cNvSpPr/>
          <p:nvPr/>
        </p:nvSpPr>
        <p:spPr>
          <a:xfrm>
            <a:off x="6221730" y="5315426"/>
            <a:ext cx="7660124" cy="691039"/>
          </a:xfrm>
          <a:prstGeom prst="rect">
            <a:avLst/>
          </a:prstGeom>
          <a:noFill/>
          <a:ln/>
        </p:spPr>
        <p:txBody>
          <a:bodyPr wrap="square" lIns="0" tIns="0" rIns="0" bIns="0" rtlCol="0" anchor="t"/>
          <a:lstStyle/>
          <a:p>
            <a:pPr algn="l" marL="342900" indent="-342900">
              <a:lnSpc>
                <a:spcPts val="2700"/>
              </a:lnSpc>
              <a:buSzPct val="100000"/>
              <a:buChar char="•"/>
            </a:pPr>
            <a:r>
              <a:rPr lang="en-US" sz="1700" dirty="0">
                <a:solidFill>
                  <a:srgbClr val="4B4A4A"/>
                </a:solidFill>
                <a:latin typeface="Geist" pitchFamily="34" charset="0"/>
                <a:ea typeface="Geist" pitchFamily="34" charset="-122"/>
                <a:cs typeface="Geist" pitchFamily="34" charset="-120"/>
              </a:rPr>
              <a:t>Aligning executive incentives with ethical behaviour and long-term value creation</a:t>
            </a:r>
            <a:endParaRPr lang="en-US" sz="1700" dirty="0"/>
          </a:p>
        </p:txBody>
      </p:sp>
      <p:sp>
        <p:nvSpPr>
          <p:cNvPr id="9" name="Text 6"/>
          <p:cNvSpPr/>
          <p:nvPr/>
        </p:nvSpPr>
        <p:spPr>
          <a:xfrm>
            <a:off x="6221730" y="6082070"/>
            <a:ext cx="7660124" cy="691039"/>
          </a:xfrm>
          <a:prstGeom prst="rect">
            <a:avLst/>
          </a:prstGeom>
          <a:noFill/>
          <a:ln/>
        </p:spPr>
        <p:txBody>
          <a:bodyPr wrap="square" lIns="0" tIns="0" rIns="0" bIns="0" rtlCol="0" anchor="t"/>
          <a:lstStyle/>
          <a:p>
            <a:pPr algn="l" marL="342900" indent="-342900">
              <a:lnSpc>
                <a:spcPts val="2700"/>
              </a:lnSpc>
              <a:buSzPct val="100000"/>
              <a:buChar char="•"/>
            </a:pPr>
            <a:r>
              <a:rPr lang="en-US" sz="1700" dirty="0">
                <a:solidFill>
                  <a:srgbClr val="4B4A4A"/>
                </a:solidFill>
                <a:latin typeface="Geist" pitchFamily="34" charset="0"/>
                <a:ea typeface="Geist" pitchFamily="34" charset="-122"/>
                <a:cs typeface="Geist" pitchFamily="34" charset="-120"/>
              </a:rPr>
              <a:t>Establishing robust whistleblower protections and transparent reporting mechanisms</a:t>
            </a:r>
            <a:endParaRPr lang="en-US" sz="1700" dirty="0"/>
          </a:p>
        </p:txBody>
      </p:sp>
      <p:sp>
        <p:nvSpPr>
          <p:cNvPr id="10" name="Text 7"/>
          <p:cNvSpPr/>
          <p:nvPr/>
        </p:nvSpPr>
        <p:spPr>
          <a:xfrm>
            <a:off x="6221730" y="6848713"/>
            <a:ext cx="7660124" cy="345519"/>
          </a:xfrm>
          <a:prstGeom prst="rect">
            <a:avLst/>
          </a:prstGeom>
          <a:noFill/>
          <a:ln/>
        </p:spPr>
        <p:txBody>
          <a:bodyPr wrap="none" lIns="0" tIns="0" rIns="0" bIns="0" rtlCol="0" anchor="t"/>
          <a:lstStyle/>
          <a:p>
            <a:pPr algn="l" marL="342900" indent="-342900">
              <a:lnSpc>
                <a:spcPts val="2700"/>
              </a:lnSpc>
              <a:buSzPct val="100000"/>
              <a:buChar char="•"/>
            </a:pPr>
            <a:r>
              <a:rPr lang="en-US" sz="1700" dirty="0">
                <a:solidFill>
                  <a:srgbClr val="4B4A4A"/>
                </a:solidFill>
                <a:latin typeface="Geist" pitchFamily="34" charset="0"/>
                <a:ea typeface="Geist" pitchFamily="34" charset="-122"/>
                <a:cs typeface="Geist" pitchFamily="34" charset="-120"/>
              </a:rPr>
              <a:t>Regular ethics training and tone-from-the-top messaging</a:t>
            </a:r>
            <a:endParaRPr lang="en-US" sz="17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680924"/>
            <a:ext cx="10667643" cy="708779"/>
          </a:xfrm>
          <a:prstGeom prst="rect">
            <a:avLst/>
          </a:prstGeom>
          <a:noFill/>
          <a:ln/>
        </p:spPr>
        <p:txBody>
          <a:bodyPr wrap="none" lIns="0" tIns="0" rIns="0" bIns="0" rtlCol="0" anchor="t"/>
          <a:lstStyle/>
          <a:p>
            <a:pPr algn="l" indent="0" marL="0">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ESG Integration into Board Oversight</a:t>
            </a:r>
            <a:endParaRPr lang="en-US" sz="4450" dirty="0"/>
          </a:p>
        </p:txBody>
      </p:sp>
      <p:sp>
        <p:nvSpPr>
          <p:cNvPr id="3" name="Text 1"/>
          <p:cNvSpPr/>
          <p:nvPr/>
        </p:nvSpPr>
        <p:spPr>
          <a:xfrm>
            <a:off x="793790" y="2956679"/>
            <a:ext cx="4158615" cy="748427"/>
          </a:xfrm>
          <a:prstGeom prst="rect">
            <a:avLst/>
          </a:prstGeom>
          <a:noFill/>
          <a:ln/>
        </p:spPr>
        <p:txBody>
          <a:bodyPr wrap="none" lIns="0" tIns="0" rIns="0" bIns="0" rtlCol="0" anchor="t"/>
          <a:lstStyle/>
          <a:p>
            <a:pPr algn="ctr" indent="0" marL="0">
              <a:lnSpc>
                <a:spcPts val="5850"/>
              </a:lnSpc>
              <a:buNone/>
            </a:pPr>
            <a:r>
              <a:rPr lang="en-US" sz="5850" b="1" dirty="0">
                <a:solidFill>
                  <a:srgbClr val="4B4A4A"/>
                </a:solidFill>
                <a:latin typeface="Noto Serif SC Bold" pitchFamily="34" charset="0"/>
                <a:ea typeface="Noto Serif SC Bold" pitchFamily="34" charset="-122"/>
                <a:cs typeface="Noto Serif SC Bold" pitchFamily="34" charset="-120"/>
              </a:rPr>
              <a:t>85%</a:t>
            </a:r>
            <a:endParaRPr lang="en-US" sz="5850" dirty="0"/>
          </a:p>
        </p:txBody>
      </p:sp>
      <p:sp>
        <p:nvSpPr>
          <p:cNvPr id="4" name="Text 2"/>
          <p:cNvSpPr/>
          <p:nvPr/>
        </p:nvSpPr>
        <p:spPr>
          <a:xfrm>
            <a:off x="1115020" y="3988475"/>
            <a:ext cx="3516154" cy="354330"/>
          </a:xfrm>
          <a:prstGeom prst="rect">
            <a:avLst/>
          </a:prstGeom>
          <a:noFill/>
          <a:ln/>
        </p:spPr>
        <p:txBody>
          <a:bodyPr wrap="none" lIns="0" tIns="0" rIns="0" bIns="0" rtlCol="0" anchor="t"/>
          <a:lstStyle/>
          <a:p>
            <a:pPr algn="ctr" indent="0" marL="0">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Asset Manager Adoption</a:t>
            </a:r>
            <a:endParaRPr lang="en-US" sz="2200" dirty="0"/>
          </a:p>
        </p:txBody>
      </p:sp>
      <p:sp>
        <p:nvSpPr>
          <p:cNvPr id="5" name="Text 3"/>
          <p:cNvSpPr/>
          <p:nvPr/>
        </p:nvSpPr>
        <p:spPr>
          <a:xfrm>
            <a:off x="793790" y="4478893"/>
            <a:ext cx="4158615" cy="725805"/>
          </a:xfrm>
          <a:prstGeom prst="rect">
            <a:avLst/>
          </a:prstGeom>
          <a:noFill/>
          <a:ln/>
        </p:spPr>
        <p:txBody>
          <a:bodyPr wrap="square" lIns="0" tIns="0" rIns="0" bIns="0" rtlCol="0" anchor="t"/>
          <a:lstStyle/>
          <a:p>
            <a:pPr algn="ctr" indent="0" marL="0">
              <a:lnSpc>
                <a:spcPts val="2850"/>
              </a:lnSpc>
              <a:buNone/>
            </a:pPr>
            <a:r>
              <a:rPr lang="en-US" sz="1750" dirty="0">
                <a:solidFill>
                  <a:srgbClr val="4B4A4A"/>
                </a:solidFill>
                <a:latin typeface="Geist" pitchFamily="34" charset="0"/>
                <a:ea typeface="Geist" pitchFamily="34" charset="-122"/>
                <a:cs typeface="Geist" pitchFamily="34" charset="-120"/>
              </a:rPr>
              <a:t>Global asset managers now use ESG criteria in investment decisions</a:t>
            </a:r>
            <a:endParaRPr lang="en-US" sz="1750" dirty="0"/>
          </a:p>
        </p:txBody>
      </p:sp>
      <p:sp>
        <p:nvSpPr>
          <p:cNvPr id="6" name="Text 4"/>
          <p:cNvSpPr/>
          <p:nvPr/>
        </p:nvSpPr>
        <p:spPr>
          <a:xfrm>
            <a:off x="5235893" y="2956679"/>
            <a:ext cx="4158615" cy="748427"/>
          </a:xfrm>
          <a:prstGeom prst="rect">
            <a:avLst/>
          </a:prstGeom>
          <a:noFill/>
          <a:ln/>
        </p:spPr>
        <p:txBody>
          <a:bodyPr wrap="none" lIns="0" tIns="0" rIns="0" bIns="0" rtlCol="0" anchor="t"/>
          <a:lstStyle/>
          <a:p>
            <a:pPr algn="ctr" indent="0" marL="0">
              <a:lnSpc>
                <a:spcPts val="5850"/>
              </a:lnSpc>
              <a:buNone/>
            </a:pPr>
            <a:r>
              <a:rPr lang="en-US" sz="5850" b="1" dirty="0">
                <a:solidFill>
                  <a:srgbClr val="4B4A4A"/>
                </a:solidFill>
                <a:latin typeface="Noto Serif SC Bold" pitchFamily="34" charset="0"/>
                <a:ea typeface="Noto Serif SC Bold" pitchFamily="34" charset="-122"/>
                <a:cs typeface="Noto Serif SC Bold" pitchFamily="34" charset="-120"/>
              </a:rPr>
              <a:t>73%</a:t>
            </a:r>
            <a:endParaRPr lang="en-US" sz="5850" dirty="0"/>
          </a:p>
        </p:txBody>
      </p:sp>
      <p:sp>
        <p:nvSpPr>
          <p:cNvPr id="7" name="Text 5"/>
          <p:cNvSpPr/>
          <p:nvPr/>
        </p:nvSpPr>
        <p:spPr>
          <a:xfrm>
            <a:off x="5897523" y="3988475"/>
            <a:ext cx="2835235" cy="354330"/>
          </a:xfrm>
          <a:prstGeom prst="rect">
            <a:avLst/>
          </a:prstGeom>
          <a:noFill/>
          <a:ln/>
        </p:spPr>
        <p:txBody>
          <a:bodyPr wrap="none" lIns="0" tIns="0" rIns="0" bIns="0" rtlCol="0" anchor="t"/>
          <a:lstStyle/>
          <a:p>
            <a:pPr algn="ctr" indent="0" marL="0">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Board Oversight</a:t>
            </a:r>
            <a:endParaRPr lang="en-US" sz="2200" dirty="0"/>
          </a:p>
        </p:txBody>
      </p:sp>
      <p:sp>
        <p:nvSpPr>
          <p:cNvPr id="8" name="Text 6"/>
          <p:cNvSpPr/>
          <p:nvPr/>
        </p:nvSpPr>
        <p:spPr>
          <a:xfrm>
            <a:off x="5235893" y="4478893"/>
            <a:ext cx="4158615" cy="725805"/>
          </a:xfrm>
          <a:prstGeom prst="rect">
            <a:avLst/>
          </a:prstGeom>
          <a:noFill/>
          <a:ln/>
        </p:spPr>
        <p:txBody>
          <a:bodyPr wrap="square" lIns="0" tIns="0" rIns="0" bIns="0" rtlCol="0" anchor="t"/>
          <a:lstStyle/>
          <a:p>
            <a:pPr algn="ctr" indent="0" marL="0">
              <a:lnSpc>
                <a:spcPts val="2850"/>
              </a:lnSpc>
              <a:buNone/>
            </a:pPr>
            <a:r>
              <a:rPr lang="en-US" sz="1750" dirty="0">
                <a:solidFill>
                  <a:srgbClr val="4B4A4A"/>
                </a:solidFill>
                <a:latin typeface="Geist" pitchFamily="34" charset="0"/>
                <a:ea typeface="Geist" pitchFamily="34" charset="-122"/>
                <a:cs typeface="Geist" pitchFamily="34" charset="-120"/>
              </a:rPr>
              <a:t>Boards with dedicated ESG committees or regular oversight</a:t>
            </a:r>
            <a:endParaRPr lang="en-US" sz="1750" dirty="0"/>
          </a:p>
        </p:txBody>
      </p:sp>
      <p:sp>
        <p:nvSpPr>
          <p:cNvPr id="9" name="Text 7"/>
          <p:cNvSpPr/>
          <p:nvPr/>
        </p:nvSpPr>
        <p:spPr>
          <a:xfrm>
            <a:off x="9677995" y="2956679"/>
            <a:ext cx="4158615" cy="748427"/>
          </a:xfrm>
          <a:prstGeom prst="rect">
            <a:avLst/>
          </a:prstGeom>
          <a:noFill/>
          <a:ln/>
        </p:spPr>
        <p:txBody>
          <a:bodyPr wrap="none" lIns="0" tIns="0" rIns="0" bIns="0" rtlCol="0" anchor="t"/>
          <a:lstStyle/>
          <a:p>
            <a:pPr algn="ctr" indent="0" marL="0">
              <a:lnSpc>
                <a:spcPts val="5850"/>
              </a:lnSpc>
              <a:buNone/>
            </a:pPr>
            <a:r>
              <a:rPr lang="en-US" sz="5850" b="1" dirty="0">
                <a:solidFill>
                  <a:srgbClr val="4B4A4A"/>
                </a:solidFill>
                <a:latin typeface="Noto Serif SC Bold" pitchFamily="34" charset="0"/>
                <a:ea typeface="Noto Serif SC Bold" pitchFamily="34" charset="-122"/>
                <a:cs typeface="Noto Serif SC Bold" pitchFamily="34" charset="-120"/>
              </a:rPr>
              <a:t>92%</a:t>
            </a:r>
            <a:endParaRPr lang="en-US" sz="5850" dirty="0"/>
          </a:p>
        </p:txBody>
      </p:sp>
      <p:sp>
        <p:nvSpPr>
          <p:cNvPr id="10" name="Text 8"/>
          <p:cNvSpPr/>
          <p:nvPr/>
        </p:nvSpPr>
        <p:spPr>
          <a:xfrm>
            <a:off x="10339626" y="3988475"/>
            <a:ext cx="2835235" cy="354330"/>
          </a:xfrm>
          <a:prstGeom prst="rect">
            <a:avLst/>
          </a:prstGeom>
          <a:noFill/>
          <a:ln/>
        </p:spPr>
        <p:txBody>
          <a:bodyPr wrap="none" lIns="0" tIns="0" rIns="0" bIns="0" rtlCol="0" anchor="t"/>
          <a:lstStyle/>
          <a:p>
            <a:pPr algn="ctr" indent="0" marL="0">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Executive Pay</a:t>
            </a:r>
            <a:endParaRPr lang="en-US" sz="2200" dirty="0"/>
          </a:p>
        </p:txBody>
      </p:sp>
      <p:sp>
        <p:nvSpPr>
          <p:cNvPr id="11" name="Text 9"/>
          <p:cNvSpPr/>
          <p:nvPr/>
        </p:nvSpPr>
        <p:spPr>
          <a:xfrm>
            <a:off x="9677995" y="4478893"/>
            <a:ext cx="4158615" cy="725805"/>
          </a:xfrm>
          <a:prstGeom prst="rect">
            <a:avLst/>
          </a:prstGeom>
          <a:noFill/>
          <a:ln/>
        </p:spPr>
        <p:txBody>
          <a:bodyPr wrap="square" lIns="0" tIns="0" rIns="0" bIns="0" rtlCol="0" anchor="t"/>
          <a:lstStyle/>
          <a:p>
            <a:pPr algn="ctr" indent="0" marL="0">
              <a:lnSpc>
                <a:spcPts val="2850"/>
              </a:lnSpc>
              <a:buNone/>
            </a:pPr>
            <a:r>
              <a:rPr lang="en-US" sz="1750" dirty="0">
                <a:solidFill>
                  <a:srgbClr val="4B4A4A"/>
                </a:solidFill>
                <a:latin typeface="Geist" pitchFamily="34" charset="0"/>
                <a:ea typeface="Geist" pitchFamily="34" charset="-122"/>
                <a:cs typeface="Geist" pitchFamily="34" charset="-120"/>
              </a:rPr>
              <a:t>Fortune 500 companies linking ESG metrics to compensation</a:t>
            </a:r>
            <a:endParaRPr lang="en-US" sz="1750" dirty="0"/>
          </a:p>
        </p:txBody>
      </p:sp>
      <p:sp>
        <p:nvSpPr>
          <p:cNvPr id="12" name="Text 10"/>
          <p:cNvSpPr/>
          <p:nvPr/>
        </p:nvSpPr>
        <p:spPr>
          <a:xfrm>
            <a:off x="793790" y="5459849"/>
            <a:ext cx="13042821" cy="1088708"/>
          </a:xfrm>
          <a:prstGeom prst="rect">
            <a:avLst/>
          </a:prstGeom>
          <a:noFill/>
          <a:ln/>
        </p:spPr>
        <p:txBody>
          <a:bodyPr wrap="square" lIns="0" tIns="0" rIns="0" bIns="0" rtlCol="0" anchor="t"/>
          <a:lstStyle/>
          <a:p>
            <a:pPr algn="l" indent="0" marL="0">
              <a:lnSpc>
                <a:spcPts val="2850"/>
              </a:lnSpc>
              <a:buNone/>
            </a:pPr>
            <a:r>
              <a:rPr lang="en-US" sz="1750" dirty="0">
                <a:solidFill>
                  <a:srgbClr val="4B4A4A"/>
                </a:solidFill>
                <a:latin typeface="Geist" pitchFamily="34" charset="0"/>
                <a:ea typeface="Geist" pitchFamily="34" charset="-122"/>
                <a:cs typeface="Geist" pitchFamily="34" charset="-120"/>
              </a:rPr>
              <a:t>ESG has transitioned from optional reporting to mandatory integration within executive remuneration, risk management frameworks, and strategic planning processes. This shift reflects investor demands and regulatory requirements pushing companies towards measurable sustainability commitments.</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2025-10-30T16:09:11Z</dcterms:created>
  <dcterms:modified xsi:type="dcterms:W3CDTF">2025-10-30T16:09:11Z</dcterms:modified>
</cp:coreProperties>
</file>