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84" r:id="rId2"/>
    <p:sldId id="285" r:id="rId3"/>
    <p:sldId id="282" r:id="rId4"/>
    <p:sldId id="258" r:id="rId5"/>
    <p:sldId id="259" r:id="rId6"/>
    <p:sldId id="273" r:id="rId7"/>
    <p:sldId id="260" r:id="rId8"/>
    <p:sldId id="261" r:id="rId9"/>
    <p:sldId id="256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96" autoAdjust="0"/>
    <p:restoredTop sz="94660"/>
  </p:normalViewPr>
  <p:slideViewPr>
    <p:cSldViewPr>
      <p:cViewPr>
        <p:scale>
          <a:sx n="76" d="100"/>
          <a:sy n="76" d="100"/>
        </p:scale>
        <p:origin x="-12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785B8-4708-4152-9249-40F52572CBA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50C328F-B388-4E84-8ADB-B4CC8BE9A567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dirty="0"/>
        </a:p>
      </dgm:t>
    </dgm:pt>
    <dgm:pt modelId="{84E6BFD8-4F0F-4E50-96DA-C6D71212E000}" type="sibTrans" cxnId="{4B98EC6D-68F0-493C-B486-76A7CB0F10D3}">
      <dgm:prSet/>
      <dgm:spPr/>
      <dgm:t>
        <a:bodyPr/>
        <a:lstStyle/>
        <a:p>
          <a:endParaRPr lang="fr-FR"/>
        </a:p>
      </dgm:t>
    </dgm:pt>
    <dgm:pt modelId="{3D8044FF-422C-440C-A0E5-C29061C692FF}" type="parTrans" cxnId="{4B98EC6D-68F0-493C-B486-76A7CB0F10D3}">
      <dgm:prSet/>
      <dgm:spPr/>
      <dgm:t>
        <a:bodyPr/>
        <a:lstStyle/>
        <a:p>
          <a:endParaRPr lang="fr-FR"/>
        </a:p>
      </dgm:t>
    </dgm:pt>
    <dgm:pt modelId="{C0617F62-3357-4A7E-A02C-2F35C770126B}">
      <dgm:prSet phldrT="[Texte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 dirty="0"/>
        </a:p>
      </dgm:t>
    </dgm:pt>
    <dgm:pt modelId="{6D3BD69E-539E-4EF4-9A5E-2EDE0F532060}" type="sibTrans" cxnId="{8DD0BE07-A4F2-4E5C-83E9-D304FD3B5D6A}">
      <dgm:prSet/>
      <dgm:spPr/>
      <dgm:t>
        <a:bodyPr/>
        <a:lstStyle/>
        <a:p>
          <a:endParaRPr lang="fr-FR"/>
        </a:p>
      </dgm:t>
    </dgm:pt>
    <dgm:pt modelId="{68FC0064-7779-47E7-993E-739D4647E908}" type="parTrans" cxnId="{8DD0BE07-A4F2-4E5C-83E9-D304FD3B5D6A}">
      <dgm:prSet/>
      <dgm:spPr/>
      <dgm:t>
        <a:bodyPr/>
        <a:lstStyle/>
        <a:p>
          <a:endParaRPr lang="fr-FR"/>
        </a:p>
      </dgm:t>
    </dgm:pt>
    <dgm:pt modelId="{9219929B-A79A-4AFC-AEE2-D4D9C4911B08}">
      <dgm:prSet phldrT="[Texte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dirty="0"/>
        </a:p>
      </dgm:t>
    </dgm:pt>
    <dgm:pt modelId="{C887CC95-5E6D-4A51-AF53-C8D034F01B36}" type="sibTrans" cxnId="{4E055645-D3E0-4BA9-AC3A-34FE23CBB95C}">
      <dgm:prSet/>
      <dgm:spPr/>
      <dgm:t>
        <a:bodyPr/>
        <a:lstStyle/>
        <a:p>
          <a:endParaRPr lang="fr-FR"/>
        </a:p>
      </dgm:t>
    </dgm:pt>
    <dgm:pt modelId="{508C0335-3CF7-48ED-965E-62C952B8C9C3}" type="parTrans" cxnId="{4E055645-D3E0-4BA9-AC3A-34FE23CBB95C}">
      <dgm:prSet/>
      <dgm:spPr/>
      <dgm:t>
        <a:bodyPr/>
        <a:lstStyle/>
        <a:p>
          <a:endParaRPr lang="fr-FR"/>
        </a:p>
      </dgm:t>
    </dgm:pt>
    <dgm:pt modelId="{190E2D7C-0570-42E8-BF38-2850B8A72594}">
      <dgm:prSet phldrT="[Texte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dirty="0"/>
        </a:p>
      </dgm:t>
    </dgm:pt>
    <dgm:pt modelId="{1086C3D8-D2E6-4BB9-B313-DC55B7EFEC7E}" type="parTrans" cxnId="{953E3805-5EBE-4A1C-9C35-6A148C1FC89D}">
      <dgm:prSet/>
      <dgm:spPr/>
      <dgm:t>
        <a:bodyPr/>
        <a:lstStyle/>
        <a:p>
          <a:endParaRPr lang="fr-FR"/>
        </a:p>
      </dgm:t>
    </dgm:pt>
    <dgm:pt modelId="{FA560A68-6FAB-4BFB-A845-BEAD085A019D}" type="sibTrans" cxnId="{953E3805-5EBE-4A1C-9C35-6A148C1FC89D}">
      <dgm:prSet/>
      <dgm:spPr/>
      <dgm:t>
        <a:bodyPr/>
        <a:lstStyle/>
        <a:p>
          <a:endParaRPr lang="fr-FR"/>
        </a:p>
      </dgm:t>
    </dgm:pt>
    <dgm:pt modelId="{26DF5AC1-31BD-44B9-93A9-989C1B7BC6F2}">
      <dgm:prSet phldrT="[Texte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dirty="0"/>
        </a:p>
      </dgm:t>
    </dgm:pt>
    <dgm:pt modelId="{8316DF91-44D8-40A7-84B0-E03FA8D726BE}" type="parTrans" cxnId="{2C025600-D936-4E19-B694-3A7906A4C380}">
      <dgm:prSet/>
      <dgm:spPr/>
      <dgm:t>
        <a:bodyPr/>
        <a:lstStyle/>
        <a:p>
          <a:endParaRPr lang="fr-FR"/>
        </a:p>
      </dgm:t>
    </dgm:pt>
    <dgm:pt modelId="{5662FFCA-0B0C-4E74-8DBF-7715D99D8801}" type="sibTrans" cxnId="{2C025600-D936-4E19-B694-3A7906A4C380}">
      <dgm:prSet/>
      <dgm:spPr/>
      <dgm:t>
        <a:bodyPr/>
        <a:lstStyle/>
        <a:p>
          <a:endParaRPr lang="fr-FR"/>
        </a:p>
      </dgm:t>
    </dgm:pt>
    <dgm:pt modelId="{BB896762-C025-4733-BE5E-7CC395530093}" type="pres">
      <dgm:prSet presAssocID="{D99785B8-4708-4152-9249-40F52572CBA2}" presName="compositeShape" presStyleCnt="0">
        <dgm:presLayoutVars>
          <dgm:chMax val="7"/>
          <dgm:dir/>
          <dgm:resizeHandles val="exact"/>
        </dgm:presLayoutVars>
      </dgm:prSet>
      <dgm:spPr/>
    </dgm:pt>
    <dgm:pt modelId="{ABE30E44-6314-44DB-B1DE-85F296F72C07}" type="pres">
      <dgm:prSet presAssocID="{D99785B8-4708-4152-9249-40F52572CBA2}" presName="wedge1" presStyleLbl="node1" presStyleIdx="0" presStyleCnt="5"/>
      <dgm:spPr/>
      <dgm:t>
        <a:bodyPr/>
        <a:lstStyle/>
        <a:p>
          <a:endParaRPr lang="fr-FR"/>
        </a:p>
      </dgm:t>
    </dgm:pt>
    <dgm:pt modelId="{ECF1BAF8-8D0B-487A-8CA1-05D57C56BD02}" type="pres">
      <dgm:prSet presAssocID="{D99785B8-4708-4152-9249-40F52572CBA2}" presName="dummy1a" presStyleCnt="0"/>
      <dgm:spPr/>
    </dgm:pt>
    <dgm:pt modelId="{61334888-11A9-42F7-B827-24E6C819EB97}" type="pres">
      <dgm:prSet presAssocID="{D99785B8-4708-4152-9249-40F52572CBA2}" presName="dummy1b" presStyleCnt="0"/>
      <dgm:spPr/>
    </dgm:pt>
    <dgm:pt modelId="{BD1F33A6-E3ED-4CFF-92EF-84FA46746B4F}" type="pres">
      <dgm:prSet presAssocID="{D99785B8-4708-4152-9249-40F52572CBA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5DC321-45D6-42D8-A57A-278CCBCE1264}" type="pres">
      <dgm:prSet presAssocID="{D99785B8-4708-4152-9249-40F52572CBA2}" presName="wedge2" presStyleLbl="node1" presStyleIdx="1" presStyleCnt="5" custLinFactNeighborX="-712" custLinFactNeighborY="-346"/>
      <dgm:spPr/>
      <dgm:t>
        <a:bodyPr/>
        <a:lstStyle/>
        <a:p>
          <a:endParaRPr lang="fr-FR"/>
        </a:p>
      </dgm:t>
    </dgm:pt>
    <dgm:pt modelId="{324EC230-5353-4D93-94DA-4F97E212AE49}" type="pres">
      <dgm:prSet presAssocID="{D99785B8-4708-4152-9249-40F52572CBA2}" presName="dummy2a" presStyleCnt="0"/>
      <dgm:spPr/>
    </dgm:pt>
    <dgm:pt modelId="{375FD9D2-8A41-4EB9-BDC0-298FC7D0B1FC}" type="pres">
      <dgm:prSet presAssocID="{D99785B8-4708-4152-9249-40F52572CBA2}" presName="dummy2b" presStyleCnt="0"/>
      <dgm:spPr/>
    </dgm:pt>
    <dgm:pt modelId="{F1B48DEA-612F-4422-A72E-FBDD0FB19935}" type="pres">
      <dgm:prSet presAssocID="{D99785B8-4708-4152-9249-40F52572CBA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7C5497-F174-43E6-B29C-A2CE96C7B68A}" type="pres">
      <dgm:prSet presAssocID="{D99785B8-4708-4152-9249-40F52572CBA2}" presName="wedge3" presStyleLbl="node1" presStyleIdx="2" presStyleCnt="5"/>
      <dgm:spPr/>
      <dgm:t>
        <a:bodyPr/>
        <a:lstStyle/>
        <a:p>
          <a:endParaRPr lang="fr-FR"/>
        </a:p>
      </dgm:t>
    </dgm:pt>
    <dgm:pt modelId="{3D198A8A-48D6-44BC-AD74-7633B2810510}" type="pres">
      <dgm:prSet presAssocID="{D99785B8-4708-4152-9249-40F52572CBA2}" presName="dummy3a" presStyleCnt="0"/>
      <dgm:spPr/>
    </dgm:pt>
    <dgm:pt modelId="{72C32996-2C91-439E-8FA3-05B8ED1D37B1}" type="pres">
      <dgm:prSet presAssocID="{D99785B8-4708-4152-9249-40F52572CBA2}" presName="dummy3b" presStyleCnt="0"/>
      <dgm:spPr/>
    </dgm:pt>
    <dgm:pt modelId="{6E9D453E-ACEA-494D-B133-BAF807C515EA}" type="pres">
      <dgm:prSet presAssocID="{D99785B8-4708-4152-9249-40F52572CBA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FAF60A-5378-46E3-8EC9-92F4D40C4225}" type="pres">
      <dgm:prSet presAssocID="{D99785B8-4708-4152-9249-40F52572CBA2}" presName="wedge4" presStyleLbl="node1" presStyleIdx="3" presStyleCnt="5" custLinFactNeighborX="1044" custLinFactNeighborY="-346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B5D6696B-16BB-4B29-A449-C0B82E4C6AAA}" type="pres">
      <dgm:prSet presAssocID="{D99785B8-4708-4152-9249-40F52572CBA2}" presName="dummy4a" presStyleCnt="0"/>
      <dgm:spPr/>
    </dgm:pt>
    <dgm:pt modelId="{CEB28E19-47CE-44D5-8FF7-37C5CA78CA69}" type="pres">
      <dgm:prSet presAssocID="{D99785B8-4708-4152-9249-40F52572CBA2}" presName="dummy4b" presStyleCnt="0"/>
      <dgm:spPr/>
    </dgm:pt>
    <dgm:pt modelId="{1AB3F31C-3357-48DE-9438-80B620237289}" type="pres">
      <dgm:prSet presAssocID="{D99785B8-4708-4152-9249-40F52572CBA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2A3585-AA88-4C21-B245-79ED22B7B455}" type="pres">
      <dgm:prSet presAssocID="{D99785B8-4708-4152-9249-40F52572CBA2}" presName="wedge5" presStyleLbl="node1" presStyleIdx="4" presStyleCnt="5"/>
      <dgm:spPr/>
      <dgm:t>
        <a:bodyPr/>
        <a:lstStyle/>
        <a:p>
          <a:endParaRPr lang="fr-FR"/>
        </a:p>
      </dgm:t>
    </dgm:pt>
    <dgm:pt modelId="{2BA5DD61-F56C-4E6B-B471-AE9747FDBA7A}" type="pres">
      <dgm:prSet presAssocID="{D99785B8-4708-4152-9249-40F52572CBA2}" presName="dummy5a" presStyleCnt="0"/>
      <dgm:spPr/>
    </dgm:pt>
    <dgm:pt modelId="{2CF6F04B-5395-4E86-BE7B-6F1A78DFBA2A}" type="pres">
      <dgm:prSet presAssocID="{D99785B8-4708-4152-9249-40F52572CBA2}" presName="dummy5b" presStyleCnt="0"/>
      <dgm:spPr/>
    </dgm:pt>
    <dgm:pt modelId="{ACDD6E50-E869-45F5-9E90-4C818C1082B4}" type="pres">
      <dgm:prSet presAssocID="{D99785B8-4708-4152-9249-40F52572CBA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DE4BDE-D98F-4C70-AF71-E29AED05EDF6}" type="pres">
      <dgm:prSet presAssocID="{84E6BFD8-4F0F-4E50-96DA-C6D71212E000}" presName="arrowWedge1" presStyleLbl="fgSibTrans2D1" presStyleIdx="0" presStyleCnt="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41DAB72A-24D7-4E2C-9F1F-D499A01D867B}" type="pres">
      <dgm:prSet presAssocID="{6D3BD69E-539E-4EF4-9A5E-2EDE0F532060}" presName="arrowWedge2" presStyleLbl="fgSibTrans2D1" presStyleIdx="1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0B5BD19F-DA68-4C03-8FCE-7A0622CE5A8F}" type="pres">
      <dgm:prSet presAssocID="{FA560A68-6FAB-4BFB-A845-BEAD085A019D}" presName="arrowWedge3" presStyleLbl="fgSibTrans2D1" presStyleIdx="2" presStyleCnt="5"/>
      <dgm:spPr/>
    </dgm:pt>
    <dgm:pt modelId="{EE3020C9-DA05-4B97-BBE3-A9BE3FD76074}" type="pres">
      <dgm:prSet presAssocID="{5662FFCA-0B0C-4E74-8DBF-7715D99D8801}" presName="arrowWedge4" presStyleLbl="fgSibTrans2D1" presStyleIdx="3" presStyleCnt="5"/>
      <dgm:spPr/>
    </dgm:pt>
    <dgm:pt modelId="{EA642810-C54E-4D12-87D1-F00E84C0B4E3}" type="pres">
      <dgm:prSet presAssocID="{C887CC95-5E6D-4A51-AF53-C8D034F01B36}" presName="arrowWedge5" presStyleLbl="fgSibTrans2D1" presStyleIdx="4" presStyleCnt="5"/>
      <dgm:spPr/>
    </dgm:pt>
  </dgm:ptLst>
  <dgm:cxnLst>
    <dgm:cxn modelId="{8106D838-A57A-45B9-A6CD-B46DEF7A7A57}" type="presOf" srcId="{190E2D7C-0570-42E8-BF38-2850B8A72594}" destId="{6E9D453E-ACEA-494D-B133-BAF807C515EA}" srcOrd="1" destOrd="0" presId="urn:microsoft.com/office/officeart/2005/8/layout/cycle8"/>
    <dgm:cxn modelId="{2C025600-D936-4E19-B694-3A7906A4C380}" srcId="{D99785B8-4708-4152-9249-40F52572CBA2}" destId="{26DF5AC1-31BD-44B9-93A9-989C1B7BC6F2}" srcOrd="3" destOrd="0" parTransId="{8316DF91-44D8-40A7-84B0-E03FA8D726BE}" sibTransId="{5662FFCA-0B0C-4E74-8DBF-7715D99D8801}"/>
    <dgm:cxn modelId="{DC1FF7DB-FE94-4EBB-829B-AD4DB911D7A9}" type="presOf" srcId="{26DF5AC1-31BD-44B9-93A9-989C1B7BC6F2}" destId="{1AB3F31C-3357-48DE-9438-80B620237289}" srcOrd="1" destOrd="0" presId="urn:microsoft.com/office/officeart/2005/8/layout/cycle8"/>
    <dgm:cxn modelId="{953E3805-5EBE-4A1C-9C35-6A148C1FC89D}" srcId="{D99785B8-4708-4152-9249-40F52572CBA2}" destId="{190E2D7C-0570-42E8-BF38-2850B8A72594}" srcOrd="2" destOrd="0" parTransId="{1086C3D8-D2E6-4BB9-B313-DC55B7EFEC7E}" sibTransId="{FA560A68-6FAB-4BFB-A845-BEAD085A019D}"/>
    <dgm:cxn modelId="{4B98EC6D-68F0-493C-B486-76A7CB0F10D3}" srcId="{D99785B8-4708-4152-9249-40F52572CBA2}" destId="{650C328F-B388-4E84-8ADB-B4CC8BE9A567}" srcOrd="0" destOrd="0" parTransId="{3D8044FF-422C-440C-A0E5-C29061C692FF}" sibTransId="{84E6BFD8-4F0F-4E50-96DA-C6D71212E000}"/>
    <dgm:cxn modelId="{344A864B-45B0-4FFC-B5D0-F525F34A390A}" type="presOf" srcId="{9219929B-A79A-4AFC-AEE2-D4D9C4911B08}" destId="{322A3585-AA88-4C21-B245-79ED22B7B455}" srcOrd="0" destOrd="0" presId="urn:microsoft.com/office/officeart/2005/8/layout/cycle8"/>
    <dgm:cxn modelId="{4E055645-D3E0-4BA9-AC3A-34FE23CBB95C}" srcId="{D99785B8-4708-4152-9249-40F52572CBA2}" destId="{9219929B-A79A-4AFC-AEE2-D4D9C4911B08}" srcOrd="4" destOrd="0" parTransId="{508C0335-3CF7-48ED-965E-62C952B8C9C3}" sibTransId="{C887CC95-5E6D-4A51-AF53-C8D034F01B36}"/>
    <dgm:cxn modelId="{CA5EFAB6-AC67-42B0-9915-8F6D9A304C11}" type="presOf" srcId="{C0617F62-3357-4A7E-A02C-2F35C770126B}" destId="{F1B48DEA-612F-4422-A72E-FBDD0FB19935}" srcOrd="1" destOrd="0" presId="urn:microsoft.com/office/officeart/2005/8/layout/cycle8"/>
    <dgm:cxn modelId="{60926FF7-B2D1-48E3-B6D9-5FF3980F894D}" type="presOf" srcId="{D99785B8-4708-4152-9249-40F52572CBA2}" destId="{BB896762-C025-4733-BE5E-7CC395530093}" srcOrd="0" destOrd="0" presId="urn:microsoft.com/office/officeart/2005/8/layout/cycle8"/>
    <dgm:cxn modelId="{2386870D-69FB-4EDF-AC53-72408AF87D8D}" type="presOf" srcId="{26DF5AC1-31BD-44B9-93A9-989C1B7BC6F2}" destId="{B7FAF60A-5378-46E3-8EC9-92F4D40C4225}" srcOrd="0" destOrd="0" presId="urn:microsoft.com/office/officeart/2005/8/layout/cycle8"/>
    <dgm:cxn modelId="{7859E0FE-C1CB-4A18-A12D-322CA679263D}" type="presOf" srcId="{650C328F-B388-4E84-8ADB-B4CC8BE9A567}" destId="{ABE30E44-6314-44DB-B1DE-85F296F72C07}" srcOrd="0" destOrd="0" presId="urn:microsoft.com/office/officeart/2005/8/layout/cycle8"/>
    <dgm:cxn modelId="{0CD936BE-EBF6-4E81-AD5C-87ADB11CE56E}" type="presOf" srcId="{C0617F62-3357-4A7E-A02C-2F35C770126B}" destId="{EA5DC321-45D6-42D8-A57A-278CCBCE1264}" srcOrd="0" destOrd="0" presId="urn:microsoft.com/office/officeart/2005/8/layout/cycle8"/>
    <dgm:cxn modelId="{4D6C9551-37F6-4EC8-A92A-6812E0E031F5}" type="presOf" srcId="{9219929B-A79A-4AFC-AEE2-D4D9C4911B08}" destId="{ACDD6E50-E869-45F5-9E90-4C818C1082B4}" srcOrd="1" destOrd="0" presId="urn:microsoft.com/office/officeart/2005/8/layout/cycle8"/>
    <dgm:cxn modelId="{7B606E21-9D92-4958-AE4A-F30558581CC6}" type="presOf" srcId="{190E2D7C-0570-42E8-BF38-2850B8A72594}" destId="{407C5497-F174-43E6-B29C-A2CE96C7B68A}" srcOrd="0" destOrd="0" presId="urn:microsoft.com/office/officeart/2005/8/layout/cycle8"/>
    <dgm:cxn modelId="{113B90FC-A85F-4A51-92B7-EC16E144ECDA}" type="presOf" srcId="{650C328F-B388-4E84-8ADB-B4CC8BE9A567}" destId="{BD1F33A6-E3ED-4CFF-92EF-84FA46746B4F}" srcOrd="1" destOrd="0" presId="urn:microsoft.com/office/officeart/2005/8/layout/cycle8"/>
    <dgm:cxn modelId="{8DD0BE07-A4F2-4E5C-83E9-D304FD3B5D6A}" srcId="{D99785B8-4708-4152-9249-40F52572CBA2}" destId="{C0617F62-3357-4A7E-A02C-2F35C770126B}" srcOrd="1" destOrd="0" parTransId="{68FC0064-7779-47E7-993E-739D4647E908}" sibTransId="{6D3BD69E-539E-4EF4-9A5E-2EDE0F532060}"/>
    <dgm:cxn modelId="{58077EBA-96E1-4957-B36A-086DBCBAC865}" type="presParOf" srcId="{BB896762-C025-4733-BE5E-7CC395530093}" destId="{ABE30E44-6314-44DB-B1DE-85F296F72C07}" srcOrd="0" destOrd="0" presId="urn:microsoft.com/office/officeart/2005/8/layout/cycle8"/>
    <dgm:cxn modelId="{6989A41A-E293-4ACD-B41A-936C4DEEC8A0}" type="presParOf" srcId="{BB896762-C025-4733-BE5E-7CC395530093}" destId="{ECF1BAF8-8D0B-487A-8CA1-05D57C56BD02}" srcOrd="1" destOrd="0" presId="urn:microsoft.com/office/officeart/2005/8/layout/cycle8"/>
    <dgm:cxn modelId="{AD411F2C-1531-4FD0-A8D1-B24E24887D07}" type="presParOf" srcId="{BB896762-C025-4733-BE5E-7CC395530093}" destId="{61334888-11A9-42F7-B827-24E6C819EB97}" srcOrd="2" destOrd="0" presId="urn:microsoft.com/office/officeart/2005/8/layout/cycle8"/>
    <dgm:cxn modelId="{35FCDB49-6998-4F71-82AF-03E2ADF76E69}" type="presParOf" srcId="{BB896762-C025-4733-BE5E-7CC395530093}" destId="{BD1F33A6-E3ED-4CFF-92EF-84FA46746B4F}" srcOrd="3" destOrd="0" presId="urn:microsoft.com/office/officeart/2005/8/layout/cycle8"/>
    <dgm:cxn modelId="{445EF897-42E9-4743-85A4-64529D488832}" type="presParOf" srcId="{BB896762-C025-4733-BE5E-7CC395530093}" destId="{EA5DC321-45D6-42D8-A57A-278CCBCE1264}" srcOrd="4" destOrd="0" presId="urn:microsoft.com/office/officeart/2005/8/layout/cycle8"/>
    <dgm:cxn modelId="{E86D0668-209C-4BEB-9D56-C70FCF6D2C8D}" type="presParOf" srcId="{BB896762-C025-4733-BE5E-7CC395530093}" destId="{324EC230-5353-4D93-94DA-4F97E212AE49}" srcOrd="5" destOrd="0" presId="urn:microsoft.com/office/officeart/2005/8/layout/cycle8"/>
    <dgm:cxn modelId="{B9248A00-2D4C-4DC7-A1F5-9A16500C04D4}" type="presParOf" srcId="{BB896762-C025-4733-BE5E-7CC395530093}" destId="{375FD9D2-8A41-4EB9-BDC0-298FC7D0B1FC}" srcOrd="6" destOrd="0" presId="urn:microsoft.com/office/officeart/2005/8/layout/cycle8"/>
    <dgm:cxn modelId="{45FCD9C7-5917-4F77-A37B-E2985D5C4A32}" type="presParOf" srcId="{BB896762-C025-4733-BE5E-7CC395530093}" destId="{F1B48DEA-612F-4422-A72E-FBDD0FB19935}" srcOrd="7" destOrd="0" presId="urn:microsoft.com/office/officeart/2005/8/layout/cycle8"/>
    <dgm:cxn modelId="{358402C5-BC96-400D-A440-07E7DC04374A}" type="presParOf" srcId="{BB896762-C025-4733-BE5E-7CC395530093}" destId="{407C5497-F174-43E6-B29C-A2CE96C7B68A}" srcOrd="8" destOrd="0" presId="urn:microsoft.com/office/officeart/2005/8/layout/cycle8"/>
    <dgm:cxn modelId="{767F7364-5B05-43D0-BC9F-EEACC77296CF}" type="presParOf" srcId="{BB896762-C025-4733-BE5E-7CC395530093}" destId="{3D198A8A-48D6-44BC-AD74-7633B2810510}" srcOrd="9" destOrd="0" presId="urn:microsoft.com/office/officeart/2005/8/layout/cycle8"/>
    <dgm:cxn modelId="{9A3DC125-CADF-4D03-92D1-1A7633F7923C}" type="presParOf" srcId="{BB896762-C025-4733-BE5E-7CC395530093}" destId="{72C32996-2C91-439E-8FA3-05B8ED1D37B1}" srcOrd="10" destOrd="0" presId="urn:microsoft.com/office/officeart/2005/8/layout/cycle8"/>
    <dgm:cxn modelId="{728ABD5F-20A2-40F7-8C7F-7E6C97279C82}" type="presParOf" srcId="{BB896762-C025-4733-BE5E-7CC395530093}" destId="{6E9D453E-ACEA-494D-B133-BAF807C515EA}" srcOrd="11" destOrd="0" presId="urn:microsoft.com/office/officeart/2005/8/layout/cycle8"/>
    <dgm:cxn modelId="{3BFDCE46-F562-49A6-B696-3FC5357142CB}" type="presParOf" srcId="{BB896762-C025-4733-BE5E-7CC395530093}" destId="{B7FAF60A-5378-46E3-8EC9-92F4D40C4225}" srcOrd="12" destOrd="0" presId="urn:microsoft.com/office/officeart/2005/8/layout/cycle8"/>
    <dgm:cxn modelId="{FD56F188-5285-4AF8-B560-E9CACE718E77}" type="presParOf" srcId="{BB896762-C025-4733-BE5E-7CC395530093}" destId="{B5D6696B-16BB-4B29-A449-C0B82E4C6AAA}" srcOrd="13" destOrd="0" presId="urn:microsoft.com/office/officeart/2005/8/layout/cycle8"/>
    <dgm:cxn modelId="{A7D8D214-5107-45D1-ACC2-97B8EAD2AE5C}" type="presParOf" srcId="{BB896762-C025-4733-BE5E-7CC395530093}" destId="{CEB28E19-47CE-44D5-8FF7-37C5CA78CA69}" srcOrd="14" destOrd="0" presId="urn:microsoft.com/office/officeart/2005/8/layout/cycle8"/>
    <dgm:cxn modelId="{170AD4C8-E572-4726-9B6A-4480DBD6E2E4}" type="presParOf" srcId="{BB896762-C025-4733-BE5E-7CC395530093}" destId="{1AB3F31C-3357-48DE-9438-80B620237289}" srcOrd="15" destOrd="0" presId="urn:microsoft.com/office/officeart/2005/8/layout/cycle8"/>
    <dgm:cxn modelId="{2A1E648B-C4F4-421F-A391-1844B4C921FB}" type="presParOf" srcId="{BB896762-C025-4733-BE5E-7CC395530093}" destId="{322A3585-AA88-4C21-B245-79ED22B7B455}" srcOrd="16" destOrd="0" presId="urn:microsoft.com/office/officeart/2005/8/layout/cycle8"/>
    <dgm:cxn modelId="{2DB18B5F-58CE-4C25-A8E2-7B774B9C7215}" type="presParOf" srcId="{BB896762-C025-4733-BE5E-7CC395530093}" destId="{2BA5DD61-F56C-4E6B-B471-AE9747FDBA7A}" srcOrd="17" destOrd="0" presId="urn:microsoft.com/office/officeart/2005/8/layout/cycle8"/>
    <dgm:cxn modelId="{6F41CB5E-1AF3-4071-858E-BF1EBA879B9F}" type="presParOf" srcId="{BB896762-C025-4733-BE5E-7CC395530093}" destId="{2CF6F04B-5395-4E86-BE7B-6F1A78DFBA2A}" srcOrd="18" destOrd="0" presId="urn:microsoft.com/office/officeart/2005/8/layout/cycle8"/>
    <dgm:cxn modelId="{AC5CAF98-5F4E-448E-B7CB-01E71BF7E172}" type="presParOf" srcId="{BB896762-C025-4733-BE5E-7CC395530093}" destId="{ACDD6E50-E869-45F5-9E90-4C818C1082B4}" srcOrd="19" destOrd="0" presId="urn:microsoft.com/office/officeart/2005/8/layout/cycle8"/>
    <dgm:cxn modelId="{250644DA-C583-486C-824E-5B3A30D27CC8}" type="presParOf" srcId="{BB896762-C025-4733-BE5E-7CC395530093}" destId="{E9DE4BDE-D98F-4C70-AF71-E29AED05EDF6}" srcOrd="20" destOrd="0" presId="urn:microsoft.com/office/officeart/2005/8/layout/cycle8"/>
    <dgm:cxn modelId="{A73E8D7F-8FFD-43FB-A7A6-2D5C51508388}" type="presParOf" srcId="{BB896762-C025-4733-BE5E-7CC395530093}" destId="{41DAB72A-24D7-4E2C-9F1F-D499A01D867B}" srcOrd="21" destOrd="0" presId="urn:microsoft.com/office/officeart/2005/8/layout/cycle8"/>
    <dgm:cxn modelId="{8A67C0C1-5889-4A1F-8409-54D28149EE26}" type="presParOf" srcId="{BB896762-C025-4733-BE5E-7CC395530093}" destId="{0B5BD19F-DA68-4C03-8FCE-7A0622CE5A8F}" srcOrd="22" destOrd="0" presId="urn:microsoft.com/office/officeart/2005/8/layout/cycle8"/>
    <dgm:cxn modelId="{97711400-C20B-4DFB-80C1-32F9566AEB7D}" type="presParOf" srcId="{BB896762-C025-4733-BE5E-7CC395530093}" destId="{EE3020C9-DA05-4B97-BBE3-A9BE3FD76074}" srcOrd="23" destOrd="0" presId="urn:microsoft.com/office/officeart/2005/8/layout/cycle8"/>
    <dgm:cxn modelId="{90FFA214-BC12-4D1C-ACBF-9C2336B485C4}" type="presParOf" srcId="{BB896762-C025-4733-BE5E-7CC395530093}" destId="{EA642810-C54E-4D12-87D1-F00E84C0B4E3}" srcOrd="2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F9332-B9CD-4FF1-96F3-C68E52794987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9340A-3E4B-442C-AAEE-24092359BC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166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Université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Abou</a:t>
            </a:r>
            <a:r>
              <a:rPr lang="en-US" baseline="0" dirty="0" smtClean="0"/>
              <a:t> Baker </a:t>
            </a:r>
            <a:r>
              <a:rPr lang="en-US" baseline="0" dirty="0" err="1" smtClean="0"/>
              <a:t>Belkaid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Tlemcen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5957-6925-46CF-86C2-3B69A36599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233871B-8047-49F2-8F21-1DECF424C0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33871B-8047-49F2-8F21-1DECF424C0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33871B-8047-49F2-8F21-1DECF424C0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8F55AF-C6D1-4CEE-BDCF-DA97F04D5FDF}" type="datetimeFigureOut">
              <a:rPr lang="fr-FR" smtClean="0"/>
              <a:pPr/>
              <a:t>24/02/2020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233871B-8047-49F2-8F21-1DECF424C0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Al-Khwarismi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8429652" cy="1828800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Informatique</a:t>
            </a:r>
            <a:r>
              <a:rPr lang="ar-DZ" b="1" dirty="0" smtClean="0"/>
              <a:t>المعلوماتية</a:t>
            </a:r>
            <a:r>
              <a:rPr lang="ar-DZ" sz="4800" b="1" dirty="0" smtClean="0"/>
              <a:t> 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14480" y="3500438"/>
            <a:ext cx="5857916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Georgia" pitchFamily="18" charset="0"/>
              </a:rPr>
              <a:t>SEMAHI   IKRAM </a:t>
            </a:r>
            <a:endParaRPr lang="en-US" sz="3200" b="1" dirty="0">
              <a:latin typeface="Georgia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/>
          <p:nvPr/>
        </p:nvPicPr>
        <p:blipFill>
          <a:blip r:embed="rId3"/>
          <a:stretch/>
        </p:blipFill>
        <p:spPr>
          <a:xfrm>
            <a:off x="1285852" y="214290"/>
            <a:ext cx="1143001" cy="1128698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667000" y="762000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Georgia" pitchFamily="18" charset="0"/>
              </a:rPr>
              <a:t>Université</a:t>
            </a:r>
            <a:r>
              <a:rPr lang="en-US" baseline="0" dirty="0" smtClean="0">
                <a:latin typeface="Georgia" pitchFamily="18" charset="0"/>
              </a:rPr>
              <a:t> de </a:t>
            </a:r>
            <a:r>
              <a:rPr lang="en-US" baseline="0" dirty="0" err="1" smtClean="0">
                <a:latin typeface="Georgia" pitchFamily="18" charset="0"/>
              </a:rPr>
              <a:t>Abou</a:t>
            </a:r>
            <a:r>
              <a:rPr lang="en-US" baseline="0" dirty="0" smtClean="0">
                <a:latin typeface="Georgia" pitchFamily="18" charset="0"/>
              </a:rPr>
              <a:t> Baker </a:t>
            </a:r>
            <a:r>
              <a:rPr lang="en-US" baseline="0" dirty="0" err="1" smtClean="0">
                <a:latin typeface="Georgia" pitchFamily="18" charset="0"/>
              </a:rPr>
              <a:t>Belkaid</a:t>
            </a:r>
            <a:r>
              <a:rPr lang="en-US" baseline="0" dirty="0" smtClean="0">
                <a:latin typeface="Georgia" pitchFamily="18" charset="0"/>
              </a:rPr>
              <a:t> </a:t>
            </a:r>
            <a:r>
              <a:rPr lang="en-US" baseline="0" dirty="0" err="1" smtClean="0">
                <a:latin typeface="Georgia" pitchFamily="18" charset="0"/>
              </a:rPr>
              <a:t>Tlemcen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3174" y="4500570"/>
            <a:ext cx="401103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ikramsemahi@gmail.com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2133598" cy="272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s://upload.wikimedia.org/wikipedia/commons/4/4e/Eniac.jpg"/>
          <p:cNvSpPr>
            <a:spLocks noChangeAspect="1" noChangeArrowheads="1"/>
          </p:cNvSpPr>
          <p:nvPr/>
        </p:nvSpPr>
        <p:spPr bwMode="auto">
          <a:xfrm>
            <a:off x="155575" y="-2887663"/>
            <a:ext cx="7877175" cy="601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429156" cy="278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200400"/>
            <a:ext cx="8143932" cy="2943244"/>
          </a:xfrm>
        </p:spPr>
        <p:txBody>
          <a:bodyPr>
            <a:normAutofit/>
          </a:bodyPr>
          <a:lstStyle/>
          <a:p>
            <a:r>
              <a:rPr lang="fr-FR" b="1" dirty="0" smtClean="0"/>
              <a:t>Première génération : les tubes à vides – 1940 à 1955</a:t>
            </a:r>
            <a:r>
              <a:rPr lang="ar-DZ" b="1" dirty="0" smtClean="0"/>
              <a:t/>
            </a:r>
            <a:br>
              <a:rPr lang="ar-DZ" b="1" dirty="0" smtClean="0"/>
            </a:br>
            <a:r>
              <a:rPr lang="ar-D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الجيل </a:t>
            </a:r>
            <a:r>
              <a:rPr lang="ar-D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الاول</a:t>
            </a:r>
            <a:r>
              <a:rPr lang="ar-D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:الأنابيب المفرّغة </a:t>
            </a: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43570" y="3357562"/>
            <a:ext cx="3071834" cy="29432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Calculateur Universel Programmable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 RAM :2000 octets.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- 10 000 </a:t>
            </a:r>
            <a:r>
              <a:rPr lang="fr-FR" dirty="0" err="1" smtClean="0">
                <a:solidFill>
                  <a:schemeClr val="tx1"/>
                </a:solidFill>
              </a:rPr>
              <a:t>intstruction</a:t>
            </a:r>
            <a:r>
              <a:rPr lang="fr-FR" dirty="0" smtClean="0">
                <a:solidFill>
                  <a:schemeClr val="tx1"/>
                </a:solidFill>
              </a:rPr>
              <a:t>/S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- Poids : 30 tonnes 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SURFACE : 167 m²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5"/>
            <a:ext cx="5000660" cy="338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674490"/>
            <a:ext cx="3571900" cy="30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200400"/>
            <a:ext cx="8429684" cy="29432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Deuxième génération : les transistors – 1955 à 1965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/>
              <a:t> </a:t>
            </a:r>
            <a:r>
              <a:rPr lang="ar-DZ" dirty="0" smtClean="0"/>
              <a:t>الجيل 2:</a:t>
            </a:r>
            <a:r>
              <a:rPr lang="ar-DZ" dirty="0" smtClean="0">
                <a:solidFill>
                  <a:schemeClr val="tx1"/>
                </a:solidFill>
              </a:rPr>
              <a:t>الترانزيستور                                                                        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43570" y="3357562"/>
            <a:ext cx="3071834" cy="29432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 RAM :</a:t>
            </a:r>
            <a:r>
              <a:rPr lang="fr-FR" dirty="0" smtClean="0"/>
              <a:t> 32 kilo-octets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- 300000 </a:t>
            </a:r>
            <a:r>
              <a:rPr lang="fr-FR" dirty="0" err="1" smtClean="0">
                <a:solidFill>
                  <a:schemeClr val="tx1"/>
                </a:solidFill>
              </a:rPr>
              <a:t>intstruction</a:t>
            </a:r>
            <a:r>
              <a:rPr lang="fr-FR" dirty="0" smtClean="0">
                <a:solidFill>
                  <a:schemeClr val="tx1"/>
                </a:solidFill>
              </a:rPr>
              <a:t>/S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- Poids :  tonnes 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SURFACE : 10 m²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5072098" cy="307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5172075" cy="294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200400"/>
            <a:ext cx="8143932" cy="2943244"/>
          </a:xfrm>
        </p:spPr>
        <p:txBody>
          <a:bodyPr>
            <a:normAutofit/>
          </a:bodyPr>
          <a:lstStyle/>
          <a:p>
            <a:pPr algn="r"/>
            <a:r>
              <a:rPr lang="fr-FR" b="1" dirty="0" smtClean="0">
                <a:solidFill>
                  <a:schemeClr val="tx1"/>
                </a:solidFill>
              </a:rPr>
              <a:t>Troisième génération : les circuits intégrés – 1965 à 1975</a:t>
            </a:r>
            <a:r>
              <a:rPr lang="ar-DZ" b="1" dirty="0" smtClean="0">
                <a:solidFill>
                  <a:schemeClr val="tx1"/>
                </a:solidFill>
              </a:rPr>
              <a:t/>
            </a:r>
            <a:br>
              <a:rPr lang="ar-DZ" b="1" dirty="0" smtClean="0">
                <a:solidFill>
                  <a:schemeClr val="tx1"/>
                </a:solidFill>
              </a:rPr>
            </a:br>
            <a:r>
              <a:rPr lang="ar-DZ" b="1" dirty="0" smtClean="0">
                <a:solidFill>
                  <a:schemeClr val="tx1"/>
                </a:solidFill>
              </a:rPr>
              <a:t>  الجيل 3 :</a:t>
            </a:r>
            <a:r>
              <a:rPr lang="ar-DZ" b="1" dirty="0" err="1" smtClean="0">
                <a:solidFill>
                  <a:schemeClr val="tx1"/>
                </a:solidFill>
              </a:rPr>
              <a:t>الدارات</a:t>
            </a:r>
            <a:r>
              <a:rPr lang="ar-DZ" b="1" dirty="0" smtClean="0">
                <a:solidFill>
                  <a:schemeClr val="tx1"/>
                </a:solidFill>
              </a:rPr>
              <a:t> المتكاملة                                                                                                                              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43570" y="3357562"/>
            <a:ext cx="3071834" cy="29432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Programma 101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 RAM : 2 méga-octets.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-5 millions   </a:t>
            </a:r>
            <a:r>
              <a:rPr lang="fr-FR" dirty="0" err="1" smtClean="0">
                <a:solidFill>
                  <a:schemeClr val="tx1"/>
                </a:solidFill>
              </a:rPr>
              <a:t>intst</a:t>
            </a:r>
            <a:r>
              <a:rPr lang="fr-FR" dirty="0" smtClean="0">
                <a:solidFill>
                  <a:schemeClr val="tx1"/>
                </a:solidFill>
              </a:rPr>
              <a:t>/S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- Poids : 35,5 kg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48910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200400"/>
            <a:ext cx="8143932" cy="29432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Quatrième génération : les circuits intégrés à très grande échelle - 1975 à nos jours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71942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868" y="6130373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processeur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600200"/>
          </a:xfrm>
        </p:spPr>
        <p:txBody>
          <a:bodyPr/>
          <a:lstStyle/>
          <a:p>
            <a:r>
              <a:rPr lang="fr-FR" dirty="0" smtClean="0"/>
              <a:t>Voir la vidéo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3143248"/>
            <a:ext cx="7632848" cy="2786082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Selon les critères suivant </a:t>
            </a:r>
            <a:r>
              <a:rPr lang="fr-FR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 -la </a:t>
            </a:r>
            <a:r>
              <a:rPr lang="fr-FR" b="1" dirty="0">
                <a:solidFill>
                  <a:schemeClr val="tx1"/>
                </a:solidFill>
              </a:rPr>
              <a:t>vitesse de la </a:t>
            </a:r>
            <a:r>
              <a:rPr lang="fr-FR" b="1" dirty="0" smtClean="0">
                <a:solidFill>
                  <a:schemeClr val="tx1"/>
                </a:solidFill>
              </a:rPr>
              <a:t>machine</a:t>
            </a:r>
            <a:r>
              <a:rPr lang="ar-DZ" b="1" dirty="0" smtClean="0">
                <a:solidFill>
                  <a:schemeClr val="tx1"/>
                </a:solidFill>
              </a:rPr>
              <a:t>-  سرعة الحاسوب                        </a:t>
            </a:r>
            <a:endParaRPr lang="fr-FR" b="1" dirty="0" smtClean="0">
              <a:solidFill>
                <a:schemeClr val="tx1"/>
              </a:solidFill>
            </a:endParaRP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-la taille</a:t>
            </a:r>
            <a:r>
              <a:rPr lang="ar-DZ" b="1" dirty="0" smtClean="0">
                <a:solidFill>
                  <a:schemeClr val="tx1"/>
                </a:solidFill>
              </a:rPr>
              <a:t>-  سعة                                                                   </a:t>
            </a:r>
            <a:endParaRPr lang="fr-FR" b="1" dirty="0" smtClean="0">
              <a:solidFill>
                <a:schemeClr val="tx1"/>
              </a:solidFill>
            </a:endParaRP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 -le </a:t>
            </a:r>
            <a:r>
              <a:rPr lang="fr-FR" b="1" dirty="0">
                <a:solidFill>
                  <a:schemeClr val="tx1"/>
                </a:solidFill>
              </a:rPr>
              <a:t>coût et les capacités réseau</a:t>
            </a:r>
            <a:r>
              <a:rPr lang="fr-FR" b="1" dirty="0" smtClean="0">
                <a:solidFill>
                  <a:schemeClr val="tx1"/>
                </a:solidFill>
              </a:rPr>
              <a:t>,</a:t>
            </a:r>
            <a:r>
              <a:rPr lang="ar-DZ" dirty="0" smtClean="0">
                <a:solidFill>
                  <a:schemeClr val="tx1"/>
                </a:solidFill>
              </a:rPr>
              <a:t> - </a:t>
            </a:r>
            <a:r>
              <a:rPr lang="ar-DZ" b="1" dirty="0" smtClean="0">
                <a:solidFill>
                  <a:schemeClr val="tx1"/>
                </a:solidFill>
              </a:rPr>
              <a:t>تكلفة والقدرة الشبكة         </a:t>
            </a:r>
            <a:endParaRPr lang="fr-FR" b="1" dirty="0" smtClean="0">
              <a:solidFill>
                <a:schemeClr val="tx1"/>
              </a:solidFill>
            </a:endParaRP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on distingue généralement 4</a:t>
            </a:r>
            <a:r>
              <a:rPr lang="fr-FR" b="1" dirty="0" smtClean="0">
                <a:solidFill>
                  <a:schemeClr val="tx1"/>
                </a:solidFill>
              </a:rPr>
              <a:t> types d’ordinateurs :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86182" y="6000768"/>
            <a:ext cx="4814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3200" dirty="0" smtClean="0"/>
              <a:t> - نميز 4 أنواع من أجهزة الكمبيوتر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7831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632848" cy="288032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3. 1. Les gros systèmes </a:t>
            </a:r>
            <a:r>
              <a:rPr lang="ar-DZ" dirty="0" smtClean="0">
                <a:solidFill>
                  <a:schemeClr val="tx1"/>
                </a:solidFill>
              </a:rPr>
              <a:t>النظم الكبيرة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Les supercalculateurs 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Un super-ordinateur 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>
                <a:solidFill>
                  <a:schemeClr val="tx1"/>
                </a:solidFill>
              </a:rPr>
              <a:t>ou supercalculateur, est un ordinateur conçu pour atteindre les plus hautes performances possibles avec les techniques connues lors de sa conception, en particulier en ce qui concerne la vitesse de calcul. 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8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Remarques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US" sz="4000" i="1" dirty="0" smtClean="0"/>
          </a:p>
          <a:p>
            <a:pPr>
              <a:buFont typeface="Wingdings" pitchFamily="2" charset="2"/>
              <a:buChar char="ü"/>
            </a:pPr>
            <a:r>
              <a:rPr lang="en-US" sz="4000" i="1" dirty="0" smtClean="0"/>
              <a:t>Volume </a:t>
            </a:r>
            <a:r>
              <a:rPr lang="en-US" sz="4000" i="1" dirty="0" err="1" smtClean="0"/>
              <a:t>horaires</a:t>
            </a:r>
            <a:r>
              <a:rPr lang="ar-DZ" sz="4000" i="1" dirty="0" smtClean="0"/>
              <a:t>  حجم الساعي                 </a:t>
            </a:r>
            <a:endParaRPr lang="en-US" sz="4000" i="1" dirty="0" smtClean="0"/>
          </a:p>
          <a:p>
            <a:pPr>
              <a:buFont typeface="Wingdings" pitchFamily="2" charset="2"/>
              <a:buChar char="ü"/>
            </a:pPr>
            <a:r>
              <a:rPr lang="en-US" sz="4000" i="1" dirty="0" smtClean="0"/>
              <a:t>Controls et </a:t>
            </a:r>
            <a:r>
              <a:rPr lang="en-US" sz="4000" i="1" dirty="0" err="1" smtClean="0"/>
              <a:t>Examens</a:t>
            </a:r>
            <a:r>
              <a:rPr lang="ar-DZ" sz="4000" i="1" dirty="0" smtClean="0"/>
              <a:t>   فرض </a:t>
            </a:r>
            <a:r>
              <a:rPr lang="ar-DZ" sz="4000" i="1" dirty="0" err="1" smtClean="0"/>
              <a:t>و</a:t>
            </a:r>
            <a:r>
              <a:rPr lang="ar-DZ" sz="4000" i="1" dirty="0" smtClean="0"/>
              <a:t> اختبار        </a:t>
            </a:r>
            <a:endParaRPr lang="en-US" sz="4000" i="1" dirty="0" smtClean="0"/>
          </a:p>
          <a:p>
            <a:pPr>
              <a:buFont typeface="Wingdings" pitchFamily="2" charset="2"/>
              <a:buChar char="ü"/>
            </a:pPr>
            <a:r>
              <a:rPr lang="en-US" sz="4000" i="1" dirty="0" smtClean="0"/>
              <a:t> </a:t>
            </a:r>
            <a:r>
              <a:rPr lang="en-US" sz="4000" i="1" dirty="0" err="1" smtClean="0"/>
              <a:t>Présentation</a:t>
            </a:r>
            <a:r>
              <a:rPr lang="en-US" sz="4000" i="1" dirty="0" smtClean="0"/>
              <a:t> de </a:t>
            </a:r>
            <a:r>
              <a:rPr lang="en-US" sz="4000" i="1" dirty="0" err="1" smtClean="0"/>
              <a:t>projets</a:t>
            </a:r>
            <a:r>
              <a:rPr lang="ar-DZ" sz="4000" i="1" dirty="0" smtClean="0"/>
              <a:t> مشروع             </a:t>
            </a:r>
            <a:endParaRPr lang="en-US" sz="40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23528" y="3212976"/>
            <a:ext cx="7632848" cy="288032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3. 1. Les gros systèmes </a:t>
            </a:r>
            <a:endParaRPr lang="fr-FR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0" y="3786190"/>
            <a:ext cx="4354065" cy="266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6190"/>
            <a:ext cx="4396139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5575" y="6431165"/>
            <a:ext cx="459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IBM Blue Gene/P de l'Argonne National </a:t>
            </a:r>
            <a:r>
              <a:rPr lang="fr-FR" dirty="0" err="1"/>
              <a:t>Laboratory</a:t>
            </a:r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76056" y="6420728"/>
            <a:ext cx="295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centre de </a:t>
            </a:r>
            <a:r>
              <a:rPr lang="fr-FR" dirty="0" smtClean="0"/>
              <a:t>recherche </a:t>
            </a:r>
            <a:r>
              <a:rPr lang="fr-FR" dirty="0"/>
              <a:t>de la NASA 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35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632848" cy="28803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3. 1. Les gros systèmes </a:t>
            </a:r>
            <a:endParaRPr lang="fr-FR" dirty="0"/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-Les mainframes</a:t>
            </a:r>
            <a:r>
              <a:rPr lang="ar-DZ" b="1" dirty="0" smtClean="0">
                <a:solidFill>
                  <a:schemeClr val="tx1"/>
                </a:solidFill>
              </a:rPr>
              <a:t>الحاسوب الرئيسي </a:t>
            </a: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En français ordinateurs centraux 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>
                <a:solidFill>
                  <a:schemeClr val="tx1"/>
                </a:solidFill>
              </a:rPr>
              <a:t>c’est des ordinateurs possédant une grande puissance de calcul, des capacités d'entrée-sortie gigantesques et un haut niveau de fiabilité. Les mainframes sont utilisés dans de grandes entreprises pour effectuer des opérations lourdes de calcul ou de traitement de données volumineuses (exemple ; serveurs web, serveurs INTRANET). 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2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632848" cy="288032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3. 1. Les gros systèmes </a:t>
            </a:r>
            <a:endParaRPr lang="fr-FR" dirty="0"/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-Les mainframes</a:t>
            </a:r>
            <a:r>
              <a:rPr lang="ar-DZ" b="1" dirty="0" smtClean="0">
                <a:solidFill>
                  <a:schemeClr val="tx1"/>
                </a:solidFill>
              </a:rPr>
              <a:t/>
            </a:r>
            <a:br>
              <a:rPr lang="ar-DZ" b="1" dirty="0" smtClean="0">
                <a:solidFill>
                  <a:schemeClr val="tx1"/>
                </a:solidFill>
              </a:rPr>
            </a:br>
            <a:r>
              <a:rPr lang="ar-DZ" b="1" dirty="0" smtClean="0">
                <a:solidFill>
                  <a:schemeClr val="tx1"/>
                </a:solidFill>
              </a:rPr>
              <a:t/>
            </a:r>
            <a:br>
              <a:rPr lang="ar-DZ" b="1" dirty="0" smtClean="0">
                <a:solidFill>
                  <a:schemeClr val="tx1"/>
                </a:solidFill>
              </a:rPr>
            </a:br>
            <a:r>
              <a:rPr lang="ar-DZ" b="1" dirty="0" smtClean="0">
                <a:solidFill>
                  <a:schemeClr val="tx1"/>
                </a:solidFill>
              </a:rPr>
              <a:t>الحاسوب الرئيسي </a:t>
            </a: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201649"/>
            <a:ext cx="4643470" cy="317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04048" y="6414313"/>
            <a:ext cx="186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Ordinateur central. </a:t>
            </a:r>
          </a:p>
        </p:txBody>
      </p:sp>
    </p:spTree>
    <p:extLst>
      <p:ext uri="{BB962C8B-B14F-4D97-AF65-F5344CB8AC3E}">
        <p14:creationId xmlns:p14="http://schemas.microsoft.com/office/powerpoint/2010/main" xmlns="" val="38493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42844" y="3429000"/>
            <a:ext cx="8643998" cy="2880320"/>
          </a:xfrm>
        </p:spPr>
        <p:txBody>
          <a:bodyPr>
            <a:normAutofit lnSpcReduction="10000"/>
          </a:bodyPr>
          <a:lstStyle/>
          <a:p>
            <a:pPr algn="l"/>
            <a:r>
              <a:rPr lang="fr-FR" b="1" dirty="0" smtClean="0"/>
              <a:t> </a:t>
            </a:r>
            <a:r>
              <a:rPr lang="fr-FR" b="1" dirty="0">
                <a:solidFill>
                  <a:schemeClr val="tx1"/>
                </a:solidFill>
              </a:rPr>
              <a:t>3. 2. Les ordinateurs de systèmes embarqués </a:t>
            </a:r>
            <a:r>
              <a:rPr lang="ar-DZ" dirty="0" smtClean="0"/>
              <a:t>أنظمة المدمجة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Un </a:t>
            </a:r>
            <a:r>
              <a:rPr lang="fr-FR" dirty="0">
                <a:solidFill>
                  <a:schemeClr val="tx1"/>
                </a:solidFill>
              </a:rPr>
              <a:t>système embarqué est un système complexe qui intègre du logiciel et du matériel conçus ensemble afin de fournir des fonctionnalités données. Il contient généralement un ou plusieurs microprocesseurs destinés à exécuter un ensemble de programmes définis lors de la conception et stockés dans des mémoires. Il ne possédant pas des entrées/sorties standards comme un clavier ou un écran d'ordinateur. 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2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42844" y="3429000"/>
            <a:ext cx="8786874" cy="28803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b="1" dirty="0" smtClean="0"/>
              <a:t> </a:t>
            </a:r>
            <a:r>
              <a:rPr lang="fr-FR" b="1" dirty="0">
                <a:solidFill>
                  <a:schemeClr val="tx1"/>
                </a:solidFill>
              </a:rPr>
              <a:t>3. 3. Les ordinateurs personnels 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Parmi lesquels on distingue : 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Les </a:t>
            </a:r>
            <a:r>
              <a:rPr lang="fr-FR" b="1" dirty="0">
                <a:solidFill>
                  <a:schemeClr val="tx1"/>
                </a:solidFill>
              </a:rPr>
              <a:t>ordinateurs de bureau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>
                <a:solidFill>
                  <a:schemeClr val="tx1"/>
                </a:solidFill>
              </a:rPr>
              <a:t>en anglais </a:t>
            </a:r>
            <a:r>
              <a:rPr lang="fr-FR" i="1" dirty="0">
                <a:solidFill>
                  <a:schemeClr val="tx1"/>
                </a:solidFill>
              </a:rPr>
              <a:t>desktop computers</a:t>
            </a:r>
            <a:r>
              <a:rPr lang="fr-FR" dirty="0">
                <a:solidFill>
                  <a:schemeClr val="tx1"/>
                </a:solidFill>
              </a:rPr>
              <a:t>) </a:t>
            </a:r>
            <a:r>
              <a:rPr lang="ar-DZ" b="1" dirty="0" smtClean="0"/>
              <a:t>الحاسوب المكتب 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-Les </a:t>
            </a:r>
            <a:r>
              <a:rPr lang="fr-FR" b="1" dirty="0">
                <a:solidFill>
                  <a:schemeClr val="tx1"/>
                </a:solidFill>
              </a:rPr>
              <a:t>ordinateurs portables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>
                <a:solidFill>
                  <a:schemeClr val="tx1"/>
                </a:solidFill>
              </a:rPr>
              <a:t>en anglais </a:t>
            </a:r>
            <a:r>
              <a:rPr lang="fr-FR" i="1" dirty="0" err="1">
                <a:solidFill>
                  <a:schemeClr val="tx1"/>
                </a:solidFill>
              </a:rPr>
              <a:t>laptop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ou </a:t>
            </a:r>
            <a:r>
              <a:rPr lang="fr-FR" i="1" dirty="0">
                <a:solidFill>
                  <a:schemeClr val="tx1"/>
                </a:solidFill>
              </a:rPr>
              <a:t>notebooks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r>
              <a:rPr lang="ar-DZ" b="1" dirty="0" smtClean="0"/>
              <a:t> الحاسوب المحمول 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 -les </a:t>
            </a:r>
            <a:r>
              <a:rPr lang="fr-FR" b="1" dirty="0" err="1">
                <a:solidFill>
                  <a:schemeClr val="tx1"/>
                </a:solidFill>
              </a:rPr>
              <a:t>netbooks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ar-DZ" b="1" dirty="0" smtClean="0">
                <a:solidFill>
                  <a:schemeClr val="tx1"/>
                </a:solidFill>
              </a:rPr>
              <a:t> </a:t>
            </a:r>
            <a:endParaRPr lang="fr-FR" dirty="0"/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-Les </a:t>
            </a:r>
            <a:r>
              <a:rPr lang="fr-FR" b="1" dirty="0">
                <a:solidFill>
                  <a:schemeClr val="tx1"/>
                </a:solidFill>
              </a:rPr>
              <a:t>tablettes PC </a:t>
            </a:r>
            <a:r>
              <a:rPr lang="ar-DZ" dirty="0" smtClean="0"/>
              <a:t>الكمبيوتر </a:t>
            </a:r>
            <a:r>
              <a:rPr lang="ar-DZ" dirty="0" err="1" smtClean="0"/>
              <a:t>اللوحي</a:t>
            </a:r>
            <a:r>
              <a:rPr lang="fr-FR" dirty="0" smtClean="0">
                <a:solidFill>
                  <a:schemeClr val="tx1"/>
                </a:solidFill>
              </a:rPr>
              <a:t>(en </a:t>
            </a:r>
            <a:r>
              <a:rPr lang="fr-FR" dirty="0">
                <a:solidFill>
                  <a:schemeClr val="tx1"/>
                </a:solidFill>
              </a:rPr>
              <a:t>anglais </a:t>
            </a:r>
            <a:r>
              <a:rPr lang="fr-FR" i="1" dirty="0" err="1">
                <a:solidFill>
                  <a:schemeClr val="tx1"/>
                </a:solidFill>
              </a:rPr>
              <a:t>tablet</a:t>
            </a:r>
            <a:r>
              <a:rPr lang="fr-FR" i="1" dirty="0">
                <a:solidFill>
                  <a:schemeClr val="tx1"/>
                </a:solidFill>
              </a:rPr>
              <a:t> PC</a:t>
            </a:r>
            <a:r>
              <a:rPr lang="fr-FR" dirty="0">
                <a:solidFill>
                  <a:schemeClr val="tx1"/>
                </a:solidFill>
              </a:rPr>
              <a:t>, également appelées ardoises électroniques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9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632848" cy="288032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3. 4. Les assistants personnels </a:t>
            </a:r>
            <a:r>
              <a:rPr lang="ar-DZ" dirty="0" smtClean="0">
                <a:solidFill>
                  <a:schemeClr val="tx1"/>
                </a:solidFill>
              </a:rPr>
              <a:t>المساعد الرقمي الشخصي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Appelés PDA, (</a:t>
            </a:r>
            <a:r>
              <a:rPr lang="fr-FR" i="1" dirty="0" err="1">
                <a:solidFill>
                  <a:schemeClr val="tx1"/>
                </a:solidFill>
              </a:rPr>
              <a:t>Personal</a:t>
            </a:r>
            <a:r>
              <a:rPr lang="fr-FR" i="1" dirty="0">
                <a:solidFill>
                  <a:schemeClr val="tx1"/>
                </a:solidFill>
              </a:rPr>
              <a:t> digital Assistant</a:t>
            </a:r>
            <a:r>
              <a:rPr lang="fr-FR" dirty="0">
                <a:solidFill>
                  <a:schemeClr val="tx1"/>
                </a:solidFill>
              </a:rPr>
              <a:t>, ou encore </a:t>
            </a:r>
            <a:r>
              <a:rPr lang="fr-FR" i="1" dirty="0" err="1">
                <a:solidFill>
                  <a:schemeClr val="tx1"/>
                </a:solidFill>
              </a:rPr>
              <a:t>handheld</a:t>
            </a:r>
            <a:r>
              <a:rPr lang="fr-FR" i="1" dirty="0">
                <a:solidFill>
                  <a:schemeClr val="tx1"/>
                </a:solidFill>
              </a:rPr>
              <a:t>)</a:t>
            </a:r>
            <a:r>
              <a:rPr lang="fr-FR" dirty="0">
                <a:solidFill>
                  <a:schemeClr val="tx1"/>
                </a:solidFill>
              </a:rPr>
              <a:t>, sont des ordinateurs de poche proposant des fonctionnalités liées à l'organisation personnelle. Ils peuvent être dotés des fonctions d'un téléphone portable. On parle alors souvent dans ce cas de </a:t>
            </a:r>
            <a:r>
              <a:rPr lang="fr-FR" dirty="0" err="1">
                <a:solidFill>
                  <a:schemeClr val="tx1"/>
                </a:solidFill>
              </a:rPr>
              <a:t>smartphone</a:t>
            </a:r>
            <a:r>
              <a:rPr lang="fr-FR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0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16273" cy="6945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4800" b="1" u="sng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4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4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4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4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4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4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4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4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48" name="AutoShape 4" descr="RÃ©sultat de recherche d'images pour &quot;solution  icon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6626" name="Picture 2" descr="C:\Users\univ tlm\Desktop\RSD M1\images (6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071942"/>
            <a:ext cx="2091688" cy="2786058"/>
          </a:xfrm>
          <a:prstGeom prst="rect">
            <a:avLst/>
          </a:prstGeom>
          <a:noFill/>
        </p:spPr>
      </p:pic>
      <p:pic>
        <p:nvPicPr>
          <p:cNvPr id="26628" name="Picture 4" descr="C:\Users\univ tlm\Desktop\RSD M1\mercidevotreatten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7643866" cy="371475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5716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6629" name="Picture 5" descr="C:\Users\univ tlm\Desktop\RSD M1\images (7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00042"/>
            <a:ext cx="1253732" cy="1419324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4643438" y="5429264"/>
            <a:ext cx="2042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Des Questions 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4643438" y="5286388"/>
            <a:ext cx="2071702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Picture 5" descr="C:\Users\univ tlm\Desktop\RSD M1\images (7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4086" y="5438676"/>
            <a:ext cx="1253732" cy="141932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7158" y="2000240"/>
            <a:ext cx="8429684" cy="2000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439305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1.00799 -0.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9711E-6 C 0.00104 -0.00277 0.00122 -0.00647 0.0033 -0.00832 C 0.00972 -0.01456 0.02101 -0.01988 0.02917 -0.02312 C 0.0349 -0.02242 0.04063 -0.02265 0.04636 -0.02104 C 0.05399 -0.01895 0.06059 -0.00531 0.06528 0.00232 C 0.06927 0.01665 0.06615 0.01157 0.07205 0.0192 C 0.07483 0.02983 0.07882 0.03469 0.0875 0.03816 C 0.08976 0.03746 0.09236 0.03769 0.09445 0.03607 C 0.09636 0.03446 0.10504 0.02012 0.10643 0.01711 C 0.10938 0.01018 0.11233 0.00301 0.11511 -0.00416 C 0.11597 -0.00647 0.11667 -0.00901 0.1184 -0.0104 C 0.12049 -0.01202 0.12309 -0.01179 0.12535 -0.01248 C 0.13108 -0.01179 0.13681 -0.01202 0.14254 -0.0104 C 0.15139 -0.00786 0.15469 0.01087 0.16476 0.0148 C 0.17986 0.03399 0.16111 0.01203 0.17518 0.02336 C 0.17726 0.02498 0.1783 0.02775 0.18021 0.0296 C 0.18351 0.03284 0.19063 0.03816 0.19063 0.03839 C 0.19445 0.03746 0.19879 0.03816 0.20261 0.03607 C 0.20452 0.03492 0.20486 0.03191 0.2059 0.0296 C 0.2099 0.02105 0.21146 0.01434 0.21632 0.00648 C 0.21945 -0.00601 0.2257 -0.00763 0.23524 -0.0104 C 0.23976 -0.00994 0.25156 -0.00994 0.25764 -0.00624 C 0.26684 -0.00069 0.27899 0.01642 0.28507 0.02752 C 0.28924 0.04324 0.28577 0.03746 0.3125 0.03191 C 0.31771 0.03076 0.31962 0.02266 0.32274 0.0192 C 0.32483 0.01711 0.32743 0.01642 0.32969 0.0148 C 0.34097 0.00602 0.34236 0.00509 0.35382 -4.9711E-6 C 0.36059 0.0007 0.36754 0.0007 0.37431 0.00232 C 0.38299 0.0044 0.3882 0.01781 0.39497 0.02336 C 0.40122 0.03492 0.41042 0.03145 0.42066 0.03399 C 0.42934 0.0333 0.43802 0.03376 0.44636 0.03191 C 0.45174 0.03076 0.45313 0.02197 0.45677 0.01711 C 0.46042 0.01203 0.46528 0.00555 0.47049 0.00232 C 0.47865 -0.00277 0.48316 -0.00323 0.49288 -0.00624 C 0.49514 -0.00693 0.49983 -0.00832 0.49983 -0.00809 C 0.54063 -0.00531 0.51771 -0.00878 0.53924 -4.9711E-6 C 0.54202 0.00347 0.54393 0.00902 0.54792 0.01064 C 0.55122 0.01203 0.55816 0.0148 0.55816 0.01503 C 0.55938 0.01619 0.56007 0.01827 0.56163 0.0192 C 0.56476 0.02128 0.57188 0.02336 0.57188 0.02359 C 0.58785 0.0185 0.58281 0.0037 0.59757 -0.00208 C 0.60365 -0.01317 0.60538 -0.01271 0.61649 -0.0104 C 0.62865 0.00394 0.64514 0.0148 0.66111 0.02128 C 0.66233 0.02081 0.68559 0.01318 0.69045 0.01064 C 0.70191 0.00417 0.71077 -0.00739 0.72292 -0.01248 C 0.73125 -0.02751 0.74132 -0.01965 0.75399 -0.01479 C 0.75695 -0.01086 0.76042 -0.00716 0.7625 -0.00208 C 0.76632 0.00717 0.76632 0.01665 0.77101 0.02544 C 0.79028 0.02405 0.79757 0.02914 0.80868 0.0148 C 0.81198 0.0007 0.81823 -0.00184 0.82934 -0.00416 C 0.83785 -0.00369 0.86945 -4.9711E-6 0.88455 -4.9711E-6 " pathEditMode="relative" rAng="0" ptsTypes="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60116E-6 L 0.21753 -0.002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76 -0.01202 C 0.06476 -0.0148 0.06476 -0.0185 0.06493 -0.02035 C 0.06614 -0.02659 0.06823 -0.03191 0.07014 -0.03514 C 0.07153 -0.03445 0.07222 -0.03468 0.07344 -0.03306 C 0.07552 -0.03098 0.07621 -0.01734 0.07743 -0.00971 C 0.0783 0.00463 0.07743 -0.00046 0.07882 0.00717 C 0.07934 0.0178 0.08021 0.02266 0.0816 0.02613 C 0.08229 0.02543 0.08281 0.02567 0.08333 0.02405 C 0.08368 0.02243 0.08559 0.00809 0.08559 0.00509 C 0.0868 -0.00185 0.08733 -0.00902 0.08767 -0.01618 C 0.08767 -0.0185 0.08819 -0.02104 0.08819 -0.02243 C 0.08871 -0.02404 0.08941 -0.02381 0.08958 -0.02451 C 0.0908 -0.02381 0.09219 -0.02404 0.09305 -0.02243 C 0.09496 -0.01988 0.09566 -0.00115 0.09757 0.00278 C 0.10069 0.02197 0.09705 -1.32948E-6 0.10017 0.01133 C 0.10017 0.01295 0.10069 0.01572 0.10104 0.01757 C 0.10156 0.02081 0.10295 0.02613 0.10295 0.02636 C 0.10417 0.02543 0.10503 0.02613 0.10555 0.02405 C 0.10608 0.02289 0.10608 0.01989 0.10608 0.01757 C 0.10694 0.00902 0.10746 0.00231 0.10833 -0.00555 C 0.10885 -0.01803 0.11042 -0.01965 0.11215 -0.02243 C 0.11285 -0.02196 0.11545 -0.02196 0.11684 -0.01826 C 0.11892 -0.01272 0.12083 0.00439 0.12222 0.01549 C 0.12344 0.03122 0.12222 0.02543 0.1276 0.01989 C 0.12899 0.01873 0.12899 0.01064 0.13021 0.00717 C 0.1309 0.00509 0.13108 0.00439 0.1316 0.00278 C 0.13368 -0.00601 0.1342 -0.00694 0.13628 -0.01202 C 0.13767 -0.01133 0.13906 -0.01133 0.1408 -0.00971 C 0.14219 -0.00763 0.14358 0.00578 0.14496 0.01133 C 0.14618 0.02289 0.14826 0.01942 0.15017 0.02197 C 0.15226 0.02127 0.15364 0.02174 0.15555 0.01989 C 0.15642 0.01873 0.15694 0.00994 0.15764 0.00509 C 0.15833 -1.32948E-6 0.15955 -0.00647 0.16042 -0.00971 C 0.16198 -0.0148 0.16302 -0.01526 0.16493 -0.01826 C 0.16562 -0.01896 0.16632 -0.02035 0.16632 -0.02011 C 0.175 -0.01734 0.17031 -0.02081 0.1743 -0.01202 C 0.175 -0.00855 0.17535 -0.003 0.17639 -0.00139 C 0.17691 -1.32948E-6 0.1783 0.00278 0.1783 0.00301 C 0.17899 0.00416 0.17899 0.00624 0.17934 0.00717 C 0.17969 0.00925 0.18125 0.01133 0.18125 0.01156 C 0.18437 0.00648 0.18333 -0.00832 0.18663 -0.0141 C 0.18767 -0.0252 0.18837 -0.02474 0.19028 -0.02243 C 0.19271 -0.00809 0.19601 0.00278 0.19965 0.00925 C 0.19965 0.00879 0.20469 0.00116 0.20573 -0.00139 C 0.20799 -0.00786 0.20937 -0.01942 0.21198 -0.02451 C 0.21406 -0.03954 0.21597 -0.03167 0.21858 -0.02682 C 0.21892 -0.02289 0.21996 -0.01919 0.22031 -0.0141 C 0.22083 -0.00485 0.22083 0.00463 0.22205 0.01341 C 0.22604 0.01202 0.22743 0.01711 0.23003 0.00278 C 0.23038 -0.01133 0.23194 -0.01387 0.23403 -0.01618 C 0.23594 -0.01572 0.24219 -0.01202 0.24601 -0.01202 " pathEditMode="relative" rAng="0" ptsTypes="ffffffff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4452" y="16353"/>
            <a:ext cx="1503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:</a:t>
            </a:r>
            <a:endParaRPr lang="fr-FR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9" name="Rectangle avec flèche vers le bas 38"/>
          <p:cNvSpPr/>
          <p:nvPr/>
        </p:nvSpPr>
        <p:spPr>
          <a:xfrm>
            <a:off x="3357554" y="142852"/>
            <a:ext cx="2500330" cy="78581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4143372" y="21429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  <a:cs typeface="Aharoni" pitchFamily="2" charset="-79"/>
              </a:rPr>
              <a:t>chapitre</a:t>
            </a:r>
          </a:p>
          <a:p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-714412" y="714356"/>
            <a:ext cx="10715700" cy="6143644"/>
            <a:chOff x="-714412" y="714356"/>
            <a:chExt cx="10715700" cy="6143644"/>
          </a:xfrm>
        </p:grpSpPr>
        <p:grpSp>
          <p:nvGrpSpPr>
            <p:cNvPr id="2" name="Groupe 47"/>
            <p:cNvGrpSpPr/>
            <p:nvPr/>
          </p:nvGrpSpPr>
          <p:grpSpPr>
            <a:xfrm>
              <a:off x="-714412" y="714356"/>
              <a:ext cx="10715700" cy="6143644"/>
              <a:chOff x="-714412" y="500066"/>
              <a:chExt cx="10715700" cy="6143644"/>
            </a:xfrm>
          </p:grpSpPr>
          <p:grpSp>
            <p:nvGrpSpPr>
              <p:cNvPr id="3" name="Groupe 46"/>
              <p:cNvGrpSpPr/>
              <p:nvPr/>
            </p:nvGrpSpPr>
            <p:grpSpPr>
              <a:xfrm>
                <a:off x="-714412" y="500066"/>
                <a:ext cx="10715700" cy="6143644"/>
                <a:chOff x="-714412" y="500066"/>
                <a:chExt cx="10715700" cy="6143644"/>
              </a:xfrm>
            </p:grpSpPr>
            <p:grpSp>
              <p:nvGrpSpPr>
                <p:cNvPr id="4" name="Groupe 43"/>
                <p:cNvGrpSpPr/>
                <p:nvPr/>
              </p:nvGrpSpPr>
              <p:grpSpPr>
                <a:xfrm>
                  <a:off x="-714412" y="500066"/>
                  <a:ext cx="10715700" cy="6143644"/>
                  <a:chOff x="-714412" y="500066"/>
                  <a:chExt cx="10715700" cy="6143644"/>
                </a:xfrm>
              </p:grpSpPr>
              <p:graphicFrame>
                <p:nvGraphicFramePr>
                  <p:cNvPr id="42" name="Diagramme 41"/>
                  <p:cNvGraphicFramePr/>
                  <p:nvPr/>
                </p:nvGraphicFramePr>
                <p:xfrm>
                  <a:off x="-714412" y="500066"/>
                  <a:ext cx="10715700" cy="6143644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" r:lo="rId4" r:qs="rId5" r:cs="rId6"/>
                  </a:graphicData>
                </a:graphic>
              </p:graphicFrame>
              <p:sp>
                <p:nvSpPr>
                  <p:cNvPr id="43" name="ZoneTexte 42"/>
                  <p:cNvSpPr txBox="1"/>
                  <p:nvPr/>
                </p:nvSpPr>
                <p:spPr>
                  <a:xfrm rot="200087">
                    <a:off x="3658343" y="2424632"/>
                    <a:ext cx="232754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ArchUp">
                      <a:avLst/>
                    </a:prstTxWarp>
                    <a:spAutoFit/>
                  </a:bodyPr>
                  <a:lstStyle/>
                  <a:p>
                    <a:r>
                      <a:rPr lang="en-US" sz="3200" dirty="0" smtClean="0"/>
                      <a:t>Rappel </a:t>
                    </a:r>
                    <a:r>
                      <a:rPr lang="en-US" sz="3200" dirty="0" err="1" smtClean="0"/>
                      <a:t>sur</a:t>
                    </a:r>
                    <a:endParaRPr lang="en-US" sz="3200" dirty="0" smtClean="0"/>
                  </a:p>
                  <a:p>
                    <a:r>
                      <a:rPr lang="en-US" sz="3200" dirty="0" smtClean="0"/>
                      <a:t> les notions</a:t>
                    </a:r>
                  </a:p>
                  <a:p>
                    <a:r>
                      <a:rPr lang="en-US" sz="3200" dirty="0" smtClean="0"/>
                      <a:t>      </a:t>
                    </a:r>
                    <a:endParaRPr lang="fr-FR" sz="3200" dirty="0"/>
                  </a:p>
                </p:txBody>
              </p:sp>
            </p:grpSp>
            <p:sp>
              <p:nvSpPr>
                <p:cNvPr id="45" name="ZoneTexte 44"/>
                <p:cNvSpPr txBox="1"/>
                <p:nvPr/>
              </p:nvSpPr>
              <p:spPr>
                <a:xfrm rot="10800000">
                  <a:off x="3804247" y="4228935"/>
                  <a:ext cx="176788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>
                      <a:gd name="adj" fmla="val 10602395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3600" dirty="0" err="1" smtClean="0">
                      <a:solidFill>
                        <a:srgbClr val="FFFF00"/>
                      </a:solidFill>
                    </a:rPr>
                    <a:t>Réseaux</a:t>
                  </a:r>
                  <a:endParaRPr lang="fr-FR" b="1" u="sng" dirty="0" smtClean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46" name="ZoneTexte 45"/>
              <p:cNvSpPr txBox="1"/>
              <p:nvPr/>
            </p:nvSpPr>
            <p:spPr>
              <a:xfrm rot="17847387">
                <a:off x="2905121" y="2312024"/>
                <a:ext cx="3117328" cy="120032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</a:rPr>
                  <a:t>Hardware </a:t>
                </a:r>
                <a:br>
                  <a:rPr lang="en-US" sz="3600" dirty="0" smtClean="0">
                    <a:solidFill>
                      <a:srgbClr val="0070C0"/>
                    </a:solidFill>
                  </a:rPr>
                </a:br>
                <a:r>
                  <a:rPr lang="en-US" sz="3600" dirty="0" smtClean="0">
                    <a:solidFill>
                      <a:srgbClr val="0070C0"/>
                    </a:solidFill>
                  </a:rPr>
                  <a:t>Software</a:t>
                </a:r>
                <a:endParaRPr lang="fr-FR" sz="3600" dirty="0" smtClean="0">
                  <a:solidFill>
                    <a:srgbClr val="0070C0"/>
                  </a:solidFill>
                </a:endParaRPr>
              </a:p>
              <a:p>
                <a:endParaRPr lang="fr-FR" dirty="0" smtClean="0"/>
              </a:p>
              <a:p>
                <a:endParaRPr lang="fr-FR" dirty="0"/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 rot="9325045">
              <a:off x="4384363" y="3456575"/>
              <a:ext cx="1767885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602395"/>
                </a:avLst>
              </a:prstTxWarp>
              <a:spAutoFit/>
            </a:bodyPr>
            <a:lstStyle/>
            <a:p>
              <a:pPr lvl="0"/>
              <a:r>
                <a:rPr lang="en-US" sz="3600" dirty="0" smtClean="0"/>
                <a:t>Microsoft</a:t>
              </a:r>
            </a:p>
            <a:p>
              <a:pPr lvl="0"/>
              <a:r>
                <a:rPr lang="en-US" sz="3600" dirty="0" smtClean="0"/>
                <a:t> Office </a:t>
              </a:r>
              <a:endParaRPr lang="fr-FR" sz="3600" dirty="0"/>
            </a:p>
          </p:txBody>
        </p:sp>
        <p:sp>
          <p:nvSpPr>
            <p:cNvPr id="14" name="ZoneTexte 13"/>
            <p:cNvSpPr txBox="1"/>
            <p:nvPr/>
          </p:nvSpPr>
          <p:spPr>
            <a:xfrm rot="2611056">
              <a:off x="4062555" y="2570773"/>
              <a:ext cx="1767885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602395"/>
                </a:avLst>
              </a:prstTxWarp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chemeClr val="bg1"/>
                  </a:solidFill>
                </a:rPr>
                <a:t>La recherche</a:t>
              </a:r>
            </a:p>
            <a:p>
              <a:pPr algn="ctr"/>
              <a:r>
                <a:rPr lang="fr-FR" sz="3600" b="1" dirty="0" smtClean="0">
                  <a:solidFill>
                    <a:schemeClr val="bg1"/>
                  </a:solidFill>
                </a:rPr>
                <a:t> sur</a:t>
              </a:r>
            </a:p>
            <a:p>
              <a:pPr algn="ctr"/>
              <a:r>
                <a:rPr lang="fr-FR" sz="2400" b="1" dirty="0" smtClean="0">
                  <a:solidFill>
                    <a:schemeClr val="bg1"/>
                  </a:solidFill>
                </a:rPr>
                <a:t> l’internet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3043930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37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37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4286256"/>
            <a:ext cx="7952928" cy="1270992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Niveau :M1 – deuxième semestre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Université </a:t>
            </a:r>
            <a:r>
              <a:rPr lang="fr-FR" sz="3200" dirty="0" err="1" smtClean="0">
                <a:solidFill>
                  <a:schemeClr val="tx1"/>
                </a:solidFill>
              </a:rPr>
              <a:t>Aboubekr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Belkaid</a:t>
            </a:r>
            <a:endParaRPr lang="fr-FR" sz="3200" dirty="0">
              <a:solidFill>
                <a:schemeClr val="tx1"/>
              </a:solidFill>
            </a:endParaRPr>
          </a:p>
          <a:p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/>
              <a:t>Cours 1 : Rappel des notions de base de l’informatique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85720" y="6143644"/>
            <a:ext cx="8643998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Présenté par : Mlle   SEMAHI IKRAM                                          Date :23 /02/2020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920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/>
              <a:t>1-Définitions 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81577" y="1942958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1-1-Définitions de l’informatique </a:t>
            </a:r>
            <a:r>
              <a:rPr lang="fr-FR" sz="3200" b="1" dirty="0"/>
              <a:t>/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3200" b="1" dirty="0" smtClean="0"/>
              <a:t>Computer science :</a:t>
            </a:r>
            <a:endParaRPr lang="fr-FR" sz="3200" dirty="0" smtClean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634125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Cours 1 : Rappel des notions de base de l’informatique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356347" y="3298047"/>
            <a:ext cx="8451062" cy="2651233"/>
          </a:xfrm>
        </p:spPr>
        <p:txBody>
          <a:bodyPr>
            <a:noAutofit/>
          </a:bodyPr>
          <a:lstStyle/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Le mot « </a:t>
            </a:r>
            <a:r>
              <a:rPr lang="fr-FR" sz="2800" b="1" dirty="0" smtClean="0">
                <a:solidFill>
                  <a:srgbClr val="0070C0"/>
                </a:solidFill>
              </a:rPr>
              <a:t>Informatique</a:t>
            </a:r>
            <a:r>
              <a:rPr lang="fr-FR" sz="2800" dirty="0" smtClean="0">
                <a:solidFill>
                  <a:schemeClr val="tx1"/>
                </a:solidFill>
              </a:rPr>
              <a:t> » a été créé (vers 1960) à partir des deux mots « </a:t>
            </a:r>
            <a:r>
              <a:rPr lang="fr-FR" sz="2800" dirty="0" smtClean="0">
                <a:solidFill>
                  <a:srgbClr val="0070C0"/>
                </a:solidFill>
              </a:rPr>
              <a:t>infor</a:t>
            </a:r>
            <a:r>
              <a:rPr lang="fr-FR" sz="2800" dirty="0" smtClean="0">
                <a:solidFill>
                  <a:schemeClr val="tx1"/>
                </a:solidFill>
              </a:rPr>
              <a:t>mation » et  « auto</a:t>
            </a:r>
            <a:r>
              <a:rPr lang="fr-FR" sz="2800" dirty="0" smtClean="0">
                <a:solidFill>
                  <a:srgbClr val="0070C0"/>
                </a:solidFill>
              </a:rPr>
              <a:t>matique</a:t>
            </a:r>
            <a:r>
              <a:rPr lang="fr-FR" sz="2800" dirty="0" smtClean="0">
                <a:solidFill>
                  <a:schemeClr val="tx1"/>
                </a:solidFill>
              </a:rPr>
              <a:t> », la science qui s'occupe du traitement automatique de l'information par l’utilisation de machines communément appelée "ordinateur".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596" y="5253351"/>
            <a:ext cx="852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400" dirty="0" smtClean="0">
                <a:solidFill>
                  <a:srgbClr val="FF0000"/>
                </a:solidFill>
              </a:rPr>
              <a:t>المعلوماتية </a:t>
            </a:r>
            <a:r>
              <a:rPr lang="ar-DZ" sz="2400" dirty="0" smtClean="0"/>
              <a:t>هي علم يسمح بمعالجة المعلومات بطريقة آلية أي باستعمال جهاز الكمبيوتر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920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/>
              <a:t>1-Définitions 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81577" y="194295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1-2- les phases du traitement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1560" y="634125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Cours 1 : Rappel des notions de base de l’informatique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7544" y="5561511"/>
            <a:ext cx="2725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Entrer les informations</a:t>
            </a:r>
            <a:r>
              <a:rPr lang="ar-DZ" sz="2000" b="1" dirty="0" smtClean="0"/>
              <a:t/>
            </a:r>
            <a:br>
              <a:rPr lang="ar-DZ" sz="2000" b="1" dirty="0" smtClean="0"/>
            </a:br>
            <a:r>
              <a:rPr lang="ar-DZ" sz="2000" b="1" dirty="0" err="1" smtClean="0"/>
              <a:t>ادخال</a:t>
            </a:r>
            <a:r>
              <a:rPr lang="ar-DZ" sz="2000" b="1" dirty="0" smtClean="0"/>
              <a:t> معطيات     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 </a:t>
            </a:r>
            <a:r>
              <a:rPr lang="ar-DZ" sz="2000" b="1" dirty="0" smtClean="0"/>
              <a:t/>
            </a:r>
            <a:br>
              <a:rPr lang="ar-DZ" sz="2000" b="1" dirty="0" smtClean="0"/>
            </a:br>
            <a:endParaRPr lang="fr-FR" sz="2000" b="1" dirty="0"/>
          </a:p>
        </p:txBody>
      </p:sp>
      <p:grpSp>
        <p:nvGrpSpPr>
          <p:cNvPr id="45" name="Groupe 44"/>
          <p:cNvGrpSpPr/>
          <p:nvPr/>
        </p:nvGrpSpPr>
        <p:grpSpPr>
          <a:xfrm>
            <a:off x="2323914" y="3714752"/>
            <a:ext cx="3702177" cy="1837907"/>
            <a:chOff x="1975898" y="3748391"/>
            <a:chExt cx="3702177" cy="1837907"/>
          </a:xfrm>
        </p:grpSpPr>
        <p:sp>
          <p:nvSpPr>
            <p:cNvPr id="39" name="Flèche en arc 38"/>
            <p:cNvSpPr/>
            <p:nvPr/>
          </p:nvSpPr>
          <p:spPr>
            <a:xfrm rot="16501814">
              <a:off x="1747415" y="4208820"/>
              <a:ext cx="1605961" cy="114899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746952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3152414" y="3748391"/>
              <a:ext cx="2525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Phase du traitement</a:t>
              </a:r>
              <a:r>
                <a:rPr lang="ar-DZ" sz="2000" b="1" dirty="0" smtClean="0"/>
                <a:t/>
              </a:r>
              <a:br>
                <a:rPr lang="ar-DZ" sz="2000" b="1" dirty="0" smtClean="0"/>
              </a:br>
              <a:r>
                <a:rPr lang="ar-DZ" sz="2000" b="1" dirty="0" smtClean="0"/>
                <a:t/>
              </a:r>
              <a:br>
                <a:rPr lang="ar-DZ" sz="2000" b="1" dirty="0" smtClean="0"/>
              </a:br>
              <a:r>
                <a:rPr lang="ar-DZ" sz="2000" b="1" dirty="0" smtClean="0"/>
                <a:t>المعالجة           </a:t>
              </a:r>
              <a:r>
                <a:rPr lang="fr-FR" sz="2000" b="1" dirty="0" smtClean="0"/>
                <a:t> </a:t>
              </a:r>
              <a:endParaRPr lang="fr-FR" sz="2000" b="1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6000760" y="3929066"/>
            <a:ext cx="2454777" cy="2394542"/>
            <a:chOff x="4649619" y="3946922"/>
            <a:chExt cx="2454777" cy="2394542"/>
          </a:xfrm>
        </p:grpSpPr>
        <p:sp>
          <p:nvSpPr>
            <p:cNvPr id="40" name="Flèche en arc 39"/>
            <p:cNvSpPr/>
            <p:nvPr/>
          </p:nvSpPr>
          <p:spPr>
            <a:xfrm rot="4854473">
              <a:off x="4421136" y="4175405"/>
              <a:ext cx="1605961" cy="1148996"/>
            </a:xfrm>
            <a:prstGeom prst="circularArrow">
              <a:avLst>
                <a:gd name="adj1" fmla="val 12500"/>
                <a:gd name="adj2" fmla="val 686705"/>
                <a:gd name="adj3" fmla="val 20457681"/>
                <a:gd name="adj4" fmla="val 10800000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4732175" y="5633578"/>
              <a:ext cx="23722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Donner les résultats</a:t>
              </a:r>
              <a:r>
                <a:rPr lang="ar-DZ" sz="2000" b="1" dirty="0" smtClean="0"/>
                <a:t/>
              </a:r>
              <a:br>
                <a:rPr lang="ar-DZ" sz="2000" b="1" dirty="0" smtClean="0"/>
              </a:br>
              <a:r>
                <a:rPr lang="ar-DZ" sz="2000" b="1" dirty="0" err="1" smtClean="0"/>
                <a:t>اخراج</a:t>
              </a:r>
              <a:r>
                <a:rPr lang="ar-DZ" sz="2000" b="1" dirty="0" smtClean="0"/>
                <a:t> نتائج        </a:t>
              </a:r>
              <a:r>
                <a:rPr lang="fr-FR" sz="2000" b="1" dirty="0" smtClean="0"/>
                <a:t> </a:t>
              </a:r>
              <a:endParaRPr lang="fr-F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341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920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b="1" dirty="0" smtClean="0"/>
              <a:t>2-Domaines d’utilisation: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634125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Cours 1 : Rappel des notions de base de l’informatique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8496944" cy="648071"/>
          </a:xfrm>
        </p:spPr>
        <p:txBody>
          <a:bodyPr>
            <a:noAutofit/>
          </a:bodyPr>
          <a:lstStyle/>
          <a:p>
            <a:pPr lvl="0"/>
            <a:r>
              <a:rPr lang="fr-FR" sz="3200" b="1" dirty="0" smtClean="0">
                <a:solidFill>
                  <a:schemeClr val="tx1"/>
                </a:solidFill>
              </a:rPr>
              <a:t>L’informatique ca sert a quoi ??!!</a:t>
            </a:r>
            <a:br>
              <a:rPr lang="fr-FR" sz="3200" b="1" dirty="0" smtClean="0">
                <a:solidFill>
                  <a:schemeClr val="tx1"/>
                </a:solidFill>
              </a:rPr>
            </a:br>
            <a:r>
              <a:rPr lang="ar-DZ" sz="3200" dirty="0" smtClean="0">
                <a:solidFill>
                  <a:schemeClr val="tx1"/>
                </a:solidFill>
              </a:rPr>
              <a:t>ما فائدة المعلوماتية ؟ !!</a:t>
            </a:r>
            <a:endParaRPr lang="fr-FR" sz="3200" b="1" dirty="0" smtClean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5720" y="3071810"/>
            <a:ext cx="81369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L’informatique est une science pluridisciplinaire (touche à tous les secteurs de la vie moderne).</a:t>
            </a:r>
          </a:p>
          <a:p>
            <a:r>
              <a:rPr lang="fr-FR" sz="2800" dirty="0" smtClean="0"/>
              <a:t>Chaque spécialité (médecine, industrie, éducation, administration…) utilise l’informatique selon ses besoins.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4282" y="4929198"/>
            <a:ext cx="8781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800" dirty="0" smtClean="0"/>
              <a:t>المعلوماتية هي علم متعدد التخصصات (يمس جميع مجالات الحياة الحديثة).</a:t>
            </a:r>
            <a:br>
              <a:rPr lang="ar-DZ" sz="2800" dirty="0" smtClean="0"/>
            </a:br>
            <a:r>
              <a:rPr lang="ar-DZ" sz="2800" dirty="0" smtClean="0"/>
              <a:t>يستخدم  في كل تخصص (الطب ، الصناعة ، التعليم ، الإدارة ، </a:t>
            </a:r>
            <a:r>
              <a:rPr lang="ar-DZ" sz="2800" dirty="0" err="1" smtClean="0"/>
              <a:t>إلخ</a:t>
            </a:r>
            <a:r>
              <a:rPr lang="ar-DZ" sz="2800" dirty="0" smtClean="0"/>
              <a:t>) وفقًا لاحتياجاتنا </a:t>
            </a:r>
            <a:r>
              <a:rPr lang="ar-DZ" sz="2400" dirty="0" smtClean="0"/>
              <a:t>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920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b="1" dirty="0" smtClean="0"/>
              <a:t>2-Domaines d’utilisation: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634125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Cours 1 : Rappel des notions de base de l’informatique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356347" y="3298047"/>
            <a:ext cx="8451062" cy="3155289"/>
          </a:xfrm>
        </p:spPr>
        <p:txBody>
          <a:bodyPr>
            <a:noAutofit/>
          </a:bodyPr>
          <a:lstStyle/>
          <a:p>
            <a:pPr lvl="0" algn="just"/>
            <a:r>
              <a:rPr lang="fr-FR" sz="2800" b="1" dirty="0" smtClean="0">
                <a:solidFill>
                  <a:srgbClr val="002060"/>
                </a:solidFill>
              </a:rPr>
              <a:t>Informatique industrielle </a:t>
            </a:r>
            <a:r>
              <a:rPr lang="ar-DZ" sz="2800" b="1" dirty="0" smtClean="0">
                <a:solidFill>
                  <a:srgbClr val="002060"/>
                </a:solidFill>
              </a:rPr>
              <a:t>صناعة</a:t>
            </a:r>
            <a:r>
              <a:rPr lang="fr-FR" sz="2800" b="1" dirty="0" smtClean="0">
                <a:solidFill>
                  <a:srgbClr val="002060"/>
                </a:solidFill>
              </a:rPr>
              <a:t>: </a:t>
            </a:r>
            <a:r>
              <a:rPr lang="fr-FR" sz="2800" dirty="0" smtClean="0">
                <a:solidFill>
                  <a:srgbClr val="002060"/>
                </a:solidFill>
              </a:rPr>
              <a:t>utilisation dans des chaînes de fabrication industrielles (pilotage de robots dans l’industrie automobile).</a:t>
            </a:r>
          </a:p>
          <a:p>
            <a:pPr algn="just"/>
            <a:r>
              <a:rPr lang="fr-FR" sz="2800" b="1" dirty="0" smtClean="0">
                <a:solidFill>
                  <a:srgbClr val="002060"/>
                </a:solidFill>
              </a:rPr>
              <a:t>Télécommunications </a:t>
            </a:r>
            <a:r>
              <a:rPr lang="ar-DZ" sz="2800" b="1" dirty="0" smtClean="0">
                <a:solidFill>
                  <a:srgbClr val="002060"/>
                </a:solidFill>
              </a:rPr>
              <a:t> اتصال</a:t>
            </a:r>
            <a:r>
              <a:rPr lang="fr-FR" sz="2800" b="1" dirty="0" smtClean="0">
                <a:solidFill>
                  <a:srgbClr val="002060"/>
                </a:solidFill>
              </a:rPr>
              <a:t>: </a:t>
            </a:r>
            <a:r>
              <a:rPr lang="fr-FR" sz="2800" dirty="0" smtClean="0">
                <a:solidFill>
                  <a:srgbClr val="002060"/>
                </a:solidFill>
              </a:rPr>
              <a:t>transmission d'informations (réseaux et internet).</a:t>
            </a:r>
          </a:p>
          <a:p>
            <a:pPr lvl="0" algn="just"/>
            <a:r>
              <a:rPr lang="fr-FR" sz="2800" b="1" dirty="0" smtClean="0">
                <a:solidFill>
                  <a:srgbClr val="002060"/>
                </a:solidFill>
              </a:rPr>
              <a:t>Militaire</a:t>
            </a:r>
            <a:r>
              <a:rPr lang="ar-DZ" sz="2800" b="1" dirty="0" smtClean="0">
                <a:solidFill>
                  <a:srgbClr val="002060"/>
                </a:solidFill>
              </a:rPr>
              <a:t> عسكري </a:t>
            </a: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r>
              <a:rPr lang="ar-DZ" sz="2800" b="1" dirty="0" smtClean="0">
                <a:solidFill>
                  <a:srgbClr val="002060"/>
                </a:solidFill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</a:rPr>
              <a:t>: l’espionnage et </a:t>
            </a:r>
            <a:r>
              <a:rPr lang="fr-FR" sz="2800" b="1" dirty="0">
                <a:solidFill>
                  <a:srgbClr val="002060"/>
                </a:solidFill>
              </a:rPr>
              <a:t>l</a:t>
            </a:r>
            <a:r>
              <a:rPr lang="fr-FR" sz="2800" b="1" dirty="0" smtClean="0">
                <a:solidFill>
                  <a:srgbClr val="002060"/>
                </a:solidFill>
              </a:rPr>
              <a:t>a sécurité </a:t>
            </a:r>
          </a:p>
          <a:p>
            <a:pPr lvl="0" algn="just"/>
            <a:endParaRPr lang="fr-FR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85720" y="2000240"/>
            <a:ext cx="8496944" cy="6480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L’informatique ca sert a quoi ??!!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3200400"/>
            <a:ext cx="8501122" cy="2014550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200" dirty="0" smtClean="0">
                <a:solidFill>
                  <a:schemeClr val="tx1"/>
                </a:solidFill>
              </a:rPr>
              <a:t>Le développement de l’informatique est lié à la recherche fondamentale en mathématiques et plus précisément à la logique et aux algorithmes mathématiques, (</a:t>
            </a:r>
            <a:r>
              <a:rPr lang="fr-FR" dirty="0" smtClean="0"/>
              <a:t> </a:t>
            </a:r>
            <a:r>
              <a:rPr lang="fr-FR" dirty="0" smtClean="0">
                <a:hlinkClick r:id="rId2"/>
              </a:rPr>
              <a:t>Abu </a:t>
            </a:r>
            <a:r>
              <a:rPr lang="fr-FR" dirty="0" err="1" smtClean="0">
                <a:hlinkClick r:id="rId2"/>
              </a:rPr>
              <a:t>Jaffar</a:t>
            </a:r>
            <a:r>
              <a:rPr lang="fr-FR" dirty="0" smtClean="0">
                <a:hlinkClick r:id="rId2"/>
              </a:rPr>
              <a:t> Al Khawarizmi.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1-Le développement de l’informatique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910" y="521495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dirty="0" smtClean="0"/>
              <a:t>تطور المعلوماتية مرتبط  طرديا  بتطور في الرياضيات وبشكل أكثر دقة بالمنطق والخوارزميات الرياضية (</a:t>
            </a:r>
            <a:r>
              <a:rPr lang="ar-DZ" sz="2400" dirty="0" smtClean="0">
                <a:solidFill>
                  <a:srgbClr val="FFC000"/>
                </a:solidFill>
              </a:rPr>
              <a:t>أبو جعفر الخوارزمي</a:t>
            </a:r>
            <a:r>
              <a:rPr lang="ar-DZ" sz="2400" dirty="0" smtClean="0"/>
              <a:t>).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5|14.6|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7616</TotalTime>
  <Words>930</Words>
  <Application>Microsoft Office PowerPoint</Application>
  <PresentationFormat>Affichage à l'écran (4:3)</PresentationFormat>
  <Paragraphs>162</Paragraphs>
  <Slides>26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Capitaux</vt:lpstr>
      <vt:lpstr>Informatiqueالمعلوماتية  </vt:lpstr>
      <vt:lpstr>Remarques</vt:lpstr>
      <vt:lpstr>Diapositive 3</vt:lpstr>
      <vt:lpstr>Cours 1 : Rappel des notions de base de l’informatique</vt:lpstr>
      <vt:lpstr>1-Définitions :</vt:lpstr>
      <vt:lpstr>1-Définitions :</vt:lpstr>
      <vt:lpstr>2-Domaines d’utilisation:</vt:lpstr>
      <vt:lpstr>2-Domaines d’utilisation:</vt:lpstr>
      <vt:lpstr>1-Le développement de l’informatique</vt:lpstr>
      <vt:lpstr>2-Les générations d’ordinateurs</vt:lpstr>
      <vt:lpstr>2-Les générations d’ordinateurs</vt:lpstr>
      <vt:lpstr>2-Les générations d’ordinateurs</vt:lpstr>
      <vt:lpstr>2-Les générations d’ordinateurs</vt:lpstr>
      <vt:lpstr>2-Les générations d’ordinateurs</vt:lpstr>
      <vt:lpstr>2-Les générations d’ordinateurs</vt:lpstr>
      <vt:lpstr>2-Les générations d’ordinateurs</vt:lpstr>
      <vt:lpstr>2-Les générations d’ordinateurs</vt:lpstr>
      <vt:lpstr>3-Types d'ordinateurs </vt:lpstr>
      <vt:lpstr>3-Types d'ordinateurs </vt:lpstr>
      <vt:lpstr>3-Types d'ordinateurs </vt:lpstr>
      <vt:lpstr>3-Types d'ordinateurs </vt:lpstr>
      <vt:lpstr>3-Types d'ordinateurs </vt:lpstr>
      <vt:lpstr>3-Types d'ordinateurs </vt:lpstr>
      <vt:lpstr>3-Types d'ordinateurs </vt:lpstr>
      <vt:lpstr>3-Types d'ordinateurs 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1 : Rappel des notions de base de l’informatique</dc:title>
  <dc:creator>Administrateur</dc:creator>
  <cp:lastModifiedBy>Administrateur</cp:lastModifiedBy>
  <cp:revision>58</cp:revision>
  <dcterms:created xsi:type="dcterms:W3CDTF">2020-01-23T11:19:45Z</dcterms:created>
  <dcterms:modified xsi:type="dcterms:W3CDTF">2020-02-24T16:40:20Z</dcterms:modified>
</cp:coreProperties>
</file>