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3" r:id="rId3"/>
    <p:sldId id="282" r:id="rId4"/>
    <p:sldId id="269" r:id="rId5"/>
    <p:sldId id="259" r:id="rId6"/>
    <p:sldId id="258" r:id="rId7"/>
    <p:sldId id="260" r:id="rId8"/>
    <p:sldId id="261" r:id="rId9"/>
    <p:sldId id="262" r:id="rId10"/>
    <p:sldId id="264" r:id="rId11"/>
    <p:sldId id="263" r:id="rId12"/>
    <p:sldId id="286" r:id="rId13"/>
    <p:sldId id="277" r:id="rId14"/>
    <p:sldId id="268" r:id="rId15"/>
    <p:sldId id="270" r:id="rId16"/>
    <p:sldId id="271" r:id="rId17"/>
    <p:sldId id="290" r:id="rId18"/>
    <p:sldId id="288" r:id="rId19"/>
    <p:sldId id="272" r:id="rId20"/>
    <p:sldId id="289" r:id="rId21"/>
    <p:sldId id="273" r:id="rId22"/>
    <p:sldId id="275" r:id="rId23"/>
    <p:sldId id="276" r:id="rId24"/>
    <p:sldId id="287" r:id="rId25"/>
    <p:sldId id="266"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660"/>
  </p:normalViewPr>
  <p:slideViewPr>
    <p:cSldViewPr>
      <p:cViewPr varScale="1">
        <p:scale>
          <a:sx n="63" d="100"/>
          <a:sy n="63"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E91B80C-FD40-4596-B2D7-8D6DFA9157B9}" type="datetimeFigureOut">
              <a:rPr lang="fr-FR" smtClean="0"/>
              <a:pPr/>
              <a:t>18/01/2024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1B80C-FD40-4596-B2D7-8D6DFA9157B9}" type="datetimeFigureOut">
              <a:rPr lang="fr-FR" smtClean="0"/>
              <a:pPr/>
              <a:t>18/01/2024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18BBCC-0C50-4BB2-B6CE-0F8FD4C7EBA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3</a:t>
            </a:r>
            <a:r>
              <a:rPr lang="fr-FR" sz="2000" b="1" baseline="30000" dirty="0">
                <a:solidFill>
                  <a:schemeClr val="tx1"/>
                </a:solidFill>
              </a:rPr>
              <a:t>ème</a:t>
            </a:r>
            <a:r>
              <a:rPr lang="fr-FR" sz="2000" b="1" dirty="0">
                <a:solidFill>
                  <a:schemeClr val="tx1"/>
                </a:solidFill>
              </a:rPr>
              <a:t> année Licence</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611560" y="2996952"/>
            <a:ext cx="8136904"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dirty="0">
                <a:solidFill>
                  <a:srgbClr val="C00000"/>
                </a:solidFill>
                <a:effectLst>
                  <a:outerShdw blurRad="38100" dist="38100" dir="2700000" algn="tl">
                    <a:srgbClr val="000000">
                      <a:alpha val="43137"/>
                    </a:srgbClr>
                  </a:outerShdw>
                </a:effectLst>
              </a:rPr>
              <a:t>INTELLIGENCE ARTIFICIELLE</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662989"/>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2" name="AutoShape 2"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 name="AutoShape 4"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4" name="Picture 10" descr="Résultat de recherche d'images pour &quot;artificial intelligence png transparent&quot;"/>
          <p:cNvPicPr>
            <a:picLocks noChangeAspect="1" noChangeArrowheads="1"/>
          </p:cNvPicPr>
          <p:nvPr/>
        </p:nvPicPr>
        <p:blipFill>
          <a:blip r:embed="rId3" cstate="print"/>
          <a:srcRect/>
          <a:stretch>
            <a:fillRect/>
          </a:stretch>
        </p:blipFill>
        <p:spPr bwMode="auto">
          <a:xfrm>
            <a:off x="2987824" y="3573016"/>
            <a:ext cx="3728986" cy="208823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70C0"/>
                </a:solidFill>
              </a:rPr>
              <a:t>Agir rationnellement</a:t>
            </a:r>
          </a:p>
        </p:txBody>
      </p:sp>
      <p:sp>
        <p:nvSpPr>
          <p:cNvPr id="3" name="Espace réservé du contenu 2"/>
          <p:cNvSpPr>
            <a:spLocks noGrp="1"/>
          </p:cNvSpPr>
          <p:nvPr>
            <p:ph idx="1"/>
          </p:nvPr>
        </p:nvSpPr>
        <p:spPr>
          <a:xfrm>
            <a:off x="457200" y="1600200"/>
            <a:ext cx="8229600" cy="4853136"/>
          </a:xfrm>
        </p:spPr>
        <p:txBody>
          <a:bodyPr>
            <a:normAutofit/>
          </a:bodyPr>
          <a:lstStyle/>
          <a:p>
            <a:pPr algn="just">
              <a:buFont typeface="Wingdings" pitchFamily="2" charset="2"/>
              <a:buChar char="q"/>
            </a:pPr>
            <a:r>
              <a:rPr lang="fr-FR" dirty="0"/>
              <a:t> Agir selon ses croyances pour atteindre des objectifs</a:t>
            </a:r>
          </a:p>
          <a:p>
            <a:pPr algn="just">
              <a:buFont typeface="Wingdings" pitchFamily="2" charset="2"/>
              <a:buChar char="Ø"/>
            </a:pPr>
            <a:r>
              <a:rPr lang="fr-FR" sz="2400" dirty="0"/>
              <a:t>Exemple:</a:t>
            </a:r>
            <a:r>
              <a:rPr lang="fr-FR" dirty="0"/>
              <a:t> </a:t>
            </a:r>
            <a:r>
              <a:rPr lang="fr-FR" sz="2000" i="1" dirty="0"/>
              <a:t>réflexe de cligner les yeux, retirer sa main d’un objet brulant…</a:t>
            </a:r>
          </a:p>
          <a:p>
            <a:pPr algn="just">
              <a:buFont typeface="Wingdings" pitchFamily="2" charset="2"/>
              <a:buChar char="q"/>
            </a:pPr>
            <a:r>
              <a:rPr lang="fr-FR" dirty="0"/>
              <a:t> Approche reposant sur la notion d’agent </a:t>
            </a:r>
          </a:p>
          <a:p>
            <a:pPr algn="just">
              <a:buNone/>
            </a:pPr>
            <a:r>
              <a:rPr lang="fr-FR" b="1" dirty="0">
                <a:solidFill>
                  <a:schemeClr val="accent6">
                    <a:lumMod val="75000"/>
                  </a:schemeClr>
                </a:solidFill>
              </a:rPr>
              <a:t>    </a:t>
            </a:r>
            <a:r>
              <a:rPr lang="fr-FR" b="1" u="sng" dirty="0">
                <a:solidFill>
                  <a:schemeClr val="accent6">
                    <a:lumMod val="75000"/>
                  </a:schemeClr>
                </a:solidFill>
              </a:rPr>
              <a:t>Agent rationnel:</a:t>
            </a:r>
            <a:r>
              <a:rPr lang="fr-FR" b="1" dirty="0"/>
              <a:t> </a:t>
            </a:r>
            <a:r>
              <a:rPr lang="fr-FR" dirty="0"/>
              <a:t>Agent qui agit de manière à atteindre la meilleure solution ou, dans un environnement incertain, la meilleure solution prévisible.</a:t>
            </a:r>
          </a:p>
          <a:p>
            <a:pPr algn="just">
              <a:buFont typeface="Wingdings" pitchFamily="2" charset="2"/>
              <a:buChar char="q"/>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0070C0"/>
                </a:solidFill>
              </a:rPr>
              <a:t>Agir comme les humains : </a:t>
            </a:r>
            <a:br>
              <a:rPr lang="fr-FR" b="1" dirty="0">
                <a:solidFill>
                  <a:srgbClr val="0070C0"/>
                </a:solidFill>
              </a:rPr>
            </a:br>
            <a:r>
              <a:rPr lang="fr-FR" b="1" dirty="0">
                <a:solidFill>
                  <a:schemeClr val="accent6">
                    <a:lumMod val="75000"/>
                  </a:schemeClr>
                </a:solidFill>
              </a:rPr>
              <a:t>Test de Turing</a:t>
            </a:r>
          </a:p>
        </p:txBody>
      </p:sp>
      <p:sp>
        <p:nvSpPr>
          <p:cNvPr id="3" name="Espace réservé du contenu 2"/>
          <p:cNvSpPr>
            <a:spLocks noGrp="1"/>
          </p:cNvSpPr>
          <p:nvPr>
            <p:ph idx="1"/>
          </p:nvPr>
        </p:nvSpPr>
        <p:spPr>
          <a:xfrm>
            <a:off x="457200" y="1600200"/>
            <a:ext cx="8229600" cy="4925144"/>
          </a:xfrm>
        </p:spPr>
        <p:txBody>
          <a:bodyPr>
            <a:normAutofit/>
          </a:bodyPr>
          <a:lstStyle/>
          <a:p>
            <a:pPr algn="just">
              <a:buFont typeface="Wingdings" pitchFamily="2" charset="2"/>
              <a:buChar char="q"/>
            </a:pPr>
            <a:r>
              <a:rPr lang="fr-FR" dirty="0"/>
              <a:t> 1950</a:t>
            </a:r>
          </a:p>
          <a:p>
            <a:pPr algn="just">
              <a:buFont typeface="Wingdings" pitchFamily="2" charset="2"/>
              <a:buChar char="q"/>
            </a:pPr>
            <a:r>
              <a:rPr lang="fr-FR" dirty="0"/>
              <a:t> Inspiré du « jeu de l’imitation »</a:t>
            </a:r>
          </a:p>
          <a:p>
            <a:pPr algn="just">
              <a:buFont typeface="Wingdings" pitchFamily="2" charset="2"/>
              <a:buChar char="q"/>
            </a:pPr>
            <a:r>
              <a:rPr lang="fr-FR" dirty="0"/>
              <a:t> Un interrogateur humain dialoguant avec deux entités (sans les voir) doit déterminer laquelle est l’humain et laquelle est la machine. S’il se trompe plus souvent que quand il a à distinguer, dans les mêmes circonstances, une femme d’un homme, alors la machine franchit le test.</a:t>
            </a: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Test de Turing</a:t>
            </a:r>
          </a:p>
        </p:txBody>
      </p:sp>
      <p:pic>
        <p:nvPicPr>
          <p:cNvPr id="1026" name="Picture 2" descr="Résultat de recherche d'images pour &quot;test de turing&quot;"/>
          <p:cNvPicPr>
            <a:picLocks noChangeAspect="1" noChangeArrowheads="1"/>
          </p:cNvPicPr>
          <p:nvPr/>
        </p:nvPicPr>
        <p:blipFill>
          <a:blip r:embed="rId2" cstate="print"/>
          <a:srcRect/>
          <a:stretch>
            <a:fillRect/>
          </a:stretch>
        </p:blipFill>
        <p:spPr bwMode="auto">
          <a:xfrm>
            <a:off x="747999" y="1700808"/>
            <a:ext cx="7640425" cy="460851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Types de l’IA</a:t>
            </a:r>
          </a:p>
        </p:txBody>
      </p:sp>
      <p:graphicFrame>
        <p:nvGraphicFramePr>
          <p:cNvPr id="4" name="Tableau 3"/>
          <p:cNvGraphicFramePr>
            <a:graphicFrameLocks noGrp="1"/>
          </p:cNvGraphicFramePr>
          <p:nvPr/>
        </p:nvGraphicFramePr>
        <p:xfrm>
          <a:off x="971600" y="1397000"/>
          <a:ext cx="7488832" cy="4552280"/>
        </p:xfrm>
        <a:graphic>
          <a:graphicData uri="http://schemas.openxmlformats.org/drawingml/2006/table">
            <a:tbl>
              <a:tblPr firstRow="1" bandRow="1">
                <a:tableStyleId>{21E4AEA4-8DFA-4A89-87EB-49C32662AFE0}</a:tableStyleId>
              </a:tblPr>
              <a:tblGrid>
                <a:gridCol w="3744416">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tblGrid>
              <a:tr h="449684">
                <a:tc>
                  <a:txBody>
                    <a:bodyPr/>
                    <a:lstStyle/>
                    <a:p>
                      <a:pPr algn="ctr"/>
                      <a:r>
                        <a:rPr lang="fr-FR" sz="2000" dirty="0">
                          <a:latin typeface="+mn-lt"/>
                        </a:rPr>
                        <a:t>IA Faible</a:t>
                      </a:r>
                    </a:p>
                  </a:txBody>
                  <a:tcPr/>
                </a:tc>
                <a:tc>
                  <a:txBody>
                    <a:bodyPr/>
                    <a:lstStyle/>
                    <a:p>
                      <a:pPr algn="ctr"/>
                      <a:r>
                        <a:rPr lang="fr-FR" sz="2000" dirty="0">
                          <a:latin typeface="+mn-lt"/>
                        </a:rPr>
                        <a:t>IA Forte</a:t>
                      </a:r>
                    </a:p>
                  </a:txBody>
                  <a:tcPr/>
                </a:tc>
                <a:extLst>
                  <a:ext uri="{0D108BD9-81ED-4DB2-BD59-A6C34878D82A}">
                    <a16:rowId xmlns:a16="http://schemas.microsoft.com/office/drawing/2014/main" val="10000"/>
                  </a:ext>
                </a:extLst>
              </a:tr>
              <a:tr h="4102596">
                <a:tc>
                  <a:txBody>
                    <a:bodyPr/>
                    <a:lstStyle/>
                    <a:p>
                      <a:pPr algn="just">
                        <a:buFont typeface="Wingdings" pitchFamily="2" charset="2"/>
                        <a:buChar char="q"/>
                      </a:pPr>
                      <a:r>
                        <a:rPr lang="fr-FR" sz="1800" dirty="0">
                          <a:latin typeface="+mn-lt"/>
                        </a:rPr>
                        <a:t> Les programmes de ce type ne visent pas à évoluer.</a:t>
                      </a:r>
                    </a:p>
                    <a:p>
                      <a:pPr algn="just">
                        <a:buFont typeface="Wingdings" pitchFamily="2" charset="2"/>
                        <a:buChar char="q"/>
                      </a:pPr>
                      <a:endParaRPr lang="fr-FR" sz="1800" dirty="0">
                        <a:latin typeface="+mn-lt"/>
                      </a:endParaRPr>
                    </a:p>
                    <a:p>
                      <a:pPr algn="just">
                        <a:buFont typeface="Wingdings" pitchFamily="2" charset="2"/>
                        <a:buChar char="q"/>
                      </a:pPr>
                      <a:r>
                        <a:rPr lang="fr-FR" sz="1800" dirty="0">
                          <a:latin typeface="+mn-lt"/>
                        </a:rPr>
                        <a:t> Un programme ne « pense » pas, il exécute.</a:t>
                      </a:r>
                    </a:p>
                    <a:p>
                      <a:pPr algn="just">
                        <a:buFont typeface="Wingdings" pitchFamily="2" charset="2"/>
                        <a:buChar char="q"/>
                      </a:pPr>
                      <a:endParaRPr lang="fr-FR" sz="1800" dirty="0">
                        <a:latin typeface="+mn-lt"/>
                      </a:endParaRPr>
                    </a:p>
                    <a:p>
                      <a:pPr algn="just">
                        <a:buFont typeface="Wingdings" pitchFamily="2" charset="2"/>
                        <a:buChar char="q"/>
                      </a:pPr>
                      <a:r>
                        <a:rPr lang="fr-FR" sz="1800" dirty="0">
                          <a:latin typeface="+mn-lt"/>
                        </a:rPr>
                        <a:t> Très performants dans leur domaine.</a:t>
                      </a:r>
                    </a:p>
                    <a:p>
                      <a:endParaRPr lang="fr-FR" sz="1800" dirty="0">
                        <a:latin typeface="+mn-lt"/>
                      </a:endParaRPr>
                    </a:p>
                  </a:txBody>
                  <a:tcPr/>
                </a:tc>
                <a:tc>
                  <a:txBody>
                    <a:bodyPr/>
                    <a:lstStyle/>
                    <a:p>
                      <a:pPr algn="just">
                        <a:buFont typeface="Wingdings" pitchFamily="2" charset="2"/>
                        <a:buChar char="q"/>
                      </a:pPr>
                      <a:r>
                        <a:rPr lang="fr-FR" sz="1800" dirty="0">
                          <a:latin typeface="+mn-lt"/>
                        </a:rPr>
                        <a:t> Approche  la plus similaire au comportement humain.</a:t>
                      </a:r>
                    </a:p>
                    <a:p>
                      <a:pPr algn="just">
                        <a:buFont typeface="Wingdings" pitchFamily="2" charset="2"/>
                        <a:buChar char="q"/>
                      </a:pPr>
                      <a:endParaRPr lang="fr-FR" sz="1800" dirty="0">
                        <a:latin typeface="+mn-lt"/>
                      </a:endParaRPr>
                    </a:p>
                    <a:p>
                      <a:pPr algn="just">
                        <a:buFont typeface="Wingdings" pitchFamily="2" charset="2"/>
                        <a:buChar char="q"/>
                      </a:pPr>
                      <a:r>
                        <a:rPr lang="fr-FR" sz="1800" dirty="0">
                          <a:latin typeface="+mn-lt"/>
                        </a:rPr>
                        <a:t> Capable d’éprouver une réelle conscience de soi, de ressentir de vrais sentiments et comprendre ce qui la pousse à faire telle ou telle action.</a:t>
                      </a:r>
                    </a:p>
                    <a:p>
                      <a:pPr algn="just">
                        <a:buFont typeface="Wingdings" pitchFamily="2" charset="2"/>
                        <a:buChar char="q"/>
                      </a:pPr>
                      <a:endParaRPr lang="fr-FR" sz="1800" dirty="0">
                        <a:latin typeface="+mn-lt"/>
                      </a:endParaRPr>
                    </a:p>
                    <a:p>
                      <a:pPr algn="just">
                        <a:buFont typeface="Wingdings" pitchFamily="2" charset="2"/>
                        <a:buChar char="q"/>
                      </a:pPr>
                      <a:r>
                        <a:rPr lang="fr-FR" sz="1800" baseline="0" dirty="0">
                          <a:latin typeface="+mn-lt"/>
                        </a:rPr>
                        <a:t> </a:t>
                      </a:r>
                      <a:r>
                        <a:rPr lang="fr-FR" sz="1800" dirty="0">
                          <a:latin typeface="+mn-lt"/>
                        </a:rPr>
                        <a:t>Nécessite de savoir apprendre et modifier son comportement.</a:t>
                      </a:r>
                    </a:p>
                    <a:p>
                      <a:endParaRPr lang="fr-FR" sz="1800" dirty="0">
                        <a:latin typeface="+mn-lt"/>
                      </a:endParaRP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Historique</a:t>
            </a:r>
            <a:br>
              <a:rPr lang="fr-FR" b="1" dirty="0">
                <a:solidFill>
                  <a:srgbClr val="C00000"/>
                </a:solidFill>
              </a:rPr>
            </a:br>
            <a:r>
              <a:rPr lang="fr-FR" b="1" dirty="0">
                <a:solidFill>
                  <a:srgbClr val="0070C0"/>
                </a:solidFill>
              </a:rPr>
              <a:t>Précurseurs de l’IA </a:t>
            </a:r>
            <a:br>
              <a:rPr lang="fr-FR" b="1" dirty="0">
                <a:solidFill>
                  <a:srgbClr val="0070C0"/>
                </a:solidFill>
              </a:rPr>
            </a:br>
            <a:r>
              <a:rPr lang="fr-FR" sz="2700" b="1" dirty="0">
                <a:solidFill>
                  <a:schemeClr val="accent6">
                    <a:lumMod val="75000"/>
                  </a:schemeClr>
                </a:solidFill>
              </a:rPr>
              <a:t>(1943-1956)</a:t>
            </a:r>
            <a:r>
              <a:rPr lang="fr-FR" b="1" dirty="0">
                <a:solidFill>
                  <a:schemeClr val="accent6">
                    <a:lumMod val="75000"/>
                  </a:schemeClr>
                </a:solidFill>
              </a:rPr>
              <a:t> </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b="1" dirty="0"/>
              <a:t> </a:t>
            </a:r>
            <a:r>
              <a:rPr lang="fr-FR" dirty="0"/>
              <a:t>Pendant cette période furent menés les premiers travaux qui peuvent être considérés comme les débuts de l’intelligence </a:t>
            </a:r>
            <a:r>
              <a:rPr lang="fr-FR" dirty="0" err="1"/>
              <a:t>artiﬁcielle</a:t>
            </a:r>
            <a:r>
              <a:rPr lang="fr-FR" dirty="0"/>
              <a:t>.</a:t>
            </a:r>
          </a:p>
          <a:p>
            <a:pPr algn="just">
              <a:buFont typeface="Wingdings" pitchFamily="2" charset="2"/>
              <a:buChar char="q"/>
            </a:pPr>
            <a:r>
              <a:rPr lang="fr-FR" dirty="0"/>
              <a:t> On peut citer les travaux de </a:t>
            </a:r>
            <a:r>
              <a:rPr lang="fr-FR" dirty="0" err="1"/>
              <a:t>McCulloch</a:t>
            </a:r>
            <a:r>
              <a:rPr lang="fr-FR" dirty="0"/>
              <a:t> et </a:t>
            </a:r>
            <a:r>
              <a:rPr lang="fr-FR" dirty="0" err="1"/>
              <a:t>Pitts</a:t>
            </a:r>
            <a:r>
              <a:rPr lang="fr-FR" dirty="0"/>
              <a:t> qui ont introduit en 1943 un modèle de neurones </a:t>
            </a:r>
            <a:r>
              <a:rPr lang="fr-FR" dirty="0" err="1"/>
              <a:t>artiﬁciels</a:t>
            </a:r>
            <a:r>
              <a:rPr lang="fr-FR" dirty="0"/>
              <a:t>.</a:t>
            </a:r>
          </a:p>
          <a:p>
            <a:pPr algn="just">
              <a:buFont typeface="Wingdings" pitchFamily="2" charset="2"/>
              <a:buChar char="q"/>
            </a:pPr>
            <a:r>
              <a:rPr lang="fr-FR" dirty="0"/>
              <a:t> Turing a publié son fameux article dans lequel introduit le test de Turing. </a:t>
            </a:r>
          </a:p>
          <a:p>
            <a:pPr algn="just">
              <a:buFont typeface="Wingdings" pitchFamily="2" charset="2"/>
              <a:buChar char="q"/>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71389"/>
            <a:ext cx="8229600" cy="4525963"/>
          </a:xfrm>
        </p:spPr>
        <p:txBody>
          <a:bodyPr/>
          <a:lstStyle/>
          <a:p>
            <a:pPr algn="just">
              <a:buFont typeface="Wingdings" pitchFamily="2" charset="2"/>
              <a:buChar char="q"/>
            </a:pPr>
            <a:r>
              <a:rPr lang="fr-FR" dirty="0"/>
              <a:t> C’est durant cette année qu’un petit groupe d’informaticiens (</a:t>
            </a:r>
            <a:r>
              <a:rPr lang="fr-FR" dirty="0" err="1"/>
              <a:t>Minsky</a:t>
            </a:r>
            <a:r>
              <a:rPr lang="fr-FR" dirty="0"/>
              <a:t>, McCarthy, Shannon, Rochester) intéressés par l’étude de l’intelligence se réunirent pour une conférence sur ce thème. </a:t>
            </a:r>
          </a:p>
          <a:p>
            <a:pPr algn="just">
              <a:buFont typeface="Wingdings" pitchFamily="2" charset="2"/>
              <a:buChar char="q"/>
            </a:pPr>
            <a:endParaRPr lang="fr-FR" dirty="0"/>
          </a:p>
        </p:txBody>
      </p:sp>
      <p:sp>
        <p:nvSpPr>
          <p:cNvPr id="5" name="Titre 1"/>
          <p:cNvSpPr>
            <a:spLocks noGrp="1"/>
          </p:cNvSpPr>
          <p:nvPr>
            <p:ph type="title"/>
          </p:nvPr>
        </p:nvSpPr>
        <p:spPr/>
        <p:txBody>
          <a:bodyPr>
            <a:normAutofit fontScale="90000"/>
          </a:bodyPr>
          <a:lstStyle/>
          <a:p>
            <a:r>
              <a:rPr lang="fr-FR" b="1" dirty="0">
                <a:solidFill>
                  <a:srgbClr val="C00000"/>
                </a:solidFill>
              </a:rPr>
              <a:t>Historique</a:t>
            </a:r>
            <a:br>
              <a:rPr lang="fr-FR" b="1" dirty="0">
                <a:solidFill>
                  <a:srgbClr val="C00000"/>
                </a:solidFill>
              </a:rPr>
            </a:br>
            <a:r>
              <a:rPr lang="fr-FR" b="1" dirty="0">
                <a:solidFill>
                  <a:srgbClr val="0070C0"/>
                </a:solidFill>
              </a:rPr>
              <a:t>Naissance d’IA</a:t>
            </a:r>
            <a:r>
              <a:rPr lang="fr-FR" dirty="0"/>
              <a:t> </a:t>
            </a:r>
            <a:br>
              <a:rPr lang="fr-FR" dirty="0"/>
            </a:br>
            <a:r>
              <a:rPr lang="fr-FR" sz="2700" b="1" dirty="0">
                <a:solidFill>
                  <a:schemeClr val="accent6">
                    <a:lumMod val="75000"/>
                  </a:schemeClr>
                </a:solidFill>
              </a:rPr>
              <a:t>(1956) </a:t>
            </a:r>
            <a:endParaRPr lang="fr-FR" sz="2700" b="1"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99381"/>
            <a:ext cx="8229600" cy="4525963"/>
          </a:xfrm>
        </p:spPr>
        <p:txBody>
          <a:bodyPr>
            <a:normAutofit fontScale="77500" lnSpcReduction="20000"/>
          </a:bodyPr>
          <a:lstStyle/>
          <a:p>
            <a:pPr algn="just">
              <a:buFont typeface="Wingdings" pitchFamily="2" charset="2"/>
              <a:buChar char="q"/>
            </a:pPr>
            <a:r>
              <a:rPr lang="fr-FR" dirty="0"/>
              <a:t>Ce fut une période très active pour le jeune domaine de l’IA. </a:t>
            </a:r>
          </a:p>
          <a:p>
            <a:pPr algn="just">
              <a:buFont typeface="Wingdings" pitchFamily="2" charset="2"/>
              <a:buChar char="q"/>
            </a:pPr>
            <a:r>
              <a:rPr lang="fr-FR" dirty="0"/>
              <a:t>Les programmes </a:t>
            </a:r>
            <a:r>
              <a:rPr lang="fr-FR" dirty="0" err="1"/>
              <a:t>Logic</a:t>
            </a:r>
            <a:r>
              <a:rPr lang="fr-FR" dirty="0"/>
              <a:t> </a:t>
            </a:r>
            <a:r>
              <a:rPr lang="fr-FR" dirty="0" err="1"/>
              <a:t>Theorist</a:t>
            </a:r>
            <a:r>
              <a:rPr lang="fr-FR" dirty="0"/>
              <a:t> (par </a:t>
            </a:r>
            <a:r>
              <a:rPr lang="fr-FR" dirty="0" err="1"/>
              <a:t>Newell</a:t>
            </a:r>
            <a:r>
              <a:rPr lang="fr-FR" dirty="0"/>
              <a:t> et Simon) et </a:t>
            </a:r>
            <a:r>
              <a:rPr lang="fr-FR" dirty="0" err="1"/>
              <a:t>Geometry</a:t>
            </a:r>
            <a:r>
              <a:rPr lang="fr-FR" dirty="0"/>
              <a:t> </a:t>
            </a:r>
            <a:r>
              <a:rPr lang="fr-FR" dirty="0" err="1"/>
              <a:t>Theorem</a:t>
            </a:r>
            <a:r>
              <a:rPr lang="fr-FR" dirty="0"/>
              <a:t> </a:t>
            </a:r>
            <a:r>
              <a:rPr lang="fr-FR" dirty="0" err="1"/>
              <a:t>Prover</a:t>
            </a:r>
            <a:r>
              <a:rPr lang="fr-FR" dirty="0"/>
              <a:t> (</a:t>
            </a:r>
            <a:r>
              <a:rPr lang="fr-FR" dirty="0" err="1"/>
              <a:t>Gelernter</a:t>
            </a:r>
            <a:r>
              <a:rPr lang="fr-FR" dirty="0"/>
              <a:t>) furent en mesure de prouver certains théorèmes mathématiques.</a:t>
            </a:r>
          </a:p>
          <a:p>
            <a:pPr algn="just">
              <a:buFont typeface="Wingdings" pitchFamily="2" charset="2"/>
              <a:buChar char="q"/>
            </a:pPr>
            <a:r>
              <a:rPr lang="fr-FR" dirty="0"/>
              <a:t>Le General </a:t>
            </a:r>
            <a:r>
              <a:rPr lang="fr-FR" dirty="0" err="1"/>
              <a:t>Problem</a:t>
            </a:r>
            <a:r>
              <a:rPr lang="fr-FR" dirty="0"/>
              <a:t> </a:t>
            </a:r>
            <a:r>
              <a:rPr lang="fr-FR" dirty="0" err="1"/>
              <a:t>Solver</a:t>
            </a:r>
            <a:r>
              <a:rPr lang="fr-FR" dirty="0"/>
              <a:t> de </a:t>
            </a:r>
            <a:r>
              <a:rPr lang="fr-FR" dirty="0" err="1"/>
              <a:t>Newell</a:t>
            </a:r>
            <a:r>
              <a:rPr lang="fr-FR" dirty="0"/>
              <a:t> et Simon réussissait quant à lui à résoudre des puzzles simples avec un raisonnement semblable au raisonnement humain.</a:t>
            </a:r>
          </a:p>
          <a:p>
            <a:pPr algn="just">
              <a:buFont typeface="Wingdings" pitchFamily="2" charset="2"/>
              <a:buChar char="q"/>
            </a:pPr>
            <a:r>
              <a:rPr lang="fr-FR" dirty="0"/>
              <a:t> La recherche sur les réseaux de neurones fut également poursuivie. </a:t>
            </a:r>
          </a:p>
          <a:p>
            <a:pPr algn="just">
              <a:buFont typeface="Wingdings" pitchFamily="2" charset="2"/>
              <a:buChar char="q"/>
            </a:pPr>
            <a:r>
              <a:rPr lang="fr-FR" dirty="0"/>
              <a:t> </a:t>
            </a:r>
            <a:r>
              <a:rPr lang="fr-FR" dirty="0" err="1"/>
              <a:t>Shakey</a:t>
            </a:r>
            <a:r>
              <a:rPr lang="fr-FR" dirty="0"/>
              <a:t>, le premier robot à être capable de raisonner sur ses propres actions.</a:t>
            </a:r>
          </a:p>
          <a:p>
            <a:pPr algn="just">
              <a:buFont typeface="Wingdings" pitchFamily="2" charset="2"/>
              <a:buChar char="q"/>
            </a:pPr>
            <a:endParaRPr lang="fr-FR" dirty="0"/>
          </a:p>
        </p:txBody>
      </p:sp>
      <p:sp>
        <p:nvSpPr>
          <p:cNvPr id="4"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Historique</a:t>
            </a:r>
            <a:br>
              <a:rPr lang="fr-FR" b="1" dirty="0">
                <a:solidFill>
                  <a:srgbClr val="C00000"/>
                </a:solidFill>
              </a:rPr>
            </a:br>
            <a:r>
              <a:rPr lang="fr-FR" b="1" dirty="0">
                <a:solidFill>
                  <a:srgbClr val="0070C0"/>
                </a:solidFill>
              </a:rPr>
              <a:t>Espoirs grandissants </a:t>
            </a:r>
            <a:br>
              <a:rPr lang="fr-FR" b="1" dirty="0">
                <a:solidFill>
                  <a:srgbClr val="0070C0"/>
                </a:solidFill>
              </a:rPr>
            </a:br>
            <a:r>
              <a:rPr lang="fr-FR" sz="2700" b="1" dirty="0">
                <a:solidFill>
                  <a:schemeClr val="accent6">
                    <a:lumMod val="75000"/>
                  </a:schemeClr>
                </a:solidFill>
              </a:rPr>
              <a:t>(1952-1969) </a:t>
            </a:r>
            <a:endParaRPr lang="fr-FR" sz="2700" b="1"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a:solidFill>
                  <a:srgbClr val="C00000"/>
                </a:solidFill>
              </a:rPr>
              <a:t>Shakey</a:t>
            </a:r>
            <a:r>
              <a:rPr lang="fr-FR" b="1" dirty="0">
                <a:solidFill>
                  <a:srgbClr val="C00000"/>
                </a:solidFill>
              </a:rPr>
              <a:t>, first robot</a:t>
            </a:r>
          </a:p>
        </p:txBody>
      </p:sp>
      <p:sp>
        <p:nvSpPr>
          <p:cNvPr id="39938" name="AutoShape 2" descr="Résultat de recherche d'images pour &quot;shakey premier robo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9940" name="AutoShape 4" descr="Résultat de recherche d'images pour &quot;shakey premier robo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9942" name="AutoShape 6" descr="Résultat de recherche d'images pour &quot;shakey premier robo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9943" name="Picture 7"/>
          <p:cNvPicPr>
            <a:picLocks noChangeAspect="1" noChangeArrowheads="1"/>
          </p:cNvPicPr>
          <p:nvPr/>
        </p:nvPicPr>
        <p:blipFill>
          <a:blip r:embed="rId2" cstate="print"/>
          <a:srcRect l="17983" t="22266" r="63754" b="15719"/>
          <a:stretch>
            <a:fillRect/>
          </a:stretch>
        </p:blipFill>
        <p:spPr bwMode="auto">
          <a:xfrm>
            <a:off x="5940152" y="1628800"/>
            <a:ext cx="2376264" cy="4536504"/>
          </a:xfrm>
          <a:prstGeom prst="rect">
            <a:avLst/>
          </a:prstGeom>
          <a:noFill/>
          <a:ln w="9525">
            <a:noFill/>
            <a:miter lim="800000"/>
            <a:headEnd/>
            <a:tailEnd/>
          </a:ln>
        </p:spPr>
      </p:pic>
      <p:sp>
        <p:nvSpPr>
          <p:cNvPr id="8" name="ZoneTexte 7"/>
          <p:cNvSpPr txBox="1"/>
          <p:nvPr/>
        </p:nvSpPr>
        <p:spPr>
          <a:xfrm>
            <a:off x="755576" y="2708920"/>
            <a:ext cx="4968552" cy="1938992"/>
          </a:xfrm>
          <a:prstGeom prst="rect">
            <a:avLst/>
          </a:prstGeom>
          <a:noFill/>
        </p:spPr>
        <p:txBody>
          <a:bodyPr wrap="square" rtlCol="0">
            <a:spAutoFit/>
          </a:bodyPr>
          <a:lstStyle/>
          <a:p>
            <a:pPr>
              <a:buFont typeface="Wingdings" pitchFamily="2" charset="2"/>
              <a:buChar char="q"/>
            </a:pPr>
            <a:r>
              <a:rPr lang="fr-FR" sz="2400" dirty="0"/>
              <a:t> Créé en 1967</a:t>
            </a:r>
          </a:p>
          <a:p>
            <a:pPr>
              <a:buFont typeface="Wingdings" pitchFamily="2" charset="2"/>
              <a:buChar char="q"/>
            </a:pPr>
            <a:r>
              <a:rPr lang="fr-FR" sz="2400" dirty="0"/>
              <a:t> 1h de calcul avant d’effectuer </a:t>
            </a:r>
          </a:p>
          <a:p>
            <a:r>
              <a:rPr lang="fr-FR" sz="2400" dirty="0"/>
              <a:t>un mouvement</a:t>
            </a:r>
          </a:p>
          <a:p>
            <a:pPr>
              <a:buFont typeface="Wingdings" pitchFamily="2" charset="2"/>
              <a:buChar char="q"/>
            </a:pPr>
            <a:r>
              <a:rPr lang="fr-FR" sz="2400" dirty="0"/>
              <a:t> Trop de bruits</a:t>
            </a:r>
          </a:p>
          <a:p>
            <a:pPr>
              <a:buFont typeface="Wingdings" pitchFamily="2" charset="2"/>
              <a:buChar char="q"/>
            </a:pPr>
            <a:endParaRPr lang="fr-F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27373"/>
            <a:ext cx="8229600" cy="4525963"/>
          </a:xfrm>
        </p:spPr>
        <p:txBody>
          <a:bodyPr>
            <a:noAutofit/>
          </a:bodyPr>
          <a:lstStyle/>
          <a:p>
            <a:pPr algn="just">
              <a:buFont typeface="Wingdings" pitchFamily="2" charset="2"/>
              <a:buChar char="q"/>
            </a:pPr>
            <a:r>
              <a:rPr lang="fr-FR" dirty="0"/>
              <a:t> Limite de puissance de calcul</a:t>
            </a:r>
          </a:p>
          <a:p>
            <a:pPr algn="just">
              <a:buFont typeface="Wingdings" pitchFamily="2" charset="2"/>
              <a:buChar char="q"/>
            </a:pPr>
            <a:r>
              <a:rPr lang="fr-FR" dirty="0"/>
              <a:t> Ne respectent pas le passage à l’</a:t>
            </a:r>
            <a:r>
              <a:rPr lang="fr-FR" dirty="0" err="1"/>
              <a:t>echelle</a:t>
            </a:r>
            <a:endParaRPr lang="fr-FR" dirty="0"/>
          </a:p>
          <a:p>
            <a:pPr algn="just">
              <a:buFont typeface="Wingdings" pitchFamily="2" charset="2"/>
              <a:buChar char="q"/>
            </a:pPr>
            <a:r>
              <a:rPr lang="fr-FR" dirty="0"/>
              <a:t> Limite du savoir</a:t>
            </a:r>
          </a:p>
          <a:p>
            <a:pPr algn="just">
              <a:buFont typeface="Wingdings" pitchFamily="2" charset="2"/>
              <a:buChar char="q"/>
            </a:pPr>
            <a:r>
              <a:rPr lang="fr-FR" dirty="0"/>
              <a:t> Fin des investissement</a:t>
            </a:r>
          </a:p>
          <a:p>
            <a:pPr algn="just">
              <a:buFont typeface="Wingdings" pitchFamily="2" charset="2"/>
              <a:buChar char="q"/>
            </a:pPr>
            <a:r>
              <a:rPr lang="fr-FR" dirty="0"/>
              <a:t> Beaucoup de critiques</a:t>
            </a:r>
          </a:p>
        </p:txBody>
      </p:sp>
      <p:sp>
        <p:nvSpPr>
          <p:cNvPr id="4"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Historique</a:t>
            </a:r>
            <a:r>
              <a:rPr lang="fr-FR" dirty="0"/>
              <a:t> </a:t>
            </a:r>
            <a:br>
              <a:rPr lang="fr-FR" dirty="0"/>
            </a:br>
            <a:r>
              <a:rPr lang="fr-FR" b="1" dirty="0">
                <a:solidFill>
                  <a:srgbClr val="0070C0"/>
                </a:solidFill>
              </a:rPr>
              <a:t>Premières Déceptions </a:t>
            </a:r>
            <a:br>
              <a:rPr lang="fr-FR" b="1" dirty="0">
                <a:solidFill>
                  <a:srgbClr val="0070C0"/>
                </a:solidFill>
              </a:rPr>
            </a:br>
            <a:r>
              <a:rPr lang="fr-FR" sz="2700" b="1" dirty="0">
                <a:solidFill>
                  <a:schemeClr val="accent6">
                    <a:lumMod val="75000"/>
                  </a:schemeClr>
                </a:solidFill>
              </a:rPr>
              <a:t>(1966-1973) </a:t>
            </a:r>
            <a:endParaRPr lang="fr-FR" sz="2700" b="1" dirty="0">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27373"/>
            <a:ext cx="8229600" cy="4525963"/>
          </a:xfrm>
        </p:spPr>
        <p:txBody>
          <a:bodyPr>
            <a:noAutofit/>
          </a:bodyPr>
          <a:lstStyle/>
          <a:p>
            <a:pPr algn="just">
              <a:buFont typeface="Wingdings" pitchFamily="2" charset="2"/>
              <a:buChar char="q"/>
            </a:pPr>
            <a:r>
              <a:rPr lang="fr-FR" sz="2800" dirty="0"/>
              <a:t>Les chercheurs n’avaient compté que 5 ans pour réaliser un traducteur automatique, mais se sont vite rendu compte que leur approche purement syntaxique n’étaient pas suffisante (pour bien traduire un texte, il faut d’abord le comprendre). </a:t>
            </a:r>
          </a:p>
          <a:p>
            <a:pPr algn="just">
              <a:buFont typeface="Wingdings" pitchFamily="2" charset="2"/>
              <a:buChar char="q"/>
            </a:pPr>
            <a:endParaRPr lang="fr-FR" sz="2800" dirty="0"/>
          </a:p>
          <a:p>
            <a:pPr algn="just">
              <a:buFont typeface="Wingdings" pitchFamily="2" charset="2"/>
              <a:buChar char="q"/>
            </a:pPr>
            <a:r>
              <a:rPr lang="fr-FR" sz="2800" dirty="0"/>
              <a:t>Cet échec a provoqué l’annulation en 1966 de tout le </a:t>
            </a:r>
            <a:r>
              <a:rPr lang="fr-FR" sz="2800" dirty="0" err="1"/>
              <a:t>ﬁnancement</a:t>
            </a:r>
            <a:r>
              <a:rPr lang="fr-FR" sz="2800" dirty="0"/>
              <a:t> du gouvernement américain pour les projets de traduction automatique. </a:t>
            </a:r>
          </a:p>
          <a:p>
            <a:pPr algn="just">
              <a:buFont typeface="Wingdings" pitchFamily="2" charset="2"/>
              <a:buChar char="q"/>
            </a:pPr>
            <a:endParaRPr lang="fr-FR" sz="2800" dirty="0"/>
          </a:p>
        </p:txBody>
      </p:sp>
      <p:sp>
        <p:nvSpPr>
          <p:cNvPr id="4"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Historique</a:t>
            </a:r>
            <a:r>
              <a:rPr lang="fr-FR" dirty="0"/>
              <a:t> </a:t>
            </a:r>
            <a:br>
              <a:rPr lang="fr-FR" dirty="0"/>
            </a:br>
            <a:r>
              <a:rPr lang="fr-FR" b="1" dirty="0">
                <a:solidFill>
                  <a:srgbClr val="0070C0"/>
                </a:solidFill>
              </a:rPr>
              <a:t>Premières Déceptions </a:t>
            </a:r>
            <a:br>
              <a:rPr lang="fr-FR" b="1" dirty="0">
                <a:solidFill>
                  <a:srgbClr val="0070C0"/>
                </a:solidFill>
              </a:rPr>
            </a:br>
            <a:r>
              <a:rPr lang="fr-FR" sz="2700" b="1" dirty="0">
                <a:solidFill>
                  <a:schemeClr val="accent6">
                    <a:lumMod val="75000"/>
                  </a:schemeClr>
                </a:solidFill>
              </a:rPr>
              <a:t>(1966-1973) </a:t>
            </a:r>
            <a:endParaRPr lang="fr-FR" sz="2700"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SOMMAIRE</a:t>
            </a:r>
          </a:p>
        </p:txBody>
      </p:sp>
      <p:sp>
        <p:nvSpPr>
          <p:cNvPr id="3" name="Espace réservé du contenu 2"/>
          <p:cNvSpPr>
            <a:spLocks noGrp="1"/>
          </p:cNvSpPr>
          <p:nvPr>
            <p:ph idx="1"/>
          </p:nvPr>
        </p:nvSpPr>
        <p:spPr/>
        <p:txBody>
          <a:bodyPr>
            <a:normAutofit fontScale="85000" lnSpcReduction="10000"/>
          </a:bodyPr>
          <a:lstStyle/>
          <a:p>
            <a:pPr>
              <a:lnSpc>
                <a:spcPct val="250000"/>
              </a:lnSpc>
              <a:buFont typeface="Wingdings" pitchFamily="2" charset="2"/>
              <a:buChar char="q"/>
            </a:pPr>
            <a:r>
              <a:rPr lang="fr-FR" dirty="0"/>
              <a:t> Définitions</a:t>
            </a:r>
          </a:p>
          <a:p>
            <a:pPr>
              <a:lnSpc>
                <a:spcPct val="250000"/>
              </a:lnSpc>
              <a:buFont typeface="Wingdings" pitchFamily="2" charset="2"/>
              <a:buChar char="q"/>
            </a:pPr>
            <a:r>
              <a:rPr lang="fr-FR" dirty="0"/>
              <a:t> Types</a:t>
            </a:r>
          </a:p>
          <a:p>
            <a:pPr>
              <a:lnSpc>
                <a:spcPct val="250000"/>
              </a:lnSpc>
              <a:buFont typeface="Wingdings" pitchFamily="2" charset="2"/>
              <a:buChar char="q"/>
            </a:pPr>
            <a:r>
              <a:rPr lang="fr-FR" dirty="0"/>
              <a:t> Historique</a:t>
            </a:r>
          </a:p>
          <a:p>
            <a:pPr>
              <a:lnSpc>
                <a:spcPct val="250000"/>
              </a:lnSpc>
              <a:buFont typeface="Wingdings" pitchFamily="2" charset="2"/>
              <a:buChar char="q"/>
            </a:pPr>
            <a:r>
              <a:rPr lang="fr-FR" dirty="0"/>
              <a:t> Domaines d’application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27373"/>
            <a:ext cx="8229600" cy="4525963"/>
          </a:xfrm>
        </p:spPr>
        <p:txBody>
          <a:bodyPr>
            <a:noAutofit/>
          </a:bodyPr>
          <a:lstStyle/>
          <a:p>
            <a:pPr algn="just">
              <a:buFont typeface="Wingdings" pitchFamily="2" charset="2"/>
              <a:buChar char="q"/>
            </a:pPr>
            <a:r>
              <a:rPr lang="fr-FR" dirty="0"/>
              <a:t> </a:t>
            </a:r>
            <a:r>
              <a:rPr lang="fr-FR" dirty="0" err="1"/>
              <a:t>Minsky</a:t>
            </a:r>
            <a:r>
              <a:rPr lang="fr-FR" dirty="0"/>
              <a:t> et </a:t>
            </a:r>
            <a:r>
              <a:rPr lang="fr-FR" dirty="0" err="1"/>
              <a:t>Papert</a:t>
            </a:r>
            <a:r>
              <a:rPr lang="fr-FR" dirty="0"/>
              <a:t> prouvèrent dans leur livre “Perceptrons” de 1969 que les réseaux de neurones de l’époque ne pouvaient pas calculer certaines fonctions pourtant très simples, ce qui mit en cause toute la recherche en apprentissage automatique, entraînant une crise dans cette branche de l’IA. </a:t>
            </a:r>
          </a:p>
        </p:txBody>
      </p:sp>
      <p:sp>
        <p:nvSpPr>
          <p:cNvPr id="4"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Historique</a:t>
            </a:r>
            <a:r>
              <a:rPr lang="fr-FR" dirty="0"/>
              <a:t> </a:t>
            </a:r>
            <a:br>
              <a:rPr lang="fr-FR" dirty="0"/>
            </a:br>
            <a:r>
              <a:rPr lang="fr-FR" b="1" dirty="0">
                <a:solidFill>
                  <a:srgbClr val="0070C0"/>
                </a:solidFill>
              </a:rPr>
              <a:t>Premières Déceptions </a:t>
            </a:r>
            <a:br>
              <a:rPr lang="fr-FR" b="1" dirty="0">
                <a:solidFill>
                  <a:srgbClr val="0070C0"/>
                </a:solidFill>
              </a:rPr>
            </a:br>
            <a:r>
              <a:rPr lang="fr-FR" sz="2700" b="1" dirty="0">
                <a:solidFill>
                  <a:schemeClr val="accent6">
                    <a:lumMod val="75000"/>
                  </a:schemeClr>
                </a:solidFill>
              </a:rPr>
              <a:t>(1966-1973) </a:t>
            </a:r>
            <a:endParaRPr lang="fr-FR" sz="2700" b="1" dirty="0">
              <a:solidFill>
                <a:srgbClr val="C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55365"/>
            <a:ext cx="8229600" cy="4525963"/>
          </a:xfrm>
        </p:spPr>
        <p:txBody>
          <a:bodyPr>
            <a:normAutofit fontScale="92500"/>
          </a:bodyPr>
          <a:lstStyle/>
          <a:p>
            <a:pPr algn="just">
              <a:buFont typeface="Wingdings" pitchFamily="2" charset="2"/>
              <a:buChar char="q"/>
            </a:pPr>
            <a:r>
              <a:rPr lang="fr-FR" dirty="0"/>
              <a:t>Le premier système expert, appelé </a:t>
            </a:r>
            <a:r>
              <a:rPr lang="fr-FR" b="1" i="1" dirty="0">
                <a:solidFill>
                  <a:srgbClr val="00B050"/>
                </a:solidFill>
              </a:rPr>
              <a:t>DENDRAL</a:t>
            </a:r>
            <a:r>
              <a:rPr lang="fr-FR" dirty="0"/>
              <a:t>, créé en 1969 pour la tâche spécialisée consistant à déterminer la structure moléculaire d’une molécule étant données sa formule et les résultats de sa spectrométrie de masse.</a:t>
            </a:r>
          </a:p>
          <a:p>
            <a:pPr algn="just">
              <a:buFont typeface="Wingdings" pitchFamily="2" charset="2"/>
              <a:buChar char="q"/>
            </a:pPr>
            <a:r>
              <a:rPr lang="fr-FR" dirty="0"/>
              <a:t> Le système </a:t>
            </a:r>
            <a:r>
              <a:rPr lang="fr-FR" b="1" i="1" dirty="0">
                <a:solidFill>
                  <a:srgbClr val="00B050"/>
                </a:solidFill>
              </a:rPr>
              <a:t>MYCIN</a:t>
            </a:r>
            <a:r>
              <a:rPr lang="fr-FR" dirty="0"/>
              <a:t>,  créé en 1972, réussissait à diagnostiquer à un niveau proches des experts humains et considérablement meilleur que celui les jeunes médecins. </a:t>
            </a:r>
          </a:p>
          <a:p>
            <a:pPr algn="just">
              <a:buFont typeface="Wingdings" pitchFamily="2" charset="2"/>
              <a:buChar char="q"/>
            </a:pPr>
            <a:endParaRPr lang="fr-FR" dirty="0"/>
          </a:p>
        </p:txBody>
      </p:sp>
      <p:sp>
        <p:nvSpPr>
          <p:cNvPr id="4" name="Titre 1"/>
          <p:cNvSpPr>
            <a:spLocks noGrp="1"/>
          </p:cNvSpPr>
          <p:nvPr>
            <p:ph type="title"/>
          </p:nvPr>
        </p:nvSpPr>
        <p:spPr/>
        <p:txBody>
          <a:bodyPr>
            <a:normAutofit fontScale="90000"/>
          </a:bodyPr>
          <a:lstStyle/>
          <a:p>
            <a:r>
              <a:rPr lang="fr-FR" b="1" dirty="0">
                <a:solidFill>
                  <a:srgbClr val="C00000"/>
                </a:solidFill>
              </a:rPr>
              <a:t>Historique</a:t>
            </a:r>
            <a:br>
              <a:rPr lang="fr-FR" b="1" dirty="0">
                <a:solidFill>
                  <a:srgbClr val="C00000"/>
                </a:solidFill>
              </a:rPr>
            </a:br>
            <a:r>
              <a:rPr lang="fr-FR" b="1" dirty="0">
                <a:solidFill>
                  <a:srgbClr val="0070C0"/>
                </a:solidFill>
              </a:rPr>
              <a:t>Systèmes Experts</a:t>
            </a:r>
            <a:r>
              <a:rPr lang="fr-FR" dirty="0"/>
              <a:t> </a:t>
            </a:r>
            <a:br>
              <a:rPr lang="fr-FR" dirty="0"/>
            </a:br>
            <a:r>
              <a:rPr lang="fr-FR" sz="2200" b="1" dirty="0">
                <a:solidFill>
                  <a:schemeClr val="accent6">
                    <a:lumMod val="75000"/>
                  </a:schemeClr>
                </a:solidFill>
              </a:rPr>
              <a:t>(1969-1979) </a:t>
            </a:r>
            <a:endParaRPr lang="fr-FR" sz="2200" b="1"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55365"/>
            <a:ext cx="8229600" cy="4525963"/>
          </a:xfrm>
        </p:spPr>
        <p:txBody>
          <a:bodyPr>
            <a:normAutofit fontScale="85000" lnSpcReduction="10000"/>
          </a:bodyPr>
          <a:lstStyle/>
          <a:p>
            <a:pPr algn="just">
              <a:buFont typeface="Wingdings" pitchFamily="2" charset="2"/>
              <a:buChar char="q"/>
            </a:pPr>
            <a:r>
              <a:rPr lang="fr-FR" dirty="0"/>
              <a:t>Au milieu des années 80, quatre groupes de chercheurs ont découvert indépendamment la règle d’apprentissage “back-propagation” qui permit le développement de réseaux de neurones capables d’apprendre des fonctions très complexes (curieusement, cette règle avait déjà été proposée en 1969, mais n’avait eu aucun écho dans la communauté </a:t>
            </a:r>
            <a:r>
              <a:rPr lang="fr-FR" dirty="0" err="1"/>
              <a:t>scientiﬁque</a:t>
            </a:r>
            <a:r>
              <a:rPr lang="fr-FR" dirty="0"/>
              <a:t>). </a:t>
            </a:r>
          </a:p>
          <a:p>
            <a:pPr algn="just">
              <a:buFont typeface="Wingdings" pitchFamily="2" charset="2"/>
              <a:buChar char="q"/>
            </a:pPr>
            <a:r>
              <a:rPr lang="fr-FR" dirty="0"/>
              <a:t>Depuis, l’apprentissage automatique est devenu l’un des domaines les plus actifs de l’IA, et a été appliqué avec succès à de nombreux problèmes pratiques.</a:t>
            </a:r>
          </a:p>
          <a:p>
            <a:pPr algn="just">
              <a:buFont typeface="Wingdings" pitchFamily="2" charset="2"/>
              <a:buChar char="q"/>
            </a:pPr>
            <a:endParaRPr lang="fr-FR" dirty="0"/>
          </a:p>
        </p:txBody>
      </p:sp>
      <p:sp>
        <p:nvSpPr>
          <p:cNvPr id="4"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Historique</a:t>
            </a:r>
            <a:br>
              <a:rPr lang="fr-FR" b="1" dirty="0">
                <a:solidFill>
                  <a:srgbClr val="C00000"/>
                </a:solidFill>
              </a:rPr>
            </a:br>
            <a:r>
              <a:rPr lang="fr-FR" b="1" dirty="0">
                <a:solidFill>
                  <a:srgbClr val="0070C0"/>
                </a:solidFill>
              </a:rPr>
              <a:t>Retour des réseaux de neurones </a:t>
            </a:r>
            <a:br>
              <a:rPr lang="fr-FR" b="1" dirty="0">
                <a:solidFill>
                  <a:srgbClr val="0070C0"/>
                </a:solidFill>
              </a:rPr>
            </a:br>
            <a:r>
              <a:rPr lang="fr-FR" sz="2200" b="1" dirty="0">
                <a:solidFill>
                  <a:schemeClr val="accent6">
                    <a:lumMod val="75000"/>
                  </a:schemeClr>
                </a:solidFill>
              </a:rPr>
              <a:t>(</a:t>
            </a:r>
            <a:r>
              <a:rPr lang="fr-FR" sz="2700" b="1" dirty="0">
                <a:solidFill>
                  <a:schemeClr val="accent6">
                    <a:lumMod val="75000"/>
                  </a:schemeClr>
                </a:solidFill>
              </a:rPr>
              <a:t>1986-présent</a:t>
            </a:r>
            <a:r>
              <a:rPr lang="fr-FR" sz="2200" b="1" dirty="0">
                <a:solidFill>
                  <a:schemeClr val="accent6">
                    <a:lumMod val="75000"/>
                  </a:schemeClr>
                </a:solidFill>
              </a:rPr>
              <a:t>) </a:t>
            </a:r>
            <a:endParaRPr lang="fr-FR" sz="2200"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27373"/>
            <a:ext cx="8229600" cy="4525963"/>
          </a:xfrm>
        </p:spPr>
        <p:txBody>
          <a:bodyPr>
            <a:normAutofit lnSpcReduction="10000"/>
          </a:bodyPr>
          <a:lstStyle/>
          <a:p>
            <a:pPr algn="just">
              <a:buFont typeface="Wingdings" pitchFamily="2" charset="2"/>
              <a:buChar char="q"/>
            </a:pPr>
            <a:r>
              <a:rPr lang="fr-FR" dirty="0"/>
              <a:t> L’intelligence </a:t>
            </a:r>
            <a:r>
              <a:rPr lang="fr-FR" dirty="0" err="1"/>
              <a:t>artiﬁcielle</a:t>
            </a:r>
            <a:r>
              <a:rPr lang="fr-FR" dirty="0"/>
              <a:t> est devenue au </a:t>
            </a:r>
            <a:r>
              <a:rPr lang="fr-FR" dirty="0" err="1"/>
              <a:t>ﬁl</a:t>
            </a:r>
            <a:r>
              <a:rPr lang="fr-FR" dirty="0"/>
              <a:t> du temps une matière </a:t>
            </a:r>
            <a:r>
              <a:rPr lang="fr-FR" dirty="0" err="1"/>
              <a:t>scientiﬁque</a:t>
            </a:r>
            <a:r>
              <a:rPr lang="fr-FR" dirty="0"/>
              <a:t> de plus en plus rigoureuse et formelle. </a:t>
            </a:r>
          </a:p>
          <a:p>
            <a:pPr algn="just">
              <a:buFont typeface="Wingdings" pitchFamily="2" charset="2"/>
              <a:buChar char="q"/>
            </a:pPr>
            <a:r>
              <a:rPr lang="fr-FR" dirty="0"/>
              <a:t> La plupart des approches étudiées aujourd’hui sont basées sur des théories mathématiques ou des études expérimentales plutôt que sur l’intuition, et sont appliquées plus souvent aux problèmes issus du monde réel.</a:t>
            </a:r>
          </a:p>
          <a:p>
            <a:pPr algn="just">
              <a:buFont typeface="Wingdings" pitchFamily="2" charset="2"/>
              <a:buChar char="q"/>
            </a:pPr>
            <a:endParaRPr lang="fr-FR" dirty="0"/>
          </a:p>
        </p:txBody>
      </p:sp>
      <p:sp>
        <p:nvSpPr>
          <p:cNvPr id="4" name="Titre 1"/>
          <p:cNvSpPr>
            <a:spLocks noGrp="1"/>
          </p:cNvSpPr>
          <p:nvPr>
            <p:ph type="title"/>
          </p:nvPr>
        </p:nvSpPr>
        <p:spPr>
          <a:xfrm>
            <a:off x="457200" y="260648"/>
            <a:ext cx="8229600" cy="1143000"/>
          </a:xfrm>
        </p:spPr>
        <p:txBody>
          <a:bodyPr>
            <a:normAutofit fontScale="90000"/>
          </a:bodyPr>
          <a:lstStyle/>
          <a:p>
            <a:r>
              <a:rPr lang="fr-FR" b="1" dirty="0">
                <a:solidFill>
                  <a:srgbClr val="C00000"/>
                </a:solidFill>
              </a:rPr>
              <a:t>Historique</a:t>
            </a:r>
            <a:br>
              <a:rPr lang="fr-FR" b="1" dirty="0">
                <a:solidFill>
                  <a:srgbClr val="C00000"/>
                </a:solidFill>
              </a:rPr>
            </a:br>
            <a:r>
              <a:rPr lang="fr-FR" b="1" dirty="0">
                <a:solidFill>
                  <a:srgbClr val="0070C0"/>
                </a:solidFill>
              </a:rPr>
              <a:t>IA Moderne </a:t>
            </a:r>
            <a:br>
              <a:rPr lang="fr-FR" b="1" dirty="0">
                <a:solidFill>
                  <a:srgbClr val="0070C0"/>
                </a:solidFill>
              </a:rPr>
            </a:br>
            <a:r>
              <a:rPr lang="fr-FR" sz="2200" b="1" dirty="0">
                <a:solidFill>
                  <a:schemeClr val="accent6">
                    <a:lumMod val="75000"/>
                  </a:schemeClr>
                </a:solidFill>
              </a:rPr>
              <a:t>(1987-présent)</a:t>
            </a:r>
            <a:r>
              <a:rPr lang="fr-FR" b="1" dirty="0">
                <a:solidFill>
                  <a:schemeClr val="accent6">
                    <a:lumMod val="75000"/>
                  </a:schemeClr>
                </a:solidFill>
              </a:rPr>
              <a:t> </a:t>
            </a:r>
            <a:endParaRPr lang="fr-FR" b="1" dirty="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Domaines d’application</a:t>
            </a:r>
          </a:p>
        </p:txBody>
      </p:sp>
      <p:pic>
        <p:nvPicPr>
          <p:cNvPr id="38914" name="Picture 2"/>
          <p:cNvPicPr>
            <a:picLocks noChangeAspect="1" noChangeArrowheads="1"/>
          </p:cNvPicPr>
          <p:nvPr/>
        </p:nvPicPr>
        <p:blipFill>
          <a:blip r:embed="rId2" cstate="print"/>
          <a:srcRect l="18536" t="26203" r="24460" b="14735"/>
          <a:stretch>
            <a:fillRect/>
          </a:stretch>
        </p:blipFill>
        <p:spPr bwMode="auto">
          <a:xfrm>
            <a:off x="395536" y="1515545"/>
            <a:ext cx="8352928" cy="4865783"/>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a:solidFill>
                  <a:srgbClr val="C00000"/>
                </a:solidFill>
              </a:rPr>
              <a:t>Réalisations récentes</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pPr>
              <a:buFont typeface="Wingdings" pitchFamily="2" charset="2"/>
              <a:buChar char="q"/>
            </a:pPr>
            <a:r>
              <a:rPr lang="fr-FR" dirty="0"/>
              <a:t> Robot </a:t>
            </a:r>
            <a:r>
              <a:rPr lang="fr-FR" dirty="0" err="1"/>
              <a:t>Cuisto</a:t>
            </a:r>
            <a:endParaRPr lang="fr-FR" dirty="0"/>
          </a:p>
          <a:p>
            <a:pPr>
              <a:buFont typeface="Wingdings" pitchFamily="2" charset="2"/>
              <a:buChar char="q"/>
            </a:pPr>
            <a:r>
              <a:rPr lang="fr-FR" dirty="0"/>
              <a:t> Faire les boutiques (Amazon Go)</a:t>
            </a:r>
          </a:p>
          <a:p>
            <a:pPr>
              <a:buFont typeface="Wingdings" pitchFamily="2" charset="2"/>
              <a:buChar char="q"/>
            </a:pPr>
            <a:r>
              <a:rPr lang="fr-FR" dirty="0"/>
              <a:t> Google cars </a:t>
            </a:r>
          </a:p>
          <a:p>
            <a:pPr>
              <a:buFont typeface="Wingdings" pitchFamily="2" charset="2"/>
              <a:buChar char="q"/>
            </a:pPr>
            <a:r>
              <a:rPr lang="fr-FR" dirty="0"/>
              <a:t>Siri (Apple, commande vocale)</a:t>
            </a:r>
          </a:p>
          <a:p>
            <a:pPr>
              <a:buFont typeface="Wingdings" pitchFamily="2" charset="2"/>
              <a:buChar char="q"/>
            </a:pPr>
            <a:r>
              <a:rPr lang="fr-FR" dirty="0"/>
              <a:t> Maison intelligente</a:t>
            </a:r>
          </a:p>
          <a:p>
            <a:pPr>
              <a:buFont typeface="Wingdings" pitchFamily="2" charset="2"/>
              <a:buChar char="q"/>
            </a:pPr>
            <a:r>
              <a:rPr lang="fr-FR" dirty="0"/>
              <a:t> Jeux</a:t>
            </a:r>
          </a:p>
          <a:p>
            <a:pPr>
              <a:buFont typeface="Wingdings" pitchFamily="2" charset="2"/>
              <a:buChar char="q"/>
            </a:pPr>
            <a:r>
              <a:rPr lang="fr-FR" dirty="0"/>
              <a:t> Programme Watson (IBM)</a:t>
            </a:r>
          </a:p>
          <a:p>
            <a:pPr>
              <a:buFont typeface="Wingdings" pitchFamily="2" charset="2"/>
              <a:buChar char="q"/>
            </a:pPr>
            <a:r>
              <a:rPr lang="fr-FR" dirty="0"/>
              <a:t> Aide au diagnostic médical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Introduction</a:t>
            </a:r>
          </a:p>
        </p:txBody>
      </p:sp>
      <p:sp>
        <p:nvSpPr>
          <p:cNvPr id="3" name="Espace réservé du contenu 2"/>
          <p:cNvSpPr>
            <a:spLocks noGrp="1"/>
          </p:cNvSpPr>
          <p:nvPr>
            <p:ph idx="1"/>
          </p:nvPr>
        </p:nvSpPr>
        <p:spPr/>
        <p:txBody>
          <a:bodyPr>
            <a:normAutofit fontScale="92500" lnSpcReduction="10000"/>
          </a:bodyPr>
          <a:lstStyle/>
          <a:p>
            <a:pPr algn="just">
              <a:buFont typeface="Wingdings" pitchFamily="2" charset="2"/>
              <a:buChar char="q"/>
            </a:pPr>
            <a:r>
              <a:rPr lang="fr-FR" dirty="0"/>
              <a:t> L'intelligence est souvent associée à la capacité de raisonnement et de réflexion d'une personne.</a:t>
            </a:r>
          </a:p>
          <a:p>
            <a:pPr algn="just">
              <a:buFont typeface="Wingdings" pitchFamily="2" charset="2"/>
              <a:buChar char="q"/>
            </a:pPr>
            <a:r>
              <a:rPr lang="fr-FR" dirty="0"/>
              <a:t> Elle s'oppose à l'instinct, qui correspondrait davantage à un réflexe qu'à une pensée élaborée.</a:t>
            </a:r>
          </a:p>
          <a:p>
            <a:pPr algn="just">
              <a:buFont typeface="Wingdings" pitchFamily="2" charset="2"/>
              <a:buChar char="q"/>
            </a:pPr>
            <a:r>
              <a:rPr lang="fr-FR" dirty="0"/>
              <a:t> Depuis l'émergence de la robotique et de l'informatique, les chercheurs essaient d'injecter des notions de l'intelligence humaine dans des machines. Étant conçue et fabriquée par l'Homme, on qualifie cette forme d'intelligence  d’ « artificielle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Terme créé par John Mc </a:t>
            </a:r>
            <a:r>
              <a:rPr lang="fr-FR" dirty="0" err="1"/>
              <a:t>Carthy</a:t>
            </a:r>
            <a:r>
              <a:rPr lang="fr-FR" dirty="0"/>
              <a:t> Marvin Lee </a:t>
            </a:r>
            <a:r>
              <a:rPr lang="fr-FR" dirty="0" err="1"/>
              <a:t>Minsky</a:t>
            </a:r>
            <a:r>
              <a:rPr lang="fr-FR" dirty="0"/>
              <a:t> :</a:t>
            </a:r>
          </a:p>
          <a:p>
            <a:pPr algn="just">
              <a:buNone/>
            </a:pPr>
            <a:r>
              <a:rPr lang="fr-FR" sz="3000" i="1" dirty="0"/>
              <a:t>« Construction de programmes informatiques qui s’adonnent à des tâches qui sont, pour l’instant, accomplies de façon plus satisfaisantes par des êtres humains car elles demandent des processus mentaux de haut niveau tels que l’apprentissage perceptuel, l’organisation de la mémoire et le raisonnement critique. »</a:t>
            </a:r>
          </a:p>
          <a:p>
            <a:pPr algn="just">
              <a:buFont typeface="Wingdings" pitchFamily="2" charset="2"/>
              <a:buChar char="q"/>
            </a:pPr>
            <a:endParaRPr lang="fr-FR" dirty="0"/>
          </a:p>
        </p:txBody>
      </p:sp>
      <p:sp>
        <p:nvSpPr>
          <p:cNvPr id="4" name="Titre 1"/>
          <p:cNvSpPr>
            <a:spLocks noGrp="1"/>
          </p:cNvSpPr>
          <p:nvPr>
            <p:ph type="title"/>
          </p:nvPr>
        </p:nvSpPr>
        <p:spPr>
          <a:xfrm>
            <a:off x="457200" y="274638"/>
            <a:ext cx="8229600" cy="1143000"/>
          </a:xfrm>
        </p:spPr>
        <p:txBody>
          <a:bodyPr/>
          <a:lstStyle/>
          <a:p>
            <a:r>
              <a:rPr lang="fr-FR" b="1" dirty="0">
                <a:solidFill>
                  <a:srgbClr val="C00000"/>
                </a:solidFill>
              </a:rPr>
              <a:t>Définition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buFont typeface="Wingdings" pitchFamily="2" charset="2"/>
              <a:buChar char="q"/>
            </a:pPr>
            <a:r>
              <a:rPr lang="fr-FR" dirty="0"/>
              <a:t> « Automatisation des activités associées au raisonnement humain, telles que la décision, la résolution de problèmes, l’apprentissage, ... » (Bellman, 1978) </a:t>
            </a:r>
          </a:p>
        </p:txBody>
      </p:sp>
      <p:sp>
        <p:nvSpPr>
          <p:cNvPr id="5" name="Titre 1"/>
          <p:cNvSpPr>
            <a:spLocks noGrp="1"/>
          </p:cNvSpPr>
          <p:nvPr>
            <p:ph type="title"/>
          </p:nvPr>
        </p:nvSpPr>
        <p:spPr>
          <a:xfrm>
            <a:off x="457200" y="274638"/>
            <a:ext cx="8229600" cy="1143000"/>
          </a:xfrm>
        </p:spPr>
        <p:txBody>
          <a:bodyPr/>
          <a:lstStyle/>
          <a:p>
            <a:r>
              <a:rPr lang="fr-FR" b="1" dirty="0">
                <a:solidFill>
                  <a:srgbClr val="C00000"/>
                </a:solidFill>
              </a:rPr>
              <a:t>Définition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Définition</a:t>
            </a:r>
          </a:p>
        </p:txBody>
      </p:sp>
      <p:sp>
        <p:nvSpPr>
          <p:cNvPr id="3" name="Espace réservé du contenu 2"/>
          <p:cNvSpPr>
            <a:spLocks noGrp="1"/>
          </p:cNvSpPr>
          <p:nvPr>
            <p:ph idx="1"/>
          </p:nvPr>
        </p:nvSpPr>
        <p:spPr/>
        <p:txBody>
          <a:bodyPr/>
          <a:lstStyle/>
          <a:p>
            <a:pPr algn="just">
              <a:buFont typeface="Wingdings" pitchFamily="2" charset="2"/>
              <a:buChar char="q"/>
            </a:pPr>
            <a:r>
              <a:rPr lang="fr-FR" dirty="0"/>
              <a:t> Concevoir des systèmes capables de reproduire le comportement de l'humain dans ses activités de raisonnement.</a:t>
            </a:r>
          </a:p>
          <a:p>
            <a:pPr algn="just">
              <a:buFont typeface="Wingdings" pitchFamily="2" charset="2"/>
              <a:buChar char="q"/>
            </a:pPr>
            <a:endParaRPr lang="fr-FR" dirty="0"/>
          </a:p>
          <a:p>
            <a:pPr algn="just">
              <a:buFont typeface="Wingdings" pitchFamily="2" charset="2"/>
              <a:buChar char="q"/>
            </a:pPr>
            <a:r>
              <a:rPr lang="fr-FR" dirty="0"/>
              <a:t> Raisonner d’une manière autonome et également s’adapter aux changements de l’environnement</a:t>
            </a:r>
          </a:p>
          <a:p>
            <a:pPr algn="just">
              <a:buFont typeface="Wingdings" pitchFamily="2" charset="2"/>
              <a:buChar char="q"/>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4 types de définitions</a:t>
            </a:r>
          </a:p>
        </p:txBody>
      </p:sp>
      <p:graphicFrame>
        <p:nvGraphicFramePr>
          <p:cNvPr id="4" name="Espace réservé du contenu 3"/>
          <p:cNvGraphicFramePr>
            <a:graphicFrameLocks noGrp="1"/>
          </p:cNvGraphicFramePr>
          <p:nvPr>
            <p:ph idx="1"/>
          </p:nvPr>
        </p:nvGraphicFramePr>
        <p:xfrm>
          <a:off x="467544" y="2492896"/>
          <a:ext cx="8229600" cy="237744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fr-FR" sz="3600" b="1" dirty="0"/>
                        <a:t>Système</a:t>
                      </a:r>
                      <a:r>
                        <a:rPr lang="fr-FR" sz="3600" b="1" baseline="0" dirty="0"/>
                        <a:t> qui </a:t>
                      </a:r>
                      <a:r>
                        <a:rPr lang="fr-FR" sz="3600" b="1" baseline="0" dirty="0">
                          <a:solidFill>
                            <a:srgbClr val="0070C0"/>
                          </a:solidFill>
                        </a:rPr>
                        <a:t>pense</a:t>
                      </a:r>
                      <a:r>
                        <a:rPr lang="fr-FR" sz="3600" b="1" baseline="0" dirty="0"/>
                        <a:t> comme des </a:t>
                      </a:r>
                      <a:r>
                        <a:rPr lang="fr-FR" sz="3600" b="1" baseline="0" dirty="0">
                          <a:solidFill>
                            <a:srgbClr val="FF0000"/>
                          </a:solidFill>
                        </a:rPr>
                        <a:t>humains</a:t>
                      </a:r>
                      <a:endParaRPr lang="fr-FR" sz="3600" b="1" dirty="0">
                        <a:solidFill>
                          <a:srgbClr val="FF0000"/>
                        </a:solidFill>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3600" b="1" dirty="0"/>
                        <a:t>Système qui </a:t>
                      </a:r>
                      <a:r>
                        <a:rPr lang="fr-FR" sz="3600" b="1" dirty="0">
                          <a:solidFill>
                            <a:srgbClr val="0070C0"/>
                          </a:solidFill>
                        </a:rPr>
                        <a:t>pense</a:t>
                      </a:r>
                      <a:r>
                        <a:rPr lang="fr-FR" sz="3600" b="1" dirty="0"/>
                        <a:t> </a:t>
                      </a:r>
                      <a:r>
                        <a:rPr lang="fr-FR" sz="3600" b="1" dirty="0">
                          <a:solidFill>
                            <a:srgbClr val="FF0000"/>
                          </a:solidFill>
                        </a:rPr>
                        <a:t>rationnellement</a:t>
                      </a: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pPr algn="ctr"/>
                      <a:r>
                        <a:rPr lang="fr-FR" sz="3600" b="1" dirty="0"/>
                        <a:t>Système qui </a:t>
                      </a:r>
                      <a:r>
                        <a:rPr lang="fr-FR" sz="3600" b="1" dirty="0">
                          <a:solidFill>
                            <a:srgbClr val="0070C0"/>
                          </a:solidFill>
                        </a:rPr>
                        <a:t>agit</a:t>
                      </a:r>
                      <a:r>
                        <a:rPr lang="fr-FR" sz="3600" b="1" dirty="0"/>
                        <a:t> comme des </a:t>
                      </a:r>
                      <a:r>
                        <a:rPr lang="fr-FR" sz="3600" b="1" dirty="0">
                          <a:solidFill>
                            <a:srgbClr val="FF0000"/>
                          </a:solidFill>
                        </a:rPr>
                        <a:t>humains</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fr-FR" sz="3600" b="1" dirty="0"/>
                        <a:t>Système qui </a:t>
                      </a:r>
                      <a:r>
                        <a:rPr lang="fr-FR" sz="3600" b="1" dirty="0">
                          <a:solidFill>
                            <a:srgbClr val="0070C0"/>
                          </a:solidFill>
                        </a:rPr>
                        <a:t>agit</a:t>
                      </a:r>
                      <a:r>
                        <a:rPr lang="fr-FR" sz="3600" b="1" dirty="0"/>
                        <a:t> </a:t>
                      </a:r>
                      <a:r>
                        <a:rPr lang="fr-FR" sz="3600" b="1" dirty="0">
                          <a:solidFill>
                            <a:srgbClr val="FF0000"/>
                          </a:solidFill>
                        </a:rPr>
                        <a:t>rationnellement</a:t>
                      </a: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0070C0"/>
                </a:solidFill>
              </a:rPr>
              <a:t>Penser comme les humains : </a:t>
            </a:r>
            <a:r>
              <a:rPr lang="fr-FR" b="1" dirty="0">
                <a:solidFill>
                  <a:schemeClr val="accent6">
                    <a:lumMod val="75000"/>
                  </a:schemeClr>
                </a:solidFill>
              </a:rPr>
              <a:t>Approche cognitive</a:t>
            </a:r>
            <a:endParaRPr lang="fr-FR" dirty="0">
              <a:solidFill>
                <a:schemeClr val="accent6">
                  <a:lumMod val="75000"/>
                </a:schemeClr>
              </a:solidFill>
            </a:endParaRP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 Requiert des théories scientifiques de l’activité interne du cerveau. </a:t>
            </a:r>
          </a:p>
          <a:p>
            <a:pPr algn="just">
              <a:buFont typeface="Wingdings" pitchFamily="2" charset="2"/>
              <a:buChar char="q"/>
            </a:pPr>
            <a:r>
              <a:rPr lang="fr-FR" dirty="0"/>
              <a:t> Implémenter les théories et comparer avec les humains. </a:t>
            </a:r>
          </a:p>
          <a:p>
            <a:pPr algn="just">
              <a:buFont typeface="Wingdings" pitchFamily="2" charset="2"/>
              <a:buChar char="q"/>
            </a:pPr>
            <a:r>
              <a:rPr lang="fr-FR" dirty="0"/>
              <a:t> Il faut prédire et tester le comportement de sujets humains (sciences cognitives) </a:t>
            </a:r>
          </a:p>
          <a:p>
            <a:pPr algn="just">
              <a:buFont typeface="Wingdings" pitchFamily="2" charset="2"/>
              <a:buChar char="q"/>
            </a:pPr>
            <a:r>
              <a:rPr lang="fr-FR" dirty="0"/>
              <a:t> Les sciences cognitives combinent modèles informatiques de l’IA et techniques expérimentales de psychologie pour élaborer des théories précises et vériﬁables du fonctionnement de l’esprit.</a:t>
            </a:r>
          </a:p>
          <a:p>
            <a:pPr algn="just">
              <a:buFont typeface="Wingdings" pitchFamily="2" charset="2"/>
              <a:buChar char="q"/>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70C0"/>
                </a:solidFill>
              </a:rPr>
              <a:t>Penser rationnellement</a:t>
            </a: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 Lois de la pensée données par la logique (Aristote, Leibniz, Boole, Frege...). </a:t>
            </a:r>
          </a:p>
          <a:p>
            <a:pPr algn="just">
              <a:buFont typeface="Wingdings" pitchFamily="2" charset="2"/>
              <a:buChar char="q"/>
            </a:pPr>
            <a:r>
              <a:rPr lang="fr-FR" i="1" dirty="0"/>
              <a:t> </a:t>
            </a:r>
            <a:r>
              <a:rPr lang="fr-FR" sz="2400" i="1" dirty="0"/>
              <a:t>Socrate est un homme; tous les hommes sont mortels; donc Socrate est mortel. </a:t>
            </a:r>
          </a:p>
          <a:p>
            <a:pPr algn="just">
              <a:buFont typeface="Wingdings" pitchFamily="2" charset="2"/>
              <a:buChar char="q"/>
            </a:pPr>
            <a:r>
              <a:rPr lang="fr-FR" dirty="0"/>
              <a:t> La logique formelle permet d’écrire des énoncés sur les objets dans le monde. </a:t>
            </a:r>
          </a:p>
          <a:p>
            <a:pPr algn="just">
              <a:buFont typeface="Wingdings" pitchFamily="2" charset="2"/>
              <a:buChar char="q"/>
            </a:pPr>
            <a:r>
              <a:rPr lang="fr-FR" dirty="0"/>
              <a:t> Lien direct entre les mathématiques et la philosophie vers l’IA moderne. </a:t>
            </a:r>
          </a:p>
          <a:p>
            <a:pPr algn="just">
              <a:buFont typeface="Wingdings" pitchFamily="2" charset="2"/>
              <a:buChar char="q"/>
            </a:pPr>
            <a:r>
              <a:rPr lang="fr-FR" dirty="0"/>
              <a:t> Il est difficile de traduire les connaissances et les états du monde réel en des équations logiques (incertitude).</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5055</TotalTime>
  <Words>1276</Words>
  <Application>Microsoft Office PowerPoint</Application>
  <PresentationFormat>Affichage à l'écran (4:3)</PresentationFormat>
  <Paragraphs>110</Paragraphs>
  <Slides>25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25</vt:i4>
      </vt:variant>
    </vt:vector>
  </HeadingPairs>
  <TitlesOfParts>
    <vt:vector size="29" baseType="lpstr">
      <vt:lpstr>Arial</vt:lpstr>
      <vt:lpstr>Calibri</vt:lpstr>
      <vt:lpstr>Wingdings</vt:lpstr>
      <vt:lpstr>Thème Office</vt:lpstr>
      <vt:lpstr>Présentation PowerPoint</vt:lpstr>
      <vt:lpstr>SOMMAIRE</vt:lpstr>
      <vt:lpstr>Introduction</vt:lpstr>
      <vt:lpstr>Définition</vt:lpstr>
      <vt:lpstr>Définition</vt:lpstr>
      <vt:lpstr>Définition</vt:lpstr>
      <vt:lpstr>4 types de définitions</vt:lpstr>
      <vt:lpstr>Penser comme les humains : Approche cognitive</vt:lpstr>
      <vt:lpstr>Penser rationnellement</vt:lpstr>
      <vt:lpstr>Agir rationnellement</vt:lpstr>
      <vt:lpstr>Agir comme les humains :  Test de Turing</vt:lpstr>
      <vt:lpstr>Test de Turing</vt:lpstr>
      <vt:lpstr>Types de l’IA</vt:lpstr>
      <vt:lpstr>Historique Précurseurs de l’IA  (1943-1956) </vt:lpstr>
      <vt:lpstr>Historique Naissance d’IA  (1956) </vt:lpstr>
      <vt:lpstr>Historique Espoirs grandissants  (1952-1969) </vt:lpstr>
      <vt:lpstr>Shakey, first robot</vt:lpstr>
      <vt:lpstr>Historique  Premières Déceptions  (1966-1973) </vt:lpstr>
      <vt:lpstr>Historique  Premières Déceptions  (1966-1973) </vt:lpstr>
      <vt:lpstr>Historique  Premières Déceptions  (1966-1973) </vt:lpstr>
      <vt:lpstr>Historique Systèmes Experts  (1969-1979) </vt:lpstr>
      <vt:lpstr>Historique Retour des réseaux de neurones  (1986-présent) </vt:lpstr>
      <vt:lpstr>Historique IA Moderne  (1987-présent) </vt:lpstr>
      <vt:lpstr>Domaines d’application</vt:lpstr>
      <vt:lpstr>Réalisations récentes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18</cp:revision>
  <dcterms:created xsi:type="dcterms:W3CDTF">2017-09-19T16:12:03Z</dcterms:created>
  <dcterms:modified xsi:type="dcterms:W3CDTF">2024-01-18T09:21:14Z</dcterms:modified>
</cp:coreProperties>
</file>