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9" d="100"/>
          <a:sy n="59" d="100"/>
        </p:scale>
        <p:origin x="70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52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673548"/>
            <a:ext cx="5332690" cy="833199"/>
          </a:xfrm>
          <a:prstGeom prst="rect">
            <a:avLst/>
          </a:prstGeom>
          <a:noFill/>
          <a:ln/>
        </p:spPr>
        <p:txBody>
          <a:bodyPr wrap="none" rtlCol="0" anchor="t"/>
          <a:lstStyle/>
          <a:p>
            <a:pPr marL="0" indent="0">
              <a:lnSpc>
                <a:spcPts val="6561"/>
              </a:lnSpc>
              <a:buNone/>
            </a:pPr>
            <a:r>
              <a:rPr lang="en-US" sz="5249" kern="0" spc="-157" dirty="0">
                <a:solidFill>
                  <a:srgbClr val="2C3F42"/>
                </a:solidFill>
                <a:latin typeface="Bitter" pitchFamily="34" charset="0"/>
                <a:ea typeface="Bitter" pitchFamily="34" charset="-122"/>
                <a:cs typeface="Bitter" pitchFamily="34" charset="-120"/>
              </a:rPr>
              <a:t>Hydraulics</a:t>
            </a:r>
            <a:endParaRPr lang="en-US" sz="5249" dirty="0"/>
          </a:p>
        </p:txBody>
      </p:sp>
      <p:sp>
        <p:nvSpPr>
          <p:cNvPr id="6" name="Text 3"/>
          <p:cNvSpPr/>
          <p:nvPr/>
        </p:nvSpPr>
        <p:spPr>
          <a:xfrm>
            <a:off x="6319599" y="3840004"/>
            <a:ext cx="7477601" cy="1066205"/>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Welcome to the exciting world of hydraulics! Discover how this versatile technology powers various industries and learn about its working principles.</a:t>
            </a:r>
            <a:endParaRPr lang="en-US" sz="1750" dirty="0"/>
          </a:p>
        </p:txBody>
      </p:sp>
      <p:sp>
        <p:nvSpPr>
          <p:cNvPr id="7" name="Shape 4"/>
          <p:cNvSpPr/>
          <p:nvPr/>
        </p:nvSpPr>
        <p:spPr>
          <a:xfrm>
            <a:off x="6319599" y="5156121"/>
            <a:ext cx="355402" cy="355402"/>
          </a:xfrm>
          <a:prstGeom prst="roundRect">
            <a:avLst>
              <a:gd name="adj" fmla="val 25726039"/>
            </a:avLst>
          </a:prstGeom>
          <a:noFill/>
          <a:ln w="7620">
            <a:solidFill>
              <a:srgbClr val="FFFFFF"/>
            </a:solidFill>
            <a:prstDash val="solid"/>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sp>
        <p:nvSpPr>
          <p:cNvPr id="4" name="Text 2"/>
          <p:cNvSpPr/>
          <p:nvPr/>
        </p:nvSpPr>
        <p:spPr>
          <a:xfrm>
            <a:off x="2037993" y="3067883"/>
            <a:ext cx="5772269" cy="694373"/>
          </a:xfrm>
          <a:prstGeom prst="rect">
            <a:avLst/>
          </a:prstGeom>
          <a:noFill/>
          <a:ln/>
        </p:spPr>
        <p:txBody>
          <a:bodyPr wrap="non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Definition of Hydraulics</a:t>
            </a:r>
            <a:endParaRPr lang="en-US" sz="4374" dirty="0"/>
          </a:p>
        </p:txBody>
      </p:sp>
      <p:sp>
        <p:nvSpPr>
          <p:cNvPr id="5" name="Text 3"/>
          <p:cNvSpPr/>
          <p:nvPr/>
        </p:nvSpPr>
        <p:spPr>
          <a:xfrm>
            <a:off x="2037993" y="4095512"/>
            <a:ext cx="10554414" cy="1066205"/>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Hydraulics is a branch of engineering that uses fluids to transmit power. It involves the study and application of liquid properties, such as pressure, flow, and density, for various mechanical tasks and control systems.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sp>
        <p:nvSpPr>
          <p:cNvPr id="4" name="Text 2"/>
          <p:cNvSpPr/>
          <p:nvPr/>
        </p:nvSpPr>
        <p:spPr>
          <a:xfrm>
            <a:off x="2037993" y="1081683"/>
            <a:ext cx="6379012" cy="694373"/>
          </a:xfrm>
          <a:prstGeom prst="rect">
            <a:avLst/>
          </a:prstGeom>
          <a:noFill/>
          <a:ln/>
        </p:spPr>
        <p:txBody>
          <a:bodyPr wrap="non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Applications of Hydraulics</a:t>
            </a:r>
            <a:endParaRPr lang="en-US" sz="4374" dirty="0"/>
          </a:p>
        </p:txBody>
      </p:sp>
      <p:pic>
        <p:nvPicPr>
          <p:cNvPr id="5" name="Image 0" descr="preencoded.png"/>
          <p:cNvPicPr>
            <a:picLocks noChangeAspect="1"/>
          </p:cNvPicPr>
          <p:nvPr/>
        </p:nvPicPr>
        <p:blipFill>
          <a:blip r:embed="rId3"/>
          <a:stretch>
            <a:fillRect/>
          </a:stretch>
        </p:blipFill>
        <p:spPr>
          <a:xfrm>
            <a:off x="2037993" y="2220397"/>
            <a:ext cx="3295888" cy="2036921"/>
          </a:xfrm>
          <a:prstGeom prst="rect">
            <a:avLst/>
          </a:prstGeom>
        </p:spPr>
      </p:pic>
      <p:sp>
        <p:nvSpPr>
          <p:cNvPr id="6" name="Text 3"/>
          <p:cNvSpPr/>
          <p:nvPr/>
        </p:nvSpPr>
        <p:spPr>
          <a:xfrm>
            <a:off x="2037993" y="4534972"/>
            <a:ext cx="2221944" cy="347186"/>
          </a:xfrm>
          <a:prstGeom prst="rect">
            <a:avLst/>
          </a:prstGeom>
          <a:noFill/>
          <a:ln/>
        </p:spPr>
        <p:txBody>
          <a:bodyPr wrap="none" rtlCol="0" anchor="t"/>
          <a:lstStyle/>
          <a:p>
            <a:pPr marL="0" indent="0" algn="l">
              <a:lnSpc>
                <a:spcPts val="2734"/>
              </a:lnSpc>
              <a:buNone/>
            </a:pPr>
            <a:r>
              <a:rPr lang="en-US" sz="2187" kern="0" spc="-66" dirty="0">
                <a:solidFill>
                  <a:srgbClr val="2C3F42"/>
                </a:solidFill>
                <a:latin typeface="Bitter" pitchFamily="34" charset="0"/>
                <a:ea typeface="Bitter" pitchFamily="34" charset="-122"/>
                <a:cs typeface="Bitter" pitchFamily="34" charset="-120"/>
              </a:rPr>
              <a:t>Construction</a:t>
            </a:r>
            <a:endParaRPr lang="en-US" sz="2187" dirty="0"/>
          </a:p>
        </p:txBody>
      </p:sp>
      <p:sp>
        <p:nvSpPr>
          <p:cNvPr id="7" name="Text 4"/>
          <p:cNvSpPr/>
          <p:nvPr/>
        </p:nvSpPr>
        <p:spPr>
          <a:xfrm>
            <a:off x="2037993" y="5015389"/>
            <a:ext cx="3295888" cy="2132409"/>
          </a:xfrm>
          <a:prstGeom prst="rect">
            <a:avLst/>
          </a:prstGeom>
          <a:noFill/>
          <a:ln/>
        </p:spPr>
        <p:txBody>
          <a:bodyPr wrap="square" rtlCol="0" anchor="t"/>
          <a:lstStyle/>
          <a:p>
            <a:pPr marL="0" indent="0" algn="l">
              <a:lnSpc>
                <a:spcPts val="2799"/>
              </a:lnSpc>
              <a:buNone/>
            </a:pPr>
            <a:r>
              <a:rPr lang="en-US" sz="1750" kern="0" spc="-35" dirty="0">
                <a:solidFill>
                  <a:srgbClr val="2B2E3C"/>
                </a:solidFill>
                <a:latin typeface="Open Sans" pitchFamily="34" charset="0"/>
                <a:ea typeface="Open Sans" pitchFamily="34" charset="-122"/>
                <a:cs typeface="Open Sans" pitchFamily="34" charset="-120"/>
              </a:rPr>
              <a:t>Explore how hydraulics heighten the efficiency and strength of heavy machinery, from excavators to bulldozers, allowing for precise movement and increased power.</a:t>
            </a:r>
            <a:endParaRPr lang="en-US" sz="1750" dirty="0"/>
          </a:p>
        </p:txBody>
      </p:sp>
      <p:pic>
        <p:nvPicPr>
          <p:cNvPr id="8" name="Image 1" descr="preencoded.png"/>
          <p:cNvPicPr>
            <a:picLocks noChangeAspect="1"/>
          </p:cNvPicPr>
          <p:nvPr/>
        </p:nvPicPr>
        <p:blipFill>
          <a:blip r:embed="rId4"/>
          <a:stretch>
            <a:fillRect/>
          </a:stretch>
        </p:blipFill>
        <p:spPr>
          <a:xfrm>
            <a:off x="5667137" y="2220397"/>
            <a:ext cx="3296007" cy="2037040"/>
          </a:xfrm>
          <a:prstGeom prst="rect">
            <a:avLst/>
          </a:prstGeom>
        </p:spPr>
      </p:pic>
      <p:sp>
        <p:nvSpPr>
          <p:cNvPr id="9" name="Text 5"/>
          <p:cNvSpPr/>
          <p:nvPr/>
        </p:nvSpPr>
        <p:spPr>
          <a:xfrm>
            <a:off x="5667137" y="4535091"/>
            <a:ext cx="2221944" cy="347186"/>
          </a:xfrm>
          <a:prstGeom prst="rect">
            <a:avLst/>
          </a:prstGeom>
          <a:noFill/>
          <a:ln/>
        </p:spPr>
        <p:txBody>
          <a:bodyPr wrap="none" rtlCol="0" anchor="t"/>
          <a:lstStyle/>
          <a:p>
            <a:pPr marL="0" indent="0" algn="l">
              <a:lnSpc>
                <a:spcPts val="2734"/>
              </a:lnSpc>
              <a:buNone/>
            </a:pPr>
            <a:r>
              <a:rPr lang="en-US" sz="2187" kern="0" spc="-66" dirty="0">
                <a:solidFill>
                  <a:srgbClr val="2C3F42"/>
                </a:solidFill>
                <a:latin typeface="Bitter" pitchFamily="34" charset="0"/>
                <a:ea typeface="Bitter" pitchFamily="34" charset="-122"/>
                <a:cs typeface="Bitter" pitchFamily="34" charset="-120"/>
              </a:rPr>
              <a:t>Manufacturing</a:t>
            </a:r>
            <a:endParaRPr lang="en-US" sz="2187" dirty="0"/>
          </a:p>
        </p:txBody>
      </p:sp>
      <p:sp>
        <p:nvSpPr>
          <p:cNvPr id="10" name="Text 6"/>
          <p:cNvSpPr/>
          <p:nvPr/>
        </p:nvSpPr>
        <p:spPr>
          <a:xfrm>
            <a:off x="5667137" y="5015508"/>
            <a:ext cx="3296007" cy="2132409"/>
          </a:xfrm>
          <a:prstGeom prst="rect">
            <a:avLst/>
          </a:prstGeom>
          <a:noFill/>
          <a:ln/>
        </p:spPr>
        <p:txBody>
          <a:bodyPr wrap="square" rtlCol="0" anchor="t"/>
          <a:lstStyle/>
          <a:p>
            <a:pPr marL="0" indent="0" algn="l">
              <a:lnSpc>
                <a:spcPts val="2799"/>
              </a:lnSpc>
              <a:buNone/>
            </a:pPr>
            <a:r>
              <a:rPr lang="en-US" sz="1750" kern="0" spc="-35" dirty="0">
                <a:solidFill>
                  <a:srgbClr val="2B2E3C"/>
                </a:solidFill>
                <a:latin typeface="Open Sans" pitchFamily="34" charset="0"/>
                <a:ea typeface="Open Sans" pitchFamily="34" charset="-122"/>
                <a:cs typeface="Open Sans" pitchFamily="34" charset="-120"/>
              </a:rPr>
              <a:t>Discover how hydraulics drive the processes in manufacturing plants, enabling smooth movements in machines, such as presses and robots, for accurate production.</a:t>
            </a:r>
            <a:endParaRPr lang="en-US" sz="1750" dirty="0"/>
          </a:p>
        </p:txBody>
      </p:sp>
      <p:pic>
        <p:nvPicPr>
          <p:cNvPr id="11" name="Image 2" descr="preencoded.png"/>
          <p:cNvPicPr>
            <a:picLocks noChangeAspect="1"/>
          </p:cNvPicPr>
          <p:nvPr/>
        </p:nvPicPr>
        <p:blipFill>
          <a:blip r:embed="rId5"/>
          <a:stretch>
            <a:fillRect/>
          </a:stretch>
        </p:blipFill>
        <p:spPr>
          <a:xfrm>
            <a:off x="9296400" y="2220397"/>
            <a:ext cx="3296007" cy="2037040"/>
          </a:xfrm>
          <a:prstGeom prst="rect">
            <a:avLst/>
          </a:prstGeom>
        </p:spPr>
      </p:pic>
      <p:sp>
        <p:nvSpPr>
          <p:cNvPr id="12" name="Text 7"/>
          <p:cNvSpPr/>
          <p:nvPr/>
        </p:nvSpPr>
        <p:spPr>
          <a:xfrm>
            <a:off x="9296400" y="4535091"/>
            <a:ext cx="2221944" cy="347186"/>
          </a:xfrm>
          <a:prstGeom prst="rect">
            <a:avLst/>
          </a:prstGeom>
          <a:noFill/>
          <a:ln/>
        </p:spPr>
        <p:txBody>
          <a:bodyPr wrap="none" rtlCol="0" anchor="t"/>
          <a:lstStyle/>
          <a:p>
            <a:pPr marL="0" indent="0" algn="l">
              <a:lnSpc>
                <a:spcPts val="2734"/>
              </a:lnSpc>
              <a:buNone/>
            </a:pPr>
            <a:r>
              <a:rPr lang="en-US" sz="2187" kern="0" spc="-66" dirty="0">
                <a:solidFill>
                  <a:srgbClr val="2C3F42"/>
                </a:solidFill>
                <a:latin typeface="Bitter" pitchFamily="34" charset="0"/>
                <a:ea typeface="Bitter" pitchFamily="34" charset="-122"/>
                <a:cs typeface="Bitter" pitchFamily="34" charset="-120"/>
              </a:rPr>
              <a:t>Aerospace</a:t>
            </a:r>
            <a:endParaRPr lang="en-US" sz="2187" dirty="0"/>
          </a:p>
        </p:txBody>
      </p:sp>
      <p:sp>
        <p:nvSpPr>
          <p:cNvPr id="13" name="Text 8"/>
          <p:cNvSpPr/>
          <p:nvPr/>
        </p:nvSpPr>
        <p:spPr>
          <a:xfrm>
            <a:off x="9296400" y="5015508"/>
            <a:ext cx="3296007" cy="1777008"/>
          </a:xfrm>
          <a:prstGeom prst="rect">
            <a:avLst/>
          </a:prstGeom>
          <a:noFill/>
          <a:ln/>
        </p:spPr>
        <p:txBody>
          <a:bodyPr wrap="square" rtlCol="0" anchor="t"/>
          <a:lstStyle/>
          <a:p>
            <a:pPr marL="0" indent="0" algn="l">
              <a:lnSpc>
                <a:spcPts val="2799"/>
              </a:lnSpc>
              <a:buNone/>
            </a:pPr>
            <a:r>
              <a:rPr lang="en-US" sz="1750" kern="0" spc="-35" dirty="0">
                <a:solidFill>
                  <a:srgbClr val="2B2E3C"/>
                </a:solidFill>
                <a:latin typeface="Open Sans" pitchFamily="34" charset="0"/>
                <a:ea typeface="Open Sans" pitchFamily="34" charset="-122"/>
                <a:cs typeface="Open Sans" pitchFamily="34" charset="-120"/>
              </a:rPr>
              <a:t>Learn about the critical role of hydraulics in aircraft systems, including landing gear operation, flight control movement, and braking mechanisms.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sp>
        <p:nvSpPr>
          <p:cNvPr id="4" name="Text 2"/>
          <p:cNvSpPr/>
          <p:nvPr/>
        </p:nvSpPr>
        <p:spPr>
          <a:xfrm>
            <a:off x="2037993" y="1585079"/>
            <a:ext cx="9842897" cy="694373"/>
          </a:xfrm>
          <a:prstGeom prst="rect">
            <a:avLst/>
          </a:prstGeom>
          <a:noFill/>
          <a:ln/>
        </p:spPr>
        <p:txBody>
          <a:bodyPr wrap="non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Working Principles of Hydraulic Systems</a:t>
            </a:r>
            <a:endParaRPr lang="en-US" sz="4374" dirty="0"/>
          </a:p>
        </p:txBody>
      </p:sp>
      <p:sp>
        <p:nvSpPr>
          <p:cNvPr id="5" name="Shape 3"/>
          <p:cNvSpPr/>
          <p:nvPr/>
        </p:nvSpPr>
        <p:spPr>
          <a:xfrm>
            <a:off x="2037993" y="2897386"/>
            <a:ext cx="499943" cy="499943"/>
          </a:xfrm>
          <a:prstGeom prst="roundRect">
            <a:avLst>
              <a:gd name="adj" fmla="val 20000"/>
            </a:avLst>
          </a:prstGeom>
          <a:solidFill>
            <a:srgbClr val="FCE2CF"/>
          </a:solidFill>
          <a:ln w="13811">
            <a:solidFill>
              <a:srgbClr val="F9C59F"/>
            </a:solidFill>
            <a:prstDash val="solid"/>
          </a:ln>
        </p:spPr>
      </p:sp>
      <p:sp>
        <p:nvSpPr>
          <p:cNvPr id="6" name="Text 4"/>
          <p:cNvSpPr/>
          <p:nvPr/>
        </p:nvSpPr>
        <p:spPr>
          <a:xfrm>
            <a:off x="2221587" y="2939058"/>
            <a:ext cx="132755" cy="416481"/>
          </a:xfrm>
          <a:prstGeom prst="rect">
            <a:avLst/>
          </a:prstGeom>
          <a:noFill/>
          <a:ln/>
        </p:spPr>
        <p:txBody>
          <a:bodyPr wrap="none" rtlCol="0" anchor="t"/>
          <a:lstStyle/>
          <a:p>
            <a:pPr marL="0" indent="0" algn="ctr">
              <a:lnSpc>
                <a:spcPts val="3281"/>
              </a:lnSpc>
              <a:buNone/>
            </a:pPr>
            <a:r>
              <a:rPr lang="en-US" sz="2624" kern="0" spc="-35" dirty="0">
                <a:solidFill>
                  <a:srgbClr val="2B2E3C"/>
                </a:solidFill>
                <a:latin typeface="Bitter" pitchFamily="34" charset="0"/>
                <a:ea typeface="Bitter" pitchFamily="34" charset="-122"/>
                <a:cs typeface="Bitter" pitchFamily="34" charset="-120"/>
              </a:rPr>
              <a:t>1</a:t>
            </a:r>
            <a:endParaRPr lang="en-US" sz="2624" dirty="0"/>
          </a:p>
        </p:txBody>
      </p:sp>
      <p:sp>
        <p:nvSpPr>
          <p:cNvPr id="7" name="Text 5"/>
          <p:cNvSpPr/>
          <p:nvPr/>
        </p:nvSpPr>
        <p:spPr>
          <a:xfrm>
            <a:off x="2760107" y="2973705"/>
            <a:ext cx="2221944" cy="347186"/>
          </a:xfrm>
          <a:prstGeom prst="rect">
            <a:avLst/>
          </a:prstGeom>
          <a:noFill/>
          <a:ln/>
        </p:spPr>
        <p:txBody>
          <a:bodyPr wrap="non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Pascal's Law</a:t>
            </a:r>
            <a:endParaRPr lang="en-US" sz="2187" dirty="0"/>
          </a:p>
        </p:txBody>
      </p:sp>
      <p:sp>
        <p:nvSpPr>
          <p:cNvPr id="8" name="Text 6"/>
          <p:cNvSpPr/>
          <p:nvPr/>
        </p:nvSpPr>
        <p:spPr>
          <a:xfrm>
            <a:off x="2760107" y="3454122"/>
            <a:ext cx="2647950" cy="2487811"/>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Explore how pressure is transmitted equally in all directions within a confined fluid, allowing hydraulic systems to generate and transfer force efficiently.</a:t>
            </a:r>
            <a:endParaRPr lang="en-US" sz="1750" dirty="0"/>
          </a:p>
        </p:txBody>
      </p:sp>
      <p:sp>
        <p:nvSpPr>
          <p:cNvPr id="9" name="Shape 7"/>
          <p:cNvSpPr/>
          <p:nvPr/>
        </p:nvSpPr>
        <p:spPr>
          <a:xfrm>
            <a:off x="5630228" y="2897386"/>
            <a:ext cx="499943" cy="499943"/>
          </a:xfrm>
          <a:prstGeom prst="roundRect">
            <a:avLst>
              <a:gd name="adj" fmla="val 20000"/>
            </a:avLst>
          </a:prstGeom>
          <a:solidFill>
            <a:srgbClr val="FCE2CF"/>
          </a:solidFill>
          <a:ln w="13811">
            <a:solidFill>
              <a:srgbClr val="F9C59F"/>
            </a:solidFill>
            <a:prstDash val="solid"/>
          </a:ln>
        </p:spPr>
      </p:sp>
      <p:sp>
        <p:nvSpPr>
          <p:cNvPr id="10" name="Text 8"/>
          <p:cNvSpPr/>
          <p:nvPr/>
        </p:nvSpPr>
        <p:spPr>
          <a:xfrm>
            <a:off x="5790962" y="2939058"/>
            <a:ext cx="178475" cy="416481"/>
          </a:xfrm>
          <a:prstGeom prst="rect">
            <a:avLst/>
          </a:prstGeom>
          <a:noFill/>
          <a:ln/>
        </p:spPr>
        <p:txBody>
          <a:bodyPr wrap="none" rtlCol="0" anchor="t"/>
          <a:lstStyle/>
          <a:p>
            <a:pPr marL="0" indent="0" algn="ctr">
              <a:lnSpc>
                <a:spcPts val="3281"/>
              </a:lnSpc>
              <a:buNone/>
            </a:pPr>
            <a:r>
              <a:rPr lang="en-US" sz="2624" kern="0" spc="-35" dirty="0">
                <a:solidFill>
                  <a:srgbClr val="2B2E3C"/>
                </a:solidFill>
                <a:latin typeface="Bitter" pitchFamily="34" charset="0"/>
                <a:ea typeface="Bitter" pitchFamily="34" charset="-122"/>
                <a:cs typeface="Bitter" pitchFamily="34" charset="-120"/>
              </a:rPr>
              <a:t>2</a:t>
            </a:r>
            <a:endParaRPr lang="en-US" sz="2624" dirty="0"/>
          </a:p>
        </p:txBody>
      </p:sp>
      <p:sp>
        <p:nvSpPr>
          <p:cNvPr id="11" name="Text 9"/>
          <p:cNvSpPr/>
          <p:nvPr/>
        </p:nvSpPr>
        <p:spPr>
          <a:xfrm>
            <a:off x="6352342" y="2973705"/>
            <a:ext cx="2647950" cy="694373"/>
          </a:xfrm>
          <a:prstGeom prst="rect">
            <a:avLst/>
          </a:prstGeom>
          <a:noFill/>
          <a:ln/>
        </p:spPr>
        <p:txBody>
          <a:bodyPr wrap="squar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Pressure Transmission</a:t>
            </a:r>
            <a:endParaRPr lang="en-US" sz="2187" dirty="0"/>
          </a:p>
        </p:txBody>
      </p:sp>
      <p:sp>
        <p:nvSpPr>
          <p:cNvPr id="12" name="Text 10"/>
          <p:cNvSpPr/>
          <p:nvPr/>
        </p:nvSpPr>
        <p:spPr>
          <a:xfrm>
            <a:off x="6352342" y="3801308"/>
            <a:ext cx="2647950" cy="2843213"/>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Discover how hydraulic fluids, typically oil-based, transmit pressure from the power source (pump) through the system to perform work at various points using cylinders, pistons, and valves.</a:t>
            </a:r>
            <a:endParaRPr lang="en-US" sz="1750" dirty="0"/>
          </a:p>
        </p:txBody>
      </p:sp>
      <p:sp>
        <p:nvSpPr>
          <p:cNvPr id="13" name="Shape 11"/>
          <p:cNvSpPr/>
          <p:nvPr/>
        </p:nvSpPr>
        <p:spPr>
          <a:xfrm>
            <a:off x="9222462" y="2897386"/>
            <a:ext cx="499943" cy="499943"/>
          </a:xfrm>
          <a:prstGeom prst="roundRect">
            <a:avLst>
              <a:gd name="adj" fmla="val 20000"/>
            </a:avLst>
          </a:prstGeom>
          <a:solidFill>
            <a:srgbClr val="FCE2CF"/>
          </a:solidFill>
          <a:ln w="13811">
            <a:solidFill>
              <a:srgbClr val="F9C59F"/>
            </a:solidFill>
            <a:prstDash val="solid"/>
          </a:ln>
        </p:spPr>
      </p:sp>
      <p:sp>
        <p:nvSpPr>
          <p:cNvPr id="14" name="Text 12"/>
          <p:cNvSpPr/>
          <p:nvPr/>
        </p:nvSpPr>
        <p:spPr>
          <a:xfrm>
            <a:off x="9379387" y="2939058"/>
            <a:ext cx="186095" cy="416481"/>
          </a:xfrm>
          <a:prstGeom prst="rect">
            <a:avLst/>
          </a:prstGeom>
          <a:noFill/>
          <a:ln/>
        </p:spPr>
        <p:txBody>
          <a:bodyPr wrap="none" rtlCol="0" anchor="t"/>
          <a:lstStyle/>
          <a:p>
            <a:pPr marL="0" indent="0" algn="ctr">
              <a:lnSpc>
                <a:spcPts val="3281"/>
              </a:lnSpc>
              <a:buNone/>
            </a:pPr>
            <a:r>
              <a:rPr lang="en-US" sz="2624" kern="0" spc="-35" dirty="0">
                <a:solidFill>
                  <a:srgbClr val="2B2E3C"/>
                </a:solidFill>
                <a:latin typeface="Bitter" pitchFamily="34" charset="0"/>
                <a:ea typeface="Bitter" pitchFamily="34" charset="-122"/>
                <a:cs typeface="Bitter" pitchFamily="34" charset="-120"/>
              </a:rPr>
              <a:t>3</a:t>
            </a:r>
            <a:endParaRPr lang="en-US" sz="2624" dirty="0"/>
          </a:p>
        </p:txBody>
      </p:sp>
      <p:sp>
        <p:nvSpPr>
          <p:cNvPr id="15" name="Text 13"/>
          <p:cNvSpPr/>
          <p:nvPr/>
        </p:nvSpPr>
        <p:spPr>
          <a:xfrm>
            <a:off x="9944576" y="2973705"/>
            <a:ext cx="2647950" cy="694373"/>
          </a:xfrm>
          <a:prstGeom prst="rect">
            <a:avLst/>
          </a:prstGeom>
          <a:noFill/>
          <a:ln/>
        </p:spPr>
        <p:txBody>
          <a:bodyPr wrap="squar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Fluid Flow and Control</a:t>
            </a:r>
            <a:endParaRPr lang="en-US" sz="2187" dirty="0"/>
          </a:p>
        </p:txBody>
      </p:sp>
      <p:sp>
        <p:nvSpPr>
          <p:cNvPr id="16" name="Text 14"/>
          <p:cNvSpPr/>
          <p:nvPr/>
        </p:nvSpPr>
        <p:spPr>
          <a:xfrm>
            <a:off x="9944576" y="3801308"/>
            <a:ext cx="2647950" cy="2487811"/>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Learn how flow control valves and other components regulate the speed and direction of hydraulic fluid, offering precise control over equipment.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sp>
        <p:nvSpPr>
          <p:cNvPr id="4" name="Text 2"/>
          <p:cNvSpPr/>
          <p:nvPr/>
        </p:nvSpPr>
        <p:spPr>
          <a:xfrm>
            <a:off x="2037993" y="1060371"/>
            <a:ext cx="8481298" cy="694373"/>
          </a:xfrm>
          <a:prstGeom prst="rect">
            <a:avLst/>
          </a:prstGeom>
          <a:noFill/>
          <a:ln/>
        </p:spPr>
        <p:txBody>
          <a:bodyPr wrap="non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Components of a Hydraulic System</a:t>
            </a:r>
            <a:endParaRPr lang="en-US" sz="4374" dirty="0"/>
          </a:p>
        </p:txBody>
      </p:sp>
      <p:sp>
        <p:nvSpPr>
          <p:cNvPr id="5" name="Shape 3"/>
          <p:cNvSpPr/>
          <p:nvPr/>
        </p:nvSpPr>
        <p:spPr>
          <a:xfrm>
            <a:off x="2037993" y="2199084"/>
            <a:ext cx="5166122" cy="2373987"/>
          </a:xfrm>
          <a:prstGeom prst="roundRect">
            <a:avLst>
              <a:gd name="adj" fmla="val 4212"/>
            </a:avLst>
          </a:prstGeom>
          <a:solidFill>
            <a:srgbClr val="FCE2CF"/>
          </a:solidFill>
          <a:ln w="13811">
            <a:solidFill>
              <a:srgbClr val="F9C59F"/>
            </a:solidFill>
            <a:prstDash val="solid"/>
          </a:ln>
        </p:spPr>
      </p:sp>
      <p:sp>
        <p:nvSpPr>
          <p:cNvPr id="6" name="Text 4"/>
          <p:cNvSpPr/>
          <p:nvPr/>
        </p:nvSpPr>
        <p:spPr>
          <a:xfrm>
            <a:off x="2273975" y="2435066"/>
            <a:ext cx="2221944" cy="347186"/>
          </a:xfrm>
          <a:prstGeom prst="rect">
            <a:avLst/>
          </a:prstGeom>
          <a:noFill/>
          <a:ln/>
        </p:spPr>
        <p:txBody>
          <a:bodyPr wrap="non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Pump</a:t>
            </a:r>
            <a:endParaRPr lang="en-US" sz="2187" dirty="0"/>
          </a:p>
        </p:txBody>
      </p:sp>
      <p:sp>
        <p:nvSpPr>
          <p:cNvPr id="7" name="Text 5"/>
          <p:cNvSpPr/>
          <p:nvPr/>
        </p:nvSpPr>
        <p:spPr>
          <a:xfrm>
            <a:off x="2273975" y="2915483"/>
            <a:ext cx="4694158" cy="1066205"/>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The heart of the hydraulic system, the pump generates the necessary pressure to transfer the fluid and initiate the force.</a:t>
            </a:r>
            <a:endParaRPr lang="en-US" sz="1750" dirty="0"/>
          </a:p>
        </p:txBody>
      </p:sp>
      <p:sp>
        <p:nvSpPr>
          <p:cNvPr id="8" name="Shape 6"/>
          <p:cNvSpPr/>
          <p:nvPr/>
        </p:nvSpPr>
        <p:spPr>
          <a:xfrm>
            <a:off x="7426285" y="2199084"/>
            <a:ext cx="5166122" cy="2373987"/>
          </a:xfrm>
          <a:prstGeom prst="roundRect">
            <a:avLst>
              <a:gd name="adj" fmla="val 4212"/>
            </a:avLst>
          </a:prstGeom>
          <a:solidFill>
            <a:srgbClr val="FCE2CF"/>
          </a:solidFill>
          <a:ln w="13811">
            <a:solidFill>
              <a:srgbClr val="F9C59F"/>
            </a:solidFill>
            <a:prstDash val="solid"/>
          </a:ln>
        </p:spPr>
      </p:sp>
      <p:sp>
        <p:nvSpPr>
          <p:cNvPr id="9" name="Text 7"/>
          <p:cNvSpPr/>
          <p:nvPr/>
        </p:nvSpPr>
        <p:spPr>
          <a:xfrm>
            <a:off x="7662267" y="2435066"/>
            <a:ext cx="2221944" cy="347186"/>
          </a:xfrm>
          <a:prstGeom prst="rect">
            <a:avLst/>
          </a:prstGeom>
          <a:noFill/>
          <a:ln/>
        </p:spPr>
        <p:txBody>
          <a:bodyPr wrap="non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Actuators</a:t>
            </a:r>
            <a:endParaRPr lang="en-US" sz="2187" dirty="0"/>
          </a:p>
        </p:txBody>
      </p:sp>
      <p:sp>
        <p:nvSpPr>
          <p:cNvPr id="10" name="Text 8"/>
          <p:cNvSpPr/>
          <p:nvPr/>
        </p:nvSpPr>
        <p:spPr>
          <a:xfrm>
            <a:off x="7662267" y="2915483"/>
            <a:ext cx="4694158" cy="1421606"/>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Discover how hydraulic cylinders convert fluid pressure into linear mechanical motion or force, performing tasks such as lifting, pushing, or pulling.</a:t>
            </a:r>
            <a:endParaRPr lang="en-US" sz="1750" dirty="0"/>
          </a:p>
        </p:txBody>
      </p:sp>
      <p:sp>
        <p:nvSpPr>
          <p:cNvPr id="11" name="Shape 9"/>
          <p:cNvSpPr/>
          <p:nvPr/>
        </p:nvSpPr>
        <p:spPr>
          <a:xfrm>
            <a:off x="2037993" y="4795242"/>
            <a:ext cx="5166122" cy="2373987"/>
          </a:xfrm>
          <a:prstGeom prst="roundRect">
            <a:avLst>
              <a:gd name="adj" fmla="val 4212"/>
            </a:avLst>
          </a:prstGeom>
          <a:solidFill>
            <a:srgbClr val="FCE2CF"/>
          </a:solidFill>
          <a:ln w="13811">
            <a:solidFill>
              <a:srgbClr val="F9C59F"/>
            </a:solidFill>
            <a:prstDash val="solid"/>
          </a:ln>
        </p:spPr>
      </p:sp>
      <p:sp>
        <p:nvSpPr>
          <p:cNvPr id="12" name="Text 10"/>
          <p:cNvSpPr/>
          <p:nvPr/>
        </p:nvSpPr>
        <p:spPr>
          <a:xfrm>
            <a:off x="2273975" y="5031224"/>
            <a:ext cx="2221944" cy="347186"/>
          </a:xfrm>
          <a:prstGeom prst="rect">
            <a:avLst/>
          </a:prstGeom>
          <a:noFill/>
          <a:ln/>
        </p:spPr>
        <p:txBody>
          <a:bodyPr wrap="non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Valves</a:t>
            </a:r>
            <a:endParaRPr lang="en-US" sz="2187" dirty="0"/>
          </a:p>
        </p:txBody>
      </p:sp>
      <p:sp>
        <p:nvSpPr>
          <p:cNvPr id="13" name="Text 11"/>
          <p:cNvSpPr/>
          <p:nvPr/>
        </p:nvSpPr>
        <p:spPr>
          <a:xfrm>
            <a:off x="2273975" y="5511641"/>
            <a:ext cx="4694158" cy="1066205"/>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Explore the role of valves in controlling the flow, pressure, and direction of hydraulic fluid, ensuring smooth operation and safety.</a:t>
            </a:r>
            <a:endParaRPr lang="en-US" sz="1750" dirty="0"/>
          </a:p>
        </p:txBody>
      </p:sp>
      <p:sp>
        <p:nvSpPr>
          <p:cNvPr id="14" name="Shape 12"/>
          <p:cNvSpPr/>
          <p:nvPr/>
        </p:nvSpPr>
        <p:spPr>
          <a:xfrm>
            <a:off x="7426285" y="4795242"/>
            <a:ext cx="5166122" cy="2373987"/>
          </a:xfrm>
          <a:prstGeom prst="roundRect">
            <a:avLst>
              <a:gd name="adj" fmla="val 4212"/>
            </a:avLst>
          </a:prstGeom>
          <a:solidFill>
            <a:srgbClr val="FCE2CF"/>
          </a:solidFill>
          <a:ln w="13811">
            <a:solidFill>
              <a:srgbClr val="F9C59F"/>
            </a:solidFill>
            <a:prstDash val="solid"/>
          </a:ln>
        </p:spPr>
      </p:sp>
      <p:sp>
        <p:nvSpPr>
          <p:cNvPr id="15" name="Text 13"/>
          <p:cNvSpPr/>
          <p:nvPr/>
        </p:nvSpPr>
        <p:spPr>
          <a:xfrm>
            <a:off x="7662267" y="5031224"/>
            <a:ext cx="2221944" cy="347186"/>
          </a:xfrm>
          <a:prstGeom prst="rect">
            <a:avLst/>
          </a:prstGeom>
          <a:noFill/>
          <a:ln/>
        </p:spPr>
        <p:txBody>
          <a:bodyPr wrap="none" rtlCol="0" anchor="t"/>
          <a:lstStyle/>
          <a:p>
            <a:pPr marL="0" indent="0">
              <a:lnSpc>
                <a:spcPts val="2734"/>
              </a:lnSpc>
              <a:buNone/>
            </a:pPr>
            <a:r>
              <a:rPr lang="en-US" sz="2187" kern="0" spc="-66" dirty="0">
                <a:solidFill>
                  <a:srgbClr val="2B2E3C"/>
                </a:solidFill>
                <a:latin typeface="Bitter" pitchFamily="34" charset="0"/>
                <a:ea typeface="Bitter" pitchFamily="34" charset="-122"/>
                <a:cs typeface="Bitter" pitchFamily="34" charset="-120"/>
              </a:rPr>
              <a:t>Fluid Reservoir</a:t>
            </a:r>
            <a:endParaRPr lang="en-US" sz="2187" dirty="0"/>
          </a:p>
        </p:txBody>
      </p:sp>
      <p:sp>
        <p:nvSpPr>
          <p:cNvPr id="16" name="Text 14"/>
          <p:cNvSpPr/>
          <p:nvPr/>
        </p:nvSpPr>
        <p:spPr>
          <a:xfrm>
            <a:off x="7662267" y="5511641"/>
            <a:ext cx="4694158" cy="1421606"/>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Learn about the importance of a reservoir for maintaining an adequate supply of hydraulic fluid, as well as heat dissipation and contamination control.</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sp>
        <p:nvSpPr>
          <p:cNvPr id="4" name="Text 2"/>
          <p:cNvSpPr/>
          <p:nvPr/>
        </p:nvSpPr>
        <p:spPr>
          <a:xfrm>
            <a:off x="2037993" y="2111216"/>
            <a:ext cx="10554414" cy="1388745"/>
          </a:xfrm>
          <a:prstGeom prst="rect">
            <a:avLst/>
          </a:prstGeom>
          <a:noFill/>
          <a:ln/>
        </p:spPr>
        <p:txBody>
          <a:bodyPr wrap="squar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Advantages and Disadvantages of Hydraulics</a:t>
            </a:r>
            <a:endParaRPr lang="en-US" sz="4374" dirty="0"/>
          </a:p>
        </p:txBody>
      </p:sp>
      <p:sp>
        <p:nvSpPr>
          <p:cNvPr id="5" name="Text 3"/>
          <p:cNvSpPr/>
          <p:nvPr/>
        </p:nvSpPr>
        <p:spPr>
          <a:xfrm>
            <a:off x="2037993" y="4055388"/>
            <a:ext cx="2221944" cy="347186"/>
          </a:xfrm>
          <a:prstGeom prst="rect">
            <a:avLst/>
          </a:prstGeom>
          <a:noFill/>
          <a:ln/>
        </p:spPr>
        <p:txBody>
          <a:bodyPr wrap="none" rtlCol="0" anchor="t"/>
          <a:lstStyle/>
          <a:p>
            <a:pPr marL="0" indent="0">
              <a:lnSpc>
                <a:spcPts val="2734"/>
              </a:lnSpc>
              <a:buNone/>
            </a:pPr>
            <a:r>
              <a:rPr lang="en-US" sz="2187" kern="0" spc="-66" dirty="0">
                <a:solidFill>
                  <a:srgbClr val="2C3F42"/>
                </a:solidFill>
                <a:latin typeface="Bitter" pitchFamily="34" charset="0"/>
                <a:ea typeface="Bitter" pitchFamily="34" charset="-122"/>
                <a:cs typeface="Bitter" pitchFamily="34" charset="-120"/>
              </a:rPr>
              <a:t>Advantages</a:t>
            </a:r>
            <a:endParaRPr lang="en-US" sz="2187" dirty="0"/>
          </a:p>
        </p:txBody>
      </p:sp>
      <p:sp>
        <p:nvSpPr>
          <p:cNvPr id="6" name="Text 4"/>
          <p:cNvSpPr/>
          <p:nvPr/>
        </p:nvSpPr>
        <p:spPr>
          <a:xfrm>
            <a:off x="2393394" y="4652486"/>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High power density</a:t>
            </a:r>
            <a:endParaRPr lang="en-US" sz="1750" dirty="0"/>
          </a:p>
        </p:txBody>
      </p:sp>
      <p:sp>
        <p:nvSpPr>
          <p:cNvPr id="7" name="Text 5"/>
          <p:cNvSpPr/>
          <p:nvPr/>
        </p:nvSpPr>
        <p:spPr>
          <a:xfrm>
            <a:off x="2393394" y="5141119"/>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Precise control</a:t>
            </a:r>
            <a:endParaRPr lang="en-US" sz="1750" dirty="0"/>
          </a:p>
        </p:txBody>
      </p:sp>
      <p:sp>
        <p:nvSpPr>
          <p:cNvPr id="8" name="Text 6"/>
          <p:cNvSpPr/>
          <p:nvPr/>
        </p:nvSpPr>
        <p:spPr>
          <a:xfrm>
            <a:off x="2393394" y="5629751"/>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Reliability</a:t>
            </a:r>
            <a:endParaRPr lang="en-US" sz="1750" dirty="0"/>
          </a:p>
        </p:txBody>
      </p:sp>
      <p:sp>
        <p:nvSpPr>
          <p:cNvPr id="9" name="Text 7"/>
          <p:cNvSpPr/>
          <p:nvPr/>
        </p:nvSpPr>
        <p:spPr>
          <a:xfrm>
            <a:off x="7593806" y="4055388"/>
            <a:ext cx="2221944" cy="347186"/>
          </a:xfrm>
          <a:prstGeom prst="rect">
            <a:avLst/>
          </a:prstGeom>
          <a:noFill/>
          <a:ln/>
        </p:spPr>
        <p:txBody>
          <a:bodyPr wrap="none" rtlCol="0" anchor="t"/>
          <a:lstStyle/>
          <a:p>
            <a:pPr marL="0" indent="0">
              <a:lnSpc>
                <a:spcPts val="2734"/>
              </a:lnSpc>
              <a:buNone/>
            </a:pPr>
            <a:r>
              <a:rPr lang="en-US" sz="2187" kern="0" spc="-66" dirty="0">
                <a:solidFill>
                  <a:srgbClr val="2C3F42"/>
                </a:solidFill>
                <a:latin typeface="Bitter" pitchFamily="34" charset="0"/>
                <a:ea typeface="Bitter" pitchFamily="34" charset="-122"/>
                <a:cs typeface="Bitter" pitchFamily="34" charset="-120"/>
              </a:rPr>
              <a:t>Disadvantages</a:t>
            </a:r>
            <a:endParaRPr lang="en-US" sz="2187" dirty="0"/>
          </a:p>
        </p:txBody>
      </p:sp>
      <p:sp>
        <p:nvSpPr>
          <p:cNvPr id="10" name="Text 8"/>
          <p:cNvSpPr/>
          <p:nvPr/>
        </p:nvSpPr>
        <p:spPr>
          <a:xfrm>
            <a:off x="7949208" y="4652486"/>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Fluid leakage</a:t>
            </a:r>
            <a:endParaRPr lang="en-US" sz="1750" dirty="0"/>
          </a:p>
        </p:txBody>
      </p:sp>
      <p:sp>
        <p:nvSpPr>
          <p:cNvPr id="11" name="Text 9"/>
          <p:cNvSpPr/>
          <p:nvPr/>
        </p:nvSpPr>
        <p:spPr>
          <a:xfrm>
            <a:off x="7949208" y="5141119"/>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Cost of maintenance</a:t>
            </a:r>
            <a:endParaRPr lang="en-US" sz="1750" dirty="0"/>
          </a:p>
        </p:txBody>
      </p:sp>
      <p:sp>
        <p:nvSpPr>
          <p:cNvPr id="12" name="Text 10"/>
          <p:cNvSpPr/>
          <p:nvPr/>
        </p:nvSpPr>
        <p:spPr>
          <a:xfrm>
            <a:off x="7949208" y="5629751"/>
            <a:ext cx="4650819" cy="399812"/>
          </a:xfrm>
          <a:prstGeom prst="rect">
            <a:avLst/>
          </a:prstGeom>
          <a:noFill/>
          <a:ln/>
        </p:spPr>
        <p:txBody>
          <a:bodyPr wrap="none" rtlCol="0" anchor="t"/>
          <a:lstStyle/>
          <a:p>
            <a:pPr marL="342900" indent="-342900" algn="l">
              <a:lnSpc>
                <a:spcPts val="3149"/>
              </a:lnSpc>
              <a:buSzPct val="100000"/>
              <a:buChar char="•"/>
            </a:pPr>
            <a:r>
              <a:rPr lang="en-US" sz="1750" kern="0" spc="-35" dirty="0">
                <a:solidFill>
                  <a:srgbClr val="2B2E3C"/>
                </a:solidFill>
                <a:latin typeface="Open Sans" pitchFamily="34" charset="0"/>
                <a:ea typeface="Open Sans" pitchFamily="34" charset="-122"/>
                <a:cs typeface="Open Sans" pitchFamily="34" charset="-120"/>
              </a:rPr>
              <a:t>Environmental impact</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w="13811">
            <a:solidFill>
              <a:srgbClr val="E5E0DF"/>
            </a:solidFill>
            <a:prstDash val="solid"/>
          </a:ln>
        </p:spPr>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3067883"/>
            <a:ext cx="4443889" cy="694373"/>
          </a:xfrm>
          <a:prstGeom prst="rect">
            <a:avLst/>
          </a:prstGeom>
          <a:noFill/>
          <a:ln/>
        </p:spPr>
        <p:txBody>
          <a:bodyPr wrap="none" rtlCol="0" anchor="t"/>
          <a:lstStyle/>
          <a:p>
            <a:pPr marL="0" indent="0">
              <a:lnSpc>
                <a:spcPts val="5468"/>
              </a:lnSpc>
              <a:buNone/>
            </a:pPr>
            <a:r>
              <a:rPr lang="en-US" sz="4374" kern="0" spc="-131" dirty="0">
                <a:solidFill>
                  <a:srgbClr val="2C3F42"/>
                </a:solidFill>
                <a:latin typeface="Bitter" pitchFamily="34" charset="0"/>
                <a:ea typeface="Bitter" pitchFamily="34" charset="-122"/>
                <a:cs typeface="Bitter" pitchFamily="34" charset="-120"/>
              </a:rPr>
              <a:t>Conclusion</a:t>
            </a:r>
            <a:endParaRPr lang="en-US" sz="4374" dirty="0"/>
          </a:p>
        </p:txBody>
      </p:sp>
      <p:sp>
        <p:nvSpPr>
          <p:cNvPr id="6" name="Text 3"/>
          <p:cNvSpPr/>
          <p:nvPr/>
        </p:nvSpPr>
        <p:spPr>
          <a:xfrm>
            <a:off x="833199" y="4095512"/>
            <a:ext cx="7477601" cy="1066205"/>
          </a:xfrm>
          <a:prstGeom prst="rect">
            <a:avLst/>
          </a:prstGeom>
          <a:noFill/>
          <a:ln/>
        </p:spPr>
        <p:txBody>
          <a:bodyPr wrap="square" rtlCol="0" anchor="t"/>
          <a:lstStyle/>
          <a:p>
            <a:pPr marL="0" indent="0">
              <a:lnSpc>
                <a:spcPts val="2799"/>
              </a:lnSpc>
              <a:buNone/>
            </a:pPr>
            <a:r>
              <a:rPr lang="en-US" sz="1750" kern="0" spc="-35" dirty="0">
                <a:solidFill>
                  <a:srgbClr val="2B2E3C"/>
                </a:solidFill>
                <a:latin typeface="Open Sans" pitchFamily="34" charset="0"/>
                <a:ea typeface="Open Sans" pitchFamily="34" charset="-122"/>
                <a:cs typeface="Open Sans" pitchFamily="34" charset="-120"/>
              </a:rPr>
              <a:t>Hydraulics prove to be an essential force behind powerful machinery and precise control in various industries. With its advantages and disadvantages, this technology continues to shape the modern world.</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411</Words>
  <Application>Microsoft Office PowerPoint</Application>
  <PresentationFormat>Custom</PresentationFormat>
  <Paragraphs>48</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Bitter</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ryuk</cp:lastModifiedBy>
  <cp:revision>2</cp:revision>
  <dcterms:created xsi:type="dcterms:W3CDTF">2023-12-18T15:13:18Z</dcterms:created>
  <dcterms:modified xsi:type="dcterms:W3CDTF">2023-12-18T15:16:13Z</dcterms:modified>
</cp:coreProperties>
</file>