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9"/>
  </p:notesMasterIdLst>
  <p:sldIdLst>
    <p:sldId id="256" r:id="rId2"/>
    <p:sldId id="257" r:id="rId3"/>
    <p:sldId id="258" r:id="rId4"/>
    <p:sldId id="259" r:id="rId5"/>
    <p:sldId id="260" r:id="rId6"/>
    <p:sldId id="261" r:id="rId7"/>
    <p:sldId id="262" r:id="rId8"/>
  </p:sldIdLst>
  <p:sldSz cx="14630400" cy="8229600"/>
  <p:notesSz cx="8229600" cy="146304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59" d="100"/>
          <a:sy n="59" d="100"/>
        </p:scale>
        <p:origin x="708"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9522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AABCB6"/>
          </a:solidFill>
          <a:ln/>
        </p:spPr>
      </p:sp>
      <p:sp>
        <p:nvSpPr>
          <p:cNvPr id="3" name="Shape 1"/>
          <p:cNvSpPr/>
          <p:nvPr/>
        </p:nvSpPr>
        <p:spPr>
          <a:xfrm>
            <a:off x="0" y="0"/>
            <a:ext cx="14630400" cy="8229600"/>
          </a:xfrm>
          <a:prstGeom prst="rect">
            <a:avLst/>
          </a:prstGeom>
          <a:solidFill>
            <a:srgbClr val="FFF8F0"/>
          </a:solidFill>
          <a:ln w="13811">
            <a:solidFill>
              <a:srgbClr val="E5E0DF"/>
            </a:solidFill>
            <a:prstDash val="solid"/>
          </a:ln>
        </p:spPr>
      </p:sp>
      <p:pic>
        <p:nvPicPr>
          <p:cNvPr id="4"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5" name="Text 2"/>
          <p:cNvSpPr/>
          <p:nvPr/>
        </p:nvSpPr>
        <p:spPr>
          <a:xfrm>
            <a:off x="6319599" y="2673548"/>
            <a:ext cx="5332690" cy="833199"/>
          </a:xfrm>
          <a:prstGeom prst="rect">
            <a:avLst/>
          </a:prstGeom>
          <a:noFill/>
          <a:ln/>
        </p:spPr>
        <p:txBody>
          <a:bodyPr wrap="none" rtlCol="0" anchor="t"/>
          <a:lstStyle/>
          <a:p>
            <a:pPr marL="0" indent="0">
              <a:lnSpc>
                <a:spcPts val="6561"/>
              </a:lnSpc>
              <a:buNone/>
            </a:pPr>
            <a:r>
              <a:rPr lang="en-US" sz="5249" kern="0" spc="-157" dirty="0">
                <a:solidFill>
                  <a:srgbClr val="2C3F42"/>
                </a:solidFill>
                <a:latin typeface="Bitter" pitchFamily="34" charset="0"/>
                <a:ea typeface="Bitter" pitchFamily="34" charset="-122"/>
                <a:cs typeface="Bitter" pitchFamily="34" charset="-120"/>
              </a:rPr>
              <a:t>Hydraulics</a:t>
            </a:r>
            <a:endParaRPr lang="en-US" sz="5249" dirty="0"/>
          </a:p>
        </p:txBody>
      </p:sp>
      <p:sp>
        <p:nvSpPr>
          <p:cNvPr id="6" name="Text 3"/>
          <p:cNvSpPr/>
          <p:nvPr/>
        </p:nvSpPr>
        <p:spPr>
          <a:xfrm>
            <a:off x="6319599" y="3840004"/>
            <a:ext cx="7477601" cy="1066205"/>
          </a:xfrm>
          <a:prstGeom prst="rect">
            <a:avLst/>
          </a:prstGeom>
          <a:noFill/>
          <a:ln/>
        </p:spPr>
        <p:txBody>
          <a:bodyPr wrap="square" rtlCol="0" anchor="t"/>
          <a:lstStyle/>
          <a:p>
            <a:pPr marL="0" indent="0">
              <a:lnSpc>
                <a:spcPts val="2799"/>
              </a:lnSpc>
              <a:buNone/>
            </a:pPr>
            <a:r>
              <a:rPr lang="en-US" sz="1750" kern="0" spc="-35" dirty="0">
                <a:solidFill>
                  <a:srgbClr val="2B2E3C"/>
                </a:solidFill>
                <a:latin typeface="Open Sans" pitchFamily="34" charset="0"/>
                <a:ea typeface="Open Sans" pitchFamily="34" charset="-122"/>
                <a:cs typeface="Open Sans" pitchFamily="34" charset="-120"/>
              </a:rPr>
              <a:t>Welcome to the exciting world of hydraulics! Discover how this versatile technology powers various industries and learn about its working principles.</a:t>
            </a:r>
            <a:endParaRPr lang="en-US" sz="1750" dirty="0"/>
          </a:p>
        </p:txBody>
      </p:sp>
      <p:sp>
        <p:nvSpPr>
          <p:cNvPr id="7" name="Shape 4"/>
          <p:cNvSpPr/>
          <p:nvPr/>
        </p:nvSpPr>
        <p:spPr>
          <a:xfrm>
            <a:off x="6319599" y="5156121"/>
            <a:ext cx="355402" cy="355402"/>
          </a:xfrm>
          <a:prstGeom prst="roundRect">
            <a:avLst>
              <a:gd name="adj" fmla="val 25726039"/>
            </a:avLst>
          </a:prstGeom>
          <a:noFill/>
          <a:ln w="7620">
            <a:solidFill>
              <a:srgbClr val="FFFFFF"/>
            </a:solidFill>
            <a:prstDash val="solid"/>
          </a:ln>
        </p:spPr>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AABCB6"/>
          </a:solidFill>
          <a:ln/>
        </p:spPr>
      </p:sp>
      <p:sp>
        <p:nvSpPr>
          <p:cNvPr id="3" name="Shape 1"/>
          <p:cNvSpPr/>
          <p:nvPr/>
        </p:nvSpPr>
        <p:spPr>
          <a:xfrm>
            <a:off x="0" y="0"/>
            <a:ext cx="14630400" cy="8229600"/>
          </a:xfrm>
          <a:prstGeom prst="rect">
            <a:avLst/>
          </a:prstGeom>
          <a:solidFill>
            <a:srgbClr val="FFF8F0"/>
          </a:solidFill>
          <a:ln w="13811">
            <a:solidFill>
              <a:srgbClr val="E5E0DF"/>
            </a:solidFill>
            <a:prstDash val="solid"/>
          </a:ln>
        </p:spPr>
      </p:sp>
      <p:sp>
        <p:nvSpPr>
          <p:cNvPr id="4" name="Text 2"/>
          <p:cNvSpPr/>
          <p:nvPr/>
        </p:nvSpPr>
        <p:spPr>
          <a:xfrm>
            <a:off x="2037993" y="3067883"/>
            <a:ext cx="5772269" cy="694373"/>
          </a:xfrm>
          <a:prstGeom prst="rect">
            <a:avLst/>
          </a:prstGeom>
          <a:noFill/>
          <a:ln/>
        </p:spPr>
        <p:txBody>
          <a:bodyPr wrap="none" rtlCol="0" anchor="t"/>
          <a:lstStyle/>
          <a:p>
            <a:pPr marL="0" indent="0">
              <a:lnSpc>
                <a:spcPts val="5468"/>
              </a:lnSpc>
              <a:buNone/>
            </a:pPr>
            <a:r>
              <a:rPr lang="en-US" sz="4374" kern="0" spc="-131" dirty="0">
                <a:solidFill>
                  <a:srgbClr val="2C3F42"/>
                </a:solidFill>
                <a:latin typeface="Bitter" pitchFamily="34" charset="0"/>
                <a:ea typeface="Bitter" pitchFamily="34" charset="-122"/>
                <a:cs typeface="Bitter" pitchFamily="34" charset="-120"/>
              </a:rPr>
              <a:t>Definition of Hydraulics</a:t>
            </a:r>
            <a:endParaRPr lang="en-US" sz="4374" dirty="0"/>
          </a:p>
        </p:txBody>
      </p:sp>
      <p:sp>
        <p:nvSpPr>
          <p:cNvPr id="5" name="Text 3"/>
          <p:cNvSpPr/>
          <p:nvPr/>
        </p:nvSpPr>
        <p:spPr>
          <a:xfrm>
            <a:off x="2037993" y="4095512"/>
            <a:ext cx="10554414" cy="1066205"/>
          </a:xfrm>
          <a:prstGeom prst="rect">
            <a:avLst/>
          </a:prstGeom>
          <a:noFill/>
          <a:ln/>
        </p:spPr>
        <p:txBody>
          <a:bodyPr wrap="square" rtlCol="0" anchor="t"/>
          <a:lstStyle/>
          <a:p>
            <a:pPr marL="0" indent="0">
              <a:lnSpc>
                <a:spcPts val="2799"/>
              </a:lnSpc>
              <a:buNone/>
            </a:pPr>
            <a:r>
              <a:rPr lang="en-US" sz="1750" kern="0" spc="-35" dirty="0">
                <a:solidFill>
                  <a:srgbClr val="2B2E3C"/>
                </a:solidFill>
                <a:latin typeface="Open Sans" pitchFamily="34" charset="0"/>
                <a:ea typeface="Open Sans" pitchFamily="34" charset="-122"/>
                <a:cs typeface="Open Sans" pitchFamily="34" charset="-120"/>
              </a:rPr>
              <a:t>Hydraulics is a branch of engineering that uses fluids to transmit power. It involves the study and application of liquid properties, such as pressure, flow, and density, for various mechanical tasks and control systems.</a:t>
            </a:r>
            <a:endParaRPr lang="en-US" sz="175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AABCB6"/>
          </a:solidFill>
          <a:ln/>
        </p:spPr>
      </p:sp>
      <p:sp>
        <p:nvSpPr>
          <p:cNvPr id="3" name="Shape 1"/>
          <p:cNvSpPr/>
          <p:nvPr/>
        </p:nvSpPr>
        <p:spPr>
          <a:xfrm>
            <a:off x="0" y="0"/>
            <a:ext cx="14630400" cy="8229600"/>
          </a:xfrm>
          <a:prstGeom prst="rect">
            <a:avLst/>
          </a:prstGeom>
          <a:solidFill>
            <a:srgbClr val="FFF8F0"/>
          </a:solidFill>
          <a:ln w="13811">
            <a:solidFill>
              <a:srgbClr val="E5E0DF"/>
            </a:solidFill>
            <a:prstDash val="solid"/>
          </a:ln>
        </p:spPr>
      </p:sp>
      <p:sp>
        <p:nvSpPr>
          <p:cNvPr id="4" name="Text 2"/>
          <p:cNvSpPr/>
          <p:nvPr/>
        </p:nvSpPr>
        <p:spPr>
          <a:xfrm>
            <a:off x="2037993" y="1081683"/>
            <a:ext cx="6379012" cy="694373"/>
          </a:xfrm>
          <a:prstGeom prst="rect">
            <a:avLst/>
          </a:prstGeom>
          <a:noFill/>
          <a:ln/>
        </p:spPr>
        <p:txBody>
          <a:bodyPr wrap="none" rtlCol="0" anchor="t"/>
          <a:lstStyle/>
          <a:p>
            <a:pPr marL="0" indent="0">
              <a:lnSpc>
                <a:spcPts val="5468"/>
              </a:lnSpc>
              <a:buNone/>
            </a:pPr>
            <a:r>
              <a:rPr lang="en-US" sz="4374" kern="0" spc="-131" dirty="0">
                <a:solidFill>
                  <a:srgbClr val="2C3F42"/>
                </a:solidFill>
                <a:latin typeface="Bitter" pitchFamily="34" charset="0"/>
                <a:ea typeface="Bitter" pitchFamily="34" charset="-122"/>
                <a:cs typeface="Bitter" pitchFamily="34" charset="-120"/>
              </a:rPr>
              <a:t>Applications of Hydraulics</a:t>
            </a:r>
            <a:endParaRPr lang="en-US" sz="4374" dirty="0"/>
          </a:p>
        </p:txBody>
      </p:sp>
      <p:pic>
        <p:nvPicPr>
          <p:cNvPr id="5" name="Image 0" descr="preencoded.png"/>
          <p:cNvPicPr>
            <a:picLocks noChangeAspect="1"/>
          </p:cNvPicPr>
          <p:nvPr/>
        </p:nvPicPr>
        <p:blipFill>
          <a:blip r:embed="rId3"/>
          <a:stretch>
            <a:fillRect/>
          </a:stretch>
        </p:blipFill>
        <p:spPr>
          <a:xfrm>
            <a:off x="2037993" y="2220397"/>
            <a:ext cx="3295888" cy="2036921"/>
          </a:xfrm>
          <a:prstGeom prst="rect">
            <a:avLst/>
          </a:prstGeom>
        </p:spPr>
      </p:pic>
      <p:sp>
        <p:nvSpPr>
          <p:cNvPr id="6" name="Text 3"/>
          <p:cNvSpPr/>
          <p:nvPr/>
        </p:nvSpPr>
        <p:spPr>
          <a:xfrm>
            <a:off x="2037993" y="4534972"/>
            <a:ext cx="2221944" cy="347186"/>
          </a:xfrm>
          <a:prstGeom prst="rect">
            <a:avLst/>
          </a:prstGeom>
          <a:noFill/>
          <a:ln/>
        </p:spPr>
        <p:txBody>
          <a:bodyPr wrap="none" rtlCol="0" anchor="t"/>
          <a:lstStyle/>
          <a:p>
            <a:pPr marL="0" indent="0" algn="l">
              <a:lnSpc>
                <a:spcPts val="2734"/>
              </a:lnSpc>
              <a:buNone/>
            </a:pPr>
            <a:r>
              <a:rPr lang="en-US" sz="2187" kern="0" spc="-66" dirty="0">
                <a:solidFill>
                  <a:srgbClr val="2C3F42"/>
                </a:solidFill>
                <a:latin typeface="Bitter" pitchFamily="34" charset="0"/>
                <a:ea typeface="Bitter" pitchFamily="34" charset="-122"/>
                <a:cs typeface="Bitter" pitchFamily="34" charset="-120"/>
              </a:rPr>
              <a:t>Construction</a:t>
            </a:r>
            <a:endParaRPr lang="en-US" sz="2187" dirty="0"/>
          </a:p>
        </p:txBody>
      </p:sp>
      <p:sp>
        <p:nvSpPr>
          <p:cNvPr id="7" name="Text 4"/>
          <p:cNvSpPr/>
          <p:nvPr/>
        </p:nvSpPr>
        <p:spPr>
          <a:xfrm>
            <a:off x="2037993" y="5015389"/>
            <a:ext cx="3295888" cy="2132409"/>
          </a:xfrm>
          <a:prstGeom prst="rect">
            <a:avLst/>
          </a:prstGeom>
          <a:noFill/>
          <a:ln/>
        </p:spPr>
        <p:txBody>
          <a:bodyPr wrap="square" rtlCol="0" anchor="t"/>
          <a:lstStyle/>
          <a:p>
            <a:pPr marL="0" indent="0" algn="l">
              <a:lnSpc>
                <a:spcPts val="2799"/>
              </a:lnSpc>
              <a:buNone/>
            </a:pPr>
            <a:r>
              <a:rPr lang="en-US" sz="1750" kern="0" spc="-35" dirty="0">
                <a:solidFill>
                  <a:srgbClr val="2B2E3C"/>
                </a:solidFill>
                <a:latin typeface="Open Sans" pitchFamily="34" charset="0"/>
                <a:ea typeface="Open Sans" pitchFamily="34" charset="-122"/>
                <a:cs typeface="Open Sans" pitchFamily="34" charset="-120"/>
              </a:rPr>
              <a:t>Explore how hydraulics heighten the efficiency and strength of heavy machinery, from excavators to bulldozers, allowing for precise movement and increased power.</a:t>
            </a:r>
            <a:endParaRPr lang="en-US" sz="1750" dirty="0"/>
          </a:p>
        </p:txBody>
      </p:sp>
      <p:pic>
        <p:nvPicPr>
          <p:cNvPr id="8" name="Image 1" descr="preencoded.png"/>
          <p:cNvPicPr>
            <a:picLocks noChangeAspect="1"/>
          </p:cNvPicPr>
          <p:nvPr/>
        </p:nvPicPr>
        <p:blipFill>
          <a:blip r:embed="rId4"/>
          <a:stretch>
            <a:fillRect/>
          </a:stretch>
        </p:blipFill>
        <p:spPr>
          <a:xfrm>
            <a:off x="5667137" y="2220397"/>
            <a:ext cx="3296007" cy="2037040"/>
          </a:xfrm>
          <a:prstGeom prst="rect">
            <a:avLst/>
          </a:prstGeom>
        </p:spPr>
      </p:pic>
      <p:sp>
        <p:nvSpPr>
          <p:cNvPr id="9" name="Text 5"/>
          <p:cNvSpPr/>
          <p:nvPr/>
        </p:nvSpPr>
        <p:spPr>
          <a:xfrm>
            <a:off x="5667137" y="4535091"/>
            <a:ext cx="2221944" cy="347186"/>
          </a:xfrm>
          <a:prstGeom prst="rect">
            <a:avLst/>
          </a:prstGeom>
          <a:noFill/>
          <a:ln/>
        </p:spPr>
        <p:txBody>
          <a:bodyPr wrap="none" rtlCol="0" anchor="t"/>
          <a:lstStyle/>
          <a:p>
            <a:pPr marL="0" indent="0" algn="l">
              <a:lnSpc>
                <a:spcPts val="2734"/>
              </a:lnSpc>
              <a:buNone/>
            </a:pPr>
            <a:r>
              <a:rPr lang="en-US" sz="2187" kern="0" spc="-66" dirty="0">
                <a:solidFill>
                  <a:srgbClr val="2C3F42"/>
                </a:solidFill>
                <a:latin typeface="Bitter" pitchFamily="34" charset="0"/>
                <a:ea typeface="Bitter" pitchFamily="34" charset="-122"/>
                <a:cs typeface="Bitter" pitchFamily="34" charset="-120"/>
              </a:rPr>
              <a:t>Manufacturing</a:t>
            </a:r>
            <a:endParaRPr lang="en-US" sz="2187" dirty="0"/>
          </a:p>
        </p:txBody>
      </p:sp>
      <p:sp>
        <p:nvSpPr>
          <p:cNvPr id="10" name="Text 6"/>
          <p:cNvSpPr/>
          <p:nvPr/>
        </p:nvSpPr>
        <p:spPr>
          <a:xfrm>
            <a:off x="5667137" y="5015508"/>
            <a:ext cx="3296007" cy="2132409"/>
          </a:xfrm>
          <a:prstGeom prst="rect">
            <a:avLst/>
          </a:prstGeom>
          <a:noFill/>
          <a:ln/>
        </p:spPr>
        <p:txBody>
          <a:bodyPr wrap="square" rtlCol="0" anchor="t"/>
          <a:lstStyle/>
          <a:p>
            <a:pPr marL="0" indent="0" algn="l">
              <a:lnSpc>
                <a:spcPts val="2799"/>
              </a:lnSpc>
              <a:buNone/>
            </a:pPr>
            <a:r>
              <a:rPr lang="en-US" sz="1750" kern="0" spc="-35" dirty="0">
                <a:solidFill>
                  <a:srgbClr val="2B2E3C"/>
                </a:solidFill>
                <a:latin typeface="Open Sans" pitchFamily="34" charset="0"/>
                <a:ea typeface="Open Sans" pitchFamily="34" charset="-122"/>
                <a:cs typeface="Open Sans" pitchFamily="34" charset="-120"/>
              </a:rPr>
              <a:t>Discover how hydraulics drive the processes in manufacturing plants, enabling smooth movements in machines, such as presses and robots, for accurate production.</a:t>
            </a:r>
            <a:endParaRPr lang="en-US" sz="1750" dirty="0"/>
          </a:p>
        </p:txBody>
      </p:sp>
      <p:pic>
        <p:nvPicPr>
          <p:cNvPr id="11" name="Image 2" descr="preencoded.png"/>
          <p:cNvPicPr>
            <a:picLocks noChangeAspect="1"/>
          </p:cNvPicPr>
          <p:nvPr/>
        </p:nvPicPr>
        <p:blipFill>
          <a:blip r:embed="rId5"/>
          <a:stretch>
            <a:fillRect/>
          </a:stretch>
        </p:blipFill>
        <p:spPr>
          <a:xfrm>
            <a:off x="9296400" y="2220397"/>
            <a:ext cx="3296007" cy="2037040"/>
          </a:xfrm>
          <a:prstGeom prst="rect">
            <a:avLst/>
          </a:prstGeom>
        </p:spPr>
      </p:pic>
      <p:sp>
        <p:nvSpPr>
          <p:cNvPr id="12" name="Text 7"/>
          <p:cNvSpPr/>
          <p:nvPr/>
        </p:nvSpPr>
        <p:spPr>
          <a:xfrm>
            <a:off x="9296400" y="4535091"/>
            <a:ext cx="2221944" cy="347186"/>
          </a:xfrm>
          <a:prstGeom prst="rect">
            <a:avLst/>
          </a:prstGeom>
          <a:noFill/>
          <a:ln/>
        </p:spPr>
        <p:txBody>
          <a:bodyPr wrap="none" rtlCol="0" anchor="t"/>
          <a:lstStyle/>
          <a:p>
            <a:pPr marL="0" indent="0" algn="l">
              <a:lnSpc>
                <a:spcPts val="2734"/>
              </a:lnSpc>
              <a:buNone/>
            </a:pPr>
            <a:r>
              <a:rPr lang="en-US" sz="2187" kern="0" spc="-66" dirty="0">
                <a:solidFill>
                  <a:srgbClr val="2C3F42"/>
                </a:solidFill>
                <a:latin typeface="Bitter" pitchFamily="34" charset="0"/>
                <a:ea typeface="Bitter" pitchFamily="34" charset="-122"/>
                <a:cs typeface="Bitter" pitchFamily="34" charset="-120"/>
              </a:rPr>
              <a:t>Aerospace</a:t>
            </a:r>
            <a:endParaRPr lang="en-US" sz="2187" dirty="0"/>
          </a:p>
        </p:txBody>
      </p:sp>
      <p:sp>
        <p:nvSpPr>
          <p:cNvPr id="13" name="Text 8"/>
          <p:cNvSpPr/>
          <p:nvPr/>
        </p:nvSpPr>
        <p:spPr>
          <a:xfrm>
            <a:off x="9296400" y="5015508"/>
            <a:ext cx="3296007" cy="1777008"/>
          </a:xfrm>
          <a:prstGeom prst="rect">
            <a:avLst/>
          </a:prstGeom>
          <a:noFill/>
          <a:ln/>
        </p:spPr>
        <p:txBody>
          <a:bodyPr wrap="square" rtlCol="0" anchor="t"/>
          <a:lstStyle/>
          <a:p>
            <a:pPr marL="0" indent="0" algn="l">
              <a:lnSpc>
                <a:spcPts val="2799"/>
              </a:lnSpc>
              <a:buNone/>
            </a:pPr>
            <a:r>
              <a:rPr lang="en-US" sz="1750" kern="0" spc="-35" dirty="0">
                <a:solidFill>
                  <a:srgbClr val="2B2E3C"/>
                </a:solidFill>
                <a:latin typeface="Open Sans" pitchFamily="34" charset="0"/>
                <a:ea typeface="Open Sans" pitchFamily="34" charset="-122"/>
                <a:cs typeface="Open Sans" pitchFamily="34" charset="-120"/>
              </a:rPr>
              <a:t>Learn about the critical role of hydraulics in aircraft systems, including landing gear operation, flight control movement, and braking mechanisms.</a:t>
            </a:r>
            <a:endParaRPr lang="en-US" sz="175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AABCB6"/>
          </a:solidFill>
          <a:ln/>
        </p:spPr>
      </p:sp>
      <p:sp>
        <p:nvSpPr>
          <p:cNvPr id="3" name="Shape 1"/>
          <p:cNvSpPr/>
          <p:nvPr/>
        </p:nvSpPr>
        <p:spPr>
          <a:xfrm>
            <a:off x="0" y="0"/>
            <a:ext cx="14630400" cy="8229600"/>
          </a:xfrm>
          <a:prstGeom prst="rect">
            <a:avLst/>
          </a:prstGeom>
          <a:solidFill>
            <a:srgbClr val="FFF8F0"/>
          </a:solidFill>
          <a:ln w="13811">
            <a:solidFill>
              <a:srgbClr val="E5E0DF"/>
            </a:solidFill>
            <a:prstDash val="solid"/>
          </a:ln>
        </p:spPr>
      </p:sp>
      <p:sp>
        <p:nvSpPr>
          <p:cNvPr id="4" name="Text 2"/>
          <p:cNvSpPr/>
          <p:nvPr/>
        </p:nvSpPr>
        <p:spPr>
          <a:xfrm>
            <a:off x="2037993" y="1585079"/>
            <a:ext cx="9842897" cy="694373"/>
          </a:xfrm>
          <a:prstGeom prst="rect">
            <a:avLst/>
          </a:prstGeom>
          <a:noFill/>
          <a:ln/>
        </p:spPr>
        <p:txBody>
          <a:bodyPr wrap="none" rtlCol="0" anchor="t"/>
          <a:lstStyle/>
          <a:p>
            <a:pPr marL="0" indent="0">
              <a:lnSpc>
                <a:spcPts val="5468"/>
              </a:lnSpc>
              <a:buNone/>
            </a:pPr>
            <a:r>
              <a:rPr lang="en-US" sz="4374" kern="0" spc="-131" dirty="0">
                <a:solidFill>
                  <a:srgbClr val="2C3F42"/>
                </a:solidFill>
                <a:latin typeface="Bitter" pitchFamily="34" charset="0"/>
                <a:ea typeface="Bitter" pitchFamily="34" charset="-122"/>
                <a:cs typeface="Bitter" pitchFamily="34" charset="-120"/>
              </a:rPr>
              <a:t>Working Principles of Hydraulic Systems</a:t>
            </a:r>
            <a:endParaRPr lang="en-US" sz="4374" dirty="0"/>
          </a:p>
        </p:txBody>
      </p:sp>
      <p:sp>
        <p:nvSpPr>
          <p:cNvPr id="5" name="Shape 3"/>
          <p:cNvSpPr/>
          <p:nvPr/>
        </p:nvSpPr>
        <p:spPr>
          <a:xfrm>
            <a:off x="2037993" y="2897386"/>
            <a:ext cx="499943" cy="499943"/>
          </a:xfrm>
          <a:prstGeom prst="roundRect">
            <a:avLst>
              <a:gd name="adj" fmla="val 20000"/>
            </a:avLst>
          </a:prstGeom>
          <a:solidFill>
            <a:srgbClr val="FCE2CF"/>
          </a:solidFill>
          <a:ln w="13811">
            <a:solidFill>
              <a:srgbClr val="F9C59F"/>
            </a:solidFill>
            <a:prstDash val="solid"/>
          </a:ln>
        </p:spPr>
      </p:sp>
      <p:sp>
        <p:nvSpPr>
          <p:cNvPr id="6" name="Text 4"/>
          <p:cNvSpPr/>
          <p:nvPr/>
        </p:nvSpPr>
        <p:spPr>
          <a:xfrm>
            <a:off x="2221587" y="2939058"/>
            <a:ext cx="132755" cy="416481"/>
          </a:xfrm>
          <a:prstGeom prst="rect">
            <a:avLst/>
          </a:prstGeom>
          <a:noFill/>
          <a:ln/>
        </p:spPr>
        <p:txBody>
          <a:bodyPr wrap="none" rtlCol="0" anchor="t"/>
          <a:lstStyle/>
          <a:p>
            <a:pPr marL="0" indent="0" algn="ctr">
              <a:lnSpc>
                <a:spcPts val="3281"/>
              </a:lnSpc>
              <a:buNone/>
            </a:pPr>
            <a:r>
              <a:rPr lang="en-US" sz="2624" kern="0" spc="-35" dirty="0">
                <a:solidFill>
                  <a:srgbClr val="2B2E3C"/>
                </a:solidFill>
                <a:latin typeface="Bitter" pitchFamily="34" charset="0"/>
                <a:ea typeface="Bitter" pitchFamily="34" charset="-122"/>
                <a:cs typeface="Bitter" pitchFamily="34" charset="-120"/>
              </a:rPr>
              <a:t>1</a:t>
            </a:r>
            <a:endParaRPr lang="en-US" sz="2624" dirty="0"/>
          </a:p>
        </p:txBody>
      </p:sp>
      <p:sp>
        <p:nvSpPr>
          <p:cNvPr id="7" name="Text 5"/>
          <p:cNvSpPr/>
          <p:nvPr/>
        </p:nvSpPr>
        <p:spPr>
          <a:xfrm>
            <a:off x="2760107" y="2973705"/>
            <a:ext cx="2221944" cy="347186"/>
          </a:xfrm>
          <a:prstGeom prst="rect">
            <a:avLst/>
          </a:prstGeom>
          <a:noFill/>
          <a:ln/>
        </p:spPr>
        <p:txBody>
          <a:bodyPr wrap="none" rtlCol="0" anchor="t"/>
          <a:lstStyle/>
          <a:p>
            <a:pPr marL="0" indent="0">
              <a:lnSpc>
                <a:spcPts val="2734"/>
              </a:lnSpc>
              <a:buNone/>
            </a:pPr>
            <a:r>
              <a:rPr lang="en-US" sz="2187" kern="0" spc="-66" dirty="0">
                <a:solidFill>
                  <a:srgbClr val="2B2E3C"/>
                </a:solidFill>
                <a:latin typeface="Bitter" pitchFamily="34" charset="0"/>
                <a:ea typeface="Bitter" pitchFamily="34" charset="-122"/>
                <a:cs typeface="Bitter" pitchFamily="34" charset="-120"/>
              </a:rPr>
              <a:t>Pascal's Law</a:t>
            </a:r>
            <a:endParaRPr lang="en-US" sz="2187" dirty="0"/>
          </a:p>
        </p:txBody>
      </p:sp>
      <p:sp>
        <p:nvSpPr>
          <p:cNvPr id="8" name="Text 6"/>
          <p:cNvSpPr/>
          <p:nvPr/>
        </p:nvSpPr>
        <p:spPr>
          <a:xfrm>
            <a:off x="2760107" y="3454122"/>
            <a:ext cx="2647950" cy="2487811"/>
          </a:xfrm>
          <a:prstGeom prst="rect">
            <a:avLst/>
          </a:prstGeom>
          <a:noFill/>
          <a:ln/>
        </p:spPr>
        <p:txBody>
          <a:bodyPr wrap="square" rtlCol="0" anchor="t"/>
          <a:lstStyle/>
          <a:p>
            <a:pPr marL="0" indent="0">
              <a:lnSpc>
                <a:spcPts val="2799"/>
              </a:lnSpc>
              <a:buNone/>
            </a:pPr>
            <a:r>
              <a:rPr lang="en-US" sz="1750" kern="0" spc="-35" dirty="0">
                <a:solidFill>
                  <a:srgbClr val="2B2E3C"/>
                </a:solidFill>
                <a:latin typeface="Open Sans" pitchFamily="34" charset="0"/>
                <a:ea typeface="Open Sans" pitchFamily="34" charset="-122"/>
                <a:cs typeface="Open Sans" pitchFamily="34" charset="-120"/>
              </a:rPr>
              <a:t>Explore how pressure is transmitted equally in all directions within a confined fluid, allowing hydraulic systems to generate and transfer force efficiently.</a:t>
            </a:r>
            <a:endParaRPr lang="en-US" sz="1750" dirty="0"/>
          </a:p>
        </p:txBody>
      </p:sp>
      <p:sp>
        <p:nvSpPr>
          <p:cNvPr id="9" name="Shape 7"/>
          <p:cNvSpPr/>
          <p:nvPr/>
        </p:nvSpPr>
        <p:spPr>
          <a:xfrm>
            <a:off x="5630228" y="2897386"/>
            <a:ext cx="499943" cy="499943"/>
          </a:xfrm>
          <a:prstGeom prst="roundRect">
            <a:avLst>
              <a:gd name="adj" fmla="val 20000"/>
            </a:avLst>
          </a:prstGeom>
          <a:solidFill>
            <a:srgbClr val="FCE2CF"/>
          </a:solidFill>
          <a:ln w="13811">
            <a:solidFill>
              <a:srgbClr val="F9C59F"/>
            </a:solidFill>
            <a:prstDash val="solid"/>
          </a:ln>
        </p:spPr>
      </p:sp>
      <p:sp>
        <p:nvSpPr>
          <p:cNvPr id="10" name="Text 8"/>
          <p:cNvSpPr/>
          <p:nvPr/>
        </p:nvSpPr>
        <p:spPr>
          <a:xfrm>
            <a:off x="5790962" y="2939058"/>
            <a:ext cx="178475" cy="416481"/>
          </a:xfrm>
          <a:prstGeom prst="rect">
            <a:avLst/>
          </a:prstGeom>
          <a:noFill/>
          <a:ln/>
        </p:spPr>
        <p:txBody>
          <a:bodyPr wrap="none" rtlCol="0" anchor="t"/>
          <a:lstStyle/>
          <a:p>
            <a:pPr marL="0" indent="0" algn="ctr">
              <a:lnSpc>
                <a:spcPts val="3281"/>
              </a:lnSpc>
              <a:buNone/>
            </a:pPr>
            <a:r>
              <a:rPr lang="en-US" sz="2624" kern="0" spc="-35" dirty="0">
                <a:solidFill>
                  <a:srgbClr val="2B2E3C"/>
                </a:solidFill>
                <a:latin typeface="Bitter" pitchFamily="34" charset="0"/>
                <a:ea typeface="Bitter" pitchFamily="34" charset="-122"/>
                <a:cs typeface="Bitter" pitchFamily="34" charset="-120"/>
              </a:rPr>
              <a:t>2</a:t>
            </a:r>
            <a:endParaRPr lang="en-US" sz="2624" dirty="0"/>
          </a:p>
        </p:txBody>
      </p:sp>
      <p:sp>
        <p:nvSpPr>
          <p:cNvPr id="11" name="Text 9"/>
          <p:cNvSpPr/>
          <p:nvPr/>
        </p:nvSpPr>
        <p:spPr>
          <a:xfrm>
            <a:off x="6352342" y="2973705"/>
            <a:ext cx="2647950" cy="694373"/>
          </a:xfrm>
          <a:prstGeom prst="rect">
            <a:avLst/>
          </a:prstGeom>
          <a:noFill/>
          <a:ln/>
        </p:spPr>
        <p:txBody>
          <a:bodyPr wrap="square" rtlCol="0" anchor="t"/>
          <a:lstStyle/>
          <a:p>
            <a:pPr marL="0" indent="0">
              <a:lnSpc>
                <a:spcPts val="2734"/>
              </a:lnSpc>
              <a:buNone/>
            </a:pPr>
            <a:r>
              <a:rPr lang="en-US" sz="2187" kern="0" spc="-66" dirty="0">
                <a:solidFill>
                  <a:srgbClr val="2B2E3C"/>
                </a:solidFill>
                <a:latin typeface="Bitter" pitchFamily="34" charset="0"/>
                <a:ea typeface="Bitter" pitchFamily="34" charset="-122"/>
                <a:cs typeface="Bitter" pitchFamily="34" charset="-120"/>
              </a:rPr>
              <a:t>Pressure Transmission</a:t>
            </a:r>
            <a:endParaRPr lang="en-US" sz="2187" dirty="0"/>
          </a:p>
        </p:txBody>
      </p:sp>
      <p:sp>
        <p:nvSpPr>
          <p:cNvPr id="12" name="Text 10"/>
          <p:cNvSpPr/>
          <p:nvPr/>
        </p:nvSpPr>
        <p:spPr>
          <a:xfrm>
            <a:off x="6352342" y="3801308"/>
            <a:ext cx="2647950" cy="2843213"/>
          </a:xfrm>
          <a:prstGeom prst="rect">
            <a:avLst/>
          </a:prstGeom>
          <a:noFill/>
          <a:ln/>
        </p:spPr>
        <p:txBody>
          <a:bodyPr wrap="square" rtlCol="0" anchor="t"/>
          <a:lstStyle/>
          <a:p>
            <a:pPr marL="0" indent="0">
              <a:lnSpc>
                <a:spcPts val="2799"/>
              </a:lnSpc>
              <a:buNone/>
            </a:pPr>
            <a:r>
              <a:rPr lang="en-US" sz="1750" kern="0" spc="-35" dirty="0">
                <a:solidFill>
                  <a:srgbClr val="2B2E3C"/>
                </a:solidFill>
                <a:latin typeface="Open Sans" pitchFamily="34" charset="0"/>
                <a:ea typeface="Open Sans" pitchFamily="34" charset="-122"/>
                <a:cs typeface="Open Sans" pitchFamily="34" charset="-120"/>
              </a:rPr>
              <a:t>Discover how hydraulic fluids, typically oil-based, transmit pressure from the power source (pump) through the system to perform work at various points using cylinders, pistons, and valves.</a:t>
            </a:r>
            <a:endParaRPr lang="en-US" sz="1750" dirty="0"/>
          </a:p>
        </p:txBody>
      </p:sp>
      <p:sp>
        <p:nvSpPr>
          <p:cNvPr id="13" name="Shape 11"/>
          <p:cNvSpPr/>
          <p:nvPr/>
        </p:nvSpPr>
        <p:spPr>
          <a:xfrm>
            <a:off x="9222462" y="2897386"/>
            <a:ext cx="499943" cy="499943"/>
          </a:xfrm>
          <a:prstGeom prst="roundRect">
            <a:avLst>
              <a:gd name="adj" fmla="val 20000"/>
            </a:avLst>
          </a:prstGeom>
          <a:solidFill>
            <a:srgbClr val="FCE2CF"/>
          </a:solidFill>
          <a:ln w="13811">
            <a:solidFill>
              <a:srgbClr val="F9C59F"/>
            </a:solidFill>
            <a:prstDash val="solid"/>
          </a:ln>
        </p:spPr>
      </p:sp>
      <p:sp>
        <p:nvSpPr>
          <p:cNvPr id="14" name="Text 12"/>
          <p:cNvSpPr/>
          <p:nvPr/>
        </p:nvSpPr>
        <p:spPr>
          <a:xfrm>
            <a:off x="9379387" y="2939058"/>
            <a:ext cx="186095" cy="416481"/>
          </a:xfrm>
          <a:prstGeom prst="rect">
            <a:avLst/>
          </a:prstGeom>
          <a:noFill/>
          <a:ln/>
        </p:spPr>
        <p:txBody>
          <a:bodyPr wrap="none" rtlCol="0" anchor="t"/>
          <a:lstStyle/>
          <a:p>
            <a:pPr marL="0" indent="0" algn="ctr">
              <a:lnSpc>
                <a:spcPts val="3281"/>
              </a:lnSpc>
              <a:buNone/>
            </a:pPr>
            <a:r>
              <a:rPr lang="en-US" sz="2624" kern="0" spc="-35" dirty="0">
                <a:solidFill>
                  <a:srgbClr val="2B2E3C"/>
                </a:solidFill>
                <a:latin typeface="Bitter" pitchFamily="34" charset="0"/>
                <a:ea typeface="Bitter" pitchFamily="34" charset="-122"/>
                <a:cs typeface="Bitter" pitchFamily="34" charset="-120"/>
              </a:rPr>
              <a:t>3</a:t>
            </a:r>
            <a:endParaRPr lang="en-US" sz="2624" dirty="0"/>
          </a:p>
        </p:txBody>
      </p:sp>
      <p:sp>
        <p:nvSpPr>
          <p:cNvPr id="15" name="Text 13"/>
          <p:cNvSpPr/>
          <p:nvPr/>
        </p:nvSpPr>
        <p:spPr>
          <a:xfrm>
            <a:off x="9944576" y="2973705"/>
            <a:ext cx="2647950" cy="694373"/>
          </a:xfrm>
          <a:prstGeom prst="rect">
            <a:avLst/>
          </a:prstGeom>
          <a:noFill/>
          <a:ln/>
        </p:spPr>
        <p:txBody>
          <a:bodyPr wrap="square" rtlCol="0" anchor="t"/>
          <a:lstStyle/>
          <a:p>
            <a:pPr marL="0" indent="0">
              <a:lnSpc>
                <a:spcPts val="2734"/>
              </a:lnSpc>
              <a:buNone/>
            </a:pPr>
            <a:r>
              <a:rPr lang="en-US" sz="2187" kern="0" spc="-66" dirty="0">
                <a:solidFill>
                  <a:srgbClr val="2B2E3C"/>
                </a:solidFill>
                <a:latin typeface="Bitter" pitchFamily="34" charset="0"/>
                <a:ea typeface="Bitter" pitchFamily="34" charset="-122"/>
                <a:cs typeface="Bitter" pitchFamily="34" charset="-120"/>
              </a:rPr>
              <a:t>Fluid Flow and Control</a:t>
            </a:r>
            <a:endParaRPr lang="en-US" sz="2187" dirty="0"/>
          </a:p>
        </p:txBody>
      </p:sp>
      <p:sp>
        <p:nvSpPr>
          <p:cNvPr id="16" name="Text 14"/>
          <p:cNvSpPr/>
          <p:nvPr/>
        </p:nvSpPr>
        <p:spPr>
          <a:xfrm>
            <a:off x="9944576" y="3801308"/>
            <a:ext cx="2647950" cy="2487811"/>
          </a:xfrm>
          <a:prstGeom prst="rect">
            <a:avLst/>
          </a:prstGeom>
          <a:noFill/>
          <a:ln/>
        </p:spPr>
        <p:txBody>
          <a:bodyPr wrap="square" rtlCol="0" anchor="t"/>
          <a:lstStyle/>
          <a:p>
            <a:pPr marL="0" indent="0">
              <a:lnSpc>
                <a:spcPts val="2799"/>
              </a:lnSpc>
              <a:buNone/>
            </a:pPr>
            <a:r>
              <a:rPr lang="en-US" sz="1750" kern="0" spc="-35" dirty="0">
                <a:solidFill>
                  <a:srgbClr val="2B2E3C"/>
                </a:solidFill>
                <a:latin typeface="Open Sans" pitchFamily="34" charset="0"/>
                <a:ea typeface="Open Sans" pitchFamily="34" charset="-122"/>
                <a:cs typeface="Open Sans" pitchFamily="34" charset="-120"/>
              </a:rPr>
              <a:t>Learn how flow control valves and other components regulate the speed and direction of hydraulic fluid, offering precise control over equipment.</a:t>
            </a:r>
            <a:endParaRPr lang="en-US" sz="175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AABCB6"/>
          </a:solidFill>
          <a:ln/>
        </p:spPr>
      </p:sp>
      <p:sp>
        <p:nvSpPr>
          <p:cNvPr id="3" name="Shape 1"/>
          <p:cNvSpPr/>
          <p:nvPr/>
        </p:nvSpPr>
        <p:spPr>
          <a:xfrm>
            <a:off x="0" y="0"/>
            <a:ext cx="14630400" cy="8229600"/>
          </a:xfrm>
          <a:prstGeom prst="rect">
            <a:avLst/>
          </a:prstGeom>
          <a:solidFill>
            <a:srgbClr val="FFF8F0"/>
          </a:solidFill>
          <a:ln w="13811">
            <a:solidFill>
              <a:srgbClr val="E5E0DF"/>
            </a:solidFill>
            <a:prstDash val="solid"/>
          </a:ln>
        </p:spPr>
      </p:sp>
      <p:sp>
        <p:nvSpPr>
          <p:cNvPr id="4" name="Text 2"/>
          <p:cNvSpPr/>
          <p:nvPr/>
        </p:nvSpPr>
        <p:spPr>
          <a:xfrm>
            <a:off x="2037993" y="1060371"/>
            <a:ext cx="8481298" cy="694373"/>
          </a:xfrm>
          <a:prstGeom prst="rect">
            <a:avLst/>
          </a:prstGeom>
          <a:noFill/>
          <a:ln/>
        </p:spPr>
        <p:txBody>
          <a:bodyPr wrap="none" rtlCol="0" anchor="t"/>
          <a:lstStyle/>
          <a:p>
            <a:pPr marL="0" indent="0">
              <a:lnSpc>
                <a:spcPts val="5468"/>
              </a:lnSpc>
              <a:buNone/>
            </a:pPr>
            <a:r>
              <a:rPr lang="en-US" sz="4374" kern="0" spc="-131" dirty="0">
                <a:solidFill>
                  <a:srgbClr val="2C3F42"/>
                </a:solidFill>
                <a:latin typeface="Bitter" pitchFamily="34" charset="0"/>
                <a:ea typeface="Bitter" pitchFamily="34" charset="-122"/>
                <a:cs typeface="Bitter" pitchFamily="34" charset="-120"/>
              </a:rPr>
              <a:t>Components of a Hydraulic System</a:t>
            </a:r>
            <a:endParaRPr lang="en-US" sz="4374" dirty="0"/>
          </a:p>
        </p:txBody>
      </p:sp>
      <p:sp>
        <p:nvSpPr>
          <p:cNvPr id="5" name="Shape 3"/>
          <p:cNvSpPr/>
          <p:nvPr/>
        </p:nvSpPr>
        <p:spPr>
          <a:xfrm>
            <a:off x="2037993" y="2199084"/>
            <a:ext cx="5166122" cy="2373987"/>
          </a:xfrm>
          <a:prstGeom prst="roundRect">
            <a:avLst>
              <a:gd name="adj" fmla="val 4212"/>
            </a:avLst>
          </a:prstGeom>
          <a:solidFill>
            <a:srgbClr val="FCE2CF"/>
          </a:solidFill>
          <a:ln w="13811">
            <a:solidFill>
              <a:srgbClr val="F9C59F"/>
            </a:solidFill>
            <a:prstDash val="solid"/>
          </a:ln>
        </p:spPr>
      </p:sp>
      <p:sp>
        <p:nvSpPr>
          <p:cNvPr id="6" name="Text 4"/>
          <p:cNvSpPr/>
          <p:nvPr/>
        </p:nvSpPr>
        <p:spPr>
          <a:xfrm>
            <a:off x="2273975" y="2435066"/>
            <a:ext cx="2221944" cy="347186"/>
          </a:xfrm>
          <a:prstGeom prst="rect">
            <a:avLst/>
          </a:prstGeom>
          <a:noFill/>
          <a:ln/>
        </p:spPr>
        <p:txBody>
          <a:bodyPr wrap="none" rtlCol="0" anchor="t"/>
          <a:lstStyle/>
          <a:p>
            <a:pPr marL="0" indent="0">
              <a:lnSpc>
                <a:spcPts val="2734"/>
              </a:lnSpc>
              <a:buNone/>
            </a:pPr>
            <a:r>
              <a:rPr lang="en-US" sz="2187" kern="0" spc="-66" dirty="0">
                <a:solidFill>
                  <a:srgbClr val="2B2E3C"/>
                </a:solidFill>
                <a:latin typeface="Bitter" pitchFamily="34" charset="0"/>
                <a:ea typeface="Bitter" pitchFamily="34" charset="-122"/>
                <a:cs typeface="Bitter" pitchFamily="34" charset="-120"/>
              </a:rPr>
              <a:t>Pump</a:t>
            </a:r>
            <a:endParaRPr lang="en-US" sz="2187" dirty="0"/>
          </a:p>
        </p:txBody>
      </p:sp>
      <p:sp>
        <p:nvSpPr>
          <p:cNvPr id="7" name="Text 5"/>
          <p:cNvSpPr/>
          <p:nvPr/>
        </p:nvSpPr>
        <p:spPr>
          <a:xfrm>
            <a:off x="2273975" y="2915483"/>
            <a:ext cx="4694158" cy="1066205"/>
          </a:xfrm>
          <a:prstGeom prst="rect">
            <a:avLst/>
          </a:prstGeom>
          <a:noFill/>
          <a:ln/>
        </p:spPr>
        <p:txBody>
          <a:bodyPr wrap="square" rtlCol="0" anchor="t"/>
          <a:lstStyle/>
          <a:p>
            <a:pPr marL="0" indent="0">
              <a:lnSpc>
                <a:spcPts val="2799"/>
              </a:lnSpc>
              <a:buNone/>
            </a:pPr>
            <a:r>
              <a:rPr lang="en-US" sz="1750" kern="0" spc="-35" dirty="0">
                <a:solidFill>
                  <a:srgbClr val="2B2E3C"/>
                </a:solidFill>
                <a:latin typeface="Open Sans" pitchFamily="34" charset="0"/>
                <a:ea typeface="Open Sans" pitchFamily="34" charset="-122"/>
                <a:cs typeface="Open Sans" pitchFamily="34" charset="-120"/>
              </a:rPr>
              <a:t>The heart of the hydraulic system, the pump generates the necessary pressure to transfer the fluid and initiate the force.</a:t>
            </a:r>
            <a:endParaRPr lang="en-US" sz="1750" dirty="0"/>
          </a:p>
        </p:txBody>
      </p:sp>
      <p:sp>
        <p:nvSpPr>
          <p:cNvPr id="8" name="Shape 6"/>
          <p:cNvSpPr/>
          <p:nvPr/>
        </p:nvSpPr>
        <p:spPr>
          <a:xfrm>
            <a:off x="7426285" y="2199084"/>
            <a:ext cx="5166122" cy="2373987"/>
          </a:xfrm>
          <a:prstGeom prst="roundRect">
            <a:avLst>
              <a:gd name="adj" fmla="val 4212"/>
            </a:avLst>
          </a:prstGeom>
          <a:solidFill>
            <a:srgbClr val="FCE2CF"/>
          </a:solidFill>
          <a:ln w="13811">
            <a:solidFill>
              <a:srgbClr val="F9C59F"/>
            </a:solidFill>
            <a:prstDash val="solid"/>
          </a:ln>
        </p:spPr>
      </p:sp>
      <p:sp>
        <p:nvSpPr>
          <p:cNvPr id="9" name="Text 7"/>
          <p:cNvSpPr/>
          <p:nvPr/>
        </p:nvSpPr>
        <p:spPr>
          <a:xfrm>
            <a:off x="7662267" y="2435066"/>
            <a:ext cx="2221944" cy="347186"/>
          </a:xfrm>
          <a:prstGeom prst="rect">
            <a:avLst/>
          </a:prstGeom>
          <a:noFill/>
          <a:ln/>
        </p:spPr>
        <p:txBody>
          <a:bodyPr wrap="none" rtlCol="0" anchor="t"/>
          <a:lstStyle/>
          <a:p>
            <a:pPr marL="0" indent="0">
              <a:lnSpc>
                <a:spcPts val="2734"/>
              </a:lnSpc>
              <a:buNone/>
            </a:pPr>
            <a:r>
              <a:rPr lang="en-US" sz="2187" kern="0" spc="-66" dirty="0">
                <a:solidFill>
                  <a:srgbClr val="2B2E3C"/>
                </a:solidFill>
                <a:latin typeface="Bitter" pitchFamily="34" charset="0"/>
                <a:ea typeface="Bitter" pitchFamily="34" charset="-122"/>
                <a:cs typeface="Bitter" pitchFamily="34" charset="-120"/>
              </a:rPr>
              <a:t>Actuators</a:t>
            </a:r>
            <a:endParaRPr lang="en-US" sz="2187" dirty="0"/>
          </a:p>
        </p:txBody>
      </p:sp>
      <p:sp>
        <p:nvSpPr>
          <p:cNvPr id="10" name="Text 8"/>
          <p:cNvSpPr/>
          <p:nvPr/>
        </p:nvSpPr>
        <p:spPr>
          <a:xfrm>
            <a:off x="7662267" y="2915483"/>
            <a:ext cx="4694158" cy="1421606"/>
          </a:xfrm>
          <a:prstGeom prst="rect">
            <a:avLst/>
          </a:prstGeom>
          <a:noFill/>
          <a:ln/>
        </p:spPr>
        <p:txBody>
          <a:bodyPr wrap="square" rtlCol="0" anchor="t"/>
          <a:lstStyle/>
          <a:p>
            <a:pPr marL="0" indent="0">
              <a:lnSpc>
                <a:spcPts val="2799"/>
              </a:lnSpc>
              <a:buNone/>
            </a:pPr>
            <a:r>
              <a:rPr lang="en-US" sz="1750" kern="0" spc="-35" dirty="0">
                <a:solidFill>
                  <a:srgbClr val="2B2E3C"/>
                </a:solidFill>
                <a:latin typeface="Open Sans" pitchFamily="34" charset="0"/>
                <a:ea typeface="Open Sans" pitchFamily="34" charset="-122"/>
                <a:cs typeface="Open Sans" pitchFamily="34" charset="-120"/>
              </a:rPr>
              <a:t>Discover how hydraulic cylinders convert fluid pressure into linear mechanical motion or force, performing tasks such as lifting, pushing, or pulling.</a:t>
            </a:r>
            <a:endParaRPr lang="en-US" sz="1750" dirty="0"/>
          </a:p>
        </p:txBody>
      </p:sp>
      <p:sp>
        <p:nvSpPr>
          <p:cNvPr id="11" name="Shape 9"/>
          <p:cNvSpPr/>
          <p:nvPr/>
        </p:nvSpPr>
        <p:spPr>
          <a:xfrm>
            <a:off x="2037993" y="4795242"/>
            <a:ext cx="5166122" cy="2373987"/>
          </a:xfrm>
          <a:prstGeom prst="roundRect">
            <a:avLst>
              <a:gd name="adj" fmla="val 4212"/>
            </a:avLst>
          </a:prstGeom>
          <a:solidFill>
            <a:srgbClr val="FCE2CF"/>
          </a:solidFill>
          <a:ln w="13811">
            <a:solidFill>
              <a:srgbClr val="F9C59F"/>
            </a:solidFill>
            <a:prstDash val="solid"/>
          </a:ln>
        </p:spPr>
      </p:sp>
      <p:sp>
        <p:nvSpPr>
          <p:cNvPr id="12" name="Text 10"/>
          <p:cNvSpPr/>
          <p:nvPr/>
        </p:nvSpPr>
        <p:spPr>
          <a:xfrm>
            <a:off x="2273975" y="5031224"/>
            <a:ext cx="2221944" cy="347186"/>
          </a:xfrm>
          <a:prstGeom prst="rect">
            <a:avLst/>
          </a:prstGeom>
          <a:noFill/>
          <a:ln/>
        </p:spPr>
        <p:txBody>
          <a:bodyPr wrap="none" rtlCol="0" anchor="t"/>
          <a:lstStyle/>
          <a:p>
            <a:pPr marL="0" indent="0">
              <a:lnSpc>
                <a:spcPts val="2734"/>
              </a:lnSpc>
              <a:buNone/>
            </a:pPr>
            <a:r>
              <a:rPr lang="en-US" sz="2187" kern="0" spc="-66" dirty="0">
                <a:solidFill>
                  <a:srgbClr val="2B2E3C"/>
                </a:solidFill>
                <a:latin typeface="Bitter" pitchFamily="34" charset="0"/>
                <a:ea typeface="Bitter" pitchFamily="34" charset="-122"/>
                <a:cs typeface="Bitter" pitchFamily="34" charset="-120"/>
              </a:rPr>
              <a:t>Valves</a:t>
            </a:r>
            <a:endParaRPr lang="en-US" sz="2187" dirty="0"/>
          </a:p>
        </p:txBody>
      </p:sp>
      <p:sp>
        <p:nvSpPr>
          <p:cNvPr id="13" name="Text 11"/>
          <p:cNvSpPr/>
          <p:nvPr/>
        </p:nvSpPr>
        <p:spPr>
          <a:xfrm>
            <a:off x="2273975" y="5511641"/>
            <a:ext cx="4694158" cy="1066205"/>
          </a:xfrm>
          <a:prstGeom prst="rect">
            <a:avLst/>
          </a:prstGeom>
          <a:noFill/>
          <a:ln/>
        </p:spPr>
        <p:txBody>
          <a:bodyPr wrap="square" rtlCol="0" anchor="t"/>
          <a:lstStyle/>
          <a:p>
            <a:pPr marL="0" indent="0">
              <a:lnSpc>
                <a:spcPts val="2799"/>
              </a:lnSpc>
              <a:buNone/>
            </a:pPr>
            <a:r>
              <a:rPr lang="en-US" sz="1750" kern="0" spc="-35" dirty="0">
                <a:solidFill>
                  <a:srgbClr val="2B2E3C"/>
                </a:solidFill>
                <a:latin typeface="Open Sans" pitchFamily="34" charset="0"/>
                <a:ea typeface="Open Sans" pitchFamily="34" charset="-122"/>
                <a:cs typeface="Open Sans" pitchFamily="34" charset="-120"/>
              </a:rPr>
              <a:t>Explore the role of valves in controlling the flow, pressure, and direction of hydraulic fluid, ensuring smooth operation and safety.</a:t>
            </a:r>
            <a:endParaRPr lang="en-US" sz="1750" dirty="0"/>
          </a:p>
        </p:txBody>
      </p:sp>
      <p:sp>
        <p:nvSpPr>
          <p:cNvPr id="14" name="Shape 12"/>
          <p:cNvSpPr/>
          <p:nvPr/>
        </p:nvSpPr>
        <p:spPr>
          <a:xfrm>
            <a:off x="7426285" y="4795242"/>
            <a:ext cx="5166122" cy="2373987"/>
          </a:xfrm>
          <a:prstGeom prst="roundRect">
            <a:avLst>
              <a:gd name="adj" fmla="val 4212"/>
            </a:avLst>
          </a:prstGeom>
          <a:solidFill>
            <a:srgbClr val="FCE2CF"/>
          </a:solidFill>
          <a:ln w="13811">
            <a:solidFill>
              <a:srgbClr val="F9C59F"/>
            </a:solidFill>
            <a:prstDash val="solid"/>
          </a:ln>
        </p:spPr>
      </p:sp>
      <p:sp>
        <p:nvSpPr>
          <p:cNvPr id="15" name="Text 13"/>
          <p:cNvSpPr/>
          <p:nvPr/>
        </p:nvSpPr>
        <p:spPr>
          <a:xfrm>
            <a:off x="7662267" y="5031224"/>
            <a:ext cx="2221944" cy="347186"/>
          </a:xfrm>
          <a:prstGeom prst="rect">
            <a:avLst/>
          </a:prstGeom>
          <a:noFill/>
          <a:ln/>
        </p:spPr>
        <p:txBody>
          <a:bodyPr wrap="none" rtlCol="0" anchor="t"/>
          <a:lstStyle/>
          <a:p>
            <a:pPr marL="0" indent="0">
              <a:lnSpc>
                <a:spcPts val="2734"/>
              </a:lnSpc>
              <a:buNone/>
            </a:pPr>
            <a:r>
              <a:rPr lang="en-US" sz="2187" kern="0" spc="-66" dirty="0">
                <a:solidFill>
                  <a:srgbClr val="2B2E3C"/>
                </a:solidFill>
                <a:latin typeface="Bitter" pitchFamily="34" charset="0"/>
                <a:ea typeface="Bitter" pitchFamily="34" charset="-122"/>
                <a:cs typeface="Bitter" pitchFamily="34" charset="-120"/>
              </a:rPr>
              <a:t>Fluid Reservoir</a:t>
            </a:r>
            <a:endParaRPr lang="en-US" sz="2187" dirty="0"/>
          </a:p>
        </p:txBody>
      </p:sp>
      <p:sp>
        <p:nvSpPr>
          <p:cNvPr id="16" name="Text 14"/>
          <p:cNvSpPr/>
          <p:nvPr/>
        </p:nvSpPr>
        <p:spPr>
          <a:xfrm>
            <a:off x="7662267" y="5511641"/>
            <a:ext cx="4694158" cy="1421606"/>
          </a:xfrm>
          <a:prstGeom prst="rect">
            <a:avLst/>
          </a:prstGeom>
          <a:noFill/>
          <a:ln/>
        </p:spPr>
        <p:txBody>
          <a:bodyPr wrap="square" rtlCol="0" anchor="t"/>
          <a:lstStyle/>
          <a:p>
            <a:pPr marL="0" indent="0">
              <a:lnSpc>
                <a:spcPts val="2799"/>
              </a:lnSpc>
              <a:buNone/>
            </a:pPr>
            <a:r>
              <a:rPr lang="en-US" sz="1750" kern="0" spc="-35" dirty="0">
                <a:solidFill>
                  <a:srgbClr val="2B2E3C"/>
                </a:solidFill>
                <a:latin typeface="Open Sans" pitchFamily="34" charset="0"/>
                <a:ea typeface="Open Sans" pitchFamily="34" charset="-122"/>
                <a:cs typeface="Open Sans" pitchFamily="34" charset="-120"/>
              </a:rPr>
              <a:t>Learn about the importance of a reservoir for maintaining an adequate supply of hydraulic fluid, as well as heat dissipation and contamination control.</a:t>
            </a:r>
            <a:endParaRPr lang="en-US" sz="175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AABCB6"/>
          </a:solidFill>
          <a:ln/>
        </p:spPr>
      </p:sp>
      <p:sp>
        <p:nvSpPr>
          <p:cNvPr id="3" name="Shape 1"/>
          <p:cNvSpPr/>
          <p:nvPr/>
        </p:nvSpPr>
        <p:spPr>
          <a:xfrm>
            <a:off x="0" y="0"/>
            <a:ext cx="14630400" cy="8229600"/>
          </a:xfrm>
          <a:prstGeom prst="rect">
            <a:avLst/>
          </a:prstGeom>
          <a:solidFill>
            <a:srgbClr val="FFF8F0"/>
          </a:solidFill>
          <a:ln w="13811">
            <a:solidFill>
              <a:srgbClr val="E5E0DF"/>
            </a:solidFill>
            <a:prstDash val="solid"/>
          </a:ln>
        </p:spPr>
      </p:sp>
      <p:sp>
        <p:nvSpPr>
          <p:cNvPr id="4" name="Text 2"/>
          <p:cNvSpPr/>
          <p:nvPr/>
        </p:nvSpPr>
        <p:spPr>
          <a:xfrm>
            <a:off x="2037993" y="2111216"/>
            <a:ext cx="10554414" cy="1388745"/>
          </a:xfrm>
          <a:prstGeom prst="rect">
            <a:avLst/>
          </a:prstGeom>
          <a:noFill/>
          <a:ln/>
        </p:spPr>
        <p:txBody>
          <a:bodyPr wrap="square" rtlCol="0" anchor="t"/>
          <a:lstStyle/>
          <a:p>
            <a:pPr marL="0" indent="0">
              <a:lnSpc>
                <a:spcPts val="5468"/>
              </a:lnSpc>
              <a:buNone/>
            </a:pPr>
            <a:r>
              <a:rPr lang="en-US" sz="4374" kern="0" spc="-131" dirty="0">
                <a:solidFill>
                  <a:srgbClr val="2C3F42"/>
                </a:solidFill>
                <a:latin typeface="Bitter" pitchFamily="34" charset="0"/>
                <a:ea typeface="Bitter" pitchFamily="34" charset="-122"/>
                <a:cs typeface="Bitter" pitchFamily="34" charset="-120"/>
              </a:rPr>
              <a:t>Advantages and Disadvantages of Hydraulics</a:t>
            </a:r>
            <a:endParaRPr lang="en-US" sz="4374" dirty="0"/>
          </a:p>
        </p:txBody>
      </p:sp>
      <p:sp>
        <p:nvSpPr>
          <p:cNvPr id="5" name="Text 3"/>
          <p:cNvSpPr/>
          <p:nvPr/>
        </p:nvSpPr>
        <p:spPr>
          <a:xfrm>
            <a:off x="2037993" y="4055388"/>
            <a:ext cx="2221944" cy="347186"/>
          </a:xfrm>
          <a:prstGeom prst="rect">
            <a:avLst/>
          </a:prstGeom>
          <a:noFill/>
          <a:ln/>
        </p:spPr>
        <p:txBody>
          <a:bodyPr wrap="none" rtlCol="0" anchor="t"/>
          <a:lstStyle/>
          <a:p>
            <a:pPr marL="0" indent="0">
              <a:lnSpc>
                <a:spcPts val="2734"/>
              </a:lnSpc>
              <a:buNone/>
            </a:pPr>
            <a:r>
              <a:rPr lang="en-US" sz="2187" kern="0" spc="-66" dirty="0">
                <a:solidFill>
                  <a:srgbClr val="2C3F42"/>
                </a:solidFill>
                <a:latin typeface="Bitter" pitchFamily="34" charset="0"/>
                <a:ea typeface="Bitter" pitchFamily="34" charset="-122"/>
                <a:cs typeface="Bitter" pitchFamily="34" charset="-120"/>
              </a:rPr>
              <a:t>Advantages</a:t>
            </a:r>
            <a:endParaRPr lang="en-US" sz="2187" dirty="0"/>
          </a:p>
        </p:txBody>
      </p:sp>
      <p:sp>
        <p:nvSpPr>
          <p:cNvPr id="6" name="Text 4"/>
          <p:cNvSpPr/>
          <p:nvPr/>
        </p:nvSpPr>
        <p:spPr>
          <a:xfrm>
            <a:off x="2393394" y="4652486"/>
            <a:ext cx="4650819" cy="399812"/>
          </a:xfrm>
          <a:prstGeom prst="rect">
            <a:avLst/>
          </a:prstGeom>
          <a:noFill/>
          <a:ln/>
        </p:spPr>
        <p:txBody>
          <a:bodyPr wrap="none" rtlCol="0" anchor="t"/>
          <a:lstStyle/>
          <a:p>
            <a:pPr marL="342900" indent="-342900" algn="l">
              <a:lnSpc>
                <a:spcPts val="3149"/>
              </a:lnSpc>
              <a:buSzPct val="100000"/>
              <a:buChar char="•"/>
            </a:pPr>
            <a:r>
              <a:rPr lang="en-US" sz="1750" kern="0" spc="-35" dirty="0">
                <a:solidFill>
                  <a:srgbClr val="2B2E3C"/>
                </a:solidFill>
                <a:latin typeface="Open Sans" pitchFamily="34" charset="0"/>
                <a:ea typeface="Open Sans" pitchFamily="34" charset="-122"/>
                <a:cs typeface="Open Sans" pitchFamily="34" charset="-120"/>
              </a:rPr>
              <a:t>High power density</a:t>
            </a:r>
            <a:endParaRPr lang="en-US" sz="1750" dirty="0"/>
          </a:p>
        </p:txBody>
      </p:sp>
      <p:sp>
        <p:nvSpPr>
          <p:cNvPr id="7" name="Text 5"/>
          <p:cNvSpPr/>
          <p:nvPr/>
        </p:nvSpPr>
        <p:spPr>
          <a:xfrm>
            <a:off x="2393394" y="5141119"/>
            <a:ext cx="4650819" cy="399812"/>
          </a:xfrm>
          <a:prstGeom prst="rect">
            <a:avLst/>
          </a:prstGeom>
          <a:noFill/>
          <a:ln/>
        </p:spPr>
        <p:txBody>
          <a:bodyPr wrap="none" rtlCol="0" anchor="t"/>
          <a:lstStyle/>
          <a:p>
            <a:pPr marL="342900" indent="-342900" algn="l">
              <a:lnSpc>
                <a:spcPts val="3149"/>
              </a:lnSpc>
              <a:buSzPct val="100000"/>
              <a:buChar char="•"/>
            </a:pPr>
            <a:r>
              <a:rPr lang="en-US" sz="1750" kern="0" spc="-35" dirty="0">
                <a:solidFill>
                  <a:srgbClr val="2B2E3C"/>
                </a:solidFill>
                <a:latin typeface="Open Sans" pitchFamily="34" charset="0"/>
                <a:ea typeface="Open Sans" pitchFamily="34" charset="-122"/>
                <a:cs typeface="Open Sans" pitchFamily="34" charset="-120"/>
              </a:rPr>
              <a:t>Precise control</a:t>
            </a:r>
            <a:endParaRPr lang="en-US" sz="1750" dirty="0"/>
          </a:p>
        </p:txBody>
      </p:sp>
      <p:sp>
        <p:nvSpPr>
          <p:cNvPr id="8" name="Text 6"/>
          <p:cNvSpPr/>
          <p:nvPr/>
        </p:nvSpPr>
        <p:spPr>
          <a:xfrm>
            <a:off x="2393394" y="5629751"/>
            <a:ext cx="4650819" cy="399812"/>
          </a:xfrm>
          <a:prstGeom prst="rect">
            <a:avLst/>
          </a:prstGeom>
          <a:noFill/>
          <a:ln/>
        </p:spPr>
        <p:txBody>
          <a:bodyPr wrap="none" rtlCol="0" anchor="t"/>
          <a:lstStyle/>
          <a:p>
            <a:pPr marL="342900" indent="-342900" algn="l">
              <a:lnSpc>
                <a:spcPts val="3149"/>
              </a:lnSpc>
              <a:buSzPct val="100000"/>
              <a:buChar char="•"/>
            </a:pPr>
            <a:r>
              <a:rPr lang="en-US" sz="1750" kern="0" spc="-35" dirty="0">
                <a:solidFill>
                  <a:srgbClr val="2B2E3C"/>
                </a:solidFill>
                <a:latin typeface="Open Sans" pitchFamily="34" charset="0"/>
                <a:ea typeface="Open Sans" pitchFamily="34" charset="-122"/>
                <a:cs typeface="Open Sans" pitchFamily="34" charset="-120"/>
              </a:rPr>
              <a:t>Reliability</a:t>
            </a:r>
            <a:endParaRPr lang="en-US" sz="1750" dirty="0"/>
          </a:p>
        </p:txBody>
      </p:sp>
      <p:sp>
        <p:nvSpPr>
          <p:cNvPr id="9" name="Text 7"/>
          <p:cNvSpPr/>
          <p:nvPr/>
        </p:nvSpPr>
        <p:spPr>
          <a:xfrm>
            <a:off x="7593806" y="4055388"/>
            <a:ext cx="2221944" cy="347186"/>
          </a:xfrm>
          <a:prstGeom prst="rect">
            <a:avLst/>
          </a:prstGeom>
          <a:noFill/>
          <a:ln/>
        </p:spPr>
        <p:txBody>
          <a:bodyPr wrap="none" rtlCol="0" anchor="t"/>
          <a:lstStyle/>
          <a:p>
            <a:pPr marL="0" indent="0">
              <a:lnSpc>
                <a:spcPts val="2734"/>
              </a:lnSpc>
              <a:buNone/>
            </a:pPr>
            <a:r>
              <a:rPr lang="en-US" sz="2187" kern="0" spc="-66" dirty="0">
                <a:solidFill>
                  <a:srgbClr val="2C3F42"/>
                </a:solidFill>
                <a:latin typeface="Bitter" pitchFamily="34" charset="0"/>
                <a:ea typeface="Bitter" pitchFamily="34" charset="-122"/>
                <a:cs typeface="Bitter" pitchFamily="34" charset="-120"/>
              </a:rPr>
              <a:t>Disadvantages</a:t>
            </a:r>
            <a:endParaRPr lang="en-US" sz="2187" dirty="0"/>
          </a:p>
        </p:txBody>
      </p:sp>
      <p:sp>
        <p:nvSpPr>
          <p:cNvPr id="10" name="Text 8"/>
          <p:cNvSpPr/>
          <p:nvPr/>
        </p:nvSpPr>
        <p:spPr>
          <a:xfrm>
            <a:off x="7949208" y="4652486"/>
            <a:ext cx="4650819" cy="399812"/>
          </a:xfrm>
          <a:prstGeom prst="rect">
            <a:avLst/>
          </a:prstGeom>
          <a:noFill/>
          <a:ln/>
        </p:spPr>
        <p:txBody>
          <a:bodyPr wrap="none" rtlCol="0" anchor="t"/>
          <a:lstStyle/>
          <a:p>
            <a:pPr marL="342900" indent="-342900" algn="l">
              <a:lnSpc>
                <a:spcPts val="3149"/>
              </a:lnSpc>
              <a:buSzPct val="100000"/>
              <a:buChar char="•"/>
            </a:pPr>
            <a:r>
              <a:rPr lang="en-US" sz="1750" kern="0" spc="-35" dirty="0">
                <a:solidFill>
                  <a:srgbClr val="2B2E3C"/>
                </a:solidFill>
                <a:latin typeface="Open Sans" pitchFamily="34" charset="0"/>
                <a:ea typeface="Open Sans" pitchFamily="34" charset="-122"/>
                <a:cs typeface="Open Sans" pitchFamily="34" charset="-120"/>
              </a:rPr>
              <a:t>Fluid leakage</a:t>
            </a:r>
            <a:endParaRPr lang="en-US" sz="1750" dirty="0"/>
          </a:p>
        </p:txBody>
      </p:sp>
      <p:sp>
        <p:nvSpPr>
          <p:cNvPr id="11" name="Text 9"/>
          <p:cNvSpPr/>
          <p:nvPr/>
        </p:nvSpPr>
        <p:spPr>
          <a:xfrm>
            <a:off x="7949208" y="5141119"/>
            <a:ext cx="4650819" cy="399812"/>
          </a:xfrm>
          <a:prstGeom prst="rect">
            <a:avLst/>
          </a:prstGeom>
          <a:noFill/>
          <a:ln/>
        </p:spPr>
        <p:txBody>
          <a:bodyPr wrap="none" rtlCol="0" anchor="t"/>
          <a:lstStyle/>
          <a:p>
            <a:pPr marL="342900" indent="-342900" algn="l">
              <a:lnSpc>
                <a:spcPts val="3149"/>
              </a:lnSpc>
              <a:buSzPct val="100000"/>
              <a:buChar char="•"/>
            </a:pPr>
            <a:r>
              <a:rPr lang="en-US" sz="1750" kern="0" spc="-35" dirty="0">
                <a:solidFill>
                  <a:srgbClr val="2B2E3C"/>
                </a:solidFill>
                <a:latin typeface="Open Sans" pitchFamily="34" charset="0"/>
                <a:ea typeface="Open Sans" pitchFamily="34" charset="-122"/>
                <a:cs typeface="Open Sans" pitchFamily="34" charset="-120"/>
              </a:rPr>
              <a:t>Cost of maintenance</a:t>
            </a:r>
            <a:endParaRPr lang="en-US" sz="1750" dirty="0"/>
          </a:p>
        </p:txBody>
      </p:sp>
      <p:sp>
        <p:nvSpPr>
          <p:cNvPr id="12" name="Text 10"/>
          <p:cNvSpPr/>
          <p:nvPr/>
        </p:nvSpPr>
        <p:spPr>
          <a:xfrm>
            <a:off x="7949208" y="5629751"/>
            <a:ext cx="4650819" cy="399812"/>
          </a:xfrm>
          <a:prstGeom prst="rect">
            <a:avLst/>
          </a:prstGeom>
          <a:noFill/>
          <a:ln/>
        </p:spPr>
        <p:txBody>
          <a:bodyPr wrap="none" rtlCol="0" anchor="t"/>
          <a:lstStyle/>
          <a:p>
            <a:pPr marL="342900" indent="-342900" algn="l">
              <a:lnSpc>
                <a:spcPts val="3149"/>
              </a:lnSpc>
              <a:buSzPct val="100000"/>
              <a:buChar char="•"/>
            </a:pPr>
            <a:r>
              <a:rPr lang="en-US" sz="1750" kern="0" spc="-35" dirty="0">
                <a:solidFill>
                  <a:srgbClr val="2B2E3C"/>
                </a:solidFill>
                <a:latin typeface="Open Sans" pitchFamily="34" charset="0"/>
                <a:ea typeface="Open Sans" pitchFamily="34" charset="-122"/>
                <a:cs typeface="Open Sans" pitchFamily="34" charset="-120"/>
              </a:rPr>
              <a:t>Environmental impact</a:t>
            </a:r>
            <a:endParaRPr lang="en-US" sz="175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AABCB6"/>
          </a:solidFill>
          <a:ln/>
        </p:spPr>
      </p:sp>
      <p:sp>
        <p:nvSpPr>
          <p:cNvPr id="3" name="Shape 1"/>
          <p:cNvSpPr/>
          <p:nvPr/>
        </p:nvSpPr>
        <p:spPr>
          <a:xfrm>
            <a:off x="0" y="0"/>
            <a:ext cx="14630400" cy="8229600"/>
          </a:xfrm>
          <a:prstGeom prst="rect">
            <a:avLst/>
          </a:prstGeom>
          <a:solidFill>
            <a:srgbClr val="FFF8F0"/>
          </a:solidFill>
          <a:ln w="13811">
            <a:solidFill>
              <a:srgbClr val="E5E0DF"/>
            </a:solidFill>
            <a:prstDash val="solid"/>
          </a:ln>
        </p:spPr>
      </p:sp>
      <p:pic>
        <p:nvPicPr>
          <p:cNvPr id="4"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5" name="Text 2"/>
          <p:cNvSpPr/>
          <p:nvPr/>
        </p:nvSpPr>
        <p:spPr>
          <a:xfrm>
            <a:off x="833199" y="3067883"/>
            <a:ext cx="4443889" cy="694373"/>
          </a:xfrm>
          <a:prstGeom prst="rect">
            <a:avLst/>
          </a:prstGeom>
          <a:noFill/>
          <a:ln/>
        </p:spPr>
        <p:txBody>
          <a:bodyPr wrap="none" rtlCol="0" anchor="t"/>
          <a:lstStyle/>
          <a:p>
            <a:pPr marL="0" indent="0">
              <a:lnSpc>
                <a:spcPts val="5468"/>
              </a:lnSpc>
              <a:buNone/>
            </a:pPr>
            <a:r>
              <a:rPr lang="en-US" sz="4374" kern="0" spc="-131" dirty="0">
                <a:solidFill>
                  <a:srgbClr val="2C3F42"/>
                </a:solidFill>
                <a:latin typeface="Bitter" pitchFamily="34" charset="0"/>
                <a:ea typeface="Bitter" pitchFamily="34" charset="-122"/>
                <a:cs typeface="Bitter" pitchFamily="34" charset="-120"/>
              </a:rPr>
              <a:t>Conclusion</a:t>
            </a:r>
            <a:endParaRPr lang="en-US" sz="4374" dirty="0"/>
          </a:p>
        </p:txBody>
      </p:sp>
      <p:sp>
        <p:nvSpPr>
          <p:cNvPr id="6" name="Text 3"/>
          <p:cNvSpPr/>
          <p:nvPr/>
        </p:nvSpPr>
        <p:spPr>
          <a:xfrm>
            <a:off x="833199" y="4095512"/>
            <a:ext cx="7477601" cy="1066205"/>
          </a:xfrm>
          <a:prstGeom prst="rect">
            <a:avLst/>
          </a:prstGeom>
          <a:noFill/>
          <a:ln/>
        </p:spPr>
        <p:txBody>
          <a:bodyPr wrap="square" rtlCol="0" anchor="t"/>
          <a:lstStyle/>
          <a:p>
            <a:pPr marL="0" indent="0">
              <a:lnSpc>
                <a:spcPts val="2799"/>
              </a:lnSpc>
              <a:buNone/>
            </a:pPr>
            <a:r>
              <a:rPr lang="en-US" sz="1750" kern="0" spc="-35" dirty="0">
                <a:solidFill>
                  <a:srgbClr val="2B2E3C"/>
                </a:solidFill>
                <a:latin typeface="Open Sans" pitchFamily="34" charset="0"/>
                <a:ea typeface="Open Sans" pitchFamily="34" charset="-122"/>
                <a:cs typeface="Open Sans" pitchFamily="34" charset="-120"/>
              </a:rPr>
              <a:t>Hydraulics prove to be an essential force behind powerful machinery and precise control in various industries. With its advantages and disadvantages, this technology continues to shape the modern world.</a:t>
            </a:r>
            <a:endParaRPr lang="en-US" sz="175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411</Words>
  <Application>Microsoft Office PowerPoint</Application>
  <PresentationFormat>Custom</PresentationFormat>
  <Paragraphs>48</Paragraphs>
  <Slides>7</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Bitter</vt:lpstr>
      <vt:lpstr>Calibri</vt:lpstr>
      <vt:lpstr>Open Sans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ryuk</cp:lastModifiedBy>
  <cp:revision>2</cp:revision>
  <dcterms:created xsi:type="dcterms:W3CDTF">2023-12-18T15:13:18Z</dcterms:created>
  <dcterms:modified xsi:type="dcterms:W3CDTF">2023-12-18T15:16:13Z</dcterms:modified>
</cp:coreProperties>
</file>