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258" r:id="rId5"/>
    <p:sldId id="264" r:id="rId6"/>
    <p:sldId id="259" r:id="rId7"/>
    <p:sldId id="260" r:id="rId8"/>
    <p:sldId id="266" r:id="rId9"/>
    <p:sldId id="262" r:id="rId10"/>
    <p:sldId id="267" r:id="rId11"/>
    <p:sldId id="263" r:id="rId12"/>
    <p:sldId id="268" r:id="rId13"/>
    <p:sldId id="261" r:id="rId14"/>
    <p:sldId id="279" r:id="rId15"/>
    <p:sldId id="269" r:id="rId16"/>
    <p:sldId id="280" r:id="rId17"/>
    <p:sldId id="270" r:id="rId18"/>
    <p:sldId id="288" r:id="rId19"/>
    <p:sldId id="281" r:id="rId20"/>
    <p:sldId id="282" r:id="rId21"/>
    <p:sldId id="291" r:id="rId22"/>
    <p:sldId id="272" r:id="rId23"/>
    <p:sldId id="274" r:id="rId24"/>
    <p:sldId id="277" r:id="rId25"/>
    <p:sldId id="292" r:id="rId26"/>
    <p:sldId id="289" r:id="rId27"/>
    <p:sldId id="283" r:id="rId28"/>
    <p:sldId id="278" r:id="rId29"/>
    <p:sldId id="273"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rtlCol="0">
            <a:normAutofit/>
          </a:bodyPr>
          <a:lstStyle/>
          <a:p>
            <a:pPr lvl="0"/>
            <a:r>
              <a:rPr lang="fr-FR" noProof="0" smtClean="0"/>
              <a:t>Cliquez sur l'icône pour ajouter un tableau</a:t>
            </a:r>
            <a:endParaRPr lang="fr-FR" noProof="0"/>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fld id="{16FC09C9-A5DF-4529-BF51-5AAD32A62316}" type="datetimeFigureOut">
              <a:rPr lang="fr-FR" smtClean="0"/>
              <a:pPr/>
              <a:t>07/11/2023</a:t>
            </a:fld>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E1824B6C-C361-4856-B22A-8AE07C7CC11C}" type="datetime1">
              <a:rPr lang="fr-FR" smtClean="0"/>
              <a:pPr/>
              <a:t>07/11/2023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7CFC55C-EA54-46D0-B27D-C11E80CA289E}" type="datetime1">
              <a:rPr lang="fr-FR" smtClean="0"/>
              <a:pPr/>
              <a:t>07/11/2023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9296C9-D1F3-4BE7-8703-CA2C8BA781C9}" type="datetime1">
              <a:rPr lang="fr-FR" smtClean="0"/>
              <a:pPr/>
              <a:t>07/11/2023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8024F3B-A453-439F-8F45-2500E0AACCAE}" type="datetime1">
              <a:rPr lang="fr-FR" smtClean="0"/>
              <a:pPr/>
              <a:t>07/11/2023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14E2A2E-BC34-436E-83EC-0CA68D1A774E}" type="datetime1">
              <a:rPr lang="fr-FR" smtClean="0"/>
              <a:pPr/>
              <a:t>07/11/2023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8EB8C4A-EB13-47BF-9FF1-54BC9B1E9655}" type="datetime1">
              <a:rPr lang="fr-FR" smtClean="0"/>
              <a:pPr/>
              <a:t>07/11/2023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21DD207-0BDB-4A15-A406-75C4EA27B8B5}" type="datetime1">
              <a:rPr lang="fr-FR" smtClean="0"/>
              <a:pPr/>
              <a:t>07/11/2023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 name="Rectangle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FF24D9B-3E3D-4D7A-A6A4-4E68016DFA05}" type="datetime1">
              <a:rPr lang="fr-FR" smtClean="0"/>
              <a:pPr/>
              <a:t>07/11/2023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EE4A5C2-142C-409A-9909-A239309DC712}" type="datetime1">
              <a:rPr lang="fr-FR" smtClean="0"/>
              <a:pPr/>
              <a:t>07/11/2023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48A2A9D-921F-4AF4-857E-F26907433488}"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5A46247-2773-4FBE-A71D-4C3AB4F95449}" type="datetime1">
              <a:rPr lang="fr-FR" smtClean="0"/>
              <a:pPr/>
              <a:t>07/11/2023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9EB796A-17DC-467B-9706-30075A83B67F}" type="datetime1">
              <a:rPr lang="fr-FR" smtClean="0"/>
              <a:pPr/>
              <a:t>07/11/2023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48A2A9D-921F-4AF4-857E-F2690743348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fr-FR" smtClean="0"/>
              <a:t>Cliquez pour modifier le style du titre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 name="Rectangle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4"/>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9" name="Footer Placeholder 5"/>
          <p:cNvSpPr>
            <a:spLocks noGrp="1"/>
          </p:cNvSpPr>
          <p:nvPr>
            <p:ph type="ftr" sz="quarter" idx="11"/>
          </p:nvPr>
        </p:nvSpPr>
        <p:spPr/>
        <p:txBody>
          <a:bodyPr/>
          <a:lstStyle>
            <a:lvl1pPr>
              <a:defRPr/>
            </a:lvl1pPr>
          </a:lstStyle>
          <a:p>
            <a:endParaRPr lang="fr-FR"/>
          </a:p>
        </p:txBody>
      </p:sp>
      <p:sp>
        <p:nvSpPr>
          <p:cNvPr id="10"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Date Placeholder 6"/>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11" name="Footer Placeholder 7"/>
          <p:cNvSpPr>
            <a:spLocks noGrp="1"/>
          </p:cNvSpPr>
          <p:nvPr>
            <p:ph type="ftr" sz="quarter" idx="11"/>
          </p:nvPr>
        </p:nvSpPr>
        <p:spPr/>
        <p:txBody>
          <a:bodyPr/>
          <a:lstStyle>
            <a:lvl1pPr>
              <a:defRPr/>
            </a:lvl1pPr>
          </a:lstStyle>
          <a:p>
            <a:endParaRPr lang="fr-FR"/>
          </a:p>
        </p:txBody>
      </p:sp>
      <p:sp>
        <p:nvSpPr>
          <p:cNvPr id="12" name="Slide Number Placeholder 8"/>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 name="Rectangle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 name="Title 1"/>
          <p:cNvSpPr>
            <a:spLocks noGrp="1"/>
          </p:cNvSpPr>
          <p:nvPr>
            <p:ph type="title"/>
          </p:nvPr>
        </p:nvSpPr>
        <p:spPr/>
        <p:txBody>
          <a:bodyPr/>
          <a:lstStyle/>
          <a:p>
            <a:r>
              <a:rPr lang="fr-FR" smtClean="0"/>
              <a:t>Cliquez pour modifier le style du titre</a:t>
            </a:r>
            <a:endParaRPr lang="en-US"/>
          </a:p>
        </p:txBody>
      </p:sp>
      <p:sp>
        <p:nvSpPr>
          <p:cNvPr id="6" name="Date Placeholder 2"/>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7" name="Footer Placeholder 3"/>
          <p:cNvSpPr>
            <a:spLocks noGrp="1"/>
          </p:cNvSpPr>
          <p:nvPr>
            <p:ph type="ftr" sz="quarter" idx="11"/>
          </p:nvPr>
        </p:nvSpPr>
        <p:spPr/>
        <p:txBody>
          <a:bodyPr/>
          <a:lstStyle>
            <a:lvl1pPr>
              <a:defRPr/>
            </a:lvl1pPr>
          </a:lstStyle>
          <a:p>
            <a:endParaRPr lang="fr-FR"/>
          </a:p>
        </p:txBody>
      </p:sp>
      <p:sp>
        <p:nvSpPr>
          <p:cNvPr id="8" name="Slide Number Placeholder 4"/>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fr-FR" smtClean="0"/>
              <a:t>Cliquez pour modifier le style du titre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fld id="{16FC09C9-A5DF-4529-BF51-5AAD32A62316}" type="datetimeFigureOut">
              <a:rPr lang="fr-FR" smtClean="0"/>
              <a:pPr/>
              <a:t>07/11/2023</a:t>
            </a:fld>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BD8A561-4DBD-4645-BBC8-C51DF056E2D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alpha val="6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 name="Group 17"/>
          <p:cNvGrpSpPr>
            <a:grpSpLocks/>
          </p:cNvGrpSpPr>
          <p:nvPr/>
        </p:nvGrpSpPr>
        <p:grpSpPr bwMode="auto">
          <a:xfrm>
            <a:off x="0" y="6570663"/>
            <a:ext cx="9144000" cy="287337"/>
            <a:chOff x="0" y="6353387"/>
            <a:chExt cx="9144000" cy="361763"/>
          </a:xfrm>
        </p:grpSpPr>
        <p:grpSp>
          <p:nvGrpSpPr>
            <p:cNvPr id="8"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fr-FR" smtClean="0"/>
              <a:t>Cliquez pour modifier le style du titre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cs typeface="+mn-cs"/>
              </a:defRPr>
            </a:lvl1pPr>
          </a:lstStyle>
          <a:p>
            <a:fld id="{16FC09C9-A5DF-4529-BF51-5AAD32A62316}" type="datetimeFigureOut">
              <a:rPr lang="fr-FR" smtClean="0"/>
              <a:pPr/>
              <a:t>07/11/2023</a:t>
            </a:fld>
            <a:endParaRPr lang="fr-F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cs typeface="+mn-cs"/>
              </a:defRPr>
            </a:lvl1pPr>
          </a:lstStyle>
          <a:p>
            <a:endParaRPr lang="fr-F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95000"/>
                  </a:schemeClr>
                </a:solidFill>
                <a:latin typeface="+mn-lt"/>
                <a:cs typeface="+mn-cs"/>
              </a:defRPr>
            </a:lvl1pPr>
          </a:lstStyle>
          <a:p>
            <a:fld id="{FBD8A561-4DBD-4645-BBC8-C51DF056E2D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1" fontAlgn="base" hangingPunct="1">
        <a:spcBef>
          <a:spcPct val="0"/>
        </a:spcBef>
        <a:spcAft>
          <a:spcPct val="0"/>
        </a:spcAft>
        <a:defRPr sz="4400" b="1">
          <a:solidFill>
            <a:schemeClr val="tx1"/>
          </a:solidFill>
          <a:latin typeface="Book Antiqua" pitchFamily="18" charset="0"/>
        </a:defRPr>
      </a:lvl2pPr>
      <a:lvl3pPr algn="ctr" rtl="0" eaLnBrk="1" fontAlgn="base" hangingPunct="1">
        <a:spcBef>
          <a:spcPct val="0"/>
        </a:spcBef>
        <a:spcAft>
          <a:spcPct val="0"/>
        </a:spcAft>
        <a:defRPr sz="4400" b="1">
          <a:solidFill>
            <a:schemeClr val="tx1"/>
          </a:solidFill>
          <a:latin typeface="Book Antiqua" pitchFamily="18" charset="0"/>
        </a:defRPr>
      </a:lvl3pPr>
      <a:lvl4pPr algn="ctr" rtl="0" eaLnBrk="1" fontAlgn="base" hangingPunct="1">
        <a:spcBef>
          <a:spcPct val="0"/>
        </a:spcBef>
        <a:spcAft>
          <a:spcPct val="0"/>
        </a:spcAft>
        <a:defRPr sz="4400" b="1">
          <a:solidFill>
            <a:schemeClr val="tx1"/>
          </a:solidFill>
          <a:latin typeface="Book Antiqua" pitchFamily="18" charset="0"/>
        </a:defRPr>
      </a:lvl4pPr>
      <a:lvl5pPr algn="ctr" rtl="0" eaLnBrk="1" fontAlgn="base" hangingPunct="1">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F9D8F3E-6AF2-412C-A49C-3A52F168B7F5}" type="datetime1">
              <a:rPr lang="fr-FR" smtClean="0"/>
              <a:pPr/>
              <a:t>07/11/2023</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48A2A9D-921F-4AF4-857E-F2690743348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pload.wikimedia.org/wikipedia/commons/1/1f/Blausen_0909_WhiteBloodCells.pn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628800"/>
            <a:ext cx="8208912" cy="2308324"/>
          </a:xfrm>
          <a:prstGeom prst="rect">
            <a:avLst/>
          </a:prstGeom>
          <a:noFill/>
        </p:spPr>
        <p:txBody>
          <a:bodyPr wrap="square" rtlCol="0">
            <a:spAutoFit/>
          </a:bodyPr>
          <a:lstStyle/>
          <a:p>
            <a:pPr algn="ctr"/>
            <a:r>
              <a:rPr lang="fr-FR"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Physiologie des grandes fonctions</a:t>
            </a:r>
            <a:endParaRPr lang="fr-F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ZoneTexte 4"/>
          <p:cNvSpPr txBox="1"/>
          <p:nvPr/>
        </p:nvSpPr>
        <p:spPr>
          <a:xfrm>
            <a:off x="5220072" y="5805264"/>
            <a:ext cx="3923928" cy="646331"/>
          </a:xfrm>
          <a:prstGeom prst="rect">
            <a:avLst/>
          </a:prstGeom>
          <a:noFill/>
        </p:spPr>
        <p:txBody>
          <a:bodyPr wrap="square" rtlCol="0">
            <a:spAutoFit/>
          </a:bodyPr>
          <a:lstStyle/>
          <a:p>
            <a:r>
              <a:rPr lang="fr-FR" b="1" dirty="0" smtClean="0"/>
              <a:t>Dr. </a:t>
            </a:r>
            <a:r>
              <a:rPr lang="fr-FR" b="1" dirty="0" err="1" smtClean="0"/>
              <a:t>Belkacem</a:t>
            </a:r>
            <a:r>
              <a:rPr lang="fr-FR" b="1" dirty="0" smtClean="0"/>
              <a:t> </a:t>
            </a:r>
            <a:r>
              <a:rPr lang="fr-FR" b="1" dirty="0" err="1" smtClean="0"/>
              <a:t>Nacéra</a:t>
            </a:r>
            <a:endParaRPr lang="fr-FR" b="1" dirty="0" smtClean="0"/>
          </a:p>
          <a:p>
            <a:r>
              <a:rPr lang="fr-FR" b="1" dirty="0" smtClean="0"/>
              <a:t>b_nacera511@yahoo.fr </a:t>
            </a:r>
            <a:endParaRPr lang="fr-FR" b="1" dirty="0"/>
          </a:p>
        </p:txBody>
      </p:sp>
      <p:sp>
        <p:nvSpPr>
          <p:cNvPr id="6" name="ZoneTexte 5"/>
          <p:cNvSpPr txBox="1"/>
          <p:nvPr/>
        </p:nvSpPr>
        <p:spPr>
          <a:xfrm>
            <a:off x="395536" y="4005064"/>
            <a:ext cx="8424936" cy="1323439"/>
          </a:xfrm>
          <a:prstGeom prst="rect">
            <a:avLst/>
          </a:prstGeom>
          <a:noFill/>
        </p:spPr>
        <p:txBody>
          <a:bodyPr wrap="square" rtlCol="0">
            <a:spAutoFit/>
          </a:bodyPr>
          <a:lstStyle/>
          <a:p>
            <a:pPr algn="ct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fr-FR"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Circulation sanguine et milieu intérieur</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35496" y="212447"/>
            <a:ext cx="7632848" cy="1200329"/>
          </a:xfrm>
          <a:prstGeom prst="rect">
            <a:avLst/>
          </a:prstGeom>
          <a:noFill/>
        </p:spPr>
        <p:txBody>
          <a:bodyPr wrap="square" rtlCol="0">
            <a:spAutoFit/>
          </a:bodyPr>
          <a:lstStyle/>
          <a:p>
            <a:r>
              <a:rPr lang="fr-FR" b="1" dirty="0" smtClean="0"/>
              <a:t>Université </a:t>
            </a:r>
            <a:r>
              <a:rPr lang="fr-FR" b="1" dirty="0" err="1" smtClean="0"/>
              <a:t>Aboubekr</a:t>
            </a:r>
            <a:r>
              <a:rPr lang="fr-FR" b="1" dirty="0" smtClean="0"/>
              <a:t> </a:t>
            </a:r>
            <a:r>
              <a:rPr lang="fr-FR" b="1" dirty="0" err="1" smtClean="0"/>
              <a:t>Belkaïd</a:t>
            </a:r>
            <a:r>
              <a:rPr lang="fr-FR" b="1" dirty="0" smtClean="0"/>
              <a:t>-Tlemcen-</a:t>
            </a:r>
          </a:p>
          <a:p>
            <a:r>
              <a:rPr lang="fr-FR" b="1" dirty="0" smtClean="0"/>
              <a:t>Faculté SNV-STU</a:t>
            </a:r>
          </a:p>
          <a:p>
            <a:r>
              <a:rPr lang="fr-FR" b="1" dirty="0" smtClean="0"/>
              <a:t>Département de Biologie</a:t>
            </a:r>
          </a:p>
          <a:p>
            <a:r>
              <a:rPr lang="fr-FR" b="1" dirty="0" smtClean="0"/>
              <a:t>Master 1: Biochimie Appliquée</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67744" y="188640"/>
            <a:ext cx="468052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Système ABO</a:t>
            </a:r>
            <a:endParaRPr lang="fr-F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sp>
        <p:nvSpPr>
          <p:cNvPr id="3" name="Rectangle 2"/>
          <p:cNvSpPr/>
          <p:nvPr/>
        </p:nvSpPr>
        <p:spPr>
          <a:xfrm>
            <a:off x="467544" y="1513389"/>
            <a:ext cx="8136904" cy="4708981"/>
          </a:xfrm>
          <a:prstGeom prst="rect">
            <a:avLst/>
          </a:prstGeom>
        </p:spPr>
        <p:txBody>
          <a:bodyPr wrap="square">
            <a:spAutoFit/>
          </a:bodyPr>
          <a:lstStyle/>
          <a:p>
            <a:pPr algn="just">
              <a:lnSpc>
                <a:spcPct val="150000"/>
              </a:lnSpc>
              <a:buFont typeface="Arial" pitchFamily="34" charset="0"/>
              <a:buChar char="•"/>
            </a:pPr>
            <a:r>
              <a:rPr lang="fr-FR" sz="2000" b="1" dirty="0" smtClean="0"/>
              <a:t>La présence ou non d’antigènes A ou B à la surface des globules rouges. </a:t>
            </a:r>
          </a:p>
          <a:p>
            <a:pPr algn="just">
              <a:lnSpc>
                <a:spcPct val="150000"/>
              </a:lnSpc>
              <a:buFont typeface="Arial" pitchFamily="34" charset="0"/>
              <a:buChar char="•"/>
            </a:pPr>
            <a:r>
              <a:rPr lang="fr-FR" sz="2000" b="1" dirty="0" smtClean="0"/>
              <a:t>Ainsi les globules rouges du groupe sanguin A possèdent des antigènes A, ceux du groupe B des antigènes B, ceux du groupe O aucun antigène, alors que ceux du groupe AB contiennent des antigènes de type A et de type B ;</a:t>
            </a:r>
          </a:p>
          <a:p>
            <a:pPr algn="just">
              <a:lnSpc>
                <a:spcPct val="150000"/>
              </a:lnSpc>
              <a:buFont typeface="Arial" pitchFamily="34" charset="0"/>
              <a:buChar char="•"/>
            </a:pPr>
            <a:r>
              <a:rPr lang="fr-FR" sz="2000" b="1" dirty="0" smtClean="0"/>
              <a:t>La présence ou non d'anticorps </a:t>
            </a:r>
            <a:r>
              <a:rPr lang="fr-FR" sz="2000" b="1" dirty="0" err="1" smtClean="0"/>
              <a:t>anti-A</a:t>
            </a:r>
            <a:r>
              <a:rPr lang="fr-FR" sz="2000" b="1" dirty="0" smtClean="0"/>
              <a:t> ou </a:t>
            </a:r>
            <a:r>
              <a:rPr lang="fr-FR" sz="2000" b="1" dirty="0" err="1" smtClean="0"/>
              <a:t>anti-B</a:t>
            </a:r>
            <a:r>
              <a:rPr lang="fr-FR" sz="2000" b="1" dirty="0" smtClean="0"/>
              <a:t> dans le sérum. La présence d’antigènes d’un certain type impliquant l’absence d’anticorps de cette spécificité (sous peine de formation d’un complexe anticorps-antigènes).</a:t>
            </a:r>
            <a:endParaRPr lang="fr-FR"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61308" y="2132856"/>
            <a:ext cx="2376264" cy="2304256"/>
          </a:xfrm>
          <a:prstGeom prst="ellipse">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t>GR</a:t>
            </a:r>
            <a:endParaRPr lang="fr-FR" sz="4000" b="1" dirty="0"/>
          </a:p>
        </p:txBody>
      </p:sp>
      <p:grpSp>
        <p:nvGrpSpPr>
          <p:cNvPr id="8" name="Groupe 7"/>
          <p:cNvGrpSpPr/>
          <p:nvPr/>
        </p:nvGrpSpPr>
        <p:grpSpPr>
          <a:xfrm>
            <a:off x="5984396" y="650184"/>
            <a:ext cx="540000" cy="1425412"/>
            <a:chOff x="4370724" y="620688"/>
            <a:chExt cx="540000" cy="1425412"/>
          </a:xfrm>
        </p:grpSpPr>
        <p:sp>
          <p:nvSpPr>
            <p:cNvPr id="5" name="Ellipse 4"/>
            <p:cNvSpPr/>
            <p:nvPr/>
          </p:nvSpPr>
          <p:spPr>
            <a:xfrm>
              <a:off x="4370724" y="620688"/>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7" name="Connecteur droit 6"/>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grpSp>
        <p:nvGrpSpPr>
          <p:cNvPr id="9" name="Groupe 8"/>
          <p:cNvGrpSpPr/>
          <p:nvPr/>
        </p:nvGrpSpPr>
        <p:grpSpPr>
          <a:xfrm rot="2150186">
            <a:off x="7011642" y="931876"/>
            <a:ext cx="540000" cy="1425412"/>
            <a:chOff x="4370724" y="620688"/>
            <a:chExt cx="540000" cy="1425412"/>
          </a:xfrm>
          <a:solidFill>
            <a:schemeClr val="accent4">
              <a:lumMod val="60000"/>
              <a:lumOff val="40000"/>
            </a:schemeClr>
          </a:solidFill>
        </p:grpSpPr>
        <p:sp>
          <p:nvSpPr>
            <p:cNvPr id="10" name="Ellipse 9"/>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11" name="Connecteur droit 10"/>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12" name="Groupe 11"/>
          <p:cNvGrpSpPr/>
          <p:nvPr/>
        </p:nvGrpSpPr>
        <p:grpSpPr>
          <a:xfrm rot="14565984">
            <a:off x="4237995" y="3458326"/>
            <a:ext cx="540000" cy="1425412"/>
            <a:chOff x="4370724" y="620688"/>
            <a:chExt cx="540000" cy="1425412"/>
          </a:xfrm>
        </p:grpSpPr>
        <p:sp>
          <p:nvSpPr>
            <p:cNvPr id="13" name="Ellipse 12"/>
            <p:cNvSpPr/>
            <p:nvPr/>
          </p:nvSpPr>
          <p:spPr>
            <a:xfrm>
              <a:off x="4370724" y="620688"/>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14" name="Connecteur droit 13"/>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grpSp>
        <p:nvGrpSpPr>
          <p:cNvPr id="15" name="Groupe 14"/>
          <p:cNvGrpSpPr/>
          <p:nvPr/>
        </p:nvGrpSpPr>
        <p:grpSpPr>
          <a:xfrm rot="13478051">
            <a:off x="4836102" y="4133236"/>
            <a:ext cx="540000" cy="1425412"/>
            <a:chOff x="4370724" y="620688"/>
            <a:chExt cx="540000" cy="1425412"/>
          </a:xfrm>
          <a:solidFill>
            <a:schemeClr val="accent4">
              <a:lumMod val="60000"/>
              <a:lumOff val="40000"/>
            </a:schemeClr>
          </a:solidFill>
        </p:grpSpPr>
        <p:sp>
          <p:nvSpPr>
            <p:cNvPr id="16" name="Ellipse 15"/>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17" name="Connecteur droit 16"/>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18" name="Groupe 17"/>
          <p:cNvGrpSpPr/>
          <p:nvPr/>
        </p:nvGrpSpPr>
        <p:grpSpPr>
          <a:xfrm rot="5400000">
            <a:off x="7909774" y="2454474"/>
            <a:ext cx="540000" cy="1425412"/>
            <a:chOff x="4370724" y="620688"/>
            <a:chExt cx="540000" cy="1425412"/>
          </a:xfrm>
          <a:solidFill>
            <a:schemeClr val="accent4">
              <a:lumMod val="60000"/>
              <a:lumOff val="40000"/>
            </a:schemeClr>
          </a:solidFill>
        </p:grpSpPr>
        <p:sp>
          <p:nvSpPr>
            <p:cNvPr id="19" name="Ellipse 18"/>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20" name="Connecteur droit 19"/>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21" name="Groupe 20"/>
          <p:cNvGrpSpPr/>
          <p:nvPr/>
        </p:nvGrpSpPr>
        <p:grpSpPr>
          <a:xfrm rot="7422376">
            <a:off x="7694275" y="3480428"/>
            <a:ext cx="540000" cy="1425412"/>
            <a:chOff x="4370724" y="620688"/>
            <a:chExt cx="540000" cy="1425412"/>
          </a:xfrm>
        </p:grpSpPr>
        <p:sp>
          <p:nvSpPr>
            <p:cNvPr id="22" name="Ellipse 21"/>
            <p:cNvSpPr/>
            <p:nvPr/>
          </p:nvSpPr>
          <p:spPr>
            <a:xfrm>
              <a:off x="4370724" y="620688"/>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23" name="Connecteur droit 22"/>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grpSp>
        <p:nvGrpSpPr>
          <p:cNvPr id="24" name="Groupe 23"/>
          <p:cNvGrpSpPr/>
          <p:nvPr/>
        </p:nvGrpSpPr>
        <p:grpSpPr>
          <a:xfrm rot="8535206">
            <a:off x="7017125" y="4174306"/>
            <a:ext cx="540000" cy="1425412"/>
            <a:chOff x="4370724" y="620688"/>
            <a:chExt cx="540000" cy="1425412"/>
          </a:xfrm>
          <a:solidFill>
            <a:schemeClr val="accent4">
              <a:lumMod val="60000"/>
              <a:lumOff val="40000"/>
            </a:schemeClr>
          </a:solidFill>
        </p:grpSpPr>
        <p:sp>
          <p:nvSpPr>
            <p:cNvPr id="25" name="Ellipse 24"/>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26" name="Connecteur droit 25"/>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27" name="Groupe 26"/>
          <p:cNvGrpSpPr/>
          <p:nvPr/>
        </p:nvGrpSpPr>
        <p:grpSpPr>
          <a:xfrm rot="10800000">
            <a:off x="5969649" y="4479624"/>
            <a:ext cx="540000" cy="1425412"/>
            <a:chOff x="4370724" y="620688"/>
            <a:chExt cx="540000" cy="1425412"/>
          </a:xfrm>
        </p:grpSpPr>
        <p:sp>
          <p:nvSpPr>
            <p:cNvPr id="28" name="Ellipse 27"/>
            <p:cNvSpPr/>
            <p:nvPr/>
          </p:nvSpPr>
          <p:spPr>
            <a:xfrm>
              <a:off x="4370724" y="620688"/>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29" name="Connecteur droit 28"/>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grpSp>
        <p:nvGrpSpPr>
          <p:cNvPr id="30" name="Groupe 29"/>
          <p:cNvGrpSpPr/>
          <p:nvPr/>
        </p:nvGrpSpPr>
        <p:grpSpPr>
          <a:xfrm rot="18157499">
            <a:off x="4312993" y="1527740"/>
            <a:ext cx="540000" cy="1425412"/>
            <a:chOff x="4370724" y="620688"/>
            <a:chExt cx="540000" cy="1425412"/>
          </a:xfrm>
        </p:grpSpPr>
        <p:sp>
          <p:nvSpPr>
            <p:cNvPr id="31" name="Ellipse 30"/>
            <p:cNvSpPr/>
            <p:nvPr/>
          </p:nvSpPr>
          <p:spPr>
            <a:xfrm>
              <a:off x="4370724" y="620688"/>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32" name="Connecteur droit 31"/>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grpSp>
        <p:nvGrpSpPr>
          <p:cNvPr id="33" name="Groupe 32"/>
          <p:cNvGrpSpPr/>
          <p:nvPr/>
        </p:nvGrpSpPr>
        <p:grpSpPr>
          <a:xfrm rot="19825596">
            <a:off x="5035629" y="885225"/>
            <a:ext cx="540000" cy="1425412"/>
            <a:chOff x="4370724" y="620688"/>
            <a:chExt cx="540000" cy="1425412"/>
          </a:xfrm>
          <a:solidFill>
            <a:schemeClr val="accent4">
              <a:lumMod val="60000"/>
              <a:lumOff val="40000"/>
            </a:schemeClr>
          </a:solidFill>
        </p:grpSpPr>
        <p:sp>
          <p:nvSpPr>
            <p:cNvPr id="34" name="Ellipse 33"/>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35" name="Connecteur droit 34"/>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36" name="Groupe 35"/>
          <p:cNvGrpSpPr/>
          <p:nvPr/>
        </p:nvGrpSpPr>
        <p:grpSpPr>
          <a:xfrm rot="16200000">
            <a:off x="4063854" y="2482238"/>
            <a:ext cx="540000" cy="1425412"/>
            <a:chOff x="4370724" y="620688"/>
            <a:chExt cx="540000" cy="1425412"/>
          </a:xfrm>
          <a:solidFill>
            <a:schemeClr val="accent4">
              <a:lumMod val="60000"/>
              <a:lumOff val="40000"/>
            </a:schemeClr>
          </a:solidFill>
        </p:grpSpPr>
        <p:sp>
          <p:nvSpPr>
            <p:cNvPr id="37" name="Ellipse 36"/>
            <p:cNvSpPr/>
            <p:nvPr/>
          </p:nvSpPr>
          <p:spPr>
            <a:xfrm>
              <a:off x="4370724" y="620688"/>
              <a:ext cx="540000" cy="540000"/>
            </a:xfrm>
            <a:prstGeom prst="ellipse">
              <a:avLst/>
            </a:prstGeom>
            <a:grp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2">
                      <a:lumMod val="50000"/>
                    </a:schemeClr>
                  </a:solidFill>
                </a:rPr>
                <a:t>B</a:t>
              </a:r>
              <a:endParaRPr lang="fr-FR" b="1" dirty="0">
                <a:solidFill>
                  <a:schemeClr val="bg2">
                    <a:lumMod val="50000"/>
                  </a:schemeClr>
                </a:solidFill>
              </a:endParaRPr>
            </a:p>
          </p:txBody>
        </p:sp>
        <p:cxnSp>
          <p:nvCxnSpPr>
            <p:cNvPr id="38" name="Connecteur droit 37"/>
            <p:cNvCxnSpPr/>
            <p:nvPr/>
          </p:nvCxnSpPr>
          <p:spPr>
            <a:xfrm>
              <a:off x="4645740" y="1182004"/>
              <a:ext cx="0" cy="864096"/>
            </a:xfrm>
            <a:prstGeom prst="line">
              <a:avLst/>
            </a:prstGeom>
            <a:grpFill/>
            <a:ln/>
          </p:spPr>
          <p:style>
            <a:lnRef idx="3">
              <a:schemeClr val="dk1"/>
            </a:lnRef>
            <a:fillRef idx="0">
              <a:schemeClr val="dk1"/>
            </a:fillRef>
            <a:effectRef idx="2">
              <a:schemeClr val="dk1"/>
            </a:effectRef>
            <a:fontRef idx="minor">
              <a:schemeClr val="tx1"/>
            </a:fontRef>
          </p:style>
        </p:cxnSp>
      </p:grpSp>
      <p:grpSp>
        <p:nvGrpSpPr>
          <p:cNvPr id="39" name="Groupe 38"/>
          <p:cNvGrpSpPr/>
          <p:nvPr/>
        </p:nvGrpSpPr>
        <p:grpSpPr>
          <a:xfrm rot="3443350">
            <a:off x="7625400" y="1527627"/>
            <a:ext cx="540000" cy="1425413"/>
            <a:chOff x="4370724" y="620687"/>
            <a:chExt cx="540000" cy="1425413"/>
          </a:xfrm>
        </p:grpSpPr>
        <p:sp>
          <p:nvSpPr>
            <p:cNvPr id="40" name="Ellipse 39"/>
            <p:cNvSpPr/>
            <p:nvPr/>
          </p:nvSpPr>
          <p:spPr>
            <a:xfrm>
              <a:off x="4370724" y="620687"/>
              <a:ext cx="540000" cy="540000"/>
            </a:xfrm>
            <a:prstGeom prst="ellipse">
              <a:avLst/>
            </a:prstGeom>
            <a:solidFill>
              <a:srgbClr val="7030A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a:t>
              </a:r>
              <a:endParaRPr lang="fr-FR" b="1" dirty="0"/>
            </a:p>
          </p:txBody>
        </p:sp>
        <p:cxnSp>
          <p:nvCxnSpPr>
            <p:cNvPr id="41" name="Connecteur droit 40"/>
            <p:cNvCxnSpPr/>
            <p:nvPr/>
          </p:nvCxnSpPr>
          <p:spPr>
            <a:xfrm>
              <a:off x="4645740" y="1182004"/>
              <a:ext cx="0" cy="864096"/>
            </a:xfrm>
            <a:prstGeom prst="line">
              <a:avLst/>
            </a:prstGeom>
            <a:ln/>
          </p:spPr>
          <p:style>
            <a:lnRef idx="3">
              <a:schemeClr val="dk1"/>
            </a:lnRef>
            <a:fillRef idx="0">
              <a:schemeClr val="dk1"/>
            </a:fillRef>
            <a:effectRef idx="2">
              <a:schemeClr val="dk1"/>
            </a:effectRef>
            <a:fontRef idx="minor">
              <a:schemeClr val="tx1"/>
            </a:fontRef>
          </p:style>
        </p:cxnSp>
      </p:grpSp>
      <p:sp>
        <p:nvSpPr>
          <p:cNvPr id="45" name="ZoneTexte 44"/>
          <p:cNvSpPr txBox="1"/>
          <p:nvPr/>
        </p:nvSpPr>
        <p:spPr>
          <a:xfrm>
            <a:off x="0" y="188640"/>
            <a:ext cx="18722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dirty="0" smtClean="0"/>
              <a:t>GR: Antigène A</a:t>
            </a:r>
            <a:endParaRPr lang="fr-FR" b="1" dirty="0"/>
          </a:p>
        </p:txBody>
      </p:sp>
      <p:sp>
        <p:nvSpPr>
          <p:cNvPr id="46" name="ZoneTexte 45"/>
          <p:cNvSpPr txBox="1"/>
          <p:nvPr/>
        </p:nvSpPr>
        <p:spPr>
          <a:xfrm>
            <a:off x="2536" y="1872588"/>
            <a:ext cx="18722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dirty="0" smtClean="0"/>
              <a:t>GR: Antigène B</a:t>
            </a:r>
            <a:endParaRPr lang="fr-FR" b="1" dirty="0"/>
          </a:p>
        </p:txBody>
      </p:sp>
      <p:sp>
        <p:nvSpPr>
          <p:cNvPr id="47" name="ZoneTexte 46"/>
          <p:cNvSpPr txBox="1"/>
          <p:nvPr/>
        </p:nvSpPr>
        <p:spPr>
          <a:xfrm>
            <a:off x="0" y="4185504"/>
            <a:ext cx="241176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dirty="0" smtClean="0"/>
              <a:t>GR: Antigène AB</a:t>
            </a:r>
            <a:endParaRPr lang="fr-FR" b="1" dirty="0"/>
          </a:p>
        </p:txBody>
      </p:sp>
      <p:sp>
        <p:nvSpPr>
          <p:cNvPr id="48" name="ZoneTexte 47"/>
          <p:cNvSpPr txBox="1"/>
          <p:nvPr/>
        </p:nvSpPr>
        <p:spPr>
          <a:xfrm>
            <a:off x="0" y="5661248"/>
            <a:ext cx="248376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dirty="0" smtClean="0"/>
              <a:t>GR: aucun Antigène</a:t>
            </a:r>
            <a:endParaRPr lang="fr-FR" b="1" dirty="0"/>
          </a:p>
        </p:txBody>
      </p:sp>
      <p:sp>
        <p:nvSpPr>
          <p:cNvPr id="49" name="ZoneTexte 48"/>
          <p:cNvSpPr txBox="1"/>
          <p:nvPr/>
        </p:nvSpPr>
        <p:spPr>
          <a:xfrm>
            <a:off x="1403648" y="692696"/>
            <a:ext cx="31683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Sérum (Anticorps): </a:t>
            </a:r>
            <a:r>
              <a:rPr lang="fr-FR" b="1" dirty="0" err="1" smtClean="0"/>
              <a:t>Anti-B</a:t>
            </a:r>
            <a:endParaRPr lang="fr-FR" b="1" dirty="0"/>
          </a:p>
        </p:txBody>
      </p:sp>
      <p:sp>
        <p:nvSpPr>
          <p:cNvPr id="50" name="ZoneTexte 49"/>
          <p:cNvSpPr txBox="1"/>
          <p:nvPr/>
        </p:nvSpPr>
        <p:spPr>
          <a:xfrm>
            <a:off x="1187624" y="2420888"/>
            <a:ext cx="31683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Sérum (Anticorps): </a:t>
            </a:r>
            <a:r>
              <a:rPr lang="fr-FR" b="1" dirty="0" err="1" smtClean="0"/>
              <a:t>Anti-A</a:t>
            </a:r>
            <a:endParaRPr lang="fr-FR" b="1" dirty="0"/>
          </a:p>
        </p:txBody>
      </p:sp>
      <p:sp>
        <p:nvSpPr>
          <p:cNvPr id="51" name="ZoneTexte 50"/>
          <p:cNvSpPr txBox="1"/>
          <p:nvPr/>
        </p:nvSpPr>
        <p:spPr>
          <a:xfrm>
            <a:off x="1182428" y="6165304"/>
            <a:ext cx="403764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Sérum (Anticorps): </a:t>
            </a:r>
            <a:r>
              <a:rPr lang="fr-FR" b="1" dirty="0" err="1" smtClean="0"/>
              <a:t>Anti-A</a:t>
            </a:r>
            <a:r>
              <a:rPr lang="fr-FR" b="1" dirty="0" smtClean="0"/>
              <a:t> et </a:t>
            </a:r>
            <a:r>
              <a:rPr lang="fr-FR" b="1" dirty="0" err="1" smtClean="0"/>
              <a:t>Anti-B</a:t>
            </a:r>
            <a:endParaRPr lang="fr-FR" b="1" dirty="0"/>
          </a:p>
        </p:txBody>
      </p:sp>
      <p:sp>
        <p:nvSpPr>
          <p:cNvPr id="52" name="ZoneTexte 51"/>
          <p:cNvSpPr txBox="1"/>
          <p:nvPr/>
        </p:nvSpPr>
        <p:spPr>
          <a:xfrm>
            <a:off x="1259632" y="4725144"/>
            <a:ext cx="31683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Sérum (Anticorps): Aucun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ppt_x</p:attrName>
                                        </p:attrNameLst>
                                      </p:cBhvr>
                                      <p:tavLst>
                                        <p:tav tm="0">
                                          <p:val>
                                            <p:strVal val="#ppt_x-.2"/>
                                          </p:val>
                                        </p:tav>
                                        <p:tav tm="100000">
                                          <p:val>
                                            <p:strVal val="#ppt_x"/>
                                          </p:val>
                                        </p:tav>
                                      </p:tavLst>
                                    </p:anim>
                                    <p:anim calcmode="lin" valueType="num">
                                      <p:cBhvr>
                                        <p:cTn id="40"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45"/>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1000" fill="hold"/>
                                        <p:tgtEl>
                                          <p:spTgt spid="49"/>
                                        </p:tgtEl>
                                        <p:attrNameLst>
                                          <p:attrName>ppt_x</p:attrName>
                                        </p:attrNameLst>
                                      </p:cBhvr>
                                      <p:tavLst>
                                        <p:tav tm="0">
                                          <p:val>
                                            <p:strVal val="#ppt_x-.2"/>
                                          </p:val>
                                        </p:tav>
                                        <p:tav tm="100000">
                                          <p:val>
                                            <p:strVal val="#ppt_x"/>
                                          </p:val>
                                        </p:tav>
                                      </p:tavLst>
                                    </p:anim>
                                    <p:anim calcmode="lin" valueType="num">
                                      <p:cBhvr>
                                        <p:cTn id="45"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xit" presetSubtype="0" accel="100000" fill="hold" nodeType="clickEffect">
                                  <p:stCondLst>
                                    <p:cond delay="0"/>
                                  </p:stCondLst>
                                  <p:childTnLst>
                                    <p:anim calcmode="lin" valueType="num">
                                      <p:cBhvr>
                                        <p:cTn id="50" dur="1000"/>
                                        <p:tgtEl>
                                          <p:spTgt spid="8"/>
                                        </p:tgtEl>
                                        <p:attrNameLst>
                                          <p:attrName>ppt_w</p:attrName>
                                        </p:attrNameLst>
                                      </p:cBhvr>
                                      <p:tavLst>
                                        <p:tav tm="0">
                                          <p:val>
                                            <p:strVal val="ppt_w"/>
                                          </p:val>
                                        </p:tav>
                                        <p:tav tm="100000">
                                          <p:val>
                                            <p:strVal val="ppt_w+.3"/>
                                          </p:val>
                                        </p:tav>
                                      </p:tavLst>
                                    </p:anim>
                                    <p:anim calcmode="lin" valueType="num">
                                      <p:cBhvr>
                                        <p:cTn id="51" dur="1000"/>
                                        <p:tgtEl>
                                          <p:spTgt spid="8"/>
                                        </p:tgtEl>
                                        <p:attrNameLst>
                                          <p:attrName>ppt_h</p:attrName>
                                        </p:attrNameLst>
                                      </p:cBhvr>
                                      <p:tavLst>
                                        <p:tav tm="0">
                                          <p:val>
                                            <p:strVal val="ppt_h"/>
                                          </p:val>
                                        </p:tav>
                                        <p:tav tm="100000">
                                          <p:val>
                                            <p:strVal val="ppt_h"/>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50" presetClass="exit" presetSubtype="0" accel="100000" fill="hold" nodeType="withEffect">
                                  <p:stCondLst>
                                    <p:cond delay="0"/>
                                  </p:stCondLst>
                                  <p:childTnLst>
                                    <p:anim calcmode="lin" valueType="num">
                                      <p:cBhvr>
                                        <p:cTn id="55" dur="1000"/>
                                        <p:tgtEl>
                                          <p:spTgt spid="39"/>
                                        </p:tgtEl>
                                        <p:attrNameLst>
                                          <p:attrName>ppt_w</p:attrName>
                                        </p:attrNameLst>
                                      </p:cBhvr>
                                      <p:tavLst>
                                        <p:tav tm="0">
                                          <p:val>
                                            <p:strVal val="ppt_w"/>
                                          </p:val>
                                        </p:tav>
                                        <p:tav tm="100000">
                                          <p:val>
                                            <p:strVal val="ppt_w+.3"/>
                                          </p:val>
                                        </p:tav>
                                      </p:tavLst>
                                    </p:anim>
                                    <p:anim calcmode="lin" valueType="num">
                                      <p:cBhvr>
                                        <p:cTn id="56" dur="1000"/>
                                        <p:tgtEl>
                                          <p:spTgt spid="39"/>
                                        </p:tgtEl>
                                        <p:attrNameLst>
                                          <p:attrName>ppt_h</p:attrName>
                                        </p:attrNameLst>
                                      </p:cBhvr>
                                      <p:tavLst>
                                        <p:tav tm="0">
                                          <p:val>
                                            <p:strVal val="ppt_h"/>
                                          </p:val>
                                        </p:tav>
                                        <p:tav tm="100000">
                                          <p:val>
                                            <p:strVal val="ppt_h"/>
                                          </p:val>
                                        </p:tav>
                                      </p:tavLst>
                                    </p:anim>
                                    <p:animEffect transition="out" filter="fade">
                                      <p:cBhvr>
                                        <p:cTn id="57" dur="1000"/>
                                        <p:tgtEl>
                                          <p:spTgt spid="39"/>
                                        </p:tgtEl>
                                      </p:cBhvr>
                                    </p:animEffect>
                                    <p:set>
                                      <p:cBhvr>
                                        <p:cTn id="58" dur="1" fill="hold">
                                          <p:stCondLst>
                                            <p:cond delay="999"/>
                                          </p:stCondLst>
                                        </p:cTn>
                                        <p:tgtEl>
                                          <p:spTgt spid="39"/>
                                        </p:tgtEl>
                                        <p:attrNameLst>
                                          <p:attrName>style.visibility</p:attrName>
                                        </p:attrNameLst>
                                      </p:cBhvr>
                                      <p:to>
                                        <p:strVal val="hidden"/>
                                      </p:to>
                                    </p:set>
                                  </p:childTnLst>
                                </p:cTn>
                              </p:par>
                              <p:par>
                                <p:cTn id="59" presetID="50" presetClass="exit" presetSubtype="0" accel="100000" fill="hold" nodeType="withEffect">
                                  <p:stCondLst>
                                    <p:cond delay="0"/>
                                  </p:stCondLst>
                                  <p:childTnLst>
                                    <p:anim calcmode="lin" valueType="num">
                                      <p:cBhvr>
                                        <p:cTn id="60" dur="1000"/>
                                        <p:tgtEl>
                                          <p:spTgt spid="21"/>
                                        </p:tgtEl>
                                        <p:attrNameLst>
                                          <p:attrName>ppt_w</p:attrName>
                                        </p:attrNameLst>
                                      </p:cBhvr>
                                      <p:tavLst>
                                        <p:tav tm="0">
                                          <p:val>
                                            <p:strVal val="ppt_w"/>
                                          </p:val>
                                        </p:tav>
                                        <p:tav tm="100000">
                                          <p:val>
                                            <p:strVal val="ppt_w+.3"/>
                                          </p:val>
                                        </p:tav>
                                      </p:tavLst>
                                    </p:anim>
                                    <p:anim calcmode="lin" valueType="num">
                                      <p:cBhvr>
                                        <p:cTn id="61" dur="1000"/>
                                        <p:tgtEl>
                                          <p:spTgt spid="21"/>
                                        </p:tgtEl>
                                        <p:attrNameLst>
                                          <p:attrName>ppt_h</p:attrName>
                                        </p:attrNameLst>
                                      </p:cBhvr>
                                      <p:tavLst>
                                        <p:tav tm="0">
                                          <p:val>
                                            <p:strVal val="ppt_h"/>
                                          </p:val>
                                        </p:tav>
                                        <p:tav tm="100000">
                                          <p:val>
                                            <p:strVal val="ppt_h"/>
                                          </p:val>
                                        </p:tav>
                                      </p:tavLst>
                                    </p:anim>
                                    <p:animEffect transition="out" filter="fade">
                                      <p:cBhvr>
                                        <p:cTn id="62" dur="1000"/>
                                        <p:tgtEl>
                                          <p:spTgt spid="21"/>
                                        </p:tgtEl>
                                      </p:cBhvr>
                                    </p:animEffect>
                                    <p:set>
                                      <p:cBhvr>
                                        <p:cTn id="63" dur="1" fill="hold">
                                          <p:stCondLst>
                                            <p:cond delay="999"/>
                                          </p:stCondLst>
                                        </p:cTn>
                                        <p:tgtEl>
                                          <p:spTgt spid="21"/>
                                        </p:tgtEl>
                                        <p:attrNameLst>
                                          <p:attrName>style.visibility</p:attrName>
                                        </p:attrNameLst>
                                      </p:cBhvr>
                                      <p:to>
                                        <p:strVal val="hidden"/>
                                      </p:to>
                                    </p:set>
                                  </p:childTnLst>
                                </p:cTn>
                              </p:par>
                              <p:par>
                                <p:cTn id="64" presetID="50" presetClass="exit" presetSubtype="0" accel="100000" fill="hold" nodeType="withEffect">
                                  <p:stCondLst>
                                    <p:cond delay="0"/>
                                  </p:stCondLst>
                                  <p:childTnLst>
                                    <p:anim calcmode="lin" valueType="num">
                                      <p:cBhvr>
                                        <p:cTn id="65" dur="1000"/>
                                        <p:tgtEl>
                                          <p:spTgt spid="27"/>
                                        </p:tgtEl>
                                        <p:attrNameLst>
                                          <p:attrName>ppt_w</p:attrName>
                                        </p:attrNameLst>
                                      </p:cBhvr>
                                      <p:tavLst>
                                        <p:tav tm="0">
                                          <p:val>
                                            <p:strVal val="ppt_w"/>
                                          </p:val>
                                        </p:tav>
                                        <p:tav tm="100000">
                                          <p:val>
                                            <p:strVal val="ppt_w+.3"/>
                                          </p:val>
                                        </p:tav>
                                      </p:tavLst>
                                    </p:anim>
                                    <p:anim calcmode="lin" valueType="num">
                                      <p:cBhvr>
                                        <p:cTn id="66" dur="1000"/>
                                        <p:tgtEl>
                                          <p:spTgt spid="27"/>
                                        </p:tgtEl>
                                        <p:attrNameLst>
                                          <p:attrName>ppt_h</p:attrName>
                                        </p:attrNameLst>
                                      </p:cBhvr>
                                      <p:tavLst>
                                        <p:tav tm="0">
                                          <p:val>
                                            <p:strVal val="ppt_h"/>
                                          </p:val>
                                        </p:tav>
                                        <p:tav tm="100000">
                                          <p:val>
                                            <p:strVal val="ppt_h"/>
                                          </p:val>
                                        </p:tav>
                                      </p:tavLst>
                                    </p:anim>
                                    <p:animEffect transition="out" filter="fade">
                                      <p:cBhvr>
                                        <p:cTn id="67" dur="1000"/>
                                        <p:tgtEl>
                                          <p:spTgt spid="27"/>
                                        </p:tgtEl>
                                      </p:cBhvr>
                                    </p:animEffect>
                                    <p:set>
                                      <p:cBhvr>
                                        <p:cTn id="68" dur="1" fill="hold">
                                          <p:stCondLst>
                                            <p:cond delay="999"/>
                                          </p:stCondLst>
                                        </p:cTn>
                                        <p:tgtEl>
                                          <p:spTgt spid="27"/>
                                        </p:tgtEl>
                                        <p:attrNameLst>
                                          <p:attrName>style.visibility</p:attrName>
                                        </p:attrNameLst>
                                      </p:cBhvr>
                                      <p:to>
                                        <p:strVal val="hidden"/>
                                      </p:to>
                                    </p:set>
                                  </p:childTnLst>
                                </p:cTn>
                              </p:par>
                              <p:par>
                                <p:cTn id="69" presetID="50" presetClass="exit" presetSubtype="0" accel="100000" fill="hold" nodeType="withEffect">
                                  <p:stCondLst>
                                    <p:cond delay="0"/>
                                  </p:stCondLst>
                                  <p:childTnLst>
                                    <p:anim calcmode="lin" valueType="num">
                                      <p:cBhvr>
                                        <p:cTn id="70" dur="1000"/>
                                        <p:tgtEl>
                                          <p:spTgt spid="12"/>
                                        </p:tgtEl>
                                        <p:attrNameLst>
                                          <p:attrName>ppt_w</p:attrName>
                                        </p:attrNameLst>
                                      </p:cBhvr>
                                      <p:tavLst>
                                        <p:tav tm="0">
                                          <p:val>
                                            <p:strVal val="ppt_w"/>
                                          </p:val>
                                        </p:tav>
                                        <p:tav tm="100000">
                                          <p:val>
                                            <p:strVal val="ppt_w+.3"/>
                                          </p:val>
                                        </p:tav>
                                      </p:tavLst>
                                    </p:anim>
                                    <p:anim calcmode="lin" valueType="num">
                                      <p:cBhvr>
                                        <p:cTn id="71" dur="1000"/>
                                        <p:tgtEl>
                                          <p:spTgt spid="12"/>
                                        </p:tgtEl>
                                        <p:attrNameLst>
                                          <p:attrName>ppt_h</p:attrName>
                                        </p:attrNameLst>
                                      </p:cBhvr>
                                      <p:tavLst>
                                        <p:tav tm="0">
                                          <p:val>
                                            <p:strVal val="ppt_h"/>
                                          </p:val>
                                        </p:tav>
                                        <p:tav tm="100000">
                                          <p:val>
                                            <p:strVal val="ppt_h"/>
                                          </p:val>
                                        </p:tav>
                                      </p:tavLst>
                                    </p:anim>
                                    <p:animEffect transition="out" filter="fade">
                                      <p:cBhvr>
                                        <p:cTn id="72" dur="1000"/>
                                        <p:tgtEl>
                                          <p:spTgt spid="12"/>
                                        </p:tgtEl>
                                      </p:cBhvr>
                                    </p:animEffect>
                                    <p:set>
                                      <p:cBhvr>
                                        <p:cTn id="73" dur="1" fill="hold">
                                          <p:stCondLst>
                                            <p:cond delay="999"/>
                                          </p:stCondLst>
                                        </p:cTn>
                                        <p:tgtEl>
                                          <p:spTgt spid="12"/>
                                        </p:tgtEl>
                                        <p:attrNameLst>
                                          <p:attrName>style.visibility</p:attrName>
                                        </p:attrNameLst>
                                      </p:cBhvr>
                                      <p:to>
                                        <p:strVal val="hidden"/>
                                      </p:to>
                                    </p:set>
                                  </p:childTnLst>
                                </p:cTn>
                              </p:par>
                              <p:par>
                                <p:cTn id="74" presetID="50" presetClass="exit" presetSubtype="0" accel="100000" fill="hold" nodeType="withEffect">
                                  <p:stCondLst>
                                    <p:cond delay="0"/>
                                  </p:stCondLst>
                                  <p:childTnLst>
                                    <p:anim calcmode="lin" valueType="num">
                                      <p:cBhvr>
                                        <p:cTn id="75" dur="1000"/>
                                        <p:tgtEl>
                                          <p:spTgt spid="30"/>
                                        </p:tgtEl>
                                        <p:attrNameLst>
                                          <p:attrName>ppt_w</p:attrName>
                                        </p:attrNameLst>
                                      </p:cBhvr>
                                      <p:tavLst>
                                        <p:tav tm="0">
                                          <p:val>
                                            <p:strVal val="ppt_w"/>
                                          </p:val>
                                        </p:tav>
                                        <p:tav tm="100000">
                                          <p:val>
                                            <p:strVal val="ppt_w+.3"/>
                                          </p:val>
                                        </p:tav>
                                      </p:tavLst>
                                    </p:anim>
                                    <p:anim calcmode="lin" valueType="num">
                                      <p:cBhvr>
                                        <p:cTn id="76" dur="1000"/>
                                        <p:tgtEl>
                                          <p:spTgt spid="30"/>
                                        </p:tgtEl>
                                        <p:attrNameLst>
                                          <p:attrName>ppt_h</p:attrName>
                                        </p:attrNameLst>
                                      </p:cBhvr>
                                      <p:tavLst>
                                        <p:tav tm="0">
                                          <p:val>
                                            <p:strVal val="ppt_h"/>
                                          </p:val>
                                        </p:tav>
                                        <p:tav tm="100000">
                                          <p:val>
                                            <p:strVal val="ppt_h"/>
                                          </p:val>
                                        </p:tav>
                                      </p:tavLst>
                                    </p:anim>
                                    <p:animEffect transition="out" filter="fade">
                                      <p:cBhvr>
                                        <p:cTn id="77" dur="1000"/>
                                        <p:tgtEl>
                                          <p:spTgt spid="30"/>
                                        </p:tgtEl>
                                      </p:cBhvr>
                                    </p:animEffect>
                                    <p:set>
                                      <p:cBhvr>
                                        <p:cTn id="78" dur="1" fill="hold">
                                          <p:stCondLst>
                                            <p:cond delay="999"/>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1000"/>
                                        <p:tgtEl>
                                          <p:spTgt spid="15"/>
                                        </p:tgtEl>
                                      </p:cBhvr>
                                    </p:animEffect>
                                    <p:anim calcmode="lin" valueType="num">
                                      <p:cBhvr>
                                        <p:cTn id="104" dur="1000" fill="hold"/>
                                        <p:tgtEl>
                                          <p:spTgt spid="15"/>
                                        </p:tgtEl>
                                        <p:attrNameLst>
                                          <p:attrName>ppt_x</p:attrName>
                                        </p:attrNameLst>
                                      </p:cBhvr>
                                      <p:tavLst>
                                        <p:tav tm="0">
                                          <p:val>
                                            <p:strVal val="#ppt_x"/>
                                          </p:val>
                                        </p:tav>
                                        <p:tav tm="100000">
                                          <p:val>
                                            <p:strVal val="#ppt_x"/>
                                          </p:val>
                                        </p:tav>
                                      </p:tavLst>
                                    </p:anim>
                                    <p:anim calcmode="lin" valueType="num">
                                      <p:cBhvr>
                                        <p:cTn id="105" dur="1000" fill="hold"/>
                                        <p:tgtEl>
                                          <p:spTgt spid="15"/>
                                        </p:tgtEl>
                                        <p:attrNameLst>
                                          <p:attrName>ppt_y</p:attrName>
                                        </p:attrNameLst>
                                      </p:cBhvr>
                                      <p:tavLst>
                                        <p:tav tm="0">
                                          <p:val>
                                            <p:strVal val="#ppt_y-.1"/>
                                          </p:val>
                                        </p:tav>
                                        <p:tav tm="100000">
                                          <p:val>
                                            <p:strVal val="#ppt_y"/>
                                          </p:val>
                                        </p:tav>
                                      </p:tavLst>
                                    </p:anim>
                                  </p:childTnLst>
                                </p:cTn>
                              </p:par>
                              <p:par>
                                <p:cTn id="106" presetID="47"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1000"/>
                                        <p:tgtEl>
                                          <p:spTgt spid="36"/>
                                        </p:tgtEl>
                                      </p:cBhvr>
                                    </p:animEffect>
                                    <p:anim calcmode="lin" valueType="num">
                                      <p:cBhvr>
                                        <p:cTn id="109" dur="1000" fill="hold"/>
                                        <p:tgtEl>
                                          <p:spTgt spid="36"/>
                                        </p:tgtEl>
                                        <p:attrNameLst>
                                          <p:attrName>ppt_x</p:attrName>
                                        </p:attrNameLst>
                                      </p:cBhvr>
                                      <p:tavLst>
                                        <p:tav tm="0">
                                          <p:val>
                                            <p:strVal val="#ppt_x"/>
                                          </p:val>
                                        </p:tav>
                                        <p:tav tm="100000">
                                          <p:val>
                                            <p:strVal val="#ppt_x"/>
                                          </p:val>
                                        </p:tav>
                                      </p:tavLst>
                                    </p:anim>
                                    <p:anim calcmode="lin" valueType="num">
                                      <p:cBhvr>
                                        <p:cTn id="11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1000" fill="hold"/>
                                        <p:tgtEl>
                                          <p:spTgt spid="46"/>
                                        </p:tgtEl>
                                        <p:attrNameLst>
                                          <p:attrName>ppt_x</p:attrName>
                                        </p:attrNameLst>
                                      </p:cBhvr>
                                      <p:tavLst>
                                        <p:tav tm="0">
                                          <p:val>
                                            <p:strVal val="#ppt_x-.2"/>
                                          </p:val>
                                        </p:tav>
                                        <p:tav tm="100000">
                                          <p:val>
                                            <p:strVal val="#ppt_x"/>
                                          </p:val>
                                        </p:tav>
                                      </p:tavLst>
                                    </p:anim>
                                    <p:anim calcmode="lin" valueType="num">
                                      <p:cBhvr>
                                        <p:cTn id="11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46"/>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p:cTn id="120" dur="1000" fill="hold"/>
                                        <p:tgtEl>
                                          <p:spTgt spid="50"/>
                                        </p:tgtEl>
                                        <p:attrNameLst>
                                          <p:attrName>ppt_x</p:attrName>
                                        </p:attrNameLst>
                                      </p:cBhvr>
                                      <p:tavLst>
                                        <p:tav tm="0">
                                          <p:val>
                                            <p:strVal val="#ppt_x-.2"/>
                                          </p:val>
                                        </p:tav>
                                        <p:tav tm="100000">
                                          <p:val>
                                            <p:strVal val="#ppt_x"/>
                                          </p:val>
                                        </p:tav>
                                      </p:tavLst>
                                    </p:anim>
                                    <p:anim calcmode="lin" valueType="num">
                                      <p:cBhvr>
                                        <p:cTn id="121"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1000"/>
                                        <p:tgtEl>
                                          <p:spTgt spid="8"/>
                                        </p:tgtEl>
                                      </p:cBhvr>
                                    </p:animEffect>
                                    <p:anim calcmode="lin" valueType="num">
                                      <p:cBhvr>
                                        <p:cTn id="128" dur="1000" fill="hold"/>
                                        <p:tgtEl>
                                          <p:spTgt spid="8"/>
                                        </p:tgtEl>
                                        <p:attrNameLst>
                                          <p:attrName>ppt_x</p:attrName>
                                        </p:attrNameLst>
                                      </p:cBhvr>
                                      <p:tavLst>
                                        <p:tav tm="0">
                                          <p:val>
                                            <p:strVal val="#ppt_x"/>
                                          </p:val>
                                        </p:tav>
                                        <p:tav tm="100000">
                                          <p:val>
                                            <p:strVal val="#ppt_x"/>
                                          </p:val>
                                        </p:tav>
                                      </p:tavLst>
                                    </p:anim>
                                    <p:anim calcmode="lin" valueType="num">
                                      <p:cBhvr>
                                        <p:cTn id="129" dur="1000" fill="hold"/>
                                        <p:tgtEl>
                                          <p:spTgt spid="8"/>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1000"/>
                                        <p:tgtEl>
                                          <p:spTgt spid="39"/>
                                        </p:tgtEl>
                                      </p:cBhvr>
                                    </p:animEffect>
                                    <p:anim calcmode="lin" valueType="num">
                                      <p:cBhvr>
                                        <p:cTn id="133" dur="1000" fill="hold"/>
                                        <p:tgtEl>
                                          <p:spTgt spid="39"/>
                                        </p:tgtEl>
                                        <p:attrNameLst>
                                          <p:attrName>ppt_x</p:attrName>
                                        </p:attrNameLst>
                                      </p:cBhvr>
                                      <p:tavLst>
                                        <p:tav tm="0">
                                          <p:val>
                                            <p:strVal val="#ppt_x"/>
                                          </p:val>
                                        </p:tav>
                                        <p:tav tm="100000">
                                          <p:val>
                                            <p:strVal val="#ppt_x"/>
                                          </p:val>
                                        </p:tav>
                                      </p:tavLst>
                                    </p:anim>
                                    <p:anim calcmode="lin" valueType="num">
                                      <p:cBhvr>
                                        <p:cTn id="134" dur="1000" fill="hold"/>
                                        <p:tgtEl>
                                          <p:spTgt spid="39"/>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anim calcmode="lin" valueType="num">
                                      <p:cBhvr>
                                        <p:cTn id="138" dur="1000" fill="hold"/>
                                        <p:tgtEl>
                                          <p:spTgt spid="21"/>
                                        </p:tgtEl>
                                        <p:attrNameLst>
                                          <p:attrName>ppt_x</p:attrName>
                                        </p:attrNameLst>
                                      </p:cBhvr>
                                      <p:tavLst>
                                        <p:tav tm="0">
                                          <p:val>
                                            <p:strVal val="#ppt_x"/>
                                          </p:val>
                                        </p:tav>
                                        <p:tav tm="100000">
                                          <p:val>
                                            <p:strVal val="#ppt_x"/>
                                          </p:val>
                                        </p:tav>
                                      </p:tavLst>
                                    </p:anim>
                                    <p:anim calcmode="lin" valueType="num">
                                      <p:cBhvr>
                                        <p:cTn id="139" dur="1000" fill="hold"/>
                                        <p:tgtEl>
                                          <p:spTgt spid="21"/>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fade">
                                      <p:cBhvr>
                                        <p:cTn id="142" dur="1000"/>
                                        <p:tgtEl>
                                          <p:spTgt spid="27"/>
                                        </p:tgtEl>
                                      </p:cBhvr>
                                    </p:animEffect>
                                    <p:anim calcmode="lin" valueType="num">
                                      <p:cBhvr>
                                        <p:cTn id="143" dur="1000" fill="hold"/>
                                        <p:tgtEl>
                                          <p:spTgt spid="27"/>
                                        </p:tgtEl>
                                        <p:attrNameLst>
                                          <p:attrName>ppt_x</p:attrName>
                                        </p:attrNameLst>
                                      </p:cBhvr>
                                      <p:tavLst>
                                        <p:tav tm="0">
                                          <p:val>
                                            <p:strVal val="#ppt_x"/>
                                          </p:val>
                                        </p:tav>
                                        <p:tav tm="100000">
                                          <p:val>
                                            <p:strVal val="#ppt_x"/>
                                          </p:val>
                                        </p:tav>
                                      </p:tavLst>
                                    </p:anim>
                                    <p:anim calcmode="lin" valueType="num">
                                      <p:cBhvr>
                                        <p:cTn id="144" dur="1000" fill="hold"/>
                                        <p:tgtEl>
                                          <p:spTgt spid="27"/>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1000"/>
                                        <p:tgtEl>
                                          <p:spTgt spid="12"/>
                                        </p:tgtEl>
                                      </p:cBhvr>
                                    </p:animEffect>
                                    <p:anim calcmode="lin" valueType="num">
                                      <p:cBhvr>
                                        <p:cTn id="148" dur="1000" fill="hold"/>
                                        <p:tgtEl>
                                          <p:spTgt spid="12"/>
                                        </p:tgtEl>
                                        <p:attrNameLst>
                                          <p:attrName>ppt_x</p:attrName>
                                        </p:attrNameLst>
                                      </p:cBhvr>
                                      <p:tavLst>
                                        <p:tav tm="0">
                                          <p:val>
                                            <p:strVal val="#ppt_x"/>
                                          </p:val>
                                        </p:tav>
                                        <p:tav tm="100000">
                                          <p:val>
                                            <p:strVal val="#ppt_x"/>
                                          </p:val>
                                        </p:tav>
                                      </p:tavLst>
                                    </p:anim>
                                    <p:anim calcmode="lin" valueType="num">
                                      <p:cBhvr>
                                        <p:cTn id="149" dur="1000" fill="hold"/>
                                        <p:tgtEl>
                                          <p:spTgt spid="12"/>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1000"/>
                                        <p:tgtEl>
                                          <p:spTgt spid="30"/>
                                        </p:tgtEl>
                                      </p:cBhvr>
                                    </p:animEffect>
                                    <p:anim calcmode="lin" valueType="num">
                                      <p:cBhvr>
                                        <p:cTn id="153" dur="1000" fill="hold"/>
                                        <p:tgtEl>
                                          <p:spTgt spid="30"/>
                                        </p:tgtEl>
                                        <p:attrNameLst>
                                          <p:attrName>ppt_x</p:attrName>
                                        </p:attrNameLst>
                                      </p:cBhvr>
                                      <p:tavLst>
                                        <p:tav tm="0">
                                          <p:val>
                                            <p:strVal val="#ppt_x"/>
                                          </p:val>
                                        </p:tav>
                                        <p:tav tm="100000">
                                          <p:val>
                                            <p:strVal val="#ppt_x"/>
                                          </p:val>
                                        </p:tav>
                                      </p:tavLst>
                                    </p:anim>
                                    <p:anim calcmode="lin" valueType="num">
                                      <p:cBhvr>
                                        <p:cTn id="1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9"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 calcmode="lin" valueType="num">
                                      <p:cBhvr>
                                        <p:cTn id="159" dur="1000" fill="hold"/>
                                        <p:tgtEl>
                                          <p:spTgt spid="47"/>
                                        </p:tgtEl>
                                        <p:attrNameLst>
                                          <p:attrName>ppt_x</p:attrName>
                                        </p:attrNameLst>
                                      </p:cBhvr>
                                      <p:tavLst>
                                        <p:tav tm="0">
                                          <p:val>
                                            <p:strVal val="#ppt_x-.2"/>
                                          </p:val>
                                        </p:tav>
                                        <p:tav tm="100000">
                                          <p:val>
                                            <p:strVal val="#ppt_x"/>
                                          </p:val>
                                        </p:tav>
                                      </p:tavLst>
                                    </p:anim>
                                    <p:anim calcmode="lin" valueType="num">
                                      <p:cBhvr>
                                        <p:cTn id="160"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47"/>
                                        </p:tgtEl>
                                      </p:cBhvr>
                                    </p:animEffect>
                                  </p:childTnLst>
                                </p:cTn>
                              </p:par>
                              <p:par>
                                <p:cTn id="162" presetID="29"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 calcmode="lin" valueType="num">
                                      <p:cBhvr>
                                        <p:cTn id="164" dur="1000" fill="hold"/>
                                        <p:tgtEl>
                                          <p:spTgt spid="52"/>
                                        </p:tgtEl>
                                        <p:attrNameLst>
                                          <p:attrName>ppt_x</p:attrName>
                                        </p:attrNameLst>
                                      </p:cBhvr>
                                      <p:tavLst>
                                        <p:tav tm="0">
                                          <p:val>
                                            <p:strVal val="#ppt_x-.2"/>
                                          </p:val>
                                        </p:tav>
                                        <p:tav tm="100000">
                                          <p:val>
                                            <p:strVal val="#ppt_x"/>
                                          </p:val>
                                        </p:tav>
                                      </p:tavLst>
                                    </p:anim>
                                    <p:anim calcmode="lin" valueType="num">
                                      <p:cBhvr>
                                        <p:cTn id="165"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4" presetClass="exit" presetSubtype="16" fill="hold" nodeType="clickEffect">
                                  <p:stCondLst>
                                    <p:cond delay="0"/>
                                  </p:stCondLst>
                                  <p:childTnLst>
                                    <p:animEffect transition="out" filter="box(in)">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4" presetClass="exit" presetSubtype="16" fill="hold" nodeType="withEffect">
                                  <p:stCondLst>
                                    <p:cond delay="0"/>
                                  </p:stCondLst>
                                  <p:childTnLst>
                                    <p:animEffect transition="out" filter="box(in)">
                                      <p:cBhvr>
                                        <p:cTn id="173" dur="500"/>
                                        <p:tgtEl>
                                          <p:spTgt spid="9"/>
                                        </p:tgtEl>
                                      </p:cBhvr>
                                    </p:animEffect>
                                    <p:set>
                                      <p:cBhvr>
                                        <p:cTn id="174" dur="1" fill="hold">
                                          <p:stCondLst>
                                            <p:cond delay="499"/>
                                          </p:stCondLst>
                                        </p:cTn>
                                        <p:tgtEl>
                                          <p:spTgt spid="9"/>
                                        </p:tgtEl>
                                        <p:attrNameLst>
                                          <p:attrName>style.visibility</p:attrName>
                                        </p:attrNameLst>
                                      </p:cBhvr>
                                      <p:to>
                                        <p:strVal val="hidden"/>
                                      </p:to>
                                    </p:set>
                                  </p:childTnLst>
                                </p:cTn>
                              </p:par>
                              <p:par>
                                <p:cTn id="175" presetID="4" presetClass="exit" presetSubtype="16" fill="hold" nodeType="withEffect">
                                  <p:stCondLst>
                                    <p:cond delay="0"/>
                                  </p:stCondLst>
                                  <p:childTnLst>
                                    <p:animEffect transition="out" filter="box(in)">
                                      <p:cBhvr>
                                        <p:cTn id="176" dur="500"/>
                                        <p:tgtEl>
                                          <p:spTgt spid="39"/>
                                        </p:tgtEl>
                                      </p:cBhvr>
                                    </p:animEffect>
                                    <p:set>
                                      <p:cBhvr>
                                        <p:cTn id="177" dur="1" fill="hold">
                                          <p:stCondLst>
                                            <p:cond delay="499"/>
                                          </p:stCondLst>
                                        </p:cTn>
                                        <p:tgtEl>
                                          <p:spTgt spid="39"/>
                                        </p:tgtEl>
                                        <p:attrNameLst>
                                          <p:attrName>style.visibility</p:attrName>
                                        </p:attrNameLst>
                                      </p:cBhvr>
                                      <p:to>
                                        <p:strVal val="hidden"/>
                                      </p:to>
                                    </p:set>
                                  </p:childTnLst>
                                </p:cTn>
                              </p:par>
                              <p:par>
                                <p:cTn id="178" presetID="4" presetClass="exit" presetSubtype="16" fill="hold" nodeType="withEffect">
                                  <p:stCondLst>
                                    <p:cond delay="0"/>
                                  </p:stCondLst>
                                  <p:childTnLst>
                                    <p:animEffect transition="out" filter="box(in)">
                                      <p:cBhvr>
                                        <p:cTn id="179" dur="500"/>
                                        <p:tgtEl>
                                          <p:spTgt spid="18"/>
                                        </p:tgtEl>
                                      </p:cBhvr>
                                    </p:animEffect>
                                    <p:set>
                                      <p:cBhvr>
                                        <p:cTn id="180" dur="1" fill="hold">
                                          <p:stCondLst>
                                            <p:cond delay="499"/>
                                          </p:stCondLst>
                                        </p:cTn>
                                        <p:tgtEl>
                                          <p:spTgt spid="18"/>
                                        </p:tgtEl>
                                        <p:attrNameLst>
                                          <p:attrName>style.visibility</p:attrName>
                                        </p:attrNameLst>
                                      </p:cBhvr>
                                      <p:to>
                                        <p:strVal val="hidden"/>
                                      </p:to>
                                    </p:set>
                                  </p:childTnLst>
                                </p:cTn>
                              </p:par>
                              <p:par>
                                <p:cTn id="181" presetID="4" presetClass="exit" presetSubtype="16" fill="hold" nodeType="withEffect">
                                  <p:stCondLst>
                                    <p:cond delay="0"/>
                                  </p:stCondLst>
                                  <p:childTnLst>
                                    <p:animEffect transition="out" filter="box(in)">
                                      <p:cBhvr>
                                        <p:cTn id="182" dur="500"/>
                                        <p:tgtEl>
                                          <p:spTgt spid="21"/>
                                        </p:tgtEl>
                                      </p:cBhvr>
                                    </p:animEffect>
                                    <p:set>
                                      <p:cBhvr>
                                        <p:cTn id="183" dur="1" fill="hold">
                                          <p:stCondLst>
                                            <p:cond delay="499"/>
                                          </p:stCondLst>
                                        </p:cTn>
                                        <p:tgtEl>
                                          <p:spTgt spid="21"/>
                                        </p:tgtEl>
                                        <p:attrNameLst>
                                          <p:attrName>style.visibility</p:attrName>
                                        </p:attrNameLst>
                                      </p:cBhvr>
                                      <p:to>
                                        <p:strVal val="hidden"/>
                                      </p:to>
                                    </p:set>
                                  </p:childTnLst>
                                </p:cTn>
                              </p:par>
                              <p:par>
                                <p:cTn id="184" presetID="4" presetClass="exit" presetSubtype="16" fill="hold" nodeType="withEffect">
                                  <p:stCondLst>
                                    <p:cond delay="0"/>
                                  </p:stCondLst>
                                  <p:childTnLst>
                                    <p:animEffect transition="out" filter="box(in)">
                                      <p:cBhvr>
                                        <p:cTn id="185" dur="500"/>
                                        <p:tgtEl>
                                          <p:spTgt spid="24"/>
                                        </p:tgtEl>
                                      </p:cBhvr>
                                    </p:animEffect>
                                    <p:set>
                                      <p:cBhvr>
                                        <p:cTn id="186" dur="1" fill="hold">
                                          <p:stCondLst>
                                            <p:cond delay="499"/>
                                          </p:stCondLst>
                                        </p:cTn>
                                        <p:tgtEl>
                                          <p:spTgt spid="24"/>
                                        </p:tgtEl>
                                        <p:attrNameLst>
                                          <p:attrName>style.visibility</p:attrName>
                                        </p:attrNameLst>
                                      </p:cBhvr>
                                      <p:to>
                                        <p:strVal val="hidden"/>
                                      </p:to>
                                    </p:set>
                                  </p:childTnLst>
                                </p:cTn>
                              </p:par>
                              <p:par>
                                <p:cTn id="187" presetID="4" presetClass="exit" presetSubtype="16" fill="hold" nodeType="withEffect">
                                  <p:stCondLst>
                                    <p:cond delay="0"/>
                                  </p:stCondLst>
                                  <p:childTnLst>
                                    <p:animEffect transition="out" filter="box(in)">
                                      <p:cBhvr>
                                        <p:cTn id="188" dur="500"/>
                                        <p:tgtEl>
                                          <p:spTgt spid="27"/>
                                        </p:tgtEl>
                                      </p:cBhvr>
                                    </p:animEffect>
                                    <p:set>
                                      <p:cBhvr>
                                        <p:cTn id="189" dur="1" fill="hold">
                                          <p:stCondLst>
                                            <p:cond delay="499"/>
                                          </p:stCondLst>
                                        </p:cTn>
                                        <p:tgtEl>
                                          <p:spTgt spid="27"/>
                                        </p:tgtEl>
                                        <p:attrNameLst>
                                          <p:attrName>style.visibility</p:attrName>
                                        </p:attrNameLst>
                                      </p:cBhvr>
                                      <p:to>
                                        <p:strVal val="hidden"/>
                                      </p:to>
                                    </p:set>
                                  </p:childTnLst>
                                </p:cTn>
                              </p:par>
                              <p:par>
                                <p:cTn id="190" presetID="4" presetClass="exit" presetSubtype="16" fill="hold" nodeType="withEffect">
                                  <p:stCondLst>
                                    <p:cond delay="0"/>
                                  </p:stCondLst>
                                  <p:childTnLst>
                                    <p:animEffect transition="out" filter="box(in)">
                                      <p:cBhvr>
                                        <p:cTn id="191" dur="500"/>
                                        <p:tgtEl>
                                          <p:spTgt spid="15"/>
                                        </p:tgtEl>
                                      </p:cBhvr>
                                    </p:animEffect>
                                    <p:set>
                                      <p:cBhvr>
                                        <p:cTn id="192" dur="1" fill="hold">
                                          <p:stCondLst>
                                            <p:cond delay="499"/>
                                          </p:stCondLst>
                                        </p:cTn>
                                        <p:tgtEl>
                                          <p:spTgt spid="15"/>
                                        </p:tgtEl>
                                        <p:attrNameLst>
                                          <p:attrName>style.visibility</p:attrName>
                                        </p:attrNameLst>
                                      </p:cBhvr>
                                      <p:to>
                                        <p:strVal val="hidden"/>
                                      </p:to>
                                    </p:set>
                                  </p:childTnLst>
                                </p:cTn>
                              </p:par>
                              <p:par>
                                <p:cTn id="193" presetID="4" presetClass="exit" presetSubtype="16" fill="hold" nodeType="withEffect">
                                  <p:stCondLst>
                                    <p:cond delay="0"/>
                                  </p:stCondLst>
                                  <p:childTnLst>
                                    <p:animEffect transition="out" filter="box(in)">
                                      <p:cBhvr>
                                        <p:cTn id="194" dur="500"/>
                                        <p:tgtEl>
                                          <p:spTgt spid="12"/>
                                        </p:tgtEl>
                                      </p:cBhvr>
                                    </p:animEffect>
                                    <p:set>
                                      <p:cBhvr>
                                        <p:cTn id="195" dur="1" fill="hold">
                                          <p:stCondLst>
                                            <p:cond delay="499"/>
                                          </p:stCondLst>
                                        </p:cTn>
                                        <p:tgtEl>
                                          <p:spTgt spid="12"/>
                                        </p:tgtEl>
                                        <p:attrNameLst>
                                          <p:attrName>style.visibility</p:attrName>
                                        </p:attrNameLst>
                                      </p:cBhvr>
                                      <p:to>
                                        <p:strVal val="hidden"/>
                                      </p:to>
                                    </p:set>
                                  </p:childTnLst>
                                </p:cTn>
                              </p:par>
                              <p:par>
                                <p:cTn id="196" presetID="4" presetClass="exit" presetSubtype="16" fill="hold" nodeType="withEffect">
                                  <p:stCondLst>
                                    <p:cond delay="0"/>
                                  </p:stCondLst>
                                  <p:childTnLst>
                                    <p:animEffect transition="out" filter="box(in)">
                                      <p:cBhvr>
                                        <p:cTn id="197" dur="500"/>
                                        <p:tgtEl>
                                          <p:spTgt spid="36"/>
                                        </p:tgtEl>
                                      </p:cBhvr>
                                    </p:animEffect>
                                    <p:set>
                                      <p:cBhvr>
                                        <p:cTn id="198" dur="1" fill="hold">
                                          <p:stCondLst>
                                            <p:cond delay="499"/>
                                          </p:stCondLst>
                                        </p:cTn>
                                        <p:tgtEl>
                                          <p:spTgt spid="36"/>
                                        </p:tgtEl>
                                        <p:attrNameLst>
                                          <p:attrName>style.visibility</p:attrName>
                                        </p:attrNameLst>
                                      </p:cBhvr>
                                      <p:to>
                                        <p:strVal val="hidden"/>
                                      </p:to>
                                    </p:set>
                                  </p:childTnLst>
                                </p:cTn>
                              </p:par>
                              <p:par>
                                <p:cTn id="199" presetID="4" presetClass="exit" presetSubtype="16" fill="hold" nodeType="withEffect">
                                  <p:stCondLst>
                                    <p:cond delay="0"/>
                                  </p:stCondLst>
                                  <p:childTnLst>
                                    <p:animEffect transition="out" filter="box(in)">
                                      <p:cBhvr>
                                        <p:cTn id="200" dur="500"/>
                                        <p:tgtEl>
                                          <p:spTgt spid="30"/>
                                        </p:tgtEl>
                                      </p:cBhvr>
                                    </p:animEffect>
                                    <p:set>
                                      <p:cBhvr>
                                        <p:cTn id="201" dur="1" fill="hold">
                                          <p:stCondLst>
                                            <p:cond delay="499"/>
                                          </p:stCondLst>
                                        </p:cTn>
                                        <p:tgtEl>
                                          <p:spTgt spid="30"/>
                                        </p:tgtEl>
                                        <p:attrNameLst>
                                          <p:attrName>style.visibility</p:attrName>
                                        </p:attrNameLst>
                                      </p:cBhvr>
                                      <p:to>
                                        <p:strVal val="hidden"/>
                                      </p:to>
                                    </p:set>
                                  </p:childTnLst>
                                </p:cTn>
                              </p:par>
                              <p:par>
                                <p:cTn id="202" presetID="4" presetClass="exit" presetSubtype="16" fill="hold" nodeType="withEffect">
                                  <p:stCondLst>
                                    <p:cond delay="0"/>
                                  </p:stCondLst>
                                  <p:childTnLst>
                                    <p:animEffect transition="out" filter="box(in)">
                                      <p:cBhvr>
                                        <p:cTn id="203" dur="500"/>
                                        <p:tgtEl>
                                          <p:spTgt spid="33"/>
                                        </p:tgtEl>
                                      </p:cBhvr>
                                    </p:animEffect>
                                    <p:set>
                                      <p:cBhvr>
                                        <p:cTn id="204" dur="1" fill="hold">
                                          <p:stCondLst>
                                            <p:cond delay="499"/>
                                          </p:stCondLst>
                                        </p:cTn>
                                        <p:tgtEl>
                                          <p:spTgt spid="33"/>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29" presetClass="entr" presetSubtype="0" fill="hold" grpId="0" nodeType="clickEffect">
                                  <p:stCondLst>
                                    <p:cond delay="0"/>
                                  </p:stCondLst>
                                  <p:childTnLst>
                                    <p:set>
                                      <p:cBhvr>
                                        <p:cTn id="208" dur="1" fill="hold">
                                          <p:stCondLst>
                                            <p:cond delay="0"/>
                                          </p:stCondLst>
                                        </p:cTn>
                                        <p:tgtEl>
                                          <p:spTgt spid="48"/>
                                        </p:tgtEl>
                                        <p:attrNameLst>
                                          <p:attrName>style.visibility</p:attrName>
                                        </p:attrNameLst>
                                      </p:cBhvr>
                                      <p:to>
                                        <p:strVal val="visible"/>
                                      </p:to>
                                    </p:set>
                                    <p:anim calcmode="lin" valueType="num">
                                      <p:cBhvr>
                                        <p:cTn id="209" dur="1000" fill="hold"/>
                                        <p:tgtEl>
                                          <p:spTgt spid="48"/>
                                        </p:tgtEl>
                                        <p:attrNameLst>
                                          <p:attrName>ppt_x</p:attrName>
                                        </p:attrNameLst>
                                      </p:cBhvr>
                                      <p:tavLst>
                                        <p:tav tm="0">
                                          <p:val>
                                            <p:strVal val="#ppt_x-.2"/>
                                          </p:val>
                                        </p:tav>
                                        <p:tav tm="100000">
                                          <p:val>
                                            <p:strVal val="#ppt_x"/>
                                          </p:val>
                                        </p:tav>
                                      </p:tavLst>
                                    </p:anim>
                                    <p:anim calcmode="lin" valueType="num">
                                      <p:cBhvr>
                                        <p:cTn id="210"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11" dur="1000"/>
                                        <p:tgtEl>
                                          <p:spTgt spid="48"/>
                                        </p:tgtEl>
                                      </p:cBhvr>
                                    </p:animEffect>
                                  </p:childTnLst>
                                </p:cTn>
                              </p:par>
                              <p:par>
                                <p:cTn id="212" presetID="29" presetClass="entr" presetSubtype="0" fill="hold" grpId="0" nodeType="withEffect">
                                  <p:stCondLst>
                                    <p:cond delay="0"/>
                                  </p:stCondLst>
                                  <p:childTnLst>
                                    <p:set>
                                      <p:cBhvr>
                                        <p:cTn id="213" dur="1" fill="hold">
                                          <p:stCondLst>
                                            <p:cond delay="0"/>
                                          </p:stCondLst>
                                        </p:cTn>
                                        <p:tgtEl>
                                          <p:spTgt spid="51"/>
                                        </p:tgtEl>
                                        <p:attrNameLst>
                                          <p:attrName>style.visibility</p:attrName>
                                        </p:attrNameLst>
                                      </p:cBhvr>
                                      <p:to>
                                        <p:strVal val="visible"/>
                                      </p:to>
                                    </p:set>
                                    <p:anim calcmode="lin" valueType="num">
                                      <p:cBhvr>
                                        <p:cTn id="214" dur="1000" fill="hold"/>
                                        <p:tgtEl>
                                          <p:spTgt spid="51"/>
                                        </p:tgtEl>
                                        <p:attrNameLst>
                                          <p:attrName>ppt_x</p:attrName>
                                        </p:attrNameLst>
                                      </p:cBhvr>
                                      <p:tavLst>
                                        <p:tav tm="0">
                                          <p:val>
                                            <p:strVal val="#ppt_x-.2"/>
                                          </p:val>
                                        </p:tav>
                                        <p:tav tm="100000">
                                          <p:val>
                                            <p:strVal val="#ppt_x"/>
                                          </p:val>
                                        </p:tav>
                                      </p:tavLst>
                                    </p:anim>
                                    <p:anim calcmode="lin" valueType="num">
                                      <p:cBhvr>
                                        <p:cTn id="215"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1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Quels sont les groupes sanguins et leurs antigènes ou anticorps ?"/>
          <p:cNvPicPr>
            <a:picLocks noChangeAspect="1" noChangeArrowheads="1"/>
          </p:cNvPicPr>
          <p:nvPr/>
        </p:nvPicPr>
        <p:blipFill>
          <a:blip r:embed="rId2" cstate="print"/>
          <a:srcRect l="1277" t="1167" r="4648" b="4778"/>
          <a:stretch>
            <a:fillRect/>
          </a:stretch>
        </p:blipFill>
        <p:spPr bwMode="auto">
          <a:xfrm>
            <a:off x="395536" y="980728"/>
            <a:ext cx="7992888" cy="44644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620688"/>
            <a:ext cx="5616624" cy="523220"/>
          </a:xfrm>
          <a:prstGeom prst="rect">
            <a:avLst/>
          </a:prstGeom>
          <a:noFill/>
        </p:spPr>
        <p:txBody>
          <a:bodyPr wrap="square" rtlCol="0">
            <a:spAutoFit/>
          </a:bodyPr>
          <a:lstStyle/>
          <a:p>
            <a:pPr algn="ctr"/>
            <a:r>
              <a:rPr lang="fr-FR" sz="2800" b="1" dirty="0" smtClean="0"/>
              <a:t>Particularité su Système ABO</a:t>
            </a:r>
            <a:endParaRPr lang="fr-FR" sz="2800" b="1" dirty="0"/>
          </a:p>
        </p:txBody>
      </p:sp>
      <p:sp>
        <p:nvSpPr>
          <p:cNvPr id="5" name="ZoneTexte 4"/>
          <p:cNvSpPr txBox="1"/>
          <p:nvPr/>
        </p:nvSpPr>
        <p:spPr>
          <a:xfrm>
            <a:off x="1547664" y="5877272"/>
            <a:ext cx="56521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La règle est de ne jamais apporter un antigène contre lequel le receveur possède un anticorps </a:t>
            </a:r>
            <a:endParaRPr lang="fr-FR" b="1" dirty="0"/>
          </a:p>
        </p:txBody>
      </p:sp>
      <p:pic>
        <p:nvPicPr>
          <p:cNvPr id="6" name="Picture 2" descr="https://upload.wikimedia.org/wikipedia/commons/thumb/5/51/Blood_Compatibility.svg/220px-Blood_Compatibility.svg.png"/>
          <p:cNvPicPr>
            <a:picLocks noChangeAspect="1" noChangeArrowheads="1"/>
          </p:cNvPicPr>
          <p:nvPr/>
        </p:nvPicPr>
        <p:blipFill>
          <a:blip r:embed="rId2" cstate="print"/>
          <a:srcRect/>
          <a:stretch>
            <a:fillRect/>
          </a:stretch>
        </p:blipFill>
        <p:spPr bwMode="auto">
          <a:xfrm>
            <a:off x="1434876" y="1643548"/>
            <a:ext cx="5616624" cy="3384376"/>
          </a:xfrm>
          <a:prstGeom prst="rect">
            <a:avLst/>
          </a:prstGeom>
          <a:noFill/>
        </p:spPr>
      </p:pic>
      <p:sp>
        <p:nvSpPr>
          <p:cNvPr id="8" name="Flèche courbée vers la gauche 7"/>
          <p:cNvSpPr/>
          <p:nvPr/>
        </p:nvSpPr>
        <p:spPr>
          <a:xfrm>
            <a:off x="7092280" y="2996952"/>
            <a:ext cx="396000" cy="684000"/>
          </a:xfrm>
          <a:prstGeom prst="curvedLeftArrow">
            <a:avLst>
              <a:gd name="adj1" fmla="val 25000"/>
              <a:gd name="adj2" fmla="val 50000"/>
              <a:gd name="adj3" fmla="val 25000"/>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rot="5400000">
            <a:off x="3929446" y="4869176"/>
            <a:ext cx="396000" cy="684000"/>
          </a:xfrm>
          <a:prstGeom prst="curvedLeftArrow">
            <a:avLst>
              <a:gd name="adj1" fmla="val 25000"/>
              <a:gd name="adj2" fmla="val 50000"/>
              <a:gd name="adj3" fmla="val 25000"/>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gauche 9"/>
          <p:cNvSpPr/>
          <p:nvPr/>
        </p:nvSpPr>
        <p:spPr>
          <a:xfrm rot="10800000">
            <a:off x="972152" y="3002486"/>
            <a:ext cx="396000" cy="684000"/>
          </a:xfrm>
          <a:prstGeom prst="curvedLeftArrow">
            <a:avLst>
              <a:gd name="adj1" fmla="val 25000"/>
              <a:gd name="adj2" fmla="val 50000"/>
              <a:gd name="adj3" fmla="val 25000"/>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gauche 10"/>
          <p:cNvSpPr/>
          <p:nvPr/>
        </p:nvSpPr>
        <p:spPr>
          <a:xfrm rot="16200000">
            <a:off x="3995920" y="1088800"/>
            <a:ext cx="396000" cy="684000"/>
          </a:xfrm>
          <a:prstGeom prst="curvedLeftArrow">
            <a:avLst>
              <a:gd name="adj1" fmla="val 25000"/>
              <a:gd name="adj2" fmla="val 50000"/>
              <a:gd name="adj3" fmla="val 25000"/>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6444208" cy="769441"/>
          </a:xfrm>
          <a:prstGeom prst="rect">
            <a:avLst/>
          </a:prstGeom>
          <a:noFill/>
        </p:spPr>
        <p:txBody>
          <a:bodyPr wrap="square" rtlCol="0">
            <a:spAutoFit/>
          </a:bodyPr>
          <a:lstStyle/>
          <a:p>
            <a:r>
              <a:rPr lang="fr-FR" sz="4400" b="1" dirty="0" smtClean="0">
                <a:ln w="1905"/>
                <a:solidFill>
                  <a:srgbClr val="C00000"/>
                </a:solidFill>
                <a:effectLst>
                  <a:innerShdw blurRad="69850" dist="43180" dir="5400000">
                    <a:srgbClr val="000000">
                      <a:alpha val="65000"/>
                    </a:srgbClr>
                  </a:innerShdw>
                </a:effectLst>
              </a:rPr>
              <a:t>La circulation sanguine </a:t>
            </a:r>
            <a:endParaRPr lang="fr-FR" sz="4400" b="1" dirty="0">
              <a:ln w="1905"/>
              <a:solidFill>
                <a:srgbClr val="C00000"/>
              </a:solidFill>
              <a:effectLst>
                <a:innerShdw blurRad="69850" dist="43180" dir="5400000">
                  <a:srgbClr val="000000">
                    <a:alpha val="65000"/>
                  </a:srgbClr>
                </a:innerShdw>
              </a:effectLst>
            </a:endParaRPr>
          </a:p>
        </p:txBody>
      </p:sp>
      <p:sp>
        <p:nvSpPr>
          <p:cNvPr id="7" name="Rectangle 6"/>
          <p:cNvSpPr/>
          <p:nvPr/>
        </p:nvSpPr>
        <p:spPr>
          <a:xfrm>
            <a:off x="179512" y="836712"/>
            <a:ext cx="8568952" cy="1131785"/>
          </a:xfrm>
          <a:prstGeom prst="rect">
            <a:avLst/>
          </a:prstGeom>
        </p:spPr>
        <p:txBody>
          <a:bodyPr wrap="square">
            <a:spAutoFit/>
          </a:bodyPr>
          <a:lstStyle/>
          <a:p>
            <a:pPr algn="just">
              <a:lnSpc>
                <a:spcPct val="150000"/>
              </a:lnSpc>
            </a:pPr>
            <a:r>
              <a:rPr lang="fr-FR" sz="2400" b="1" dirty="0" smtClean="0"/>
              <a:t>	La circulation du sang est le trajet effectué par le sang dans les </a:t>
            </a:r>
            <a:r>
              <a:rPr lang="fr-FR" sz="2400" b="1" dirty="0" smtClean="0">
                <a:solidFill>
                  <a:srgbClr val="FF0000"/>
                </a:solidFill>
              </a:rPr>
              <a:t>vaisseaux sanguins </a:t>
            </a:r>
            <a:r>
              <a:rPr lang="fr-FR" sz="2400" b="1" dirty="0" smtClean="0"/>
              <a:t>(les veines et les artères).</a:t>
            </a:r>
            <a:endParaRPr lang="fr-FR" sz="2400" b="1" dirty="0"/>
          </a:p>
        </p:txBody>
      </p:sp>
      <p:pic>
        <p:nvPicPr>
          <p:cNvPr id="4" name="Picture 3"/>
          <p:cNvPicPr>
            <a:picLocks noChangeAspect="1" noChangeArrowheads="1"/>
          </p:cNvPicPr>
          <p:nvPr/>
        </p:nvPicPr>
        <p:blipFill>
          <a:blip r:embed="rId2" cstate="print"/>
          <a:srcRect l="8785" t="43063" r="20388" b="9179"/>
          <a:stretch>
            <a:fillRect/>
          </a:stretch>
        </p:blipFill>
        <p:spPr bwMode="auto">
          <a:xfrm>
            <a:off x="4355976" y="2204864"/>
            <a:ext cx="4788024" cy="4369688"/>
          </a:xfrm>
          <a:prstGeom prst="rect">
            <a:avLst/>
          </a:prstGeom>
          <a:noFill/>
          <a:ln w="9525">
            <a:noFill/>
            <a:miter lim="800000"/>
            <a:headEnd/>
            <a:tailEnd/>
          </a:ln>
          <a:effectLst/>
        </p:spPr>
      </p:pic>
      <p:sp>
        <p:nvSpPr>
          <p:cNvPr id="6" name="Rectangle 5"/>
          <p:cNvSpPr/>
          <p:nvPr/>
        </p:nvSpPr>
        <p:spPr>
          <a:xfrm>
            <a:off x="0" y="2276872"/>
            <a:ext cx="4644008" cy="523220"/>
          </a:xfrm>
          <a:prstGeom prst="rect">
            <a:avLst/>
          </a:prstGeom>
        </p:spPr>
        <p:txBody>
          <a:bodyPr wrap="square">
            <a:spAutoFit/>
          </a:bodyPr>
          <a:lstStyle/>
          <a:p>
            <a:pPr algn="just"/>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L’organe principal: Cœur</a:t>
            </a:r>
            <a:endParaRPr lang="fr-FR" sz="2800" dirty="0" smtClean="0">
              <a:ln w="10541" cmpd="sng">
                <a:solidFill>
                  <a:srgbClr val="C00000"/>
                </a:solidFill>
                <a:prstDash val="solid"/>
              </a:ln>
              <a:solidFill>
                <a:srgbClr val="C00000"/>
              </a:solidFill>
            </a:endParaRPr>
          </a:p>
        </p:txBody>
      </p:sp>
      <p:sp>
        <p:nvSpPr>
          <p:cNvPr id="8" name="Rectangle 7"/>
          <p:cNvSpPr/>
          <p:nvPr/>
        </p:nvSpPr>
        <p:spPr>
          <a:xfrm>
            <a:off x="0" y="2780928"/>
            <a:ext cx="4032448" cy="2400657"/>
          </a:xfrm>
          <a:prstGeom prst="rect">
            <a:avLst/>
          </a:prstGeom>
        </p:spPr>
        <p:txBody>
          <a:bodyPr wrap="square">
            <a:spAutoFit/>
          </a:bodyPr>
          <a:lstStyle/>
          <a:p>
            <a:pPr algn="just">
              <a:lnSpc>
                <a:spcPct val="150000"/>
              </a:lnSpc>
            </a:pPr>
            <a:r>
              <a:rPr lang="fr-FR" sz="2000" b="1" dirty="0" smtClean="0"/>
              <a:t>Un organe musculaire situé dans la cage thoracique, derrière le sternum, et décalé légèrement sur la gauche chez la plupart des individus.</a:t>
            </a:r>
            <a:endParaRPr lang="fr-FR"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7558" y="332656"/>
            <a:ext cx="4290342" cy="646331"/>
          </a:xfrm>
          <a:prstGeom prst="rect">
            <a:avLst/>
          </a:prstGeom>
        </p:spPr>
        <p:txBody>
          <a:bodyPr wrap="none">
            <a:spAutoFit/>
          </a:bodyPr>
          <a:lstStyle/>
          <a:p>
            <a:pPr algn="just"/>
            <a:r>
              <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Histologie du cœur</a:t>
            </a:r>
            <a:endParaRPr lang="fr-FR" sz="3600" dirty="0" smtClean="0">
              <a:ln w="10541" cmpd="sng">
                <a:solidFill>
                  <a:srgbClr val="C00000"/>
                </a:solidFill>
                <a:prstDash val="solid"/>
              </a:ln>
              <a:solidFill>
                <a:srgbClr val="C00000"/>
              </a:solidFill>
            </a:endParaRPr>
          </a:p>
        </p:txBody>
      </p:sp>
      <p:sp>
        <p:nvSpPr>
          <p:cNvPr id="5" name="Rectangle 3"/>
          <p:cNvSpPr>
            <a:spLocks noGrp="1" noChangeArrowheads="1"/>
          </p:cNvSpPr>
          <p:nvPr>
            <p:ph idx="1"/>
          </p:nvPr>
        </p:nvSpPr>
        <p:spPr>
          <a:xfrm>
            <a:off x="0" y="980728"/>
            <a:ext cx="5220072" cy="3096344"/>
          </a:xfrm>
        </p:spPr>
        <p:txBody>
          <a:bodyPr>
            <a:noAutofit/>
          </a:bodyPr>
          <a:lstStyle/>
          <a:p>
            <a:pPr>
              <a:lnSpc>
                <a:spcPct val="170000"/>
              </a:lnSpc>
              <a:buFont typeface="Wingdings" pitchFamily="2" charset="2"/>
              <a:buNone/>
            </a:pPr>
            <a:r>
              <a:rPr lang="fr-FR" sz="2000" b="1" dirty="0"/>
              <a:t>   Le cœur </a:t>
            </a:r>
            <a:r>
              <a:rPr lang="fr-FR" sz="2000" b="1" dirty="0" smtClean="0"/>
              <a:t>est </a:t>
            </a:r>
            <a:r>
              <a:rPr lang="fr-FR" sz="2000" b="1" dirty="0"/>
              <a:t>constituée de trois </a:t>
            </a:r>
            <a:r>
              <a:rPr lang="fr-FR" sz="2000" b="1" dirty="0" smtClean="0"/>
              <a:t>couches de tissus</a:t>
            </a:r>
            <a:r>
              <a:rPr lang="fr-FR" sz="2000" b="1" dirty="0"/>
              <a:t>:</a:t>
            </a:r>
            <a:endParaRPr lang="fr-FR" sz="2000" b="1" dirty="0" smtClean="0"/>
          </a:p>
          <a:p>
            <a:pPr>
              <a:lnSpc>
                <a:spcPct val="170000"/>
              </a:lnSpc>
            </a:pPr>
            <a:r>
              <a:rPr lang="fr-FR" sz="2000" b="1" dirty="0" smtClean="0">
                <a:solidFill>
                  <a:srgbClr val="FF0000"/>
                </a:solidFill>
              </a:rPr>
              <a:t>le péricarde</a:t>
            </a:r>
            <a:r>
              <a:rPr lang="fr-FR" sz="2000" b="1" dirty="0" smtClean="0"/>
              <a:t>: enveloppe externe du cœur ; </a:t>
            </a:r>
          </a:p>
          <a:p>
            <a:pPr>
              <a:lnSpc>
                <a:spcPct val="170000"/>
              </a:lnSpc>
            </a:pPr>
            <a:r>
              <a:rPr lang="fr-FR" sz="2000" b="1" dirty="0" smtClean="0">
                <a:solidFill>
                  <a:srgbClr val="FF0000"/>
                </a:solidFill>
              </a:rPr>
              <a:t>le </a:t>
            </a:r>
            <a:r>
              <a:rPr lang="fr-FR" sz="2000" b="1" dirty="0">
                <a:solidFill>
                  <a:srgbClr val="FF0000"/>
                </a:solidFill>
              </a:rPr>
              <a:t>myocarde</a:t>
            </a:r>
            <a:r>
              <a:rPr lang="fr-FR" sz="2000" b="1" dirty="0"/>
              <a:t>: au centre, une tunique musculaire épaisse ; </a:t>
            </a:r>
          </a:p>
          <a:p>
            <a:pPr>
              <a:lnSpc>
                <a:spcPct val="170000"/>
              </a:lnSpc>
            </a:pPr>
            <a:r>
              <a:rPr lang="fr-FR" sz="2000" b="1" dirty="0">
                <a:solidFill>
                  <a:srgbClr val="FF0000"/>
                </a:solidFill>
              </a:rPr>
              <a:t>l'endocarde</a:t>
            </a:r>
            <a:r>
              <a:rPr lang="fr-FR" sz="2000" b="1" dirty="0"/>
              <a:t>: </a:t>
            </a:r>
            <a:r>
              <a:rPr lang="fr-FR" sz="2000" b="1" dirty="0" smtClean="0"/>
              <a:t>enveloppe interne  qui tapisse les cavités du cœur.</a:t>
            </a:r>
            <a:endParaRPr lang="fr-FR" sz="2000" b="1" dirty="0"/>
          </a:p>
        </p:txBody>
      </p:sp>
      <p:sp>
        <p:nvSpPr>
          <p:cNvPr id="3074" name="AutoShape 2" descr="ULaval:MED-1203/Histologie/Guide d'étude — Wikimedic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ULaval:MED-1203/Histologie/Guide d'étude — Wikimedic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0" name="AutoShape 8" descr="Afficher l'image d'origine"/>
          <p:cNvSpPr>
            <a:spLocks noChangeAspect="1" noChangeArrowheads="1"/>
          </p:cNvSpPr>
          <p:nvPr/>
        </p:nvSpPr>
        <p:spPr bwMode="auto">
          <a:xfrm>
            <a:off x="63500" y="-136525"/>
            <a:ext cx="2562225" cy="1790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2" name="AutoShape 10" descr="Afficher l'image d'origine"/>
          <p:cNvSpPr>
            <a:spLocks noChangeAspect="1" noChangeArrowheads="1"/>
          </p:cNvSpPr>
          <p:nvPr/>
        </p:nvSpPr>
        <p:spPr bwMode="auto">
          <a:xfrm>
            <a:off x="63500" y="-136525"/>
            <a:ext cx="2562225" cy="1790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4" name="AutoShape 12" descr="Afficher l'image d'origine"/>
          <p:cNvSpPr>
            <a:spLocks noChangeAspect="1" noChangeArrowheads="1"/>
          </p:cNvSpPr>
          <p:nvPr/>
        </p:nvSpPr>
        <p:spPr bwMode="auto">
          <a:xfrm>
            <a:off x="63500" y="-136525"/>
            <a:ext cx="2562225" cy="1790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5" name="Picture 13" descr="C:\Users\Lenovo\Pictures\images.jpg"/>
          <p:cNvPicPr>
            <a:picLocks noChangeAspect="1" noChangeArrowheads="1"/>
          </p:cNvPicPr>
          <p:nvPr/>
        </p:nvPicPr>
        <p:blipFill>
          <a:blip r:embed="rId2" cstate="print"/>
          <a:srcRect/>
          <a:stretch>
            <a:fillRect/>
          </a:stretch>
        </p:blipFill>
        <p:spPr bwMode="auto">
          <a:xfrm>
            <a:off x="4716016" y="1484784"/>
            <a:ext cx="4161432" cy="4176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fficher l'image d'origine"/>
          <p:cNvPicPr>
            <a:picLocks noChangeAspect="1" noChangeArrowheads="1"/>
          </p:cNvPicPr>
          <p:nvPr/>
        </p:nvPicPr>
        <p:blipFill>
          <a:blip r:embed="rId2" cstate="print"/>
          <a:srcRect/>
          <a:stretch>
            <a:fillRect/>
          </a:stretch>
        </p:blipFill>
        <p:spPr bwMode="auto">
          <a:xfrm>
            <a:off x="0" y="980728"/>
            <a:ext cx="8604448" cy="5318348"/>
          </a:xfrm>
          <a:prstGeom prst="rect">
            <a:avLst/>
          </a:prstGeom>
          <a:noFill/>
        </p:spPr>
      </p:pic>
      <p:sp>
        <p:nvSpPr>
          <p:cNvPr id="5" name="Rectangle 4"/>
          <p:cNvSpPr/>
          <p:nvPr/>
        </p:nvSpPr>
        <p:spPr>
          <a:xfrm>
            <a:off x="2267744" y="332656"/>
            <a:ext cx="4089966" cy="646331"/>
          </a:xfrm>
          <a:prstGeom prst="rect">
            <a:avLst/>
          </a:prstGeom>
        </p:spPr>
        <p:txBody>
          <a:bodyPr wrap="none">
            <a:spAutoFit/>
          </a:bodyPr>
          <a:lstStyle/>
          <a:p>
            <a:pPr algn="just"/>
            <a:r>
              <a:rPr lang="fr-F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Anatomie du cœur</a:t>
            </a:r>
            <a:endParaRPr lang="fr-FR" sz="3600" dirty="0" smtClean="0">
              <a:ln w="10541" cmpd="sng">
                <a:solidFill>
                  <a:srgbClr val="C00000"/>
                </a:solidFill>
                <a:prstDash val="solid"/>
              </a:ln>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7992888" cy="5909310"/>
          </a:xfrm>
          <a:prstGeom prst="rect">
            <a:avLst/>
          </a:prstGeom>
        </p:spPr>
        <p:txBody>
          <a:bodyPr wrap="square">
            <a:spAutoFit/>
          </a:bodyPr>
          <a:lstStyle/>
          <a:p>
            <a:pPr algn="just">
              <a:lnSpc>
                <a:spcPct val="150000"/>
              </a:lnSpc>
            </a:pPr>
            <a:r>
              <a:rPr lang="fr-FR" sz="2800" dirty="0" smtClean="0"/>
              <a:t>	Le système circulatoire se compose d’une pompe (le cœur) qui véhicule un liquide (le sang) à travers un vaste réseau ramifié de tuyaux et de tubes plus fins (les vaisseaux sanguins et les capillaires). </a:t>
            </a:r>
          </a:p>
          <a:p>
            <a:pPr algn="just">
              <a:lnSpc>
                <a:spcPct val="150000"/>
              </a:lnSpc>
            </a:pPr>
            <a:r>
              <a:rPr lang="fr-FR" sz="2800" dirty="0" smtClean="0"/>
              <a:t>Le cœur est un muscle creux. La cavité du cœur est divisée en quatre compartiments: les oreillettes droite et gauche et les ventricules droit et gauche. </a:t>
            </a:r>
            <a:r>
              <a:rPr lang="fr-FR" sz="2800" i="1" dirty="0" smtClean="0"/>
              <a:t>(</a:t>
            </a:r>
            <a:r>
              <a:rPr lang="fr-FR" sz="2800" b="1" i="1" dirty="0" smtClean="0">
                <a:solidFill>
                  <a:schemeClr val="accent5">
                    <a:lumMod val="50000"/>
                  </a:schemeClr>
                </a:solidFill>
              </a:rPr>
              <a:t>voir figure suivante</a:t>
            </a:r>
            <a:r>
              <a:rPr lang="fr-FR" sz="2800" i="1" dirty="0" smtClean="0"/>
              <a:t>) </a:t>
            </a:r>
            <a:endParaRPr lang="fr-FR" sz="2800" i="1" dirty="0"/>
          </a:p>
        </p:txBody>
      </p:sp>
      <p:sp>
        <p:nvSpPr>
          <p:cNvPr id="3" name="Flèche vers le bas 2"/>
          <p:cNvSpPr/>
          <p:nvPr/>
        </p:nvSpPr>
        <p:spPr>
          <a:xfrm>
            <a:off x="3923928" y="5805264"/>
            <a:ext cx="360040" cy="6840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39" t="3084" r="1226" b="2517"/>
          <a:stretch>
            <a:fillRect/>
          </a:stretch>
        </p:blipFill>
        <p:spPr bwMode="auto">
          <a:xfrm>
            <a:off x="179512" y="404664"/>
            <a:ext cx="856895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2C2B8E8D-7986-420F-94E8-BD17D8AE5C58}"/>
              </a:ext>
            </a:extLst>
          </p:cNvPr>
          <p:cNvSpPr>
            <a:spLocks noGrp="1"/>
          </p:cNvSpPr>
          <p:nvPr>
            <p:ph type="title"/>
          </p:nvPr>
        </p:nvSpPr>
        <p:spPr>
          <a:xfrm>
            <a:off x="457200" y="274638"/>
            <a:ext cx="8229600" cy="7060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Vaisseaux sanguins</a:t>
            </a:r>
          </a:p>
        </p:txBody>
      </p:sp>
      <p:sp>
        <p:nvSpPr>
          <p:cNvPr id="6" name="Espace réservé du contenu 2">
            <a:extLst>
              <a:ext uri="{FF2B5EF4-FFF2-40B4-BE49-F238E27FC236}">
                <a16:creationId xmlns="" xmlns:a16="http://schemas.microsoft.com/office/drawing/2014/main" id="{EB24E157-66EB-4529-8706-C3A5ABC27802}"/>
              </a:ext>
            </a:extLst>
          </p:cNvPr>
          <p:cNvSpPr>
            <a:spLocks noGrp="1"/>
          </p:cNvSpPr>
          <p:nvPr>
            <p:ph idx="1"/>
          </p:nvPr>
        </p:nvSpPr>
        <p:spPr>
          <a:xfrm>
            <a:off x="0" y="2996952"/>
            <a:ext cx="9155360" cy="3240360"/>
          </a:xfrm>
        </p:spPr>
        <p:txBody>
          <a:bodyPr/>
          <a:lstStyle/>
          <a:p>
            <a:pPr marL="0" indent="0">
              <a:lnSpc>
                <a:spcPct val="150000"/>
              </a:lnSpc>
              <a:buFont typeface="Wingdings" pitchFamily="2" charset="2"/>
              <a:buChar char="§"/>
            </a:pPr>
            <a:r>
              <a:rPr lang="fr-FR" sz="2800" dirty="0" smtClean="0"/>
              <a:t>   </a:t>
            </a:r>
            <a:r>
              <a:rPr lang="fr-FR" sz="2800" b="1" dirty="0" smtClean="0">
                <a:solidFill>
                  <a:schemeClr val="bg2">
                    <a:lumMod val="50000"/>
                  </a:schemeClr>
                </a:solidFill>
              </a:rPr>
              <a:t>les </a:t>
            </a:r>
            <a:r>
              <a:rPr lang="fr-FR" sz="2800" b="1" i="1" dirty="0">
                <a:solidFill>
                  <a:schemeClr val="bg2">
                    <a:lumMod val="50000"/>
                  </a:schemeClr>
                </a:solidFill>
              </a:rPr>
              <a:t>artères</a:t>
            </a:r>
            <a:r>
              <a:rPr lang="fr-FR" sz="2800" dirty="0"/>
              <a:t>, qui transportent le </a:t>
            </a:r>
            <a:r>
              <a:rPr lang="fr-FR" sz="2800" dirty="0" smtClean="0"/>
              <a:t>sang oxygéné </a:t>
            </a:r>
            <a:r>
              <a:rPr lang="fr-FR" sz="2800" dirty="0"/>
              <a:t>du </a:t>
            </a:r>
            <a:r>
              <a:rPr lang="fr-FR" sz="2800" dirty="0" smtClean="0"/>
              <a:t>cœur aux organes  ;</a:t>
            </a:r>
          </a:p>
          <a:p>
            <a:pPr>
              <a:lnSpc>
                <a:spcPct val="150000"/>
              </a:lnSpc>
              <a:buFont typeface="Wingdings" pitchFamily="2" charset="2"/>
              <a:buChar char="§"/>
            </a:pPr>
            <a:r>
              <a:rPr lang="fr-FR" sz="2800" b="1" dirty="0" smtClean="0">
                <a:solidFill>
                  <a:schemeClr val="bg2">
                    <a:lumMod val="50000"/>
                  </a:schemeClr>
                </a:solidFill>
              </a:rPr>
              <a:t>les </a:t>
            </a:r>
            <a:r>
              <a:rPr lang="fr-FR" sz="2800" b="1" i="1" dirty="0" smtClean="0">
                <a:solidFill>
                  <a:schemeClr val="bg2">
                    <a:lumMod val="50000"/>
                  </a:schemeClr>
                </a:solidFill>
              </a:rPr>
              <a:t>veines</a:t>
            </a:r>
            <a:r>
              <a:rPr lang="fr-FR" sz="2800" dirty="0" smtClean="0"/>
              <a:t>, qui ramènent le sang au cœur ;</a:t>
            </a:r>
          </a:p>
          <a:p>
            <a:pPr>
              <a:lnSpc>
                <a:spcPct val="150000"/>
              </a:lnSpc>
              <a:buFont typeface="Wingdings" pitchFamily="2" charset="2"/>
              <a:buChar char="§"/>
            </a:pPr>
            <a:r>
              <a:rPr lang="fr-FR" sz="2800" b="1" dirty="0" smtClean="0">
                <a:solidFill>
                  <a:schemeClr val="bg2">
                    <a:lumMod val="50000"/>
                  </a:schemeClr>
                </a:solidFill>
              </a:rPr>
              <a:t>les </a:t>
            </a:r>
            <a:r>
              <a:rPr lang="fr-FR" sz="2800" b="1" i="1" dirty="0" smtClean="0">
                <a:solidFill>
                  <a:schemeClr val="bg2">
                    <a:lumMod val="50000"/>
                  </a:schemeClr>
                </a:solidFill>
              </a:rPr>
              <a:t>capillaires</a:t>
            </a:r>
            <a:r>
              <a:rPr lang="fr-FR" sz="2800" dirty="0" smtClean="0"/>
              <a:t>, qui relient les artères et les veines.</a:t>
            </a:r>
            <a:endParaRPr lang="fr-FR" sz="2800" dirty="0"/>
          </a:p>
        </p:txBody>
      </p:sp>
      <p:sp>
        <p:nvSpPr>
          <p:cNvPr id="8" name="Rectangle 7"/>
          <p:cNvSpPr/>
          <p:nvPr/>
        </p:nvSpPr>
        <p:spPr>
          <a:xfrm>
            <a:off x="179512" y="1124744"/>
            <a:ext cx="8496944" cy="1384995"/>
          </a:xfrm>
          <a:prstGeom prst="rect">
            <a:avLst/>
          </a:prstGeom>
        </p:spPr>
        <p:txBody>
          <a:bodyPr wrap="square">
            <a:spAutoFit/>
          </a:bodyPr>
          <a:lstStyle/>
          <a:p>
            <a:pPr algn="just"/>
            <a:r>
              <a:rPr lang="fr-FR" sz="2800" dirty="0" smtClean="0"/>
              <a:t>	Le sang est propulsé par le cœur dans les vaisseaux sanguins . </a:t>
            </a:r>
          </a:p>
          <a:p>
            <a:pPr algn="just"/>
            <a:r>
              <a:rPr lang="fr-FR" sz="2800" dirty="0" smtClean="0"/>
              <a:t>Il existe trois sortes de vaisseaux sanguins.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2987824" cy="769441"/>
          </a:xfrm>
          <a:prstGeom prst="rect">
            <a:avLst/>
          </a:prstGeom>
          <a:noFill/>
        </p:spPr>
        <p:txBody>
          <a:bodyPr wrap="square" rtlCol="0">
            <a:spAutoFit/>
          </a:bodyPr>
          <a:lstStyle/>
          <a:p>
            <a:r>
              <a:rPr lang="fr-FR" sz="4400" b="1" dirty="0" smtClean="0">
                <a:ln w="1905"/>
                <a:solidFill>
                  <a:srgbClr val="C00000"/>
                </a:solidFill>
                <a:effectLst>
                  <a:innerShdw blurRad="69850" dist="43180" dir="5400000">
                    <a:srgbClr val="000000">
                      <a:alpha val="65000"/>
                    </a:srgbClr>
                  </a:innerShdw>
                </a:effectLst>
              </a:rPr>
              <a:t>Le sang </a:t>
            </a:r>
            <a:endParaRPr lang="fr-FR" sz="4400" b="1" dirty="0">
              <a:ln w="1905"/>
              <a:solidFill>
                <a:srgbClr val="C00000"/>
              </a:solidFill>
              <a:effectLst>
                <a:innerShdw blurRad="69850" dist="43180" dir="5400000">
                  <a:srgbClr val="000000">
                    <a:alpha val="65000"/>
                  </a:srgbClr>
                </a:innerShdw>
              </a:effectLst>
            </a:endParaRPr>
          </a:p>
        </p:txBody>
      </p:sp>
      <p:pic>
        <p:nvPicPr>
          <p:cNvPr id="1030" name="Picture 6" descr="https://img-3.journaldesfemmes.fr/YihYmToPi7xvteVo2f1EVhFovrU=/1240x/smart/e249e8756f5d499a9a287c5c49ccff9f/ccmcms-jdf/32656895.jpg"/>
          <p:cNvPicPr>
            <a:picLocks noChangeAspect="1" noChangeArrowheads="1"/>
          </p:cNvPicPr>
          <p:nvPr/>
        </p:nvPicPr>
        <p:blipFill>
          <a:blip r:embed="rId2" cstate="print"/>
          <a:srcRect/>
          <a:stretch>
            <a:fillRect/>
          </a:stretch>
        </p:blipFill>
        <p:spPr bwMode="auto">
          <a:xfrm>
            <a:off x="6012160" y="0"/>
            <a:ext cx="3131840" cy="2976364"/>
          </a:xfrm>
          <a:prstGeom prst="ellipse">
            <a:avLst/>
          </a:prstGeom>
          <a:ln>
            <a:noFill/>
          </a:ln>
          <a:effectLst>
            <a:softEdge rad="112500"/>
          </a:effectLst>
        </p:spPr>
      </p:pic>
      <p:sp>
        <p:nvSpPr>
          <p:cNvPr id="6" name="Rectangle 5"/>
          <p:cNvSpPr/>
          <p:nvPr/>
        </p:nvSpPr>
        <p:spPr>
          <a:xfrm>
            <a:off x="132732" y="764704"/>
            <a:ext cx="5364088" cy="1015663"/>
          </a:xfrm>
          <a:prstGeom prst="rect">
            <a:avLst/>
          </a:prstGeom>
        </p:spPr>
        <p:txBody>
          <a:bodyPr wrap="square">
            <a:spAutoFit/>
          </a:bodyPr>
          <a:lstStyle/>
          <a:p>
            <a:pPr algn="just"/>
            <a:r>
              <a:rPr lang="fr-FR" sz="2000" b="1" dirty="0" smtClean="0"/>
              <a:t>	Le sang est un liquide rouge biologique circulant dans les artères et les veines sous l'impulsion du cœur.</a:t>
            </a:r>
            <a:endParaRPr lang="fr-FR" sz="2000" b="1" dirty="0"/>
          </a:p>
        </p:txBody>
      </p:sp>
      <p:sp>
        <p:nvSpPr>
          <p:cNvPr id="7" name="Rectangle 6"/>
          <p:cNvSpPr/>
          <p:nvPr/>
        </p:nvSpPr>
        <p:spPr>
          <a:xfrm>
            <a:off x="0" y="2234360"/>
            <a:ext cx="6300192" cy="1015663"/>
          </a:xfrm>
          <a:prstGeom prst="rect">
            <a:avLst/>
          </a:prstGeom>
        </p:spPr>
        <p:txBody>
          <a:bodyPr wrap="square">
            <a:spAutoFit/>
          </a:bodyPr>
          <a:lstStyle/>
          <a:p>
            <a:pPr algn="just"/>
            <a:r>
              <a:rPr lang="fr-FR" sz="2000" b="1" dirty="0" smtClean="0"/>
              <a:t>	Un individu en contient de 5 à 6 L de sang dans son corps, ce qui représente environ 6 à 8% de son poids corporel. </a:t>
            </a:r>
            <a:endParaRPr lang="fr-FR" sz="2000" b="1" dirty="0"/>
          </a:p>
        </p:txBody>
      </p:sp>
      <p:sp>
        <p:nvSpPr>
          <p:cNvPr id="9" name="Rectangle 8"/>
          <p:cNvSpPr/>
          <p:nvPr/>
        </p:nvSpPr>
        <p:spPr>
          <a:xfrm>
            <a:off x="0" y="3861048"/>
            <a:ext cx="8721628" cy="1881925"/>
          </a:xfrm>
          <a:prstGeom prst="rect">
            <a:avLst/>
          </a:prstGeom>
        </p:spPr>
        <p:txBody>
          <a:bodyPr wrap="square">
            <a:spAutoFit/>
          </a:bodyPr>
          <a:lstStyle/>
          <a:p>
            <a:pPr algn="just">
              <a:lnSpc>
                <a:spcPct val="150000"/>
              </a:lnSpc>
            </a:pPr>
            <a:r>
              <a:rPr lang="fr-FR" sz="2000" b="1" dirty="0" smtClean="0"/>
              <a:t>	Il distribue l'oxygène, les hormones et les nutriments à toutes les cellules, tous les tissus et tous les organes du corps pour, ensuite, les débarrasser de leurs déchets. Le sang joue aussi un rôle dans la défense immunitaire.</a:t>
            </a:r>
            <a:endParaRPr lang="fr-FR"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676456" cy="6186309"/>
          </a:xfrm>
          <a:prstGeom prst="rect">
            <a:avLst/>
          </a:prstGeom>
        </p:spPr>
        <p:txBody>
          <a:bodyPr wrap="square">
            <a:spAutoFit/>
          </a:bodyPr>
          <a:lstStyle/>
          <a:p>
            <a:pPr algn="just">
              <a:lnSpc>
                <a:spcPct val="150000"/>
              </a:lnSpc>
            </a:pPr>
            <a:r>
              <a:rPr lang="fr-FR" sz="2200" dirty="0" smtClean="0"/>
              <a:t>	Les </a:t>
            </a:r>
            <a:r>
              <a:rPr lang="fr-FR" sz="2200" b="1" dirty="0" smtClean="0">
                <a:solidFill>
                  <a:schemeClr val="bg2">
                    <a:lumMod val="50000"/>
                  </a:schemeClr>
                </a:solidFill>
              </a:rPr>
              <a:t>artères </a:t>
            </a:r>
            <a:r>
              <a:rPr lang="fr-FR" sz="2200" dirty="0" smtClean="0"/>
              <a:t>transportent le sang du cœur vers la périphérie du corps. Elles ont un diamètre important et sont très élastiques, parce qu’elles reçoivent du sang envoyé sous pression (pression artérielle) par les contractions cardiaques. Les artères doivent donc être capables de résister à une pression élevée. Cette pression, qui se manifeste par le pouls, est le battement du sang que l’on palpe au niveau des artères. </a:t>
            </a:r>
          </a:p>
          <a:p>
            <a:pPr algn="just">
              <a:lnSpc>
                <a:spcPct val="150000"/>
              </a:lnSpc>
            </a:pPr>
            <a:r>
              <a:rPr lang="fr-FR" sz="2200" dirty="0" smtClean="0"/>
              <a:t>Les artères se ramifient et deviennent des </a:t>
            </a:r>
            <a:r>
              <a:rPr lang="fr-FR" sz="2200" b="1" dirty="0" smtClean="0">
                <a:solidFill>
                  <a:schemeClr val="bg2">
                    <a:lumMod val="50000"/>
                  </a:schemeClr>
                </a:solidFill>
              </a:rPr>
              <a:t>capillaires</a:t>
            </a:r>
            <a:r>
              <a:rPr lang="fr-FR" sz="2200" dirty="0" smtClean="0"/>
              <a:t>, vaisseaux sanguins très fins qui parcourent les tissus du corps comme un réseau. Grâce à leur paroi très mince l’échange des nutriments et des déchets entre le sang et les cellules des tissus est très facile. </a:t>
            </a:r>
          </a:p>
          <a:p>
            <a:pPr algn="just">
              <a:lnSpc>
                <a:spcPct val="150000"/>
              </a:lnSpc>
            </a:pPr>
            <a:r>
              <a:rPr lang="fr-FR" sz="2200" dirty="0" smtClean="0"/>
              <a:t>Le sang retourne vers le cœur grâce aux </a:t>
            </a:r>
            <a:r>
              <a:rPr lang="fr-FR" sz="2200" b="1" dirty="0" smtClean="0">
                <a:solidFill>
                  <a:schemeClr val="bg2">
                    <a:lumMod val="50000"/>
                  </a:schemeClr>
                </a:solidFill>
              </a:rPr>
              <a:t>veines</a:t>
            </a:r>
            <a:r>
              <a:rPr lang="fr-FR" sz="2200" dirty="0" smtClean="0"/>
              <a:t>. La paroi des veines est plus fragile que celle des artères.</a:t>
            </a:r>
            <a:endParaRPr lang="fr-F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213" y="228600"/>
            <a:ext cx="879157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Afficher l'image d'origine"/>
          <p:cNvSpPr>
            <a:spLocks noChangeAspect="1" noChangeArrowheads="1"/>
          </p:cNvSpPr>
          <p:nvPr/>
        </p:nvSpPr>
        <p:spPr bwMode="auto">
          <a:xfrm>
            <a:off x="63500" y="-136525"/>
            <a:ext cx="2047875" cy="2238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8132" name="AutoShape 4" descr="Afficher l'image d'origine"/>
          <p:cNvSpPr>
            <a:spLocks noChangeAspect="1" noChangeArrowheads="1"/>
          </p:cNvSpPr>
          <p:nvPr/>
        </p:nvSpPr>
        <p:spPr bwMode="auto">
          <a:xfrm>
            <a:off x="63500" y="-136525"/>
            <a:ext cx="2047875" cy="2238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1520" y="404664"/>
            <a:ext cx="8892480" cy="830997"/>
          </a:xfrm>
          <a:prstGeom prst="rect">
            <a:avLst/>
          </a:prstGeom>
        </p:spPr>
        <p:txBody>
          <a:bodyPr wrap="square">
            <a:spAutoFit/>
          </a:bodyPr>
          <a:lstStyle/>
          <a:p>
            <a:pPr algn="just"/>
            <a:r>
              <a:rPr lang="fr-FR" sz="2400" b="1" dirty="0" smtClean="0"/>
              <a:t>Dans la circulation sanguine, on distingue la grande et la petite circulation. </a:t>
            </a:r>
          </a:p>
        </p:txBody>
      </p:sp>
      <p:sp>
        <p:nvSpPr>
          <p:cNvPr id="11" name="Rectangle 10"/>
          <p:cNvSpPr/>
          <p:nvPr/>
        </p:nvSpPr>
        <p:spPr>
          <a:xfrm>
            <a:off x="288032" y="3242007"/>
            <a:ext cx="8820472" cy="3139321"/>
          </a:xfrm>
          <a:prstGeom prst="rect">
            <a:avLst/>
          </a:prstGeom>
        </p:spPr>
        <p:txBody>
          <a:bodyPr wrap="square">
            <a:spAutoFit/>
          </a:bodyPr>
          <a:lstStyle/>
          <a:p>
            <a:pPr algn="ctr">
              <a:lnSpc>
                <a:spcPct val="150000"/>
              </a:lnSpc>
            </a:pPr>
            <a:r>
              <a:rPr lang="fr-FR" sz="2200" b="1" dirty="0" smtClean="0"/>
              <a:t>La grande circulation correspond au flux sanguin qui part du ventricule gauche à partir de l’aorte, circule dans toutes les parties de l’organisme et retourne à l’oreillette droite, appauvri en oxygène et chargé en dioxyde de carbone </a:t>
            </a:r>
            <a:r>
              <a:rPr lang="fr-FR" sz="2200" b="1" dirty="0" smtClean="0">
                <a:solidFill>
                  <a:schemeClr val="accent5">
                    <a:lumMod val="50000"/>
                  </a:schemeClr>
                </a:solidFill>
              </a:rPr>
              <a:t>(Voir figure diapos 18).</a:t>
            </a:r>
          </a:p>
          <a:p>
            <a:pPr algn="ctr">
              <a:lnSpc>
                <a:spcPct val="150000"/>
              </a:lnSpc>
            </a:pPr>
            <a:r>
              <a:rPr lang="fr-FR" sz="2200" b="1" dirty="0" smtClean="0"/>
              <a:t>Les artères importantes qui tapissent le cœur et lui fournissent l’oxygène nécessaire s’appellent les artères coronaires. </a:t>
            </a:r>
          </a:p>
        </p:txBody>
      </p:sp>
      <p:sp>
        <p:nvSpPr>
          <p:cNvPr id="12" name="Rectangle 11"/>
          <p:cNvSpPr/>
          <p:nvPr/>
        </p:nvSpPr>
        <p:spPr>
          <a:xfrm>
            <a:off x="683568" y="1412776"/>
            <a:ext cx="7806368" cy="523220"/>
          </a:xfrm>
          <a:prstGeom prst="rect">
            <a:avLst/>
          </a:prstGeom>
        </p:spPr>
        <p:txBody>
          <a:bodyPr wrap="none">
            <a:spAutoFit/>
          </a:bodyPr>
          <a:lstStyle/>
          <a:p>
            <a:pPr algn="just"/>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circulation systémique (grande circulation)</a:t>
            </a:r>
            <a:endParaRPr lang="fr-FR" sz="2800" dirty="0" smtClean="0">
              <a:ln w="10541" cmpd="sng">
                <a:solidFill>
                  <a:srgbClr val="C00000"/>
                </a:solidFill>
                <a:prstDash val="solid"/>
              </a:ln>
              <a:solidFill>
                <a:srgbClr val="C00000"/>
              </a:solidFill>
            </a:endParaRPr>
          </a:p>
        </p:txBody>
      </p:sp>
      <p:sp>
        <p:nvSpPr>
          <p:cNvPr id="13" name="Rectangle 12"/>
          <p:cNvSpPr/>
          <p:nvPr/>
        </p:nvSpPr>
        <p:spPr>
          <a:xfrm>
            <a:off x="1187624" y="1988840"/>
            <a:ext cx="7056784" cy="923330"/>
          </a:xfrm>
          <a:prstGeom prst="rect">
            <a:avLst/>
          </a:prstGeom>
        </p:spPr>
        <p:txBody>
          <a:bodyPr wrap="square">
            <a:spAutoFit/>
          </a:bodyPr>
          <a:lstStyle/>
          <a:p>
            <a:pPr algn="ctr"/>
            <a:r>
              <a:rPr lang="fr-FR" b="1" dirty="0" smtClean="0">
                <a:solidFill>
                  <a:srgbClr val="C00000"/>
                </a:solidFill>
              </a:rPr>
              <a:t>Le circuit systémique alimente la totalité de l'organisme</a:t>
            </a:r>
          </a:p>
          <a:p>
            <a:pPr algn="ctr"/>
            <a:r>
              <a:rPr lang="fr-FR" b="1" dirty="0" smtClean="0">
                <a:solidFill>
                  <a:srgbClr val="C00000"/>
                </a:solidFill>
              </a:rPr>
              <a:t>Assurée par le cœur gauche qui distribue le sang oxygéné à tout l’organisme</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71600" y="5301208"/>
            <a:ext cx="7056784" cy="923330"/>
          </a:xfrm>
          <a:prstGeom prst="rect">
            <a:avLst/>
          </a:prstGeom>
        </p:spPr>
        <p:txBody>
          <a:bodyPr wrap="square">
            <a:spAutoFit/>
          </a:bodyPr>
          <a:lstStyle/>
          <a:p>
            <a:pPr algn="ctr"/>
            <a:r>
              <a:rPr lang="fr-FR" b="1" dirty="0" smtClean="0">
                <a:solidFill>
                  <a:schemeClr val="bg2">
                    <a:lumMod val="50000"/>
                  </a:schemeClr>
                </a:solidFill>
              </a:rPr>
              <a:t>C’est au niveau des capillaires que l’oxygène et les nutriments sont déversés dans les cellule tandis que les déchets de la cellule sont recueillis par le sang </a:t>
            </a:r>
            <a:endParaRPr lang="fr-FR" dirty="0">
              <a:solidFill>
                <a:schemeClr val="bg2">
                  <a:lumMod val="50000"/>
                </a:schemeClr>
              </a:solidFill>
            </a:endParaRPr>
          </a:p>
        </p:txBody>
      </p:sp>
      <p:sp>
        <p:nvSpPr>
          <p:cNvPr id="24" name="Rectangle 23"/>
          <p:cNvSpPr/>
          <p:nvPr/>
        </p:nvSpPr>
        <p:spPr>
          <a:xfrm>
            <a:off x="179512" y="2276872"/>
            <a:ext cx="8640960" cy="2631490"/>
          </a:xfrm>
          <a:prstGeom prst="rect">
            <a:avLst/>
          </a:prstGeom>
        </p:spPr>
        <p:txBody>
          <a:bodyPr wrap="square">
            <a:spAutoFit/>
          </a:bodyPr>
          <a:lstStyle/>
          <a:p>
            <a:pPr algn="ctr">
              <a:lnSpc>
                <a:spcPct val="150000"/>
              </a:lnSpc>
            </a:pPr>
            <a:r>
              <a:rPr lang="fr-FR" sz="2200" b="1" dirty="0" smtClean="0"/>
              <a:t>A ce niveau de l’oreillette droite commence la petite circulation : le flux de sang désoxygéné est chassé vers le ventricule droit puis vers les poumons où ont lieu les échanges gazeux au niveau des alvéoles. Le sang oxygéné revient alors vers l’oreillette gauche et le cycle peut recommencer.</a:t>
            </a:r>
            <a:endParaRPr lang="fr-FR" sz="2200" b="1" dirty="0"/>
          </a:p>
        </p:txBody>
      </p:sp>
      <p:sp>
        <p:nvSpPr>
          <p:cNvPr id="25" name="Rectangle 24"/>
          <p:cNvSpPr/>
          <p:nvPr/>
        </p:nvSpPr>
        <p:spPr>
          <a:xfrm>
            <a:off x="719064" y="332656"/>
            <a:ext cx="7666009" cy="523220"/>
          </a:xfrm>
          <a:prstGeom prst="rect">
            <a:avLst/>
          </a:prstGeom>
        </p:spPr>
        <p:txBody>
          <a:bodyPr wrap="none">
            <a:spAutoFit/>
          </a:bodyPr>
          <a:lstStyle/>
          <a:p>
            <a:pPr algn="just"/>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circulation pulmonaire (petite circulation)</a:t>
            </a:r>
            <a:endParaRPr lang="fr-FR" sz="2800" dirty="0" smtClean="0">
              <a:ln w="10541" cmpd="sng">
                <a:solidFill>
                  <a:srgbClr val="C00000"/>
                </a:solidFill>
                <a:prstDash val="solid"/>
              </a:ln>
              <a:solidFill>
                <a:srgbClr val="C00000"/>
              </a:solidFill>
            </a:endParaRPr>
          </a:p>
        </p:txBody>
      </p:sp>
      <p:sp>
        <p:nvSpPr>
          <p:cNvPr id="26" name="Rectangle 25"/>
          <p:cNvSpPr/>
          <p:nvPr/>
        </p:nvSpPr>
        <p:spPr>
          <a:xfrm>
            <a:off x="755576" y="1196752"/>
            <a:ext cx="7416824" cy="923330"/>
          </a:xfrm>
          <a:prstGeom prst="rect">
            <a:avLst/>
          </a:prstGeom>
        </p:spPr>
        <p:txBody>
          <a:bodyPr wrap="square">
            <a:spAutoFit/>
          </a:bodyPr>
          <a:lstStyle/>
          <a:p>
            <a:pPr algn="ctr"/>
            <a:r>
              <a:rPr lang="fr-FR" b="1" dirty="0" smtClean="0">
                <a:solidFill>
                  <a:srgbClr val="C00000"/>
                </a:solidFill>
              </a:rPr>
              <a:t>Transporte uniquement le sang entre le cœur et les poumons.</a:t>
            </a:r>
          </a:p>
          <a:p>
            <a:pPr algn="ctr"/>
            <a:r>
              <a:rPr lang="fr-FR" b="1" dirty="0" smtClean="0">
                <a:solidFill>
                  <a:srgbClr val="C00000"/>
                </a:solidFill>
              </a:rPr>
              <a:t>Assurée par le cœur droit  qui envoi le sang non oxygéné aux poumons</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09934"/>
            <a:ext cx="8496944" cy="5407298"/>
          </a:xfrm>
          <a:prstGeom prst="rect">
            <a:avLst/>
          </a:prstGeom>
          <a:noFill/>
          <a:ln w="9525">
            <a:noFill/>
            <a:miter lim="800000"/>
            <a:headEnd/>
            <a:tailEnd/>
          </a:ln>
        </p:spPr>
      </p:pic>
      <p:sp>
        <p:nvSpPr>
          <p:cNvPr id="5" name="Rectangle 4"/>
          <p:cNvSpPr/>
          <p:nvPr/>
        </p:nvSpPr>
        <p:spPr>
          <a:xfrm>
            <a:off x="251520" y="5602014"/>
            <a:ext cx="8424936" cy="923330"/>
          </a:xfrm>
          <a:prstGeom prst="rect">
            <a:avLst/>
          </a:prstGeom>
        </p:spPr>
        <p:txBody>
          <a:bodyPr wrap="square">
            <a:spAutoFit/>
          </a:bodyPr>
          <a:lstStyle/>
          <a:p>
            <a:endParaRPr lang="fr-FR" b="1" dirty="0" smtClean="0"/>
          </a:p>
          <a:p>
            <a:r>
              <a:rPr lang="fr-FR" b="1" dirty="0" smtClean="0"/>
              <a:t>– </a:t>
            </a:r>
            <a:r>
              <a:rPr lang="fr-FR" b="1" dirty="0" smtClean="0"/>
              <a:t>Circulation pulmonaire : circulation du sang entre les poumons et le </a:t>
            </a:r>
            <a:r>
              <a:rPr lang="fr-FR" b="1" dirty="0" smtClean="0"/>
              <a:t>cœur. </a:t>
            </a:r>
            <a:endParaRPr lang="fr-FR" b="1" dirty="0" smtClean="0"/>
          </a:p>
          <a:p>
            <a:r>
              <a:rPr lang="fr-FR" b="1" dirty="0" smtClean="0"/>
              <a:t>– Circulation générale : circulation du sang entre le </a:t>
            </a:r>
            <a:r>
              <a:rPr lang="fr-FR" b="1" dirty="0" smtClean="0"/>
              <a:t>cœur </a:t>
            </a:r>
            <a:r>
              <a:rPr lang="fr-FR" b="1" dirty="0" smtClean="0"/>
              <a:t>et les organes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764704"/>
            <a:ext cx="8532440" cy="5667523"/>
          </a:xfrm>
          <a:prstGeom prst="rect">
            <a:avLst/>
          </a:prstGeom>
          <a:noFill/>
          <a:ln w="9525">
            <a:noFill/>
            <a:miter lim="800000"/>
            <a:headEnd/>
            <a:tailEnd/>
          </a:ln>
        </p:spPr>
      </p:pic>
      <p:sp>
        <p:nvSpPr>
          <p:cNvPr id="3" name="ZoneTexte 2"/>
          <p:cNvSpPr txBox="1"/>
          <p:nvPr/>
        </p:nvSpPr>
        <p:spPr>
          <a:xfrm>
            <a:off x="683568" y="188640"/>
            <a:ext cx="7704856" cy="461665"/>
          </a:xfrm>
          <a:prstGeom prst="rect">
            <a:avLst/>
          </a:prstGeom>
          <a:noFill/>
        </p:spPr>
        <p:txBody>
          <a:bodyPr wrap="square" rtlCol="0">
            <a:spAutoFit/>
          </a:bodyPr>
          <a:lstStyle/>
          <a:p>
            <a:r>
              <a:rPr lang="fr-FR" sz="2400" b="1" dirty="0" smtClean="0">
                <a:solidFill>
                  <a:schemeClr val="accent5">
                    <a:lumMod val="50000"/>
                  </a:schemeClr>
                </a:solidFill>
              </a:rPr>
              <a:t>Distribution des capillaires au niveau de l’organisme</a:t>
            </a:r>
            <a:endParaRPr lang="fr-FR" sz="2400"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p:cNvSpPr/>
          <p:nvPr/>
        </p:nvSpPr>
        <p:spPr>
          <a:xfrm>
            <a:off x="251520" y="3068960"/>
            <a:ext cx="2771800" cy="9000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dirty="0" smtClean="0"/>
              <a:t>Systole </a:t>
            </a:r>
            <a:endParaRPr lang="fr-FR" sz="3600" b="1" dirty="0"/>
          </a:p>
        </p:txBody>
      </p:sp>
      <p:sp>
        <p:nvSpPr>
          <p:cNvPr id="3" name="Nuage 2"/>
          <p:cNvSpPr/>
          <p:nvPr/>
        </p:nvSpPr>
        <p:spPr>
          <a:xfrm>
            <a:off x="0" y="5373216"/>
            <a:ext cx="3240000" cy="9000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dirty="0" smtClean="0"/>
              <a:t>Diastole </a:t>
            </a:r>
            <a:endParaRPr lang="fr-FR" sz="3600" b="1" dirty="0"/>
          </a:p>
        </p:txBody>
      </p:sp>
      <p:sp>
        <p:nvSpPr>
          <p:cNvPr id="4" name="Rectangle à coins arrondis 3"/>
          <p:cNvSpPr/>
          <p:nvPr/>
        </p:nvSpPr>
        <p:spPr>
          <a:xfrm>
            <a:off x="1331640" y="0"/>
            <a:ext cx="6192688"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600" b="1" dirty="0" smtClean="0"/>
              <a:t>Cycle cardiaque</a:t>
            </a:r>
            <a:endParaRPr lang="fr-FR" sz="3600" b="1" dirty="0"/>
          </a:p>
        </p:txBody>
      </p:sp>
      <p:sp>
        <p:nvSpPr>
          <p:cNvPr id="6" name="Rectangle à coins arrondis 5"/>
          <p:cNvSpPr/>
          <p:nvPr/>
        </p:nvSpPr>
        <p:spPr>
          <a:xfrm>
            <a:off x="2951312" y="3501008"/>
            <a:ext cx="619268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solidFill>
                  <a:schemeClr val="bg2">
                    <a:lumMod val="50000"/>
                  </a:schemeClr>
                </a:solidFill>
              </a:rPr>
              <a:t>Est la phase durant laquelle le cœur se contracte et éjecte le sang dans les artères</a:t>
            </a:r>
            <a:endParaRPr lang="fr-FR" sz="2000" b="1" dirty="0">
              <a:solidFill>
                <a:schemeClr val="bg2">
                  <a:lumMod val="50000"/>
                </a:schemeClr>
              </a:solidFill>
            </a:endParaRPr>
          </a:p>
        </p:txBody>
      </p:sp>
      <p:sp>
        <p:nvSpPr>
          <p:cNvPr id="7" name="Rectangle à coins arrondis 6"/>
          <p:cNvSpPr/>
          <p:nvPr/>
        </p:nvSpPr>
        <p:spPr>
          <a:xfrm>
            <a:off x="2951312" y="5949280"/>
            <a:ext cx="6192688"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solidFill>
                  <a:srgbClr val="FF0000"/>
                </a:solidFill>
              </a:rPr>
              <a:t>Est la phase durant laquelle le cœur se relâche et se remplit de sang</a:t>
            </a:r>
            <a:endParaRPr lang="fr-FR" sz="2000" b="1" dirty="0">
              <a:solidFill>
                <a:srgbClr val="FF0000"/>
              </a:solidFill>
            </a:endParaRPr>
          </a:p>
        </p:txBody>
      </p:sp>
      <p:sp>
        <p:nvSpPr>
          <p:cNvPr id="8" name="Ellipse 7"/>
          <p:cNvSpPr/>
          <p:nvPr/>
        </p:nvSpPr>
        <p:spPr>
          <a:xfrm>
            <a:off x="2411760" y="4869160"/>
            <a:ext cx="1152128" cy="5760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rgbClr val="FF0000"/>
                </a:solidFill>
              </a:rPr>
              <a:t>0.53 s</a:t>
            </a:r>
            <a:endParaRPr lang="fr-FR" b="1" dirty="0">
              <a:solidFill>
                <a:srgbClr val="FF0000"/>
              </a:solidFill>
            </a:endParaRPr>
          </a:p>
        </p:txBody>
      </p:sp>
      <p:sp>
        <p:nvSpPr>
          <p:cNvPr id="9" name="Ellipse 8"/>
          <p:cNvSpPr/>
          <p:nvPr/>
        </p:nvSpPr>
        <p:spPr>
          <a:xfrm>
            <a:off x="2411760" y="2564904"/>
            <a:ext cx="1296144" cy="57606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r-FR" b="1" dirty="0" smtClean="0">
                <a:solidFill>
                  <a:srgbClr val="FF0000"/>
                </a:solidFill>
              </a:rPr>
              <a:t>0.27s</a:t>
            </a:r>
            <a:endParaRPr lang="fr-FR" b="1" dirty="0">
              <a:solidFill>
                <a:srgbClr val="FF0000"/>
              </a:solidFill>
            </a:endParaRPr>
          </a:p>
        </p:txBody>
      </p:sp>
      <p:sp>
        <p:nvSpPr>
          <p:cNvPr id="10" name="Rectangle 9"/>
          <p:cNvSpPr/>
          <p:nvPr/>
        </p:nvSpPr>
        <p:spPr>
          <a:xfrm>
            <a:off x="539552" y="980728"/>
            <a:ext cx="8352928" cy="1107996"/>
          </a:xfrm>
          <a:prstGeom prst="rect">
            <a:avLst/>
          </a:prstGeom>
        </p:spPr>
        <p:txBody>
          <a:bodyPr wrap="square">
            <a:spAutoFit/>
          </a:bodyPr>
          <a:lstStyle/>
          <a:p>
            <a:pPr algn="ctr"/>
            <a:r>
              <a:rPr lang="fr-FR" sz="2200" b="1" dirty="0" smtClean="0"/>
              <a:t>Le cycle cardiaque maintient une circulation sanguine adéquate, en fournissant de l’oxygène et des nutriments aux tissus du corps tout en éliminant les déchets métaboliques</a:t>
            </a:r>
            <a:endParaRPr lang="fr-FR" sz="2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2/29/Systolevs_Diastole.png"/>
          <p:cNvPicPr>
            <a:picLocks noChangeAspect="1" noChangeArrowheads="1"/>
          </p:cNvPicPr>
          <p:nvPr/>
        </p:nvPicPr>
        <p:blipFill>
          <a:blip r:embed="rId2" cstate="print"/>
          <a:srcRect/>
          <a:stretch>
            <a:fillRect/>
          </a:stretch>
        </p:blipFill>
        <p:spPr bwMode="auto">
          <a:xfrm>
            <a:off x="-7016" y="-27384"/>
            <a:ext cx="9108000" cy="657137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700808"/>
            <a:ext cx="6192688" cy="34163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72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Merci pour votre attention</a:t>
            </a:r>
            <a:endParaRPr lang="fr-FR" sz="7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composition du sang (plasma, leucocytes, plaquettes et érythrocytes)"/>
          <p:cNvPicPr>
            <a:picLocks noChangeAspect="1" noChangeArrowheads="1"/>
          </p:cNvPicPr>
          <p:nvPr/>
        </p:nvPicPr>
        <p:blipFill>
          <a:blip r:embed="rId2" cstate="print"/>
          <a:srcRect b="1852"/>
          <a:stretch>
            <a:fillRect/>
          </a:stretch>
        </p:blipFill>
        <p:spPr bwMode="auto">
          <a:xfrm>
            <a:off x="5940152" y="188640"/>
            <a:ext cx="3048000" cy="3816424"/>
          </a:xfrm>
          <a:prstGeom prst="rect">
            <a:avLst/>
          </a:prstGeom>
          <a:noFill/>
        </p:spPr>
      </p:pic>
      <p:sp>
        <p:nvSpPr>
          <p:cNvPr id="3" name="Rectangle 2"/>
          <p:cNvSpPr/>
          <p:nvPr/>
        </p:nvSpPr>
        <p:spPr>
          <a:xfrm>
            <a:off x="91024" y="722192"/>
            <a:ext cx="5849128" cy="3277820"/>
          </a:xfrm>
          <a:prstGeom prst="rect">
            <a:avLst/>
          </a:prstGeom>
        </p:spPr>
        <p:txBody>
          <a:bodyPr wrap="square">
            <a:spAutoFit/>
          </a:bodyPr>
          <a:lstStyle/>
          <a:p>
            <a:pPr algn="just">
              <a:lnSpc>
                <a:spcPct val="150000"/>
              </a:lnSpc>
            </a:pPr>
            <a:r>
              <a:rPr lang="fr-FR" b="1" dirty="0" smtClean="0"/>
              <a:t>	Les composants du sang sont produits principalement dans la moelle osseuse, où des cellules spéciales produisent des </a:t>
            </a:r>
            <a:r>
              <a:rPr lang="fr-FR" b="1" dirty="0" smtClean="0">
                <a:solidFill>
                  <a:schemeClr val="bg2">
                    <a:lumMod val="50000"/>
                  </a:schemeClr>
                </a:solidFill>
              </a:rPr>
              <a:t>globules rouges</a:t>
            </a:r>
            <a:r>
              <a:rPr lang="fr-FR" b="1" dirty="0" smtClean="0"/>
              <a:t>, des </a:t>
            </a:r>
            <a:r>
              <a:rPr lang="fr-FR" b="1" dirty="0" smtClean="0">
                <a:solidFill>
                  <a:schemeClr val="bg2">
                    <a:lumMod val="50000"/>
                  </a:schemeClr>
                </a:solidFill>
              </a:rPr>
              <a:t>globules blancs </a:t>
            </a:r>
            <a:r>
              <a:rPr lang="fr-FR" b="1" dirty="0" smtClean="0"/>
              <a:t>et des </a:t>
            </a:r>
            <a:r>
              <a:rPr lang="fr-FR" b="1" dirty="0" smtClean="0">
                <a:solidFill>
                  <a:schemeClr val="bg2">
                    <a:lumMod val="50000"/>
                  </a:schemeClr>
                </a:solidFill>
              </a:rPr>
              <a:t>plaquettes </a:t>
            </a:r>
            <a:r>
              <a:rPr lang="fr-FR" b="1" dirty="0" smtClean="0">
                <a:solidFill>
                  <a:srgbClr val="C00000"/>
                </a:solidFill>
              </a:rPr>
              <a:t>(éléments figurés) </a:t>
            </a:r>
            <a:r>
              <a:rPr lang="fr-FR" b="1" dirty="0" smtClean="0"/>
              <a:t>qui représentent 45% du sang.</a:t>
            </a:r>
          </a:p>
          <a:p>
            <a:pPr algn="just"/>
            <a:endParaRPr lang="fr-FR" b="1" dirty="0" smtClean="0"/>
          </a:p>
          <a:p>
            <a:pPr algn="just"/>
            <a:r>
              <a:rPr lang="fr-FR" b="1" dirty="0" smtClean="0"/>
              <a:t>	Ces élément baignent dans un liquide appelé </a:t>
            </a:r>
            <a:r>
              <a:rPr lang="fr-FR" b="1" dirty="0" smtClean="0">
                <a:solidFill>
                  <a:schemeClr val="bg2">
                    <a:lumMod val="50000"/>
                  </a:schemeClr>
                </a:solidFill>
              </a:rPr>
              <a:t>Plasma </a:t>
            </a:r>
            <a:r>
              <a:rPr lang="fr-FR" b="1" dirty="0" smtClean="0"/>
              <a:t>qui représente 55% du sang et constituée de 90% d’eau et 10 % d’hormones, protéines et sels…</a:t>
            </a:r>
            <a:endParaRPr lang="fr-FR" dirty="0"/>
          </a:p>
        </p:txBody>
      </p:sp>
      <p:pic>
        <p:nvPicPr>
          <p:cNvPr id="5124" name="Picture 4" descr="https://www.medicalib.fr/blog/wp-content/uploads/2022/07/Composition-du-sang-min.jpeg"/>
          <p:cNvPicPr>
            <a:picLocks noChangeAspect="1" noChangeArrowheads="1"/>
          </p:cNvPicPr>
          <p:nvPr/>
        </p:nvPicPr>
        <p:blipFill>
          <a:blip r:embed="rId3" cstate="print"/>
          <a:srcRect/>
          <a:stretch>
            <a:fillRect/>
          </a:stretch>
        </p:blipFill>
        <p:spPr bwMode="auto">
          <a:xfrm>
            <a:off x="251520" y="4077072"/>
            <a:ext cx="4032448" cy="2448272"/>
          </a:xfrm>
          <a:prstGeom prst="rect">
            <a:avLst/>
          </a:prstGeom>
          <a:ln>
            <a:noFill/>
          </a:ln>
          <a:effectLst>
            <a:softEdge rad="112500"/>
          </a:effectLst>
        </p:spPr>
      </p:pic>
      <p:sp>
        <p:nvSpPr>
          <p:cNvPr id="5" name="ZoneTexte 4"/>
          <p:cNvSpPr txBox="1"/>
          <p:nvPr/>
        </p:nvSpPr>
        <p:spPr>
          <a:xfrm>
            <a:off x="0" y="0"/>
            <a:ext cx="5364088" cy="646331"/>
          </a:xfrm>
          <a:prstGeom prst="rect">
            <a:avLst/>
          </a:prstGeom>
          <a:noFill/>
        </p:spPr>
        <p:txBody>
          <a:bodyPr wrap="square" rtlCol="0">
            <a:spAutoFit/>
          </a:bodyPr>
          <a:lstStyle/>
          <a:p>
            <a:r>
              <a:rPr lang="fr-FR" sz="3600" b="1" dirty="0" smtClean="0">
                <a:ln w="1905"/>
                <a:solidFill>
                  <a:schemeClr val="accent3">
                    <a:lumMod val="50000"/>
                  </a:schemeClr>
                </a:solidFill>
                <a:effectLst>
                  <a:innerShdw blurRad="69850" dist="43180" dir="5400000">
                    <a:srgbClr val="000000">
                      <a:alpha val="65000"/>
                    </a:srgbClr>
                  </a:innerShdw>
                </a:effectLst>
              </a:rPr>
              <a:t>Composition du sang </a:t>
            </a:r>
            <a:endParaRPr lang="fr-FR" sz="3600" b="1" dirty="0">
              <a:ln w="1905"/>
              <a:solidFill>
                <a:schemeClr val="accent3">
                  <a:lumMod val="5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mposition du sang"/>
          <p:cNvPicPr>
            <a:picLocks noChangeAspect="1" noChangeArrowheads="1"/>
          </p:cNvPicPr>
          <p:nvPr/>
        </p:nvPicPr>
        <p:blipFill>
          <a:blip r:embed="rId2" cstate="print"/>
          <a:srcRect t="4348"/>
          <a:stretch>
            <a:fillRect/>
          </a:stretch>
        </p:blipFill>
        <p:spPr bwMode="auto">
          <a:xfrm>
            <a:off x="323528" y="1124744"/>
            <a:ext cx="8280920" cy="4752528"/>
          </a:xfrm>
          <a:prstGeom prst="rect">
            <a:avLst/>
          </a:prstGeom>
          <a:noFill/>
        </p:spPr>
      </p:pic>
      <p:sp>
        <p:nvSpPr>
          <p:cNvPr id="3" name="ZoneTexte 2"/>
          <p:cNvSpPr txBox="1"/>
          <p:nvPr/>
        </p:nvSpPr>
        <p:spPr>
          <a:xfrm>
            <a:off x="0" y="0"/>
            <a:ext cx="5364088" cy="646331"/>
          </a:xfrm>
          <a:prstGeom prst="rect">
            <a:avLst/>
          </a:prstGeom>
          <a:noFill/>
        </p:spPr>
        <p:txBody>
          <a:bodyPr wrap="square" rtlCol="0">
            <a:spAutoFit/>
          </a:bodyPr>
          <a:lstStyle/>
          <a:p>
            <a:r>
              <a:rPr lang="fr-FR" sz="3600" b="1" dirty="0" smtClean="0">
                <a:ln w="1905"/>
                <a:solidFill>
                  <a:schemeClr val="accent3">
                    <a:lumMod val="50000"/>
                  </a:schemeClr>
                </a:solidFill>
                <a:effectLst>
                  <a:innerShdw blurRad="69850" dist="43180" dir="5400000">
                    <a:srgbClr val="000000">
                      <a:alpha val="65000"/>
                    </a:srgbClr>
                  </a:innerShdw>
                </a:effectLst>
              </a:rPr>
              <a:t>Composition du sang </a:t>
            </a:r>
            <a:endParaRPr lang="fr-FR" sz="3600" b="1" dirty="0">
              <a:ln w="1905"/>
              <a:solidFill>
                <a:schemeClr val="accent3">
                  <a:lumMod val="5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7920880" cy="523220"/>
          </a:xfrm>
          <a:prstGeom prst="rect">
            <a:avLst/>
          </a:prstGeom>
        </p:spPr>
        <p:txBody>
          <a:bodyPr wrap="square">
            <a:spAutoFit/>
          </a:bodyPr>
          <a:lstStyle/>
          <a:p>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érythrocytes </a:t>
            </a:r>
            <a:r>
              <a:rPr lang="fr-FR" sz="2800" dirty="0" smtClean="0">
                <a:ln w="10541" cmpd="sng">
                  <a:solidFill>
                    <a:srgbClr val="C00000"/>
                  </a:solidFill>
                  <a:prstDash val="solid"/>
                </a:ln>
                <a:solidFill>
                  <a:srgbClr val="C00000"/>
                </a:solidFill>
                <a:latin typeface="+mj-lt"/>
              </a:rPr>
              <a:t>(globules rouges ou hématies)</a:t>
            </a:r>
            <a:endParaRPr lang="fr-FR" sz="2800" dirty="0">
              <a:ln w="10541" cmpd="sng">
                <a:solidFill>
                  <a:srgbClr val="C00000"/>
                </a:solidFill>
                <a:prstDash val="solid"/>
              </a:ln>
              <a:solidFill>
                <a:srgbClr val="C00000"/>
              </a:solidFill>
              <a:latin typeface="+mj-lt"/>
            </a:endParaRPr>
          </a:p>
        </p:txBody>
      </p:sp>
      <p:pic>
        <p:nvPicPr>
          <p:cNvPr id="7170" name="Picture 2" descr="https://encrypted-tbn0.gstatic.com/images?q=tbn:ANd9GcRpDTn5B9NBofpZ9TjnyxVuC8RUH7kAGDirWw755xH-3utEmvLzMyetdDgvGa4&amp;s"/>
          <p:cNvPicPr>
            <a:picLocks noChangeAspect="1" noChangeArrowheads="1"/>
          </p:cNvPicPr>
          <p:nvPr/>
        </p:nvPicPr>
        <p:blipFill>
          <a:blip r:embed="rId2" cstate="print"/>
          <a:srcRect/>
          <a:stretch>
            <a:fillRect/>
          </a:stretch>
        </p:blipFill>
        <p:spPr bwMode="auto">
          <a:xfrm>
            <a:off x="7378452" y="0"/>
            <a:ext cx="1765548" cy="2232248"/>
          </a:xfrm>
          <a:prstGeom prst="ellipse">
            <a:avLst/>
          </a:prstGeom>
          <a:ln>
            <a:noFill/>
          </a:ln>
          <a:effectLst>
            <a:softEdge rad="112500"/>
          </a:effectLst>
        </p:spPr>
      </p:pic>
      <p:sp>
        <p:nvSpPr>
          <p:cNvPr id="5" name="ZoneTexte 4"/>
          <p:cNvSpPr txBox="1"/>
          <p:nvPr/>
        </p:nvSpPr>
        <p:spPr>
          <a:xfrm>
            <a:off x="683568" y="6093296"/>
            <a:ext cx="7128792" cy="4564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fr-FR" b="1" dirty="0" smtClean="0"/>
              <a:t>4 à 6 millions de globules rouges dans 1mm</a:t>
            </a:r>
            <a:r>
              <a:rPr lang="fr-FR" b="1" baseline="30000" dirty="0" smtClean="0"/>
              <a:t>3</a:t>
            </a:r>
            <a:r>
              <a:rPr lang="fr-FR" b="1" dirty="0" smtClean="0"/>
              <a:t> de sang.</a:t>
            </a:r>
            <a:endParaRPr lang="fr-FR" b="1" dirty="0"/>
          </a:p>
        </p:txBody>
      </p:sp>
      <p:sp>
        <p:nvSpPr>
          <p:cNvPr id="6" name="Rectangle 5"/>
          <p:cNvSpPr/>
          <p:nvPr/>
        </p:nvSpPr>
        <p:spPr>
          <a:xfrm>
            <a:off x="35496" y="692696"/>
            <a:ext cx="8424936" cy="5170646"/>
          </a:xfrm>
          <a:prstGeom prst="rect">
            <a:avLst/>
          </a:prstGeom>
        </p:spPr>
        <p:txBody>
          <a:bodyPr wrap="square">
            <a:spAutoFit/>
          </a:bodyPr>
          <a:lstStyle/>
          <a:p>
            <a:pPr algn="just">
              <a:lnSpc>
                <a:spcPct val="150000"/>
              </a:lnSpc>
              <a:buFont typeface="Wingdings" pitchFamily="2" charset="2"/>
              <a:buChar char="Ø"/>
            </a:pPr>
            <a:r>
              <a:rPr lang="fr-FR" sz="2000" b="1" dirty="0" smtClean="0"/>
              <a:t>Ce sont de petites cellules anucléées qui sont spécifiquement conçues pour transporter l'oxygène des poumons vers les tissus puis captent en retour le gaz carbonique au niveau des tissus afin de l'éliminer par les voies respiratoires.</a:t>
            </a:r>
          </a:p>
          <a:p>
            <a:pPr algn="just">
              <a:lnSpc>
                <a:spcPct val="150000"/>
              </a:lnSpc>
              <a:buFont typeface="Wingdings" pitchFamily="2" charset="2"/>
              <a:buChar char="Ø"/>
            </a:pPr>
            <a:r>
              <a:rPr lang="fr-FR" sz="2000" b="1" dirty="0" smtClean="0"/>
              <a:t>Ont une durée de vie de 120 jours</a:t>
            </a:r>
          </a:p>
          <a:p>
            <a:pPr algn="just">
              <a:lnSpc>
                <a:spcPct val="150000"/>
              </a:lnSpc>
              <a:buFont typeface="Wingdings" pitchFamily="2" charset="2"/>
              <a:buChar char="Ø"/>
            </a:pPr>
            <a:r>
              <a:rPr lang="fr-FR" sz="2000" b="1" dirty="0" smtClean="0"/>
              <a:t>Contiennent de l'hémoglobine-une protéine (riche en fer), qui est adaptée pour se lier à l'oxygène dans les poumons, puis le libérer et ramasser le dioxyde de carbone à un rythme lent et constant lors de son passage dans le corps.</a:t>
            </a:r>
          </a:p>
          <a:p>
            <a:pPr algn="just">
              <a:lnSpc>
                <a:spcPct val="150000"/>
              </a:lnSpc>
              <a:buFont typeface="Wingdings" pitchFamily="2" charset="2"/>
              <a:buChar char="Ø"/>
            </a:pPr>
            <a:r>
              <a:rPr lang="fr-FR" sz="2000" b="1" dirty="0" smtClean="0"/>
              <a:t>L'hémoglobine apporte la couleur rouge du sang et renferme 65% des réserves du fer de l'organisme.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0728"/>
            <a:ext cx="8820472" cy="5078313"/>
          </a:xfrm>
          <a:prstGeom prst="rect">
            <a:avLst/>
          </a:prstGeom>
        </p:spPr>
        <p:txBody>
          <a:bodyPr wrap="square">
            <a:spAutoFit/>
          </a:bodyPr>
          <a:lstStyle/>
          <a:p>
            <a:pPr algn="just">
              <a:lnSpc>
                <a:spcPct val="150000"/>
              </a:lnSpc>
            </a:pPr>
            <a:r>
              <a:rPr lang="fr-FR" b="1" dirty="0" smtClean="0"/>
              <a:t>Les globules blancs remplissent des fonctions immunitaires </a:t>
            </a:r>
          </a:p>
          <a:p>
            <a:pPr algn="just">
              <a:lnSpc>
                <a:spcPct val="150000"/>
              </a:lnSpc>
            </a:pPr>
            <a:r>
              <a:rPr lang="fr-FR" b="1" dirty="0" smtClean="0"/>
              <a:t>et de nettoyage pour le corps. Certains types de globules blancs comprennent :</a:t>
            </a:r>
          </a:p>
          <a:p>
            <a:pPr algn="just">
              <a:lnSpc>
                <a:spcPct val="150000"/>
              </a:lnSpc>
            </a:pPr>
            <a:r>
              <a:rPr lang="fr-FR" b="1" dirty="0" smtClean="0">
                <a:solidFill>
                  <a:srgbClr val="C00000"/>
                </a:solidFill>
              </a:rPr>
              <a:t>Neutrophiles</a:t>
            </a:r>
            <a:r>
              <a:rPr lang="fr-FR" b="1" dirty="0" smtClean="0"/>
              <a:t> : Ciblent les bactéries et les champignons.</a:t>
            </a:r>
          </a:p>
          <a:p>
            <a:pPr algn="just">
              <a:lnSpc>
                <a:spcPct val="150000"/>
              </a:lnSpc>
            </a:pPr>
            <a:r>
              <a:rPr lang="fr-FR" b="1" dirty="0" smtClean="0">
                <a:solidFill>
                  <a:srgbClr val="C00000"/>
                </a:solidFill>
              </a:rPr>
              <a:t>Éosinophiles</a:t>
            </a:r>
            <a:r>
              <a:rPr lang="fr-FR" b="1" dirty="0" smtClean="0"/>
              <a:t> : Ciblent les parasites. Ont un rôle dans les réponses inflammatoires allergiques.</a:t>
            </a:r>
          </a:p>
          <a:p>
            <a:pPr algn="just">
              <a:lnSpc>
                <a:spcPct val="150000"/>
              </a:lnSpc>
            </a:pPr>
            <a:r>
              <a:rPr lang="fr-FR" b="1" dirty="0" smtClean="0">
                <a:solidFill>
                  <a:srgbClr val="C00000"/>
                </a:solidFill>
              </a:rPr>
              <a:t>Basophiles</a:t>
            </a:r>
            <a:r>
              <a:rPr lang="fr-FR" b="1" dirty="0" smtClean="0"/>
              <a:t> : Libèrent des produits chimiques qui améliorent les réponses inflammatoires.</a:t>
            </a:r>
          </a:p>
          <a:p>
            <a:pPr algn="just">
              <a:lnSpc>
                <a:spcPct val="150000"/>
              </a:lnSpc>
            </a:pPr>
            <a:r>
              <a:rPr lang="fr-FR" b="1" dirty="0" smtClean="0">
                <a:solidFill>
                  <a:srgbClr val="C00000"/>
                </a:solidFill>
              </a:rPr>
              <a:t>lymphocytes B</a:t>
            </a:r>
            <a:r>
              <a:rPr lang="fr-FR" b="1" dirty="0" smtClean="0"/>
              <a:t> : Libèrent des anticorps et aident à activer les lymphocytes T.</a:t>
            </a:r>
          </a:p>
          <a:p>
            <a:pPr algn="just">
              <a:lnSpc>
                <a:spcPct val="150000"/>
              </a:lnSpc>
            </a:pPr>
            <a:r>
              <a:rPr lang="fr-FR" b="1" dirty="0" smtClean="0">
                <a:solidFill>
                  <a:srgbClr val="C00000"/>
                </a:solidFill>
              </a:rPr>
              <a:t>Lymphocytes T</a:t>
            </a:r>
            <a:r>
              <a:rPr lang="fr-FR" b="1" dirty="0" smtClean="0"/>
              <a:t> : Aident le système immunitaire à "reconnaître" une nouvelle infection.</a:t>
            </a:r>
          </a:p>
          <a:p>
            <a:pPr algn="just">
              <a:lnSpc>
                <a:spcPct val="150000"/>
              </a:lnSpc>
            </a:pPr>
            <a:r>
              <a:rPr lang="fr-FR" b="1" dirty="0" smtClean="0">
                <a:solidFill>
                  <a:srgbClr val="C00000"/>
                </a:solidFill>
              </a:rPr>
              <a:t>Monocytes</a:t>
            </a:r>
            <a:r>
              <a:rPr lang="fr-FR" b="1" dirty="0" smtClean="0"/>
              <a:t> : Englobent les macrophages (phagocytose) et les cellules dendritiques. (activation du SI).</a:t>
            </a:r>
            <a:endParaRPr lang="fr-FR" b="1" i="0" dirty="0"/>
          </a:p>
        </p:txBody>
      </p:sp>
      <p:sp>
        <p:nvSpPr>
          <p:cNvPr id="3" name="Rectangle 2"/>
          <p:cNvSpPr/>
          <p:nvPr/>
        </p:nvSpPr>
        <p:spPr>
          <a:xfrm>
            <a:off x="35496" y="116632"/>
            <a:ext cx="5408084" cy="523220"/>
          </a:xfrm>
          <a:prstGeom prst="rect">
            <a:avLst/>
          </a:prstGeom>
        </p:spPr>
        <p:txBody>
          <a:bodyPr wrap="none">
            <a:spAutoFit/>
          </a:bodyPr>
          <a:lstStyle/>
          <a:p>
            <a:pPr algn="just"/>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globules blancs </a:t>
            </a:r>
            <a:r>
              <a:rPr lang="fr-FR" sz="2800" dirty="0" smtClean="0">
                <a:ln w="10541" cmpd="sng">
                  <a:solidFill>
                    <a:srgbClr val="C00000"/>
                  </a:solidFill>
                  <a:prstDash val="solid"/>
                </a:ln>
                <a:solidFill>
                  <a:srgbClr val="C00000"/>
                </a:solidFill>
              </a:rPr>
              <a:t>(Leucocytes)</a:t>
            </a:r>
          </a:p>
        </p:txBody>
      </p:sp>
      <p:pic>
        <p:nvPicPr>
          <p:cNvPr id="6146" name="Picture 2" descr="https://encrypted-tbn0.gstatic.com/images?q=tbn:ANd9GcQMWZE09_CyXlkvE4FcEiw5UDvb-4sjesBHhj4mAFYWiXWU9lgVBVpVSiqtEw&amp;s"/>
          <p:cNvPicPr>
            <a:picLocks noChangeAspect="1" noChangeArrowheads="1"/>
          </p:cNvPicPr>
          <p:nvPr/>
        </p:nvPicPr>
        <p:blipFill>
          <a:blip r:embed="rId2" cstate="print"/>
          <a:srcRect l="12005" r="9423"/>
          <a:stretch>
            <a:fillRect/>
          </a:stretch>
        </p:blipFill>
        <p:spPr bwMode="auto">
          <a:xfrm>
            <a:off x="7308304" y="0"/>
            <a:ext cx="1584176" cy="1515632"/>
          </a:xfrm>
          <a:prstGeom prst="ellipse">
            <a:avLst/>
          </a:prstGeom>
          <a:ln>
            <a:noFill/>
          </a:ln>
          <a:effectLst>
            <a:softEdge rad="112500"/>
          </a:effectLst>
        </p:spPr>
      </p:pic>
      <p:sp>
        <p:nvSpPr>
          <p:cNvPr id="5" name="ZoneTexte 4"/>
          <p:cNvSpPr txBox="1"/>
          <p:nvPr/>
        </p:nvSpPr>
        <p:spPr>
          <a:xfrm>
            <a:off x="899592" y="6021288"/>
            <a:ext cx="7128792" cy="5603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200000"/>
              </a:lnSpc>
            </a:pPr>
            <a:r>
              <a:rPr lang="fr-FR" b="1" dirty="0" smtClean="0"/>
              <a:t>5000 à 11 000 </a:t>
            </a:r>
            <a:r>
              <a:rPr lang="fr-FR" b="1" smtClean="0"/>
              <a:t>globules blancs dans </a:t>
            </a:r>
            <a:r>
              <a:rPr lang="fr-FR" b="1" dirty="0" smtClean="0"/>
              <a:t>1mm</a:t>
            </a:r>
            <a:r>
              <a:rPr lang="fr-FR" b="1" baseline="30000" dirty="0" smtClean="0"/>
              <a:t>3</a:t>
            </a:r>
            <a:r>
              <a:rPr lang="fr-FR" b="1" dirty="0" smtClean="0"/>
              <a:t> de sang.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chier:Blausen 0909 WhiteBloodCells.png">
            <a:hlinkClick r:id="rId2"/>
          </p:cNvPr>
          <p:cNvPicPr>
            <a:picLocks noChangeAspect="1" noChangeArrowheads="1"/>
          </p:cNvPicPr>
          <p:nvPr/>
        </p:nvPicPr>
        <p:blipFill>
          <a:blip r:embed="rId3" cstate="print"/>
          <a:srcRect/>
          <a:stretch>
            <a:fillRect/>
          </a:stretch>
        </p:blipFill>
        <p:spPr bwMode="auto">
          <a:xfrm>
            <a:off x="683568" y="548680"/>
            <a:ext cx="7620000" cy="571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93516"/>
            <a:ext cx="8352928" cy="5078313"/>
          </a:xfrm>
          <a:prstGeom prst="rect">
            <a:avLst/>
          </a:prstGeom>
        </p:spPr>
        <p:txBody>
          <a:bodyPr wrap="square">
            <a:spAutoFit/>
          </a:bodyPr>
          <a:lstStyle/>
          <a:p>
            <a:pPr algn="just">
              <a:buFont typeface="Wingdings" pitchFamily="2" charset="2"/>
              <a:buChar char="v"/>
            </a:pPr>
            <a:r>
              <a:rPr lang="fr-FR" b="1" dirty="0" smtClean="0"/>
              <a:t>Sont de petites cellules dépourvues de noyau. </a:t>
            </a:r>
          </a:p>
          <a:p>
            <a:pPr algn="just">
              <a:buFont typeface="Wingdings" pitchFamily="2" charset="2"/>
              <a:buChar char="v"/>
            </a:pPr>
            <a:r>
              <a:rPr lang="fr-FR" b="1" dirty="0" smtClean="0"/>
              <a:t>Elles ont un rôle majeur dans la coagulation sanguine et arrêtent le saignement en s'agglomérant pour former des caillots.</a:t>
            </a:r>
          </a:p>
          <a:p>
            <a:pPr algn="just"/>
            <a:endParaRPr lang="fr-FR" b="1" dirty="0" smtClean="0"/>
          </a:p>
          <a:p>
            <a:pPr algn="just">
              <a:buFont typeface="Wingdings" pitchFamily="2" charset="2"/>
              <a:buChar char="v"/>
            </a:pPr>
            <a:r>
              <a:rPr lang="fr-FR" b="1" dirty="0" smtClean="0"/>
              <a:t>Les plaquettes ont deux états : les plaquettes actives, qui sont préparées à créer des caillots sanguins, et les plaquettes inactives qui ne coagulent pas.</a:t>
            </a:r>
          </a:p>
          <a:p>
            <a:pPr algn="just"/>
            <a:endParaRPr lang="fr-FR" b="1" dirty="0" smtClean="0"/>
          </a:p>
          <a:p>
            <a:pPr algn="just">
              <a:buFont typeface="Wingdings" pitchFamily="2" charset="2"/>
              <a:buChar char="v"/>
            </a:pPr>
            <a:r>
              <a:rPr lang="fr-FR" b="1" dirty="0" smtClean="0"/>
              <a:t> Dans des circonstances normales, la paroi endothéliale des vaisseaux sanguins sains produit des messages chimiques qui indiquent aux plaquettes de rester dans leur forme inactive, de sorte qu'elles ne forment pas de caillots à l'intérieur des vaisseaux sanguins sains.</a:t>
            </a:r>
          </a:p>
          <a:p>
            <a:pPr algn="just"/>
            <a:endParaRPr lang="fr-FR" b="1" dirty="0" smtClean="0"/>
          </a:p>
          <a:p>
            <a:pPr algn="just">
              <a:buFont typeface="Wingdings" pitchFamily="2" charset="2"/>
              <a:buChar char="v"/>
            </a:pPr>
            <a:r>
              <a:rPr lang="fr-FR" b="1" dirty="0" smtClean="0"/>
              <a:t>Dans des circonstances normales, les plaquettes sont activées lorsqu'une blessure à proximité déclenche une cascade chimique qui incite les plaquettes et d'autres facteurs de coagulation à proximité à s'activer. Ces facteurs libèrent ensuite leurs propres messages favorisant la coagulation, encourageant davantage de facteurs de coagulation à rejoindre leur caillot en croissance.</a:t>
            </a:r>
          </a:p>
        </p:txBody>
      </p:sp>
      <p:pic>
        <p:nvPicPr>
          <p:cNvPr id="5122" name="Picture 2" descr="https://encrypted-tbn0.gstatic.com/images?q=tbn:ANd9GcSEf-lkRVuHZMumAjgT6Ps-jlMzuF7q5n-2Y7Erk_UtgS5IOvk4iDyJ2GsH5YA&amp;s"/>
          <p:cNvPicPr>
            <a:picLocks noChangeAspect="1" noChangeArrowheads="1"/>
          </p:cNvPicPr>
          <p:nvPr/>
        </p:nvPicPr>
        <p:blipFill>
          <a:blip r:embed="rId2" cstate="print"/>
          <a:srcRect/>
          <a:stretch>
            <a:fillRect/>
          </a:stretch>
        </p:blipFill>
        <p:spPr bwMode="auto">
          <a:xfrm>
            <a:off x="7810500" y="0"/>
            <a:ext cx="1333500" cy="1333500"/>
          </a:xfrm>
          <a:prstGeom prst="rect">
            <a:avLst/>
          </a:prstGeom>
          <a:noFill/>
        </p:spPr>
      </p:pic>
      <p:sp>
        <p:nvSpPr>
          <p:cNvPr id="4" name="Rectangle 3"/>
          <p:cNvSpPr/>
          <p:nvPr/>
        </p:nvSpPr>
        <p:spPr>
          <a:xfrm>
            <a:off x="185779" y="404664"/>
            <a:ext cx="5217582" cy="523220"/>
          </a:xfrm>
          <a:prstGeom prst="rect">
            <a:avLst/>
          </a:prstGeom>
        </p:spPr>
        <p:txBody>
          <a:bodyPr wrap="none">
            <a:spAutoFit/>
          </a:bodyPr>
          <a:lstStyle/>
          <a:p>
            <a:pPr algn="just"/>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plaquettes </a:t>
            </a:r>
            <a:r>
              <a:rPr lang="fr-FR" sz="2800" dirty="0" smtClean="0">
                <a:ln w="10541" cmpd="sng">
                  <a:solidFill>
                    <a:srgbClr val="C00000"/>
                  </a:solidFill>
                  <a:prstDash val="solid"/>
                </a:ln>
                <a:solidFill>
                  <a:srgbClr val="C00000"/>
                </a:solidFill>
              </a:rPr>
              <a:t>(Thrombocytes)</a:t>
            </a:r>
          </a:p>
        </p:txBody>
      </p:sp>
      <p:sp>
        <p:nvSpPr>
          <p:cNvPr id="6" name="ZoneTexte 5"/>
          <p:cNvSpPr txBox="1"/>
          <p:nvPr/>
        </p:nvSpPr>
        <p:spPr>
          <a:xfrm>
            <a:off x="1187624" y="6021288"/>
            <a:ext cx="7128792" cy="5603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200000"/>
              </a:lnSpc>
            </a:pPr>
            <a:r>
              <a:rPr lang="fr-FR" b="1" dirty="0" smtClean="0"/>
              <a:t>150 000 à 400 000 plaquettes dans 1mm</a:t>
            </a:r>
            <a:r>
              <a:rPr lang="fr-FR" b="1" baseline="30000" dirty="0" smtClean="0"/>
              <a:t>3</a:t>
            </a:r>
            <a:r>
              <a:rPr lang="fr-FR" b="1" dirty="0" smtClean="0"/>
              <a:t> de sang.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f1g.fr/media/eidos/800x569/2018/03/09/INF4addde70-238f-11e8-8a65-70e85706a163-800x569.jpg"/>
          <p:cNvPicPr>
            <a:picLocks noChangeAspect="1" noChangeArrowheads="1"/>
          </p:cNvPicPr>
          <p:nvPr/>
        </p:nvPicPr>
        <p:blipFill>
          <a:blip r:embed="rId2" cstate="print"/>
          <a:srcRect l="3785" r="1598"/>
          <a:stretch>
            <a:fillRect/>
          </a:stretch>
        </p:blipFill>
        <p:spPr bwMode="auto">
          <a:xfrm>
            <a:off x="683568" y="1052736"/>
            <a:ext cx="8244408" cy="5544616"/>
          </a:xfrm>
          <a:prstGeom prst="rect">
            <a:avLst/>
          </a:prstGeom>
          <a:noFill/>
        </p:spPr>
      </p:pic>
      <p:sp>
        <p:nvSpPr>
          <p:cNvPr id="3" name="ZoneTexte 2"/>
          <p:cNvSpPr txBox="1"/>
          <p:nvPr/>
        </p:nvSpPr>
        <p:spPr>
          <a:xfrm>
            <a:off x="467544" y="0"/>
            <a:ext cx="5976664" cy="646331"/>
          </a:xfrm>
          <a:prstGeom prst="rect">
            <a:avLst/>
          </a:prstGeom>
          <a:noFill/>
        </p:spPr>
        <p:txBody>
          <a:bodyPr wrap="square" rtlCol="0">
            <a:spAutoFit/>
          </a:bodyPr>
          <a:lstStyle/>
          <a:p>
            <a:r>
              <a:rPr lang="fr-FR" sz="3600" b="1" dirty="0" smtClean="0">
                <a:solidFill>
                  <a:schemeClr val="accent3">
                    <a:lumMod val="50000"/>
                  </a:schemeClr>
                </a:solidFill>
              </a:rPr>
              <a:t>Fabrication du sang </a:t>
            </a:r>
            <a:endParaRPr lang="fr-FR" sz="3600" b="1" dirty="0">
              <a:solidFill>
                <a:schemeClr val="accent3">
                  <a:lumMod val="50000"/>
                </a:schemeClr>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1">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706</TotalTime>
  <Words>792</Words>
  <Application>Microsoft Office PowerPoint</Application>
  <PresentationFormat>Affichage à l'écran (4:3)</PresentationFormat>
  <Paragraphs>116</Paragraphs>
  <Slides>28</Slides>
  <Notes>0</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Thème1</vt:lpstr>
      <vt:lpstr>Aspect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Vaisseaux sanguins</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Lenovo</dc:creator>
  <cp:lastModifiedBy>Lenovo</cp:lastModifiedBy>
  <cp:revision>34</cp:revision>
  <dcterms:created xsi:type="dcterms:W3CDTF">2023-08-28T13:24:04Z</dcterms:created>
  <dcterms:modified xsi:type="dcterms:W3CDTF">2023-11-07T07:58:42Z</dcterms:modified>
</cp:coreProperties>
</file>