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7"/>
  </p:notesMasterIdLst>
  <p:sldIdLst>
    <p:sldId id="256" r:id="rId2"/>
    <p:sldId id="373" r:id="rId3"/>
    <p:sldId id="374" r:id="rId4"/>
    <p:sldId id="263" r:id="rId5"/>
    <p:sldId id="264" r:id="rId6"/>
    <p:sldId id="265" r:id="rId7"/>
    <p:sldId id="266" r:id="rId8"/>
    <p:sldId id="267" r:id="rId9"/>
    <p:sldId id="269" r:id="rId10"/>
    <p:sldId id="270" r:id="rId11"/>
    <p:sldId id="259" r:id="rId12"/>
    <p:sldId id="258" r:id="rId13"/>
    <p:sldId id="368" r:id="rId14"/>
    <p:sldId id="369" r:id="rId15"/>
    <p:sldId id="370" r:id="rId16"/>
    <p:sldId id="371" r:id="rId17"/>
    <p:sldId id="372" r:id="rId18"/>
    <p:sldId id="260" r:id="rId19"/>
    <p:sldId id="275" r:id="rId20"/>
    <p:sldId id="276" r:id="rId21"/>
    <p:sldId id="271" r:id="rId22"/>
    <p:sldId id="277" r:id="rId23"/>
    <p:sldId id="273" r:id="rId24"/>
    <p:sldId id="274" r:id="rId25"/>
    <p:sldId id="278" r:id="rId26"/>
    <p:sldId id="282" r:id="rId27"/>
    <p:sldId id="283" r:id="rId28"/>
    <p:sldId id="288" r:id="rId29"/>
    <p:sldId id="279" r:id="rId30"/>
    <p:sldId id="287" r:id="rId31"/>
    <p:sldId id="289" r:id="rId32"/>
    <p:sldId id="290" r:id="rId33"/>
    <p:sldId id="291" r:id="rId34"/>
    <p:sldId id="293" r:id="rId35"/>
    <p:sldId id="292" r:id="rId36"/>
    <p:sldId id="284" r:id="rId37"/>
    <p:sldId id="294" r:id="rId38"/>
    <p:sldId id="295" r:id="rId39"/>
    <p:sldId id="296" r:id="rId40"/>
    <p:sldId id="297" r:id="rId41"/>
    <p:sldId id="285" r:id="rId42"/>
    <p:sldId id="286" r:id="rId43"/>
    <p:sldId id="281" r:id="rId44"/>
    <p:sldId id="298" r:id="rId45"/>
    <p:sldId id="303" r:id="rId46"/>
    <p:sldId id="306" r:id="rId47"/>
    <p:sldId id="304" r:id="rId48"/>
    <p:sldId id="301" r:id="rId49"/>
    <p:sldId id="300" r:id="rId50"/>
    <p:sldId id="302" r:id="rId51"/>
    <p:sldId id="307" r:id="rId52"/>
    <p:sldId id="308" r:id="rId53"/>
    <p:sldId id="309" r:id="rId54"/>
    <p:sldId id="310" r:id="rId55"/>
    <p:sldId id="311" r:id="rId56"/>
    <p:sldId id="316" r:id="rId57"/>
    <p:sldId id="336" r:id="rId58"/>
    <p:sldId id="312" r:id="rId59"/>
    <p:sldId id="321" r:id="rId60"/>
    <p:sldId id="313" r:id="rId61"/>
    <p:sldId id="337" r:id="rId62"/>
    <p:sldId id="338" r:id="rId63"/>
    <p:sldId id="314" r:id="rId64"/>
    <p:sldId id="339" r:id="rId65"/>
    <p:sldId id="315" r:id="rId66"/>
    <p:sldId id="340" r:id="rId67"/>
    <p:sldId id="317" r:id="rId68"/>
    <p:sldId id="341" r:id="rId69"/>
    <p:sldId id="318" r:id="rId70"/>
    <p:sldId id="342" r:id="rId71"/>
    <p:sldId id="319" r:id="rId72"/>
    <p:sldId id="320" r:id="rId73"/>
    <p:sldId id="323" r:id="rId74"/>
    <p:sldId id="324" r:id="rId75"/>
    <p:sldId id="325" r:id="rId76"/>
    <p:sldId id="326" r:id="rId77"/>
    <p:sldId id="330" r:id="rId78"/>
    <p:sldId id="328" r:id="rId79"/>
    <p:sldId id="343" r:id="rId80"/>
    <p:sldId id="344" r:id="rId81"/>
    <p:sldId id="345" r:id="rId82"/>
    <p:sldId id="346" r:id="rId83"/>
    <p:sldId id="375" r:id="rId84"/>
    <p:sldId id="347" r:id="rId85"/>
    <p:sldId id="348" r:id="rId86"/>
    <p:sldId id="349" r:id="rId87"/>
    <p:sldId id="350" r:id="rId88"/>
    <p:sldId id="351" r:id="rId89"/>
    <p:sldId id="352" r:id="rId90"/>
    <p:sldId id="353" r:id="rId91"/>
    <p:sldId id="354" r:id="rId92"/>
    <p:sldId id="332" r:id="rId93"/>
    <p:sldId id="355" r:id="rId94"/>
    <p:sldId id="333" r:id="rId95"/>
    <p:sldId id="376" r:id="rId96"/>
    <p:sldId id="356" r:id="rId97"/>
    <p:sldId id="357" r:id="rId98"/>
    <p:sldId id="358" r:id="rId99"/>
    <p:sldId id="359" r:id="rId100"/>
    <p:sldId id="360" r:id="rId101"/>
    <p:sldId id="361" r:id="rId102"/>
    <p:sldId id="363" r:id="rId103"/>
    <p:sldId id="364" r:id="rId104"/>
    <p:sldId id="365" r:id="rId105"/>
    <p:sldId id="366"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8AA1C-C376-47A5-892E-7270A5FD05BB}" type="datetimeFigureOut">
              <a:rPr lang="fr-FR" smtClean="0"/>
              <a:t>22/05/2022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C5F6-8DFD-47ED-8D5C-424BA3B7314A}" type="slidenum">
              <a:rPr lang="fr-FR" smtClean="0"/>
              <a:t>‹N°›</a:t>
            </a:fld>
            <a:endParaRPr lang="fr-FR"/>
          </a:p>
        </p:txBody>
      </p:sp>
    </p:spTree>
    <p:extLst>
      <p:ext uri="{BB962C8B-B14F-4D97-AF65-F5344CB8AC3E}">
        <p14:creationId xmlns:p14="http://schemas.microsoft.com/office/powerpoint/2010/main" val="380963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C66C5F6-8DFD-47ED-8D5C-424BA3B7314A}" type="slidenum">
              <a:rPr lang="fr-FR" smtClean="0"/>
              <a:t>36</a:t>
            </a:fld>
            <a:endParaRPr lang="fr-FR"/>
          </a:p>
        </p:txBody>
      </p:sp>
    </p:spTree>
    <p:extLst>
      <p:ext uri="{BB962C8B-B14F-4D97-AF65-F5344CB8AC3E}">
        <p14:creationId xmlns:p14="http://schemas.microsoft.com/office/powerpoint/2010/main" val="42969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5/22/2022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donnees.banquemondiale.org/indicateur/TX.VAL.MRCH.CD.WT?end=2018&amp;start=1960&amp;view=char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wto.org/french/news_f/pres19_f/pr837_f.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lossaire-international.e-monsite.com/pages/tous-les-termes/theorie-hos.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leconomiste.eu/decryptage-economie/118-edward-h-chamberlin-theorie-de-la-concurrence-monopolistique.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fr.wikipedia.org/wiki/Joan_Robins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bankaldawli.org/" TargetMode="External"/><Relationship Id="rId2" Type="http://schemas.openxmlformats.org/officeDocument/2006/relationships/hyperlink" Target="https://www.imf.org/ar/About/Factsheets/Sheets/2016/07/27/15/31/~/link.aspx?_id=AA8CD9E752164E808ECC747B76FE83DC&amp;_z=z"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54955" y="489397"/>
            <a:ext cx="8825658" cy="5149403"/>
          </a:xfrm>
        </p:spPr>
        <p:txBody>
          <a:bodyPr>
            <a:normAutofit lnSpcReduction="10000"/>
          </a:bodyPr>
          <a:lstStyle/>
          <a:p>
            <a:pPr algn="r" rtl="1"/>
            <a:endParaRPr lang="ar-DZ" dirty="0"/>
          </a:p>
          <a:p>
            <a:pPr algn="r" rtl="1"/>
            <a:endParaRPr lang="ar-DZ" dirty="0"/>
          </a:p>
          <a:p>
            <a:pPr algn="ctr" rtl="1"/>
            <a:r>
              <a:rPr lang="ar-DZ" sz="5400" dirty="0">
                <a:solidFill>
                  <a:srgbClr val="FF0000"/>
                </a:solidFill>
              </a:rPr>
              <a:t>تقنيات التصدير والاستيراد</a:t>
            </a:r>
          </a:p>
          <a:p>
            <a:pPr algn="ctr" rtl="1"/>
            <a:endParaRPr lang="ar-DZ" sz="4000" dirty="0">
              <a:solidFill>
                <a:srgbClr val="FF0000"/>
              </a:solidFill>
            </a:endParaRPr>
          </a:p>
          <a:p>
            <a:pPr algn="ctr" rtl="1"/>
            <a:r>
              <a:rPr lang="ar-DZ" sz="4000" dirty="0">
                <a:solidFill>
                  <a:srgbClr val="FF0000"/>
                </a:solidFill>
              </a:rPr>
              <a:t>الأستاذ مرابط سليمان</a:t>
            </a:r>
          </a:p>
          <a:p>
            <a:pPr algn="ctr" rtl="1"/>
            <a:endParaRPr lang="ar-DZ" sz="4000" dirty="0">
              <a:solidFill>
                <a:srgbClr val="FF0000"/>
              </a:solidFill>
            </a:endParaRPr>
          </a:p>
          <a:p>
            <a:pPr algn="ctr" rtl="1"/>
            <a:endParaRPr lang="ar-DZ" sz="4000" dirty="0">
              <a:solidFill>
                <a:srgbClr val="FF0000"/>
              </a:solidFill>
            </a:endParaRPr>
          </a:p>
          <a:p>
            <a:pPr algn="ctr" rtl="1"/>
            <a:r>
              <a:rPr lang="ar-DZ" sz="3200" dirty="0">
                <a:solidFill>
                  <a:srgbClr val="FF0000"/>
                </a:solidFill>
              </a:rPr>
              <a:t>السنة الجامعية 2021-2022</a:t>
            </a:r>
            <a:endParaRPr lang="fr-FR" sz="3200" dirty="0">
              <a:solidFill>
                <a:srgbClr val="FF0000"/>
              </a:solidFill>
            </a:endParaRPr>
          </a:p>
        </p:txBody>
      </p:sp>
    </p:spTree>
    <p:extLst>
      <p:ext uri="{BB962C8B-B14F-4D97-AF65-F5344CB8AC3E}">
        <p14:creationId xmlns:p14="http://schemas.microsoft.com/office/powerpoint/2010/main" val="356079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630213"/>
          </a:xfrm>
        </p:spPr>
        <p:txBody>
          <a:bodyPr/>
          <a:lstStyle/>
          <a:p>
            <a:pPr algn="r" rtl="1"/>
            <a:endParaRPr lang="ar-DZ" dirty="0"/>
          </a:p>
          <a:p>
            <a:pPr algn="just" rtl="1"/>
            <a:r>
              <a:rPr lang="ar-SA" sz="2400" dirty="0"/>
              <a:t>عقدت هذه اللجنة اجتماعين في عام 1948 </a:t>
            </a:r>
            <a:r>
              <a:rPr lang="ar-DZ" sz="2400" dirty="0"/>
              <a:t>وتوقفت بعد ذلك بعد أن بدأت المحادثات تمشي ضد مصالح الولايات المتحدة الامريكية والتي رفضت مؤسساتها الاقتصادية تخفيض الرسوم الجمركية وسياسة التوسع في الاستيراد.</a:t>
            </a:r>
          </a:p>
          <a:p>
            <a:pPr marL="0" indent="0" algn="just" rtl="1">
              <a:buNone/>
            </a:pPr>
            <a:r>
              <a:rPr lang="ar-DZ" sz="2400" dirty="0"/>
              <a:t> </a:t>
            </a:r>
            <a:r>
              <a:rPr lang="ar-DZ" sz="2400" dirty="0" err="1"/>
              <a:t>بالموازات</a:t>
            </a:r>
            <a:r>
              <a:rPr lang="ar-DZ" sz="2400" dirty="0"/>
              <a:t> مع </a:t>
            </a:r>
            <a:r>
              <a:rPr lang="ar-SA" sz="2400" dirty="0"/>
              <a:t>رفض الولايات المتحدة </a:t>
            </a:r>
            <a:r>
              <a:rPr lang="ar-DZ" sz="2400" dirty="0"/>
              <a:t>اقتراحات </a:t>
            </a:r>
            <a:r>
              <a:rPr lang="ar-SA" sz="2400" dirty="0"/>
              <a:t>منظمة التجارة الدولية</a:t>
            </a:r>
            <a:r>
              <a:rPr lang="ar-DZ" sz="2400" dirty="0"/>
              <a:t>،</a:t>
            </a:r>
            <a:r>
              <a:rPr lang="ar-SA" sz="2400" dirty="0"/>
              <a:t> </a:t>
            </a:r>
            <a:r>
              <a:rPr lang="ar-DZ" sz="2400" dirty="0"/>
              <a:t>فقد</a:t>
            </a:r>
            <a:r>
              <a:rPr lang="ar-SA" sz="2400" dirty="0"/>
              <a:t> دعت بعض الدول</a:t>
            </a:r>
            <a:r>
              <a:rPr lang="ar-DZ" sz="2400" dirty="0"/>
              <a:t> لدراسة إمكانية</a:t>
            </a:r>
            <a:r>
              <a:rPr lang="ar-SA" sz="2400" dirty="0"/>
              <a:t> تخفيض الرسوم الجمركية وتخفيف القيود الكمية على الواردات</a:t>
            </a:r>
            <a:r>
              <a:rPr lang="ar-DZ" sz="2400" dirty="0"/>
              <a:t> بينها وبين هذه الدول. في بداية الامر التفاوض كان يجري بين دولتين وحول سلعة معينة </a:t>
            </a:r>
            <a:r>
              <a:rPr lang="ar-SA" sz="2400" dirty="0"/>
              <a:t> ثم جمعت هذه الاتفاقات وعممت في اتفاق متعدد الأطراف أطلق</a:t>
            </a:r>
            <a:r>
              <a:rPr lang="ar-DZ" sz="2400" dirty="0"/>
              <a:t> </a:t>
            </a:r>
            <a:r>
              <a:rPr lang="ar-SA" sz="2400" dirty="0"/>
              <a:t>عليه اسم الاتفاقية العامة للتعريفات والتجارة</a:t>
            </a:r>
            <a:r>
              <a:rPr lang="fr-FR" sz="2400" dirty="0"/>
              <a:t> </a:t>
            </a:r>
            <a:r>
              <a:rPr lang="ar-DZ" sz="2400" dirty="0"/>
              <a:t>  </a:t>
            </a:r>
            <a:r>
              <a:rPr lang="fr-FR" sz="2400" dirty="0"/>
              <a:t>General Agreement on </a:t>
            </a:r>
            <a:r>
              <a:rPr lang="fr-FR" sz="2400" dirty="0" err="1"/>
              <a:t>Tariffs</a:t>
            </a:r>
            <a:r>
              <a:rPr lang="fr-FR" sz="2400" dirty="0"/>
              <a:t> and </a:t>
            </a:r>
            <a:r>
              <a:rPr lang="fr-FR" sz="2400" dirty="0" err="1"/>
              <a:t>trade</a:t>
            </a:r>
            <a:r>
              <a:rPr lang="ar-DZ" sz="2400" dirty="0"/>
              <a:t> (</a:t>
            </a:r>
            <a:r>
              <a:rPr lang="fr-FR" sz="2400" dirty="0"/>
              <a:t>GATT</a:t>
            </a:r>
            <a:r>
              <a:rPr lang="ar-DZ" sz="2400" dirty="0"/>
              <a:t> ) وهذا بتاريخ 23 أكتوبر 1947 بجنيف (سويسرا) والذي دخل حيز التنفيذ في جانفي 1948. لقد كان ميلادا مؤلما نتيجة الإخفاق في تجسيد ميثاق هافانا الذي لم توقعه الولايات المتحدة الامريكية.</a:t>
            </a:r>
            <a:endParaRPr lang="fr-FR" sz="2400" dirty="0"/>
          </a:p>
          <a:p>
            <a:pPr algn="just" rtl="1"/>
            <a:endParaRPr lang="ar-DZ" sz="2400" dirty="0"/>
          </a:p>
        </p:txBody>
      </p:sp>
    </p:spTree>
    <p:extLst>
      <p:ext uri="{BB962C8B-B14F-4D97-AF65-F5344CB8AC3E}">
        <p14:creationId xmlns:p14="http://schemas.microsoft.com/office/powerpoint/2010/main" val="25416768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lnSpcReduction="10000"/>
          </a:bodyPr>
          <a:lstStyle/>
          <a:p>
            <a:pPr marL="0" indent="0" algn="r" rtl="1">
              <a:buNone/>
            </a:pPr>
            <a:endParaRPr lang="ar-DZ" dirty="0"/>
          </a:p>
          <a:p>
            <a:pPr marL="0" indent="0" algn="r" rtl="1">
              <a:buNone/>
            </a:pPr>
            <a:r>
              <a:rPr lang="ar-DZ" sz="2400" dirty="0"/>
              <a:t>-بعد تحويل البضاعة الى المخزن تمكث مدة اقصاها 02 شهرين ، إذا تقدم المتعامل خلال هذه المدة تفرض عليه غرامة مالية(50.000 دج )  ويقوم بإجراءات الجمركة، واذا لم يتقدم خلال  مدة 02 شهرين تصادر البضاعة وتباع في المزاد العلني</a:t>
            </a:r>
          </a:p>
          <a:p>
            <a:pPr marL="0" indent="0" algn="r" rtl="1">
              <a:buNone/>
            </a:pPr>
            <a:r>
              <a:rPr lang="ar-DZ" sz="2400" dirty="0"/>
              <a:t>-ناتج البيع يبقى في صندوق قابض الجمارك لمدة 02 سنتين، إذا تقرب صاحب البضاعة خلال هذه الفترة يتم ارجاع له ناتج البيع بعد تحصيل الحقوق و الرسوم الجمركي. واذا لم يتقرب الى مصالح الجمارك تعتبر بضاعة متخلي عنها و يحول ناتج البيع الى الخزينة العمومية.</a:t>
            </a:r>
          </a:p>
          <a:p>
            <a:pPr marL="0" indent="0" algn="r" rtl="1">
              <a:buNone/>
            </a:pPr>
            <a:r>
              <a:rPr lang="ar-DZ" sz="2400" dirty="0"/>
              <a:t> </a:t>
            </a:r>
            <a:r>
              <a:rPr lang="ar-DZ" sz="2400" b="1" dirty="0">
                <a:solidFill>
                  <a:srgbClr val="FF0000"/>
                </a:solidFill>
              </a:rPr>
              <a:t>5/</a:t>
            </a:r>
            <a:r>
              <a:rPr lang="ar-DZ" sz="2400" dirty="0"/>
              <a:t> </a:t>
            </a:r>
            <a:r>
              <a:rPr lang="ar-DZ" sz="2400" b="1" dirty="0">
                <a:solidFill>
                  <a:srgbClr val="FF0000"/>
                </a:solidFill>
              </a:rPr>
              <a:t>مكان ايداع الملف والإجراءات الادارية</a:t>
            </a:r>
            <a:r>
              <a:rPr lang="fr-FR" sz="2400" b="1" dirty="0">
                <a:solidFill>
                  <a:srgbClr val="FF0000"/>
                </a:solidFill>
              </a:rPr>
              <a:t>  </a:t>
            </a:r>
            <a:r>
              <a:rPr lang="ar-DZ" sz="2400" b="1" dirty="0">
                <a:solidFill>
                  <a:srgbClr val="FF0000"/>
                </a:solidFill>
              </a:rPr>
              <a:t>  </a:t>
            </a:r>
          </a:p>
          <a:p>
            <a:pPr marL="0" indent="0" algn="r" rtl="1">
              <a:buNone/>
            </a:pPr>
            <a:r>
              <a:rPr lang="ar-DZ" sz="2400" dirty="0"/>
              <a:t>يقوم المصرح بإيداع التصريح المفصل لدى الجمارك وهذا على مستوى المفتشية الرئيسية للعمليات التجارية  </a:t>
            </a:r>
            <a:r>
              <a:rPr lang="fr-FR" sz="2400" dirty="0"/>
              <a:t>IPCOC</a:t>
            </a:r>
            <a:endParaRPr lang="ar-DZ" sz="2400" dirty="0"/>
          </a:p>
          <a:p>
            <a:pPr marL="0" indent="0" algn="r" rtl="1">
              <a:buNone/>
            </a:pPr>
            <a:r>
              <a:rPr lang="ar-DZ" sz="2400" dirty="0">
                <a:solidFill>
                  <a:srgbClr val="92D050"/>
                </a:solidFill>
              </a:rPr>
              <a:t>1.5</a:t>
            </a:r>
            <a:r>
              <a:rPr lang="ar-DZ" sz="2400" dirty="0"/>
              <a:t>/ </a:t>
            </a:r>
            <a:r>
              <a:rPr lang="ar-DZ" sz="2400" dirty="0" err="1">
                <a:solidFill>
                  <a:srgbClr val="92D050"/>
                </a:solidFill>
              </a:rPr>
              <a:t>إستقبال</a:t>
            </a:r>
            <a:r>
              <a:rPr lang="ar-DZ" sz="2400" dirty="0">
                <a:solidFill>
                  <a:srgbClr val="92D050"/>
                </a:solidFill>
              </a:rPr>
              <a:t> وقبول وتسجيل التصريح الفصل على مستوي المفتشية الرئيسية للفروع </a:t>
            </a:r>
            <a:r>
              <a:rPr lang="fr-FR" sz="2400" dirty="0">
                <a:solidFill>
                  <a:srgbClr val="92D050"/>
                </a:solidFill>
              </a:rPr>
              <a:t>IPS  </a:t>
            </a:r>
          </a:p>
          <a:p>
            <a:pPr marL="0" indent="0" algn="r" rtl="1">
              <a:buNone/>
            </a:pPr>
            <a:r>
              <a:rPr lang="ar-DZ" sz="2400" dirty="0"/>
              <a:t>يقوم المصرح أو الوكيل لدى الجمارك بإدخال المعلومات اللازمة والمتعلقة بالتصريح المفصل في القاعة المخصصة لذلك" </a:t>
            </a:r>
            <a:r>
              <a:rPr lang="fr-FR" sz="2400" dirty="0"/>
              <a:t>la salle de saisie " </a:t>
            </a:r>
            <a:r>
              <a:rPr lang="ar-DZ" sz="2400" dirty="0"/>
              <a:t>عن طريق أجهزة الحاسوب الموضوعة تحت خدمة المستعملين . </a:t>
            </a:r>
          </a:p>
        </p:txBody>
      </p:sp>
    </p:spTree>
    <p:extLst>
      <p:ext uri="{BB962C8B-B14F-4D97-AF65-F5344CB8AC3E}">
        <p14:creationId xmlns:p14="http://schemas.microsoft.com/office/powerpoint/2010/main" val="22458485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a:bodyPr>
          <a:lstStyle/>
          <a:p>
            <a:pPr marL="0" indent="0" algn="r" rtl="1">
              <a:buNone/>
            </a:pPr>
            <a:endParaRPr lang="fr-FR" dirty="0"/>
          </a:p>
          <a:p>
            <a:pPr marL="0" indent="0" algn="just" rtl="1">
              <a:buNone/>
            </a:pPr>
            <a:r>
              <a:rPr lang="ar-DZ" sz="2400" dirty="0"/>
              <a:t>يقوم بعد ذلك نظام " </a:t>
            </a:r>
            <a:r>
              <a:rPr lang="fr-FR" sz="2400" dirty="0"/>
              <a:t>SIGAD " </a:t>
            </a:r>
            <a:r>
              <a:rPr lang="ar-DZ" sz="2400" dirty="0"/>
              <a:t>بالمراقبة الآلية لهذه المعلومات و يمنح ثلاث إمكانيات: القبول، إلغاء المعلومات أو التخزين في الذاكرة لمدة 24 ساعة و هذا لتعديلها، يتم إلغاء التصريحات التي لم يتم قبولها لمدة 24 ساعة.</a:t>
            </a:r>
          </a:p>
          <a:p>
            <a:pPr marL="0" indent="0" algn="just" rtl="1">
              <a:buNone/>
            </a:pPr>
            <a:r>
              <a:rPr lang="ar-DZ" sz="2400" dirty="0"/>
              <a:t>يتم تحديد نوع المسار الذي تسلكه البضاعة من طرف </a:t>
            </a:r>
            <a:r>
              <a:rPr lang="fr-FR" sz="2400" dirty="0"/>
              <a:t>SIGAD  </a:t>
            </a:r>
            <a:r>
              <a:rPr lang="ar-DZ" sz="2400" dirty="0"/>
              <a:t>بعد تسجيل التصريح وإعطائه رقم، يقوم المفتش الرئيسي للفروع بإرسال الملفات ذات الرواق الأحمر و البرتقالي للمفتشية الرئيسية لمراقبة العمليات التجارية. أما ملفات الرواق الأخضر فيتم مراقبة الوثائق فقط.</a:t>
            </a:r>
          </a:p>
          <a:p>
            <a:pPr marL="0" indent="0" algn="just" rtl="1">
              <a:buNone/>
            </a:pPr>
            <a:r>
              <a:rPr lang="ar-DZ" sz="2400" dirty="0">
                <a:solidFill>
                  <a:srgbClr val="92D050"/>
                </a:solidFill>
              </a:rPr>
              <a:t>2.5/ مراقبة العمليات التجارية</a:t>
            </a:r>
          </a:p>
          <a:p>
            <a:pPr marL="0" indent="0" algn="just" rtl="1">
              <a:buNone/>
            </a:pPr>
            <a:r>
              <a:rPr lang="ar-DZ" sz="2400" dirty="0"/>
              <a:t> وتتم على مستوى المفتشية الرئيسية لمراقبة العمليات التجارية "</a:t>
            </a:r>
            <a:r>
              <a:rPr lang="fr-FR" sz="2400" dirty="0"/>
              <a:t>IPCOC"</a:t>
            </a:r>
          </a:p>
          <a:p>
            <a:pPr marL="0" indent="0" algn="just" rtl="1">
              <a:buNone/>
            </a:pPr>
            <a:r>
              <a:rPr lang="ar-DZ" sz="2400" dirty="0"/>
              <a:t>أولا: المراقبة الوثائقية:</a:t>
            </a:r>
          </a:p>
          <a:p>
            <a:pPr marL="0" indent="0" algn="just" rtl="1">
              <a:buNone/>
            </a:pPr>
            <a:r>
              <a:rPr lang="ar-DZ" sz="2400" dirty="0"/>
              <a:t>تسمح المراقبة الوثائقية التأكد من مدى مطابقة المعلومات الواردة في الوثائق مع ما هو مصرح به وإيجاد الأخطاء والتناقضات وكذلك توجيه عملية فحص البضائع</a:t>
            </a:r>
          </a:p>
          <a:p>
            <a:pPr marL="0" indent="0" algn="just" rtl="1">
              <a:buNone/>
            </a:pPr>
            <a:endParaRPr lang="fr-FR" sz="2400" dirty="0"/>
          </a:p>
        </p:txBody>
      </p:sp>
    </p:spTree>
    <p:extLst>
      <p:ext uri="{BB962C8B-B14F-4D97-AF65-F5344CB8AC3E}">
        <p14:creationId xmlns:p14="http://schemas.microsoft.com/office/powerpoint/2010/main" val="1697356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5130" y="617518"/>
            <a:ext cx="9404723" cy="5630882"/>
          </a:xfrm>
        </p:spPr>
        <p:txBody>
          <a:bodyPr/>
          <a:lstStyle/>
          <a:p>
            <a:pPr marL="0" indent="0" algn="r" rtl="1">
              <a:buNone/>
            </a:pPr>
            <a:endParaRPr lang="ar-DZ" dirty="0"/>
          </a:p>
          <a:p>
            <a:pPr marL="0" indent="0" algn="r" rtl="1">
              <a:buNone/>
            </a:pPr>
            <a:r>
              <a:rPr lang="ar-DZ" sz="2400" b="1" dirty="0" err="1"/>
              <a:t>ثانيا:المراقبة</a:t>
            </a:r>
            <a:r>
              <a:rPr lang="ar-DZ" sz="2400" b="1" dirty="0"/>
              <a:t> المادية للبضائع:</a:t>
            </a:r>
          </a:p>
          <a:p>
            <a:pPr marL="0" indent="0" algn="just" rtl="1">
              <a:buNone/>
            </a:pPr>
            <a:r>
              <a:rPr lang="ar-DZ" sz="2400" dirty="0"/>
              <a:t>بعد المراقبة الوثائقية تأتي عملية المراقبة المادية أو الفحص المادي للبضائع و المتمثل في المعاينة الفعلية والميدانية لغرض التأكد من مطابقة المعلومات المدونة في التصريح مع البضائع المستوردة</a:t>
            </a:r>
          </a:p>
          <a:p>
            <a:pPr marL="0" indent="0" algn="just" rtl="1">
              <a:buNone/>
            </a:pPr>
            <a:r>
              <a:rPr lang="ar-DZ" sz="2400" dirty="0"/>
              <a:t>حسب نتيجة الفحص يمكن التمييز بين حالتين :</a:t>
            </a:r>
          </a:p>
          <a:p>
            <a:pPr marL="0" indent="0" algn="just" rtl="1">
              <a:buNone/>
            </a:pPr>
            <a:r>
              <a:rPr lang="ar-DZ" sz="2400" dirty="0"/>
              <a:t>1-حالة مطابقة الفحص مع البيانات الموجودة في التصريح:</a:t>
            </a:r>
          </a:p>
          <a:p>
            <a:pPr marL="0" indent="0" algn="just" rtl="1">
              <a:buNone/>
            </a:pPr>
            <a:r>
              <a:rPr lang="ar-DZ" sz="2400" dirty="0"/>
              <a:t>يقوم المفتش بتصفية التصريح على ظهر النسخة الخاصة بإدارة الجمارك بإمضائه ووضع ختمه الخاص بعد إبداء رأيه حول العناصر الثلاثة للترسيم "القيمة، المنشأ، الوضعية التعريفية" في الجزء المخصص لذلك و يقوم بتصفية التصريح في جهاز الإعلام الآلي" </a:t>
            </a:r>
            <a:r>
              <a:rPr lang="fr-FR" sz="2400" dirty="0"/>
              <a:t>SIGAD "، </a:t>
            </a:r>
            <a:r>
              <a:rPr lang="ar-DZ" sz="2400" dirty="0"/>
              <a:t>ثم ينقل ملف التصريح إلى القباضة "الصندوق" لتحصيل الحقوق والرسوم، و يحضر وصل دفع الحقوق والرسوم فتسلم له نسخة المصرح ممضاة من طرف المفتش ،كما يمنحه سند رفع اليد عن البضاعة.</a:t>
            </a:r>
          </a:p>
          <a:p>
            <a:pPr marL="0" indent="0" algn="r" rtl="1">
              <a:buNone/>
            </a:pPr>
            <a:endParaRPr lang="fr-FR" dirty="0"/>
          </a:p>
        </p:txBody>
      </p:sp>
    </p:spTree>
    <p:extLst>
      <p:ext uri="{BB962C8B-B14F-4D97-AF65-F5344CB8AC3E}">
        <p14:creationId xmlns:p14="http://schemas.microsoft.com/office/powerpoint/2010/main" val="27682946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lstStyle/>
          <a:p>
            <a:pPr marL="0" indent="0" algn="r" rtl="1">
              <a:buNone/>
            </a:pPr>
            <a:endParaRPr lang="ar-DZ" dirty="0"/>
          </a:p>
          <a:p>
            <a:pPr marL="0" indent="0" algn="just" rtl="1">
              <a:buNone/>
            </a:pPr>
            <a:r>
              <a:rPr lang="ar-DZ" sz="2400" b="1" dirty="0"/>
              <a:t>2- حالة عدم مطابقة الفحص مع البيانات الموجودة في التصريح:</a:t>
            </a:r>
          </a:p>
          <a:p>
            <a:pPr marL="0" indent="0" algn="just" rtl="1">
              <a:buNone/>
            </a:pPr>
            <a:r>
              <a:rPr lang="ar-DZ" sz="2400" dirty="0"/>
              <a:t>في هذه الحالة يتم تحرير شهادة الفحص يثبت فيها عدم مطابقة البضائع للتصريح المفصل حيث يقوم مفتش الفحص بتحرير ورقة التلخيص مبينا فيها الطرف المخالف وطبيعة المخالفة بالإضافة إلى تحرير مذكرة الاستعلامات أو البيان الموجز والذي يتم فيه عرض وقائع المخالفة بإيجاز ثم يحول الملف إلى مصلحة المنازعات، غير أنه يرخص لإدارة الجمارك إجراء المصالحة مع الأشخاص المتابعين بسبب المخالفات الجمركية بناء على طلبهم. </a:t>
            </a:r>
          </a:p>
          <a:p>
            <a:pPr marL="0" indent="0" algn="just" rtl="1">
              <a:buNone/>
            </a:pPr>
            <a:r>
              <a:rPr lang="ar-DZ" sz="2400" b="1" dirty="0">
                <a:solidFill>
                  <a:srgbClr val="FF0000"/>
                </a:solidFill>
              </a:rPr>
              <a:t>6/ شكل التصريح المفصل </a:t>
            </a:r>
          </a:p>
          <a:p>
            <a:pPr marL="0" indent="0" algn="just" rtl="1">
              <a:buNone/>
            </a:pPr>
            <a:r>
              <a:rPr lang="ar-DZ" sz="2400" dirty="0"/>
              <a:t>هناك نموذج موحد للتصريح المفصل صالح لجميع الأنظمة الجمركية المذكورة في نص المادة 75 مكرر من قانون الجمارك وتنفرد إدارة الجمارك بطبع نموذج هذا التصريح و تزويد المستعملين به و يتكون من 5 نسخ </a:t>
            </a:r>
          </a:p>
          <a:p>
            <a:pPr marL="0" indent="0" algn="just" rtl="1">
              <a:buNone/>
            </a:pPr>
            <a:r>
              <a:rPr lang="ar-DZ" sz="2400" dirty="0"/>
              <a:t>-	نسخة الجمارك : تحتفظ بها إدارة الجمارك . ( لون أبيض ) .</a:t>
            </a:r>
          </a:p>
          <a:p>
            <a:pPr marL="0" indent="0" algn="just" rtl="1">
              <a:buNone/>
            </a:pPr>
            <a:endParaRPr lang="ar-DZ" sz="2400" dirty="0"/>
          </a:p>
          <a:p>
            <a:pPr marL="0" indent="0" algn="r" rtl="1">
              <a:buNone/>
            </a:pPr>
            <a:endParaRPr lang="fr-FR" dirty="0"/>
          </a:p>
        </p:txBody>
      </p:sp>
    </p:spTree>
    <p:extLst>
      <p:ext uri="{BB962C8B-B14F-4D97-AF65-F5344CB8AC3E}">
        <p14:creationId xmlns:p14="http://schemas.microsoft.com/office/powerpoint/2010/main" val="25977820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1393974"/>
            <a:ext cx="9403742" cy="4854425"/>
          </a:xfrm>
        </p:spPr>
        <p:txBody>
          <a:bodyPr/>
          <a:lstStyle/>
          <a:p>
            <a:pPr marL="0" indent="0" algn="r" rtl="1">
              <a:buNone/>
            </a:pPr>
            <a:endParaRPr lang="ar-DZ" dirty="0"/>
          </a:p>
          <a:p>
            <a:pPr marL="0" indent="0" algn="r" rtl="1">
              <a:buNone/>
            </a:pPr>
            <a:r>
              <a:rPr lang="ar-DZ" dirty="0"/>
              <a:t>-	</a:t>
            </a:r>
            <a:r>
              <a:rPr lang="ar-DZ" sz="2400" dirty="0"/>
              <a:t>نسخة المصرح : يحتفظ بها المصرح ( لون أزرق ) .</a:t>
            </a:r>
          </a:p>
          <a:p>
            <a:pPr marL="0" indent="0" algn="r" rtl="1">
              <a:buNone/>
            </a:pPr>
            <a:r>
              <a:rPr lang="ar-DZ" sz="2400" dirty="0"/>
              <a:t>-	نسخة البنك : لمراقبة البنك لحركة رؤوس الأموال ( لون أصفر ) .</a:t>
            </a:r>
          </a:p>
          <a:p>
            <a:pPr marL="0" indent="0" algn="r" rtl="1">
              <a:buNone/>
            </a:pPr>
            <a:r>
              <a:rPr lang="ar-DZ" sz="2400" dirty="0"/>
              <a:t>-	نسخة الإحصاء: للقيام بإحصاءات التجارة الخارجية ( لون أخضر ) .</a:t>
            </a:r>
          </a:p>
          <a:p>
            <a:pPr marL="0" indent="0" algn="r" rtl="1">
              <a:buNone/>
            </a:pPr>
            <a:r>
              <a:rPr lang="ar-DZ" sz="2400" dirty="0"/>
              <a:t>-	نسخة الرجوع: يسترجع بها المتعامل أو الناقل مبلغ الكفالة في إطار نظام العبور( لون أحمر ) </a:t>
            </a:r>
            <a:endParaRPr lang="ar-DZ" dirty="0"/>
          </a:p>
          <a:p>
            <a:pPr marL="0" indent="0" algn="r" rtl="1">
              <a:buNone/>
            </a:pPr>
            <a:endParaRPr lang="fr-FR" sz="2400" dirty="0"/>
          </a:p>
        </p:txBody>
      </p:sp>
    </p:spTree>
    <p:extLst>
      <p:ext uri="{BB962C8B-B14F-4D97-AF65-F5344CB8AC3E}">
        <p14:creationId xmlns:p14="http://schemas.microsoft.com/office/powerpoint/2010/main" val="5243500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fontScale="92500"/>
          </a:bodyPr>
          <a:lstStyle/>
          <a:p>
            <a:pPr marL="0" indent="0" algn="r" rtl="1">
              <a:buNone/>
            </a:pPr>
            <a:endParaRPr lang="ar-DZ" dirty="0"/>
          </a:p>
          <a:p>
            <a:pPr marL="0" indent="0" algn="r" rtl="1">
              <a:buNone/>
            </a:pPr>
            <a:r>
              <a:rPr lang="ar-DZ" sz="2400" dirty="0"/>
              <a:t>الخاتمة</a:t>
            </a:r>
          </a:p>
          <a:p>
            <a:pPr marL="0" indent="0" algn="just" rtl="1">
              <a:buNone/>
            </a:pPr>
            <a:r>
              <a:rPr lang="ar-DZ" sz="2400" dirty="0"/>
              <a:t>من خلال هذه الدروس الدقيقة والمختصرة، الجامعة بين الجانب النظري والجانب العملي التطبيقي، حولنا في آن واحد الالمام بمقتضيات البرنامج الرسمي واحتياجات الطالب وكدا متطلبات سوق العمل. فلقد عملنا في البداية ومن خلال المقدمة على إعطاء نظرة تاريخية حول نشاطات التبادل الدولي للبضائع، بداية من الحضارة الصينية القديمة وطريق الحرير إلى غاية العصر الحديث واتفاقيات المنظمة العالمية للتجارة الرامية إلى تحرير الصادرات والواردات على المستوى الدولي.</a:t>
            </a:r>
          </a:p>
          <a:p>
            <a:pPr marL="0" indent="0" algn="just" rtl="1">
              <a:buNone/>
            </a:pPr>
            <a:r>
              <a:rPr lang="ar-DZ" sz="2400" dirty="0"/>
              <a:t>بعد إلقاء الضوء على بعض الأساسيات والمصطلحات المفتاحية للمقياس، عملنا على التفصيل في مختلف النظريات المفسرة لأسباب قيام التبادل الدولي للسلع ابتداء من المدرسة التجارية وإلى غاية نظريات الحديثة. بعد الجانب النظري حاولنا الاهتمام بمجموعة من الدروس ذات الارتباط المباشر مع الحياة العملية المستقبلية للطالب. حيث قدمنا مجموعة من الدروس ذات البعد العملي التي تسمح للطالب في المستقبل التفهم الجيد والسيطرة على الجوانب المرتبطة بعمليات التصدير والاستيراد من أمثال مصطلحات التجارة الخارجية وطرق الدفع والمستندات الأساسية وإجراءات الجمركة، وغير ذلك من الدروس التي تمكن الطالب من الحصول على أقصى حد من المعارف التي تسمح له بالتأقلم السريع مع الحياة المهنية.   </a:t>
            </a:r>
            <a:endParaRPr lang="fr-FR" sz="2400" dirty="0"/>
          </a:p>
        </p:txBody>
      </p:sp>
    </p:spTree>
    <p:extLst>
      <p:ext uri="{BB962C8B-B14F-4D97-AF65-F5344CB8AC3E}">
        <p14:creationId xmlns:p14="http://schemas.microsoft.com/office/powerpoint/2010/main" val="229703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968880" cy="5789056"/>
          </a:xfrm>
        </p:spPr>
        <p:txBody>
          <a:bodyPr/>
          <a:lstStyle/>
          <a:p>
            <a:pPr algn="ctr"/>
            <a:r>
              <a:rPr lang="fr-FR" sz="2000" dirty="0"/>
              <a:t/>
            </a:r>
            <a:br>
              <a:rPr lang="fr-FR" sz="2000" dirty="0"/>
            </a:br>
            <a:r>
              <a:rPr lang="fr-FR" sz="2000" dirty="0"/>
              <a:t/>
            </a:r>
            <a:br>
              <a:rPr lang="fr-FR" sz="2000" dirty="0"/>
            </a:br>
            <a:r>
              <a:rPr lang="fr-FR" sz="2000" dirty="0"/>
              <a:t/>
            </a:r>
            <a:br>
              <a:rPr lang="fr-FR" sz="2000" dirty="0"/>
            </a:br>
            <a:r>
              <a:rPr lang="ar-DZ" sz="2800" b="1" dirty="0">
                <a:solidFill>
                  <a:srgbClr val="FF0000"/>
                </a:solidFill>
              </a:rPr>
              <a:t>تطور التجارة العالمية بين 1960 و2018</a:t>
            </a: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Source:</a:t>
            </a:r>
            <a:br>
              <a:rPr lang="fr-FR" sz="2000" dirty="0"/>
            </a:br>
            <a:r>
              <a:rPr lang="fr-FR" sz="2000" dirty="0">
                <a:hlinkClick r:id="rId2"/>
              </a:rPr>
              <a:t>https://donnees.banquemondiale.org/indicateur/TX.VAL.MRCH.CD.WT?end=2018&amp; </a:t>
            </a:r>
            <a:r>
              <a:rPr lang="fr-FR" sz="2000" dirty="0" err="1">
                <a:hlinkClick r:id="rId2"/>
              </a:rPr>
              <a:t>start</a:t>
            </a:r>
            <a:r>
              <a:rPr lang="fr-FR" sz="2000" dirty="0">
                <a:hlinkClick r:id="rId2"/>
              </a:rPr>
              <a:t>=1960&amp;view=</a:t>
            </a:r>
            <a:r>
              <a:rPr lang="fr-FR" sz="2000" dirty="0" err="1">
                <a:hlinkClick r:id="rId2"/>
              </a:rPr>
              <a:t>chart</a:t>
            </a:r>
            <a:r>
              <a:rPr lang="fr-FR" sz="2000" dirty="0"/>
              <a:t/>
            </a:r>
            <a:br>
              <a:rPr lang="fr-FR" sz="2000" dirty="0"/>
            </a:br>
            <a:r>
              <a:rPr lang="fr-FR" sz="2000" dirty="0"/>
              <a:t>(15/01/2020)</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2556937384"/>
              </p:ext>
            </p:extLst>
          </p:nvPr>
        </p:nvGraphicFramePr>
        <p:xfrm>
          <a:off x="1103313" y="2052638"/>
          <a:ext cx="8947152" cy="1833880"/>
        </p:xfrm>
        <a:graphic>
          <a:graphicData uri="http://schemas.openxmlformats.org/drawingml/2006/table">
            <a:tbl>
              <a:tblPr firstRow="1" bandRow="1">
                <a:tableStyleId>{5C22544A-7EE6-4342-B048-85BDC9FD1C3A}</a:tableStyleId>
              </a:tblPr>
              <a:tblGrid>
                <a:gridCol w="1118394">
                  <a:extLst>
                    <a:ext uri="{9D8B030D-6E8A-4147-A177-3AD203B41FA5}">
                      <a16:colId xmlns:a16="http://schemas.microsoft.com/office/drawing/2014/main" xmlns="" val="20000"/>
                    </a:ext>
                  </a:extLst>
                </a:gridCol>
                <a:gridCol w="1118394">
                  <a:extLst>
                    <a:ext uri="{9D8B030D-6E8A-4147-A177-3AD203B41FA5}">
                      <a16:colId xmlns:a16="http://schemas.microsoft.com/office/drawing/2014/main" xmlns="" val="20001"/>
                    </a:ext>
                  </a:extLst>
                </a:gridCol>
                <a:gridCol w="1118394">
                  <a:extLst>
                    <a:ext uri="{9D8B030D-6E8A-4147-A177-3AD203B41FA5}">
                      <a16:colId xmlns:a16="http://schemas.microsoft.com/office/drawing/2014/main" xmlns="" val="20002"/>
                    </a:ext>
                  </a:extLst>
                </a:gridCol>
                <a:gridCol w="1118394">
                  <a:extLst>
                    <a:ext uri="{9D8B030D-6E8A-4147-A177-3AD203B41FA5}">
                      <a16:colId xmlns:a16="http://schemas.microsoft.com/office/drawing/2014/main" xmlns="" val="20003"/>
                    </a:ext>
                  </a:extLst>
                </a:gridCol>
                <a:gridCol w="1118394">
                  <a:extLst>
                    <a:ext uri="{9D8B030D-6E8A-4147-A177-3AD203B41FA5}">
                      <a16:colId xmlns:a16="http://schemas.microsoft.com/office/drawing/2014/main" xmlns="" val="20004"/>
                    </a:ext>
                  </a:extLst>
                </a:gridCol>
                <a:gridCol w="1118394">
                  <a:extLst>
                    <a:ext uri="{9D8B030D-6E8A-4147-A177-3AD203B41FA5}">
                      <a16:colId xmlns:a16="http://schemas.microsoft.com/office/drawing/2014/main" xmlns="" val="20005"/>
                    </a:ext>
                  </a:extLst>
                </a:gridCol>
                <a:gridCol w="1118394">
                  <a:extLst>
                    <a:ext uri="{9D8B030D-6E8A-4147-A177-3AD203B41FA5}">
                      <a16:colId xmlns:a16="http://schemas.microsoft.com/office/drawing/2014/main" xmlns="" val="20006"/>
                    </a:ext>
                  </a:extLst>
                </a:gridCol>
                <a:gridCol w="1118394">
                  <a:extLst>
                    <a:ext uri="{9D8B030D-6E8A-4147-A177-3AD203B41FA5}">
                      <a16:colId xmlns:a16="http://schemas.microsoft.com/office/drawing/2014/main" xmlns="" val="20007"/>
                    </a:ext>
                  </a:extLst>
                </a:gridCol>
              </a:tblGrid>
              <a:tr h="370840">
                <a:tc>
                  <a:txBody>
                    <a:bodyPr/>
                    <a:lstStyle/>
                    <a:p>
                      <a:r>
                        <a:rPr lang="fr-FR" dirty="0"/>
                        <a:t>Année</a:t>
                      </a:r>
                    </a:p>
                  </a:txBody>
                  <a:tcPr>
                    <a:solidFill>
                      <a:schemeClr val="bg2"/>
                    </a:solidFill>
                  </a:tcPr>
                </a:tc>
                <a:tc>
                  <a:txBody>
                    <a:bodyPr/>
                    <a:lstStyle/>
                    <a:p>
                      <a:r>
                        <a:rPr lang="fr-FR" dirty="0"/>
                        <a:t>1960</a:t>
                      </a:r>
                    </a:p>
                  </a:txBody>
                  <a:tcPr>
                    <a:solidFill>
                      <a:schemeClr val="bg2"/>
                    </a:solidFill>
                  </a:tcPr>
                </a:tc>
                <a:tc>
                  <a:txBody>
                    <a:bodyPr/>
                    <a:lstStyle/>
                    <a:p>
                      <a:r>
                        <a:rPr lang="fr-FR" dirty="0"/>
                        <a:t>1970</a:t>
                      </a:r>
                    </a:p>
                  </a:txBody>
                  <a:tcPr>
                    <a:solidFill>
                      <a:schemeClr val="bg2"/>
                    </a:solidFill>
                  </a:tcPr>
                </a:tc>
                <a:tc>
                  <a:txBody>
                    <a:bodyPr/>
                    <a:lstStyle/>
                    <a:p>
                      <a:r>
                        <a:rPr lang="fr-FR" dirty="0"/>
                        <a:t>1980</a:t>
                      </a:r>
                    </a:p>
                  </a:txBody>
                  <a:tcPr>
                    <a:solidFill>
                      <a:schemeClr val="bg2"/>
                    </a:solidFill>
                  </a:tcPr>
                </a:tc>
                <a:tc>
                  <a:txBody>
                    <a:bodyPr/>
                    <a:lstStyle/>
                    <a:p>
                      <a:r>
                        <a:rPr lang="fr-FR" dirty="0"/>
                        <a:t>1990</a:t>
                      </a:r>
                    </a:p>
                  </a:txBody>
                  <a:tcPr>
                    <a:solidFill>
                      <a:schemeClr val="bg2"/>
                    </a:solidFill>
                  </a:tcPr>
                </a:tc>
                <a:tc>
                  <a:txBody>
                    <a:bodyPr/>
                    <a:lstStyle/>
                    <a:p>
                      <a:r>
                        <a:rPr lang="fr-FR" dirty="0"/>
                        <a:t>2000</a:t>
                      </a:r>
                    </a:p>
                  </a:txBody>
                  <a:tcPr>
                    <a:solidFill>
                      <a:schemeClr val="bg2"/>
                    </a:solidFill>
                  </a:tcPr>
                </a:tc>
                <a:tc>
                  <a:txBody>
                    <a:bodyPr/>
                    <a:lstStyle/>
                    <a:p>
                      <a:r>
                        <a:rPr lang="fr-FR" dirty="0"/>
                        <a:t>2010</a:t>
                      </a:r>
                    </a:p>
                  </a:txBody>
                  <a:tcPr>
                    <a:solidFill>
                      <a:schemeClr val="bg2"/>
                    </a:solidFill>
                  </a:tcPr>
                </a:tc>
                <a:tc>
                  <a:txBody>
                    <a:bodyPr/>
                    <a:lstStyle/>
                    <a:p>
                      <a:r>
                        <a:rPr lang="fr-FR" dirty="0"/>
                        <a:t>2018</a:t>
                      </a:r>
                    </a:p>
                  </a:txBody>
                  <a:tcPr>
                    <a:solidFill>
                      <a:schemeClr val="bg2"/>
                    </a:solidFill>
                  </a:tcPr>
                </a:tc>
                <a:extLst>
                  <a:ext uri="{0D108BD9-81ED-4DB2-BD59-A6C34878D82A}">
                    <a16:rowId xmlns:a16="http://schemas.microsoft.com/office/drawing/2014/main" xmlns="" val="10000"/>
                  </a:ext>
                </a:extLst>
              </a:tr>
              <a:tr h="370840">
                <a:tc>
                  <a:txBody>
                    <a:bodyPr/>
                    <a:lstStyle/>
                    <a:p>
                      <a:r>
                        <a:rPr lang="fr-FR" b="1" dirty="0">
                          <a:solidFill>
                            <a:schemeClr val="tx1"/>
                          </a:solidFill>
                        </a:rPr>
                        <a:t>Valeur</a:t>
                      </a:r>
                    </a:p>
                  </a:txBody>
                  <a:tcPr>
                    <a:solidFill>
                      <a:schemeClr val="bg2"/>
                    </a:solidFill>
                  </a:tcPr>
                </a:tc>
                <a:tc>
                  <a:txBody>
                    <a:bodyPr/>
                    <a:lstStyle/>
                    <a:p>
                      <a:r>
                        <a:rPr lang="fr-FR" b="1" dirty="0">
                          <a:solidFill>
                            <a:schemeClr val="tx1"/>
                          </a:solidFill>
                        </a:rPr>
                        <a:t>122.993 Milliard</a:t>
                      </a:r>
                      <a:r>
                        <a:rPr lang="fr-FR" b="1" baseline="0" dirty="0">
                          <a:solidFill>
                            <a:schemeClr val="tx1"/>
                          </a:solidFill>
                        </a:rPr>
                        <a:t> USD</a:t>
                      </a:r>
                      <a:endParaRPr lang="fr-FR" b="1" dirty="0">
                        <a:solidFill>
                          <a:schemeClr val="tx1"/>
                        </a:solidFill>
                      </a:endParaRPr>
                    </a:p>
                  </a:txBody>
                  <a:tcP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a:solidFill>
                            <a:schemeClr val="tx1"/>
                          </a:solidFill>
                        </a:rPr>
                        <a:t>302.336Milliard</a:t>
                      </a:r>
                      <a:r>
                        <a:rPr lang="fr-FR" b="1" baseline="0" dirty="0">
                          <a:solidFill>
                            <a:schemeClr val="tx1"/>
                          </a:solidFill>
                        </a:rPr>
                        <a:t> USD</a:t>
                      </a:r>
                      <a:endParaRPr lang="fr-FR" b="1" dirty="0">
                        <a:solidFill>
                          <a:schemeClr val="tx1"/>
                        </a:solidFill>
                      </a:endParaRPr>
                    </a:p>
                    <a:p>
                      <a:endParaRPr lang="fr-FR" b="1" dirty="0">
                        <a:solidFill>
                          <a:schemeClr val="tx1"/>
                        </a:solidFill>
                      </a:endParaRPr>
                    </a:p>
                    <a:p>
                      <a:endParaRPr lang="fr-FR" b="1" dirty="0">
                        <a:solidFill>
                          <a:schemeClr val="tx1"/>
                        </a:solidFill>
                      </a:endParaRPr>
                    </a:p>
                  </a:txBody>
                  <a:tcPr>
                    <a:solidFill>
                      <a:schemeClr val="bg2"/>
                    </a:solidFill>
                  </a:tcPr>
                </a:tc>
                <a:tc>
                  <a:txBody>
                    <a:bodyPr/>
                    <a:lstStyle/>
                    <a:p>
                      <a:r>
                        <a:rPr lang="fr-FR" b="1" dirty="0">
                          <a:solidFill>
                            <a:schemeClr val="tx1"/>
                          </a:solidFill>
                        </a:rPr>
                        <a:t>1.976</a:t>
                      </a:r>
                    </a:p>
                    <a:p>
                      <a:r>
                        <a:rPr lang="fr-FR" b="1" dirty="0">
                          <a:solidFill>
                            <a:schemeClr val="tx1"/>
                          </a:solidFill>
                        </a:rPr>
                        <a:t>Billion</a:t>
                      </a:r>
                    </a:p>
                    <a:p>
                      <a:r>
                        <a:rPr lang="fr-FR" b="1" dirty="0">
                          <a:solidFill>
                            <a:schemeClr val="tx1"/>
                          </a:solidFill>
                        </a:rPr>
                        <a:t>USD</a:t>
                      </a:r>
                    </a:p>
                  </a:txBody>
                  <a:tcPr>
                    <a:solidFill>
                      <a:schemeClr val="bg2"/>
                    </a:solidFill>
                  </a:tcPr>
                </a:tc>
                <a:tc>
                  <a:txBody>
                    <a:bodyPr/>
                    <a:lstStyle/>
                    <a:p>
                      <a:r>
                        <a:rPr lang="fr-FR" b="1" dirty="0">
                          <a:solidFill>
                            <a:schemeClr val="tx1"/>
                          </a:solidFill>
                        </a:rPr>
                        <a:t>3.467</a:t>
                      </a:r>
                    </a:p>
                    <a:p>
                      <a:r>
                        <a:rPr lang="fr-FR" b="1" dirty="0">
                          <a:solidFill>
                            <a:schemeClr val="tx1"/>
                          </a:solidFill>
                        </a:rPr>
                        <a:t>Billion</a:t>
                      </a:r>
                    </a:p>
                    <a:p>
                      <a:r>
                        <a:rPr lang="fr-FR" b="1" dirty="0">
                          <a:solidFill>
                            <a:schemeClr val="tx1"/>
                          </a:solidFill>
                        </a:rPr>
                        <a:t>USD</a:t>
                      </a:r>
                    </a:p>
                    <a:p>
                      <a:endParaRPr lang="fr-FR" b="1" dirty="0">
                        <a:solidFill>
                          <a:schemeClr val="tx1"/>
                        </a:solidFill>
                      </a:endParaRPr>
                    </a:p>
                  </a:txBody>
                  <a:tcPr>
                    <a:solidFill>
                      <a:schemeClr val="bg2"/>
                    </a:solidFill>
                  </a:tcPr>
                </a:tc>
                <a:tc>
                  <a:txBody>
                    <a:bodyPr/>
                    <a:lstStyle/>
                    <a:p>
                      <a:r>
                        <a:rPr lang="fr-FR" b="1" dirty="0">
                          <a:solidFill>
                            <a:schemeClr val="tx1"/>
                          </a:solidFill>
                        </a:rPr>
                        <a:t>6.499</a:t>
                      </a:r>
                    </a:p>
                    <a:p>
                      <a:r>
                        <a:rPr lang="fr-FR" b="1" dirty="0">
                          <a:solidFill>
                            <a:schemeClr val="tx1"/>
                          </a:solidFill>
                        </a:rPr>
                        <a:t>Billion</a:t>
                      </a:r>
                    </a:p>
                    <a:p>
                      <a:r>
                        <a:rPr lang="fr-FR" b="1" dirty="0">
                          <a:solidFill>
                            <a:schemeClr val="tx1"/>
                          </a:solidFill>
                        </a:rPr>
                        <a:t>USD</a:t>
                      </a:r>
                    </a:p>
                    <a:p>
                      <a:endParaRPr lang="fr-FR" b="1" dirty="0">
                        <a:solidFill>
                          <a:schemeClr val="tx1"/>
                        </a:solidFill>
                      </a:endParaRPr>
                    </a:p>
                  </a:txBody>
                  <a:tcPr>
                    <a:solidFill>
                      <a:schemeClr val="bg2"/>
                    </a:solidFill>
                  </a:tcPr>
                </a:tc>
                <a:tc>
                  <a:txBody>
                    <a:bodyPr/>
                    <a:lstStyle/>
                    <a:p>
                      <a:r>
                        <a:rPr lang="fr-FR" b="1" dirty="0">
                          <a:solidFill>
                            <a:schemeClr val="tx1"/>
                          </a:solidFill>
                        </a:rPr>
                        <a:t>16.265</a:t>
                      </a:r>
                    </a:p>
                    <a:p>
                      <a:r>
                        <a:rPr lang="fr-FR" b="1" dirty="0">
                          <a:solidFill>
                            <a:schemeClr val="tx1"/>
                          </a:solidFill>
                        </a:rPr>
                        <a:t>Billion</a:t>
                      </a:r>
                    </a:p>
                    <a:p>
                      <a:r>
                        <a:rPr lang="fr-FR" b="1" dirty="0">
                          <a:solidFill>
                            <a:schemeClr val="tx1"/>
                          </a:solidFill>
                        </a:rPr>
                        <a:t>USD</a:t>
                      </a:r>
                    </a:p>
                    <a:p>
                      <a:endParaRPr lang="fr-FR" b="1" dirty="0">
                        <a:solidFill>
                          <a:schemeClr val="tx1"/>
                        </a:solidFill>
                      </a:endParaRPr>
                    </a:p>
                  </a:txBody>
                  <a:tcPr>
                    <a:solidFill>
                      <a:schemeClr val="bg2"/>
                    </a:solidFill>
                  </a:tcPr>
                </a:tc>
                <a:tc>
                  <a:txBody>
                    <a:bodyPr/>
                    <a:lstStyle/>
                    <a:p>
                      <a:r>
                        <a:rPr lang="fr-FR" b="1" dirty="0">
                          <a:solidFill>
                            <a:schemeClr val="tx1"/>
                          </a:solidFill>
                        </a:rPr>
                        <a:t>19.600</a:t>
                      </a:r>
                    </a:p>
                    <a:p>
                      <a:r>
                        <a:rPr lang="fr-FR" b="1" dirty="0">
                          <a:solidFill>
                            <a:schemeClr val="tx1"/>
                          </a:solidFill>
                        </a:rPr>
                        <a:t>Billion</a:t>
                      </a:r>
                    </a:p>
                    <a:p>
                      <a:r>
                        <a:rPr lang="fr-FR" b="1" dirty="0">
                          <a:solidFill>
                            <a:schemeClr val="tx1"/>
                          </a:solidFill>
                        </a:rPr>
                        <a:t>USD</a:t>
                      </a:r>
                    </a:p>
                    <a:p>
                      <a:endParaRPr lang="fr-FR" b="1" dirty="0">
                        <a:solidFill>
                          <a:schemeClr val="tx1"/>
                        </a:solidFill>
                      </a:endParaRPr>
                    </a:p>
                    <a:p>
                      <a:endParaRPr lang="fr-FR" b="1" dirty="0">
                        <a:solidFill>
                          <a:schemeClr val="tx1"/>
                        </a:solidFill>
                      </a:endParaRPr>
                    </a:p>
                  </a:txBody>
                  <a:tcPr>
                    <a:solidFill>
                      <a:schemeClr val="bg2"/>
                    </a:solidFill>
                  </a:tcPr>
                </a:tc>
                <a:extLst>
                  <a:ext uri="{0D108BD9-81ED-4DB2-BD59-A6C34878D82A}">
                    <a16:rowId xmlns:a16="http://schemas.microsoft.com/office/drawing/2014/main" xmlns="" val="10001"/>
                  </a:ext>
                </a:extLst>
              </a:tr>
            </a:tbl>
          </a:graphicData>
        </a:graphic>
      </p:graphicFrame>
      <p:pic>
        <p:nvPicPr>
          <p:cNvPr id="2049" name="Picture 1" descr="0.png?access_token=pk.eyJ1Ijoid29ybGRiYW5rIiwiYSI6ImV2WEtNU2ci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0.png?access_token=pk.eyJ1Ijoid29ybGRiYW5rIiwiYSI6ImV2WEtNU2ci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png?access_token=pk.eyJ1Ijoid29ybGRiYW5rIiwiYSI6ImV2WEtNU2cif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png?access_token=pk.eyJ1Ijoid29ybGRiYW5rIiwiYSI6ImV2WEtNU2cif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0.png?access_token=pk.eyJ1Ijoid29ybGRiYW5rIiwiYSI6ImV2WEtNU2ci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0.png?access_token=pk.eyJ1Ijoid29ybGRiYW5rIiwiYSI6ImV2WEtNU2ci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1.png?access_token=pk.eyJ1Ijoid29ybGRiYW5rIiwiYSI6ImV2WEtNU2cif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png?access_token=pk.eyJ1Ijoid29ybGRiYW5rIiwiYSI6ImV2WEtNU2cif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0.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0.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1.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1.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0.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0.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1.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png?access_token=pk.eyJ1Ijoid29ybGRiYW5rIiwiYSI6ImV2WEtNU2ci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38400" cy="133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0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7"/>
            <a:ext cx="9404723" cy="6089751"/>
          </a:xfrm>
        </p:spPr>
        <p:txBody>
          <a:bodyPr/>
          <a:lstStyle/>
          <a:p>
            <a:r>
              <a:rPr lang="fr-FR" sz="2400" dirty="0"/>
              <a:t>Croissance du volume du commerce des marchandises et du PIB au niveau mondial, 2011-2020</a:t>
            </a:r>
            <a:r>
              <a:rPr lang="fr-FR" dirty="0"/>
              <a:t/>
            </a:r>
            <a:br>
              <a:rPr lang="fr-FR" dirty="0"/>
            </a:br>
            <a:r>
              <a:rPr lang="ar-DZ" dirty="0"/>
              <a:t/>
            </a:r>
            <a:br>
              <a:rPr lang="ar-DZ" dirty="0"/>
            </a:br>
            <a:r>
              <a:rPr lang="fr-FR" sz="1600" dirty="0"/>
              <a:t>Variation annuelle en pourcentage</a:t>
            </a: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fr-FR" sz="1600" dirty="0"/>
              <a:t>SOURCE: </a:t>
            </a:r>
            <a:r>
              <a:rPr lang="fr-FR" sz="1600" dirty="0">
                <a:hlinkClick r:id="rId2"/>
              </a:rPr>
              <a:t>https://www.wto.org/french/news_f/pres19_f/pr837_f.htm</a:t>
            </a:r>
            <a:r>
              <a:rPr lang="fr-FR" sz="1600" dirty="0"/>
              <a:t/>
            </a:r>
            <a:br>
              <a:rPr lang="fr-FR" sz="1600" dirty="0"/>
            </a:br>
            <a:r>
              <a:rPr lang="fr-FR" sz="1600" dirty="0"/>
              <a:t>                  08/01/2020</a:t>
            </a:r>
          </a:p>
        </p:txBody>
      </p:sp>
      <p:pic>
        <p:nvPicPr>
          <p:cNvPr id="1026" name="Picture 2" descr="https://www.wto.org/images/img_press/pr837_chart1_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8723" y="2202288"/>
            <a:ext cx="7353300" cy="351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2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46046"/>
          </a:xfrm>
        </p:spPr>
        <p:txBody>
          <a:bodyPr/>
          <a:lstStyle/>
          <a:p>
            <a:endParaRPr lang="fr-FR" dirty="0"/>
          </a:p>
        </p:txBody>
      </p:sp>
      <p:sp>
        <p:nvSpPr>
          <p:cNvPr id="3" name="Espace réservé du contenu 2"/>
          <p:cNvSpPr>
            <a:spLocks noGrp="1"/>
          </p:cNvSpPr>
          <p:nvPr>
            <p:ph idx="1"/>
          </p:nvPr>
        </p:nvSpPr>
        <p:spPr>
          <a:xfrm>
            <a:off x="646112" y="581892"/>
            <a:ext cx="9403742" cy="5666508"/>
          </a:xfrm>
        </p:spPr>
        <p:txBody>
          <a:bodyPr>
            <a:normAutofit lnSpcReduction="10000"/>
          </a:bodyPr>
          <a:lstStyle/>
          <a:p>
            <a:pPr marL="0" indent="0" algn="r" rtl="1">
              <a:buNone/>
            </a:pPr>
            <a:endParaRPr lang="fr-FR" dirty="0"/>
          </a:p>
          <a:p>
            <a:pPr marL="0" indent="0" algn="ctr" rtl="1">
              <a:buNone/>
            </a:pPr>
            <a:r>
              <a:rPr lang="ar-DZ" sz="2800" b="1" dirty="0">
                <a:solidFill>
                  <a:srgbClr val="FF0000"/>
                </a:solidFill>
              </a:rPr>
              <a:t>الفصل الأول</a:t>
            </a:r>
          </a:p>
          <a:p>
            <a:pPr marL="0" indent="0" algn="ctr" rtl="1">
              <a:buNone/>
            </a:pPr>
            <a:r>
              <a:rPr lang="ar-DZ" sz="2800" b="1" dirty="0">
                <a:solidFill>
                  <a:srgbClr val="FF0000"/>
                </a:solidFill>
              </a:rPr>
              <a:t> </a:t>
            </a:r>
            <a:r>
              <a:rPr lang="ar-DZ" sz="4000" b="1" dirty="0">
                <a:solidFill>
                  <a:srgbClr val="FF0000"/>
                </a:solidFill>
              </a:rPr>
              <a:t>مفاهيم عامة</a:t>
            </a:r>
          </a:p>
          <a:p>
            <a:pPr marL="0" indent="0" algn="r" rtl="1">
              <a:buNone/>
            </a:pPr>
            <a:r>
              <a:rPr lang="ar-DZ" sz="2800" dirty="0">
                <a:solidFill>
                  <a:srgbClr val="FF0000"/>
                </a:solidFill>
              </a:rPr>
              <a:t> </a:t>
            </a:r>
          </a:p>
          <a:p>
            <a:pPr marL="0" indent="0" algn="just" rtl="1">
              <a:buNone/>
            </a:pPr>
            <a:r>
              <a:rPr lang="ar-SA" sz="2400" dirty="0"/>
              <a:t>في</a:t>
            </a:r>
            <a:r>
              <a:rPr lang="ar-DZ" sz="2400" dirty="0"/>
              <a:t> وقتنا الحالي</a:t>
            </a:r>
            <a:r>
              <a:rPr lang="ar-SA" sz="2400" dirty="0"/>
              <a:t> لا يمكننا أن نتصور بلدا يعيش بمعزل عن بقية العالم، فواقع يحتم على الجميع اللجوء إلى الاسواق الخارجية للحصول على احتياجاتهم التي عجزوا عن تلبيتها بمواردهم المحلية، وهذا في إطار التشريعات وقوانين التصدير والاستيراد التي تفرضها كل دولة على متعامليها.</a:t>
            </a:r>
            <a:endParaRPr lang="ar-DZ" sz="2400" dirty="0"/>
          </a:p>
          <a:p>
            <a:pPr marL="0" indent="0" algn="just" rtl="1">
              <a:buNone/>
            </a:pPr>
            <a:r>
              <a:rPr lang="ar-DZ" sz="2400" b="1" dirty="0">
                <a:solidFill>
                  <a:srgbClr val="FF0000"/>
                </a:solidFill>
              </a:rPr>
              <a:t>1/ مفهوم التصدير والاستيراد </a:t>
            </a:r>
          </a:p>
          <a:p>
            <a:pPr marL="0" indent="0" algn="just" rtl="1">
              <a:buNone/>
            </a:pPr>
            <a:r>
              <a:rPr lang="ar-DZ" sz="2400" dirty="0"/>
              <a:t>بصفة عامة مصطلح التصدير يعني تدفقا فعليا لبضاعة مباعة خارج حدود القطر الاقتصادي لبلد معين، وبناء عليه فإن المصدر هو ذلك الشخص المعنوي أو الطبيعي المقيم في بلد معين والذي يلتزم بتسليم بضاعة معينة إلى شخص أجنبي معنوي أو طبيعي مقابل قبضه لثمن محدد وفقا للعقد المبرم بينهما تماشتا والتشريع المعمول به في البلدين. </a:t>
            </a:r>
          </a:p>
          <a:p>
            <a:pPr marL="0" indent="0" algn="just" rtl="1">
              <a:buNone/>
            </a:pPr>
            <a:endParaRPr lang="fr-FR" sz="2400" dirty="0"/>
          </a:p>
          <a:p>
            <a:pPr marL="0" indent="0" algn="r" rtl="1">
              <a:buNone/>
            </a:pPr>
            <a:endParaRPr lang="fr-FR" sz="2800" dirty="0">
              <a:solidFill>
                <a:srgbClr val="FF0000"/>
              </a:solidFill>
            </a:endParaRPr>
          </a:p>
        </p:txBody>
      </p:sp>
    </p:spTree>
    <p:extLst>
      <p:ext uri="{BB962C8B-B14F-4D97-AF65-F5344CB8AC3E}">
        <p14:creationId xmlns:p14="http://schemas.microsoft.com/office/powerpoint/2010/main" val="310862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normAutofit/>
          </a:bodyPr>
          <a:lstStyle/>
          <a:p>
            <a:pPr marL="0" indent="0" algn="r" rtl="1">
              <a:buNone/>
            </a:pPr>
            <a:endParaRPr lang="ar-DZ" dirty="0"/>
          </a:p>
          <a:p>
            <a:pPr marL="0" indent="0" algn="r" rtl="1">
              <a:buNone/>
            </a:pPr>
            <a:r>
              <a:rPr lang="ar-DZ" sz="2400" dirty="0"/>
              <a:t>بينما مصطلح الاستيراد فهو يشير إلى الدخول الفعلي لبضاعة مشتراه إلى حدود القطر الاقتصادي لبلد ما، وبناء عليه فإن المستورد هو ذلك الشخص المعنوي أو الطبيعي المقيم في بلد معين والذي يلتزم باستلام بضاعة معينة من شخص أجنبي معنوي أو طبيعي مقابل دفعه لثمن محدد وفق العقد المبرم بينهما تماشتا والتشريع المعمول به في البلدين.</a:t>
            </a:r>
          </a:p>
          <a:p>
            <a:pPr marL="0" indent="0" algn="r" rtl="1">
              <a:buNone/>
            </a:pPr>
            <a:r>
              <a:rPr lang="ar-DZ" sz="2400" dirty="0"/>
              <a:t>عادة يتم الخلط بين مفهوم التجارة الخارجية  و فهوم التجارة الدولية، وعليه فإن:</a:t>
            </a:r>
          </a:p>
          <a:p>
            <a:pPr marL="0" indent="0" algn="r" rtl="1">
              <a:buNone/>
            </a:pPr>
            <a:r>
              <a:rPr lang="ar-DZ" sz="2400" b="1" dirty="0">
                <a:solidFill>
                  <a:srgbClr val="FF0000"/>
                </a:solidFill>
              </a:rPr>
              <a:t>التجارة الخارجية:</a:t>
            </a:r>
          </a:p>
          <a:p>
            <a:pPr marL="0" indent="0" algn="r" rtl="1">
              <a:buNone/>
            </a:pPr>
            <a:r>
              <a:rPr lang="ar-DZ" sz="2400" dirty="0"/>
              <a:t>تجارة الخارجية هي حركة السلع والخدمات ورؤوس الأموال استيرادا وتصديرا، بين دولة  ودولة أو مجموعة من الدول الأخرى. فهي متعلقة بدولة واحدة، وعندها نتكلم عن صادرات وواردات بلد معين من سلعة معينة.</a:t>
            </a:r>
          </a:p>
          <a:p>
            <a:pPr marL="0" indent="0" algn="r" rtl="1">
              <a:buNone/>
            </a:pPr>
            <a:r>
              <a:rPr lang="ar-DZ" sz="2400" b="1" dirty="0">
                <a:solidFill>
                  <a:srgbClr val="FF0000"/>
                </a:solidFill>
              </a:rPr>
              <a:t>التجارة الدولية:</a:t>
            </a:r>
          </a:p>
          <a:p>
            <a:pPr marL="0" indent="0" algn="r" rtl="1">
              <a:buNone/>
            </a:pPr>
            <a:r>
              <a:rPr lang="ar-DZ" sz="2400" dirty="0"/>
              <a:t>التجارة الدولية هي مجمل التجارة الخارجية القائمة بين الدول. فهي متعلقة بمجموعة من الدول، وعندها نتكلم عن صادرات وواردات العالم من سلعة معينة. </a:t>
            </a:r>
          </a:p>
          <a:p>
            <a:pPr marL="0" indent="0" algn="r" rtl="1">
              <a:buNone/>
            </a:pPr>
            <a:endParaRPr lang="ar-DZ" sz="2400" dirty="0"/>
          </a:p>
          <a:p>
            <a:pPr marL="0" indent="0" algn="r" rtl="1">
              <a:buNone/>
            </a:pPr>
            <a:endParaRPr lang="fr-FR" sz="2400" dirty="0"/>
          </a:p>
        </p:txBody>
      </p:sp>
    </p:spTree>
    <p:extLst>
      <p:ext uri="{BB962C8B-B14F-4D97-AF65-F5344CB8AC3E}">
        <p14:creationId xmlns:p14="http://schemas.microsoft.com/office/powerpoint/2010/main" val="31958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642"/>
            <a:ext cx="9403742" cy="5642757"/>
          </a:xfrm>
        </p:spPr>
        <p:txBody>
          <a:bodyPr>
            <a:normAutofit lnSpcReduction="10000"/>
          </a:bodyPr>
          <a:lstStyle/>
          <a:p>
            <a:pPr marL="0" indent="0" algn="r" rtl="1">
              <a:buNone/>
            </a:pPr>
            <a:endParaRPr lang="ar-DZ" dirty="0"/>
          </a:p>
          <a:p>
            <a:pPr marL="0" indent="0" algn="r" rtl="1">
              <a:buNone/>
            </a:pPr>
            <a:r>
              <a:rPr lang="ar-DZ" sz="2400" dirty="0"/>
              <a:t>السلع والخدمات محل الاستيراد والتصدير تخضع في كل الدول إلى رسوم أو تعاريف  جمركية بغية تنظيمها والحد منها. </a:t>
            </a:r>
          </a:p>
          <a:p>
            <a:pPr marL="0" indent="0" algn="r" rtl="1">
              <a:buNone/>
            </a:pPr>
            <a:r>
              <a:rPr lang="ar-DZ" sz="2400" b="1" dirty="0">
                <a:solidFill>
                  <a:srgbClr val="FF0000"/>
                </a:solidFill>
              </a:rPr>
              <a:t>2/ الرسوم الجمركية</a:t>
            </a:r>
            <a:endParaRPr lang="ar-DZ" sz="2400" b="1" dirty="0"/>
          </a:p>
          <a:p>
            <a:pPr marL="0" indent="0" algn="r" rtl="1">
              <a:buNone/>
            </a:pPr>
            <a:r>
              <a:rPr lang="ar-DZ" sz="2400" dirty="0"/>
              <a:t>يعرف الرسم الجمركي أو التعريفة الجمركية على أنها مبلغ مالي(ضريبة) يؤديه المصدر أو المستورد إلى  الجمارك من أجل الحصول على حق تمرير البضائع المتبادلة مع شركائه الأجانب وفقا لتشريعات كل بلد.</a:t>
            </a:r>
          </a:p>
          <a:p>
            <a:pPr marL="0" indent="0" algn="r" rtl="1">
              <a:buNone/>
            </a:pPr>
            <a:r>
              <a:rPr lang="ar-DZ" sz="2400" dirty="0"/>
              <a:t>تأخذ التعاريف الجمركية أنواعا مختلفة نجد منها:</a:t>
            </a:r>
          </a:p>
          <a:p>
            <a:pPr algn="r" rtl="1">
              <a:buFontTx/>
              <a:buChar char="-"/>
            </a:pPr>
            <a:r>
              <a:rPr lang="ar-DZ" sz="2400" dirty="0">
                <a:solidFill>
                  <a:srgbClr val="92D050"/>
                </a:solidFill>
              </a:rPr>
              <a:t>التعريفة القيمية</a:t>
            </a:r>
            <a:r>
              <a:rPr lang="ar-DZ" sz="2400" dirty="0"/>
              <a:t>: وتطبق في شكل نسبة مئوية على كل السلع والخدمات العابرة للحدود القطرية تماشيا والقوانين المعمول بها، وهي تحسب بناء على السعر المصرح به من طرف المصدر أو المستورد على الفاتورة.</a:t>
            </a:r>
          </a:p>
          <a:p>
            <a:pPr algn="r" rtl="1">
              <a:buFontTx/>
              <a:buChar char="-"/>
            </a:pPr>
            <a:r>
              <a:rPr lang="ar-DZ" sz="2400" dirty="0">
                <a:solidFill>
                  <a:srgbClr val="92D050"/>
                </a:solidFill>
              </a:rPr>
              <a:t>التعريفة النوعية</a:t>
            </a:r>
            <a:r>
              <a:rPr lang="ar-DZ" sz="2400" dirty="0"/>
              <a:t>: وتطبق كمبلغ ثابت أو قيمة جزافية  على كل السلع والخدمات العابرة للحدود القطرية أو على بعض السلع والخدمات المراد حمايتها أو الحد منها. تفرض بغض النظر عن السعر المصرح به.</a:t>
            </a:r>
            <a:endParaRPr lang="fr-FR" sz="2400" dirty="0"/>
          </a:p>
        </p:txBody>
      </p:sp>
    </p:spTree>
    <p:extLst>
      <p:ext uri="{BB962C8B-B14F-4D97-AF65-F5344CB8AC3E}">
        <p14:creationId xmlns:p14="http://schemas.microsoft.com/office/powerpoint/2010/main" val="118905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46112" y="498438"/>
            <a:ext cx="9403742" cy="5749962"/>
          </a:xfrm>
        </p:spPr>
        <p:txBody>
          <a:bodyPr>
            <a:normAutofit/>
          </a:bodyPr>
          <a:lstStyle/>
          <a:p>
            <a:pPr marL="0" indent="0" algn="r" rtl="1">
              <a:buNone/>
            </a:pPr>
            <a:endParaRPr lang="ar-DZ" dirty="0"/>
          </a:p>
          <a:p>
            <a:pPr marL="0" indent="0" algn="just" rtl="1">
              <a:buNone/>
            </a:pPr>
            <a:r>
              <a:rPr lang="ar-DZ" sz="2400" dirty="0"/>
              <a:t>- </a:t>
            </a:r>
            <a:r>
              <a:rPr lang="ar-DZ" sz="2400" dirty="0">
                <a:solidFill>
                  <a:srgbClr val="92D050"/>
                </a:solidFill>
              </a:rPr>
              <a:t>التعريفة التفضيلية</a:t>
            </a:r>
            <a:r>
              <a:rPr lang="ar-DZ" sz="2400" dirty="0"/>
              <a:t>: تطبق بشكل تفاضلي بين مختلف السلع والخدمات وفقا لمعيار معين كمثلا  بلد منشئ، حيث يعمل النظام الجمركي على تفضيل سلعة دون أخرى حسب جنسيتها، دون النظر إلى سعرها أو نوعها. غالبا  ما تكون التعريفة التفضيلية ناتجة عن اتفاقيات ثنائية أو متعددة الأطراف. </a:t>
            </a:r>
          </a:p>
          <a:p>
            <a:pPr marL="0" indent="0" algn="just" rtl="1">
              <a:buNone/>
            </a:pPr>
            <a:r>
              <a:rPr lang="ar-DZ" sz="2400" dirty="0"/>
              <a:t> - </a:t>
            </a:r>
            <a:r>
              <a:rPr lang="ar-DZ" sz="2400" dirty="0">
                <a:solidFill>
                  <a:srgbClr val="92D050"/>
                </a:solidFill>
              </a:rPr>
              <a:t>التعريفة المانعة</a:t>
            </a:r>
            <a:r>
              <a:rPr lang="ar-DZ" sz="2400" dirty="0"/>
              <a:t>: تطبق عادة بنسب مرتفعة قد تجعل من التعريفة تفوق سعر السلعة، الغاية منها هو المنع غير المباشر لاستراد أو تصدير أصناف محددة من السلع والخدمات وهذا لأسباب اقتصادية أو اجتماعية أو حتى سياسية.</a:t>
            </a:r>
          </a:p>
          <a:p>
            <a:pPr marL="0" indent="0" algn="just" rtl="1">
              <a:lnSpc>
                <a:spcPct val="110000"/>
              </a:lnSpc>
              <a:buNone/>
            </a:pPr>
            <a:r>
              <a:rPr lang="ar-DZ" sz="2400" b="1" dirty="0">
                <a:solidFill>
                  <a:srgbClr val="FF0000"/>
                </a:solidFill>
                <a:latin typeface="Times New Roman" panose="02020603050405020304" pitchFamily="18" charset="0"/>
                <a:ea typeface="Times New Roman" panose="02020603050405020304" pitchFamily="18" charset="0"/>
              </a:rPr>
              <a:t> 3/ أسباب قيام التجارة الخارجية </a:t>
            </a:r>
            <a:endParaRPr lang="ar-DZ" sz="2400" dirty="0">
              <a:latin typeface="Times New Roman" panose="02020603050405020304" pitchFamily="18" charset="0"/>
              <a:ea typeface="Times New Roman" panose="02020603050405020304" pitchFamily="18" charset="0"/>
            </a:endParaRPr>
          </a:p>
          <a:p>
            <a:pPr marL="0" indent="0" algn="just" rtl="1">
              <a:lnSpc>
                <a:spcPct val="110000"/>
              </a:lnSpc>
              <a:buNone/>
            </a:pPr>
            <a:r>
              <a:rPr lang="ar-DZ" sz="2400" dirty="0">
                <a:latin typeface="Times New Roman" panose="02020603050405020304" pitchFamily="18" charset="0"/>
                <a:ea typeface="Times New Roman" panose="02020603050405020304" pitchFamily="18" charset="0"/>
              </a:rPr>
              <a:t> أسباب قيام التبادل الدولي للسلع والخدمات يرجع بالأساس إلى جذور المشكلة الاقتصادية أو ما يعرف لدى الاقتصادين بمشكلة ندرة العوامل المؤثرة بشكل مباشر أو غير مباشر على وفرة السلع أو الخدمات التي تكون موضوع التبادل الدولي. من أهم هذه الأسباب نجد:</a:t>
            </a:r>
            <a:endParaRPr lang="fr-FR" sz="2400" dirty="0">
              <a:latin typeface="Times New Roman" panose="02020603050405020304" pitchFamily="18" charset="0"/>
              <a:ea typeface="Times New Roman" panose="02020603050405020304" pitchFamily="18" charset="0"/>
            </a:endParaRPr>
          </a:p>
          <a:p>
            <a:pPr lvl="0" algn="just" rtl="1">
              <a:lnSpc>
                <a:spcPct val="110000"/>
              </a:lnSpc>
              <a:buFont typeface="Times New Roman" panose="02020603050405020304" pitchFamily="18" charset="0"/>
              <a:buChar char="-"/>
              <a:tabLst>
                <a:tab pos="457200" algn="l"/>
              </a:tabLst>
            </a:pPr>
            <a:r>
              <a:rPr lang="ar-DZ" sz="2400" dirty="0">
                <a:latin typeface="Times New Roman" panose="02020603050405020304" pitchFamily="18" charset="0"/>
                <a:ea typeface="Times New Roman" panose="02020603050405020304" pitchFamily="18" charset="0"/>
              </a:rPr>
              <a:t>التفاوت بين دول فيما يخص الإمكانيات اللازمة لإنتاج  السلع و الخدمات.</a:t>
            </a:r>
            <a:endParaRPr lang="fr-FR" sz="2400" dirty="0">
              <a:latin typeface="Times New Roman" panose="02020603050405020304" pitchFamily="18" charset="0"/>
              <a:ea typeface="Times New Roman" panose="02020603050405020304" pitchFamily="18" charset="0"/>
            </a:endParaRPr>
          </a:p>
          <a:p>
            <a:pPr marL="0" lvl="0" indent="0" algn="just" rtl="1">
              <a:lnSpc>
                <a:spcPct val="150000"/>
              </a:lnSpc>
              <a:buNone/>
              <a:tabLst>
                <a:tab pos="457200" algn="l"/>
              </a:tabLst>
            </a:pPr>
            <a:endParaRPr lang="fr-FR" sz="2800" dirty="0">
              <a:latin typeface="Times New Roman" panose="02020603050405020304" pitchFamily="18" charset="0"/>
              <a:ea typeface="Times New Roman" panose="02020603050405020304" pitchFamily="18" charset="0"/>
              <a:cs typeface="Arabic Transparent" panose="020B0604020202020204" pitchFamily="34" charset="0"/>
            </a:endParaRPr>
          </a:p>
          <a:p>
            <a:pPr marL="0" indent="0" algn="just" rtl="1">
              <a:buNone/>
            </a:pPr>
            <a:endParaRPr lang="ar-DZ" sz="2400" dirty="0"/>
          </a:p>
          <a:p>
            <a:pPr marL="0" indent="0" algn="just" rtl="1">
              <a:buNone/>
            </a:pPr>
            <a:endParaRPr lang="fr-FR" sz="2400" dirty="0"/>
          </a:p>
        </p:txBody>
      </p:sp>
    </p:spTree>
    <p:extLst>
      <p:ext uri="{BB962C8B-B14F-4D97-AF65-F5344CB8AC3E}">
        <p14:creationId xmlns:p14="http://schemas.microsoft.com/office/powerpoint/2010/main" val="144171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lstStyle/>
          <a:p>
            <a:pPr marL="0" lvl="0" indent="0" algn="just" rtl="1">
              <a:buNone/>
              <a:tabLst>
                <a:tab pos="457200" algn="l"/>
              </a:tabLst>
            </a:pPr>
            <a:endParaRPr lang="fr-FR" sz="2400" dirty="0">
              <a:latin typeface="Times New Roman" panose="02020603050405020304" pitchFamily="18" charset="0"/>
              <a:ea typeface="Times New Roman" panose="02020603050405020304" pitchFamily="18" charset="0"/>
              <a:cs typeface="Arabic Transparent" panose="020B0604020202020204" pitchFamily="34" charset="0"/>
            </a:endParaRPr>
          </a:p>
          <a:p>
            <a:pPr marL="0" lvl="0" indent="0" algn="just" rtl="1">
              <a:buNone/>
              <a:tabLst>
                <a:tab pos="457200" algn="l"/>
              </a:tabLst>
            </a:pPr>
            <a:r>
              <a:rPr lang="ar-DZ" sz="2400" dirty="0">
                <a:latin typeface="Times New Roman" panose="02020603050405020304" pitchFamily="18" charset="0"/>
                <a:ea typeface="Times New Roman" panose="02020603050405020304" pitchFamily="18" charset="0"/>
                <a:cs typeface="Arabic Transparent" panose="020B0604020202020204" pitchFamily="34" charset="0"/>
              </a:rPr>
              <a:t>- </a:t>
            </a:r>
            <a:r>
              <a:rPr lang="ar-DZ" sz="2400" dirty="0">
                <a:latin typeface="Times New Roman" panose="02020603050405020304" pitchFamily="18" charset="0"/>
                <a:ea typeface="Times New Roman" panose="02020603050405020304" pitchFamily="18" charset="0"/>
              </a:rPr>
              <a:t>اختلاف مستوى التقدم التكنولوجي.</a:t>
            </a:r>
            <a:endParaRPr lang="fr-FR" sz="2400" dirty="0">
              <a:latin typeface="Times New Roman" panose="02020603050405020304" pitchFamily="18" charset="0"/>
              <a:ea typeface="Times New Roman" panose="02020603050405020304" pitchFamily="18" charset="0"/>
            </a:endParaRPr>
          </a:p>
          <a:p>
            <a:pPr marL="0" lvl="0" indent="0" algn="just" rtl="1">
              <a:buNone/>
              <a:tabLst>
                <a:tab pos="457200" algn="l"/>
              </a:tabLst>
            </a:pPr>
            <a:r>
              <a:rPr lang="ar-DZ" sz="2400" dirty="0">
                <a:latin typeface="Times New Roman" panose="02020603050405020304" pitchFamily="18" charset="0"/>
                <a:ea typeface="Times New Roman" panose="02020603050405020304" pitchFamily="18" charset="0"/>
              </a:rPr>
              <a:t>- عدم القدرة على تحقيق الاكتفاء الذاتي .</a:t>
            </a:r>
            <a:endParaRPr lang="fr-FR" sz="2400" dirty="0">
              <a:latin typeface="Times New Roman" panose="02020603050405020304" pitchFamily="18" charset="0"/>
              <a:ea typeface="Times New Roman" panose="02020603050405020304" pitchFamily="18" charset="0"/>
            </a:endParaRPr>
          </a:p>
          <a:p>
            <a:pPr marL="0" lvl="0" indent="0" algn="just" rtl="1">
              <a:buNone/>
              <a:tabLst>
                <a:tab pos="457200" algn="l"/>
              </a:tabLst>
            </a:pPr>
            <a:r>
              <a:rPr lang="ar-DZ" sz="2400" dirty="0">
                <a:latin typeface="Times New Roman" panose="02020603050405020304" pitchFamily="18" charset="0"/>
                <a:ea typeface="Times New Roman" panose="02020603050405020304" pitchFamily="18" charset="0"/>
              </a:rPr>
              <a:t>- أمل الحصول على أرباح من العمل في الأسواق الدولية. </a:t>
            </a:r>
            <a:endParaRPr lang="fr-FR" sz="2400" dirty="0">
              <a:latin typeface="Times New Roman" panose="02020603050405020304" pitchFamily="18" charset="0"/>
              <a:ea typeface="Times New Roman" panose="02020603050405020304" pitchFamily="18" charset="0"/>
            </a:endParaRPr>
          </a:p>
          <a:p>
            <a:pPr marL="0" lvl="0" indent="0" algn="just" rtl="1">
              <a:buNone/>
              <a:tabLst>
                <a:tab pos="457200" algn="l"/>
              </a:tabLst>
            </a:pPr>
            <a:r>
              <a:rPr lang="ar-DZ" sz="2400" dirty="0">
                <a:latin typeface="Times New Roman" panose="02020603050405020304" pitchFamily="18" charset="0"/>
                <a:ea typeface="Times New Roman" panose="02020603050405020304" pitchFamily="18" charset="0"/>
              </a:rPr>
              <a:t>- تباين تكاليف إنتاج السلع بين مختلف الدول.</a:t>
            </a:r>
          </a:p>
          <a:p>
            <a:pPr marL="0" indent="0" algn="just" rtl="1">
              <a:buNone/>
              <a:tabLst>
                <a:tab pos="457200" algn="l"/>
              </a:tabLst>
            </a:pPr>
            <a:r>
              <a:rPr lang="ar-DZ" sz="2400" dirty="0">
                <a:latin typeface="Times New Roman" panose="02020603050405020304" pitchFamily="18" charset="0"/>
                <a:ea typeface="Times New Roman" panose="02020603050405020304" pitchFamily="18" charset="0"/>
              </a:rPr>
              <a:t>- وجود فائض في الإنتاج.</a:t>
            </a:r>
            <a:endParaRPr lang="fr-FR" sz="2400" dirty="0">
              <a:latin typeface="Times New Roman" panose="02020603050405020304" pitchFamily="18" charset="0"/>
              <a:ea typeface="Times New Roman" panose="02020603050405020304" pitchFamily="18" charset="0"/>
            </a:endParaRPr>
          </a:p>
          <a:p>
            <a:pPr marL="0" lvl="0" indent="0" algn="just" rtl="1">
              <a:lnSpc>
                <a:spcPct val="150000"/>
              </a:lnSpc>
              <a:buNone/>
              <a:tabLst>
                <a:tab pos="457200" algn="l"/>
              </a:tabLst>
            </a:pPr>
            <a:r>
              <a:rPr lang="ar-DZ" sz="2400" dirty="0">
                <a:latin typeface="Times New Roman" panose="02020603050405020304" pitchFamily="18" charset="0"/>
                <a:ea typeface="Times New Roman" panose="02020603050405020304" pitchFamily="18" charset="0"/>
              </a:rPr>
              <a:t>يلاحظ بأن هذه الأسباب وغيرها شكلت اهتماما لدى الكثير من الباحثين الذين حاولوا منذ ظهور المدرسة التجارية وحتى أيامنا هاته، على محاولة دراسة الاوضاع لإيجاد تفاسير علمية مقنعة توضح أسباب اللجوء إلى الأسواق الخارجية من خلال عمليات التصدير والاستيراد.  </a:t>
            </a:r>
            <a:endParaRPr lang="fr-FR" sz="2400" dirty="0">
              <a:latin typeface="Times New Roman" panose="02020603050405020304" pitchFamily="18" charset="0"/>
              <a:ea typeface="Times New Roman" panose="02020603050405020304" pitchFamily="18" charset="0"/>
            </a:endParaRPr>
          </a:p>
          <a:p>
            <a:pPr marL="0" indent="0" algn="r" rtl="1">
              <a:buNone/>
            </a:pPr>
            <a:endParaRPr lang="fr-FR" dirty="0"/>
          </a:p>
        </p:txBody>
      </p:sp>
    </p:spTree>
    <p:extLst>
      <p:ext uri="{BB962C8B-B14F-4D97-AF65-F5344CB8AC3E}">
        <p14:creationId xmlns:p14="http://schemas.microsoft.com/office/powerpoint/2010/main" val="200590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798490"/>
            <a:ext cx="9403742" cy="5449909"/>
          </a:xfrm>
        </p:spPr>
        <p:txBody>
          <a:bodyPr/>
          <a:lstStyle/>
          <a:p>
            <a:pPr marL="0" indent="0" algn="r" rtl="1">
              <a:buNone/>
            </a:pPr>
            <a:endParaRPr lang="ar-DZ" dirty="0"/>
          </a:p>
          <a:p>
            <a:pPr marL="0" indent="0" algn="r" rtl="1">
              <a:buNone/>
            </a:pPr>
            <a:endParaRPr lang="ar-DZ" dirty="0"/>
          </a:p>
          <a:p>
            <a:pPr marL="0" indent="0" algn="r" rtl="1">
              <a:buNone/>
            </a:pPr>
            <a:endParaRPr lang="ar-DZ" dirty="0"/>
          </a:p>
          <a:p>
            <a:pPr marL="0" indent="0" algn="ctr" rtl="1">
              <a:buNone/>
            </a:pPr>
            <a:r>
              <a:rPr lang="ar-DZ" sz="2400" b="1" dirty="0">
                <a:solidFill>
                  <a:srgbClr val="FF0000"/>
                </a:solidFill>
              </a:rPr>
              <a:t>الفصل الثاني</a:t>
            </a:r>
          </a:p>
          <a:p>
            <a:pPr marL="0" indent="0" algn="ctr" rtl="1">
              <a:buNone/>
            </a:pPr>
            <a:r>
              <a:rPr lang="ar-DZ" sz="5400" dirty="0">
                <a:solidFill>
                  <a:srgbClr val="FF0000"/>
                </a:solidFill>
              </a:rPr>
              <a:t>نظريات التجارة الدولية</a:t>
            </a:r>
          </a:p>
          <a:p>
            <a:pPr marL="0" indent="0" algn="ctr" rtl="1">
              <a:buNone/>
            </a:pPr>
            <a:r>
              <a:rPr lang="ar-DZ" sz="2400" b="1" dirty="0">
                <a:solidFill>
                  <a:srgbClr val="FF0000"/>
                </a:solidFill>
              </a:rPr>
              <a:t>وتفاسير اللجوء إلى</a:t>
            </a:r>
          </a:p>
          <a:p>
            <a:pPr marL="0" indent="0" algn="ctr" rtl="1">
              <a:buNone/>
            </a:pPr>
            <a:r>
              <a:rPr lang="ar-DZ" sz="2400" b="1" dirty="0">
                <a:solidFill>
                  <a:srgbClr val="FF0000"/>
                </a:solidFill>
              </a:rPr>
              <a:t>التبادل الدولي للسلع والخدمات</a:t>
            </a:r>
            <a:endParaRPr lang="fr-FR" sz="2400" b="1" dirty="0">
              <a:solidFill>
                <a:srgbClr val="FF0000"/>
              </a:solidFill>
            </a:endParaRPr>
          </a:p>
        </p:txBody>
      </p:sp>
    </p:spTree>
    <p:extLst>
      <p:ext uri="{BB962C8B-B14F-4D97-AF65-F5344CB8AC3E}">
        <p14:creationId xmlns:p14="http://schemas.microsoft.com/office/powerpoint/2010/main" val="225235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643092"/>
          </a:xfrm>
        </p:spPr>
        <p:txBody>
          <a:bodyPr>
            <a:normAutofit lnSpcReduction="10000"/>
          </a:bodyPr>
          <a:lstStyle/>
          <a:p>
            <a:pPr marL="0" indent="0" algn="just" rtl="1">
              <a:buNone/>
            </a:pPr>
            <a:r>
              <a:rPr lang="ar-DZ" dirty="0"/>
              <a:t>    </a:t>
            </a:r>
          </a:p>
          <a:p>
            <a:pPr marL="0" indent="0" algn="just" rtl="1">
              <a:buNone/>
            </a:pPr>
            <a:r>
              <a:rPr lang="ar-DZ" dirty="0"/>
              <a:t>        </a:t>
            </a:r>
            <a:r>
              <a:rPr lang="ar-DZ" sz="2400" dirty="0"/>
              <a:t>تعد نظريات التجارة الخارجية للمدرسة الكلاسيكية أولى النظريات التي حملت على عاتقها تفسير ظواهر التجارة الخارجية وتوضيح أسبابها منذ ظهورها بقوة في القرن السابع عشر وازدهارها في القرن الثامن عشر والتاسع عشر.  كما تعد هذه النظريات الأساس الذي اعتمد عليه الفكر الاقتصادي لتطوير النظريات الحديثة للتجارة الدولية. البحوث النظرية للتجارة الدولية تقسم عادة إلى ثلاثة مدارس أساسية وهي: المدرسة الكلاسيكية والمدرسة الكلاسيكية الجديدة والمدرسة الحديثة.</a:t>
            </a:r>
          </a:p>
          <a:p>
            <a:pPr marL="0" indent="0" algn="just" rtl="1">
              <a:buNone/>
            </a:pPr>
            <a:endParaRPr lang="ar-DZ" sz="2400" dirty="0"/>
          </a:p>
          <a:p>
            <a:pPr marL="0" indent="0" algn="just"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 </a:t>
            </a:r>
            <a:r>
              <a:rPr lang="fr-FR" sz="2800" b="1" u="sng" dirty="0">
                <a:solidFill>
                  <a:srgbClr val="FF0000"/>
                </a:solidFill>
              </a:rPr>
              <a:t>-</a:t>
            </a:r>
            <a:r>
              <a:rPr lang="ar-DZ" sz="2800" b="1" u="sng" dirty="0">
                <a:solidFill>
                  <a:srgbClr val="FF0000"/>
                </a:solidFill>
              </a:rPr>
              <a:t> </a:t>
            </a:r>
            <a:r>
              <a:rPr lang="fr-FR" sz="2800" b="1" u="sng" dirty="0">
                <a:solidFill>
                  <a:srgbClr val="FF0000"/>
                </a:solidFill>
              </a:rPr>
              <a:t> 1</a:t>
            </a:r>
            <a:r>
              <a:rPr lang="ar-DZ" sz="2800" b="1" u="sng" dirty="0">
                <a:solidFill>
                  <a:srgbClr val="FF0000"/>
                </a:solidFill>
              </a:rPr>
              <a:t>المدرسة الكلاسيكية:</a:t>
            </a:r>
          </a:p>
          <a:p>
            <a:pPr marL="0" indent="0" algn="just" rtl="1">
              <a:buNone/>
            </a:pPr>
            <a:r>
              <a:rPr lang="ar-DZ" sz="2400" dirty="0"/>
              <a:t>   لقد بنى رواد المدرسة الكلاسيكية نظرياتهم على مجموعة من الفرضيات أهمها:</a:t>
            </a:r>
          </a:p>
          <a:p>
            <a:pPr marL="0" indent="0" algn="just" rtl="1">
              <a:buNone/>
            </a:pPr>
            <a:r>
              <a:rPr lang="ar-DZ" sz="2400" dirty="0"/>
              <a:t>-    وجود دولتين وسلعتين قابلتين للتبادل، والتبادل يأخذ شكل المقايضة؛</a:t>
            </a:r>
            <a:endParaRPr lang="ar-DZ" sz="2800" b="1" u="sng" dirty="0">
              <a:solidFill>
                <a:srgbClr val="FF0000"/>
              </a:solidFill>
            </a:endParaRPr>
          </a:p>
          <a:p>
            <a:pPr marL="0" indent="0" algn="just" rtl="1">
              <a:buNone/>
            </a:pPr>
            <a:r>
              <a:rPr lang="ar-DZ" sz="2400" dirty="0"/>
              <a:t>-    عوامل الإنتاج متوفرة بكميات محدودة، و يعبر عنها بواسطة عنصر العمل فقط؛</a:t>
            </a:r>
          </a:p>
          <a:p>
            <a:pPr marL="0" indent="0" algn="just" rtl="1">
              <a:buNone/>
            </a:pPr>
            <a:r>
              <a:rPr lang="ar-DZ" sz="2400" dirty="0"/>
              <a:t>-   الاستعمال الكلي لعوامل الإنتاج، فأي زيادة في إنتاج سلعة ما يستوجب تخفيض إنتاج سلعة أخرى؛</a:t>
            </a:r>
          </a:p>
        </p:txBody>
      </p:sp>
    </p:spTree>
    <p:extLst>
      <p:ext uri="{BB962C8B-B14F-4D97-AF65-F5344CB8AC3E}">
        <p14:creationId xmlns:p14="http://schemas.microsoft.com/office/powerpoint/2010/main" val="51135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normAutofit fontScale="92500" lnSpcReduction="20000"/>
          </a:bodyPr>
          <a:lstStyle/>
          <a:p>
            <a:pPr marL="0" indent="0" algn="r" rtl="1">
              <a:buNone/>
            </a:pPr>
            <a:endParaRPr lang="ar-DZ" dirty="0"/>
          </a:p>
          <a:p>
            <a:pPr marL="0" indent="0" algn="r" rtl="1">
              <a:buNone/>
            </a:pPr>
            <a:r>
              <a:rPr lang="ar-DZ" sz="2400" b="1" dirty="0">
                <a:solidFill>
                  <a:srgbClr val="FF0000"/>
                </a:solidFill>
              </a:rPr>
              <a:t>مقدمة</a:t>
            </a:r>
          </a:p>
          <a:p>
            <a:pPr marL="0" indent="0" algn="just" rtl="1">
              <a:buNone/>
            </a:pPr>
            <a:r>
              <a:rPr lang="ar-DZ" sz="2400" dirty="0"/>
              <a:t>الواقع الاقتصادي الحديث يفرض على مختلف دول العالم الاهتمام بالتجارة الخارجية تعليما وتنظيما وممارسة، وهذا لما لها من تأثير مباشر وارتباط وثيق بمختلف القطاعات المشكلة للاقتصاد. فالتجارة الدولية تعد أحد مفاتيح بناء وتنفيذ السياسة الاقتصادية للبلاد الرامية إلى الاستفادة من سلاسل القيمة الدولية والوفورات الاقتصادية الخارجية، والتي بدورها تسمح بالاقتصاد في التكاليف والاستفادة من المزايا التبادل الدولي للسلع والخدمات. </a:t>
            </a:r>
          </a:p>
          <a:p>
            <a:pPr marL="0" indent="0" algn="just" rtl="1">
              <a:buNone/>
            </a:pPr>
            <a:r>
              <a:rPr lang="ar-DZ" sz="2400" dirty="0"/>
              <a:t>العالم اليوم أصبح ينعت بالقرية الصغيرة نظرا للارتباط الكبير واللامتناهي للاقتصاديات الوطنية، أين التنافسية تفرض على الجميع الاستعمال الأمثل لعوامل الإنتاج، غير أن الدول تتفاوت من حيث وفرة وندرة  هذه عوامل، وهو الشيء الذي يجبر الدول على بناء علاقات تجارية مع مختلف أقطار العالم، وأن الانطواء لن يعمل إلا على إضعاف القدرات الاقتصادية الوطنية.</a:t>
            </a:r>
          </a:p>
          <a:p>
            <a:pPr marL="0" indent="0" algn="just" rtl="1">
              <a:buNone/>
            </a:pPr>
            <a:r>
              <a:rPr lang="ar-DZ" sz="2400" dirty="0"/>
              <a:t>التطور الهائل لوسائل النقل والاتصال هو بدوره ساهم في زيادة درجة انفتاح الاقتصاديات المتجاورة والغير متجاورة، وجعل منها شبكة جالبة للمزيد التبادل والتعاون وعدم القدرة على الانسحاب منها. فالترابط والتشابك المالي والتجاري وما ينجر عنهما من مزايا أضحى مركبة أساسية في بناء الخطط التنموية الوطنية. </a:t>
            </a:r>
          </a:p>
          <a:p>
            <a:pPr marL="0" indent="0" algn="just" rtl="1">
              <a:buNone/>
            </a:pPr>
            <a:r>
              <a:rPr lang="ar-DZ" sz="2400" dirty="0"/>
              <a:t>ولعل مقياس تقنيات التصدير والاستيراد يدخل في إطار تحضير الكفاءات القادرة على تفهم الأوضاع والالمام بمختلف جوانب التجارة الدولية، حتى يتمكن الوطن ومؤسساته من الاستفادة إلى أقصى الحدود من مزايا التجارة الدولية.</a:t>
            </a:r>
            <a:endParaRPr lang="fr-FR" sz="2400" dirty="0"/>
          </a:p>
        </p:txBody>
      </p:sp>
    </p:spTree>
    <p:extLst>
      <p:ext uri="{BB962C8B-B14F-4D97-AF65-F5344CB8AC3E}">
        <p14:creationId xmlns:p14="http://schemas.microsoft.com/office/powerpoint/2010/main" val="174005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43944"/>
            <a:ext cx="9403742" cy="5604455"/>
          </a:xfrm>
        </p:spPr>
        <p:txBody>
          <a:bodyPr>
            <a:normAutofit fontScale="92500" lnSpcReduction="10000"/>
          </a:bodyPr>
          <a:lstStyle/>
          <a:p>
            <a:pPr marL="0" indent="0" algn="r" rtl="1">
              <a:buNone/>
            </a:pPr>
            <a:r>
              <a:rPr lang="ar-DZ" dirty="0"/>
              <a:t>    </a:t>
            </a:r>
            <a:r>
              <a:rPr lang="ar-DZ" sz="2600" dirty="0"/>
              <a:t>- عدم إمكانية التنقل لعوامل الإنتاج بين الدول.</a:t>
            </a:r>
          </a:p>
          <a:p>
            <a:pPr marL="0" indent="0" algn="r" rtl="1">
              <a:buNone/>
            </a:pPr>
            <a:r>
              <a:rPr lang="ar-DZ" sz="2600" dirty="0"/>
              <a:t>بناء على هذه الفرضيات تم صياغة نظريات المدرسة الكلاسيكية: </a:t>
            </a:r>
          </a:p>
          <a:p>
            <a:pPr marL="0" indent="0" algn="r" rtl="1">
              <a:buNone/>
            </a:pPr>
            <a:r>
              <a:rPr lang="fr-FR" sz="3000" b="1" u="sng" dirty="0">
                <a:solidFill>
                  <a:srgbClr val="FF0000"/>
                </a:solidFill>
              </a:rPr>
              <a:t>DAVID HUME /1 .1.I</a:t>
            </a:r>
            <a:r>
              <a:rPr lang="fr-FR" sz="2400" dirty="0"/>
              <a:t> </a:t>
            </a:r>
            <a:r>
              <a:rPr lang="ar-DZ" sz="2400" dirty="0"/>
              <a:t> </a:t>
            </a:r>
            <a:r>
              <a:rPr lang="ar-DZ" sz="2600" b="1" dirty="0">
                <a:solidFill>
                  <a:srgbClr val="FF0000"/>
                </a:solidFill>
              </a:rPr>
              <a:t>( 1711-1776) </a:t>
            </a:r>
          </a:p>
          <a:p>
            <a:pPr marL="0" indent="0" algn="just" rtl="1">
              <a:buNone/>
            </a:pPr>
            <a:r>
              <a:rPr lang="ar-DZ" sz="2600" dirty="0"/>
              <a:t>    يعتبر المنشئ </a:t>
            </a:r>
            <a:r>
              <a:rPr lang="ar-DZ" sz="2600" dirty="0" err="1"/>
              <a:t>دفيد</a:t>
            </a:r>
            <a:r>
              <a:rPr lang="ar-DZ" sz="2600" dirty="0"/>
              <a:t> هوم من الأوائل الذين بحثوا وتكلموا عن التجارة الخارجية، فلقد بنى أفكاره على أنقاد المدرسة التجارية التي جعلت من التجارة المصدر الأساسي لجمع الذهب والفضة واللذان يعتبران مصدر لثروة الأمم. أهم مؤلفاته الاقتصادية جاءت ابتداء من 1752 على شكل مقالات وهي: </a:t>
            </a:r>
          </a:p>
          <a:p>
            <a:pPr marL="0" indent="0" algn="l">
              <a:buNone/>
            </a:pPr>
            <a:endParaRPr lang="ar-DZ" sz="2400" dirty="0"/>
          </a:p>
          <a:p>
            <a:pPr marL="0" lvl="0" indent="0">
              <a:buClr>
                <a:srgbClr val="1E5155">
                  <a:lumMod val="40000"/>
                  <a:lumOff val="60000"/>
                </a:srgbClr>
              </a:buClr>
              <a:buNone/>
            </a:pPr>
            <a:r>
              <a:rPr lang="ar-DZ" sz="2200" dirty="0">
                <a:solidFill>
                  <a:prstClr val="white"/>
                </a:solidFill>
              </a:rPr>
              <a:t>     </a:t>
            </a:r>
            <a:r>
              <a:rPr lang="fr-FR" sz="2200" dirty="0">
                <a:solidFill>
                  <a:prstClr val="white"/>
                </a:solidFill>
              </a:rPr>
              <a:t>Du commerce, De la circulation de la monnaie, de l’intérêt, de la balance du commerce, de la jalousie du commerce, des taxes et du crédit public.</a:t>
            </a:r>
          </a:p>
          <a:p>
            <a:pPr marL="0" indent="0" algn="r" rtl="1">
              <a:buNone/>
            </a:pPr>
            <a:endParaRPr lang="ar-DZ" sz="2400" dirty="0"/>
          </a:p>
          <a:p>
            <a:pPr marL="0" indent="0" algn="r" rtl="1">
              <a:buNone/>
            </a:pPr>
            <a:r>
              <a:rPr lang="ar-DZ" sz="2400" dirty="0"/>
              <a:t> </a:t>
            </a:r>
          </a:p>
          <a:p>
            <a:pPr marL="0" indent="0" algn="r" rtl="1">
              <a:buNone/>
            </a:pPr>
            <a:r>
              <a:rPr lang="ar-DZ" b="1" dirty="0"/>
              <a:t>     المُنْشِئُّ ( </a:t>
            </a:r>
            <a:r>
              <a:rPr lang="fr-FR" b="1" dirty="0"/>
              <a:t>essayiste</a:t>
            </a:r>
            <a:r>
              <a:rPr lang="ar-DZ" b="1" dirty="0"/>
              <a:t> ) </a:t>
            </a:r>
            <a:r>
              <a:rPr lang="ar-DZ" dirty="0"/>
              <a:t>: الذي يجيد استنباطَ المعاني وتأْلِيفَها والتعبيرَ عنها بكلام بليغ</a:t>
            </a:r>
            <a:endParaRPr lang="fr-FR" dirty="0"/>
          </a:p>
        </p:txBody>
      </p:sp>
    </p:spTree>
    <p:extLst>
      <p:ext uri="{BB962C8B-B14F-4D97-AF65-F5344CB8AC3E}">
        <p14:creationId xmlns:p14="http://schemas.microsoft.com/office/powerpoint/2010/main" val="2358373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43944"/>
            <a:ext cx="9403742" cy="5604455"/>
          </a:xfrm>
        </p:spPr>
        <p:txBody>
          <a:bodyPr>
            <a:normAutofit/>
          </a:bodyPr>
          <a:lstStyle/>
          <a:p>
            <a:pPr marL="0" indent="0" algn="just" rtl="1">
              <a:buNone/>
            </a:pPr>
            <a:r>
              <a:rPr lang="ar-DZ" sz="2400" dirty="0"/>
              <a:t>    </a:t>
            </a:r>
          </a:p>
          <a:p>
            <a:pPr marL="0" indent="0" algn="just" rtl="1">
              <a:buNone/>
            </a:pPr>
            <a:r>
              <a:rPr lang="ar-DZ" sz="2400" dirty="0"/>
              <a:t>وعن أفكاره حول التجارة الخارجية فإنه يقول:</a:t>
            </a:r>
          </a:p>
          <a:p>
            <a:pPr marL="0" indent="0" algn="just" rtl="1">
              <a:buNone/>
            </a:pPr>
            <a:r>
              <a:rPr lang="ar-DZ" sz="2400" dirty="0"/>
              <a:t>   البلد الذي يرفع من ملكيته للذهب من خلال التجارة الخارجية، يجعل من  تداول النقود يزيد على أراضيه  مما يؤدي إلى ارتفاع الأسعار وبالتالي تراجع تنافسيته التجارية. هذه النتيجة الأخيرة تؤدي بدورها إلى تحويل الفائض التجاري إلى عجز، وعليه يقول </a:t>
            </a:r>
            <a:r>
              <a:rPr lang="fr-FR" sz="2400" dirty="0"/>
              <a:t>Hume</a:t>
            </a:r>
            <a:r>
              <a:rPr lang="ar-DZ" sz="2400" dirty="0"/>
              <a:t>  أن الميزان التجاري يجب أن يبقى دائما في حالة توازن.  </a:t>
            </a:r>
          </a:p>
          <a:p>
            <a:pPr marL="0" indent="0" algn="just"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.1. 2/ آدم سميث </a:t>
            </a:r>
            <a:r>
              <a:rPr lang="fr-FR" sz="2800" b="1" u="sng" dirty="0">
                <a:solidFill>
                  <a:srgbClr val="FF0000"/>
                </a:solidFill>
              </a:rPr>
              <a:t>Adam </a:t>
            </a:r>
            <a:r>
              <a:rPr lang="fr-FR" sz="2800" b="1" u="sng" dirty="0" err="1">
                <a:solidFill>
                  <a:srgbClr val="FF0000"/>
                </a:solidFill>
              </a:rPr>
              <a:t>smith</a:t>
            </a:r>
            <a:r>
              <a:rPr lang="ar-DZ" sz="2800" b="1" u="sng" dirty="0">
                <a:solidFill>
                  <a:srgbClr val="FF0000"/>
                </a:solidFill>
              </a:rPr>
              <a:t> ونظرية الميزة المطلقة ( 1723 – 1790)</a:t>
            </a:r>
          </a:p>
          <a:p>
            <a:pPr marL="0" indent="0" algn="just" rtl="1">
              <a:buNone/>
            </a:pPr>
            <a:r>
              <a:rPr lang="ar-DZ" sz="2400" dirty="0"/>
              <a:t>     عمل آدم سميث من خلال كتابه « بحث في طبيعة وأسباب ثروة الأمم » 1776 على شرح نظرية الميزة المطلقة والتي بناها على أنقاد المدرسة التجارية التي كانت تبحث عن الثروة من خلال التجارة الخارجية المبنية على تشجيع الصادرات والحد من الواردات بهدف امتلاك أكبر قدر من المعادن النفيسة. بهذه الرؤية وهذا المنطق عمل التجاريون على التدخل على التجارة الخارجية والحد من حريتها، وهو الشيء الذي عمل آدم سميث على انتقاده ودعا إلى حرية التجارة الخارجية. </a:t>
            </a:r>
            <a:endParaRPr lang="fr-FR" sz="2400" dirty="0"/>
          </a:p>
        </p:txBody>
      </p:sp>
    </p:spTree>
    <p:extLst>
      <p:ext uri="{BB962C8B-B14F-4D97-AF65-F5344CB8AC3E}">
        <p14:creationId xmlns:p14="http://schemas.microsoft.com/office/powerpoint/2010/main" val="18918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630213"/>
          </a:xfrm>
        </p:spPr>
        <p:txBody>
          <a:bodyPr/>
          <a:lstStyle/>
          <a:p>
            <a:pPr marL="0" indent="0" algn="r" rtl="1">
              <a:buNone/>
            </a:pPr>
            <a:endParaRPr lang="ar-DZ" dirty="0"/>
          </a:p>
          <a:p>
            <a:pPr marL="0" indent="0" algn="just" rtl="1">
              <a:buNone/>
            </a:pPr>
            <a:r>
              <a:rPr lang="ar-DZ" sz="2400" dirty="0"/>
              <a:t>كذلك عمل آدم سميث في كتابه على شرح مفهوم تقسيم العمل سواء داخل الوطن أو بين مختلف الدول. فإيجابيات التقسيم الداخلي للعمل التي يرفع من المردودية سينعكس على التقسيم الدولي للعمل ويجعل من كل دولة تتخصص في انتاج السلع التي تملك فيها ميزة مطلقة وتتخلى عن تلك التي لا يمكن انتاجها بميزة مطلقة.</a:t>
            </a:r>
          </a:p>
          <a:p>
            <a:pPr marL="0" indent="0" algn="just" rtl="1">
              <a:buNone/>
            </a:pPr>
            <a:r>
              <a:rPr lang="ar-DZ" sz="2400" dirty="0">
                <a:solidFill>
                  <a:schemeClr val="accent3">
                    <a:lumMod val="60000"/>
                    <a:lumOff val="40000"/>
                  </a:schemeClr>
                </a:solidFill>
              </a:rPr>
              <a:t>الميزة المطلقة </a:t>
            </a:r>
            <a:r>
              <a:rPr lang="fr-FR" sz="2400" dirty="0">
                <a:solidFill>
                  <a:schemeClr val="accent3">
                    <a:lumMod val="60000"/>
                    <a:lumOff val="40000"/>
                  </a:schemeClr>
                </a:solidFill>
              </a:rPr>
              <a:t>Avantage absolu</a:t>
            </a:r>
            <a:r>
              <a:rPr lang="ar-DZ" sz="2400" dirty="0">
                <a:solidFill>
                  <a:schemeClr val="accent3">
                    <a:lumMod val="60000"/>
                    <a:lumOff val="40000"/>
                  </a:schemeClr>
                </a:solidFill>
              </a:rPr>
              <a:t> وهي قدرة البلد على إنتاج سلعة بتكلفة أقل للوحدة من أي بلد آخر ينتج نفس السلعة</a:t>
            </a:r>
            <a:r>
              <a:rPr lang="ar-DZ" sz="2400" dirty="0"/>
              <a:t>. للعلم فإن التكلفة تتمثل في تكلفة العمل (حسب فرضيات الدراسة).</a:t>
            </a:r>
          </a:p>
          <a:p>
            <a:pPr marL="0" indent="0" algn="just" rtl="1">
              <a:buNone/>
            </a:pPr>
            <a:r>
              <a:rPr lang="ar-DZ" sz="2400" dirty="0"/>
              <a:t>لتوضيح الفكرة فإننا نطرح المثال التالي:</a:t>
            </a:r>
          </a:p>
          <a:p>
            <a:pPr marL="0" indent="0" algn="just" rtl="1">
              <a:buNone/>
            </a:pPr>
            <a:r>
              <a:rPr lang="ar-DZ" sz="2400" dirty="0"/>
              <a:t>نفرض وجود دولتين: البرتغال وإنجلترا تنتجان سلعتين مختلفتين وهما القمح والقماش، حسب التكاليف التالية:</a:t>
            </a:r>
          </a:p>
          <a:p>
            <a:pPr marL="0" indent="0" algn="just" rtl="1">
              <a:buNone/>
            </a:pPr>
            <a:endParaRPr lang="fr-FR" sz="2400" dirty="0"/>
          </a:p>
        </p:txBody>
      </p:sp>
    </p:spTree>
    <p:extLst>
      <p:ext uri="{BB962C8B-B14F-4D97-AF65-F5344CB8AC3E}">
        <p14:creationId xmlns:p14="http://schemas.microsoft.com/office/powerpoint/2010/main" val="317269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003" y="3348507"/>
            <a:ext cx="11243257" cy="3127610"/>
          </a:xfrm>
        </p:spPr>
        <p:txBody>
          <a:bodyPr/>
          <a:lstStyle/>
          <a:p>
            <a:pPr algn="just" rtl="1"/>
            <a:r>
              <a:rPr lang="ar-DZ" sz="2400" dirty="0"/>
              <a:t>    من الجدول نلاحظ أن البرتغال يحتاج إلى 10 </a:t>
            </a:r>
            <a:r>
              <a:rPr lang="ar-DZ" sz="2400" dirty="0" err="1"/>
              <a:t>سا</a:t>
            </a:r>
            <a:r>
              <a:rPr lang="ar-DZ" sz="2400" dirty="0"/>
              <a:t> لإنتاج 1 كغ من الحبوب بينما تحتاج إنجلترا إلى 20 </a:t>
            </a:r>
            <a:r>
              <a:rPr lang="ar-DZ" sz="2400" dirty="0" err="1"/>
              <a:t>سا</a:t>
            </a:r>
            <a:r>
              <a:rPr lang="ar-DZ" sz="2400" dirty="0"/>
              <a:t> لإنتاج 1 كغ من الحبوب، إذن فالبرتغال يملك ميزة مطلقة في إنتاج الحبوب. أما بالنسبة للقماش </a:t>
            </a:r>
            <a:r>
              <a:rPr lang="ar-DZ" sz="2400" dirty="0" err="1"/>
              <a:t>أنجلترا</a:t>
            </a:r>
            <a:r>
              <a:rPr lang="ar-DZ" sz="2400" dirty="0"/>
              <a:t> لا تحتاج إلا لـ 10 </a:t>
            </a:r>
            <a:r>
              <a:rPr lang="ar-DZ" sz="2400" dirty="0" err="1"/>
              <a:t>سا</a:t>
            </a:r>
            <a:r>
              <a:rPr lang="ar-DZ" sz="2400" dirty="0"/>
              <a:t> لإنتاج 1 متر من القماش بينما البرتغال يحتاج إلى 20 </a:t>
            </a:r>
            <a:r>
              <a:rPr lang="ar-DZ" sz="2400" dirty="0" err="1"/>
              <a:t>سا</a:t>
            </a:r>
            <a:r>
              <a:rPr lang="ar-DZ" sz="2400" dirty="0"/>
              <a:t>، إذن بدورها إنجلترا تملك ميزة مطلقة في إنتاج القماش. </a:t>
            </a:r>
            <a:br>
              <a:rPr lang="ar-DZ" sz="2400" dirty="0"/>
            </a:br>
            <a:r>
              <a:rPr lang="ar-DZ" sz="2400" dirty="0"/>
              <a:t>     </a:t>
            </a:r>
            <a:br>
              <a:rPr lang="ar-DZ" sz="2400" dirty="0"/>
            </a:br>
            <a:r>
              <a:rPr lang="ar-DZ" sz="2400" dirty="0"/>
              <a:t>     وفقا لنظرية الميزة المطلقة فالبرتغال يتخصص في إنتاج الحبوب وانجلترا في إنتاج الأقمشة، ومنه نتوصل إلى الوضعية التالية: يخصص البرتغال 30 </a:t>
            </a:r>
            <a:r>
              <a:rPr lang="ar-DZ" sz="2400" dirty="0" err="1"/>
              <a:t>سا</a:t>
            </a:r>
            <a:r>
              <a:rPr lang="ar-DZ" sz="2400" dirty="0"/>
              <a:t> لإنتاج 3 كغ من الحبوب و0 متر من الأقمشة، بينما تخصص إنجلترا 3 </a:t>
            </a:r>
            <a:r>
              <a:rPr lang="ar-DZ" sz="2400" dirty="0" err="1"/>
              <a:t>سا</a:t>
            </a:r>
            <a:r>
              <a:rPr lang="ar-DZ" sz="2400" dirty="0"/>
              <a:t> لإنتاج 3 متر من القماش و0كغ من الحبوب. وبعد ذلك يعمل كل بلد على تبادل الإنتاج الفائض مع البلد الآخر مع استفادة كل بلد من تضاعف الانتاج. ( أنظر إلى الجدول التالي)</a:t>
            </a:r>
            <a:endParaRPr lang="fr-FR" sz="2400" dirty="0"/>
          </a:p>
        </p:txBody>
      </p:sp>
      <p:sp>
        <p:nvSpPr>
          <p:cNvPr id="3" name="Espace réservé du contenu 2"/>
          <p:cNvSpPr>
            <a:spLocks noGrp="1"/>
          </p:cNvSpPr>
          <p:nvPr>
            <p:ph idx="1"/>
          </p:nvPr>
        </p:nvSpPr>
        <p:spPr>
          <a:xfrm>
            <a:off x="646112" y="605308"/>
            <a:ext cx="9403742" cy="5643092"/>
          </a:xfrm>
        </p:spPr>
        <p:txBody>
          <a:bodyPr/>
          <a:lstStyle/>
          <a:p>
            <a:pPr algn="r" rtl="1"/>
            <a:endParaRPr lang="ar-DZ" dirty="0"/>
          </a:p>
          <a:p>
            <a:pPr algn="r" rtl="1"/>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706641653"/>
              </p:ext>
            </p:extLst>
          </p:nvPr>
        </p:nvGraphicFramePr>
        <p:xfrm>
          <a:off x="218941" y="605308"/>
          <a:ext cx="11848564" cy="2635380"/>
        </p:xfrm>
        <a:graphic>
          <a:graphicData uri="http://schemas.openxmlformats.org/drawingml/2006/table">
            <a:tbl>
              <a:tblPr firstRow="1" bandRow="1">
                <a:tableStyleId>{5C22544A-7EE6-4342-B048-85BDC9FD1C3A}</a:tableStyleId>
              </a:tblPr>
              <a:tblGrid>
                <a:gridCol w="5035640">
                  <a:extLst>
                    <a:ext uri="{9D8B030D-6E8A-4147-A177-3AD203B41FA5}">
                      <a16:colId xmlns:a16="http://schemas.microsoft.com/office/drawing/2014/main" xmlns="" val="20000"/>
                    </a:ext>
                  </a:extLst>
                </a:gridCol>
                <a:gridCol w="5190186">
                  <a:extLst>
                    <a:ext uri="{9D8B030D-6E8A-4147-A177-3AD203B41FA5}">
                      <a16:colId xmlns:a16="http://schemas.microsoft.com/office/drawing/2014/main" xmlns="" val="20001"/>
                    </a:ext>
                  </a:extLst>
                </a:gridCol>
                <a:gridCol w="1622738">
                  <a:extLst>
                    <a:ext uri="{9D8B030D-6E8A-4147-A177-3AD203B41FA5}">
                      <a16:colId xmlns:a16="http://schemas.microsoft.com/office/drawing/2014/main" xmlns="" val="20002"/>
                    </a:ext>
                  </a:extLst>
                </a:gridCol>
              </a:tblGrid>
              <a:tr h="722867">
                <a:tc>
                  <a:txBody>
                    <a:bodyPr/>
                    <a:lstStyle/>
                    <a:p>
                      <a:pPr algn="ctr" rtl="1"/>
                      <a:r>
                        <a:rPr lang="ar-DZ" sz="2400" dirty="0"/>
                        <a:t>إنجلترا</a:t>
                      </a:r>
                      <a:endParaRPr lang="fr-FR" sz="2400" dirty="0"/>
                    </a:p>
                  </a:txBody>
                  <a:tcPr/>
                </a:tc>
                <a:tc>
                  <a:txBody>
                    <a:bodyPr/>
                    <a:lstStyle/>
                    <a:p>
                      <a:pPr algn="ctr" rtl="1"/>
                      <a:r>
                        <a:rPr lang="ar-DZ" sz="2400" dirty="0"/>
                        <a:t>البرتغال</a:t>
                      </a:r>
                      <a:endParaRPr lang="fr-FR" sz="2400" dirty="0"/>
                    </a:p>
                  </a:txBody>
                  <a:tcPr/>
                </a:tc>
                <a:tc>
                  <a:txBody>
                    <a:bodyPr/>
                    <a:lstStyle/>
                    <a:p>
                      <a:pPr algn="ctr"/>
                      <a:endParaRPr lang="fr-FR" sz="2400" dirty="0"/>
                    </a:p>
                  </a:txBody>
                  <a:tcPr/>
                </a:tc>
                <a:extLst>
                  <a:ext uri="{0D108BD9-81ED-4DB2-BD59-A6C34878D82A}">
                    <a16:rowId xmlns:a16="http://schemas.microsoft.com/office/drawing/2014/main" xmlns="" val="10000"/>
                  </a:ext>
                </a:extLst>
              </a:tr>
              <a:tr h="540913">
                <a:tc>
                  <a:txBody>
                    <a:bodyPr/>
                    <a:lstStyle/>
                    <a:p>
                      <a:pPr algn="ctr" rtl="1"/>
                      <a:r>
                        <a:rPr lang="ar-DZ" sz="2400" dirty="0"/>
                        <a:t> 20 </a:t>
                      </a:r>
                      <a:r>
                        <a:rPr lang="ar-DZ" sz="2400" dirty="0" err="1"/>
                        <a:t>سا</a:t>
                      </a:r>
                      <a:endParaRPr lang="fr-FR" sz="2400" dirty="0"/>
                    </a:p>
                  </a:txBody>
                  <a:tcPr/>
                </a:tc>
                <a:tc>
                  <a:txBody>
                    <a:bodyPr/>
                    <a:lstStyle/>
                    <a:p>
                      <a:pPr algn="ctr" rtl="1"/>
                      <a:r>
                        <a:rPr lang="ar-DZ" sz="2400" baseline="0" dirty="0"/>
                        <a:t> </a:t>
                      </a:r>
                      <a:r>
                        <a:rPr lang="ar-DZ" sz="2400" dirty="0"/>
                        <a:t>10 </a:t>
                      </a:r>
                      <a:r>
                        <a:rPr lang="ar-DZ" sz="2400" dirty="0" err="1"/>
                        <a:t>سا</a:t>
                      </a:r>
                      <a:endParaRPr lang="fr-FR" sz="2400" dirty="0"/>
                    </a:p>
                  </a:txBody>
                  <a:tcPr/>
                </a:tc>
                <a:tc>
                  <a:txBody>
                    <a:bodyPr/>
                    <a:lstStyle/>
                    <a:p>
                      <a:pPr algn="ctr" rtl="1"/>
                      <a:r>
                        <a:rPr lang="ar-DZ" sz="2400" dirty="0"/>
                        <a:t>الحبوب 1 كغ</a:t>
                      </a:r>
                      <a:endParaRPr lang="fr-FR" sz="2400" dirty="0"/>
                    </a:p>
                  </a:txBody>
                  <a:tcPr/>
                </a:tc>
                <a:extLst>
                  <a:ext uri="{0D108BD9-81ED-4DB2-BD59-A6C34878D82A}">
                    <a16:rowId xmlns:a16="http://schemas.microsoft.com/office/drawing/2014/main" xmlns="" val="10001"/>
                  </a:ext>
                </a:extLst>
              </a:tr>
              <a:tr h="304173">
                <a:tc>
                  <a:txBody>
                    <a:bodyPr/>
                    <a:lstStyle/>
                    <a:p>
                      <a:pPr algn="ctr" rtl="1"/>
                      <a:r>
                        <a:rPr lang="ar-DZ" sz="2400" baseline="0" dirty="0"/>
                        <a:t>  </a:t>
                      </a:r>
                      <a:r>
                        <a:rPr lang="ar-DZ" sz="2400" dirty="0"/>
                        <a:t>10 </a:t>
                      </a:r>
                      <a:r>
                        <a:rPr lang="ar-DZ" sz="2400" dirty="0" err="1"/>
                        <a:t>سا</a:t>
                      </a:r>
                      <a:endParaRPr lang="fr-FR" sz="2400" dirty="0"/>
                    </a:p>
                  </a:txBody>
                  <a:tcPr/>
                </a:tc>
                <a:tc>
                  <a:txBody>
                    <a:bodyPr/>
                    <a:lstStyle/>
                    <a:p>
                      <a:pPr algn="ctr" rtl="1"/>
                      <a:r>
                        <a:rPr lang="ar-DZ" sz="2400" dirty="0"/>
                        <a:t>  20 </a:t>
                      </a:r>
                      <a:r>
                        <a:rPr lang="ar-DZ" sz="2400" dirty="0" err="1"/>
                        <a:t>سا</a:t>
                      </a:r>
                      <a:endParaRPr lang="fr-FR" sz="2400" dirty="0"/>
                    </a:p>
                  </a:txBody>
                  <a:tcPr/>
                </a:tc>
                <a:tc>
                  <a:txBody>
                    <a:bodyPr/>
                    <a:lstStyle/>
                    <a:p>
                      <a:pPr algn="ctr" rtl="1"/>
                      <a:r>
                        <a:rPr lang="ar-DZ" sz="2400" dirty="0"/>
                        <a:t>القماش 1 متر</a:t>
                      </a:r>
                      <a:endParaRPr lang="fr-FR" sz="2400" dirty="0"/>
                    </a:p>
                  </a:txBody>
                  <a:tcPr/>
                </a:tc>
                <a:extLst>
                  <a:ext uri="{0D108BD9-81ED-4DB2-BD59-A6C34878D82A}">
                    <a16:rowId xmlns:a16="http://schemas.microsoft.com/office/drawing/2014/main" xmlns="" val="10002"/>
                  </a:ext>
                </a:extLst>
              </a:tr>
              <a:tr h="304173">
                <a:tc>
                  <a:txBody>
                    <a:bodyPr/>
                    <a:lstStyle/>
                    <a:p>
                      <a:pPr algn="r" rtl="1"/>
                      <a:r>
                        <a:rPr lang="ar-DZ" sz="2400" dirty="0"/>
                        <a:t>30 </a:t>
                      </a:r>
                      <a:r>
                        <a:rPr lang="ar-DZ" sz="2400" dirty="0" err="1"/>
                        <a:t>سا</a:t>
                      </a:r>
                      <a:r>
                        <a:rPr lang="ar-DZ" sz="2400" dirty="0"/>
                        <a:t> لإنتاج 1كغ من الحبوب</a:t>
                      </a:r>
                      <a:r>
                        <a:rPr lang="ar-DZ" sz="2400" baseline="0" dirty="0"/>
                        <a:t> </a:t>
                      </a:r>
                      <a:r>
                        <a:rPr lang="ar-DZ" sz="2400" baseline="0"/>
                        <a:t>و1متر من القماش</a:t>
                      </a:r>
                      <a:endParaRPr lang="fr-FR" sz="2400" dirty="0"/>
                    </a:p>
                  </a:txBody>
                  <a:tcPr/>
                </a:tc>
                <a:tc>
                  <a:txBody>
                    <a:bodyPr/>
                    <a:lstStyle/>
                    <a:p>
                      <a:pPr algn="r" rtl="1"/>
                      <a:r>
                        <a:rPr lang="ar-DZ" sz="2400" dirty="0"/>
                        <a:t>30 </a:t>
                      </a:r>
                      <a:r>
                        <a:rPr lang="ar-DZ" sz="2400" dirty="0" err="1"/>
                        <a:t>سا</a:t>
                      </a:r>
                      <a:r>
                        <a:rPr lang="ar-DZ" sz="2400" dirty="0"/>
                        <a:t> </a:t>
                      </a:r>
                      <a:r>
                        <a:rPr lang="ar-DZ" sz="2400"/>
                        <a:t>لإنتاج 1كغ </a:t>
                      </a:r>
                      <a:r>
                        <a:rPr lang="ar-DZ" sz="2400" dirty="0"/>
                        <a:t>من الحبوب</a:t>
                      </a:r>
                      <a:r>
                        <a:rPr lang="ar-DZ" sz="2400" baseline="0" dirty="0"/>
                        <a:t> و1 </a:t>
                      </a:r>
                      <a:r>
                        <a:rPr lang="ar-DZ" sz="2400" baseline="0"/>
                        <a:t>متر من القماش</a:t>
                      </a:r>
                      <a:endParaRPr lang="fr-FR" sz="2400" dirty="0"/>
                    </a:p>
                  </a:txBody>
                  <a:tcPr/>
                </a:tc>
                <a:tc rowSpan="2">
                  <a:txBody>
                    <a:bodyPr/>
                    <a:lstStyle/>
                    <a:p>
                      <a:pPr algn="ctr" rtl="1"/>
                      <a:r>
                        <a:rPr lang="ar-DZ" sz="2400" dirty="0"/>
                        <a:t>ساعات العمل </a:t>
                      </a:r>
                    </a:p>
                    <a:p>
                      <a:pPr algn="ctr" rtl="1"/>
                      <a:r>
                        <a:rPr lang="ar-DZ" sz="2400" dirty="0"/>
                        <a:t>الاجمالية</a:t>
                      </a:r>
                      <a:endParaRPr lang="fr-FR" sz="2400" b="0" dirty="0"/>
                    </a:p>
                  </a:txBody>
                  <a:tcPr/>
                </a:tc>
                <a:extLst>
                  <a:ext uri="{0D108BD9-81ED-4DB2-BD59-A6C34878D82A}">
                    <a16:rowId xmlns:a16="http://schemas.microsoft.com/office/drawing/2014/main" xmlns="" val="10003"/>
                  </a:ext>
                </a:extLst>
              </a:tr>
              <a:tr h="304173">
                <a:tc gridSpan="2">
                  <a:txBody>
                    <a:bodyPr/>
                    <a:lstStyle/>
                    <a:p>
                      <a:pPr algn="ctr" rtl="1"/>
                      <a:r>
                        <a:rPr lang="ar-DZ" dirty="0"/>
                        <a:t>60</a:t>
                      </a:r>
                      <a:r>
                        <a:rPr lang="ar-DZ" sz="2400" dirty="0"/>
                        <a:t> </a:t>
                      </a:r>
                      <a:r>
                        <a:rPr lang="ar-DZ" sz="2400" dirty="0" err="1"/>
                        <a:t>سا</a:t>
                      </a:r>
                      <a:r>
                        <a:rPr lang="ar-DZ" sz="2400" dirty="0"/>
                        <a:t> لإنتاج 2 كغ من الحبوب و 2 متر من القماش</a:t>
                      </a:r>
                      <a:endParaRPr lang="fr-FR" sz="2400" dirty="0">
                        <a:solidFill>
                          <a:srgbClr val="FF0000"/>
                        </a:solidFill>
                      </a:endParaRPr>
                    </a:p>
                  </a:txBody>
                  <a:tcPr/>
                </a:tc>
                <a:tc h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4243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668" y="439839"/>
            <a:ext cx="11912957" cy="5973840"/>
          </a:xfrm>
        </p:spPr>
        <p:txBody>
          <a:bodyPr/>
          <a:lstStyle/>
          <a:p>
            <a:pPr algn="r" rtl="1"/>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1600" dirty="0"/>
              <a:t/>
            </a:r>
            <a:br>
              <a:rPr lang="ar-DZ" sz="1600" dirty="0"/>
            </a:br>
            <a:r>
              <a:rPr lang="ar-DZ" sz="2400" dirty="0"/>
              <a:t>   التعاون من خلال التبادل يسمح لـ 60 ساعة عمل من انتاج 3 كغ من الحبوب و3 متر من القماش عوض  2 كغ من الحبوب و2 متر من القماش. وعليه فنظرية الميزة المطلقة تعمل على تشجيع التجارة الدولية.</a:t>
            </a:r>
            <a:br>
              <a:rPr lang="ar-DZ" sz="2400" dirty="0"/>
            </a:br>
            <a:r>
              <a:rPr lang="ar-DZ" sz="2400" dirty="0"/>
              <a:t>   ما يعاب على هذه النظرية أنها لم تعطي أي تفسير للبلد الذي لا يملك أية ميزة مطلقة أو يملك ميزة مطلقة للمنتوجين في آن واحد. وما اقتنع به آدم سميث في هذه الحالة هو عدم اللجوء للتجارة الخارجية، غير أن الإجابة نتحصل عنها من نظرية الميزة النسبية لـ دافيد ريكاردو.  </a:t>
            </a:r>
            <a:br>
              <a:rPr lang="ar-DZ" sz="2400" dirty="0"/>
            </a:br>
            <a:r>
              <a:rPr lang="ar-DZ" sz="2400" dirty="0"/>
              <a:t/>
            </a:r>
            <a:br>
              <a:rPr lang="ar-DZ" sz="2400" dirty="0"/>
            </a:br>
            <a:r>
              <a:rPr lang="ar-DZ" sz="2400" dirty="0"/>
              <a:t>       </a:t>
            </a:r>
            <a:r>
              <a:rPr lang="fr-FR" sz="2400" b="1" u="sng" dirty="0">
                <a:solidFill>
                  <a:srgbClr val="FF0000"/>
                </a:solidFill>
              </a:rPr>
              <a:t>I</a:t>
            </a:r>
            <a:r>
              <a:rPr lang="ar-DZ" sz="2400" b="1" u="sng" dirty="0">
                <a:solidFill>
                  <a:srgbClr val="FF0000"/>
                </a:solidFill>
              </a:rPr>
              <a:t>.1. 3   </a:t>
            </a:r>
            <a:r>
              <a:rPr lang="ar-DZ" sz="2800" b="1" u="sng" dirty="0" err="1">
                <a:solidFill>
                  <a:srgbClr val="FF0000"/>
                </a:solidFill>
              </a:rPr>
              <a:t>دفيد</a:t>
            </a:r>
            <a:r>
              <a:rPr lang="ar-DZ" sz="2800" b="1" u="sng" dirty="0">
                <a:solidFill>
                  <a:srgbClr val="FF0000"/>
                </a:solidFill>
              </a:rPr>
              <a:t> </a:t>
            </a:r>
            <a:r>
              <a:rPr lang="ar-DZ" sz="2800" b="1" u="sng" dirty="0" err="1">
                <a:solidFill>
                  <a:srgbClr val="FF0000"/>
                </a:solidFill>
              </a:rPr>
              <a:t>ركاردوا</a:t>
            </a:r>
            <a:r>
              <a:rPr lang="ar-DZ" sz="2800" b="1" u="sng" dirty="0">
                <a:solidFill>
                  <a:srgbClr val="FF0000"/>
                </a:solidFill>
              </a:rPr>
              <a:t>  </a:t>
            </a:r>
            <a:r>
              <a:rPr lang="fr-FR" sz="2800" b="1" u="sng" dirty="0">
                <a:solidFill>
                  <a:srgbClr val="FF0000"/>
                </a:solidFill>
              </a:rPr>
              <a:t>David Ricardo</a:t>
            </a:r>
            <a:r>
              <a:rPr lang="ar-DZ" sz="2800" b="1" u="sng" dirty="0">
                <a:solidFill>
                  <a:srgbClr val="FF0000"/>
                </a:solidFill>
              </a:rPr>
              <a:t> ونظرية الميزة النسبية (1772- 1823)</a:t>
            </a:r>
            <a:br>
              <a:rPr lang="ar-DZ" sz="2800" b="1" u="sng" dirty="0">
                <a:solidFill>
                  <a:srgbClr val="FF0000"/>
                </a:solidFill>
              </a:rPr>
            </a:br>
            <a:endParaRPr lang="fr-FR" sz="2800" b="1" u="sng"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1218448"/>
              </p:ext>
            </p:extLst>
          </p:nvPr>
        </p:nvGraphicFramePr>
        <p:xfrm>
          <a:off x="244699" y="734878"/>
          <a:ext cx="11719774" cy="1737360"/>
        </p:xfrm>
        <a:graphic>
          <a:graphicData uri="http://schemas.openxmlformats.org/drawingml/2006/table">
            <a:tbl>
              <a:tblPr firstRow="1" bandRow="1">
                <a:tableStyleId>{5C22544A-7EE6-4342-B048-85BDC9FD1C3A}</a:tableStyleId>
              </a:tblPr>
              <a:tblGrid>
                <a:gridCol w="4468969">
                  <a:extLst>
                    <a:ext uri="{9D8B030D-6E8A-4147-A177-3AD203B41FA5}">
                      <a16:colId xmlns:a16="http://schemas.microsoft.com/office/drawing/2014/main" xmlns="" val="20000"/>
                    </a:ext>
                  </a:extLst>
                </a:gridCol>
                <a:gridCol w="5019089">
                  <a:extLst>
                    <a:ext uri="{9D8B030D-6E8A-4147-A177-3AD203B41FA5}">
                      <a16:colId xmlns:a16="http://schemas.microsoft.com/office/drawing/2014/main" xmlns="" val="20001"/>
                    </a:ext>
                  </a:extLst>
                </a:gridCol>
                <a:gridCol w="2231716">
                  <a:extLst>
                    <a:ext uri="{9D8B030D-6E8A-4147-A177-3AD203B41FA5}">
                      <a16:colId xmlns:a16="http://schemas.microsoft.com/office/drawing/2014/main" xmlns="" val="20002"/>
                    </a:ext>
                  </a:extLst>
                </a:gridCol>
              </a:tblGrid>
              <a:tr h="370840">
                <a:tc>
                  <a:txBody>
                    <a:bodyPr/>
                    <a:lstStyle/>
                    <a:p>
                      <a:pPr algn="ctr"/>
                      <a:r>
                        <a:rPr lang="ar-DZ" sz="2400" dirty="0"/>
                        <a:t>إنجلترا</a:t>
                      </a:r>
                      <a:endParaRPr lang="fr-FR" sz="2400" dirty="0"/>
                    </a:p>
                  </a:txBody>
                  <a:tcPr/>
                </a:tc>
                <a:tc>
                  <a:txBody>
                    <a:bodyPr/>
                    <a:lstStyle/>
                    <a:p>
                      <a:pPr algn="ctr" rtl="1"/>
                      <a:r>
                        <a:rPr lang="ar-DZ" sz="2400" dirty="0"/>
                        <a:t>البرتغال</a:t>
                      </a:r>
                      <a:endParaRPr lang="fr-FR" sz="2400" dirty="0"/>
                    </a:p>
                  </a:txBody>
                  <a:tcPr/>
                </a:tc>
                <a:tc>
                  <a:txBody>
                    <a:bodyPr/>
                    <a:lstStyle/>
                    <a:p>
                      <a:pPr algn="ctr"/>
                      <a:endParaRPr lang="fr-FR" dirty="0"/>
                    </a:p>
                  </a:txBody>
                  <a:tcPr/>
                </a:tc>
                <a:extLst>
                  <a:ext uri="{0D108BD9-81ED-4DB2-BD59-A6C34878D82A}">
                    <a16:rowId xmlns:a16="http://schemas.microsoft.com/office/drawing/2014/main" xmlns="" val="10000"/>
                  </a:ext>
                </a:extLst>
              </a:tr>
              <a:tr h="370840">
                <a:tc>
                  <a:txBody>
                    <a:bodyPr/>
                    <a:lstStyle/>
                    <a:p>
                      <a:pPr algn="ctr"/>
                      <a:r>
                        <a:rPr lang="ar-DZ" sz="2400" dirty="0"/>
                        <a:t>30 </a:t>
                      </a:r>
                      <a:r>
                        <a:rPr lang="ar-DZ" sz="2400" dirty="0" err="1"/>
                        <a:t>سا</a:t>
                      </a:r>
                      <a:r>
                        <a:rPr lang="ar-DZ" sz="2400" dirty="0"/>
                        <a:t> لإنتاج</a:t>
                      </a:r>
                      <a:r>
                        <a:rPr lang="ar-DZ" sz="2400" baseline="0" dirty="0"/>
                        <a:t> 3 متر من القماش و0 كغ من الحبوب</a:t>
                      </a:r>
                      <a:endParaRPr lang="fr-FR" sz="2400" dirty="0"/>
                    </a:p>
                  </a:txBody>
                  <a:tcPr/>
                </a:tc>
                <a:tc>
                  <a:txBody>
                    <a:bodyPr/>
                    <a:lstStyle/>
                    <a:p>
                      <a:pPr algn="ctr" rtl="1"/>
                      <a:r>
                        <a:rPr lang="ar-DZ" sz="2400" dirty="0"/>
                        <a:t>30 </a:t>
                      </a:r>
                      <a:r>
                        <a:rPr lang="ar-DZ" sz="2400" dirty="0" err="1"/>
                        <a:t>سا</a:t>
                      </a:r>
                      <a:r>
                        <a:rPr lang="ar-DZ" sz="2400" dirty="0"/>
                        <a:t> لإنتاج 3كغ من الحبوب و0 متر من القماش</a:t>
                      </a:r>
                      <a:endParaRPr lang="fr-FR" sz="2400" dirty="0"/>
                    </a:p>
                  </a:txBody>
                  <a:tcPr/>
                </a:tc>
                <a:tc rowSpan="2">
                  <a:txBody>
                    <a:bodyPr/>
                    <a:lstStyle/>
                    <a:p>
                      <a:pPr algn="ctr"/>
                      <a:r>
                        <a:rPr lang="ar-DZ" sz="2400"/>
                        <a:t>ساعات الإنتاج الكلية</a:t>
                      </a:r>
                    </a:p>
                    <a:p>
                      <a:pPr algn="ctr"/>
                      <a:endParaRPr lang="ar-DZ" sz="2400"/>
                    </a:p>
                    <a:p>
                      <a:pPr algn="ctr"/>
                      <a:endParaRPr lang="fr-FR" sz="2400" dirty="0"/>
                    </a:p>
                  </a:txBody>
                  <a:tcPr/>
                </a:tc>
                <a:extLst>
                  <a:ext uri="{0D108BD9-81ED-4DB2-BD59-A6C34878D82A}">
                    <a16:rowId xmlns:a16="http://schemas.microsoft.com/office/drawing/2014/main" xmlns="" val="10001"/>
                  </a:ext>
                </a:extLst>
              </a:tr>
              <a:tr h="370840">
                <a:tc gridSpan="2">
                  <a:txBody>
                    <a:bodyPr/>
                    <a:lstStyle/>
                    <a:p>
                      <a:pPr algn="ctr"/>
                      <a:r>
                        <a:rPr lang="ar-DZ" sz="2400"/>
                        <a:t>60 سا لإنتاج 3 كغ من الحبوب و3 متر من القماش</a:t>
                      </a:r>
                      <a:endParaRPr lang="fr-FR" sz="2400" dirty="0"/>
                    </a:p>
                  </a:txBody>
                  <a:tcPr/>
                </a:tc>
                <a:tc h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9887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630213"/>
          </a:xfrm>
        </p:spPr>
        <p:txBody>
          <a:bodyPr/>
          <a:lstStyle/>
          <a:p>
            <a:pPr marL="0" indent="0" algn="r" rtl="1">
              <a:buNone/>
            </a:pPr>
            <a:endParaRPr lang="ar-DZ" dirty="0"/>
          </a:p>
          <a:p>
            <a:pPr marL="0" indent="0" algn="just" rtl="1">
              <a:buNone/>
            </a:pPr>
            <a:r>
              <a:rPr lang="ar-DZ" sz="2400" dirty="0"/>
              <a:t>جاء ريكاردوا سنة </a:t>
            </a:r>
            <a:r>
              <a:rPr lang="fr-FR" sz="2400" dirty="0"/>
              <a:t>1817</a:t>
            </a:r>
            <a:r>
              <a:rPr lang="ar-DZ" sz="2400" dirty="0"/>
              <a:t> بكتابه </a:t>
            </a:r>
            <a:r>
              <a:rPr lang="en-US" sz="2400" dirty="0" err="1"/>
              <a:t>Principls</a:t>
            </a:r>
            <a:r>
              <a:rPr lang="en-US" sz="2400" dirty="0"/>
              <a:t> of </a:t>
            </a:r>
            <a:r>
              <a:rPr lang="en-US" sz="2400" dirty="0" err="1"/>
              <a:t>Poitical</a:t>
            </a:r>
            <a:r>
              <a:rPr lang="en-US" sz="2400" dirty="0"/>
              <a:t> Economy and Taxation</a:t>
            </a:r>
            <a:r>
              <a:rPr lang="ar-DZ" sz="2400" dirty="0"/>
              <a:t> حيث طرح نظرية جديدة في التجارة الخارجية تحت عنوان الميزة النسبية، وهذا للرد على آدم سميث وإيجاد بديل لنظرية الميزة المطلقة وطرح حل للمأزق الذي وصل إليه أدم سميث والمتمثل في عدم إمكانية التبادل الخارجي في حالة عدم تمتع بلد بميزة مطلقة. فإذا كانت لنا الوضعية التالية:</a:t>
            </a:r>
          </a:p>
          <a:p>
            <a:pPr marL="0" indent="0" algn="ctr" rtl="1">
              <a:buNone/>
            </a:pPr>
            <a:r>
              <a:rPr lang="ar-DZ" sz="2400" dirty="0"/>
              <a:t>عدد ساعات العمل الضرورية لإنتاج وحدة واحدة من كل منتوج</a:t>
            </a:r>
          </a:p>
          <a:p>
            <a:pPr marL="0" indent="0" algn="just" rtl="1">
              <a:buNone/>
            </a:pPr>
            <a:endParaRPr lang="ar-DZ" sz="2400" dirty="0"/>
          </a:p>
          <a:p>
            <a:pPr marL="0" indent="0" algn="r" rtl="1">
              <a:buNone/>
            </a:pPr>
            <a:endParaRPr lang="ar-DZ" dirty="0"/>
          </a:p>
          <a:p>
            <a:pPr marL="0" indent="0" algn="r" rtl="1">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180836260"/>
              </p:ext>
            </p:extLst>
          </p:nvPr>
        </p:nvGraphicFramePr>
        <p:xfrm>
          <a:off x="1503965" y="4055295"/>
          <a:ext cx="8127999" cy="1742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pPr algn="ctr"/>
                      <a:r>
                        <a:rPr lang="ar-DZ" sz="2400" dirty="0"/>
                        <a:t>انجلترا</a:t>
                      </a:r>
                      <a:endParaRPr lang="fr-FR" sz="2400" dirty="0"/>
                    </a:p>
                  </a:txBody>
                  <a:tcPr/>
                </a:tc>
                <a:tc>
                  <a:txBody>
                    <a:bodyPr/>
                    <a:lstStyle/>
                    <a:p>
                      <a:pPr algn="ctr"/>
                      <a:r>
                        <a:rPr lang="ar-DZ" sz="2400" dirty="0"/>
                        <a:t>البرتغال</a:t>
                      </a:r>
                      <a:endParaRPr lang="fr-FR" sz="2400" dirty="0"/>
                    </a:p>
                  </a:txBody>
                  <a:tcPr/>
                </a:tc>
                <a:tc>
                  <a:txBody>
                    <a:bodyPr/>
                    <a:lstStyle/>
                    <a:p>
                      <a:pPr algn="ctr"/>
                      <a:endParaRPr lang="fr-FR" sz="2400" dirty="0"/>
                    </a:p>
                  </a:txBody>
                  <a:tcPr/>
                </a:tc>
                <a:extLst>
                  <a:ext uri="{0D108BD9-81ED-4DB2-BD59-A6C34878D82A}">
                    <a16:rowId xmlns:a16="http://schemas.microsoft.com/office/drawing/2014/main" xmlns="" val="10000"/>
                  </a:ext>
                </a:extLst>
              </a:tr>
              <a:tr h="370840">
                <a:tc>
                  <a:txBody>
                    <a:bodyPr/>
                    <a:lstStyle/>
                    <a:p>
                      <a:pPr algn="ctr" rtl="1"/>
                      <a:r>
                        <a:rPr lang="ar-DZ" sz="2400" dirty="0"/>
                        <a:t>100 </a:t>
                      </a:r>
                      <a:r>
                        <a:rPr lang="ar-DZ" sz="2400" dirty="0" err="1"/>
                        <a:t>سا</a:t>
                      </a:r>
                      <a:endParaRPr lang="fr-FR" sz="2400" dirty="0"/>
                    </a:p>
                  </a:txBody>
                  <a:tcPr/>
                </a:tc>
                <a:tc>
                  <a:txBody>
                    <a:bodyPr/>
                    <a:lstStyle/>
                    <a:p>
                      <a:pPr algn="ctr" rtl="1"/>
                      <a:r>
                        <a:rPr lang="ar-DZ" sz="2400" dirty="0"/>
                        <a:t>90 </a:t>
                      </a:r>
                      <a:r>
                        <a:rPr lang="ar-DZ" sz="2400" dirty="0" err="1"/>
                        <a:t>سا</a:t>
                      </a:r>
                      <a:endParaRPr lang="fr-FR" sz="2400" dirty="0"/>
                    </a:p>
                  </a:txBody>
                  <a:tcPr/>
                </a:tc>
                <a:tc>
                  <a:txBody>
                    <a:bodyPr/>
                    <a:lstStyle/>
                    <a:p>
                      <a:pPr algn="ctr"/>
                      <a:r>
                        <a:rPr lang="ar-DZ" sz="2400" dirty="0"/>
                        <a:t>1</a:t>
                      </a:r>
                      <a:r>
                        <a:rPr lang="ar-DZ" sz="2400" baseline="0" dirty="0"/>
                        <a:t> متر من النسيج</a:t>
                      </a:r>
                      <a:endParaRPr lang="fr-FR" sz="2400" dirty="0"/>
                    </a:p>
                  </a:txBody>
                  <a:tcPr/>
                </a:tc>
                <a:extLst>
                  <a:ext uri="{0D108BD9-81ED-4DB2-BD59-A6C34878D82A}">
                    <a16:rowId xmlns:a16="http://schemas.microsoft.com/office/drawing/2014/main" xmlns="" val="10001"/>
                  </a:ext>
                </a:extLst>
              </a:tr>
              <a:tr h="370840">
                <a:tc>
                  <a:txBody>
                    <a:bodyPr/>
                    <a:lstStyle/>
                    <a:p>
                      <a:pPr algn="ctr"/>
                      <a:r>
                        <a:rPr lang="ar-DZ" sz="2400" dirty="0"/>
                        <a:t>120 </a:t>
                      </a:r>
                      <a:r>
                        <a:rPr lang="ar-DZ" sz="2400" dirty="0" err="1"/>
                        <a:t>سا</a:t>
                      </a:r>
                      <a:endParaRPr lang="fr-FR" sz="2400" dirty="0"/>
                    </a:p>
                  </a:txBody>
                  <a:tcPr/>
                </a:tc>
                <a:tc>
                  <a:txBody>
                    <a:bodyPr/>
                    <a:lstStyle/>
                    <a:p>
                      <a:pPr algn="ctr"/>
                      <a:r>
                        <a:rPr lang="ar-DZ" sz="2400" dirty="0"/>
                        <a:t>80 </a:t>
                      </a:r>
                      <a:r>
                        <a:rPr lang="ar-DZ" sz="2400" dirty="0" err="1"/>
                        <a:t>سا</a:t>
                      </a:r>
                      <a:endParaRPr lang="fr-FR" sz="2400" dirty="0"/>
                    </a:p>
                  </a:txBody>
                  <a:tcPr/>
                </a:tc>
                <a:tc>
                  <a:txBody>
                    <a:bodyPr/>
                    <a:lstStyle/>
                    <a:p>
                      <a:pPr algn="ctr"/>
                      <a:r>
                        <a:rPr lang="ar-DZ" sz="2400" dirty="0"/>
                        <a:t>1 كغ من القمح</a:t>
                      </a:r>
                      <a:endParaRPr lang="fr-FR" sz="2400" dirty="0"/>
                    </a:p>
                  </a:txBody>
                  <a:tcPr/>
                </a:tc>
                <a:extLst>
                  <a:ext uri="{0D108BD9-81ED-4DB2-BD59-A6C34878D82A}">
                    <a16:rowId xmlns:a16="http://schemas.microsoft.com/office/drawing/2014/main" xmlns="" val="10002"/>
                  </a:ext>
                </a:extLst>
              </a:tr>
              <a:tr h="370840">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4815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643092"/>
          </a:xfrm>
        </p:spPr>
        <p:txBody>
          <a:bodyPr/>
          <a:lstStyle/>
          <a:p>
            <a:pPr marL="0" indent="0" algn="r" rtl="1">
              <a:buNone/>
            </a:pPr>
            <a:endParaRPr lang="ar-DZ" dirty="0"/>
          </a:p>
          <a:p>
            <a:pPr marL="0" indent="0" algn="just" rtl="1">
              <a:buNone/>
            </a:pPr>
            <a:r>
              <a:rPr lang="ar-DZ" sz="2400" dirty="0"/>
              <a:t>من الجدول نلاحظ بأن إنجلترا لا تملك أية ميزة مطلقة، وليس لها قدرة تنافسية للمنتوجين في آن واحد وعليها إيقاف تجارتها الخارجية حسب آدم سميث، غير أن </a:t>
            </a:r>
            <a:r>
              <a:rPr lang="ar-DZ" sz="2400" dirty="0" err="1"/>
              <a:t>دفيد</a:t>
            </a:r>
            <a:r>
              <a:rPr lang="ar-DZ" sz="2400" dirty="0"/>
              <a:t> </a:t>
            </a:r>
            <a:r>
              <a:rPr lang="ar-DZ" sz="2400" dirty="0" err="1"/>
              <a:t>ركاردوا</a:t>
            </a:r>
            <a:r>
              <a:rPr lang="ar-DZ" sz="2400" dirty="0"/>
              <a:t> يجد لها حلا من خلال الميزة النسبية.</a:t>
            </a:r>
          </a:p>
          <a:p>
            <a:pPr marL="0" indent="0" algn="just" rtl="1">
              <a:buNone/>
            </a:pPr>
            <a:r>
              <a:rPr lang="ar-DZ" sz="2400" dirty="0"/>
              <a:t>فإذا أردنا أن نقارن بين إنتاج البلدين واتخذنا الإنتاج الإنجليزي كأساس في عملية الحساب، فإننا نجد:</a:t>
            </a:r>
          </a:p>
          <a:p>
            <a:pPr marL="0" indent="0" algn="r" rtl="1">
              <a:buNone/>
            </a:pPr>
            <a:r>
              <a:rPr lang="ar-DZ" dirty="0"/>
              <a:t>   </a:t>
            </a:r>
            <a:r>
              <a:rPr lang="ar-DZ" sz="2400" dirty="0"/>
              <a:t>-   تكلفة إنتاج القمح في البرتغال تمثل 66 </a:t>
            </a:r>
            <a:r>
              <a:rPr lang="fr-FR" sz="2400" dirty="0"/>
              <a:t> %</a:t>
            </a:r>
            <a:r>
              <a:rPr lang="ar-DZ" sz="2400" dirty="0"/>
              <a:t>من تكلفة إنتاج القمح في إنجلترا.</a:t>
            </a:r>
          </a:p>
          <a:p>
            <a:pPr marL="0" indent="0" algn="r" rtl="1">
              <a:buNone/>
            </a:pPr>
            <a:r>
              <a:rPr lang="ar-DZ" sz="2400" dirty="0"/>
              <a:t>   -   تكلفة إنتاج القماش في البرتغال تمثل 90 </a:t>
            </a:r>
            <a:r>
              <a:rPr lang="fr-FR" sz="2400" dirty="0"/>
              <a:t> %</a:t>
            </a:r>
            <a:r>
              <a:rPr lang="ar-DZ" sz="2400" dirty="0"/>
              <a:t>من تكلفة إنتاج القماش في إنجلترا. </a:t>
            </a:r>
          </a:p>
          <a:p>
            <a:pPr marL="0" indent="0" algn="just" rtl="1">
              <a:buNone/>
            </a:pPr>
            <a:r>
              <a:rPr lang="ar-DZ" sz="2400" dirty="0"/>
              <a:t>إذن التفوق البرتغالي بالنسبة للقمح أكبر من التفوق البرتغالي بالنسبة للقماش، أو نقول أن عدم الكفاءة الإنجليزية بالنسبة للقماش هي أقل شدة من عدم الكفاءة الإنجليزية بالنسبة للقمح. وعلية فيمكن للبرتغال التخصص في القمح وانجلترا في القماش. وإذا أردنا أن نبين مصلحة كل بلد من ذلك فإننا نوضح ما يلي:</a:t>
            </a:r>
            <a:endParaRPr lang="fr-FR" sz="2400" dirty="0"/>
          </a:p>
        </p:txBody>
      </p:sp>
    </p:spTree>
    <p:extLst>
      <p:ext uri="{BB962C8B-B14F-4D97-AF65-F5344CB8AC3E}">
        <p14:creationId xmlns:p14="http://schemas.microsoft.com/office/powerpoint/2010/main" val="371458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630213"/>
          </a:xfrm>
        </p:spPr>
        <p:txBody>
          <a:bodyPr/>
          <a:lstStyle/>
          <a:p>
            <a:pPr algn="r" rtl="1"/>
            <a:endParaRPr lang="ar-DZ" dirty="0"/>
          </a:p>
          <a:p>
            <a:pPr marL="0" indent="0" algn="just" rtl="1">
              <a:buNone/>
            </a:pPr>
            <a:r>
              <a:rPr lang="ar-DZ" dirty="0"/>
              <a:t> </a:t>
            </a:r>
            <a:r>
              <a:rPr lang="ar-DZ" sz="2400" dirty="0"/>
              <a:t>قبل القيام بالتخصص والتبادل، فإن البلدين يحتاجا إلى 190 ساعة عمل لإنتاج مترين من القماش، كما يحتاجا إلى 200 ساعة لإنتاج 2 كغ من القمح.  أما بالتخصص فإن إنجلترا تحتاج إلى  عمل 200 ساعة لإنتاج 2 متر من القماش وتربح 20 ساعة تستعملها في انتاج كمية إضافية من القماش. كذلك بالتخصص فإن البرتغال يحتاج إلى 160 ساعة لإنتاج 2 كغ من القمح ويقتصد 10 ساعات عمل ويمكنه استغلالها في الرفع من إنتاج القمح. إذن من خلال التخصص الدولي والتقسيم الدولي للعمل فإن البلدين يعملان على اقتصاد 30 ساعة عمل.</a:t>
            </a:r>
          </a:p>
          <a:p>
            <a:pPr marL="0" indent="0" algn="just" rtl="1">
              <a:buNone/>
            </a:pPr>
            <a:r>
              <a:rPr lang="ar-DZ" sz="2400" dirty="0"/>
              <a:t>هذه النتائج التي توصل إليها ريكاردوا ما زالت موضع احترام خاصة لدفاعه الكبير والمبكر عن حرية التجارة الدولية، إلا أنها توجه لها الكثير من الانتقاضات، أبرزها هي: </a:t>
            </a:r>
          </a:p>
          <a:p>
            <a:pPr marL="0" indent="0" algn="just" rtl="1">
              <a:buNone/>
            </a:pPr>
            <a:r>
              <a:rPr lang="ar-DZ" sz="2400" dirty="0"/>
              <a:t>- نظرية ذات طابع </a:t>
            </a:r>
            <a:r>
              <a:rPr lang="ar-DZ" sz="2400" dirty="0" err="1"/>
              <a:t>ستاتيكي</a:t>
            </a:r>
            <a:r>
              <a:rPr lang="ar-DZ" sz="2400" dirty="0"/>
              <a:t> ناجم عن افتراض ثبات كمية عناصر أو عوامل الإنتاج الشيء الذي يؤدي إلي ثبات بل جمود القدرة الإنتاجية للبلد مع مرور الزمن، وبالتالي فالتخصص يكون دائما ومستمرا عبر الزمن وهو الشيء الذي يتنافى وتطور الإنتاج والقدرة الإنتاجية للبلد، وعليه فالميزة النسبية ليست ظاهرة عفوية بل حالة نظرية بحتة.  </a:t>
            </a:r>
            <a:endParaRPr lang="fr-FR" sz="2400" dirty="0"/>
          </a:p>
        </p:txBody>
      </p:sp>
    </p:spTree>
    <p:extLst>
      <p:ext uri="{BB962C8B-B14F-4D97-AF65-F5344CB8AC3E}">
        <p14:creationId xmlns:p14="http://schemas.microsoft.com/office/powerpoint/2010/main" val="60316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69702"/>
            <a:ext cx="9403742" cy="5578698"/>
          </a:xfrm>
        </p:spPr>
        <p:txBody>
          <a:bodyPr>
            <a:normAutofit fontScale="92500" lnSpcReduction="20000"/>
          </a:bodyPr>
          <a:lstStyle/>
          <a:p>
            <a:pPr marL="0" indent="0" algn="r" rtl="1">
              <a:buNone/>
            </a:pPr>
            <a:endParaRPr lang="ar-DZ" dirty="0"/>
          </a:p>
          <a:p>
            <a:pPr algn="just" rtl="1">
              <a:buFontTx/>
              <a:buChar char="-"/>
            </a:pPr>
            <a:r>
              <a:rPr lang="ar-DZ" sz="2600" dirty="0"/>
              <a:t>النظرية هي مبنية على التوظيف أو الاستعمال الكامل لعناصر الإنتاج وهو الشيء الذي يتنافى والعملية الإنتاجية للبلد.</a:t>
            </a:r>
          </a:p>
          <a:p>
            <a:pPr algn="just" rtl="1">
              <a:buFontTx/>
              <a:buChar char="-"/>
            </a:pPr>
            <a:r>
              <a:rPr lang="ar-DZ" sz="2600" dirty="0"/>
              <a:t>العنصر الإنتاجي الوحيد المأخوذ بعين الاعتبار هو العمل وهو الشيء الذي لا ينطبق مع حقيقة العملية الإنتاجية التي تستدعي استخدام العناصر الأخرى من رأس المال والأرض. طبعا بدون أن ننسى التوازن بين قيمة الصادرات والواردات حتى يتعادل الميزان التجاري، وهي النقطة التي يعطيها ستيوارت ميل نوعا من الشرح والتفصيل</a:t>
            </a:r>
            <a:r>
              <a:rPr lang="ar-DZ" sz="2400" dirty="0"/>
              <a:t>.  </a:t>
            </a:r>
          </a:p>
          <a:p>
            <a:pPr marL="0" indent="0" algn="just" rtl="1">
              <a:buNone/>
            </a:pPr>
            <a:r>
              <a:rPr lang="ar-DZ" sz="3000" b="1" u="sng" dirty="0">
                <a:solidFill>
                  <a:srgbClr val="FF0000"/>
                </a:solidFill>
              </a:rPr>
              <a:t> </a:t>
            </a:r>
            <a:r>
              <a:rPr lang="fr-FR" sz="3000" b="1" u="sng" dirty="0">
                <a:solidFill>
                  <a:srgbClr val="FF0000"/>
                </a:solidFill>
              </a:rPr>
              <a:t>I</a:t>
            </a:r>
            <a:r>
              <a:rPr lang="ar-DZ" sz="3000" b="1" u="sng" dirty="0">
                <a:solidFill>
                  <a:srgbClr val="FF0000"/>
                </a:solidFill>
              </a:rPr>
              <a:t>.1. 4/جون ستيوارت ميل ونظرية القيم الدولية أو الطلب المتبادل (1806- 1873)</a:t>
            </a:r>
          </a:p>
          <a:p>
            <a:pPr marL="0" indent="0" algn="just" rtl="1">
              <a:buNone/>
            </a:pPr>
            <a:r>
              <a:rPr lang="ar-DZ" sz="2400" dirty="0"/>
              <a:t>    </a:t>
            </a:r>
          </a:p>
          <a:p>
            <a:pPr algn="just" rtl="1">
              <a:buFontTx/>
              <a:buChar char="-"/>
            </a:pPr>
            <a:r>
              <a:rPr lang="ar-DZ" sz="2600" dirty="0"/>
              <a:t>لقد ساهم جون ستيوارت ميل من خلال نظريته القيم الدولية أو الطلب المتبادل والتي أوردها في كتابه </a:t>
            </a:r>
            <a:r>
              <a:rPr lang="ar-DZ" sz="2600" dirty="0">
                <a:solidFill>
                  <a:srgbClr val="FF0000"/>
                </a:solidFill>
              </a:rPr>
              <a:t>مبادئ الاقتصاد السياسي</a:t>
            </a:r>
            <a:r>
              <a:rPr lang="ar-DZ" sz="2600" dirty="0"/>
              <a:t> الصادر سنة </a:t>
            </a:r>
            <a:r>
              <a:rPr lang="ar-DZ" sz="2600" dirty="0">
                <a:solidFill>
                  <a:srgbClr val="FF0000"/>
                </a:solidFill>
              </a:rPr>
              <a:t>1848</a:t>
            </a:r>
            <a:r>
              <a:rPr lang="ar-DZ" sz="2600" dirty="0"/>
              <a:t>، حيث جاء بمفهوم التبادل الداخلي ودوره في التجارة الخارجية. لقد جاءت أفكاره مكملة لأفكار ونظرية </a:t>
            </a:r>
            <a:r>
              <a:rPr lang="ar-DZ" sz="2600" dirty="0" err="1"/>
              <a:t>دفيد</a:t>
            </a:r>
            <a:r>
              <a:rPr lang="ar-DZ" sz="2600" dirty="0"/>
              <a:t> </a:t>
            </a:r>
            <a:r>
              <a:rPr lang="ar-DZ" sz="2600" dirty="0" err="1"/>
              <a:t>ركاردوا</a:t>
            </a:r>
            <a:r>
              <a:rPr lang="ar-DZ" sz="2600" dirty="0"/>
              <a:t>، فالتبادل الدولي يعمل على تفسير التخصص والتقسيم الدولي للعمل ومنه تفسير التجارة الخارجية. فكرة جون ستيوارت </a:t>
            </a:r>
            <a:r>
              <a:rPr lang="ar-DZ" sz="2600"/>
              <a:t>ميل  نوضحها </a:t>
            </a:r>
            <a:r>
              <a:rPr lang="ar-DZ" sz="2600" dirty="0"/>
              <a:t>من خلال المثال التالي:</a:t>
            </a:r>
          </a:p>
          <a:p>
            <a:pPr algn="just" rtl="1">
              <a:buFontTx/>
              <a:buChar char="-"/>
            </a:pPr>
            <a:endParaRPr lang="ar-DZ" sz="2400" dirty="0"/>
          </a:p>
          <a:p>
            <a:pPr algn="just" rtl="1">
              <a:buFontTx/>
              <a:buChar char="-"/>
            </a:pPr>
            <a:endParaRPr lang="ar-DZ" sz="2400" dirty="0"/>
          </a:p>
          <a:p>
            <a:pPr algn="just" rtl="1">
              <a:buFontTx/>
              <a:buChar char="-"/>
            </a:pPr>
            <a:endParaRPr lang="ar-DZ" sz="2400" dirty="0"/>
          </a:p>
          <a:p>
            <a:pPr algn="just" rtl="1">
              <a:buFontTx/>
              <a:buChar char="-"/>
            </a:pPr>
            <a:endParaRPr lang="fr-FR" sz="2400" dirty="0"/>
          </a:p>
        </p:txBody>
      </p:sp>
    </p:spTree>
    <p:extLst>
      <p:ext uri="{BB962C8B-B14F-4D97-AF65-F5344CB8AC3E}">
        <p14:creationId xmlns:p14="http://schemas.microsoft.com/office/powerpoint/2010/main" val="64593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49558"/>
          </a:xfrm>
        </p:spPr>
        <p:txBody>
          <a:bodyPr/>
          <a:lstStyle/>
          <a:p>
            <a:pPr algn="r" rtl="1"/>
            <a:r>
              <a:rPr lang="ar-DZ" b="1" dirty="0"/>
              <a:t> </a:t>
            </a:r>
            <a:r>
              <a:rPr lang="ar-DZ" dirty="0"/>
              <a:t/>
            </a:r>
            <a:br>
              <a:rPr lang="ar-DZ" dirty="0"/>
            </a:br>
            <a:endParaRPr lang="fr-FR" dirty="0"/>
          </a:p>
        </p:txBody>
      </p:sp>
      <p:sp>
        <p:nvSpPr>
          <p:cNvPr id="3" name="Espace réservé du contenu 2"/>
          <p:cNvSpPr>
            <a:spLocks noGrp="1"/>
          </p:cNvSpPr>
          <p:nvPr>
            <p:ph idx="1"/>
          </p:nvPr>
        </p:nvSpPr>
        <p:spPr>
          <a:xfrm>
            <a:off x="646112" y="631066"/>
            <a:ext cx="9403742" cy="5617334"/>
          </a:xfrm>
        </p:spPr>
        <p:txBody>
          <a:bodyPr>
            <a:normAutofit lnSpcReduction="10000"/>
          </a:bodyPr>
          <a:lstStyle/>
          <a:p>
            <a:pPr marL="0" indent="0" algn="r" rtl="1">
              <a:buNone/>
            </a:pPr>
            <a:endParaRPr lang="fr-FR" dirty="0"/>
          </a:p>
          <a:p>
            <a:pPr marL="0" indent="0" algn="r" rtl="1">
              <a:buNone/>
            </a:pPr>
            <a:r>
              <a:rPr lang="ar-DZ" dirty="0"/>
              <a:t> </a:t>
            </a:r>
            <a:r>
              <a:rPr lang="ar-DZ" sz="2400" dirty="0"/>
              <a:t>فإذا كان لدينا إنجلترا وألمانيا ينتجان على التوالي النسيج والكتان بنفس كمية العمل وفقا للميزة النسبية التالية: </a:t>
            </a:r>
          </a:p>
          <a:p>
            <a:pPr marL="0" indent="0" algn="r" rtl="1">
              <a:buNone/>
            </a:pPr>
            <a:endParaRPr lang="ar-DZ" dirty="0"/>
          </a:p>
          <a:p>
            <a:pPr marL="0" indent="0" algn="r" rtl="1">
              <a:buNone/>
            </a:pPr>
            <a:endParaRPr lang="ar-DZ" dirty="0"/>
          </a:p>
          <a:p>
            <a:pPr marL="0" indent="0" algn="r" rtl="1">
              <a:buNone/>
            </a:pPr>
            <a:endParaRPr lang="ar-DZ" dirty="0"/>
          </a:p>
          <a:p>
            <a:pPr marL="0" indent="0" algn="r" rtl="1">
              <a:buNone/>
            </a:pPr>
            <a:endParaRPr lang="ar-DZ" dirty="0"/>
          </a:p>
          <a:p>
            <a:pPr marL="0" indent="0" algn="r" rtl="1">
              <a:buNone/>
            </a:pPr>
            <a:endParaRPr lang="ar-DZ" dirty="0"/>
          </a:p>
          <a:p>
            <a:pPr marL="0" indent="0" algn="just" rtl="1">
              <a:buNone/>
            </a:pPr>
            <a:r>
              <a:rPr lang="ar-DZ" sz="2400" dirty="0"/>
              <a:t>إذا أرسلت إنجلترا 10 متر من القماش إلى ألمانيا ، واستطاعت استبدالها بالكتان بتكلفة الإنتاج  الألمانية ، فسوف تحصل على 20 متر من الكتان مع  نفس الكمية من العمل ،بينما داخليا لا يمكنها أن تنتج أكثر من 15 متر. وبالتالي فإنها تكسب 5 أمتار. لكن في هذه الحالة ألمانيا لن تتحصل على أي فائدة من التجارة مع إنجلترا. من ناحية أخرى ، إذا أرسلت ألمانيا 15 متر من الكتان إلى إنجلترا ، وفقا لتكاليف الإنتاج في البلدين فمن الممكن مقارنة 10 متر من القماش بـ 15 متر من الكتان، وعليه فألمانيا سوف تكسب 5 </a:t>
            </a:r>
            <a:r>
              <a:rPr lang="ar-DZ" sz="2400" dirty="0" err="1"/>
              <a:t>أمتارمن</a:t>
            </a:r>
            <a:r>
              <a:rPr lang="ar-DZ" sz="2400" dirty="0"/>
              <a:t> الكتان. لكن في هذه الحالة لن يكون لإنجلترا أي ربح من التجارة مع ألمانيا.</a:t>
            </a:r>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4250802965"/>
              </p:ext>
            </p:extLst>
          </p:nvPr>
        </p:nvGraphicFramePr>
        <p:xfrm>
          <a:off x="1774423" y="2071947"/>
          <a:ext cx="8127999" cy="137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pPr algn="ctr"/>
                      <a:r>
                        <a:rPr lang="ar-DZ" sz="2400" dirty="0"/>
                        <a:t>الكتان</a:t>
                      </a:r>
                      <a:endParaRPr lang="fr-FR" sz="2400" dirty="0"/>
                    </a:p>
                  </a:txBody>
                  <a:tcPr/>
                </a:tc>
                <a:tc>
                  <a:txBody>
                    <a:bodyPr/>
                    <a:lstStyle/>
                    <a:p>
                      <a:pPr algn="ctr"/>
                      <a:r>
                        <a:rPr lang="ar-DZ" sz="2400" dirty="0"/>
                        <a:t>القماش</a:t>
                      </a:r>
                      <a:endParaRPr lang="fr-FR" sz="2400" dirty="0"/>
                    </a:p>
                  </a:txBody>
                  <a:tcPr/>
                </a:tc>
                <a:tc>
                  <a:txBody>
                    <a:bodyPr/>
                    <a:lstStyle/>
                    <a:p>
                      <a:pPr algn="ctr"/>
                      <a:endParaRPr lang="fr-FR" sz="2400" dirty="0"/>
                    </a:p>
                  </a:txBody>
                  <a:tcPr/>
                </a:tc>
                <a:extLst>
                  <a:ext uri="{0D108BD9-81ED-4DB2-BD59-A6C34878D82A}">
                    <a16:rowId xmlns:a16="http://schemas.microsoft.com/office/drawing/2014/main" xmlns="" val="10000"/>
                  </a:ext>
                </a:extLst>
              </a:tr>
              <a:tr h="370840">
                <a:tc>
                  <a:txBody>
                    <a:bodyPr/>
                    <a:lstStyle/>
                    <a:p>
                      <a:pPr algn="ctr" rtl="1"/>
                      <a:r>
                        <a:rPr lang="ar-DZ" sz="2400" dirty="0"/>
                        <a:t>20 متر</a:t>
                      </a:r>
                      <a:endParaRPr lang="fr-FR" sz="2400" dirty="0"/>
                    </a:p>
                  </a:txBody>
                  <a:tcPr/>
                </a:tc>
                <a:tc>
                  <a:txBody>
                    <a:bodyPr/>
                    <a:lstStyle/>
                    <a:p>
                      <a:pPr algn="ctr"/>
                      <a:r>
                        <a:rPr lang="ar-DZ" sz="2400" dirty="0"/>
                        <a:t>متر</a:t>
                      </a:r>
                      <a:r>
                        <a:rPr lang="fr-FR" sz="2400" dirty="0"/>
                        <a:t> </a:t>
                      </a:r>
                      <a:r>
                        <a:rPr lang="ar-DZ" sz="2400" baseline="0" dirty="0"/>
                        <a:t> </a:t>
                      </a:r>
                      <a:r>
                        <a:rPr lang="ar-DZ" sz="2400" dirty="0"/>
                        <a:t>10</a:t>
                      </a:r>
                      <a:endParaRPr lang="fr-FR" sz="2400" dirty="0"/>
                    </a:p>
                  </a:txBody>
                  <a:tcPr/>
                </a:tc>
                <a:tc>
                  <a:txBody>
                    <a:bodyPr/>
                    <a:lstStyle/>
                    <a:p>
                      <a:pPr algn="ctr"/>
                      <a:r>
                        <a:rPr lang="ar-DZ" sz="2400" dirty="0"/>
                        <a:t>ألمانيا</a:t>
                      </a:r>
                    </a:p>
                  </a:txBody>
                  <a:tcPr/>
                </a:tc>
                <a:extLst>
                  <a:ext uri="{0D108BD9-81ED-4DB2-BD59-A6C34878D82A}">
                    <a16:rowId xmlns:a16="http://schemas.microsoft.com/office/drawing/2014/main" xmlns="" val="10001"/>
                  </a:ext>
                </a:extLst>
              </a:tr>
              <a:tr h="370840">
                <a:tc>
                  <a:txBody>
                    <a:bodyPr/>
                    <a:lstStyle/>
                    <a:p>
                      <a:pPr algn="ctr" rtl="1"/>
                      <a:r>
                        <a:rPr lang="ar-DZ" sz="2400" dirty="0"/>
                        <a:t>15 متر</a:t>
                      </a:r>
                      <a:endParaRPr lang="fr-FR" sz="2400" dirty="0"/>
                    </a:p>
                  </a:txBody>
                  <a:tcPr/>
                </a:tc>
                <a:tc>
                  <a:txBody>
                    <a:bodyPr/>
                    <a:lstStyle/>
                    <a:p>
                      <a:pPr algn="ctr" rtl="1"/>
                      <a:r>
                        <a:rPr lang="ar-DZ" sz="2400" dirty="0"/>
                        <a:t> 10 متر</a:t>
                      </a:r>
                      <a:endParaRPr lang="fr-FR" sz="2400" dirty="0"/>
                    </a:p>
                  </a:txBody>
                  <a:tcPr/>
                </a:tc>
                <a:tc>
                  <a:txBody>
                    <a:bodyPr/>
                    <a:lstStyle/>
                    <a:p>
                      <a:pPr algn="ctr"/>
                      <a:r>
                        <a:rPr lang="ar-DZ" sz="2400" dirty="0"/>
                        <a:t>إنجلترا</a:t>
                      </a:r>
                      <a:endParaRPr lang="fr-FR" sz="24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658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1"/>
            <a:ext cx="9403742" cy="6008913"/>
          </a:xfrm>
        </p:spPr>
        <p:txBody>
          <a:bodyPr>
            <a:normAutofit/>
          </a:bodyPr>
          <a:lstStyle/>
          <a:p>
            <a:pPr marL="0" indent="0" algn="r" rtl="1">
              <a:buNone/>
            </a:pPr>
            <a:endParaRPr lang="ar-DZ" dirty="0"/>
          </a:p>
          <a:p>
            <a:pPr marL="0" indent="0" algn="ctr" rtl="1">
              <a:buNone/>
            </a:pPr>
            <a:r>
              <a:rPr lang="ar-DZ" sz="2400" b="1" dirty="0">
                <a:solidFill>
                  <a:srgbClr val="FF0000"/>
                </a:solidFill>
              </a:rPr>
              <a:t>فـهـرس المـحـتـويـات</a:t>
            </a:r>
          </a:p>
          <a:p>
            <a:pPr marL="0" indent="0" algn="r" rtl="1">
              <a:buNone/>
            </a:pPr>
            <a:r>
              <a:rPr lang="ar-DZ" dirty="0"/>
              <a:t>مقدمة</a:t>
            </a:r>
          </a:p>
          <a:p>
            <a:pPr marL="0" indent="0" algn="r" rtl="1">
              <a:buNone/>
            </a:pPr>
            <a:r>
              <a:rPr lang="ar-DZ" dirty="0"/>
              <a:t>تمهيد</a:t>
            </a:r>
          </a:p>
          <a:p>
            <a:pPr marL="0" indent="0" algn="r" rtl="1">
              <a:buNone/>
            </a:pPr>
            <a:r>
              <a:rPr lang="ar-DZ" dirty="0"/>
              <a:t>الفصل الأول: مفاهيم عامة</a:t>
            </a:r>
          </a:p>
          <a:p>
            <a:pPr marL="0" indent="0" algn="r" rtl="1">
              <a:buNone/>
            </a:pPr>
            <a:r>
              <a:rPr lang="ar-DZ" dirty="0"/>
              <a:t>الفصل الثاني: نظريات التجارة الدولية</a:t>
            </a:r>
          </a:p>
          <a:p>
            <a:pPr marL="0" indent="0" algn="r" rtl="1">
              <a:buNone/>
            </a:pPr>
            <a:r>
              <a:rPr lang="ar-DZ" dirty="0"/>
              <a:t>الفصل الثالث: شروط أو مصطلحات التجارة الدولية</a:t>
            </a:r>
          </a:p>
          <a:p>
            <a:pPr marL="0" indent="0" algn="r" rtl="1">
              <a:buNone/>
            </a:pPr>
            <a:r>
              <a:rPr lang="ar-DZ" dirty="0"/>
              <a:t>الفصل الرابع: المستندات المستعملة في التجارة الدولية</a:t>
            </a:r>
          </a:p>
          <a:p>
            <a:pPr marL="0" indent="0" algn="r" rtl="1">
              <a:buNone/>
            </a:pPr>
            <a:r>
              <a:rPr lang="ar-DZ" dirty="0"/>
              <a:t>الفصل الخامس: طرق الدفع في التجارة الدولية</a:t>
            </a:r>
          </a:p>
          <a:p>
            <a:pPr marL="0" indent="0" algn="r" rtl="1">
              <a:buNone/>
            </a:pPr>
            <a:r>
              <a:rPr lang="ar-DZ" dirty="0"/>
              <a:t>الفصل السادس: التوطين البنكي</a:t>
            </a:r>
          </a:p>
          <a:p>
            <a:pPr marL="0" indent="0" algn="r" rtl="1">
              <a:buNone/>
            </a:pPr>
            <a:r>
              <a:rPr lang="ar-DZ" dirty="0"/>
              <a:t>الفصل السابع: سندات الشحن الدولي</a:t>
            </a:r>
          </a:p>
          <a:p>
            <a:pPr marL="0" indent="0" algn="r" rtl="1">
              <a:buNone/>
            </a:pPr>
            <a:r>
              <a:rPr lang="ar-DZ" dirty="0"/>
              <a:t>الفصل الثامن: الجمارك إجراءات الجمركة</a:t>
            </a:r>
          </a:p>
          <a:p>
            <a:pPr marL="0" indent="0" algn="r" rtl="1">
              <a:buNone/>
            </a:pPr>
            <a:r>
              <a:rPr lang="ar-DZ" dirty="0"/>
              <a:t>الخاتمة</a:t>
            </a:r>
          </a:p>
          <a:p>
            <a:pPr marL="0" indent="0" algn="r" rtl="1">
              <a:buNone/>
            </a:pPr>
            <a:endParaRPr lang="fr-FR" dirty="0"/>
          </a:p>
        </p:txBody>
      </p:sp>
    </p:spTree>
    <p:extLst>
      <p:ext uri="{BB962C8B-B14F-4D97-AF65-F5344CB8AC3E}">
        <p14:creationId xmlns:p14="http://schemas.microsoft.com/office/powerpoint/2010/main" val="3256479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5655971"/>
          </a:xfrm>
        </p:spPr>
        <p:txBody>
          <a:bodyPr/>
          <a:lstStyle/>
          <a:p>
            <a:pPr algn="r" rtl="1"/>
            <a:endParaRPr lang="fr-FR" dirty="0"/>
          </a:p>
          <a:p>
            <a:pPr marL="0" indent="0">
              <a:buNone/>
            </a:pPr>
            <a:r>
              <a:rPr lang="fr-FR" dirty="0"/>
              <a:t>Le raisonnement de John Stuart Mill est alors le suivant :</a:t>
            </a:r>
          </a:p>
          <a:p>
            <a:pPr marL="0" indent="0" algn="just">
              <a:buNone/>
            </a:pPr>
            <a:r>
              <a:rPr lang="fr-FR" dirty="0"/>
              <a:t>« Si l'Angleterre envoie 10 yards de drap en Allemagne, et peut les échanger contre de la toile au coût de production de l'Allemagne, elle obtiendra 20 yards de toile avec une quantité de travail avec laquelle, chez elle, elle n'aurait pu produire plus de 15 yards; et donc elle gagne 5 yards... Mais dans ce cas..., l'Allemagne ne recevra donc aucun avantage du commerce... D'autre part, si l'Allemagne envoyait 15 yards de toile en Angleterre, et pour une valeur relative des deux articles déterminée dans ce pays par les coûts de production anglais, il est possible de comparer 10 yards de drap avec 15 yards de toile, alors l'Allemagne gagnerait 5 yards, comme tout à l'heure l'Angleterre... Mais dans ce cas l'Angleterre n'aurait aucun gain »</a:t>
            </a:r>
          </a:p>
        </p:txBody>
      </p:sp>
    </p:spTree>
    <p:extLst>
      <p:ext uri="{BB962C8B-B14F-4D97-AF65-F5344CB8AC3E}">
        <p14:creationId xmlns:p14="http://schemas.microsoft.com/office/powerpoint/2010/main" val="3107319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643092"/>
          </a:xfrm>
        </p:spPr>
        <p:txBody>
          <a:bodyPr/>
          <a:lstStyle/>
          <a:p>
            <a:pPr marL="0" indent="0" algn="r" rtl="1">
              <a:buNone/>
            </a:pPr>
            <a:endParaRPr lang="ar-DZ" dirty="0"/>
          </a:p>
          <a:p>
            <a:pPr marL="0" indent="0" algn="just" rtl="1">
              <a:buNone/>
            </a:pPr>
            <a:r>
              <a:rPr lang="ar-DZ" sz="2400" dirty="0"/>
              <a:t>بناء على هذا فالتبادل لا يمكنه أن يتم في حالة وجود مصلحة لبلد على حساب مصلحة البلد الآخر. وعليه جون ستيوارت ميل يصل إلى النتيجة الأساسية التالية:  </a:t>
            </a:r>
            <a:r>
              <a:rPr lang="ar-DZ" sz="2400" dirty="0">
                <a:solidFill>
                  <a:srgbClr val="FF0000"/>
                </a:solidFill>
              </a:rPr>
              <a:t>مبدأ أن القيمة تتناسب مع تكلفة الإنتاج لا يمكن تطبيقها. </a:t>
            </a:r>
            <a:r>
              <a:rPr lang="ar-DZ" sz="2400" dirty="0"/>
              <a:t>ما يقترحه هو التخلي عن مبدئ التكلفة والرجوع إلى مبدئ آخر هو مبدأ الطلب والعرض. وفي هذا الصدد فأن جون ستيوارت ميل يوضح بأن تقاسم منافع التجارة الدولية هو متوقف على العنصرين التاليين:</a:t>
            </a:r>
          </a:p>
          <a:p>
            <a:pPr algn="just" rtl="1">
              <a:buFontTx/>
              <a:buChar char="-"/>
            </a:pPr>
            <a:r>
              <a:rPr lang="ar-DZ" sz="2400" u="sng" dirty="0"/>
              <a:t>الطلب أو حجم طلب كل بلد على سلع البلد الآخر</a:t>
            </a:r>
            <a:r>
              <a:rPr lang="ar-DZ" sz="2400" dirty="0"/>
              <a:t>: التبادل بين كل من إنجلترا وألمانيا كما جاء في مثال جون ستيوارت ميل متوقف على الطلب المتبادل لكل بلد على سلع البلد الآخر (وهو مصدر تسمية النظرية). فكلما زاد طلب أحد البلدين على سلع البلد الآخر كلما مالت نسب التبادل لصالح البلد المصدر(البلد العارض) وتحصل على معظم أرباح التجارة القائمة بينهما. واستخلص نتيجة عامة مفادها أن منافع ومزايا التجارة الدولية تعود لصالح الدول الفقيرة لعدم امتلاكها لقدرة شرائية، وهذا على حساب الدول الغنية التي تملك قدرة شرائية (مفهوم الطلب والعرض).  </a:t>
            </a:r>
          </a:p>
          <a:p>
            <a:pPr algn="just" rtl="1">
              <a:buFontTx/>
              <a:buChar char="-"/>
            </a:pPr>
            <a:r>
              <a:rPr lang="ar-DZ" sz="2400" dirty="0"/>
              <a:t>     </a:t>
            </a:r>
            <a:endParaRPr lang="fr-FR" sz="2400" dirty="0"/>
          </a:p>
        </p:txBody>
      </p:sp>
    </p:spTree>
    <p:extLst>
      <p:ext uri="{BB962C8B-B14F-4D97-AF65-F5344CB8AC3E}">
        <p14:creationId xmlns:p14="http://schemas.microsoft.com/office/powerpoint/2010/main" val="102379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lstStyle/>
          <a:p>
            <a:pPr algn="r" rtl="1"/>
            <a:endParaRPr lang="ar-DZ" dirty="0"/>
          </a:p>
          <a:p>
            <a:pPr marL="0" indent="0" algn="just" rtl="1">
              <a:buNone/>
            </a:pPr>
            <a:r>
              <a:rPr lang="ar-DZ" sz="2400" u="sng" dirty="0"/>
              <a:t>مرونة الطلب </a:t>
            </a:r>
            <a:r>
              <a:rPr lang="ar-DZ" sz="2400" u="sng" dirty="0" err="1"/>
              <a:t>أومرونة</a:t>
            </a:r>
            <a:r>
              <a:rPr lang="ar-DZ" sz="2400" u="sng" dirty="0"/>
              <a:t> طلب كل بلد على سلع البلد الآخر </a:t>
            </a:r>
            <a:r>
              <a:rPr lang="ar-DZ" sz="2400" dirty="0"/>
              <a:t>: نقصد بمرونة الطلب مدى تأثر الكمية المطلوبة بالتغير في سعر السلعة المطلوبة. فحسب جون ستيوارت ميل تميل نسب التبادل لصالح الدول التي يكون طلبها على سلع الدول الأخرى قليل المرونة أي أن حجم الطلب يكون قليل التأثر نظرا لتغير في سعر السلعة، والعكس بالنسبة للدول صاحبة الطلب المرن والتي يتأثر طلبها بتغير السعر حيث نجد أن الطلب يرتفع مما يجعل من نسب التبادل تميل لغير صالحها. فالدول المصدرة  تعمل دائما على تخفيض أسعارها تبعا </a:t>
            </a:r>
            <a:r>
              <a:rPr lang="ar-DZ" sz="2400" dirty="0" err="1"/>
              <a:t>لإستفادها</a:t>
            </a:r>
            <a:r>
              <a:rPr lang="ar-DZ" sz="2400" dirty="0"/>
              <a:t> من الإنتاج الواسع أومن خلال إدخال تحسينات أو إبداعات بالمفهوم الحديث يسمح لها بتخفيض التكاليف والرفع من الكمية المنتجة، وهو الشيء الذي يحفز طلب الدول المستوردة الغنية والذي بدوره يجعل من نسب التبادل تميل لغير صالح الدول المستوردة، وبالتالي خروج المعادن النفيسة.</a:t>
            </a:r>
          </a:p>
          <a:p>
            <a:pPr marL="0" indent="0" algn="just" rtl="1">
              <a:buNone/>
            </a:pPr>
            <a:r>
              <a:rPr lang="ar-DZ" sz="2400" dirty="0"/>
              <a:t>هذا التحليل الجديد لجون ستيوارت ميل المبني على الواقعية يسمح باستنتاج ما يلي:</a:t>
            </a:r>
          </a:p>
          <a:p>
            <a:pPr marL="0" indent="0" algn="just" rtl="1">
              <a:buNone/>
            </a:pPr>
            <a:r>
              <a:rPr lang="ar-DZ" sz="2400" dirty="0"/>
              <a:t>- الربح الناجم عن التجارة الدولية غالبا ما يكون لصالح دولة على حساب الدولة الأخرى الأقل قدرة على إنتاج منتوجات قابلة للتصريف على المستوى الدولي.  </a:t>
            </a:r>
            <a:endParaRPr lang="fr-FR" sz="2400" dirty="0"/>
          </a:p>
        </p:txBody>
      </p:sp>
    </p:spTree>
    <p:extLst>
      <p:ext uri="{BB962C8B-B14F-4D97-AF65-F5344CB8AC3E}">
        <p14:creationId xmlns:p14="http://schemas.microsoft.com/office/powerpoint/2010/main" val="55514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5655971"/>
          </a:xfrm>
        </p:spPr>
        <p:txBody>
          <a:bodyPr/>
          <a:lstStyle/>
          <a:p>
            <a:pPr algn="r" rtl="1"/>
            <a:endParaRPr lang="ar-DZ" dirty="0"/>
          </a:p>
          <a:p>
            <a:pPr marL="0" indent="0" algn="r" rtl="1">
              <a:buNone/>
            </a:pPr>
            <a:r>
              <a:rPr lang="ar-DZ" b="1" u="sng" dirty="0">
                <a:solidFill>
                  <a:srgbClr val="FF0000"/>
                </a:solidFill>
              </a:rPr>
              <a:t>   </a:t>
            </a:r>
            <a:r>
              <a:rPr lang="fr-FR" b="1" u="sng" dirty="0">
                <a:solidFill>
                  <a:srgbClr val="FF0000"/>
                </a:solidFill>
              </a:rPr>
              <a:t>I</a:t>
            </a:r>
            <a:r>
              <a:rPr lang="ar-DZ" b="1" u="sng" dirty="0">
                <a:solidFill>
                  <a:srgbClr val="FF0000"/>
                </a:solidFill>
              </a:rPr>
              <a:t>. 2   /</a:t>
            </a:r>
            <a:r>
              <a:rPr lang="ar-DZ" sz="2800" b="1" u="sng" dirty="0">
                <a:solidFill>
                  <a:srgbClr val="FF0000"/>
                </a:solidFill>
              </a:rPr>
              <a:t>المدرسة </a:t>
            </a:r>
            <a:r>
              <a:rPr lang="ar-DZ" sz="2800" b="1" u="sng" dirty="0" err="1">
                <a:solidFill>
                  <a:srgbClr val="FF0000"/>
                </a:solidFill>
              </a:rPr>
              <a:t>النيوكلاسيكية</a:t>
            </a:r>
            <a:r>
              <a:rPr lang="ar-DZ" sz="2800" b="1" u="sng" dirty="0">
                <a:solidFill>
                  <a:srgbClr val="FF0000"/>
                </a:solidFill>
              </a:rPr>
              <a:t> </a:t>
            </a:r>
            <a:r>
              <a:rPr lang="ar-DZ" sz="2800" b="1" u="sng" dirty="0" err="1">
                <a:solidFill>
                  <a:srgbClr val="FF0000"/>
                </a:solidFill>
              </a:rPr>
              <a:t>أوالجيل</a:t>
            </a:r>
            <a:r>
              <a:rPr lang="ar-DZ" sz="2800" b="1" u="sng" dirty="0">
                <a:solidFill>
                  <a:srgbClr val="FF0000"/>
                </a:solidFill>
              </a:rPr>
              <a:t> الثاني للنظرية الكلاسيكية</a:t>
            </a:r>
            <a:r>
              <a:rPr lang="ar-DZ" sz="2800" b="1" dirty="0">
                <a:solidFill>
                  <a:srgbClr val="FF0000"/>
                </a:solidFill>
              </a:rPr>
              <a:t> </a:t>
            </a:r>
            <a:r>
              <a:rPr lang="ar-DZ" sz="2800" b="1" dirty="0">
                <a:solidFill>
                  <a:srgbClr val="FF0000"/>
                </a:solidFill>
                <a:effectLst>
                  <a:outerShdw blurRad="38100" dist="38100" dir="2700000" algn="tl">
                    <a:srgbClr val="000000">
                      <a:alpha val="43137"/>
                    </a:srgbClr>
                  </a:outerShdw>
                </a:effectLst>
              </a:rPr>
              <a:t>:</a:t>
            </a:r>
          </a:p>
          <a:p>
            <a:pPr marL="0" indent="0" algn="just" rtl="1">
              <a:buNone/>
            </a:pPr>
            <a:r>
              <a:rPr lang="ar-DZ" sz="2400" dirty="0">
                <a:effectLst>
                  <a:outerShdw blurRad="38100" dist="38100" dir="2700000" algn="tl">
                    <a:srgbClr val="000000">
                      <a:alpha val="43137"/>
                    </a:srgbClr>
                  </a:outerShdw>
                </a:effectLst>
              </a:rPr>
              <a:t>تندرج أفكار وأعمال المدرسة الكلاسيكية الجديدة ضمن التيار الليبرالي الذي احتضنته المدرسة الكلاسيكية ووضعت أولى لبناته، غير أن التيار الجديد يرفض اعتماد العمل كعنصر وحيد لتحديد قيمة السلع، بل ويعملون على اعتماد رأس المال كذلك لتحديد قيمة السلع، مع العلم أن قانون المزايا النسبية </a:t>
            </a:r>
            <a:r>
              <a:rPr lang="ar-DZ" sz="2400" dirty="0" err="1">
                <a:effectLst>
                  <a:outerShdw blurRad="38100" dist="38100" dir="2700000" algn="tl">
                    <a:srgbClr val="000000">
                      <a:alpha val="43137"/>
                    </a:srgbClr>
                  </a:outerShdw>
                </a:effectLst>
              </a:rPr>
              <a:t>لريكاردوا</a:t>
            </a:r>
            <a:r>
              <a:rPr lang="ar-DZ" sz="2400" dirty="0">
                <a:effectLst>
                  <a:outerShdw blurRad="38100" dist="38100" dir="2700000" algn="tl">
                    <a:srgbClr val="000000">
                      <a:alpha val="43137"/>
                    </a:srgbClr>
                  </a:outerShdw>
                </a:effectLst>
              </a:rPr>
              <a:t> يبقي قائما ومقبولا، لكنهم يفسرونه بأدوات جديدة. أولى أفكار المدرسة ظهرت مع الباحث </a:t>
            </a:r>
            <a:r>
              <a:rPr lang="fr-FR" sz="2400" dirty="0"/>
              <a:t>G. </a:t>
            </a:r>
            <a:r>
              <a:rPr lang="fr-FR" sz="2400" dirty="0" err="1"/>
              <a:t>Habrler</a:t>
            </a:r>
            <a:r>
              <a:rPr lang="ar-DZ" sz="2400" dirty="0">
                <a:effectLst>
                  <a:outerShdw blurRad="38100" dist="38100" dir="2700000" algn="tl">
                    <a:srgbClr val="000000">
                      <a:alpha val="43137"/>
                    </a:srgbClr>
                  </a:outerShdw>
                </a:effectLst>
              </a:rPr>
              <a:t> </a:t>
            </a:r>
          </a:p>
          <a:p>
            <a:pPr marL="0" indent="0" algn="r" rtl="1">
              <a:buNone/>
            </a:pPr>
            <a:endParaRPr lang="ar-DZ" sz="2400" dirty="0">
              <a:effectLst>
                <a:outerShdw blurRad="38100" dist="38100" dir="2700000" algn="tl">
                  <a:srgbClr val="000000">
                    <a:alpha val="43137"/>
                  </a:srgbClr>
                </a:outerShdw>
              </a:effectLst>
            </a:endParaRPr>
          </a:p>
          <a:p>
            <a:pPr marL="0" indent="0" algn="r"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.1.2 /نظرية تكلفة الفرصة البديلة :</a:t>
            </a:r>
          </a:p>
          <a:p>
            <a:pPr marL="0" indent="0" algn="just" rtl="1">
              <a:buNone/>
            </a:pPr>
            <a:r>
              <a:rPr lang="ar-DZ" sz="2400" dirty="0"/>
              <a:t>   استطاع </a:t>
            </a:r>
            <a:r>
              <a:rPr lang="ar-DZ" sz="2400" dirty="0" err="1"/>
              <a:t>هابرلر</a:t>
            </a:r>
            <a:r>
              <a:rPr lang="ar-DZ" sz="2400" dirty="0"/>
              <a:t> من خلال </a:t>
            </a:r>
            <a:r>
              <a:rPr lang="ar-DZ" sz="2400" dirty="0">
                <a:solidFill>
                  <a:srgbClr val="FF0000"/>
                </a:solidFill>
              </a:rPr>
              <a:t>نظرية الفرصة البديلة</a:t>
            </a:r>
            <a:r>
              <a:rPr lang="ar-DZ" sz="2400" dirty="0"/>
              <a:t> التي أتى بها سنة </a:t>
            </a:r>
            <a:r>
              <a:rPr lang="ar-DZ" sz="2400" dirty="0">
                <a:solidFill>
                  <a:srgbClr val="FF0000"/>
                </a:solidFill>
              </a:rPr>
              <a:t>1936</a:t>
            </a:r>
            <a:r>
              <a:rPr lang="ar-DZ" sz="2400" dirty="0"/>
              <a:t> من تحرير نظرية الميزة النسبية لدافيد ريكاردوا من القيود التي فرضتها عليه نظرية العمل للقيمة، حيث عملت النظرية على طرح فكرة جديدة مفادها أن تكلفة الإنتاج لا تقاس بناء على العمل أو كمية العمل الضرورية للإنتاج وإنما حسب كمية السلعة الثانية المضحى بها أي تكلفة الفرصة البديلة.</a:t>
            </a:r>
          </a:p>
          <a:p>
            <a:pPr algn="r" rtl="1">
              <a:buFontTx/>
              <a:buChar char="-"/>
            </a:pPr>
            <a:endParaRPr lang="ar-DZ" sz="2800" b="1" u="sng" dirty="0">
              <a:solidFill>
                <a:srgbClr val="FF0000"/>
              </a:solidFill>
            </a:endParaRPr>
          </a:p>
          <a:p>
            <a:pPr marL="0" indent="0" algn="r" rtl="1">
              <a:buNone/>
            </a:pPr>
            <a:endParaRPr lang="fr-FR"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083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4380" y="1329718"/>
            <a:ext cx="9295474" cy="4918681"/>
          </a:xfrm>
        </p:spPr>
        <p:txBody>
          <a:bodyPr>
            <a:normAutofit lnSpcReduction="10000"/>
          </a:bodyPr>
          <a:lstStyle/>
          <a:p>
            <a:pPr algn="r" rtl="1"/>
            <a:endParaRPr lang="ar-DZ" dirty="0"/>
          </a:p>
          <a:p>
            <a:pPr marL="0" indent="0" algn="just" rtl="1">
              <a:buNone/>
            </a:pPr>
            <a:r>
              <a:rPr lang="ar-DZ" dirty="0"/>
              <a:t> </a:t>
            </a:r>
            <a:r>
              <a:rPr lang="ar-DZ" sz="2400" dirty="0"/>
              <a:t>تنص نظرية الفرصة البديلة على أن العمل ليس هو العنصر الوحيد للإنتاج فهناك عناصر أخرى كرأس المال والأرض. فكرة تكلفة الفرصة البديلة تتيح لنا إمكانية مقارنة المزايا التي تتوفر في بلد معين لإنتاج سلعة معينة بالنسبة لمزاياه في إنتاج سلعة أخرى، وعندئذ يمكننا مقارنة تكلفة استبدال كل السلع بالسلعة النموذجية التي تكسب البلد التفوق</a:t>
            </a:r>
            <a:r>
              <a:rPr lang="ar-DZ" sz="2400" dirty="0">
                <a:solidFill>
                  <a:srgbClr val="00B050"/>
                </a:solidFill>
              </a:rPr>
              <a:t>. </a:t>
            </a:r>
            <a:r>
              <a:rPr lang="ar-DZ" sz="2400" dirty="0">
                <a:solidFill>
                  <a:srgbClr val="92D050"/>
                </a:solidFill>
              </a:rPr>
              <a:t>بكل بساطة تتخصص الدولة في إنتاج السلعة  التي تنتجها بتكلفة أقل وتتخلى عن السلع الأخرى التي تنتجها بتكلفة نسبية أعلى من السلعة النموذجية.</a:t>
            </a:r>
          </a:p>
          <a:p>
            <a:pPr marL="0" indent="0" algn="just" rtl="1">
              <a:buNone/>
            </a:pPr>
            <a:r>
              <a:rPr lang="ar-DZ" sz="2400" dirty="0"/>
              <a:t>   بناء على ما سبق نقول بأن أسعار السلع داخل كل دولة تتناسب مع نفقات الاستبدال السلع فيما بينها، والبلد القادر على تحقيق ميزة نسبية في إنتاج هذه السلع يستطيع أن يستفيد من مزايا التبادل الدولي. للعلم فأن التبادل الدولي متوقف كذلك على تلاقي قوى العرض والطلب في البلدين معا أي أن الميزة النسبية لوحدها غير كافية لقيام التجارة الدولية.</a:t>
            </a:r>
          </a:p>
          <a:p>
            <a:pPr marL="0" indent="0" algn="just" rtl="1">
              <a:buNone/>
            </a:pPr>
            <a:r>
              <a:rPr lang="ar-DZ" sz="2400" dirty="0"/>
              <a:t>ما يعاب على هذه النظرية هو عدم اهتمامها بتفسير أسباب اختلاف النفقات النسبية بين الدول، وهو الشيء الذي انكبت عليه نظرية الميزة النسبية لعوامل الإنتاج.</a:t>
            </a:r>
            <a:endParaRPr lang="fr-FR" sz="2400" dirty="0"/>
          </a:p>
        </p:txBody>
      </p:sp>
    </p:spTree>
    <p:extLst>
      <p:ext uri="{BB962C8B-B14F-4D97-AF65-F5344CB8AC3E}">
        <p14:creationId xmlns:p14="http://schemas.microsoft.com/office/powerpoint/2010/main" val="10851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normAutofit lnSpcReduction="10000"/>
          </a:bodyPr>
          <a:lstStyle/>
          <a:p>
            <a:pPr marL="0" indent="0" algn="r" rtl="1">
              <a:buNone/>
            </a:pPr>
            <a:endParaRPr lang="ar-DZ" dirty="0"/>
          </a:p>
          <a:p>
            <a:pPr marL="0" indent="0" algn="r"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.2.2 /نظرية الميزة النسبية لعوامل الإنتاج </a:t>
            </a:r>
            <a:r>
              <a:rPr lang="ar-DZ" sz="2800" b="1" dirty="0">
                <a:solidFill>
                  <a:srgbClr val="FF0000"/>
                </a:solidFill>
              </a:rPr>
              <a:t>:</a:t>
            </a:r>
            <a:endParaRPr lang="ar-DZ" sz="2800" dirty="0">
              <a:solidFill>
                <a:srgbClr val="FF0000"/>
              </a:solidFill>
            </a:endParaRPr>
          </a:p>
          <a:p>
            <a:pPr marL="0" indent="0" algn="just" rtl="1">
              <a:buNone/>
            </a:pPr>
            <a:r>
              <a:rPr lang="ar-DZ" sz="2400" dirty="0"/>
              <a:t>   الصياغة الأولى لنظرية الميزة النسبية لعوامل الإنتاج تعود إلى الباحثين السويديين </a:t>
            </a:r>
            <a:r>
              <a:rPr lang="fr-FR" sz="2400" dirty="0" err="1"/>
              <a:t>R.Heckscher</a:t>
            </a:r>
            <a:r>
              <a:rPr lang="ar-DZ" sz="2400" dirty="0"/>
              <a:t> (1879-1952 و   </a:t>
            </a:r>
            <a:r>
              <a:rPr lang="fr-FR" sz="2400" dirty="0"/>
              <a:t>B. Ohlin</a:t>
            </a:r>
            <a:r>
              <a:rPr lang="ar-DZ" sz="2400" dirty="0"/>
              <a:t> (1899-1979) ثم من بعدهما الباحث الأمريكي </a:t>
            </a:r>
            <a:r>
              <a:rPr lang="fr-FR" sz="2400" dirty="0"/>
              <a:t>P. Samuelson</a:t>
            </a:r>
            <a:r>
              <a:rPr lang="ar-DZ" sz="2400" dirty="0"/>
              <a:t> (1915-2009)، وهي النظرية التي أصبحت تعرف اليوم بنموذج: </a:t>
            </a:r>
            <a:r>
              <a:rPr lang="fr-FR" sz="2400" dirty="0" err="1"/>
              <a:t>Heckscher</a:t>
            </a:r>
            <a:r>
              <a:rPr lang="fr-FR" sz="2400" dirty="0"/>
              <a:t>-Ohlin-Samuelson</a:t>
            </a:r>
          </a:p>
          <a:p>
            <a:pPr marL="0" indent="0" algn="just" rtl="1">
              <a:buNone/>
            </a:pPr>
            <a:r>
              <a:rPr lang="ar-DZ" sz="2400" dirty="0"/>
              <a:t>نظرية</a:t>
            </a:r>
            <a:r>
              <a:rPr lang="fr-FR" sz="2400" dirty="0"/>
              <a:t> </a:t>
            </a:r>
            <a:r>
              <a:rPr lang="ar-DZ" sz="2400" dirty="0"/>
              <a:t>الميزة النسبية لعوامل الإنتاج لـ </a:t>
            </a:r>
            <a:r>
              <a:rPr lang="fr-FR" sz="2400" dirty="0"/>
              <a:t>R.Heckscher</a:t>
            </a:r>
            <a:r>
              <a:rPr lang="ar-DZ" sz="2400" dirty="0"/>
              <a:t> و   </a:t>
            </a:r>
            <a:r>
              <a:rPr lang="fr-FR" sz="2400" dirty="0"/>
              <a:t>B. Ohlin</a:t>
            </a:r>
            <a:r>
              <a:rPr lang="ar-DZ" sz="2400" dirty="0"/>
              <a:t>  ترى أن </a:t>
            </a:r>
            <a:r>
              <a:rPr lang="ar-DZ" sz="2400" dirty="0">
                <a:solidFill>
                  <a:srgbClr val="92D050"/>
                </a:solidFill>
              </a:rPr>
              <a:t>قيام التجارة الدولية هو راجع إلى التفاوت بين الدول في مدى وفرة أو ندرة عوامل الإنتاج في كل منها، فالتفاوت هذا ينشأ عنه اختلاف في أسعار عوامل الإنتاج </a:t>
            </a:r>
            <a:r>
              <a:rPr lang="ar-DZ" sz="2400" dirty="0"/>
              <a:t>في حد ذاتها وهو الشيء الذي ينعكس على أسعار المنتجات. إذن فاختلاف أسعار المنتجات بين دولة وأخرى هو راجع لاختلاف أسعار عوامل الانتاج من دولة إلى أخرى، هو السبب المفسر والمبرر لقيام التجارة بين مختلف الدول.</a:t>
            </a:r>
          </a:p>
          <a:p>
            <a:pPr marL="0" indent="0" algn="just" rtl="1">
              <a:buNone/>
            </a:pPr>
            <a:r>
              <a:rPr lang="ar-DZ" sz="2400" dirty="0"/>
              <a:t> بناء على هذه الرؤية والتحليل الجديدين  فإن التجارة الدولية لا تقوم على أساس الاختلاف النسبي في تكاليف الإنتاج  كما جاءت به نظرية الميزة النسبية لدافيد ريكاردو(كما هو ظاهر للعيان)  ، وإنما تقوم في حقيقة الأمر وبنظرة أدق على أساس الاختلاف النسبي لأسعار عوامل الإنتاج بين الدول.</a:t>
            </a:r>
            <a:endParaRPr lang="fr-FR" sz="2400" dirty="0"/>
          </a:p>
        </p:txBody>
      </p:sp>
    </p:spTree>
    <p:extLst>
      <p:ext uri="{BB962C8B-B14F-4D97-AF65-F5344CB8AC3E}">
        <p14:creationId xmlns:p14="http://schemas.microsoft.com/office/powerpoint/2010/main" val="1764704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normAutofit fontScale="92500" lnSpcReduction="20000"/>
          </a:bodyPr>
          <a:lstStyle/>
          <a:p>
            <a:pPr marL="0" indent="0" algn="r" rtl="1">
              <a:buNone/>
            </a:pPr>
            <a:endParaRPr lang="ar-DZ" dirty="0"/>
          </a:p>
          <a:p>
            <a:pPr marL="0" indent="0" algn="just" rtl="1">
              <a:buNone/>
            </a:pPr>
            <a:r>
              <a:rPr lang="ar-DZ" dirty="0"/>
              <a:t> </a:t>
            </a:r>
            <a:r>
              <a:rPr lang="ar-DZ" sz="2600" dirty="0"/>
              <a:t>ما يستنتج من هذه النظرية هو أن التخصص يبنى على أساس وفرة أو ندرة عوامل الإنتاج، فكل بلد يجب أن يتخصص أي ينتج ويصدر المنتوج الذي يملك فيه وفرة في عناصر الإنتاج، ويستبدله من خلال عمليات الاستيراد بالمنتوج الذي يملك فيه ندرة في عناصر الإنتاج، وبهذا فالتبادل الدولي ما هو إلا تبادل لعناصر الإنتاج.</a:t>
            </a:r>
          </a:p>
          <a:p>
            <a:pPr marL="0" indent="0" algn="just" rtl="1">
              <a:buNone/>
            </a:pPr>
            <a:endParaRPr lang="ar-DZ" sz="2600" dirty="0"/>
          </a:p>
          <a:p>
            <a:pPr marL="0" indent="0" algn="just" rtl="1">
              <a:buNone/>
            </a:pPr>
            <a:r>
              <a:rPr lang="ar-DZ" sz="2600" dirty="0"/>
              <a:t>هذه النظرية لقيت اهتماما من طرف باحث ثالث وهو </a:t>
            </a:r>
            <a:r>
              <a:rPr lang="fr-FR" sz="2600" dirty="0"/>
              <a:t>P. Samuelson</a:t>
            </a:r>
            <a:r>
              <a:rPr lang="ar-DZ" sz="2600" dirty="0"/>
              <a:t> من خلال العمل المقدم في كتابه </a:t>
            </a:r>
            <a:r>
              <a:rPr lang="fr-FR" sz="2600" i="1" dirty="0" err="1"/>
              <a:t>Foundations</a:t>
            </a:r>
            <a:r>
              <a:rPr lang="fr-FR" sz="2600" i="1" dirty="0"/>
              <a:t> of </a:t>
            </a:r>
            <a:r>
              <a:rPr lang="fr-FR" sz="2600" i="1" dirty="0" err="1"/>
              <a:t>Economic</a:t>
            </a:r>
            <a:r>
              <a:rPr lang="fr-FR" sz="2600" i="1" dirty="0"/>
              <a:t> </a:t>
            </a:r>
            <a:r>
              <a:rPr lang="fr-FR" sz="2600" i="1" dirty="0" err="1"/>
              <a:t>Analysis</a:t>
            </a:r>
            <a:r>
              <a:rPr lang="ar-DZ" sz="2600" i="1" dirty="0"/>
              <a:t>  سنة 1947 والذي عرف بنظرية     </a:t>
            </a:r>
            <a:r>
              <a:rPr lang="fr-FR" sz="2600" i="1" dirty="0"/>
              <a:t>(Théorème)</a:t>
            </a:r>
            <a:r>
              <a:rPr lang="ar-DZ" sz="2600" i="1" dirty="0"/>
              <a:t>  </a:t>
            </a:r>
            <a:r>
              <a:rPr lang="ar-DZ" sz="2600" b="1" dirty="0">
                <a:solidFill>
                  <a:srgbClr val="FF0000"/>
                </a:solidFill>
              </a:rPr>
              <a:t>تساوي أو تعادل أسعار عناصر الإنتاج. </a:t>
            </a:r>
            <a:r>
              <a:rPr lang="ar-DZ" sz="2600" dirty="0"/>
              <a:t>وفقا لما</a:t>
            </a:r>
            <a:r>
              <a:rPr lang="ar-DZ" sz="2600" dirty="0">
                <a:solidFill>
                  <a:srgbClr val="FF0000"/>
                </a:solidFill>
              </a:rPr>
              <a:t> </a:t>
            </a:r>
            <a:r>
              <a:rPr lang="ar-DZ" sz="2600" dirty="0"/>
              <a:t>جاء به مرافقوه </a:t>
            </a:r>
            <a:r>
              <a:rPr lang="fr-FR" sz="2600" dirty="0" err="1"/>
              <a:t>Heckscher</a:t>
            </a:r>
            <a:r>
              <a:rPr lang="ar-DZ" sz="2600" dirty="0"/>
              <a:t> و </a:t>
            </a:r>
            <a:r>
              <a:rPr lang="fr-FR" sz="2600" dirty="0"/>
              <a:t>Ohlin</a:t>
            </a:r>
            <a:r>
              <a:rPr lang="ar-DZ" sz="2600" dirty="0"/>
              <a:t> كل بلد يتخصص في إنتاج السلعة الكثيفة من حيث استخدام العنصر الإنتاجي الأكثر وفرة. وبطبيعة الحال سعر العنصر الأكثر وفرة يكون منخفضا، وسعر العنصر النادر يكون مرتفعا. فقيام التجارة الدولية يؤدي إلى ارتفاع الطلب على العنصر الإنتاجي الأكثر وفرة وبالمقابل ينخفض  الطلب على العنصر الإنتاجي الأقل وفرة(داخل كل بلد). ووفقا لقانون العرض والطلب (داخل البلد الواحد) وتبعا لقيام التجارة الدولية فإن العنصر الأكثر وفرة يزداد عليه الطلب فيزداد سعره والعنصر النادر يقل الطلب عليه فينخفض سعره.</a:t>
            </a:r>
          </a:p>
          <a:p>
            <a:pPr marL="0" indent="0" algn="just" rtl="1">
              <a:buNone/>
            </a:pPr>
            <a:r>
              <a:rPr lang="ar-DZ" sz="2600" dirty="0"/>
              <a:t> </a:t>
            </a:r>
            <a:endParaRPr lang="fr-FR" sz="2600" dirty="0"/>
          </a:p>
          <a:p>
            <a:pPr marL="0" indent="0" algn="just" rtl="1">
              <a:buNone/>
            </a:pPr>
            <a:r>
              <a:rPr lang="ar-DZ" sz="2400" dirty="0"/>
              <a:t>   </a:t>
            </a:r>
            <a:endParaRPr lang="fr-FR" sz="2400" dirty="0"/>
          </a:p>
        </p:txBody>
      </p:sp>
    </p:spTree>
    <p:extLst>
      <p:ext uri="{BB962C8B-B14F-4D97-AF65-F5344CB8AC3E}">
        <p14:creationId xmlns:p14="http://schemas.microsoft.com/office/powerpoint/2010/main" val="1892156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32012"/>
            <a:ext cx="9403742" cy="5616387"/>
          </a:xfrm>
        </p:spPr>
        <p:txBody>
          <a:bodyPr>
            <a:normAutofit fontScale="92500" lnSpcReduction="10000"/>
          </a:bodyPr>
          <a:lstStyle/>
          <a:p>
            <a:pPr algn="r" rtl="1"/>
            <a:endParaRPr lang="ar-DZ" dirty="0"/>
          </a:p>
          <a:p>
            <a:pPr marL="0" indent="0" algn="just" rtl="1">
              <a:buNone/>
            </a:pPr>
            <a:r>
              <a:rPr lang="ar-DZ" dirty="0"/>
              <a:t>  </a:t>
            </a:r>
            <a:r>
              <a:rPr lang="ar-DZ" sz="2400" dirty="0"/>
              <a:t>تفاعلات  التجارة الدولية الحرة تفرز تقلصا  للفوارق في أسعار السلع بين البلدين (يصل الامر إلى تساوى سعر السلعة الواحدة في البلدين) وهو الشيء الذي بدوره  يضمن تساوي سعر العنصر الإنتاجي الواحد في البلدين الموظف في العملية الانتاجية.</a:t>
            </a:r>
          </a:p>
          <a:p>
            <a:pPr marL="0" indent="0" algn="just" rtl="1">
              <a:buNone/>
            </a:pPr>
            <a:r>
              <a:rPr lang="ar-DZ" sz="2400" dirty="0"/>
              <a:t>هذه النظرية بدورها لقيت الكثير من المعارضين والمؤيدين، ومن أهمما</a:t>
            </a:r>
            <a:r>
              <a:rPr lang="fr-FR" sz="2400" dirty="0"/>
              <a:t> </a:t>
            </a:r>
            <a:r>
              <a:rPr lang="ar-DZ" sz="2400" dirty="0"/>
              <a:t> نجد أبحاث </a:t>
            </a:r>
            <a:r>
              <a:rPr lang="ar-DZ" dirty="0" err="1"/>
              <a:t>ليونتيف</a:t>
            </a:r>
            <a:r>
              <a:rPr lang="ar-DZ" dirty="0"/>
              <a:t> </a:t>
            </a:r>
            <a:r>
              <a:rPr lang="fr-FR" dirty="0" err="1"/>
              <a:t>W.Leontief</a:t>
            </a:r>
            <a:r>
              <a:rPr lang="ar-DZ" dirty="0"/>
              <a:t> </a:t>
            </a:r>
            <a:endParaRPr lang="fr-FR" dirty="0"/>
          </a:p>
          <a:p>
            <a:pPr marL="0" indent="0" algn="just" rtl="1">
              <a:buNone/>
            </a:pPr>
            <a:r>
              <a:rPr lang="fr-FR" sz="2800" b="1" u="sng" dirty="0">
                <a:solidFill>
                  <a:srgbClr val="FF0000"/>
                </a:solidFill>
              </a:rPr>
              <a:t>I</a:t>
            </a:r>
            <a:r>
              <a:rPr lang="ar-DZ" sz="2800" b="1" u="sng" dirty="0">
                <a:solidFill>
                  <a:srgbClr val="FF0000"/>
                </a:solidFill>
              </a:rPr>
              <a:t>.2.  3/الاختبار التجريبي لنظرية </a:t>
            </a:r>
            <a:r>
              <a:rPr lang="ar-DZ" sz="2800" b="1" u="sng" dirty="0" err="1">
                <a:solidFill>
                  <a:srgbClr val="FF0000"/>
                </a:solidFill>
              </a:rPr>
              <a:t>هيكشر</a:t>
            </a:r>
            <a:r>
              <a:rPr lang="ar-DZ" sz="2800" b="1" u="sng" dirty="0">
                <a:solidFill>
                  <a:srgbClr val="FF0000"/>
                </a:solidFill>
              </a:rPr>
              <a:t>- أولين أو  مفارقة </a:t>
            </a:r>
            <a:r>
              <a:rPr lang="fr-FR" sz="2800" b="1" u="sng" dirty="0">
                <a:solidFill>
                  <a:srgbClr val="FF0000"/>
                </a:solidFill>
              </a:rPr>
              <a:t>Leontief</a:t>
            </a:r>
            <a:r>
              <a:rPr lang="ar-DZ" sz="2800" b="1" u="sng" dirty="0">
                <a:solidFill>
                  <a:srgbClr val="FF0000"/>
                </a:solidFill>
              </a:rPr>
              <a:t>(1905-1999)</a:t>
            </a:r>
            <a:endParaRPr lang="fr-FR" sz="2800" b="1" u="sng" dirty="0">
              <a:solidFill>
                <a:srgbClr val="FF0000"/>
              </a:solidFill>
            </a:endParaRPr>
          </a:p>
          <a:p>
            <a:pPr marL="0" indent="0" algn="just" rtl="1">
              <a:buNone/>
            </a:pPr>
            <a:r>
              <a:rPr lang="ar-DZ" sz="2600" dirty="0"/>
              <a:t>في سنة 1954 عمل الباحث الأمريكي ذو الأصول الروسية </a:t>
            </a:r>
            <a:r>
              <a:rPr lang="fr-FR" sz="2600" dirty="0" err="1"/>
              <a:t>W.Leontief</a:t>
            </a:r>
            <a:r>
              <a:rPr lang="ar-DZ" sz="2600" dirty="0"/>
              <a:t> على إجراء دراسة نقدية لنظرية </a:t>
            </a:r>
            <a:r>
              <a:rPr lang="fr-FR" sz="2600" b="1" dirty="0">
                <a:hlinkClick r:id="rId2"/>
              </a:rPr>
              <a:t>HOS</a:t>
            </a:r>
            <a:r>
              <a:rPr lang="ar-DZ" sz="2600" dirty="0"/>
              <a:t> بناء على حقائق الاقتصاد الأمريكي. لقد عمل على دراسة 50 قطاعا اقتصاديا أمريكيا تبين من خلالها أن الولايات المتحدة الامريكية المعروفة  بوفرة عنصر رأس المال، تعمل على استراد سلع كثيفة رأس المال وبالمقابل تعمل على تصدير سلع أخرى كثيفة العمل.</a:t>
            </a:r>
          </a:p>
          <a:p>
            <a:pPr marL="0" indent="0" algn="just" rtl="1">
              <a:buNone/>
            </a:pPr>
            <a:r>
              <a:rPr lang="ar-DZ" sz="2600" dirty="0"/>
              <a:t>هذه المفارقة التي توصل إليها </a:t>
            </a:r>
            <a:r>
              <a:rPr lang="fr-FR" sz="2600" dirty="0"/>
              <a:t>Leontief</a:t>
            </a:r>
            <a:r>
              <a:rPr lang="ar-DZ" sz="2600" dirty="0"/>
              <a:t> والتي تتناقض مع نظرية </a:t>
            </a:r>
            <a:r>
              <a:rPr lang="fr-FR" sz="2600" b="1" dirty="0">
                <a:hlinkClick r:id="rId2"/>
              </a:rPr>
              <a:t>HOS</a:t>
            </a:r>
            <a:r>
              <a:rPr lang="ar-DZ" sz="2600" b="1" dirty="0"/>
              <a:t>  </a:t>
            </a:r>
            <a:r>
              <a:rPr lang="ar-DZ" sz="2600" dirty="0"/>
              <a:t>جعلت الكثير من الباحثين المعاصرين يبحثون عن تفاسير ونظريات جديدة تعمل على تفسير التجارة الخارجية بعيدا عن ندرة أو وفرة عناصر النتاج. </a:t>
            </a:r>
          </a:p>
          <a:p>
            <a:pPr marL="0" indent="0" algn="just" rtl="1">
              <a:buNone/>
            </a:pPr>
            <a:r>
              <a:rPr lang="ar-DZ" sz="2400" dirty="0"/>
              <a:t>   </a:t>
            </a:r>
            <a:endParaRPr lang="fr-FR" sz="2400" dirty="0"/>
          </a:p>
        </p:txBody>
      </p:sp>
    </p:spTree>
    <p:extLst>
      <p:ext uri="{BB962C8B-B14F-4D97-AF65-F5344CB8AC3E}">
        <p14:creationId xmlns:p14="http://schemas.microsoft.com/office/powerpoint/2010/main" val="3374794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lstStyle/>
          <a:p>
            <a:pPr marL="0" indent="0" algn="r" rtl="1">
              <a:buNone/>
            </a:pPr>
            <a:endParaRPr lang="ar-DZ" dirty="0"/>
          </a:p>
          <a:p>
            <a:pPr marL="0" indent="0" algn="r" rtl="1">
              <a:buNone/>
            </a:pPr>
            <a:r>
              <a:rPr lang="ar-DZ" sz="2800" b="1" dirty="0">
                <a:solidFill>
                  <a:srgbClr val="FF0000"/>
                </a:solidFill>
              </a:rPr>
              <a:t> </a:t>
            </a:r>
            <a:r>
              <a:rPr lang="fr-FR" sz="2800" b="1" u="sng" dirty="0">
                <a:solidFill>
                  <a:srgbClr val="FF0000"/>
                </a:solidFill>
              </a:rPr>
              <a:t>I</a:t>
            </a:r>
            <a:r>
              <a:rPr lang="ar-DZ" sz="2800" b="1" u="sng" dirty="0">
                <a:solidFill>
                  <a:srgbClr val="FF0000"/>
                </a:solidFill>
              </a:rPr>
              <a:t> .3/النظريات الحديثة لتجارة الدولية :</a:t>
            </a:r>
          </a:p>
          <a:p>
            <a:pPr marL="0" indent="0" algn="r" rtl="1">
              <a:buNone/>
            </a:pPr>
            <a:r>
              <a:rPr lang="ar-DZ" sz="2400" b="1" dirty="0">
                <a:solidFill>
                  <a:srgbClr val="FF0000"/>
                </a:solidFill>
              </a:rPr>
              <a:t> </a:t>
            </a:r>
            <a:r>
              <a:rPr lang="ar-DZ" sz="2400" dirty="0"/>
              <a:t>بعد وصول أفكار المدرسة الكلاسيكية الجديدة للتشبع واصطدامها مع واقع الاقتصاديات الحديثة ، ظهرت النظريات الحديثة التي تعمل على إيجاد تفاسير أخرى أكثر موضوعية وأكثر تناسبا مع الاتجاهات الكبرى للتجارة الدولية. عادة النظريات الحديثة تقسم إلى 3 محاور وهي:</a:t>
            </a:r>
            <a:r>
              <a:rPr lang="ar-DZ" sz="2400" dirty="0">
                <a:solidFill>
                  <a:srgbClr val="FF0000"/>
                </a:solidFill>
              </a:rPr>
              <a:t> </a:t>
            </a:r>
          </a:p>
          <a:p>
            <a:pPr marL="0" indent="0" algn="r" rtl="1">
              <a:buNone/>
            </a:pPr>
            <a:r>
              <a:rPr lang="ar-DZ" sz="2400" dirty="0">
                <a:solidFill>
                  <a:srgbClr val="FF0000"/>
                </a:solidFill>
              </a:rPr>
              <a:t> </a:t>
            </a:r>
            <a:r>
              <a:rPr lang="ar-DZ" sz="2400" dirty="0"/>
              <a:t>-</a:t>
            </a:r>
            <a:r>
              <a:rPr lang="ar-DZ" sz="2400" dirty="0">
                <a:solidFill>
                  <a:srgbClr val="FF0000"/>
                </a:solidFill>
              </a:rPr>
              <a:t> </a:t>
            </a:r>
            <a:r>
              <a:rPr lang="ar-DZ" sz="2400" dirty="0"/>
              <a:t>العامل التكنولوجي</a:t>
            </a:r>
          </a:p>
          <a:p>
            <a:pPr marL="0" indent="0" algn="r" rtl="1">
              <a:buNone/>
            </a:pPr>
            <a:r>
              <a:rPr lang="ar-DZ" sz="2400" dirty="0"/>
              <a:t> - المنافسة الغير التامة</a:t>
            </a:r>
            <a:r>
              <a:rPr lang="fr-FR" sz="2400" dirty="0"/>
              <a:t> </a:t>
            </a:r>
            <a:r>
              <a:rPr lang="ar-DZ" sz="2400" dirty="0"/>
              <a:t>أو دور الطلب</a:t>
            </a:r>
            <a:r>
              <a:rPr lang="fr-FR" sz="2400" dirty="0"/>
              <a:t> </a:t>
            </a:r>
            <a:endParaRPr lang="ar-DZ" sz="2400" dirty="0"/>
          </a:p>
          <a:p>
            <a:pPr marL="0" indent="0" algn="r" rtl="1">
              <a:buNone/>
            </a:pPr>
            <a:r>
              <a:rPr lang="ar-DZ" sz="2400" dirty="0"/>
              <a:t> -  اقتصاديات الحجم</a:t>
            </a:r>
          </a:p>
          <a:p>
            <a:pPr marL="0" indent="0" algn="r" rtl="1">
              <a:buNone/>
            </a:pPr>
            <a:r>
              <a:rPr lang="ar-DZ" sz="2400" dirty="0"/>
              <a:t> </a:t>
            </a:r>
          </a:p>
          <a:p>
            <a:pPr marL="0" indent="0" algn="r"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 .3 .1/العامل التكنولوجي والتجارة الدولية</a:t>
            </a:r>
          </a:p>
          <a:p>
            <a:pPr marL="0" indent="0" algn="r" rtl="1">
              <a:buNone/>
            </a:pPr>
            <a:r>
              <a:rPr lang="ar-DZ" sz="2400" dirty="0"/>
              <a:t>ينقسم هذا التوجه المبني على التكنولوجيا إلى نظريتين أساسيتين: نظرية الفجوة التكنولوجية ونظرية دورة حياة المنتوج.</a:t>
            </a:r>
          </a:p>
        </p:txBody>
      </p:sp>
    </p:spTree>
    <p:extLst>
      <p:ext uri="{BB962C8B-B14F-4D97-AF65-F5344CB8AC3E}">
        <p14:creationId xmlns:p14="http://schemas.microsoft.com/office/powerpoint/2010/main" val="1864530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lstStyle/>
          <a:p>
            <a:pPr algn="r" rtl="1"/>
            <a:endParaRPr lang="ar-DZ" dirty="0"/>
          </a:p>
          <a:p>
            <a:pPr marL="0" indent="0" algn="r" rtl="1">
              <a:buNone/>
            </a:pPr>
            <a:r>
              <a:rPr lang="ar-DZ" b="1" u="sng" dirty="0">
                <a:solidFill>
                  <a:srgbClr val="FF0000"/>
                </a:solidFill>
              </a:rPr>
              <a:t>  </a:t>
            </a:r>
            <a:r>
              <a:rPr lang="ar-DZ" sz="2800" b="1" u="sng" dirty="0">
                <a:solidFill>
                  <a:srgbClr val="FF0000"/>
                </a:solidFill>
              </a:rPr>
              <a:t>أ</a:t>
            </a:r>
            <a:r>
              <a:rPr lang="ar-DZ" b="1" u="sng" dirty="0">
                <a:solidFill>
                  <a:srgbClr val="FF0000"/>
                </a:solidFill>
              </a:rPr>
              <a:t>/ </a:t>
            </a:r>
            <a:r>
              <a:rPr lang="ar-DZ" sz="2800" b="1" u="sng" dirty="0">
                <a:solidFill>
                  <a:srgbClr val="FF0000"/>
                </a:solidFill>
              </a:rPr>
              <a:t>نموذج الفجوة التكنولوجية: </a:t>
            </a:r>
          </a:p>
          <a:p>
            <a:pPr marL="0" indent="0" algn="just" rtl="1">
              <a:buNone/>
            </a:pPr>
            <a:r>
              <a:rPr lang="ar-DZ" sz="2400" dirty="0"/>
              <a:t> حسب نموذج الفجوة التكنولوجية، فإن قسطا كبيرا من التجارة الدولية ينشأ تبعا للتفوق التكنولوجي الذي يعطي للدولة المبتكرة ميزة نسبية مؤقتة، وتزول مع استدراك الدول الأخرى للفجوة التي أحدثها التفوق التكنولوجي. يعد </a:t>
            </a:r>
            <a:r>
              <a:rPr lang="ar-DZ" sz="2400" dirty="0" err="1"/>
              <a:t>بوسنر</a:t>
            </a:r>
            <a:r>
              <a:rPr lang="ar-DZ" sz="2400" dirty="0"/>
              <a:t> </a:t>
            </a:r>
            <a:r>
              <a:rPr lang="fr-FR" sz="2400" dirty="0"/>
              <a:t>J. </a:t>
            </a:r>
            <a:r>
              <a:rPr lang="fr-FR" sz="2400" dirty="0" err="1"/>
              <a:t>Posner</a:t>
            </a:r>
            <a:r>
              <a:rPr lang="ar-DZ" sz="2400" dirty="0"/>
              <a:t>  سبّاق لنظرية الفجوة التكنولوجية، فمن خلال أعماله البحثية لاحظ أن الدول على الرغم من التشابه في وفرة وندرة عوامل الإنتاج فإنها تقيم تجارة دولية بينية عكس ما جاءت به نموذج </a:t>
            </a:r>
            <a:r>
              <a:rPr lang="fr-FR" sz="2400" dirty="0"/>
              <a:t> HOS</a:t>
            </a:r>
            <a:r>
              <a:rPr lang="ar-DZ" sz="2400" dirty="0"/>
              <a:t> . الأمر يرجع إلى التفوق المؤقت الذي يحدثه الإبداع التكنولوجي. ولقد بين بأن التدارك الدولي للتكنولوجيا الجديدة يحكمه نوعين من فترات الابطاء وهما:</a:t>
            </a:r>
          </a:p>
          <a:p>
            <a:pPr marL="0" indent="0" algn="just" rtl="1">
              <a:buNone/>
            </a:pPr>
            <a:r>
              <a:rPr lang="ar-DZ" sz="2400" dirty="0"/>
              <a:t> </a:t>
            </a:r>
            <a:r>
              <a:rPr lang="ar-DZ" sz="2400" b="1" dirty="0">
                <a:solidFill>
                  <a:srgbClr val="00B050"/>
                </a:solidFill>
              </a:rPr>
              <a:t>فترة إبطاء الطلب : </a:t>
            </a:r>
            <a:r>
              <a:rPr lang="ar-DZ" sz="2400" dirty="0"/>
              <a:t>وهي الفترة الزمنية الفاصلة بين بداية الإنتاج للسلعة في الدولة المبتكرة(الدولة الأم)، وبداية استهلاكها في الخارج.</a:t>
            </a:r>
            <a:r>
              <a:rPr lang="ar-DZ" sz="2400" b="1" dirty="0"/>
              <a:t> </a:t>
            </a:r>
          </a:p>
          <a:p>
            <a:pPr marL="0" indent="0" algn="just" rtl="1">
              <a:buNone/>
            </a:pPr>
            <a:r>
              <a:rPr lang="ar-DZ" sz="2400" b="1" dirty="0">
                <a:solidFill>
                  <a:srgbClr val="00B050"/>
                </a:solidFill>
              </a:rPr>
              <a:t>فترة إبطاء  التقليد </a:t>
            </a:r>
            <a:r>
              <a:rPr lang="ar-DZ" sz="2400" b="1" dirty="0"/>
              <a:t>: </a:t>
            </a:r>
            <a:r>
              <a:rPr lang="ar-DZ" sz="2400" dirty="0"/>
              <a:t>وهي الفترة الزمنية الفاصلة بين بداية الإنتاج للسلعة في الدولة المبتكرة وبداية إنتاجها في الدول الأخرى.</a:t>
            </a:r>
          </a:p>
          <a:p>
            <a:pPr marL="0" indent="0" algn="just" rtl="1">
              <a:buNone/>
            </a:pPr>
            <a:endParaRPr lang="fr-FR" sz="2400" dirty="0"/>
          </a:p>
        </p:txBody>
      </p:sp>
    </p:spTree>
    <p:extLst>
      <p:ext uri="{BB962C8B-B14F-4D97-AF65-F5344CB8AC3E}">
        <p14:creationId xmlns:p14="http://schemas.microsoft.com/office/powerpoint/2010/main" val="31292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5129" y="910220"/>
            <a:ext cx="9404723" cy="5540060"/>
          </a:xfrm>
        </p:spPr>
        <p:txBody>
          <a:bodyPr>
            <a:normAutofit lnSpcReduction="10000"/>
          </a:bodyPr>
          <a:lstStyle/>
          <a:p>
            <a:pPr algn="just" rtl="1"/>
            <a:endParaRPr lang="ar-DZ" sz="2800" dirty="0"/>
          </a:p>
          <a:p>
            <a:pPr marL="0" indent="0" algn="just" rtl="1">
              <a:buNone/>
            </a:pPr>
            <a:r>
              <a:rPr lang="ar-DZ" sz="2800" dirty="0"/>
              <a:t>  </a:t>
            </a:r>
            <a:r>
              <a:rPr lang="ar-DZ" sz="2800" b="1" u="sng" dirty="0">
                <a:solidFill>
                  <a:srgbClr val="FF0000"/>
                </a:solidFill>
              </a:rPr>
              <a:t>تمهيد:</a:t>
            </a:r>
          </a:p>
          <a:p>
            <a:pPr marL="0" indent="0" algn="just" rtl="1">
              <a:buNone/>
            </a:pPr>
            <a:r>
              <a:rPr lang="ar-DZ" sz="2800" dirty="0"/>
              <a:t>لقد عرف الانسان التجارة منذ الازل واتخذها مصدرا للكسب، ولعل ظهور القوافل التجارية يعد أحد المظاهر الأولى  لممارسة التجارة الدولية. فلقد كانت القوافل عابرة للأوطان والقارات حاملة معها ذهابا وإيابا السلع والبضائع القابلة للتبادل والمفقودة هنا وهناك. ولعل طريق الحرير يعد أقدم وأكبر طريق عرفته القوافل لتنقل من الصين وشرق آسيا إلى أقصى حدود أوربا وشمال افريقيا مرورا بالشرق الاوسط ناقلة الحرير الصيني والتوابل الآسيوية والمجوهرات وغير ذلك من السلع والبضائع المتميزة. </a:t>
            </a:r>
          </a:p>
          <a:p>
            <a:pPr marL="0" indent="0" algn="just" rtl="1">
              <a:buNone/>
            </a:pPr>
            <a:r>
              <a:rPr lang="ar-DZ" sz="2800" dirty="0"/>
              <a:t>  تطور الملاحة البحرية وانتشار السفن قضى على القوافل حيث أصبح النقل البحري أسرع وأقل تكلفة وأكثر أمنا، الشيء الذي أدى إلى تنشيط التجارة الدولية في كل الاتجاهات ونحو كل البلدان.  </a:t>
            </a:r>
            <a:endParaRPr lang="fr-FR" sz="2800" dirty="0"/>
          </a:p>
        </p:txBody>
      </p:sp>
    </p:spTree>
    <p:extLst>
      <p:ext uri="{BB962C8B-B14F-4D97-AF65-F5344CB8AC3E}">
        <p14:creationId xmlns:p14="http://schemas.microsoft.com/office/powerpoint/2010/main" val="3858111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1131570"/>
            <a:ext cx="9403742" cy="5116830"/>
          </a:xfrm>
        </p:spPr>
        <p:txBody>
          <a:bodyPr>
            <a:normAutofit lnSpcReduction="10000"/>
          </a:bodyPr>
          <a:lstStyle/>
          <a:p>
            <a:pPr marL="0" indent="0" algn="r" rtl="1">
              <a:buNone/>
            </a:pPr>
            <a:endParaRPr lang="ar-DZ" dirty="0"/>
          </a:p>
          <a:p>
            <a:pPr marL="0" indent="0" algn="just" rtl="1">
              <a:buNone/>
            </a:pPr>
            <a:r>
              <a:rPr lang="ar-DZ" sz="2400" dirty="0"/>
              <a:t>عادة فترة إبطاء التقليد تكون أطول من فترة إبطاء الطلب، والفرق بين الفترتين يطلق عليه اسم الفجوة التكنولوجية وهي الفترة التي يتم فيها التبادل الدولي للسلعة المعنية بالتجديد والاستفادة من مزايا التجارة الدولية. </a:t>
            </a:r>
          </a:p>
          <a:p>
            <a:pPr marL="0" indent="0" algn="just" rtl="1">
              <a:buNone/>
            </a:pPr>
            <a:r>
              <a:rPr lang="ar-DZ" sz="2400" dirty="0"/>
              <a:t>عادة الدول المستوردة تعمل من أجل تقليص المدة الزمنية للفجوة التكنولوجية، بينما تعمل الدول المصدرة على استحداث ابتكارات جديدة تخلق لها فجوات تكنولوجية جديدة، وهو الشيء الذي مازال معمولا به ونراه مجسدا في الأجيال المتعاقبة للهاتف النقال.</a:t>
            </a:r>
          </a:p>
          <a:p>
            <a:pPr marL="0" indent="0" algn="just" rtl="1">
              <a:buNone/>
            </a:pPr>
            <a:r>
              <a:rPr lang="ar-DZ" sz="2800" b="1" u="sng" dirty="0">
                <a:solidFill>
                  <a:srgbClr val="FF0000"/>
                </a:solidFill>
              </a:rPr>
              <a:t> ب/  نظرية دورة حياة المنتوج لـ </a:t>
            </a:r>
            <a:r>
              <a:rPr lang="fr-FR" sz="2800" b="1" u="sng" dirty="0">
                <a:solidFill>
                  <a:srgbClr val="FF0000"/>
                </a:solidFill>
              </a:rPr>
              <a:t>R. Vernon</a:t>
            </a:r>
            <a:endParaRPr lang="ar-DZ" sz="2800" b="1" u="sng" dirty="0">
              <a:solidFill>
                <a:srgbClr val="FF0000"/>
              </a:solidFill>
            </a:endParaRPr>
          </a:p>
          <a:p>
            <a:pPr marL="0" indent="0" algn="just" rtl="1">
              <a:buNone/>
            </a:pPr>
            <a:r>
              <a:rPr lang="ar-DZ" sz="2400" dirty="0">
                <a:solidFill>
                  <a:srgbClr val="FF0000"/>
                </a:solidFill>
              </a:rPr>
              <a:t> </a:t>
            </a:r>
            <a:r>
              <a:rPr lang="ar-DZ" sz="2400" dirty="0"/>
              <a:t>تعود نظرية دورة حياة المنتوج لصاحبها </a:t>
            </a:r>
            <a:r>
              <a:rPr lang="fr-FR" sz="2400" b="1" dirty="0"/>
              <a:t>R. Vernon</a:t>
            </a:r>
            <a:r>
              <a:rPr lang="ar-DZ" sz="2400" b="1" dirty="0"/>
              <a:t> </a:t>
            </a:r>
            <a:r>
              <a:rPr lang="ar-DZ" sz="2400" dirty="0"/>
              <a:t>والذي اعتمد فيها على الفرق في التفوق التكنولوجي لتفسير تيارات ومزايا التجارة الدولية</a:t>
            </a:r>
            <a:r>
              <a:rPr lang="ar-DZ" sz="2400" dirty="0">
                <a:solidFill>
                  <a:srgbClr val="92D050"/>
                </a:solidFill>
              </a:rPr>
              <a:t>. الدول السبّاقة للأبداع هي التي تستفيد من مزايا التجارة الدولية للمنتوج المعني بالأمر، ومع بلوغ المنتوج مراحل متقدمة من دورة حياته فإن مزايا التجارة الخارجية تنتقل إلى الأطراف الأخرى</a:t>
            </a:r>
            <a:r>
              <a:rPr lang="ar-DZ" sz="2400" dirty="0"/>
              <a:t>. ولقد أعطى لدورة حياة المنتوج 4 مراحل:</a:t>
            </a:r>
          </a:p>
          <a:p>
            <a:pPr marL="0" indent="0" algn="just" rtl="1">
              <a:buNone/>
            </a:pPr>
            <a:r>
              <a:rPr lang="ar-DZ" sz="2400" dirty="0"/>
              <a:t>    </a:t>
            </a:r>
            <a:endParaRPr lang="fr-FR" sz="2400" dirty="0"/>
          </a:p>
        </p:txBody>
      </p:sp>
    </p:spTree>
    <p:extLst>
      <p:ext uri="{BB962C8B-B14F-4D97-AF65-F5344CB8AC3E}">
        <p14:creationId xmlns:p14="http://schemas.microsoft.com/office/powerpoint/2010/main" val="2301415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1" y="592567"/>
            <a:ext cx="9403742" cy="6009938"/>
          </a:xfrm>
        </p:spPr>
        <p:txBody>
          <a:bodyPr>
            <a:normAutofit fontScale="92500" lnSpcReduction="20000"/>
          </a:bodyPr>
          <a:lstStyle/>
          <a:p>
            <a:pPr marL="0" indent="0" algn="r" rtl="1">
              <a:buNone/>
            </a:pPr>
            <a:endParaRPr lang="ar-DZ" dirty="0"/>
          </a:p>
          <a:p>
            <a:pPr marL="0" indent="0" algn="r" rtl="1">
              <a:buNone/>
            </a:pPr>
            <a:r>
              <a:rPr lang="ar-DZ" sz="2800" b="1" u="sng" dirty="0"/>
              <a:t>مرحلة الانطلاق:</a:t>
            </a:r>
          </a:p>
          <a:p>
            <a:pPr marL="0" indent="0" algn="just" rtl="1">
              <a:buNone/>
            </a:pPr>
            <a:r>
              <a:rPr lang="ar-DZ" sz="2600" dirty="0"/>
              <a:t>عادة المنتوج الجديد عند انطلاقه ينتج بكميات صغيرة نظرا لارتفاع سعره الناجم عن ارتفاع تكاليفه، فهو ينتج بعوامل إنتاج ذات كفاءات عالية. وعليه فالطلب على السلع الجديدة في هذه المرحلة يكون قليلا وإمكانيات تصديره تكون محدودة.</a:t>
            </a:r>
          </a:p>
          <a:p>
            <a:pPr marL="0" indent="0" algn="just" rtl="1">
              <a:buNone/>
            </a:pPr>
            <a:r>
              <a:rPr lang="ar-DZ" sz="2800" b="1" u="sng" dirty="0"/>
              <a:t> مرحلة النمو: </a:t>
            </a:r>
          </a:p>
          <a:p>
            <a:pPr marL="0" indent="0" algn="just" rtl="1">
              <a:buNone/>
            </a:pPr>
            <a:r>
              <a:rPr lang="ar-DZ" sz="2600" dirty="0"/>
              <a:t>عادة في هذه المرحلة الكميات المنتجة تزيد والتكاليف تنخفض، الشيء الذي يؤدي انخفاض الأسعار وزيادة الطلب داخليا وخارجيا. حسب هده الأوضاع تكون الدول المصدرة هي الدول المستفيدة من مزايا التجارة الدولية، أما الدول المستوردة فتسجل عجزا.</a:t>
            </a:r>
          </a:p>
          <a:p>
            <a:pPr marL="0" indent="0" algn="just" rtl="1">
              <a:buNone/>
            </a:pPr>
            <a:r>
              <a:rPr lang="ar-DZ" sz="2400" b="1" u="sng" dirty="0"/>
              <a:t>مرحلة النضج:</a:t>
            </a:r>
          </a:p>
          <a:p>
            <a:pPr marL="0" indent="0" algn="just" rtl="1">
              <a:buNone/>
            </a:pPr>
            <a:r>
              <a:rPr lang="ar-DZ" sz="2600" dirty="0"/>
              <a:t>في هذه المرحلة يتسم المنتوج بالنمطية، أما التكنولوجيا المستعملة فتكون عادية ومنتشرة أي أن الفجوة التكنولوجية تكون مستهلكة والاسعار المعمول بها تكون منخفضة، الشيء الذي ينتج تنافسية حادة بين الدول، عادة ما تفوز بها الدول المقلدة نظرا لانخفاض الأجور. كلها سيمات تجعل الأوضاع تنقلب، فالدول المقلدة تصبح مصدرة والدول المبتكرة تصبح مستوردة.</a:t>
            </a:r>
          </a:p>
          <a:p>
            <a:pPr marL="0" indent="0" algn="just" rtl="1">
              <a:buNone/>
            </a:pPr>
            <a:endParaRPr lang="ar-DZ" sz="2400" dirty="0"/>
          </a:p>
          <a:p>
            <a:pPr marL="0" indent="0" algn="just" rtl="1">
              <a:buNone/>
            </a:pPr>
            <a:r>
              <a:rPr lang="ar-DZ" sz="2400" dirty="0"/>
              <a:t> </a:t>
            </a:r>
            <a:endParaRPr lang="fr-FR" sz="2400" dirty="0"/>
          </a:p>
        </p:txBody>
      </p:sp>
    </p:spTree>
    <p:extLst>
      <p:ext uri="{BB962C8B-B14F-4D97-AF65-F5344CB8AC3E}">
        <p14:creationId xmlns:p14="http://schemas.microsoft.com/office/powerpoint/2010/main" val="2593274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6018272"/>
          </a:xfrm>
        </p:spPr>
        <p:txBody>
          <a:bodyPr/>
          <a:lstStyle/>
          <a:p>
            <a:pPr marL="0" indent="0" algn="r" rtl="1">
              <a:buNone/>
            </a:pPr>
            <a:endParaRPr lang="ar-DZ" b="1" dirty="0"/>
          </a:p>
          <a:p>
            <a:pPr marL="0" indent="0" algn="r" rtl="1">
              <a:buNone/>
            </a:pPr>
            <a:r>
              <a:rPr lang="ar-DZ" sz="2800" b="1" u="sng" dirty="0"/>
              <a:t>مرحلة الانحدار:</a:t>
            </a:r>
          </a:p>
          <a:p>
            <a:pPr marL="0" indent="0" algn="just" rtl="1">
              <a:buNone/>
            </a:pPr>
            <a:r>
              <a:rPr lang="ar-DZ" sz="2400" dirty="0"/>
              <a:t>في هذه المرحلة المنتوج يصبح أكثر نمطية والتكنولوجيا في متناول الجميع والاسعار جد منخفضة، فتتأخر الدول المبتكرة والمقلدة لصالح الدول النامية التي تصبح مصدرة للمنتوج والدول الأخرى مستوردة. </a:t>
            </a:r>
            <a:endParaRPr lang="ar-DZ" sz="2800" b="1" u="sng" dirty="0"/>
          </a:p>
          <a:p>
            <a:pPr marL="0" indent="0" algn="just" rtl="1">
              <a:buNone/>
            </a:pPr>
            <a:r>
              <a:rPr lang="ar-DZ" sz="2800" b="1" u="sng" dirty="0">
                <a:solidFill>
                  <a:srgbClr val="FF0000"/>
                </a:solidFill>
              </a:rPr>
              <a:t> </a:t>
            </a:r>
            <a:r>
              <a:rPr lang="fr-FR" sz="2800" b="1" u="sng" dirty="0">
                <a:solidFill>
                  <a:srgbClr val="FF0000"/>
                </a:solidFill>
              </a:rPr>
              <a:t>I</a:t>
            </a:r>
            <a:r>
              <a:rPr lang="ar-DZ" sz="2800" b="1" u="sng" dirty="0">
                <a:solidFill>
                  <a:srgbClr val="FF0000"/>
                </a:solidFill>
              </a:rPr>
              <a:t>.3. 2  /المنافسة الغير التامة أو دور الطلب:</a:t>
            </a:r>
          </a:p>
          <a:p>
            <a:pPr marL="0" indent="0" algn="just" rtl="1">
              <a:buNone/>
            </a:pPr>
            <a:r>
              <a:rPr lang="ar-DZ" sz="2400" dirty="0"/>
              <a:t>الفرضية الأساسية التي بنيت عليها نظريات المدرستين الكلاسيكية </a:t>
            </a:r>
            <a:r>
              <a:rPr lang="ar-DZ" sz="2400" dirty="0" err="1"/>
              <a:t>والنيوكلاسيكية</a:t>
            </a:r>
            <a:r>
              <a:rPr lang="ar-DZ" sz="2400" dirty="0"/>
              <a:t> هي أن سوق تسوده المنافسة التامة، فالمنتجات كلها متجانسة وبالتالي فلا داعي لوجود تبادل الدولي. غير أن واقع الأسواق هي غير ذلك، فغالبا ما تسعى المؤسسات إلى الدفع بالسوق نحو المنافسة الغير تامة من خلال القضاء على خاصية التجانس(تجانس المنتوجات) وهذا بواسطة تمييز المنتوجات </a:t>
            </a:r>
            <a:r>
              <a:rPr lang="fr-FR" sz="2400" dirty="0"/>
              <a:t>Différentiation des produits)</a:t>
            </a:r>
            <a:r>
              <a:rPr lang="ar-DZ" sz="2400" dirty="0"/>
              <a:t> </a:t>
            </a:r>
            <a:r>
              <a:rPr lang="fr-FR" sz="2400" dirty="0"/>
              <a:t>(</a:t>
            </a:r>
            <a:r>
              <a:rPr lang="ar-DZ" sz="2400" dirty="0"/>
              <a:t> سواء عن طريق التمييز الافقي (منتوجات متشابهة وبنفس النوعية والجودة) أو التمييز العمودي (منتوجات متشابهة ولكن بجودة ونوعية مختلفة). التمييز هذا يخلق الطلب والذي بدوره يكون  عنصرا مفسرا لقيام التجارة الخارجية. من أبرز ما نجد ضمن هذا التيار: </a:t>
            </a:r>
          </a:p>
        </p:txBody>
      </p:sp>
    </p:spTree>
    <p:extLst>
      <p:ext uri="{BB962C8B-B14F-4D97-AF65-F5344CB8AC3E}">
        <p14:creationId xmlns:p14="http://schemas.microsoft.com/office/powerpoint/2010/main" val="1121184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577" y="498437"/>
            <a:ext cx="9793257" cy="5655971"/>
          </a:xfrm>
        </p:spPr>
        <p:txBody>
          <a:bodyPr>
            <a:normAutofit lnSpcReduction="10000"/>
          </a:bodyPr>
          <a:lstStyle/>
          <a:p>
            <a:pPr marL="0" indent="0" algn="r" rtl="1">
              <a:buNone/>
            </a:pPr>
            <a:endParaRPr lang="ar-DZ" dirty="0"/>
          </a:p>
          <a:p>
            <a:pPr marL="0" indent="0" algn="r" rtl="1">
              <a:buNone/>
            </a:pPr>
            <a:r>
              <a:rPr lang="ar-DZ" sz="2800" b="1" u="sng" dirty="0">
                <a:solidFill>
                  <a:srgbClr val="FF0000"/>
                </a:solidFill>
              </a:rPr>
              <a:t>أ/نظرية تشابه هياكل الطلب:</a:t>
            </a:r>
            <a:r>
              <a:rPr lang="fr-FR" sz="2800" b="1" u="sng" dirty="0">
                <a:solidFill>
                  <a:srgbClr val="FF0000"/>
                </a:solidFill>
              </a:rPr>
              <a:t>théorie de la demande représentative</a:t>
            </a:r>
            <a:r>
              <a:rPr lang="ar-DZ" sz="2800" b="1" u="sng" dirty="0">
                <a:solidFill>
                  <a:srgbClr val="FF0000"/>
                </a:solidFill>
              </a:rPr>
              <a:t> </a:t>
            </a:r>
          </a:p>
          <a:p>
            <a:pPr marL="0" indent="0" algn="r" rtl="1">
              <a:buNone/>
            </a:pPr>
            <a:r>
              <a:rPr lang="ar-DZ" sz="2400" dirty="0"/>
              <a:t>يعتبر الاقتصادي السويدي </a:t>
            </a:r>
            <a:r>
              <a:rPr lang="fr-FR" sz="2400" dirty="0" err="1"/>
              <a:t>Stafian</a:t>
            </a:r>
            <a:r>
              <a:rPr lang="fr-FR" sz="2400" dirty="0"/>
              <a:t> Linder</a:t>
            </a:r>
            <a:r>
              <a:rPr lang="ar-DZ" sz="2400" dirty="0"/>
              <a:t> من الأوائل الذين تكلموا عن دور الطلب في تحفيز قيام التجارة الخارجية. لقد جمع أفكاره في كتابه:</a:t>
            </a:r>
          </a:p>
          <a:p>
            <a:pPr marL="0" indent="0">
              <a:buNone/>
            </a:pPr>
            <a:r>
              <a:rPr lang="en-US" sz="1800" dirty="0"/>
              <a:t>Linder S. B,1961, </a:t>
            </a:r>
            <a:r>
              <a:rPr lang="en-US" sz="1800" i="1" dirty="0"/>
              <a:t>An Essay on Trade and Transformation</a:t>
            </a:r>
            <a:r>
              <a:rPr lang="en-US" sz="1800" dirty="0"/>
              <a:t>, New York, John Wiley and Sons</a:t>
            </a:r>
          </a:p>
          <a:p>
            <a:pPr marL="0" indent="0" algn="just" rtl="1">
              <a:buNone/>
            </a:pPr>
            <a:r>
              <a:rPr lang="ar-DZ" sz="2400" dirty="0"/>
              <a:t>لقد سلم في مقدمة تحليله بأن نظرية الميزة النسبية لعوامل الإنتاج (</a:t>
            </a:r>
            <a:r>
              <a:rPr lang="fr-FR" sz="2400" dirty="0"/>
              <a:t>H.O.S</a:t>
            </a:r>
            <a:r>
              <a:rPr lang="ar-DZ" sz="2400" dirty="0"/>
              <a:t> ) تقدم تفسيرا جيدا للتجارة الدولية للمواد الأولية، بينما تعجز في تفسير التبادل الدولي للمنتوجات المصنعة كما جاء في لغز أو مفارقة </a:t>
            </a:r>
            <a:r>
              <a:rPr lang="fr-FR" sz="2400" dirty="0"/>
              <a:t>Leontief</a:t>
            </a:r>
            <a:r>
              <a:rPr lang="ar-DZ" sz="2400" dirty="0"/>
              <a:t> . بالنسبة لليندر </a:t>
            </a:r>
            <a:r>
              <a:rPr lang="ar-DZ" sz="2400" dirty="0">
                <a:solidFill>
                  <a:srgbClr val="FFFF00"/>
                </a:solidFill>
              </a:rPr>
              <a:t>الإنتاج هو مرتبط بحجم الطلب الداخلي، فالمنتجون المحليون ينتجون أولا للسوق الوطنية بناء على الطلب الداخلي؛ أما الصادرات فماهي إلاّ الفائض عن الاستهلاك الداخلي، إذن فالطلب الداخلي هو الذي يحدد طبيعة المواد القابلة للتصدير. وبما أن الدول المتقاربة من حيث مستوى التطور لهم طلب داخلي متشابه، فالمنتوج الفائض القابل للتصدير للدولة الاولى هو نفسه المنتوج القابل للتصدير بالنسبة للدول الاخرى. وعليه فكل منتوج قابل لتصدير هو منتوج قابل للاستيراد كذلك. </a:t>
            </a:r>
          </a:p>
        </p:txBody>
      </p:sp>
    </p:spTree>
    <p:extLst>
      <p:ext uri="{BB962C8B-B14F-4D97-AF65-F5344CB8AC3E}">
        <p14:creationId xmlns:p14="http://schemas.microsoft.com/office/powerpoint/2010/main" val="2676787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9245" y="592428"/>
            <a:ext cx="9650609" cy="5898524"/>
          </a:xfrm>
        </p:spPr>
        <p:txBody>
          <a:bodyPr>
            <a:normAutofit lnSpcReduction="10000"/>
          </a:bodyPr>
          <a:lstStyle/>
          <a:p>
            <a:pPr algn="r" rtl="1"/>
            <a:endParaRPr lang="ar-DZ" dirty="0"/>
          </a:p>
          <a:p>
            <a:pPr marL="0" indent="0" algn="just" rtl="1">
              <a:buNone/>
            </a:pPr>
            <a:r>
              <a:rPr lang="ar-DZ" sz="2400" dirty="0"/>
              <a:t>وعليه  نستنتج أن </a:t>
            </a:r>
            <a:r>
              <a:rPr lang="ar-DZ" sz="2400" dirty="0">
                <a:solidFill>
                  <a:srgbClr val="92D050"/>
                </a:solidFill>
              </a:rPr>
              <a:t>حجم التجارة الدولية للسلع الصناعية يزداد ويتوسع مع تزايد تشابه هياكل الطلب لمختلف</a:t>
            </a:r>
            <a:r>
              <a:rPr lang="ar-DZ" sz="2400" dirty="0"/>
              <a:t> الدول. كما أنه كلما كانت إمكانيات التمييز الافقي والعمودي  للمنتوجات كبيرة كلما زاد حجم التبادل الدولي. </a:t>
            </a:r>
          </a:p>
          <a:p>
            <a:pPr marL="0" indent="0" algn="just" rtl="1">
              <a:buNone/>
            </a:pPr>
            <a:r>
              <a:rPr lang="ar-DZ" sz="2400" dirty="0"/>
              <a:t>الجديد عند ليندر هو اعتماده على ظروف الطلب وابتعاده عن ظروف الإنتاج في تحليله لتجارة الدولية، فهو لم يهتم بتكاليف الإنتاج كما كان الشأن لمن سبقه من الباحثين بل اعتمد في تفسيره للتجارة الدولية على ظروف الطلب وعوامل التنافسية التي لا تستند على السعر وتكلفة المنتوج.</a:t>
            </a:r>
          </a:p>
          <a:p>
            <a:pPr marL="0" indent="0" algn="just" rtl="1">
              <a:buNone/>
            </a:pPr>
            <a:r>
              <a:rPr lang="ar-DZ" sz="2800" b="1" u="sng" dirty="0">
                <a:solidFill>
                  <a:srgbClr val="FF0000"/>
                </a:solidFill>
              </a:rPr>
              <a:t>ب /التجارة ضمن نفس الصناعة</a:t>
            </a:r>
            <a:r>
              <a:rPr lang="fr-FR" sz="2800" b="1" u="sng" dirty="0">
                <a:solidFill>
                  <a:srgbClr val="FF0000"/>
                </a:solidFill>
              </a:rPr>
              <a:t>Le commerce intra-branche  :</a:t>
            </a:r>
            <a:endParaRPr lang="ar-DZ" sz="2800" b="1" u="sng" dirty="0">
              <a:solidFill>
                <a:srgbClr val="FF0000"/>
              </a:solidFill>
            </a:endParaRPr>
          </a:p>
          <a:p>
            <a:pPr marL="0" indent="0" algn="just" rtl="1">
              <a:buNone/>
            </a:pPr>
            <a:r>
              <a:rPr lang="ar-DZ" sz="2400" dirty="0"/>
              <a:t> ما يميز الاقتصاديات المتقدمة والمعاصرة بشكل عام هو الإنتاج المتميز والمتنوع، فالسلع نجدها متشابهة ولكن غير متماثلة، فكل منتج يحاول أن يجعل من منتوجاته مختلفة عن منتوجات الآخرين حتى يتمكن من خلق نوع من الاحتكار والذي سمّاه  </a:t>
            </a:r>
            <a:r>
              <a:rPr lang="fr-FR" sz="2400" b="1" u="sng" dirty="0">
                <a:hlinkClick r:id="rId2"/>
              </a:rPr>
              <a:t>Edward H. CHAMBERLIN</a:t>
            </a:r>
            <a:r>
              <a:rPr lang="ar-DZ" sz="2400" b="1" u="sng" dirty="0"/>
              <a:t> </a:t>
            </a:r>
            <a:r>
              <a:rPr lang="ar-DZ" sz="2400" dirty="0"/>
              <a:t>بالمنافسة الاحتكارية (عدم توفر شرط تجانس المنتجات للمنافس التامة والحرة). كذلك ما يميز التجارة الدولية هو أن الدول تستورد المنتوج نفسه الذي تقوم بتصديره،  وهو ما يعرف في التجارة الدولية بالتجارة  ضمن نفس الصناعة </a:t>
            </a:r>
            <a:r>
              <a:rPr lang="fr-FR" sz="2400" dirty="0"/>
              <a:t>Le commerce intra-branche </a:t>
            </a:r>
            <a:r>
              <a:rPr lang="ar-DZ" sz="2400" dirty="0"/>
              <a:t>.</a:t>
            </a:r>
            <a:endParaRPr lang="fr-FR" sz="2400" dirty="0"/>
          </a:p>
          <a:p>
            <a:pPr marL="0" indent="0" algn="just">
              <a:buNone/>
            </a:pPr>
            <a:r>
              <a:rPr lang="fr-FR" sz="1500" dirty="0">
                <a:solidFill>
                  <a:srgbClr val="000000"/>
                </a:solidFill>
                <a:latin typeface="Times New Roman" panose="02020603050405020304" pitchFamily="18" charset="0"/>
              </a:rPr>
              <a:t>Edward CHAMBERLIN </a:t>
            </a:r>
            <a:r>
              <a:rPr lang="en-US" sz="1500" dirty="0">
                <a:solidFill>
                  <a:srgbClr val="222222"/>
                </a:solidFill>
                <a:latin typeface="Arial" panose="020B0604020202020204" pitchFamily="34" charset="0"/>
              </a:rPr>
              <a:t>"The Theory of Monopolistic Competition: A Re-orientation of the Theory of Value", Harvard University Press, 1933</a:t>
            </a:r>
            <a:endParaRPr lang="ar-DZ" sz="1500" dirty="0"/>
          </a:p>
        </p:txBody>
      </p:sp>
    </p:spTree>
    <p:extLst>
      <p:ext uri="{BB962C8B-B14F-4D97-AF65-F5344CB8AC3E}">
        <p14:creationId xmlns:p14="http://schemas.microsoft.com/office/powerpoint/2010/main" val="4061823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6518" y="605307"/>
            <a:ext cx="9573335" cy="6053069"/>
          </a:xfrm>
        </p:spPr>
        <p:txBody>
          <a:bodyPr>
            <a:normAutofit fontScale="92500" lnSpcReduction="20000"/>
          </a:bodyPr>
          <a:lstStyle/>
          <a:p>
            <a:pPr algn="r" rtl="1"/>
            <a:endParaRPr lang="ar-DZ" dirty="0"/>
          </a:p>
          <a:p>
            <a:pPr marL="0" indent="0" algn="just" rtl="1">
              <a:buNone/>
            </a:pPr>
            <a:r>
              <a:rPr lang="ar-DZ" dirty="0"/>
              <a:t> </a:t>
            </a:r>
            <a:r>
              <a:rPr lang="ar-DZ" sz="2600" dirty="0"/>
              <a:t>هذه الأوضاع جعلت الكثير من الباحثين يبحثون عن نماذج ونظريات جديدة تجيب عن التساؤل التالي: لماذا تعمل الدول في نفس الوقت على تصدير واستيراد نفس السلعة؟ </a:t>
            </a:r>
          </a:p>
          <a:p>
            <a:pPr marL="0" indent="0" algn="r" rtl="1">
              <a:buNone/>
            </a:pPr>
            <a:r>
              <a:rPr lang="ar-DZ" sz="2600" dirty="0"/>
              <a:t>هناك الكثير من الباحثين الذين في هذا المجال، ومن أبرز ما نجد:  </a:t>
            </a:r>
            <a:r>
              <a:rPr lang="fr-FR" sz="2600" dirty="0"/>
              <a:t>K.LANCASTER (1966) </a:t>
            </a:r>
            <a:r>
              <a:rPr lang="ar-DZ" sz="2600" dirty="0"/>
              <a:t> و </a:t>
            </a:r>
            <a:r>
              <a:rPr lang="fr-FR" sz="2600" dirty="0"/>
              <a:t>P.KRUGMAN (1979) </a:t>
            </a:r>
            <a:endParaRPr lang="ar-DZ" sz="2600" dirty="0"/>
          </a:p>
          <a:p>
            <a:pPr marL="0" indent="0" algn="just" rtl="1">
              <a:buNone/>
            </a:pPr>
            <a:r>
              <a:rPr lang="ar-DZ" sz="2600" dirty="0"/>
              <a:t>لقد تكلم </a:t>
            </a:r>
            <a:r>
              <a:rPr lang="fr-FR" sz="2600" dirty="0"/>
              <a:t>K.LANCASTER</a:t>
            </a:r>
            <a:r>
              <a:rPr lang="ar-DZ" sz="2600" dirty="0"/>
              <a:t> عن مفهوم الطلب المتنوع </a:t>
            </a:r>
            <a:r>
              <a:rPr lang="fr-FR" sz="2600" dirty="0"/>
              <a:t>demande de variété </a:t>
            </a:r>
            <a:r>
              <a:rPr lang="ar-DZ" sz="2600" dirty="0"/>
              <a:t> والذي مفاده أن كل منتوج مختلف عن الآخر بما يحمله من مميزات مختلفة، وكل مستهلك له ميولات واختيارات مختلفة، وبالتالي فالتجارة الدولية المبنية على التمييز أو التنويع العمودي تعطي للمستهلك الفرصة لتنويع اختياراته. </a:t>
            </a:r>
          </a:p>
          <a:p>
            <a:pPr marL="0" indent="0" algn="just" rtl="1">
              <a:buNone/>
            </a:pPr>
            <a:endParaRPr lang="ar-DZ" sz="2600" dirty="0"/>
          </a:p>
          <a:p>
            <a:pPr marL="0" indent="0" algn="just" rtl="1">
              <a:buNone/>
            </a:pPr>
            <a:r>
              <a:rPr lang="ar-DZ" sz="2600" dirty="0"/>
              <a:t>أما </a:t>
            </a:r>
            <a:r>
              <a:rPr lang="fr-FR" sz="2600" dirty="0"/>
              <a:t>P.KRUGMAN</a:t>
            </a:r>
            <a:r>
              <a:rPr lang="ar-DZ" sz="2600" dirty="0"/>
              <a:t> فقد أتى بنموذج بناه على فكرة حب المستهلك للتنويع المستنبطة أساسا من نظرية المنافسة الاحتكارية لـ</a:t>
            </a:r>
            <a:r>
              <a:rPr lang="ar-DZ" sz="2600" dirty="0">
                <a:solidFill>
                  <a:srgbClr val="000000"/>
                </a:solidFill>
                <a:latin typeface="Times New Roman" panose="02020603050405020304" pitchFamily="18" charset="0"/>
              </a:rPr>
              <a:t> </a:t>
            </a:r>
            <a:r>
              <a:rPr lang="fr-FR" sz="2600" dirty="0">
                <a:solidFill>
                  <a:srgbClr val="000000"/>
                </a:solidFill>
                <a:latin typeface="Times New Roman" panose="02020603050405020304" pitchFamily="18" charset="0"/>
              </a:rPr>
              <a:t>Edward CHAMBERLIN </a:t>
            </a:r>
            <a:r>
              <a:rPr lang="ar-DZ" sz="2600" dirty="0">
                <a:solidFill>
                  <a:srgbClr val="000000"/>
                </a:solidFill>
                <a:latin typeface="Times New Roman" panose="02020603050405020304" pitchFamily="18" charset="0"/>
              </a:rPr>
              <a:t> (1933)*. </a:t>
            </a:r>
            <a:r>
              <a:rPr lang="ar-DZ" sz="2600" dirty="0">
                <a:latin typeface="Times New Roman" panose="02020603050405020304" pitchFamily="18" charset="0"/>
              </a:rPr>
              <a:t>هذه الفكرة أو الرؤية تجعل من كل المؤسسات تتمتع بشبه احتكار نابع من سياستها المبنية على تمييز منتوجاتها المسايرة لحب المستهلك للتنويع.</a:t>
            </a:r>
            <a:endParaRPr lang="ar-DZ" sz="2600" dirty="0"/>
          </a:p>
          <a:p>
            <a:pPr marL="0" indent="0" algn="r" rtl="1">
              <a:buNone/>
            </a:pPr>
            <a:endParaRPr lang="ar-DZ" sz="2400" dirty="0"/>
          </a:p>
          <a:p>
            <a:pPr marL="0" indent="0" algn="r" rtl="1">
              <a:buNone/>
            </a:pPr>
            <a:r>
              <a:rPr lang="ar-DZ" sz="2400" dirty="0"/>
              <a:t> *</a:t>
            </a:r>
            <a:r>
              <a:rPr lang="ar-DZ" sz="2200" dirty="0"/>
              <a:t>لا يجب خلط المنافسة الاحتكارية مع المنافسة الغير تامة لـ </a:t>
            </a:r>
            <a:r>
              <a:rPr lang="fr-FR" sz="2400" dirty="0">
                <a:solidFill>
                  <a:schemeClr val="bg2"/>
                </a:solidFill>
              </a:rPr>
              <a:t> </a:t>
            </a:r>
            <a:r>
              <a:rPr lang="ar-DZ" sz="2400" dirty="0">
                <a:solidFill>
                  <a:schemeClr val="bg2"/>
                </a:solidFill>
              </a:rPr>
              <a:t> </a:t>
            </a:r>
            <a:r>
              <a:rPr lang="fr-FR" sz="2400" dirty="0">
                <a:solidFill>
                  <a:schemeClr val="bg2"/>
                </a:solidFill>
                <a:hlinkClick r:id="rId2" tooltip="Joan Robinson"/>
              </a:rPr>
              <a:t>Joan Robinson</a:t>
            </a:r>
            <a:r>
              <a:rPr lang="ar-DZ" sz="2400" dirty="0">
                <a:solidFill>
                  <a:schemeClr val="bg2"/>
                </a:solidFill>
              </a:rPr>
              <a:t> </a:t>
            </a:r>
            <a:r>
              <a:rPr lang="en-US" sz="2100" dirty="0">
                <a:solidFill>
                  <a:srgbClr val="222222"/>
                </a:solidFill>
                <a:latin typeface="Arial" panose="020B0604020202020204" pitchFamily="34" charset="0"/>
              </a:rPr>
              <a:t>(</a:t>
            </a:r>
            <a:r>
              <a:rPr lang="en-US" sz="2100" i="1" dirty="0">
                <a:solidFill>
                  <a:srgbClr val="222222"/>
                </a:solidFill>
                <a:latin typeface="Arial" panose="020B0604020202020204" pitchFamily="34" charset="0"/>
              </a:rPr>
              <a:t>The Economics of Imperfect Competition</a:t>
            </a:r>
            <a:r>
              <a:rPr lang="en-US" sz="2100" dirty="0">
                <a:solidFill>
                  <a:srgbClr val="222222"/>
                </a:solidFill>
                <a:latin typeface="Arial" panose="020B0604020202020204" pitchFamily="34" charset="0"/>
              </a:rPr>
              <a:t>).</a:t>
            </a:r>
            <a:endParaRPr lang="fr-FR" sz="2100" dirty="0">
              <a:solidFill>
                <a:schemeClr val="bg2"/>
              </a:solidFill>
            </a:endParaRPr>
          </a:p>
        </p:txBody>
      </p:sp>
    </p:spTree>
    <p:extLst>
      <p:ext uri="{BB962C8B-B14F-4D97-AF65-F5344CB8AC3E}">
        <p14:creationId xmlns:p14="http://schemas.microsoft.com/office/powerpoint/2010/main" val="301207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31066"/>
            <a:ext cx="9403742" cy="5617334"/>
          </a:xfrm>
        </p:spPr>
        <p:txBody>
          <a:bodyPr/>
          <a:lstStyle/>
          <a:p>
            <a:pPr marL="0" indent="0" algn="r" rtl="1">
              <a:buNone/>
            </a:pPr>
            <a:endParaRPr lang="ar-DZ" dirty="0"/>
          </a:p>
          <a:p>
            <a:pPr marL="0" indent="0" algn="just" rtl="1">
              <a:buNone/>
            </a:pPr>
            <a:r>
              <a:rPr lang="ar-DZ" sz="2400" dirty="0"/>
              <a:t>بإسقاط هذه الفكرة أو الرؤية على التجارة الدولية فإننا نتحصل على سوق دولي أكبر من كل الأسواق الوطنية بفعل التمييز للمنتج والتنويع للمستهلك. </a:t>
            </a:r>
          </a:p>
          <a:p>
            <a:pPr marL="0" indent="0" algn="just" rtl="1">
              <a:buNone/>
            </a:pPr>
            <a:endParaRPr lang="ar-DZ" sz="2400" dirty="0"/>
          </a:p>
          <a:p>
            <a:pPr marL="0" indent="0" algn="just" rtl="1">
              <a:buNone/>
            </a:pPr>
            <a:r>
              <a:rPr lang="ar-DZ" sz="2400" dirty="0"/>
              <a:t>إذن بالنسبة لبلدين يتمتعان بنفس الكفاءات والقدرات الإنتاجية ويعمل كل منهما على تمييز منتوجاته للاستجابة لذوق المستهلك المتسم بحب التنويع. فإن الوضع يدفع بالبلدين إلى القيام بالتبادل الدولي رغم التشابه الكبير للعرض في البلدين.</a:t>
            </a:r>
          </a:p>
          <a:p>
            <a:pPr marL="0" indent="0" algn="just" rtl="1">
              <a:buNone/>
            </a:pPr>
            <a:endParaRPr lang="ar-DZ" sz="2400" dirty="0"/>
          </a:p>
          <a:p>
            <a:pPr marL="0" indent="0" algn="just" rtl="1">
              <a:buNone/>
            </a:pPr>
            <a:r>
              <a:rPr lang="ar-DZ" sz="2400" dirty="0"/>
              <a:t>بشكل مختصر نقول أن أكثر </a:t>
            </a:r>
            <a:r>
              <a:rPr lang="ar-DZ" sz="2400" dirty="0">
                <a:solidFill>
                  <a:srgbClr val="FFFF00"/>
                </a:solidFill>
              </a:rPr>
              <a:t>التجارة الدولية</a:t>
            </a:r>
            <a:r>
              <a:rPr lang="ar-DZ" sz="2400" dirty="0"/>
              <a:t> تخص منتوجات </a:t>
            </a:r>
            <a:r>
              <a:rPr lang="ar-DZ" sz="2400" dirty="0">
                <a:solidFill>
                  <a:srgbClr val="FFFF00"/>
                </a:solidFill>
              </a:rPr>
              <a:t>المنافسة الاحتكارية</a:t>
            </a:r>
            <a:r>
              <a:rPr lang="ar-DZ" sz="2400" dirty="0"/>
              <a:t> المولدة </a:t>
            </a:r>
            <a:r>
              <a:rPr lang="ar-DZ" sz="2400" dirty="0">
                <a:solidFill>
                  <a:srgbClr val="FFFF00"/>
                </a:solidFill>
              </a:rPr>
              <a:t>للمنتوجات المتشابهة ولكن الغير متماثلة</a:t>
            </a:r>
            <a:r>
              <a:rPr lang="ar-DZ" sz="2400" dirty="0"/>
              <a:t> لأجل الاستجابة </a:t>
            </a:r>
            <a:r>
              <a:rPr lang="ar-DZ" sz="2400" dirty="0">
                <a:solidFill>
                  <a:srgbClr val="FFFF00"/>
                </a:solidFill>
              </a:rPr>
              <a:t>للتفضيلات المستهلك</a:t>
            </a:r>
            <a:r>
              <a:rPr lang="ar-DZ" sz="2400" dirty="0"/>
              <a:t> النابعة من حبه </a:t>
            </a:r>
            <a:r>
              <a:rPr lang="ar-DZ" sz="2400" dirty="0">
                <a:solidFill>
                  <a:srgbClr val="FFFF00"/>
                </a:solidFill>
              </a:rPr>
              <a:t>للتنويع</a:t>
            </a:r>
            <a:r>
              <a:rPr lang="ar-DZ" sz="2400" dirty="0"/>
              <a:t> (أو ما يعرف </a:t>
            </a:r>
            <a:r>
              <a:rPr lang="ar-DZ" sz="2400" dirty="0">
                <a:solidFill>
                  <a:srgbClr val="FFFF00"/>
                </a:solidFill>
              </a:rPr>
              <a:t>بالطلب المتنوع </a:t>
            </a:r>
            <a:r>
              <a:rPr lang="fr-FR" dirty="0">
                <a:solidFill>
                  <a:srgbClr val="FFFF00"/>
                </a:solidFill>
              </a:rPr>
              <a:t>la demande de variété</a:t>
            </a:r>
            <a:r>
              <a:rPr lang="fr-FR" sz="2400" b="1" dirty="0">
                <a:solidFill>
                  <a:srgbClr val="FFFF00"/>
                </a:solidFill>
              </a:rPr>
              <a:t> </a:t>
            </a:r>
            <a:r>
              <a:rPr lang="ar-DZ" sz="2400" b="1" dirty="0"/>
              <a:t>).</a:t>
            </a:r>
          </a:p>
          <a:p>
            <a:pPr marL="0" indent="0" algn="just" rtl="1">
              <a:buNone/>
            </a:pPr>
            <a:r>
              <a:rPr lang="ar-DZ" sz="2400" dirty="0"/>
              <a:t>لتوضيح الفكرة نأخذ المثال التالي:</a:t>
            </a:r>
            <a:endParaRPr lang="ar-DZ" dirty="0"/>
          </a:p>
        </p:txBody>
      </p:sp>
    </p:spTree>
    <p:extLst>
      <p:ext uri="{BB962C8B-B14F-4D97-AF65-F5344CB8AC3E}">
        <p14:creationId xmlns:p14="http://schemas.microsoft.com/office/powerpoint/2010/main" val="945071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446" y="436615"/>
            <a:ext cx="9404723" cy="1842945"/>
          </a:xfrm>
        </p:spPr>
        <p:txBody>
          <a:bodyPr/>
          <a:lstStyle/>
          <a:p>
            <a:pPr lvl="0">
              <a:spcBef>
                <a:spcPts val="1000"/>
              </a:spcBef>
            </a:pPr>
            <a:r>
              <a:rPr lang="fr-FR" sz="2000" dirty="0">
                <a:solidFill>
                  <a:prstClr val="white"/>
                </a:solidFill>
                <a:latin typeface="Work Sans"/>
              </a:rPr>
              <a:t>pourquoi 31000 Allemands qui pourraient s’offrir des Golf ont-ils choisi d’acheter des Mégane ? Et 35 000 Français des Golf ?... C’est l’effet de la «demande de diversité́», analyse Krugman, qui explique ainsi le développement du commerce entre des pays de même niveau économique qui échangent des produits similaires.</a:t>
            </a:r>
            <a:r>
              <a:rPr lang="fr-FR" sz="2000" dirty="0">
                <a:solidFill>
                  <a:prstClr val="white"/>
                </a:solidFill>
              </a:rPr>
              <a:t/>
            </a:r>
            <a:br>
              <a:rPr lang="fr-FR" sz="2000" dirty="0">
                <a:solidFill>
                  <a:prstClr val="white"/>
                </a:solidFill>
              </a:rPr>
            </a:br>
            <a:endParaRPr lang="fr-FR" dirty="0"/>
          </a:p>
        </p:txBody>
      </p:sp>
      <p:sp>
        <p:nvSpPr>
          <p:cNvPr id="3" name="Espace réservé du contenu 2"/>
          <p:cNvSpPr>
            <a:spLocks noGrp="1"/>
          </p:cNvSpPr>
          <p:nvPr>
            <p:ph idx="1"/>
          </p:nvPr>
        </p:nvSpPr>
        <p:spPr>
          <a:xfrm>
            <a:off x="476518" y="2009104"/>
            <a:ext cx="9573335" cy="4239295"/>
          </a:xfrm>
        </p:spPr>
        <p:txBody>
          <a:bodyPr/>
          <a:lstStyle/>
          <a:p>
            <a:pPr marL="0" indent="0" algn="ctr">
              <a:buNone/>
            </a:pPr>
            <a:r>
              <a:rPr lang="fr-FR" b="1" dirty="0">
                <a:solidFill>
                  <a:srgbClr val="FF0000"/>
                </a:solidFill>
              </a:rPr>
              <a:t>La demande de diversité franco-allemande 2015</a:t>
            </a:r>
          </a:p>
          <a:p>
            <a:pPr marL="0" indent="0" algn="l">
              <a:buNone/>
            </a:pPr>
            <a:endParaRPr lang="ar-DZ" dirty="0"/>
          </a:p>
          <a:p>
            <a:pPr marL="0" indent="0" algn="r" rtl="1">
              <a:buNone/>
            </a:pPr>
            <a:endParaRPr lang="fr-FR" dirty="0"/>
          </a:p>
        </p:txBody>
      </p:sp>
      <p:pic>
        <p:nvPicPr>
          <p:cNvPr id="1026" name="Picture 2" descr="https://cap.img.pmdstatic.net/scale/http.3A.2F.2Fprd2-bone-image.2Es3-website-eu-west-1.2Eamazonaws.2Ecom.2Fcap.2F2017.2F05.2F09.2Fc7fe4de3-8016-406c-b108-b93cf7155e87.2Epng/560xauto/quality/70/c7fe4de3-8016-406c-b108-b93cf7155e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651" y="2550017"/>
            <a:ext cx="6452315" cy="3952736"/>
          </a:xfrm>
          <a:prstGeom prst="rect">
            <a:avLst/>
          </a:prstGeom>
          <a:noFill/>
          <a:extLst>
            <a:ext uri="{909E8E84-426E-40DD-AFC4-6F175D3DCCD1}">
              <a14:hiddenFill xmlns:a14="http://schemas.microsoft.com/office/drawing/2010/main">
                <a:solidFill>
                  <a:srgbClr val="FFFFFF"/>
                </a:solidFill>
              </a14:hiddenFill>
            </a:ext>
          </a:extLst>
        </p:spPr>
      </p:pic>
      <p:sp>
        <p:nvSpPr>
          <p:cNvPr id="4" name="Accolade fermante 3"/>
          <p:cNvSpPr/>
          <p:nvPr/>
        </p:nvSpPr>
        <p:spPr>
          <a:xfrm>
            <a:off x="3451538" y="498437"/>
            <a:ext cx="244699" cy="3902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14271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a802604.us.archive.org/BookReader/BookReaderImages.php?zip=/23/items/economicsindust03marsgoog/economicsindust03marsgoog_tif.zip&amp;file=economicsindust03marsgoog_tif/economicsindust03marsgoog_0009.tif&amp;scale=8&amp;rotate=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5454" y="592138"/>
            <a:ext cx="3682868" cy="565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6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972" y="592428"/>
            <a:ext cx="9727881" cy="5731099"/>
          </a:xfrm>
        </p:spPr>
        <p:txBody>
          <a:bodyPr>
            <a:normAutofit/>
          </a:bodyPr>
          <a:lstStyle/>
          <a:p>
            <a:pPr marL="0" indent="0" algn="r" rtl="1">
              <a:buNone/>
            </a:pPr>
            <a:r>
              <a:rPr lang="fr-FR" sz="2800" b="1" u="sng" dirty="0">
                <a:solidFill>
                  <a:srgbClr val="FF0000"/>
                </a:solidFill>
              </a:rPr>
              <a:t>I</a:t>
            </a:r>
            <a:r>
              <a:rPr lang="ar-DZ" sz="2800" b="1" u="sng" dirty="0">
                <a:solidFill>
                  <a:srgbClr val="FF0000"/>
                </a:solidFill>
              </a:rPr>
              <a:t>.3.3/اقتصاديات الحجم والتجارة الدولية:</a:t>
            </a:r>
            <a:endParaRPr lang="fr-FR" sz="2800" b="1" u="sng" dirty="0">
              <a:solidFill>
                <a:srgbClr val="FF0000"/>
              </a:solidFill>
            </a:endParaRPr>
          </a:p>
          <a:p>
            <a:pPr marL="0" indent="0" algn="just" rtl="1">
              <a:buNone/>
            </a:pPr>
            <a:r>
              <a:rPr lang="ar-DZ" sz="2400" dirty="0"/>
              <a:t>تعتبر اقتصاديات الحجم </a:t>
            </a:r>
            <a:r>
              <a:rPr lang="fr-FR" sz="1800" dirty="0"/>
              <a:t>économies d’échelle</a:t>
            </a:r>
            <a:r>
              <a:rPr lang="ar-DZ" sz="1800" dirty="0"/>
              <a:t> </a:t>
            </a:r>
            <a:r>
              <a:rPr lang="ar-DZ" sz="2400" dirty="0"/>
              <a:t>أو المردود السلمي المتزايد</a:t>
            </a:r>
            <a:r>
              <a:rPr lang="ar-DZ" sz="1800" dirty="0"/>
              <a:t> </a:t>
            </a:r>
            <a:r>
              <a:rPr lang="fr-FR" sz="1800" dirty="0"/>
              <a:t>rendements d’échelle croissants</a:t>
            </a:r>
            <a:r>
              <a:rPr lang="ar-DZ" sz="1800" dirty="0"/>
              <a:t> </a:t>
            </a:r>
            <a:r>
              <a:rPr lang="ar-DZ" sz="2400" dirty="0"/>
              <a:t>أحد الفرضيات الأساسية لمجمل النظريات الحديثة للتجارة الدولية. يعتبر الاقتصادي الإنجليزي </a:t>
            </a:r>
            <a:r>
              <a:rPr lang="fr-FR" b="1" dirty="0">
                <a:solidFill>
                  <a:srgbClr val="222222"/>
                </a:solidFill>
                <a:latin typeface="Arial" panose="020B0604020202020204" pitchFamily="34" charset="0"/>
              </a:rPr>
              <a:t>Alfred Marshall</a:t>
            </a:r>
            <a:r>
              <a:rPr lang="ar-DZ" b="1" dirty="0">
                <a:solidFill>
                  <a:srgbClr val="222222"/>
                </a:solidFill>
                <a:latin typeface="Arial" panose="020B0604020202020204" pitchFamily="34" charset="0"/>
              </a:rPr>
              <a:t> </a:t>
            </a:r>
            <a:r>
              <a:rPr lang="ar-DZ" sz="2400" dirty="0">
                <a:latin typeface="Arial" panose="020B0604020202020204" pitchFamily="34" charset="0"/>
              </a:rPr>
              <a:t>أول من تكلم عن اقتصاديات الحجم من في كتابه الصادر سنة 1879: </a:t>
            </a:r>
            <a:r>
              <a:rPr lang="fr-FR" sz="2400" dirty="0" err="1">
                <a:latin typeface="Arial" panose="020B0604020202020204" pitchFamily="34" charset="0"/>
              </a:rPr>
              <a:t>economics</a:t>
            </a:r>
            <a:r>
              <a:rPr lang="fr-FR" sz="2400" dirty="0">
                <a:latin typeface="Arial" panose="020B0604020202020204" pitchFamily="34" charset="0"/>
              </a:rPr>
              <a:t> of </a:t>
            </a:r>
            <a:r>
              <a:rPr lang="fr-FR" sz="2400" dirty="0" err="1">
                <a:latin typeface="Arial" panose="020B0604020202020204" pitchFamily="34" charset="0"/>
              </a:rPr>
              <a:t>industry</a:t>
            </a:r>
            <a:r>
              <a:rPr lang="ar-DZ" sz="2400" dirty="0">
                <a:latin typeface="Arial" panose="020B0604020202020204" pitchFamily="34" charset="0"/>
              </a:rPr>
              <a:t> (أنظر للورقة الموالية)</a:t>
            </a:r>
          </a:p>
          <a:p>
            <a:pPr marL="0" indent="0" algn="just" rtl="1">
              <a:buNone/>
            </a:pPr>
            <a:r>
              <a:rPr lang="ar-DZ" sz="2400" dirty="0">
                <a:latin typeface="Arial" panose="020B0604020202020204" pitchFamily="34" charset="0"/>
              </a:rPr>
              <a:t> </a:t>
            </a:r>
            <a:r>
              <a:rPr lang="ar-DZ" sz="2400" dirty="0">
                <a:solidFill>
                  <a:srgbClr val="222222"/>
                </a:solidFill>
                <a:latin typeface="Arial" panose="020B0604020202020204" pitchFamily="34" charset="0"/>
              </a:rPr>
              <a:t> </a:t>
            </a:r>
            <a:r>
              <a:rPr lang="ar-DZ" sz="2400" dirty="0">
                <a:latin typeface="Arial" panose="020B0604020202020204" pitchFamily="34" charset="0"/>
              </a:rPr>
              <a:t>تعريف: نقول أنه لدينا اقتصاديات الحجم عندما نعمل على رفع جحم الإنتاج فإن هذا يؤدي إلى انخفاض التكلفة المتوسطة للإنتاج(</a:t>
            </a:r>
            <a:r>
              <a:rPr lang="fr-FR" sz="2400" dirty="0">
                <a:latin typeface="Arial" panose="020B0604020202020204" pitchFamily="34" charset="0"/>
              </a:rPr>
              <a:t> </a:t>
            </a:r>
            <a:r>
              <a:rPr lang="ar-DZ" sz="2400" dirty="0">
                <a:latin typeface="Arial" panose="020B0604020202020204" pitchFamily="34" charset="0"/>
              </a:rPr>
              <a:t>انخفاض بالأخص لـ  </a:t>
            </a:r>
            <a:r>
              <a:rPr lang="fr-FR" sz="2400" dirty="0">
                <a:latin typeface="Arial" panose="020B0604020202020204" pitchFamily="34" charset="0"/>
              </a:rPr>
              <a:t>(CFM</a:t>
            </a:r>
            <a:r>
              <a:rPr lang="ar-DZ" sz="2400" dirty="0">
                <a:latin typeface="Arial" panose="020B0604020202020204" pitchFamily="34" charset="0"/>
              </a:rPr>
              <a:t>. </a:t>
            </a:r>
          </a:p>
          <a:p>
            <a:pPr marL="0" indent="0" algn="just" rtl="1">
              <a:buNone/>
            </a:pPr>
            <a:r>
              <a:rPr lang="ar-DZ" sz="2400" dirty="0">
                <a:latin typeface="Arial" panose="020B0604020202020204" pitchFamily="34" charset="0"/>
              </a:rPr>
              <a:t>تنقسم اقتصاديات الحجم إلى داخلية وخارجية.</a:t>
            </a:r>
          </a:p>
          <a:p>
            <a:pPr marL="0" indent="0" algn="just" rtl="1">
              <a:buNone/>
            </a:pPr>
            <a:r>
              <a:rPr lang="fr-FR" sz="2800" b="1" u="sng" dirty="0">
                <a:solidFill>
                  <a:srgbClr val="FF0000"/>
                </a:solidFill>
                <a:latin typeface="Arial" panose="020B0604020202020204" pitchFamily="34" charset="0"/>
              </a:rPr>
              <a:t> </a:t>
            </a:r>
            <a:r>
              <a:rPr lang="ar-DZ" sz="2800" b="1" u="sng" dirty="0">
                <a:solidFill>
                  <a:srgbClr val="FF0000"/>
                </a:solidFill>
                <a:latin typeface="Arial" panose="020B0604020202020204" pitchFamily="34" charset="0"/>
              </a:rPr>
              <a:t>أ/</a:t>
            </a:r>
            <a:r>
              <a:rPr lang="fr-FR" sz="2800" b="1" u="sng" dirty="0">
                <a:solidFill>
                  <a:srgbClr val="FF0000"/>
                </a:solidFill>
                <a:latin typeface="Arial" panose="020B0604020202020204" pitchFamily="34" charset="0"/>
              </a:rPr>
              <a:t> </a:t>
            </a:r>
            <a:r>
              <a:rPr lang="ar-DZ" sz="2800" b="1" u="sng" dirty="0">
                <a:solidFill>
                  <a:srgbClr val="FF0000"/>
                </a:solidFill>
                <a:latin typeface="Arial" panose="020B0604020202020204" pitchFamily="34" charset="0"/>
              </a:rPr>
              <a:t>اقتصاديات الحجم الداخلية:</a:t>
            </a:r>
          </a:p>
          <a:p>
            <a:pPr marL="0" indent="0" algn="just" rtl="1">
              <a:buNone/>
            </a:pPr>
            <a:r>
              <a:rPr lang="ar-DZ" sz="2400" dirty="0">
                <a:latin typeface="Arial" panose="020B0604020202020204" pitchFamily="34" charset="0"/>
              </a:rPr>
              <a:t>يقصد باقتصاديات الحجم الداخلية، الزيادات في الإنتاج الناتجة عن رفع المؤسسة في حد ذاتها لقدراتها الانتاجية، مما يجعلها تستفيد من اقتصاديات الحجم. عادة اقتصاديات الحجم الداخلية تجعل من السوق يسوده سواء الاحتكار( مؤسسة قوية) أو احتكار القلة إذا ما كانت اقتصاديات الحجم الداخلية محدودة، مع وجود حجم أدنى للمؤسسة حتى يمكنها الدخول للسوق. </a:t>
            </a:r>
            <a:endParaRPr lang="fr-FR" sz="2400" dirty="0"/>
          </a:p>
        </p:txBody>
      </p:sp>
    </p:spTree>
    <p:extLst>
      <p:ext uri="{BB962C8B-B14F-4D97-AF65-F5344CB8AC3E}">
        <p14:creationId xmlns:p14="http://schemas.microsoft.com/office/powerpoint/2010/main" val="364923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991673"/>
            <a:ext cx="8946541" cy="5256727"/>
          </a:xfrm>
        </p:spPr>
        <p:txBody>
          <a:bodyPr>
            <a:normAutofit fontScale="92500"/>
          </a:bodyPr>
          <a:lstStyle/>
          <a:p>
            <a:pPr marL="0" indent="0" algn="just" rtl="1">
              <a:buNone/>
            </a:pPr>
            <a:r>
              <a:rPr lang="ar-DZ" sz="2800" dirty="0"/>
              <a:t>مع حلول ستينات القرن الثامن عشر تمكن  </a:t>
            </a:r>
            <a:r>
              <a:rPr lang="fr-FR" sz="2800" dirty="0"/>
              <a:t>J. WATT</a:t>
            </a:r>
            <a:r>
              <a:rPr lang="ar-DZ" sz="2800" dirty="0"/>
              <a:t> ما بين 1769 و1782 من تصميم الآلة البخارية بعد البحوث التي قام بها الألمان في هذا الميدان. وابتداء من 1800 أخذة الآلة تنتشر بسرعة في إنجلترا وفي الكثير من الميادين خاصة صناعة النسيج والملابس وصناعة الخيوط.</a:t>
            </a:r>
          </a:p>
          <a:p>
            <a:pPr marL="0" indent="0" algn="just" rtl="1">
              <a:buNone/>
            </a:pPr>
            <a:r>
              <a:rPr lang="ar-DZ" sz="2800" dirty="0"/>
              <a:t>مع اتشار الآلة أخد الإنتاج يتضاعف والتكلفة تنخفض والإنتاجية تتزايد والمصانع تنتشر والثورة الصناعية تترسخ أكثر فأكثر في أروبا والولايات المتحدة الامريكية، وكحتمية لهذه الوضعية ظهر الإنتاج الوافر وبدأ معه البحث عن الأسواق الخارجية مما أدى إلى انتعاش التجارة الدولية.</a:t>
            </a:r>
          </a:p>
          <a:p>
            <a:pPr marL="0" indent="0" algn="just" rtl="1">
              <a:buNone/>
            </a:pPr>
            <a:r>
              <a:rPr lang="ar-DZ" sz="2800" dirty="0"/>
              <a:t>التنافس على الأسواق الخارجية والبحث عن المصالح الخاصة من طرف الدول خلق تشنجات بين الدول التي أصبحت تسمى بالصناعية، كما ولّد لديها الحاجة لمستعمرات في افريقيا وآسيا تشكل أسواقا لمنتوجاتها ومصدرا لمدخلات صناعتها. </a:t>
            </a:r>
          </a:p>
          <a:p>
            <a:pPr marL="0" indent="0" algn="r" rtl="1">
              <a:buNone/>
            </a:pPr>
            <a:r>
              <a:rPr lang="ar-DZ" dirty="0"/>
              <a:t>  </a:t>
            </a:r>
            <a:endParaRPr lang="fr-FR" dirty="0"/>
          </a:p>
        </p:txBody>
      </p:sp>
    </p:spTree>
    <p:extLst>
      <p:ext uri="{BB962C8B-B14F-4D97-AF65-F5344CB8AC3E}">
        <p14:creationId xmlns:p14="http://schemas.microsoft.com/office/powerpoint/2010/main" val="883322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152" y="618186"/>
            <a:ext cx="9959702" cy="6130344"/>
          </a:xfrm>
        </p:spPr>
        <p:txBody>
          <a:bodyPr>
            <a:normAutofit fontScale="92500" lnSpcReduction="10000"/>
          </a:bodyPr>
          <a:lstStyle/>
          <a:p>
            <a:pPr marL="0" indent="0" algn="r" rtl="1">
              <a:buNone/>
            </a:pPr>
            <a:endParaRPr lang="ar-DZ" dirty="0"/>
          </a:p>
          <a:p>
            <a:pPr marL="0" lvl="0" indent="0" algn="just" rtl="1">
              <a:buClr>
                <a:srgbClr val="1E5155">
                  <a:lumMod val="40000"/>
                  <a:lumOff val="60000"/>
                </a:srgbClr>
              </a:buClr>
              <a:buNone/>
            </a:pPr>
            <a:r>
              <a:rPr lang="ar-DZ" sz="2800" b="1" u="sng" dirty="0">
                <a:solidFill>
                  <a:srgbClr val="FF0000"/>
                </a:solidFill>
                <a:latin typeface="Arial" panose="020B0604020202020204" pitchFamily="34" charset="0"/>
              </a:rPr>
              <a:t> ب / اقتصاديات الحجم الخارجية:</a:t>
            </a:r>
          </a:p>
          <a:p>
            <a:pPr marL="0" indent="0" algn="just" rtl="1">
              <a:buNone/>
            </a:pPr>
            <a:r>
              <a:rPr lang="ar-DZ" sz="2600" dirty="0"/>
              <a:t>يقصد باقتصاديات الحجم الخارجية للمؤسسة تلك الاقتصاديات التي تستفيد منها المؤسسة والناتجة  عن التطور العام للقطاع الذي تعمل فيه المؤسسة. هذا النوع من اقتصاديات الحجم تستفيد منه كل المؤسسات التي تنتمي إلى نفس للقطاع، حيث كلما رفعت المؤسسة من حجم الإنتاج كلما أدى ذلك إلى انخفاض تكلفة الإنتاج. </a:t>
            </a:r>
          </a:p>
          <a:p>
            <a:pPr marL="0" indent="0" algn="just" rtl="1">
              <a:buNone/>
            </a:pPr>
            <a:r>
              <a:rPr lang="ar-DZ" sz="2600" dirty="0"/>
              <a:t>فإذا كان لدين بلدين لهما نفس المستوى من التطور، يستعملان نفس وسائل الإنتاج وبنفس الحجم، لديهما مستهلكين يتمتعون بنفس الذوق المتنوع، وينتجان سلعتان بنفس شروط اقتصاديات الحجم (نفس المردود السلمي التزايد)؛ فرغم كل هذا التشابه لتكاليف النسبية فإنهما سيقيمان تجارة دولية بينية. الأمر يرجع إلى أن التجارة الدولية  ستسمح لكل بلد من انتاج سلع معينة بنجاعة أكبر نظرا لاستفادته من اقتصاديات الحجم الناتج ، طبعا مع احترام شرط التنوع للسلع المستهلكة. الرفع من الإنتاج لأحد السلع يولد تحسينا للإنتاجية بفضل اقتصاديات الحجم وبالتالي الحصول على ميزة نسبية تتيح  التخصص في انتاج سلعة معينة يبحث عنها من خلال اقتصاديات الحجم. </a:t>
            </a:r>
          </a:p>
          <a:p>
            <a:pPr marL="0" indent="0" algn="just" rtl="1">
              <a:buNone/>
            </a:pPr>
            <a:endParaRPr lang="ar-DZ" sz="2600" dirty="0"/>
          </a:p>
          <a:p>
            <a:pPr marL="0" indent="0" algn="just" rtl="1">
              <a:buNone/>
            </a:pPr>
            <a:endParaRPr lang="ar-DZ" sz="2400" dirty="0"/>
          </a:p>
          <a:p>
            <a:pPr marL="0" indent="0" algn="just" rtl="1">
              <a:buNone/>
            </a:pPr>
            <a:r>
              <a:rPr lang="ar-DZ" sz="2400" dirty="0"/>
              <a:t> </a:t>
            </a:r>
            <a:r>
              <a:rPr lang="fr-FR" sz="2400" dirty="0">
                <a:solidFill>
                  <a:srgbClr val="000011"/>
                </a:solidFill>
                <a:latin typeface="Times New Roman" panose="02020603050405020304" pitchFamily="18" charset="0"/>
              </a:rPr>
              <a:t>. </a:t>
            </a:r>
            <a:endParaRPr lang="fr-FR" sz="2400" dirty="0"/>
          </a:p>
        </p:txBody>
      </p:sp>
    </p:spTree>
    <p:extLst>
      <p:ext uri="{BB962C8B-B14F-4D97-AF65-F5344CB8AC3E}">
        <p14:creationId xmlns:p14="http://schemas.microsoft.com/office/powerpoint/2010/main" val="3007829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31066"/>
            <a:ext cx="9403742" cy="5617334"/>
          </a:xfrm>
        </p:spPr>
        <p:txBody>
          <a:bodyPr/>
          <a:lstStyle/>
          <a:p>
            <a:pPr marL="0" indent="0" algn="r" rtl="1">
              <a:buNone/>
            </a:pPr>
            <a:endParaRPr lang="fr-FR" dirty="0"/>
          </a:p>
          <a:p>
            <a:pPr marL="0" indent="0" algn="r" rtl="1">
              <a:buNone/>
            </a:pPr>
            <a:endParaRPr lang="fr-FR" dirty="0"/>
          </a:p>
          <a:p>
            <a:pPr marL="0" indent="0" algn="ctr" rtl="1">
              <a:buNone/>
            </a:pPr>
            <a:r>
              <a:rPr lang="ar-DZ" sz="2400" dirty="0">
                <a:solidFill>
                  <a:srgbClr val="FF0000"/>
                </a:solidFill>
              </a:rPr>
              <a:t>الفصل الثلث</a:t>
            </a:r>
            <a:endParaRPr lang="fr-FR" sz="2400" dirty="0">
              <a:solidFill>
                <a:srgbClr val="FF0000"/>
              </a:solidFill>
            </a:endParaRPr>
          </a:p>
          <a:p>
            <a:pPr marL="0" indent="0" algn="ctr" rtl="1">
              <a:buNone/>
            </a:pPr>
            <a:r>
              <a:rPr lang="ar-DZ" sz="3200" b="1" dirty="0">
                <a:solidFill>
                  <a:srgbClr val="FF0000"/>
                </a:solidFill>
              </a:rPr>
              <a:t>شروط التجارة الد ولية</a:t>
            </a:r>
          </a:p>
          <a:p>
            <a:pPr marL="0" indent="0" algn="ctr" rtl="1">
              <a:buNone/>
            </a:pPr>
            <a:r>
              <a:rPr lang="ar-DZ" sz="3200" b="1" dirty="0">
                <a:solidFill>
                  <a:srgbClr val="FF0000"/>
                </a:solidFill>
              </a:rPr>
              <a:t>أو</a:t>
            </a:r>
            <a:endParaRPr lang="fr-FR" sz="3200" b="1" dirty="0">
              <a:solidFill>
                <a:srgbClr val="FF0000"/>
              </a:solidFill>
            </a:endParaRPr>
          </a:p>
          <a:p>
            <a:pPr marL="0" indent="0" algn="ctr" rtl="1">
              <a:buNone/>
            </a:pPr>
            <a:r>
              <a:rPr lang="ar-DZ" sz="3200" b="1" dirty="0">
                <a:solidFill>
                  <a:srgbClr val="FF0000"/>
                </a:solidFill>
              </a:rPr>
              <a:t>مصطلحات التجارة الد ولية</a:t>
            </a:r>
            <a:endParaRPr lang="fr-FR" sz="3200" dirty="0">
              <a:solidFill>
                <a:srgbClr val="FF0000"/>
              </a:solidFill>
            </a:endParaRPr>
          </a:p>
          <a:p>
            <a:pPr marL="0" indent="0" algn="ctr" rtl="1">
              <a:buNone/>
            </a:pPr>
            <a:endParaRPr lang="fr-FR" sz="3200" b="1" dirty="0">
              <a:solidFill>
                <a:srgbClr val="FF0000"/>
              </a:solidFill>
            </a:endParaRPr>
          </a:p>
          <a:p>
            <a:pPr marL="0" indent="0" algn="ctr">
              <a:buNone/>
            </a:pPr>
            <a:r>
              <a:rPr lang="fr-FR" sz="3200" dirty="0">
                <a:solidFill>
                  <a:srgbClr val="FF0000"/>
                </a:solidFill>
              </a:rPr>
              <a:t>LES INCOTERMS</a:t>
            </a:r>
          </a:p>
          <a:p>
            <a:pPr marL="0" indent="0" algn="ctr" rtl="1">
              <a:buNone/>
            </a:pPr>
            <a:r>
              <a:rPr lang="fr-FR" sz="3200" b="1" dirty="0">
                <a:solidFill>
                  <a:srgbClr val="FF0000"/>
                </a:solidFill>
              </a:rPr>
              <a:t>International Commercial </a:t>
            </a:r>
            <a:r>
              <a:rPr lang="fr-FR" sz="3200" b="1" dirty="0" err="1">
                <a:solidFill>
                  <a:srgbClr val="FF0000"/>
                </a:solidFill>
              </a:rPr>
              <a:t>Terms</a:t>
            </a:r>
            <a:endParaRPr lang="fr-FR" sz="3200" b="1" dirty="0">
              <a:solidFill>
                <a:srgbClr val="FF0000"/>
              </a:solidFill>
            </a:endParaRPr>
          </a:p>
        </p:txBody>
      </p:sp>
    </p:spTree>
    <p:extLst>
      <p:ext uri="{BB962C8B-B14F-4D97-AF65-F5344CB8AC3E}">
        <p14:creationId xmlns:p14="http://schemas.microsoft.com/office/powerpoint/2010/main" val="2372493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643092"/>
          </a:xfrm>
        </p:spPr>
        <p:txBody>
          <a:bodyPr>
            <a:normAutofit/>
          </a:bodyPr>
          <a:lstStyle/>
          <a:p>
            <a:pPr marL="0" indent="0" algn="r" rtl="1">
              <a:buNone/>
            </a:pPr>
            <a:endParaRPr lang="fr-FR" dirty="0"/>
          </a:p>
          <a:p>
            <a:pPr marL="0" indent="0" algn="just" rtl="1">
              <a:buNone/>
            </a:pPr>
            <a:r>
              <a:rPr lang="ar-DZ" sz="2400" dirty="0"/>
              <a:t>شروط  أو مصطلحات التجارة الدولية المعروفة تحت اسم </a:t>
            </a:r>
            <a:r>
              <a:rPr lang="en-US" dirty="0"/>
              <a:t>INCOTER</a:t>
            </a:r>
            <a:r>
              <a:rPr lang="fr-FR" dirty="0"/>
              <a:t>MS</a:t>
            </a:r>
            <a:r>
              <a:rPr lang="ar-DZ" dirty="0"/>
              <a:t> </a:t>
            </a:r>
            <a:r>
              <a:rPr lang="ar-DZ" sz="2400" dirty="0"/>
              <a:t>في اللغة اللاتينية هي بكل بساطة لغة دولية للأعمال موحدة، عمل ممارسو التجارة الدولية الأوائل على إيجادها من اجل الفصل في توزيع تكاليف ومخاطر النقل الدولي للبضائع بين المشتري والبائع. </a:t>
            </a:r>
            <a:r>
              <a:rPr lang="ar-DZ" dirty="0"/>
              <a:t> </a:t>
            </a:r>
          </a:p>
          <a:p>
            <a:pPr marL="0" indent="0" algn="just" rtl="1">
              <a:buNone/>
            </a:pPr>
            <a:r>
              <a:rPr lang="ar-DZ" sz="2800" b="1" u="sng" dirty="0">
                <a:solidFill>
                  <a:srgbClr val="FF0000"/>
                </a:solidFill>
              </a:rPr>
              <a:t>1/ تعريف شروط أو مصطلحات التجارة الدولية:</a:t>
            </a:r>
          </a:p>
          <a:p>
            <a:pPr marL="0" indent="0" algn="just" rtl="1">
              <a:buNone/>
            </a:pPr>
            <a:r>
              <a:rPr lang="ar-DZ" sz="2400" dirty="0"/>
              <a:t>تعرف شروط التجارة الدولية على أنها مجموعة من القواعد والقوانين، محددة من طرف غرفة التجارة الدولية والتي يجب الالتزام بها عند ممارسة نشاطات التجارة الدولية. فهي تحدد التزامات طرفي عقد البيع الدولي فيما يخص </a:t>
            </a:r>
            <a:r>
              <a:rPr lang="ar-DZ" sz="2400" dirty="0">
                <a:solidFill>
                  <a:srgbClr val="92D050"/>
                </a:solidFill>
              </a:rPr>
              <a:t>التكاليف والمخاطر المتعلقة بالنقل والتأمين والتخليص الجمركي</a:t>
            </a:r>
            <a:r>
              <a:rPr lang="ar-DZ" sz="2400" dirty="0"/>
              <a:t>، بالإضافة إلى الاستناد عليها في حالة نشوب النزاعات التجارية.</a:t>
            </a:r>
          </a:p>
          <a:p>
            <a:pPr marL="0" indent="0" algn="just" rtl="1">
              <a:buNone/>
            </a:pPr>
            <a:r>
              <a:rPr lang="ar-DZ" sz="2400" dirty="0"/>
              <a:t>تعد مصطلحات التجارة الدولية كنماذج لشروط التجارة الدولية؛ نماذج جاهزة لا يمكن المساس بقواعدها أو استعمالها بشكل جزئي، فهي دقيقة من حيث تحديد التزامات البائع والمشتري وتختار بناء على مفاوضات بين الطرفين، كما تهدف إلى تنظيم وتبسيط عمليات التجارة الدولية.</a:t>
            </a:r>
          </a:p>
          <a:p>
            <a:pPr marL="0" indent="0" algn="just" rtl="1">
              <a:buNone/>
            </a:pPr>
            <a:endParaRPr lang="ar-DZ" sz="2400" dirty="0"/>
          </a:p>
          <a:p>
            <a:pPr marL="0" indent="0" algn="just" rtl="1">
              <a:buNone/>
            </a:pPr>
            <a:endParaRPr lang="fr-FR" sz="2800" b="1" u="sng" dirty="0">
              <a:solidFill>
                <a:srgbClr val="FF0000"/>
              </a:solidFill>
            </a:endParaRPr>
          </a:p>
        </p:txBody>
      </p:sp>
    </p:spTree>
    <p:extLst>
      <p:ext uri="{BB962C8B-B14F-4D97-AF65-F5344CB8AC3E}">
        <p14:creationId xmlns:p14="http://schemas.microsoft.com/office/powerpoint/2010/main" val="1672074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304" y="498438"/>
            <a:ext cx="9869550" cy="5749962"/>
          </a:xfrm>
        </p:spPr>
        <p:txBody>
          <a:bodyPr/>
          <a:lstStyle/>
          <a:p>
            <a:pPr marL="0" indent="0" algn="r" rtl="1">
              <a:buNone/>
            </a:pPr>
            <a:endParaRPr lang="ar-DZ" dirty="0"/>
          </a:p>
          <a:p>
            <a:pPr marL="0" indent="0" algn="r" rtl="1">
              <a:buNone/>
            </a:pPr>
            <a:r>
              <a:rPr lang="ar-DZ" sz="2800" u="sng" dirty="0">
                <a:solidFill>
                  <a:srgbClr val="FF0000"/>
                </a:solidFill>
              </a:rPr>
              <a:t>2/ نشأة وتطور شروط التجارة الخارجية:</a:t>
            </a:r>
          </a:p>
          <a:p>
            <a:pPr marL="0" indent="0" algn="just" rtl="1">
              <a:buNone/>
            </a:pPr>
            <a:r>
              <a:rPr lang="ar-DZ" sz="2400" dirty="0"/>
              <a:t>أول شرط من شروط التجارة الخارجية ظهر سنة 1812 في بريطانيا والمسمى بـ</a:t>
            </a:r>
            <a:r>
              <a:rPr lang="fr-FR" sz="2400" dirty="0"/>
              <a:t> Free on bord </a:t>
            </a:r>
            <a:r>
              <a:rPr lang="ar-DZ" sz="2400" dirty="0"/>
              <a:t>(</a:t>
            </a:r>
            <a:r>
              <a:rPr lang="fr-FR" sz="2400" dirty="0"/>
              <a:t>FOB</a:t>
            </a:r>
            <a:r>
              <a:rPr lang="ar-DZ" sz="2400" dirty="0"/>
              <a:t>) ومع تطور التجارة الدولية ظهر للوجود شرط ثاني سنة 1895 والمسمى بـ </a:t>
            </a:r>
            <a:r>
              <a:rPr lang="fr-FR" sz="2400" dirty="0"/>
              <a:t>Cost, Insurance and </a:t>
            </a:r>
            <a:r>
              <a:rPr lang="fr-FR" sz="2400" dirty="0" err="1"/>
              <a:t>freight</a:t>
            </a:r>
            <a:r>
              <a:rPr lang="ar-DZ" sz="2400" dirty="0"/>
              <a:t> (</a:t>
            </a:r>
            <a:r>
              <a:rPr lang="fr-FR" sz="2400" dirty="0"/>
              <a:t>CIF</a:t>
            </a:r>
            <a:r>
              <a:rPr lang="ar-DZ" sz="2400" dirty="0"/>
              <a:t>). ومع حلول القرن العشرين بلغت الثورة الصناعية مراحل متقدمة ومعها عرفت الملاحة البحرية تطورا ملحوظا، ترتب عنهما تزايدا مثيرا للتبادل الدولي. فبدأ الوضع يتعقد والنزاعات تكثر والحاجة لآليات تنظيمية تترسخ.</a:t>
            </a:r>
          </a:p>
          <a:p>
            <a:pPr marL="0" indent="0" algn="just" rtl="1">
              <a:buNone/>
            </a:pPr>
            <a:endParaRPr lang="ar-DZ" sz="2400" dirty="0"/>
          </a:p>
          <a:p>
            <a:pPr marL="0" indent="0" algn="just" rtl="1">
              <a:buNone/>
            </a:pPr>
            <a:r>
              <a:rPr lang="ar-DZ" sz="2400" dirty="0"/>
              <a:t>أولى المبادرات ظهرت في الولايات المتحدة الامريكية سنة 1919 حيث ظهر ما يعرف بنظام </a:t>
            </a:r>
            <a:r>
              <a:rPr lang="fr-FR" sz="2400" dirty="0"/>
              <a:t>RAFTD</a:t>
            </a:r>
            <a:r>
              <a:rPr lang="ar-DZ" sz="2400" dirty="0"/>
              <a:t>(</a:t>
            </a:r>
            <a:r>
              <a:rPr lang="fr-FR" sz="2400" dirty="0"/>
              <a:t>Revised American Foreign Trade Definition</a:t>
            </a:r>
            <a:r>
              <a:rPr lang="ar-DZ" sz="2400" dirty="0"/>
              <a:t>)</a:t>
            </a:r>
            <a:r>
              <a:rPr lang="fr-FR" sz="2400" dirty="0"/>
              <a:t>  </a:t>
            </a:r>
            <a:r>
              <a:rPr lang="ar-DZ" sz="2400" dirty="0"/>
              <a:t> (تعريف التجارة الخارجية الأمريكية المنقح)، غير أن هذا النظام لم يعرف انتشارا بل وشهد رفضا مما جعله يبقى محصورا في الولايات المتحدة الامريكية. إلا أنه ومع تأسيس غرفة التجارة الدولية سنة 1919 بدأ التفكير بجد في إيجاد نظام وقواعد تسهل عمليات التجارة الدولية. </a:t>
            </a:r>
          </a:p>
          <a:p>
            <a:pPr marL="0" indent="0" algn="just" rtl="1">
              <a:buNone/>
            </a:pPr>
            <a:endParaRPr lang="fr-FR" sz="2400" dirty="0"/>
          </a:p>
        </p:txBody>
      </p:sp>
    </p:spTree>
    <p:extLst>
      <p:ext uri="{BB962C8B-B14F-4D97-AF65-F5344CB8AC3E}">
        <p14:creationId xmlns:p14="http://schemas.microsoft.com/office/powerpoint/2010/main" val="75421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02276"/>
            <a:ext cx="9403742" cy="5746123"/>
          </a:xfrm>
        </p:spPr>
        <p:txBody>
          <a:bodyPr/>
          <a:lstStyle/>
          <a:p>
            <a:pPr marL="0" indent="0" algn="r" rtl="1">
              <a:buNone/>
            </a:pPr>
            <a:endParaRPr lang="ar-DZ" dirty="0"/>
          </a:p>
          <a:p>
            <a:pPr marL="0" indent="0" algn="just" rtl="1">
              <a:buNone/>
            </a:pPr>
            <a:r>
              <a:rPr lang="ar-DZ" sz="2400" dirty="0"/>
              <a:t>المحاولات الأولى  بدأت سنة 1920 حيث أجريت أول دراسة شملت 13 بلدا، الهدف من هذه الدراسة كان فهم وحصر شروط التجارة الخارجية المطبقة من طرف كل بلد. النتائج المتوصل إليها أظهرت أن هناك تباين كبير بين الدول في تطبيق وتفسير الشروط. </a:t>
            </a:r>
          </a:p>
          <a:p>
            <a:pPr marL="0" indent="0" algn="just" rtl="1">
              <a:buNone/>
            </a:pPr>
            <a:r>
              <a:rPr lang="ar-DZ" sz="2400" dirty="0"/>
              <a:t>مواصلة لنفس المجهودات أجريت دراسة ثانية سنة 1928 استكمالا للدراسة الأولى ومحاولة جديدة لفهم الاختلافات بين الدول. الدراسة شملت 30بلدا وخلصت إلى رؤية واضحة حول مختلف الممارسات الشائعة الاستعمال.</a:t>
            </a:r>
          </a:p>
          <a:p>
            <a:pPr marL="0" indent="0" algn="just" rtl="1">
              <a:buNone/>
            </a:pPr>
            <a:r>
              <a:rPr lang="ar-DZ" sz="2400" dirty="0"/>
              <a:t>بناء على نتائج الدراستين تم إصدار أول مجموعة من شروط التجارة الخارجية سنة 1936.المجموعة ضمت 6 شروط وهي: </a:t>
            </a:r>
            <a:r>
              <a:rPr lang="fr-FR" dirty="0">
                <a:solidFill>
                  <a:srgbClr val="2B2B2B"/>
                </a:solidFill>
                <a:latin typeface="Hind"/>
              </a:rPr>
              <a:t>FAS, FOB, C&amp;F, CIF, Ex Ship et Ex Quay.</a:t>
            </a:r>
            <a:endParaRPr lang="ar-DZ" dirty="0">
              <a:solidFill>
                <a:srgbClr val="2B2B2B"/>
              </a:solidFill>
              <a:latin typeface="Hind"/>
            </a:endParaRPr>
          </a:p>
          <a:p>
            <a:pPr marL="0" indent="0" algn="just" rtl="1">
              <a:buNone/>
            </a:pPr>
            <a:r>
              <a:rPr lang="ar-DZ" sz="2400" dirty="0">
                <a:latin typeface="Hind"/>
              </a:rPr>
              <a:t>مع مجيء الحرب العالمية الثانية بقيت شروط التجارة الخارجية ثابتة حتى سنة 1950 أين بدأ التفكير في تحسين هذه والشروط. وبالفعل فقد صدر سنة 1953 أول توسيع لشروط التجارة الخارجية بإقحام 3 شروط غير متعلقة بالنقل البحري وهي: </a:t>
            </a:r>
            <a:r>
              <a:rPr lang="en-US" dirty="0">
                <a:solidFill>
                  <a:srgbClr val="2B2B2B"/>
                </a:solidFill>
                <a:latin typeface="Hind"/>
              </a:rPr>
              <a:t>DCP (Delivered Costs Payed), FOR (Free on Rail) et FOT (Free on Truck).</a:t>
            </a:r>
            <a:endParaRPr lang="ar-DZ" dirty="0">
              <a:latin typeface="Hind"/>
            </a:endParaRPr>
          </a:p>
        </p:txBody>
      </p:sp>
    </p:spTree>
    <p:extLst>
      <p:ext uri="{BB962C8B-B14F-4D97-AF65-F5344CB8AC3E}">
        <p14:creationId xmlns:p14="http://schemas.microsoft.com/office/powerpoint/2010/main" val="2243970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02276"/>
            <a:ext cx="9403742" cy="5746123"/>
          </a:xfrm>
        </p:spPr>
        <p:txBody>
          <a:bodyPr/>
          <a:lstStyle/>
          <a:p>
            <a:pPr marL="0" indent="0" algn="r" rtl="1">
              <a:buNone/>
            </a:pPr>
            <a:endParaRPr lang="ar-DZ" dirty="0"/>
          </a:p>
          <a:p>
            <a:pPr marL="0" indent="0" algn="just" rtl="1">
              <a:buNone/>
            </a:pPr>
            <a:r>
              <a:rPr lang="ar-DZ" sz="2400" dirty="0"/>
              <a:t>ومع تطور المعاملات التجارية الدولية وتطور النقل ووسائله كتطور النقل الجوي للسلع وانتشار استعمال الحاويات وتوسع النقل البرى عبر الطرقات والسكك الحديدية، فقد عملت غرفة التجارة الدولية على إعادة النظر في شروط التجارة الدولية كل عشر سنوات ابتداء من نهاية السبعينات، حيث ظهرت التحديثات في السنوات التالية : 1967، 1976، 1980، 1990، 2000، 2010  إلى أن وصلنا إلى آخر تحديث والذي ظهر في سبتمبر 2019 ودخل مجال التطبيق بتاريخ 01 جانفي (يناير) 2020. </a:t>
            </a:r>
          </a:p>
          <a:p>
            <a:pPr marL="0" indent="0" algn="just" rtl="1">
              <a:buNone/>
            </a:pPr>
            <a:r>
              <a:rPr lang="ar-DZ" sz="2800" b="1" u="sng" dirty="0">
                <a:solidFill>
                  <a:srgbClr val="FF0000"/>
                </a:solidFill>
              </a:rPr>
              <a:t>3/ العناصر الأساسية لمصطلحات التجارة الد ولية:</a:t>
            </a:r>
            <a:r>
              <a:rPr lang="ar-DZ" sz="2400" b="1" dirty="0"/>
              <a:t> </a:t>
            </a:r>
          </a:p>
          <a:p>
            <a:pPr marL="0" indent="0" algn="just" rtl="1">
              <a:buNone/>
            </a:pPr>
            <a:r>
              <a:rPr lang="ar-DZ" sz="2400" dirty="0"/>
              <a:t>لقد وجدت شروط التجارة الدولية أساسا من اجل الفصل في العناصر الأربعة التالية:</a:t>
            </a:r>
          </a:p>
          <a:p>
            <a:pPr marL="0" indent="0" algn="just" rtl="1">
              <a:buNone/>
            </a:pPr>
            <a:r>
              <a:rPr lang="ar-DZ" sz="2400" b="1" dirty="0"/>
              <a:t>التسليم:</a:t>
            </a:r>
            <a:r>
              <a:rPr lang="ar-DZ" sz="2400" dirty="0"/>
              <a:t> أين يجب تسليم البضائع من طرف البائع؟</a:t>
            </a:r>
          </a:p>
          <a:p>
            <a:pPr marL="0" indent="0" algn="just" rtl="1">
              <a:buNone/>
            </a:pPr>
            <a:r>
              <a:rPr lang="ar-DZ" sz="2400" b="1" dirty="0"/>
              <a:t>المستندات:</a:t>
            </a:r>
            <a:r>
              <a:rPr lang="ar-DZ" sz="2400" dirty="0"/>
              <a:t> من الذي يحرر ويتابع الوثائق الضرورية لدى مختلف الإدارات؟</a:t>
            </a:r>
          </a:p>
          <a:p>
            <a:pPr marL="0" indent="0" algn="just" rtl="1">
              <a:buNone/>
            </a:pPr>
            <a:r>
              <a:rPr lang="ar-DZ" sz="2400" b="1" dirty="0"/>
              <a:t>المخاطر:</a:t>
            </a:r>
            <a:r>
              <a:rPr lang="ar-DZ" sz="2400" dirty="0"/>
              <a:t> من الذي يتحمل مسؤولية المخاطر  والأضرار والخسائر التي تلحق بالبضاعة؟</a:t>
            </a:r>
          </a:p>
          <a:p>
            <a:pPr marL="0" indent="0" algn="just" rtl="1">
              <a:buNone/>
            </a:pPr>
            <a:r>
              <a:rPr lang="ar-DZ" sz="2400" b="1" dirty="0"/>
              <a:t>التكاليف: </a:t>
            </a:r>
            <a:r>
              <a:rPr lang="ar-DZ" sz="2400" dirty="0"/>
              <a:t>من الذي يتحمل التكاليف المنجرة عن التعاقد بين البائع والمشتري؟</a:t>
            </a:r>
            <a:endParaRPr lang="fr-FR" sz="2400" dirty="0"/>
          </a:p>
        </p:txBody>
      </p:sp>
    </p:spTree>
    <p:extLst>
      <p:ext uri="{BB962C8B-B14F-4D97-AF65-F5344CB8AC3E}">
        <p14:creationId xmlns:p14="http://schemas.microsoft.com/office/powerpoint/2010/main" val="1848215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730" y="498438"/>
            <a:ext cx="9702124" cy="5749962"/>
          </a:xfrm>
        </p:spPr>
        <p:txBody>
          <a:bodyPr/>
          <a:lstStyle/>
          <a:p>
            <a:pPr marL="0" indent="0" algn="r" rtl="1">
              <a:buNone/>
            </a:pPr>
            <a:endParaRPr lang="fr-FR" dirty="0"/>
          </a:p>
          <a:p>
            <a:pPr marL="0" indent="0" algn="r" rtl="1">
              <a:buNone/>
            </a:pPr>
            <a:r>
              <a:rPr lang="ar-DZ" sz="2800" b="1" u="sng" dirty="0">
                <a:solidFill>
                  <a:srgbClr val="FF0000"/>
                </a:solidFill>
              </a:rPr>
              <a:t>4/ مضمون شروط التجارة الخارجية:</a:t>
            </a:r>
          </a:p>
          <a:p>
            <a:pPr marL="0" indent="0" algn="just" rtl="1">
              <a:buNone/>
            </a:pPr>
            <a:r>
              <a:rPr lang="ar-DZ" sz="2400" dirty="0"/>
              <a:t>تتضمن شروط التجارة الخارجية طبعة 2020 إحدى عشرة مصطلحا، وكل مصطلح يرمز له بثلاثة حروف باللغة اللاتينية، علما بان التسمية لشروط التجارة الخارجية عبارة عن علامة تجارية مسجلة من طرف غرفة التجارة الدولية </a:t>
            </a:r>
            <a:r>
              <a:rPr lang="ar-DZ" dirty="0"/>
              <a:t>(</a:t>
            </a:r>
            <a:r>
              <a:rPr lang="fr-FR" dirty="0"/>
              <a:t>C.C.I</a:t>
            </a:r>
            <a:r>
              <a:rPr lang="ar-DZ" dirty="0"/>
              <a:t>) </a:t>
            </a:r>
            <a:r>
              <a:rPr lang="ar-DZ" sz="2400" dirty="0"/>
              <a:t>لدى</a:t>
            </a:r>
            <a:r>
              <a:rPr lang="fr-FR" sz="2400" dirty="0"/>
              <a:t> </a:t>
            </a:r>
            <a:r>
              <a:rPr lang="ar-DZ" sz="2400" dirty="0"/>
              <a:t>المعهد الوطني للملكية الصناعية الفرنسي</a:t>
            </a:r>
            <a:r>
              <a:rPr lang="fr-FR" sz="2400" dirty="0"/>
              <a:t> </a:t>
            </a:r>
            <a:r>
              <a:rPr lang="ar-DZ" sz="2400" dirty="0"/>
              <a:t> </a:t>
            </a:r>
            <a:r>
              <a:rPr lang="fr-FR" sz="2400" dirty="0"/>
              <a:t> </a:t>
            </a:r>
            <a:r>
              <a:rPr lang="ar-DZ" sz="2400" dirty="0"/>
              <a:t>(</a:t>
            </a:r>
            <a:r>
              <a:rPr lang="fr-FR" sz="2400" dirty="0"/>
              <a:t>I.N.P.I</a:t>
            </a:r>
            <a:r>
              <a:rPr lang="ar-DZ" sz="2400" dirty="0"/>
              <a:t>)</a:t>
            </a:r>
            <a:r>
              <a:rPr lang="ar-DZ" dirty="0"/>
              <a:t>.</a:t>
            </a:r>
          </a:p>
          <a:p>
            <a:pPr marL="0" indent="0" algn="just" rtl="1">
              <a:buNone/>
            </a:pPr>
            <a:r>
              <a:rPr lang="ar-DZ" sz="2400" dirty="0"/>
              <a:t>شروط التجارة الخارجية عادة ما تقسم إلى قسمين:</a:t>
            </a:r>
          </a:p>
          <a:p>
            <a:pPr marL="0" indent="0" algn="just" rtl="1">
              <a:buNone/>
            </a:pPr>
            <a:r>
              <a:rPr lang="ar-DZ" sz="2400" dirty="0"/>
              <a:t>  - شروط تخص النقل البحري فقط وهي: </a:t>
            </a:r>
            <a:r>
              <a:rPr lang="fr-FR" sz="2400" dirty="0"/>
              <a:t>CIF, CFR, FOB, FAS</a:t>
            </a:r>
            <a:endParaRPr lang="ar-DZ" sz="2400" dirty="0"/>
          </a:p>
          <a:p>
            <a:pPr marL="0" indent="0" algn="just" rtl="1">
              <a:buNone/>
            </a:pPr>
            <a:r>
              <a:rPr lang="ar-DZ" sz="2400" dirty="0"/>
              <a:t>  - شروط تخص كل أنواع النقل مع إمكانية إعادة الشحن </a:t>
            </a:r>
            <a:r>
              <a:rPr lang="fr-FR" sz="2400" dirty="0"/>
              <a:t>(transbordement)</a:t>
            </a:r>
            <a:r>
              <a:rPr lang="ar-DZ" sz="2400" dirty="0"/>
              <a:t> في اطار عملية واحدة من وسيلة إلى أخرى: بري، بحري، جوي.</a:t>
            </a:r>
          </a:p>
          <a:p>
            <a:pPr marL="0" indent="0" algn="just" rtl="1">
              <a:buNone/>
            </a:pPr>
            <a:r>
              <a:rPr lang="ar-DZ" sz="2400" dirty="0"/>
              <a:t>شروط التجارة الخارجية هي مجمعة في الشكل التالي وتبين التزامات البائع والمشتري وكذا تحمل المخاطر للطرفين (مخاطر التلف والفقدان).</a:t>
            </a:r>
          </a:p>
        </p:txBody>
      </p:sp>
    </p:spTree>
    <p:extLst>
      <p:ext uri="{BB962C8B-B14F-4D97-AF65-F5344CB8AC3E}">
        <p14:creationId xmlns:p14="http://schemas.microsoft.com/office/powerpoint/2010/main" val="1575479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643092"/>
          </a:xfrm>
        </p:spPr>
        <p:txBody>
          <a:bodyPr>
            <a:normAutofit fontScale="92500" lnSpcReduction="20000"/>
          </a:bodyPr>
          <a:lstStyle/>
          <a:p>
            <a:pPr algn="r" rtl="1"/>
            <a:endParaRPr lang="fr-FR" dirty="0"/>
          </a:p>
          <a:p>
            <a:pPr marL="0" indent="0" algn="r" rtl="1">
              <a:buNone/>
            </a:pPr>
            <a:r>
              <a:rPr lang="ar-DZ" sz="2400" dirty="0"/>
              <a:t>كما تقسم مصطلحات التجارة الخارجية إلى </a:t>
            </a:r>
            <a:r>
              <a:rPr lang="ar-DZ" sz="2400" dirty="0">
                <a:solidFill>
                  <a:srgbClr val="92D050"/>
                </a:solidFill>
              </a:rPr>
              <a:t>أربعة مجموعات</a:t>
            </a:r>
            <a:r>
              <a:rPr lang="ar-DZ" sz="2400" dirty="0"/>
              <a:t> وهي:</a:t>
            </a:r>
          </a:p>
          <a:p>
            <a:pPr marL="0" indent="0" algn="r" rtl="1">
              <a:buNone/>
            </a:pPr>
            <a:r>
              <a:rPr lang="ar-DZ" sz="2400" dirty="0"/>
              <a:t>المجموعة </a:t>
            </a:r>
            <a:r>
              <a:rPr lang="fr-FR" sz="2400" dirty="0">
                <a:solidFill>
                  <a:srgbClr val="FF0000"/>
                </a:solidFill>
              </a:rPr>
              <a:t>E</a:t>
            </a:r>
            <a:r>
              <a:rPr lang="ar-DZ" sz="2400" dirty="0"/>
              <a:t> : </a:t>
            </a:r>
          </a:p>
          <a:p>
            <a:pPr marL="0" indent="0" algn="r" rtl="1">
              <a:buNone/>
            </a:pPr>
            <a:r>
              <a:rPr lang="ar-DZ" sz="2400" dirty="0"/>
              <a:t>وتحتوي على مصطلح واحد وهو</a:t>
            </a:r>
            <a:r>
              <a:rPr lang="fr-FR" sz="2400" dirty="0"/>
              <a:t> </a:t>
            </a:r>
            <a:r>
              <a:rPr lang="fr-FR" sz="2400" dirty="0">
                <a:solidFill>
                  <a:srgbClr val="00B0F0"/>
                </a:solidFill>
              </a:rPr>
              <a:t>EXW</a:t>
            </a:r>
            <a:r>
              <a:rPr lang="ar-DZ" sz="2400" dirty="0"/>
              <a:t> </a:t>
            </a:r>
          </a:p>
          <a:p>
            <a:pPr marL="0" indent="0" algn="r" rtl="1">
              <a:buNone/>
            </a:pPr>
            <a:r>
              <a:rPr lang="ar-DZ" sz="2400" dirty="0"/>
              <a:t>المجموعة </a:t>
            </a:r>
            <a:r>
              <a:rPr lang="fr-FR" sz="2400" dirty="0">
                <a:solidFill>
                  <a:srgbClr val="FF0000"/>
                </a:solidFill>
              </a:rPr>
              <a:t>F</a:t>
            </a:r>
            <a:r>
              <a:rPr lang="ar-DZ" sz="2400" dirty="0"/>
              <a:t> : </a:t>
            </a:r>
          </a:p>
          <a:p>
            <a:pPr marL="0" indent="0" algn="r" rtl="1">
              <a:buNone/>
            </a:pPr>
            <a:r>
              <a:rPr lang="ar-DZ" sz="2400" dirty="0"/>
              <a:t>وتعرف بمجموعة -</a:t>
            </a:r>
            <a:r>
              <a:rPr lang="ar-DZ" sz="2400" dirty="0">
                <a:solidFill>
                  <a:srgbClr val="92D050"/>
                </a:solidFill>
              </a:rPr>
              <a:t>النقل الرئيسي غير مدفوع</a:t>
            </a:r>
            <a:r>
              <a:rPr lang="ar-DZ" sz="2400" dirty="0"/>
              <a:t>- من قبل المصدر وتحتوي على 3 شروط وهي:</a:t>
            </a:r>
            <a:r>
              <a:rPr lang="fr-FR" sz="2400" dirty="0"/>
              <a:t> </a:t>
            </a:r>
            <a:r>
              <a:rPr lang="fr-FR" sz="2400" dirty="0">
                <a:solidFill>
                  <a:srgbClr val="00B0F0"/>
                </a:solidFill>
              </a:rPr>
              <a:t>FCA, FAS, FOB</a:t>
            </a:r>
            <a:endParaRPr lang="ar-DZ" sz="2400" dirty="0">
              <a:solidFill>
                <a:srgbClr val="00B0F0"/>
              </a:solidFill>
            </a:endParaRPr>
          </a:p>
          <a:p>
            <a:pPr marL="0" indent="0" algn="r" rtl="1">
              <a:buNone/>
            </a:pPr>
            <a:r>
              <a:rPr lang="ar-DZ" sz="2400" dirty="0"/>
              <a:t>المجموعة </a:t>
            </a:r>
            <a:r>
              <a:rPr lang="fr-FR" sz="2400" dirty="0">
                <a:solidFill>
                  <a:srgbClr val="FF0000"/>
                </a:solidFill>
              </a:rPr>
              <a:t>C</a:t>
            </a:r>
            <a:r>
              <a:rPr lang="ar-DZ" sz="2400" dirty="0"/>
              <a:t> :</a:t>
            </a:r>
          </a:p>
          <a:p>
            <a:pPr marL="0" indent="0" algn="r" rtl="1">
              <a:buNone/>
            </a:pPr>
            <a:r>
              <a:rPr lang="ar-DZ" sz="2400" dirty="0"/>
              <a:t>وتعرف بمجموعة -</a:t>
            </a:r>
            <a:r>
              <a:rPr lang="ar-DZ" sz="2400" dirty="0">
                <a:solidFill>
                  <a:srgbClr val="92D050"/>
                </a:solidFill>
              </a:rPr>
              <a:t>النقل الرئيسي مدفوع</a:t>
            </a:r>
            <a:r>
              <a:rPr lang="ar-DZ" sz="2400" dirty="0"/>
              <a:t>- من قبل المصدر وتحتوي على 4 شروط وهي:</a:t>
            </a:r>
            <a:r>
              <a:rPr lang="fr-FR" sz="2400" dirty="0">
                <a:solidFill>
                  <a:srgbClr val="00B0F0"/>
                </a:solidFill>
              </a:rPr>
              <a:t>CPT, CIP, CFR, CIF </a:t>
            </a:r>
            <a:endParaRPr lang="ar-DZ" sz="2400" dirty="0">
              <a:solidFill>
                <a:srgbClr val="00B0F0"/>
              </a:solidFill>
            </a:endParaRPr>
          </a:p>
          <a:p>
            <a:pPr marL="0" indent="0" algn="r" rtl="1">
              <a:buNone/>
            </a:pPr>
            <a:r>
              <a:rPr lang="ar-DZ" sz="2400" dirty="0"/>
              <a:t>المجموعة </a:t>
            </a:r>
            <a:r>
              <a:rPr lang="fr-FR" sz="2400" dirty="0">
                <a:solidFill>
                  <a:srgbClr val="FF0000"/>
                </a:solidFill>
              </a:rPr>
              <a:t>D</a:t>
            </a:r>
            <a:r>
              <a:rPr lang="ar-DZ" sz="2400" dirty="0"/>
              <a:t> :</a:t>
            </a:r>
          </a:p>
          <a:p>
            <a:pPr marL="0" indent="0" algn="r" rtl="1">
              <a:buNone/>
            </a:pPr>
            <a:r>
              <a:rPr lang="ar-DZ" sz="2400" dirty="0"/>
              <a:t>وتعرف بمجموعة -</a:t>
            </a:r>
            <a:r>
              <a:rPr lang="ar-DZ" sz="2400" dirty="0">
                <a:solidFill>
                  <a:srgbClr val="92D050"/>
                </a:solidFill>
              </a:rPr>
              <a:t>الوصول</a:t>
            </a:r>
            <a:r>
              <a:rPr lang="ar-DZ" sz="2400" dirty="0"/>
              <a:t>- أي توصيل البضاعة من طرف المصدر، وتحتوي على 3 شروط وهي: </a:t>
            </a:r>
            <a:r>
              <a:rPr lang="fr-FR" sz="2400" dirty="0">
                <a:solidFill>
                  <a:srgbClr val="00B0F0"/>
                </a:solidFill>
              </a:rPr>
              <a:t>DAP, DPU, DDP</a:t>
            </a:r>
            <a:r>
              <a:rPr lang="ar-DZ" sz="2400" dirty="0">
                <a:solidFill>
                  <a:srgbClr val="00B0F0"/>
                </a:solidFill>
              </a:rPr>
              <a:t>  </a:t>
            </a:r>
          </a:p>
          <a:p>
            <a:pPr marL="0" indent="0" algn="r" rtl="1">
              <a:buNone/>
            </a:pPr>
            <a:endParaRPr lang="ar-DZ" dirty="0"/>
          </a:p>
          <a:p>
            <a:pPr marL="0" indent="0" algn="r" rtl="1">
              <a:buNone/>
            </a:pPr>
            <a:r>
              <a:rPr lang="ar-DZ" dirty="0"/>
              <a:t>    </a:t>
            </a:r>
            <a:endParaRPr lang="fr-FR" dirty="0"/>
          </a:p>
        </p:txBody>
      </p:sp>
    </p:spTree>
    <p:extLst>
      <p:ext uri="{BB962C8B-B14F-4D97-AF65-F5344CB8AC3E}">
        <p14:creationId xmlns:p14="http://schemas.microsoft.com/office/powerpoint/2010/main" val="594200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45719"/>
          </a:xfrm>
        </p:spPr>
        <p:txBody>
          <a:bodyPr/>
          <a:lstStyle/>
          <a:p>
            <a:endParaRPr lang="fr-FR" dirty="0"/>
          </a:p>
        </p:txBody>
      </p:sp>
      <p:sp>
        <p:nvSpPr>
          <p:cNvPr id="3" name="Espace réservé du contenu 2"/>
          <p:cNvSpPr>
            <a:spLocks noGrp="1"/>
          </p:cNvSpPr>
          <p:nvPr>
            <p:ph idx="1"/>
          </p:nvPr>
        </p:nvSpPr>
        <p:spPr>
          <a:xfrm>
            <a:off x="360608" y="498438"/>
            <a:ext cx="9689245" cy="5749962"/>
          </a:xfrm>
        </p:spPr>
        <p:txBody>
          <a:bodyPr/>
          <a:lstStyle/>
          <a:p>
            <a:pPr marL="0" indent="0" algn="r" rtl="1">
              <a:buNone/>
            </a:pPr>
            <a:endParaRPr lang="ar-DZ" dirty="0"/>
          </a:p>
          <a:p>
            <a:pPr marL="0" indent="0" algn="r" rtl="1">
              <a:buNone/>
            </a:pPr>
            <a:endParaRPr lang="fr-FR" dirty="0"/>
          </a:p>
        </p:txBody>
      </p:sp>
      <p:pic>
        <p:nvPicPr>
          <p:cNvPr id="1026" name="Picture 2" descr="https://www.harders.co.nz/files/6415/7611/4289/HAR200_Incoterms_2020_Poster_A4_191212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11" y="31096"/>
            <a:ext cx="11915336" cy="66846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152" y="3206839"/>
            <a:ext cx="656823" cy="1081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نقل بحري فقط</a:t>
            </a:r>
            <a:endParaRPr lang="fr-FR" dirty="0"/>
          </a:p>
        </p:txBody>
      </p:sp>
    </p:spTree>
    <p:extLst>
      <p:ext uri="{BB962C8B-B14F-4D97-AF65-F5344CB8AC3E}">
        <p14:creationId xmlns:p14="http://schemas.microsoft.com/office/powerpoint/2010/main" val="3014772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45719"/>
          </a:xfrm>
        </p:spPr>
        <p:txBody>
          <a:bodyPr/>
          <a:lstStyle/>
          <a:p>
            <a:endParaRPr lang="fr-FR" dirty="0"/>
          </a:p>
        </p:txBody>
      </p:sp>
      <p:pic>
        <p:nvPicPr>
          <p:cNvPr id="1026" name="Picture 2" descr="illustration nouveaux incoterms 2020 incoterm formation acha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276895"/>
            <a:ext cx="9734260" cy="658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8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940158"/>
            <a:ext cx="8946541" cy="5308241"/>
          </a:xfrm>
        </p:spPr>
        <p:txBody>
          <a:bodyPr/>
          <a:lstStyle/>
          <a:p>
            <a:pPr algn="r" rtl="1"/>
            <a:endParaRPr lang="ar-DZ" dirty="0"/>
          </a:p>
          <a:p>
            <a:pPr algn="just" rtl="1"/>
            <a:r>
              <a:rPr lang="ar-DZ" sz="2400" dirty="0"/>
              <a:t>هذه الأوضاع أدت إلى ظهور الكثير من التصادمات والصراعات والحروب كالحرب المعروفة بـ </a:t>
            </a:r>
            <a:r>
              <a:rPr lang="fr-FR" sz="2400" dirty="0">
                <a:solidFill>
                  <a:srgbClr val="000000"/>
                </a:solidFill>
                <a:latin typeface="AwsatLight"/>
                <a:ea typeface="Times New Roman" panose="02020603050405020304" pitchFamily="18" charset="0"/>
                <a:cs typeface="Times New Roman" panose="02020603050405020304" pitchFamily="18" charset="0"/>
              </a:rPr>
              <a:t>Jenkins </a:t>
            </a:r>
            <a:r>
              <a:rPr lang="fr-FR" sz="2400" dirty="0" err="1">
                <a:solidFill>
                  <a:srgbClr val="000000"/>
                </a:solidFill>
                <a:latin typeface="AwsatLight"/>
                <a:ea typeface="Times New Roman" panose="02020603050405020304" pitchFamily="18" charset="0"/>
                <a:cs typeface="Times New Roman" panose="02020603050405020304" pitchFamily="18" charset="0"/>
              </a:rPr>
              <a:t>Ear</a:t>
            </a:r>
            <a:r>
              <a:rPr lang="fr-FR" sz="2400" dirty="0">
                <a:solidFill>
                  <a:srgbClr val="000000"/>
                </a:solidFill>
                <a:latin typeface="AwsatLight"/>
                <a:ea typeface="Times New Roman" panose="02020603050405020304" pitchFamily="18" charset="0"/>
                <a:cs typeface="Times New Roman" panose="02020603050405020304" pitchFamily="18" charset="0"/>
              </a:rPr>
              <a:t> </a:t>
            </a:r>
            <a:r>
              <a:rPr lang="fr-FR" sz="2400" dirty="0" err="1">
                <a:solidFill>
                  <a:srgbClr val="000000"/>
                </a:solidFill>
                <a:latin typeface="AwsatLight"/>
                <a:ea typeface="Times New Roman" panose="02020603050405020304" pitchFamily="18" charset="0"/>
                <a:cs typeface="Times New Roman" panose="02020603050405020304" pitchFamily="18" charset="0"/>
              </a:rPr>
              <a:t>War</a:t>
            </a:r>
            <a:r>
              <a:rPr lang="fr-FR" sz="2400" dirty="0">
                <a:solidFill>
                  <a:srgbClr val="000000"/>
                </a:solidFill>
                <a:latin typeface="AwsatLight"/>
                <a:ea typeface="Times New Roman" panose="02020603050405020304" pitchFamily="18" charset="0"/>
                <a:cs typeface="Times New Roman" panose="02020603050405020304" pitchFamily="18" charset="0"/>
              </a:rPr>
              <a:t>» - </a:t>
            </a:r>
            <a:r>
              <a:rPr lang="ar-SA" sz="2400" dirty="0">
                <a:solidFill>
                  <a:srgbClr val="000000"/>
                </a:solidFill>
                <a:latin typeface="AwsatLight"/>
                <a:ea typeface="Times New Roman" panose="02020603050405020304" pitchFamily="18" charset="0"/>
              </a:rPr>
              <a:t>أو «أذن </a:t>
            </a:r>
            <a:r>
              <a:rPr lang="ar-SA" sz="2400" dirty="0" err="1">
                <a:solidFill>
                  <a:srgbClr val="000000"/>
                </a:solidFill>
                <a:latin typeface="AwsatLight"/>
                <a:ea typeface="Times New Roman" panose="02020603050405020304" pitchFamily="18" charset="0"/>
              </a:rPr>
              <a:t>جنكينز</a:t>
            </a:r>
            <a:r>
              <a:rPr lang="ar-SA" sz="2400" dirty="0">
                <a:solidFill>
                  <a:srgbClr val="000000"/>
                </a:solidFill>
                <a:latin typeface="AwsatLight"/>
                <a:ea typeface="Times New Roman" panose="02020603050405020304" pitchFamily="18" charset="0"/>
              </a:rPr>
              <a:t>» </a:t>
            </a:r>
            <a:r>
              <a:rPr lang="ar-DZ" sz="2400" dirty="0">
                <a:latin typeface="AwsatLight"/>
                <a:ea typeface="Times New Roman" panose="02020603050405020304" pitchFamily="18" charset="0"/>
              </a:rPr>
              <a:t>والتي نشأت بين إسبانيا وإنجلترا على خلفية قطع أذن العريف </a:t>
            </a:r>
            <a:r>
              <a:rPr lang="ar-DZ" sz="2400" dirty="0" err="1">
                <a:latin typeface="AwsatLight"/>
                <a:ea typeface="Times New Roman" panose="02020603050405020304" pitchFamily="18" charset="0"/>
              </a:rPr>
              <a:t>جنكينز</a:t>
            </a:r>
            <a:r>
              <a:rPr lang="ar-DZ" sz="2400" dirty="0">
                <a:latin typeface="AwsatLight"/>
                <a:ea typeface="Times New Roman" panose="02020603050405020304" pitchFamily="18" charset="0"/>
              </a:rPr>
              <a:t> الانجليزي في إحدى المستعمرات الاسبانية.</a:t>
            </a:r>
          </a:p>
          <a:p>
            <a:pPr algn="just" rtl="1"/>
            <a:endParaRPr lang="ar-DZ" sz="2400" dirty="0">
              <a:latin typeface="AwsatLight"/>
              <a:ea typeface="Times New Roman" panose="02020603050405020304" pitchFamily="18" charset="0"/>
            </a:endParaRPr>
          </a:p>
          <a:p>
            <a:pPr algn="just" rtl="1"/>
            <a:r>
              <a:rPr lang="ar-DZ" sz="2400" dirty="0">
                <a:latin typeface="AwsatLight"/>
              </a:rPr>
              <a:t>كما انتهجت كل دولة سياسة اقتصادية قد آدم سميث من عواقبها والمعروفة في علم الاقتصاد بـ </a:t>
            </a:r>
            <a:r>
              <a:rPr lang="ar-DZ" sz="2400" dirty="0">
                <a:solidFill>
                  <a:schemeClr val="bg1"/>
                </a:solidFill>
                <a:latin typeface="AwsatLight"/>
              </a:rPr>
              <a:t>على حساب جارك </a:t>
            </a:r>
            <a:r>
              <a:rPr lang="en-US" sz="2400" dirty="0">
                <a:solidFill>
                  <a:schemeClr val="bg1"/>
                </a:solidFill>
                <a:latin typeface="AwsatLight"/>
              </a:rPr>
              <a:t>Beggar thy neighbor</a:t>
            </a:r>
            <a:r>
              <a:rPr lang="ar-DZ" sz="2400" dirty="0">
                <a:solidFill>
                  <a:schemeClr val="bg1"/>
                </a:solidFill>
                <a:latin typeface="AwsatLight"/>
              </a:rPr>
              <a:t> </a:t>
            </a:r>
            <a:r>
              <a:rPr lang="ar-DZ" sz="2400" dirty="0">
                <a:latin typeface="AwsatLight"/>
              </a:rPr>
              <a:t>بمعنى أن كل دولة تبحث عن مصالحها الاقتصادية وتقوية صناعتها على حساب جيرانها من خلال تقزيم المبادلات البينية وفرض الرسوم الجمركية العالية. وكنتيجة لهذا انتشر ما يعرف بـ </a:t>
            </a:r>
            <a:r>
              <a:rPr lang="ar-DZ" sz="2400" dirty="0">
                <a:solidFill>
                  <a:schemeClr val="bg1"/>
                </a:solidFill>
                <a:latin typeface="AwsatLight"/>
              </a:rPr>
              <a:t>القومية الاقتصادية</a:t>
            </a:r>
            <a:r>
              <a:rPr lang="en-US" sz="2400" dirty="0">
                <a:solidFill>
                  <a:schemeClr val="bg1"/>
                </a:solidFill>
                <a:latin typeface="AwsatLight"/>
              </a:rPr>
              <a:t> </a:t>
            </a:r>
            <a:r>
              <a:rPr lang="ar-DZ" sz="2400" dirty="0">
                <a:solidFill>
                  <a:schemeClr val="bg1"/>
                </a:solidFill>
                <a:latin typeface="AwsatLight"/>
              </a:rPr>
              <a:t> </a:t>
            </a:r>
            <a:r>
              <a:rPr lang="en-US" sz="2400" dirty="0">
                <a:solidFill>
                  <a:schemeClr val="bg1"/>
                </a:solidFill>
                <a:latin typeface="AwsatLight"/>
              </a:rPr>
              <a:t>Economic nationalism</a:t>
            </a:r>
            <a:r>
              <a:rPr lang="ar-DZ" sz="2400" dirty="0">
                <a:solidFill>
                  <a:schemeClr val="bg1"/>
                </a:solidFill>
                <a:latin typeface="AwsatLight"/>
              </a:rPr>
              <a:t> </a:t>
            </a:r>
            <a:r>
              <a:rPr lang="ar-DZ" sz="2400" dirty="0">
                <a:latin typeface="AwsatLight"/>
              </a:rPr>
              <a:t>  المبنية على منع حركة رؤوس الأموال للحفاظ على ثروة البلاد والمحافظة على العملة الوطنية نتيجة اختلال ميزان المدفوعات. </a:t>
            </a:r>
            <a:endParaRPr lang="fr-FR" sz="2400" dirty="0"/>
          </a:p>
        </p:txBody>
      </p:sp>
    </p:spTree>
    <p:extLst>
      <p:ext uri="{BB962C8B-B14F-4D97-AF65-F5344CB8AC3E}">
        <p14:creationId xmlns:p14="http://schemas.microsoft.com/office/powerpoint/2010/main" val="37574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normAutofit/>
          </a:bodyPr>
          <a:lstStyle/>
          <a:p>
            <a:pPr marL="0" indent="0" algn="r" rtl="1">
              <a:buNone/>
            </a:pPr>
            <a:endParaRPr lang="ar-DZ" dirty="0"/>
          </a:p>
          <a:p>
            <a:pPr marL="0" indent="0" algn="r" rtl="1">
              <a:buNone/>
            </a:pPr>
            <a:r>
              <a:rPr lang="ar-DZ" sz="2800" b="1" u="sng" dirty="0">
                <a:solidFill>
                  <a:srgbClr val="FF0000"/>
                </a:solidFill>
              </a:rPr>
              <a:t>1.4/ تسليم البضاعة في المصنع:</a:t>
            </a:r>
            <a:r>
              <a:rPr lang="fr-FR" sz="2800" b="1" u="sng" dirty="0">
                <a:solidFill>
                  <a:srgbClr val="FF0000"/>
                </a:solidFill>
              </a:rPr>
              <a:t>»</a:t>
            </a:r>
            <a:r>
              <a:rPr lang="ar-DZ" sz="2800" b="1" u="sng" dirty="0">
                <a:solidFill>
                  <a:srgbClr val="FF0000"/>
                </a:solidFill>
              </a:rPr>
              <a:t> </a:t>
            </a:r>
            <a:r>
              <a:rPr lang="fr-FR" sz="2800" b="1" u="sng" dirty="0">
                <a:solidFill>
                  <a:srgbClr val="FF0000"/>
                </a:solidFill>
              </a:rPr>
              <a:t> EXW  «Ex Works</a:t>
            </a:r>
          </a:p>
          <a:p>
            <a:pPr marL="0" indent="0" algn="just" rtl="1">
              <a:buNone/>
            </a:pPr>
            <a:r>
              <a:rPr lang="ar-DZ" sz="2400" dirty="0"/>
              <a:t>الشرط يعني أن البائع يسلم البضاعة للمشتري في المكان الذي توجد فيه البضاعة أي في باب المصنع أو المستودع بدون أن يلتزم البائع بشحن البضاعة على وسيلة النقل، وهو ما يمثل التزام البائع في حده الأدنى، فعلى المشتري أن يتحمل كل النفقات والمخاطر المتعلقة بالنقل والتأمين والجمركة في كلا البلدين.</a:t>
            </a:r>
            <a:endParaRPr lang="fr-FR" sz="2400" dirty="0"/>
          </a:p>
          <a:p>
            <a:pPr marL="0" indent="0" algn="ctr" rtl="1">
              <a:buNone/>
            </a:pPr>
            <a:endParaRPr lang="fr-FR" sz="2400" dirty="0"/>
          </a:p>
          <a:p>
            <a:pPr marL="0" indent="0" algn="just" rtl="1">
              <a:buNone/>
            </a:pPr>
            <a:endParaRPr lang="fr-FR" sz="2400" dirty="0"/>
          </a:p>
          <a:p>
            <a:pPr marL="0" indent="0" algn="just" rtl="1">
              <a:buNone/>
            </a:pPr>
            <a:endParaRPr lang="fr-FR" sz="2400" dirty="0"/>
          </a:p>
          <a:p>
            <a:pPr marL="0" indent="0" algn="just" rtl="1">
              <a:buNone/>
            </a:pPr>
            <a:endParaRPr lang="fr-FR" sz="2400" dirty="0"/>
          </a:p>
          <a:p>
            <a:pPr marL="0" indent="0" algn="just" rtl="1">
              <a:buNone/>
            </a:pPr>
            <a:endParaRPr lang="fr-FR" sz="2400" dirty="0"/>
          </a:p>
          <a:p>
            <a:pPr marL="0" indent="0" algn="just" rtl="1">
              <a:buNone/>
            </a:pPr>
            <a:endParaRPr lang="fr-FR" sz="2400" dirty="0"/>
          </a:p>
          <a:p>
            <a:pPr marL="0" indent="0" algn="just" rtl="1">
              <a:buNone/>
            </a:pPr>
            <a:endParaRPr lang="fr-FR" sz="2400" dirty="0"/>
          </a:p>
          <a:p>
            <a:pPr marL="0" indent="0" algn="just" rtl="1">
              <a:buNone/>
            </a:pPr>
            <a:endParaRPr lang="ar-DZ" sz="2400" dirty="0"/>
          </a:p>
        </p:txBody>
      </p:sp>
      <p:pic>
        <p:nvPicPr>
          <p:cNvPr id="4" name="Image 3"/>
          <p:cNvPicPr>
            <a:picLocks noChangeAspect="1"/>
          </p:cNvPicPr>
          <p:nvPr/>
        </p:nvPicPr>
        <p:blipFill>
          <a:blip r:embed="rId2"/>
          <a:stretch>
            <a:fillRect/>
          </a:stretch>
        </p:blipFill>
        <p:spPr>
          <a:xfrm>
            <a:off x="1918952" y="3168203"/>
            <a:ext cx="7340958" cy="2150772"/>
          </a:xfrm>
          <a:prstGeom prst="rect">
            <a:avLst/>
          </a:prstGeom>
        </p:spPr>
      </p:pic>
    </p:spTree>
    <p:extLst>
      <p:ext uri="{BB962C8B-B14F-4D97-AF65-F5344CB8AC3E}">
        <p14:creationId xmlns:p14="http://schemas.microsoft.com/office/powerpoint/2010/main" val="1690279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53792"/>
            <a:ext cx="9403742" cy="5694607"/>
          </a:xfrm>
        </p:spPr>
        <p:txBody>
          <a:bodyPr>
            <a:normAutofit/>
          </a:bodyPr>
          <a:lstStyle/>
          <a:p>
            <a:pPr marL="0" indent="0" algn="just" rtl="1">
              <a:buNone/>
            </a:pPr>
            <a:r>
              <a:rPr lang="ar-DZ" sz="2400" b="1" u="sng" dirty="0">
                <a:solidFill>
                  <a:srgbClr val="FF0000"/>
                </a:solidFill>
              </a:rPr>
              <a:t>2,4/ تسليم البضاعة دون التعهد بالنقل: </a:t>
            </a:r>
            <a:r>
              <a:rPr lang="fr-FR" sz="2400" b="1" u="sng" dirty="0">
                <a:solidFill>
                  <a:srgbClr val="FF0000"/>
                </a:solidFill>
              </a:rPr>
              <a:t>« Free Carrier »</a:t>
            </a:r>
            <a:r>
              <a:rPr lang="ar-DZ" sz="2400" b="1" u="sng" dirty="0">
                <a:solidFill>
                  <a:srgbClr val="FF0000"/>
                </a:solidFill>
              </a:rPr>
              <a:t> </a:t>
            </a:r>
            <a:r>
              <a:rPr lang="fr-FR" sz="2400" b="1" u="sng" dirty="0">
                <a:solidFill>
                  <a:srgbClr val="FF0000"/>
                </a:solidFill>
              </a:rPr>
              <a:t>FCA</a:t>
            </a:r>
            <a:endParaRPr lang="ar-DZ" sz="2400" b="1" u="sng" dirty="0">
              <a:solidFill>
                <a:srgbClr val="FF0000"/>
              </a:solidFill>
            </a:endParaRPr>
          </a:p>
          <a:p>
            <a:pPr marL="0" indent="0" algn="just" rtl="1">
              <a:buNone/>
            </a:pPr>
            <a:r>
              <a:rPr lang="ar-DZ" sz="2400" dirty="0"/>
              <a:t>وهو الشرط الذي يلزم البائع بتسليم البضاعة للناقل الذي يحدده الشاري مع تحمل المشتري لمصاريف ومسؤولية النقل. يقصد بالناقل الطرف الذي يعمل على ضمان النقل بأي وسيلة من وسائل النقل الداخلي بري، بحري أو جوي.  </a:t>
            </a:r>
            <a:endParaRPr lang="fr-FR" sz="2400"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fr-FR" dirty="0"/>
          </a:p>
          <a:p>
            <a:pPr marL="0" indent="0" algn="just" rtl="1">
              <a:buNone/>
            </a:pPr>
            <a:endParaRPr lang="ar-DZ" dirty="0"/>
          </a:p>
          <a:p>
            <a:pPr algn="r" rtl="1"/>
            <a:endParaRPr lang="fr-FR" dirty="0"/>
          </a:p>
        </p:txBody>
      </p:sp>
      <p:pic>
        <p:nvPicPr>
          <p:cNvPr id="4" name="Image 3" descr="FCA Incoterm"/>
          <p:cNvPicPr/>
          <p:nvPr/>
        </p:nvPicPr>
        <p:blipFill>
          <a:blip r:embed="rId2">
            <a:extLst>
              <a:ext uri="{28A0092B-C50C-407E-A947-70E740481C1C}">
                <a14:useLocalDpi xmlns:a14="http://schemas.microsoft.com/office/drawing/2010/main" val="0"/>
              </a:ext>
            </a:extLst>
          </a:blip>
          <a:srcRect/>
          <a:stretch>
            <a:fillRect/>
          </a:stretch>
        </p:blipFill>
        <p:spPr bwMode="auto">
          <a:xfrm>
            <a:off x="1777285" y="3039414"/>
            <a:ext cx="7624293" cy="2962328"/>
          </a:xfrm>
          <a:prstGeom prst="rect">
            <a:avLst/>
          </a:prstGeom>
          <a:noFill/>
          <a:ln>
            <a:noFill/>
          </a:ln>
        </p:spPr>
      </p:pic>
    </p:spTree>
    <p:extLst>
      <p:ext uri="{BB962C8B-B14F-4D97-AF65-F5344CB8AC3E}">
        <p14:creationId xmlns:p14="http://schemas.microsoft.com/office/powerpoint/2010/main" val="2470501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872766"/>
          </a:xfrm>
        </p:spPr>
        <p:txBody>
          <a:bodyPr/>
          <a:lstStyle/>
          <a:p>
            <a:pPr algn="r" rtl="1"/>
            <a:endParaRPr lang="fr-FR" dirty="0"/>
          </a:p>
          <a:p>
            <a:pPr marL="0" indent="0" algn="just" rtl="1">
              <a:buNone/>
            </a:pPr>
            <a:r>
              <a:rPr lang="ar-DZ" sz="2400" b="1" u="sng" dirty="0">
                <a:solidFill>
                  <a:srgbClr val="FF0000"/>
                </a:solidFill>
              </a:rPr>
              <a:t>3,4/ تسليم البضاعة بجانب السفينة </a:t>
            </a:r>
            <a:r>
              <a:rPr lang="fr-FR" sz="2400" b="1" u="sng" dirty="0">
                <a:solidFill>
                  <a:srgbClr val="FF0000"/>
                </a:solidFill>
              </a:rPr>
              <a:t>«Free </a:t>
            </a:r>
            <a:r>
              <a:rPr lang="fr-FR" sz="2400" b="1" u="sng" dirty="0" err="1">
                <a:solidFill>
                  <a:srgbClr val="FF0000"/>
                </a:solidFill>
              </a:rPr>
              <a:t>Alongside</a:t>
            </a:r>
            <a:r>
              <a:rPr lang="fr-FR" sz="2400" b="1" u="sng" dirty="0">
                <a:solidFill>
                  <a:srgbClr val="FF0000"/>
                </a:solidFill>
              </a:rPr>
              <a:t> </a:t>
            </a:r>
            <a:r>
              <a:rPr lang="fr-FR" sz="2400" b="1" u="sng" dirty="0" err="1">
                <a:solidFill>
                  <a:srgbClr val="FF0000"/>
                </a:solidFill>
              </a:rPr>
              <a:t>Ship</a:t>
            </a:r>
            <a:r>
              <a:rPr lang="fr-FR" sz="2400" b="1" u="sng" dirty="0">
                <a:solidFill>
                  <a:srgbClr val="FF0000"/>
                </a:solidFill>
              </a:rPr>
              <a:t>»</a:t>
            </a:r>
            <a:r>
              <a:rPr lang="ar-DZ" sz="2400" b="1" u="sng" dirty="0">
                <a:solidFill>
                  <a:srgbClr val="FF0000"/>
                </a:solidFill>
              </a:rPr>
              <a:t> </a:t>
            </a:r>
            <a:r>
              <a:rPr lang="fr-FR" sz="2400" b="1" u="sng" dirty="0">
                <a:solidFill>
                  <a:srgbClr val="FF0000"/>
                </a:solidFill>
              </a:rPr>
              <a:t>FAS</a:t>
            </a:r>
            <a:endParaRPr lang="ar-DZ" sz="2400" b="1" u="sng" dirty="0">
              <a:solidFill>
                <a:srgbClr val="FF0000"/>
              </a:solidFill>
            </a:endParaRPr>
          </a:p>
          <a:p>
            <a:pPr marL="0" indent="0" algn="just" rtl="1">
              <a:buNone/>
            </a:pPr>
            <a:r>
              <a:rPr lang="ar-DZ" sz="2400" dirty="0"/>
              <a:t>وهو شرط مخصص للنقل البحري أو النهري فقط، والذي من خلاله يلتزم البائع بتسليم البضاعة ووضعها على رصيف الميناء المتفق عليه بين البائع والشاري بجانب الباخرة أو الصندل(</a:t>
            </a:r>
            <a:r>
              <a:rPr lang="fr-FR" sz="2400" dirty="0"/>
              <a:t>Péniche</a:t>
            </a:r>
            <a:r>
              <a:rPr lang="ar-DZ" sz="2400" dirty="0"/>
              <a:t>)</a:t>
            </a:r>
            <a:endParaRPr lang="fr-FR" sz="2400" dirty="0"/>
          </a:p>
          <a:p>
            <a:pPr marL="0" indent="0" algn="just" rtl="1">
              <a:buNone/>
            </a:pPr>
            <a:r>
              <a:rPr lang="ar-DZ" sz="2400" dirty="0"/>
              <a:t>رصيف الميناء يعد النقطة التي تُنهي دور البائع وتُبدئ دور المشتري في تحمل المخاطر والتكاليف، حيث يتحمل المشتري على عاتقه تكاليف شحن البضاعة على السفينة  والتخليص الجمركي للتصدير. </a:t>
            </a:r>
          </a:p>
          <a:p>
            <a:pPr marL="0" indent="0" algn="just" rtl="1">
              <a:buNone/>
            </a:pPr>
            <a:endParaRPr lang="fr-FR" sz="2400" dirty="0"/>
          </a:p>
          <a:p>
            <a:pPr marL="0" indent="0" algn="just" rtl="1">
              <a:buNone/>
            </a:pPr>
            <a:endParaRPr lang="fr-FR" sz="2400" dirty="0"/>
          </a:p>
          <a:p>
            <a:pPr marL="0" indent="0" algn="ctr" rtl="1">
              <a:buNone/>
            </a:pPr>
            <a:endParaRPr lang="fr-FR" dirty="0"/>
          </a:p>
          <a:p>
            <a:pPr marL="0" indent="0" algn="r" rtl="1">
              <a:buNone/>
            </a:pPr>
            <a:endParaRPr lang="fr-FR" dirty="0"/>
          </a:p>
        </p:txBody>
      </p:sp>
      <p:pic>
        <p:nvPicPr>
          <p:cNvPr id="4" name="Image 3" descr="FAS Incoterm"/>
          <p:cNvPicPr/>
          <p:nvPr/>
        </p:nvPicPr>
        <p:blipFill>
          <a:blip r:embed="rId2">
            <a:extLst>
              <a:ext uri="{28A0092B-C50C-407E-A947-70E740481C1C}">
                <a14:useLocalDpi xmlns:a14="http://schemas.microsoft.com/office/drawing/2010/main" val="0"/>
              </a:ext>
            </a:extLst>
          </a:blip>
          <a:srcRect/>
          <a:stretch>
            <a:fillRect/>
          </a:stretch>
        </p:blipFill>
        <p:spPr bwMode="auto">
          <a:xfrm>
            <a:off x="2086378" y="3966693"/>
            <a:ext cx="7070501" cy="2348935"/>
          </a:xfrm>
          <a:prstGeom prst="rect">
            <a:avLst/>
          </a:prstGeom>
          <a:noFill/>
          <a:ln>
            <a:noFill/>
          </a:ln>
        </p:spPr>
      </p:pic>
    </p:spTree>
    <p:extLst>
      <p:ext uri="{BB962C8B-B14F-4D97-AF65-F5344CB8AC3E}">
        <p14:creationId xmlns:p14="http://schemas.microsoft.com/office/powerpoint/2010/main" val="154504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992514"/>
          </a:xfrm>
        </p:spPr>
        <p:txBody>
          <a:bodyPr>
            <a:normAutofit/>
          </a:bodyPr>
          <a:lstStyle/>
          <a:p>
            <a:pPr marL="0" indent="0" algn="r" rtl="1">
              <a:buNone/>
            </a:pPr>
            <a:endParaRPr lang="ar-DZ" dirty="0"/>
          </a:p>
          <a:p>
            <a:pPr marL="0" indent="0" algn="r" rtl="1">
              <a:buNone/>
            </a:pPr>
            <a:r>
              <a:rPr lang="ar-DZ" sz="2800" b="1" u="sng" dirty="0">
                <a:solidFill>
                  <a:srgbClr val="FF0000"/>
                </a:solidFill>
              </a:rPr>
              <a:t>4,4/ تسليم البضاعة على ظهر السفينة: </a:t>
            </a:r>
            <a:r>
              <a:rPr lang="fr-FR" sz="2800" b="1" u="sng" dirty="0">
                <a:solidFill>
                  <a:srgbClr val="FF0000"/>
                </a:solidFill>
              </a:rPr>
              <a:t>«Free On Board»</a:t>
            </a:r>
            <a:r>
              <a:rPr lang="ar-DZ" sz="2800" b="1" u="sng" dirty="0">
                <a:solidFill>
                  <a:srgbClr val="FF0000"/>
                </a:solidFill>
              </a:rPr>
              <a:t> </a:t>
            </a:r>
            <a:r>
              <a:rPr lang="fr-FR" sz="2800" b="1" u="sng" dirty="0">
                <a:solidFill>
                  <a:srgbClr val="FF0000"/>
                </a:solidFill>
              </a:rPr>
              <a:t>FOB</a:t>
            </a:r>
            <a:endParaRPr lang="ar-DZ" sz="2800" b="1" u="sng" dirty="0">
              <a:solidFill>
                <a:srgbClr val="FF0000"/>
              </a:solidFill>
            </a:endParaRPr>
          </a:p>
          <a:p>
            <a:pPr marL="0" indent="0" algn="just" rtl="1">
              <a:buNone/>
            </a:pPr>
            <a:r>
              <a:rPr lang="ar-DZ" dirty="0"/>
              <a:t> </a:t>
            </a:r>
            <a:r>
              <a:rPr lang="ar-DZ" sz="2400" dirty="0"/>
              <a:t>وهو كذلك شرط مخصص للنقل البحري أو النهري فقط، فهو شرط كلاسيكي كثير الاستخدام كما يعّد أقدم شروط أو مصطلحات المبادلات الدولية.  وفقا لهذا الشرط</a:t>
            </a:r>
            <a:r>
              <a:rPr lang="fr-FR" sz="2400" dirty="0"/>
              <a:t> </a:t>
            </a:r>
            <a:r>
              <a:rPr lang="ar-DZ" sz="2400" dirty="0"/>
              <a:t> يتحمل البائع كل التكاليف والمخاطر ابتداء من مؤسسته إلى غاية شحن البضاعة على ظهر السفينة أو الصندل بما فيها التخليص الجمركي للتصدير، وهي كذلك نقطة تحول المخاطر والتكاليف من البائع إلى المشتري.</a:t>
            </a:r>
          </a:p>
          <a:p>
            <a:pPr marL="0" indent="0" algn="ctr" rtl="1">
              <a:buNone/>
            </a:pPr>
            <a:r>
              <a:rPr lang="ar-DZ" sz="2400" b="1" dirty="0"/>
              <a:t> </a:t>
            </a:r>
            <a:endParaRPr lang="fr-FR" sz="2400" dirty="0"/>
          </a:p>
        </p:txBody>
      </p:sp>
      <p:pic>
        <p:nvPicPr>
          <p:cNvPr id="4" name="Image 3" descr="فوب إنكوترم"/>
          <p:cNvPicPr/>
          <p:nvPr/>
        </p:nvPicPr>
        <p:blipFill>
          <a:blip r:embed="rId2">
            <a:extLst>
              <a:ext uri="{28A0092B-C50C-407E-A947-70E740481C1C}">
                <a14:useLocalDpi xmlns:a14="http://schemas.microsoft.com/office/drawing/2010/main" val="0"/>
              </a:ext>
            </a:extLst>
          </a:blip>
          <a:srcRect/>
          <a:stretch>
            <a:fillRect/>
          </a:stretch>
        </p:blipFill>
        <p:spPr bwMode="auto">
          <a:xfrm>
            <a:off x="2446986" y="3494695"/>
            <a:ext cx="6967469" cy="2475230"/>
          </a:xfrm>
          <a:prstGeom prst="rect">
            <a:avLst/>
          </a:prstGeom>
          <a:noFill/>
          <a:ln>
            <a:noFill/>
          </a:ln>
        </p:spPr>
      </p:pic>
    </p:spTree>
    <p:extLst>
      <p:ext uri="{BB962C8B-B14F-4D97-AF65-F5344CB8AC3E}">
        <p14:creationId xmlns:p14="http://schemas.microsoft.com/office/powerpoint/2010/main" val="3125400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5898524"/>
          </a:xfrm>
        </p:spPr>
        <p:txBody>
          <a:bodyPr/>
          <a:lstStyle/>
          <a:p>
            <a:pPr marL="0" indent="0" algn="r">
              <a:buNone/>
            </a:pPr>
            <a:endParaRPr lang="fr-FR" dirty="0"/>
          </a:p>
          <a:p>
            <a:pPr marL="0" indent="0" algn="just" rtl="1">
              <a:buNone/>
            </a:pPr>
            <a:r>
              <a:rPr lang="ar-DZ" sz="2400" b="1" u="sng" dirty="0">
                <a:solidFill>
                  <a:srgbClr val="FF0000"/>
                </a:solidFill>
              </a:rPr>
              <a:t>5,4/ التكاليف وأجرة الشحن مدفوعة حتى ميناء الوصول: </a:t>
            </a:r>
            <a:r>
              <a:rPr lang="fr-FR" sz="2400" b="1" u="sng" dirty="0">
                <a:solidFill>
                  <a:srgbClr val="FF0000"/>
                </a:solidFill>
              </a:rPr>
              <a:t>«</a:t>
            </a:r>
            <a:r>
              <a:rPr lang="fr-FR" sz="2400" b="1" u="sng" dirty="0" err="1">
                <a:solidFill>
                  <a:srgbClr val="FF0000"/>
                </a:solidFill>
              </a:rPr>
              <a:t>Cost</a:t>
            </a:r>
            <a:r>
              <a:rPr lang="fr-FR" sz="2400" b="1" u="sng" dirty="0">
                <a:solidFill>
                  <a:srgbClr val="FF0000"/>
                </a:solidFill>
              </a:rPr>
              <a:t> and </a:t>
            </a:r>
            <a:r>
              <a:rPr lang="fr-FR" sz="2400" b="1" u="sng" dirty="0" err="1">
                <a:solidFill>
                  <a:srgbClr val="FF0000"/>
                </a:solidFill>
              </a:rPr>
              <a:t>Freight</a:t>
            </a:r>
            <a:r>
              <a:rPr lang="fr-FR" sz="2400" b="1" u="sng" dirty="0">
                <a:solidFill>
                  <a:srgbClr val="FF0000"/>
                </a:solidFill>
              </a:rPr>
              <a:t>»</a:t>
            </a:r>
            <a:r>
              <a:rPr lang="ar-DZ" sz="2400" b="1" u="sng" dirty="0">
                <a:solidFill>
                  <a:srgbClr val="FF0000"/>
                </a:solidFill>
              </a:rPr>
              <a:t> </a:t>
            </a:r>
            <a:r>
              <a:rPr lang="fr-FR" sz="2400" b="1" u="sng" dirty="0">
                <a:solidFill>
                  <a:srgbClr val="FF0000"/>
                </a:solidFill>
              </a:rPr>
              <a:t>CFR</a:t>
            </a:r>
            <a:endParaRPr lang="ar-DZ" sz="2400" b="1" u="sng" dirty="0">
              <a:solidFill>
                <a:srgbClr val="FF0000"/>
              </a:solidFill>
            </a:endParaRPr>
          </a:p>
          <a:p>
            <a:pPr marL="0" indent="0" algn="just" rtl="1">
              <a:buNone/>
            </a:pPr>
            <a:r>
              <a:rPr lang="ar-DZ" sz="2400" dirty="0"/>
              <a:t>وهو ثالث شرط مخصص للنقل البحري أو النهري فقط، بموجبه يترتب على البائع دفع كل التكاليف حتى بلوغ البضاعة ميناء الوصول بما فيها التخليص الجمركي للتصدير وتكلفة النقل الدولي ولكن بدون تحمل لتكاليف التأمين والتي تقع على عاتق الشاري. أما تحمل المخاطر فتنتقل إلى الشاري ابتداء من تسليم البضاعة على ظهر السفينة</a:t>
            </a:r>
            <a:endParaRPr lang="fr-FR" sz="2400" dirty="0"/>
          </a:p>
          <a:p>
            <a:pPr marL="0" indent="0" algn="ctr" rtl="1">
              <a:buNone/>
            </a:pPr>
            <a:endParaRPr lang="ar-DZ" sz="2400" dirty="0"/>
          </a:p>
        </p:txBody>
      </p:sp>
      <p:pic>
        <p:nvPicPr>
          <p:cNvPr id="5" name="Image 4" descr="CFR Incoterm"/>
          <p:cNvPicPr/>
          <p:nvPr/>
        </p:nvPicPr>
        <p:blipFill>
          <a:blip r:embed="rId2">
            <a:extLst>
              <a:ext uri="{28A0092B-C50C-407E-A947-70E740481C1C}">
                <a14:useLocalDpi xmlns:a14="http://schemas.microsoft.com/office/drawing/2010/main" val="0"/>
              </a:ext>
            </a:extLst>
          </a:blip>
          <a:srcRect/>
          <a:stretch>
            <a:fillRect/>
          </a:stretch>
        </p:blipFill>
        <p:spPr bwMode="auto">
          <a:xfrm>
            <a:off x="1931831" y="3515932"/>
            <a:ext cx="7044529" cy="2382591"/>
          </a:xfrm>
          <a:prstGeom prst="rect">
            <a:avLst/>
          </a:prstGeom>
          <a:noFill/>
          <a:ln>
            <a:noFill/>
          </a:ln>
        </p:spPr>
      </p:pic>
    </p:spTree>
    <p:extLst>
      <p:ext uri="{BB962C8B-B14F-4D97-AF65-F5344CB8AC3E}">
        <p14:creationId xmlns:p14="http://schemas.microsoft.com/office/powerpoint/2010/main" val="1574486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4699" y="515156"/>
            <a:ext cx="9805155" cy="6001554"/>
          </a:xfrm>
        </p:spPr>
        <p:txBody>
          <a:bodyPr/>
          <a:lstStyle/>
          <a:p>
            <a:pPr marL="0" indent="0" algn="r" rtl="1">
              <a:buNone/>
            </a:pPr>
            <a:endParaRPr lang="ar-DZ" dirty="0"/>
          </a:p>
          <a:p>
            <a:pPr marL="0" indent="0" algn="r" rtl="1">
              <a:buNone/>
            </a:pPr>
            <a:r>
              <a:rPr lang="ar-DZ" sz="2800" b="1" u="sng" dirty="0">
                <a:solidFill>
                  <a:srgbClr val="FF0000"/>
                </a:solidFill>
              </a:rPr>
              <a:t>6,4/ التكاليف، التأمين وأجرة الشحن مدفوعة حتى ميناء الوصول</a:t>
            </a:r>
          </a:p>
          <a:p>
            <a:pPr marL="0" indent="0" algn="r" rtl="1">
              <a:buNone/>
            </a:pPr>
            <a:r>
              <a:rPr lang="fr-FR" sz="2800" b="1" u="sng" dirty="0">
                <a:solidFill>
                  <a:srgbClr val="FF0000"/>
                </a:solidFill>
              </a:rPr>
              <a:t>«Cost Insurance and Freight»</a:t>
            </a:r>
            <a:r>
              <a:rPr lang="ar-DZ" sz="2800" b="1" u="sng" dirty="0">
                <a:solidFill>
                  <a:srgbClr val="FF0000"/>
                </a:solidFill>
              </a:rPr>
              <a:t>    </a:t>
            </a:r>
            <a:r>
              <a:rPr lang="fr-FR" sz="2800" b="1" u="sng" dirty="0">
                <a:solidFill>
                  <a:srgbClr val="FF0000"/>
                </a:solidFill>
              </a:rPr>
              <a:t>CIF</a:t>
            </a:r>
            <a:endParaRPr lang="ar-DZ" sz="2800" b="1" u="sng" dirty="0">
              <a:solidFill>
                <a:srgbClr val="FF0000"/>
              </a:solidFill>
            </a:endParaRPr>
          </a:p>
          <a:p>
            <a:pPr marL="0" indent="0" algn="r" rtl="1">
              <a:buNone/>
            </a:pPr>
            <a:r>
              <a:rPr lang="ar-DZ" sz="2400" dirty="0"/>
              <a:t>وهو الشرط الرابع والأخير المخصص للنقل البحري والنهري فقط. ظهوره يرجع إلى سنة 1895هو مماثل تماما لشرط السابق أي </a:t>
            </a:r>
            <a:r>
              <a:rPr lang="fr-FR" sz="2400" dirty="0"/>
              <a:t>CFR</a:t>
            </a:r>
            <a:r>
              <a:rPr lang="ar-DZ" sz="2400" dirty="0"/>
              <a:t>، نقطة الاختلاف الوحيدة وهي دفع تكاليف التأمين من طرف البائع، بتعبير آخر الشاري لا يدفع أي تكلفة حتى بلوغ البضاعة ميناء الوصول ولكن الشرط ينص على أن يتحمل الشاري المخاطر ابتداء من شحن البضاعة على الباخرة.   </a:t>
            </a:r>
          </a:p>
          <a:p>
            <a:pPr marL="0" indent="0" algn="ctr" rtl="1">
              <a:buNone/>
            </a:pPr>
            <a:r>
              <a:rPr lang="ar-DZ" sz="2400" dirty="0"/>
              <a:t> </a:t>
            </a:r>
          </a:p>
        </p:txBody>
      </p:sp>
      <p:pic>
        <p:nvPicPr>
          <p:cNvPr id="4" name="Image 3" descr="إنكوترم سيف"/>
          <p:cNvPicPr/>
          <p:nvPr/>
        </p:nvPicPr>
        <p:blipFill>
          <a:blip r:embed="rId2">
            <a:extLst>
              <a:ext uri="{28A0092B-C50C-407E-A947-70E740481C1C}">
                <a14:useLocalDpi xmlns:a14="http://schemas.microsoft.com/office/drawing/2010/main" val="0"/>
              </a:ext>
            </a:extLst>
          </a:blip>
          <a:srcRect/>
          <a:stretch>
            <a:fillRect/>
          </a:stretch>
        </p:blipFill>
        <p:spPr bwMode="auto">
          <a:xfrm>
            <a:off x="1944710" y="3735025"/>
            <a:ext cx="7431110" cy="2581910"/>
          </a:xfrm>
          <a:prstGeom prst="rect">
            <a:avLst/>
          </a:prstGeom>
          <a:noFill/>
          <a:ln>
            <a:noFill/>
          </a:ln>
        </p:spPr>
      </p:pic>
    </p:spTree>
    <p:extLst>
      <p:ext uri="{BB962C8B-B14F-4D97-AF65-F5344CB8AC3E}">
        <p14:creationId xmlns:p14="http://schemas.microsoft.com/office/powerpoint/2010/main" val="3368886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6040192"/>
          </a:xfrm>
        </p:spPr>
        <p:txBody>
          <a:bodyPr/>
          <a:lstStyle/>
          <a:p>
            <a:pPr marL="0" indent="0" algn="r" rtl="1">
              <a:buNone/>
            </a:pPr>
            <a:endParaRPr lang="fr-FR" dirty="0"/>
          </a:p>
          <a:p>
            <a:pPr marL="0" lvl="0" indent="0" algn="r" rtl="1">
              <a:buClr>
                <a:srgbClr val="1E5155">
                  <a:lumMod val="40000"/>
                  <a:lumOff val="60000"/>
                </a:srgbClr>
              </a:buClr>
              <a:buNone/>
            </a:pPr>
            <a:r>
              <a:rPr lang="ar-DZ" sz="2800" b="1" u="sng" dirty="0">
                <a:solidFill>
                  <a:srgbClr val="FF0000"/>
                </a:solidFill>
              </a:rPr>
              <a:t>7,4/ الحمولة مدفوعة حتى نقطة الوصول: </a:t>
            </a:r>
            <a:r>
              <a:rPr lang="fr-FR" sz="2800" b="1" u="sng" dirty="0">
                <a:solidFill>
                  <a:srgbClr val="FF0000"/>
                </a:solidFill>
              </a:rPr>
              <a:t>«</a:t>
            </a:r>
            <a:r>
              <a:rPr lang="fr-FR" sz="2800" b="1" u="sng" dirty="0" err="1">
                <a:solidFill>
                  <a:srgbClr val="FF0000"/>
                </a:solidFill>
              </a:rPr>
              <a:t>Carriage</a:t>
            </a:r>
            <a:r>
              <a:rPr lang="fr-FR" sz="2800" b="1" u="sng" dirty="0">
                <a:solidFill>
                  <a:srgbClr val="FF0000"/>
                </a:solidFill>
              </a:rPr>
              <a:t> </a:t>
            </a:r>
            <a:r>
              <a:rPr lang="fr-FR" sz="2800" b="1" u="sng" dirty="0" err="1">
                <a:solidFill>
                  <a:srgbClr val="FF0000"/>
                </a:solidFill>
              </a:rPr>
              <a:t>Paid</a:t>
            </a:r>
            <a:r>
              <a:rPr lang="fr-FR" sz="2800" b="1" u="sng" dirty="0">
                <a:solidFill>
                  <a:srgbClr val="FF0000"/>
                </a:solidFill>
              </a:rPr>
              <a:t> to»</a:t>
            </a:r>
            <a:r>
              <a:rPr lang="ar-DZ" sz="2800" b="1" u="sng" dirty="0">
                <a:solidFill>
                  <a:srgbClr val="FF0000"/>
                </a:solidFill>
              </a:rPr>
              <a:t> </a:t>
            </a:r>
            <a:r>
              <a:rPr lang="fr-FR" sz="2800" b="1" u="sng" dirty="0">
                <a:solidFill>
                  <a:srgbClr val="FF0000"/>
                </a:solidFill>
              </a:rPr>
              <a:t>CPT </a:t>
            </a:r>
            <a:endParaRPr lang="ar-DZ" sz="2800" b="1" u="sng" dirty="0">
              <a:solidFill>
                <a:srgbClr val="FF0000"/>
              </a:solidFill>
            </a:endParaRPr>
          </a:p>
          <a:p>
            <a:pPr marL="0" lvl="0" indent="0" algn="r" rtl="1">
              <a:buClr>
                <a:srgbClr val="1E5155">
                  <a:lumMod val="40000"/>
                  <a:lumOff val="60000"/>
                </a:srgbClr>
              </a:buClr>
              <a:buNone/>
            </a:pPr>
            <a:r>
              <a:rPr lang="ar-DZ" sz="2400" dirty="0">
                <a:solidFill>
                  <a:prstClr val="white"/>
                </a:solidFill>
              </a:rPr>
              <a:t>الشرط يتماشى مع كل أنواع وسائل النقل مع إمكانية الدمج بينهم في عملية واحدة. الشرط يلزم البائع بدفع كل تكاليف الناجمة عن عملية التصدير بما فيها تكاليف النقل حتى نقطة الوصول المتفق عليها، بينما يعفيه من تحمل تكاليف التأمين. أما المخاطر فتتحول للشاري بمجرد وضع البضاعة من طرف البائع عند أول وكيل للنقل. </a:t>
            </a:r>
            <a:endParaRPr lang="fr-FR" sz="2400" dirty="0">
              <a:solidFill>
                <a:prstClr val="white"/>
              </a:solidFill>
            </a:endParaRPr>
          </a:p>
          <a:p>
            <a:pPr marL="0" lvl="0" indent="0" algn="ctr" rtl="1">
              <a:buClr>
                <a:srgbClr val="1E5155">
                  <a:lumMod val="40000"/>
                  <a:lumOff val="60000"/>
                </a:srgbClr>
              </a:buClr>
              <a:buNone/>
            </a:pPr>
            <a:r>
              <a:rPr lang="ar-DZ" sz="2400" dirty="0">
                <a:solidFill>
                  <a:prstClr val="white"/>
                </a:solidFill>
              </a:rPr>
              <a:t>  </a:t>
            </a:r>
          </a:p>
        </p:txBody>
      </p:sp>
      <p:pic>
        <p:nvPicPr>
          <p:cNvPr id="4" name="Image 3" descr="CPT Incoterm"/>
          <p:cNvPicPr/>
          <p:nvPr/>
        </p:nvPicPr>
        <p:blipFill>
          <a:blip r:embed="rId2">
            <a:extLst>
              <a:ext uri="{28A0092B-C50C-407E-A947-70E740481C1C}">
                <a14:useLocalDpi xmlns:a14="http://schemas.microsoft.com/office/drawing/2010/main" val="0"/>
              </a:ext>
            </a:extLst>
          </a:blip>
          <a:srcRect/>
          <a:stretch>
            <a:fillRect/>
          </a:stretch>
        </p:blipFill>
        <p:spPr bwMode="auto">
          <a:xfrm>
            <a:off x="1931831" y="3438811"/>
            <a:ext cx="7495504" cy="2581910"/>
          </a:xfrm>
          <a:prstGeom prst="rect">
            <a:avLst/>
          </a:prstGeom>
          <a:noFill/>
          <a:ln>
            <a:noFill/>
          </a:ln>
        </p:spPr>
      </p:pic>
    </p:spTree>
    <p:extLst>
      <p:ext uri="{BB962C8B-B14F-4D97-AF65-F5344CB8AC3E}">
        <p14:creationId xmlns:p14="http://schemas.microsoft.com/office/powerpoint/2010/main" val="2993992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6062" y="857248"/>
            <a:ext cx="10200068" cy="5391151"/>
          </a:xfrm>
        </p:spPr>
        <p:txBody>
          <a:bodyPr/>
          <a:lstStyle/>
          <a:p>
            <a:pPr marL="0" indent="0" algn="r" rtl="1">
              <a:buNone/>
            </a:pPr>
            <a:endParaRPr lang="ar-DZ" b="1" u="sng" dirty="0">
              <a:solidFill>
                <a:srgbClr val="FF0000"/>
              </a:solidFill>
            </a:endParaRPr>
          </a:p>
          <a:p>
            <a:pPr marL="0" indent="0" algn="r" rtl="1">
              <a:buNone/>
            </a:pPr>
            <a:r>
              <a:rPr lang="ar-DZ" sz="2400" b="1" u="sng" dirty="0">
                <a:solidFill>
                  <a:srgbClr val="FF0000"/>
                </a:solidFill>
              </a:rPr>
              <a:t>8,4/ الحمولة والتأمين مدفوعين إلى نقطة الوصول </a:t>
            </a:r>
            <a:r>
              <a:rPr lang="fr-FR" sz="2400" b="1" u="sng" dirty="0">
                <a:solidFill>
                  <a:srgbClr val="FF0000"/>
                </a:solidFill>
              </a:rPr>
              <a:t>«Carriage and </a:t>
            </a:r>
            <a:r>
              <a:rPr lang="fr-FR" sz="2400" b="1" u="sng" dirty="0" err="1">
                <a:solidFill>
                  <a:srgbClr val="FF0000"/>
                </a:solidFill>
              </a:rPr>
              <a:t>Insurance</a:t>
            </a:r>
            <a:r>
              <a:rPr lang="fr-FR" sz="2400" b="1" u="sng" dirty="0">
                <a:solidFill>
                  <a:srgbClr val="FF0000"/>
                </a:solidFill>
              </a:rPr>
              <a:t> Paid to»</a:t>
            </a:r>
            <a:r>
              <a:rPr lang="ar-DZ" sz="2400" b="1" u="sng" dirty="0">
                <a:solidFill>
                  <a:srgbClr val="FF0000"/>
                </a:solidFill>
              </a:rPr>
              <a:t> </a:t>
            </a:r>
            <a:r>
              <a:rPr lang="fr-FR" sz="2400" b="1" u="sng" dirty="0">
                <a:solidFill>
                  <a:srgbClr val="FF0000"/>
                </a:solidFill>
              </a:rPr>
              <a:t>CIP</a:t>
            </a:r>
            <a:r>
              <a:rPr lang="ar-DZ" sz="2400" b="1" u="sng" dirty="0">
                <a:solidFill>
                  <a:srgbClr val="FF0000"/>
                </a:solidFill>
              </a:rPr>
              <a:t> </a:t>
            </a:r>
          </a:p>
          <a:p>
            <a:pPr marL="0" indent="0" algn="r" rtl="1">
              <a:buNone/>
            </a:pPr>
            <a:r>
              <a:rPr lang="ar-DZ" sz="2400" dirty="0"/>
              <a:t>الشرط يجعل من البائع يتحمل كل التكاليف المنجرة عن عملية التصدير بالإضافة إلى مصاريف النقل والتأمين إلى غاية نقطة الوصول المتفق عليها، على أن يتحمل الشاري التخليص الجمركي عن الاستيراد. أما المخاطر فيتخلص منها البائع بمجرد إيداع البضاعة عند أول ناقل. الشرط يقبل استخدام كل وسائل النقل منفردة أو متكاملة. </a:t>
            </a:r>
            <a:endParaRPr lang="fr-FR" sz="2400" dirty="0"/>
          </a:p>
          <a:p>
            <a:pPr marL="0" indent="0" algn="ctr" rtl="1">
              <a:buNone/>
            </a:pPr>
            <a:endParaRPr lang="ar-DZ" sz="2400" dirty="0"/>
          </a:p>
        </p:txBody>
      </p:sp>
      <p:pic>
        <p:nvPicPr>
          <p:cNvPr id="4" name="Image 3" descr="CIP Incoterm"/>
          <p:cNvPicPr/>
          <p:nvPr/>
        </p:nvPicPr>
        <p:blipFill>
          <a:blip r:embed="rId2">
            <a:extLst>
              <a:ext uri="{28A0092B-C50C-407E-A947-70E740481C1C}">
                <a14:useLocalDpi xmlns:a14="http://schemas.microsoft.com/office/drawing/2010/main" val="0"/>
              </a:ext>
            </a:extLst>
          </a:blip>
          <a:srcRect/>
          <a:stretch>
            <a:fillRect/>
          </a:stretch>
        </p:blipFill>
        <p:spPr bwMode="auto">
          <a:xfrm>
            <a:off x="1764406" y="3373419"/>
            <a:ext cx="7972021" cy="2463800"/>
          </a:xfrm>
          <a:prstGeom prst="rect">
            <a:avLst/>
          </a:prstGeom>
          <a:noFill/>
          <a:ln>
            <a:noFill/>
          </a:ln>
        </p:spPr>
      </p:pic>
    </p:spTree>
    <p:extLst>
      <p:ext uri="{BB962C8B-B14F-4D97-AF65-F5344CB8AC3E}">
        <p14:creationId xmlns:p14="http://schemas.microsoft.com/office/powerpoint/2010/main" val="3432585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6053071"/>
          </a:xfrm>
        </p:spPr>
        <p:txBody>
          <a:bodyPr/>
          <a:lstStyle/>
          <a:p>
            <a:pPr marL="0" indent="0" algn="r">
              <a:buNone/>
            </a:pPr>
            <a:endParaRPr lang="fr-FR" dirty="0"/>
          </a:p>
          <a:p>
            <a:pPr marL="0" lvl="0" indent="0" algn="r" rtl="1">
              <a:buClr>
                <a:srgbClr val="1E5155">
                  <a:lumMod val="40000"/>
                  <a:lumOff val="60000"/>
                </a:srgbClr>
              </a:buClr>
              <a:buNone/>
            </a:pPr>
            <a:r>
              <a:rPr lang="ar-DZ" sz="2800" b="1" u="sng" dirty="0">
                <a:solidFill>
                  <a:srgbClr val="FF0000"/>
                </a:solidFill>
              </a:rPr>
              <a:t>9,4/ تسليم البضاعة في مكان محدد: </a:t>
            </a:r>
            <a:r>
              <a:rPr lang="fr-FR" sz="2800" b="1" u="sng" dirty="0">
                <a:solidFill>
                  <a:srgbClr val="FF0000"/>
                </a:solidFill>
              </a:rPr>
              <a:t>«</a:t>
            </a:r>
            <a:r>
              <a:rPr lang="fr-FR" sz="2800" b="1" u="sng" dirty="0" err="1">
                <a:solidFill>
                  <a:srgbClr val="FF0000"/>
                </a:solidFill>
              </a:rPr>
              <a:t>Delivered</a:t>
            </a:r>
            <a:r>
              <a:rPr lang="fr-FR" sz="2800" b="1" u="sng" dirty="0">
                <a:solidFill>
                  <a:srgbClr val="FF0000"/>
                </a:solidFill>
              </a:rPr>
              <a:t> </a:t>
            </a:r>
            <a:r>
              <a:rPr lang="fr-FR" sz="2800" b="1" u="sng" dirty="0" err="1">
                <a:solidFill>
                  <a:srgbClr val="FF0000"/>
                </a:solidFill>
              </a:rPr>
              <a:t>At</a:t>
            </a:r>
            <a:r>
              <a:rPr lang="fr-FR" sz="2800" b="1" u="sng" dirty="0">
                <a:solidFill>
                  <a:srgbClr val="FF0000"/>
                </a:solidFill>
              </a:rPr>
              <a:t> Place»</a:t>
            </a:r>
            <a:r>
              <a:rPr lang="ar-DZ" sz="2800" b="1" u="sng" dirty="0">
                <a:solidFill>
                  <a:srgbClr val="FF0000"/>
                </a:solidFill>
              </a:rPr>
              <a:t> </a:t>
            </a:r>
            <a:r>
              <a:rPr lang="fr-FR" sz="2800" b="1" u="sng" dirty="0">
                <a:solidFill>
                  <a:srgbClr val="FF0000"/>
                </a:solidFill>
              </a:rPr>
              <a:t>DAP</a:t>
            </a:r>
            <a:endParaRPr lang="ar-DZ" sz="2800" b="1" u="sng" dirty="0">
              <a:solidFill>
                <a:srgbClr val="FF0000"/>
              </a:solidFill>
            </a:endParaRPr>
          </a:p>
          <a:p>
            <a:pPr marL="0" lvl="0" indent="0" algn="r" rtl="1">
              <a:buClr>
                <a:srgbClr val="1E5155">
                  <a:lumMod val="40000"/>
                  <a:lumOff val="60000"/>
                </a:srgbClr>
              </a:buClr>
              <a:buNone/>
            </a:pPr>
            <a:r>
              <a:rPr lang="ar-DZ" sz="2400" dirty="0">
                <a:solidFill>
                  <a:prstClr val="white"/>
                </a:solidFill>
              </a:rPr>
              <a:t>وهو شرط مماثل تماما لشرط </a:t>
            </a:r>
            <a:r>
              <a:rPr lang="fr-FR" sz="2400" dirty="0">
                <a:solidFill>
                  <a:prstClr val="white"/>
                </a:solidFill>
              </a:rPr>
              <a:t>CIP</a:t>
            </a:r>
            <a:r>
              <a:rPr lang="ar-DZ" sz="2400" dirty="0">
                <a:solidFill>
                  <a:prstClr val="white"/>
                </a:solidFill>
              </a:rPr>
              <a:t> فيما يخص التكاليف ومختلف عنه فيما يخص المخاطر، فالبائع يتحمل كل المصاريف الناجمة عن عملية التصدير بالإضافة إلى مصاريف النقل والتأمين إلى غاية نقطة الوصول المتفق عليها، ويزيد على ذلك تحمل المخاطر إلى غاية نقطة الوصول المتفق عليها. أما التخليص الجمركي عن الاستيراد فيتحمله الشاري.</a:t>
            </a:r>
            <a:endParaRPr lang="fr-FR" sz="2400" dirty="0">
              <a:solidFill>
                <a:prstClr val="white"/>
              </a:solidFill>
            </a:endParaRPr>
          </a:p>
          <a:p>
            <a:pPr marL="0" lvl="0" indent="0" algn="ctr" rtl="1">
              <a:buClr>
                <a:srgbClr val="1E5155">
                  <a:lumMod val="40000"/>
                  <a:lumOff val="60000"/>
                </a:srgbClr>
              </a:buClr>
              <a:buNone/>
            </a:pPr>
            <a:endParaRPr lang="fr-FR" sz="2400" dirty="0">
              <a:solidFill>
                <a:prstClr val="white"/>
              </a:solidFill>
            </a:endParaRPr>
          </a:p>
          <a:p>
            <a:pPr marL="0" lvl="0" indent="0" algn="ctr" rtl="1">
              <a:buClr>
                <a:srgbClr val="1E5155">
                  <a:lumMod val="40000"/>
                  <a:lumOff val="60000"/>
                </a:srgbClr>
              </a:buClr>
              <a:buNone/>
            </a:pPr>
            <a:endParaRPr lang="fr-FR" dirty="0"/>
          </a:p>
        </p:txBody>
      </p:sp>
      <p:pic>
        <p:nvPicPr>
          <p:cNvPr id="4" name="Image 3" descr="DAP Incoterm"/>
          <p:cNvPicPr/>
          <p:nvPr/>
        </p:nvPicPr>
        <p:blipFill>
          <a:blip r:embed="rId2">
            <a:extLst>
              <a:ext uri="{28A0092B-C50C-407E-A947-70E740481C1C}">
                <a14:useLocalDpi xmlns:a14="http://schemas.microsoft.com/office/drawing/2010/main" val="0"/>
              </a:ext>
            </a:extLst>
          </a:blip>
          <a:srcRect/>
          <a:stretch>
            <a:fillRect/>
          </a:stretch>
        </p:blipFill>
        <p:spPr bwMode="auto">
          <a:xfrm>
            <a:off x="1584101" y="3618963"/>
            <a:ext cx="7933385" cy="2322830"/>
          </a:xfrm>
          <a:prstGeom prst="rect">
            <a:avLst/>
          </a:prstGeom>
          <a:noFill/>
          <a:ln>
            <a:noFill/>
          </a:ln>
        </p:spPr>
      </p:pic>
    </p:spTree>
    <p:extLst>
      <p:ext uri="{BB962C8B-B14F-4D97-AF65-F5344CB8AC3E}">
        <p14:creationId xmlns:p14="http://schemas.microsoft.com/office/powerpoint/2010/main" val="382499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4698" y="498437"/>
            <a:ext cx="10161431" cy="6005393"/>
          </a:xfrm>
        </p:spPr>
        <p:txBody>
          <a:bodyPr>
            <a:normAutofit/>
          </a:bodyPr>
          <a:lstStyle/>
          <a:p>
            <a:pPr marL="0" indent="0" algn="r" rtl="1">
              <a:buNone/>
            </a:pPr>
            <a:endParaRPr lang="ar-DZ" dirty="0"/>
          </a:p>
          <a:p>
            <a:pPr marL="0" indent="0" algn="r" rtl="1">
              <a:buNone/>
            </a:pPr>
            <a:r>
              <a:rPr lang="ar-DZ" sz="2600" b="1" u="sng" dirty="0">
                <a:solidFill>
                  <a:srgbClr val="FF0000"/>
                </a:solidFill>
              </a:rPr>
              <a:t>10,4/ تسليم البضاعة في مكان محدد مع التفريغ: </a:t>
            </a:r>
            <a:r>
              <a:rPr lang="fr-FR" sz="2600" b="1" u="sng" dirty="0">
                <a:solidFill>
                  <a:srgbClr val="FF0000"/>
                </a:solidFill>
              </a:rPr>
              <a:t>«</a:t>
            </a:r>
            <a:r>
              <a:rPr lang="fr-FR" sz="2600" b="1" i="1" u="sng" dirty="0">
                <a:solidFill>
                  <a:srgbClr val="FF0000"/>
                </a:solidFill>
              </a:rPr>
              <a:t>Delivered </a:t>
            </a:r>
            <a:r>
              <a:rPr lang="fr-FR" sz="2600" b="1" i="1" u="sng" dirty="0" err="1">
                <a:solidFill>
                  <a:srgbClr val="FF0000"/>
                </a:solidFill>
              </a:rPr>
              <a:t>at</a:t>
            </a:r>
            <a:r>
              <a:rPr lang="fr-FR" sz="2600" b="1" i="1" u="sng" dirty="0">
                <a:solidFill>
                  <a:srgbClr val="FF0000"/>
                </a:solidFill>
              </a:rPr>
              <a:t> Place </a:t>
            </a:r>
            <a:r>
              <a:rPr lang="fr-FR" sz="2600" b="1" i="1" u="sng" dirty="0" err="1">
                <a:solidFill>
                  <a:srgbClr val="FF0000"/>
                </a:solidFill>
              </a:rPr>
              <a:t>Unloaded</a:t>
            </a:r>
            <a:r>
              <a:rPr lang="fr-FR" sz="2600" b="1" i="1" u="sng" dirty="0">
                <a:solidFill>
                  <a:srgbClr val="FF0000"/>
                </a:solidFill>
              </a:rPr>
              <a:t> </a:t>
            </a:r>
            <a:r>
              <a:rPr lang="fr-FR" sz="2600" b="1" u="sng" dirty="0">
                <a:solidFill>
                  <a:srgbClr val="FF0000"/>
                </a:solidFill>
              </a:rPr>
              <a:t>»</a:t>
            </a:r>
            <a:r>
              <a:rPr lang="ar-DZ" sz="2600" b="1" u="sng" dirty="0">
                <a:solidFill>
                  <a:srgbClr val="FF0000"/>
                </a:solidFill>
              </a:rPr>
              <a:t> </a:t>
            </a:r>
            <a:r>
              <a:rPr lang="fr-FR" sz="2600" b="1" u="sng" dirty="0">
                <a:solidFill>
                  <a:srgbClr val="FF0000"/>
                </a:solidFill>
              </a:rPr>
              <a:t>DPU</a:t>
            </a:r>
            <a:r>
              <a:rPr lang="ar-DZ" sz="2400" b="1" u="sng" dirty="0">
                <a:solidFill>
                  <a:srgbClr val="FF0000"/>
                </a:solidFill>
              </a:rPr>
              <a:t> </a:t>
            </a:r>
          </a:p>
          <a:p>
            <a:pPr marL="0" indent="0" algn="just" rtl="1">
              <a:buNone/>
            </a:pPr>
            <a:r>
              <a:rPr lang="ar-DZ" sz="2600" dirty="0"/>
              <a:t>الشرط يجعل من البائع يتحمل كل التكاليف المنجرة عن عملية التصدير بالإضافة إلى مصاريف النقل والتأمين إلى غاية نقطة الوصول المتفق عليها، كما يتحمل أيضا تكاليف التفريغ من الباخرة أومن أي وسيلة نقل أخرى عند نقطة الوصول المتفق عليها، وهي كذلك النقطة التي ينتهي عندها تحمل المخاطر من طرف البائع. طبعا على أن يتحمل الشاري التخليص الجمركي عن الاستيراد. </a:t>
            </a:r>
          </a:p>
          <a:p>
            <a:pPr marL="0" indent="0" algn="ctr" rtl="1">
              <a:buNone/>
            </a:pPr>
            <a:r>
              <a:rPr lang="ar-DZ" sz="2400" dirty="0"/>
              <a:t> </a:t>
            </a:r>
          </a:p>
          <a:p>
            <a:pPr marL="0" indent="0" algn="r" rtl="1">
              <a:buNone/>
            </a:pPr>
            <a:endParaRPr lang="ar-DZ" sz="2400" b="1" u="sng" dirty="0">
              <a:solidFill>
                <a:srgbClr val="FF0000"/>
              </a:solidFill>
            </a:endParaRPr>
          </a:p>
        </p:txBody>
      </p:sp>
      <p:pic>
        <p:nvPicPr>
          <p:cNvPr id="4" name="Image 3" descr="إنكوترم DPU"/>
          <p:cNvPicPr/>
          <p:nvPr/>
        </p:nvPicPr>
        <p:blipFill>
          <a:blip r:embed="rId2">
            <a:extLst>
              <a:ext uri="{28A0092B-C50C-407E-A947-70E740481C1C}">
                <a14:useLocalDpi xmlns:a14="http://schemas.microsoft.com/office/drawing/2010/main" val="0"/>
              </a:ext>
            </a:extLst>
          </a:blip>
          <a:srcRect/>
          <a:stretch>
            <a:fillRect/>
          </a:stretch>
        </p:blipFill>
        <p:spPr bwMode="auto">
          <a:xfrm>
            <a:off x="1751526" y="3995161"/>
            <a:ext cx="7933385" cy="2396490"/>
          </a:xfrm>
          <a:prstGeom prst="rect">
            <a:avLst/>
          </a:prstGeom>
          <a:noFill/>
          <a:ln>
            <a:noFill/>
          </a:ln>
        </p:spPr>
      </p:pic>
    </p:spTree>
    <p:extLst>
      <p:ext uri="{BB962C8B-B14F-4D97-AF65-F5344CB8AC3E}">
        <p14:creationId xmlns:p14="http://schemas.microsoft.com/office/powerpoint/2010/main" val="317630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1" y="656824"/>
            <a:ext cx="9451967" cy="5604454"/>
          </a:xfrm>
        </p:spPr>
        <p:txBody>
          <a:bodyPr/>
          <a:lstStyle/>
          <a:p>
            <a:pPr algn="r" rtl="1"/>
            <a:endParaRPr lang="ar-DZ" dirty="0"/>
          </a:p>
          <a:p>
            <a:pPr marL="0" indent="0" algn="just" rtl="1">
              <a:buNone/>
            </a:pPr>
            <a:r>
              <a:rPr lang="ar-DZ" dirty="0"/>
              <a:t> </a:t>
            </a:r>
            <a:r>
              <a:rPr lang="ar-DZ" sz="2400" dirty="0"/>
              <a:t>بسبب هذه الأوضاع وغيرها تأزمت الأوضاع في أوربا واشتد الصراع والتسابق والانقسامات، الشيء الذي أدى إلى اندلاع الحرب العالمية الأولى والتي اتهت بهزيمة ألمانيا والتي فرضت عليها عقوبات قاسية جعلتها تبقي تحت الضغط والبحث عن المخرج.</a:t>
            </a:r>
          </a:p>
          <a:p>
            <a:pPr marL="0" indent="0" algn="just" rtl="1">
              <a:buNone/>
            </a:pPr>
            <a:r>
              <a:rPr lang="ar-DZ" sz="2400" dirty="0"/>
              <a:t>الوضع تزامن مع حدوث الكساد العالمي أو ما يعرف الركود الكبير والذي نتج عن المبالغة في المضاربة بالبورصة والتي أدت انهيار بورصة وول ستريت بنيويورك وذلك يوم الخميس الأسود 20 أكتوبر 1929 ومعها انهار الاقتصاد الأمريكي وتبعه اقتصاد أوربا وبنوكها. الشيء الذي نجم عنه أمراض اقتصادية مستعصية كالبطالة والفقر.</a:t>
            </a:r>
          </a:p>
          <a:p>
            <a:pPr marL="0" indent="0" algn="just" rtl="1">
              <a:buNone/>
            </a:pPr>
            <a:r>
              <a:rPr lang="ar-DZ" sz="2400" dirty="0"/>
              <a:t>التأزم الاقتصادي الناتج عن الكساد العالمي وتزامنه مع النزاعات والخصومات في مختلف بقاع العالم ومع رغبة ألمانيا التخلص من القيود المفروضة عليها، كلها عناصر وغيرها ساهمت في إشعال حرب عالمية ثانية مدمرة، خرجت منها دول التحالف منتصرة على دول المحور ولكن بدمار للطرفين.</a:t>
            </a:r>
          </a:p>
          <a:p>
            <a:pPr marL="0" indent="0" algn="r" rtl="1">
              <a:buNone/>
            </a:pPr>
            <a:r>
              <a:rPr lang="ar-DZ" dirty="0"/>
              <a:t> </a:t>
            </a:r>
            <a:endParaRPr lang="fr-FR" dirty="0"/>
          </a:p>
        </p:txBody>
      </p:sp>
    </p:spTree>
    <p:extLst>
      <p:ext uri="{BB962C8B-B14F-4D97-AF65-F5344CB8AC3E}">
        <p14:creationId xmlns:p14="http://schemas.microsoft.com/office/powerpoint/2010/main" val="2991660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308"/>
            <a:ext cx="9403742" cy="5885644"/>
          </a:xfrm>
        </p:spPr>
        <p:txBody>
          <a:bodyPr/>
          <a:lstStyle/>
          <a:p>
            <a:pPr marL="0" indent="0" algn="r" rtl="1">
              <a:buNone/>
            </a:pPr>
            <a:endParaRPr lang="fr-FR" dirty="0"/>
          </a:p>
          <a:p>
            <a:pPr marL="0" lvl="0" indent="0" algn="r" rtl="1">
              <a:buClr>
                <a:srgbClr val="1E5155">
                  <a:lumMod val="40000"/>
                  <a:lumOff val="60000"/>
                </a:srgbClr>
              </a:buClr>
              <a:buNone/>
            </a:pPr>
            <a:r>
              <a:rPr lang="ar-DZ" sz="2800" b="1" u="sng" dirty="0">
                <a:solidFill>
                  <a:srgbClr val="FF0000"/>
                </a:solidFill>
              </a:rPr>
              <a:t>11,4/ تسليم البضاعة خالصة الرسوم الجمركية في مكان الوصول</a:t>
            </a:r>
          </a:p>
          <a:p>
            <a:pPr marL="0" lvl="0" indent="0" algn="r" rtl="1">
              <a:buClr>
                <a:srgbClr val="1E5155">
                  <a:lumMod val="40000"/>
                  <a:lumOff val="60000"/>
                </a:srgbClr>
              </a:buClr>
              <a:buNone/>
            </a:pPr>
            <a:r>
              <a:rPr lang="fr-FR" sz="2800" b="1" u="sng" dirty="0">
                <a:solidFill>
                  <a:srgbClr val="FF0000"/>
                </a:solidFill>
              </a:rPr>
              <a:t>«</a:t>
            </a:r>
            <a:r>
              <a:rPr lang="fr-FR" sz="2800" b="1" u="sng" dirty="0" err="1">
                <a:solidFill>
                  <a:srgbClr val="FF0000"/>
                </a:solidFill>
              </a:rPr>
              <a:t>Delivered</a:t>
            </a:r>
            <a:r>
              <a:rPr lang="fr-FR" sz="2800" b="1" u="sng" dirty="0">
                <a:solidFill>
                  <a:srgbClr val="FF0000"/>
                </a:solidFill>
              </a:rPr>
              <a:t> </a:t>
            </a:r>
            <a:r>
              <a:rPr lang="fr-FR" sz="2800" b="1" u="sng" dirty="0" err="1">
                <a:solidFill>
                  <a:srgbClr val="FF0000"/>
                </a:solidFill>
              </a:rPr>
              <a:t>Duty</a:t>
            </a:r>
            <a:r>
              <a:rPr lang="fr-FR" sz="2800" b="1" u="sng" dirty="0">
                <a:solidFill>
                  <a:srgbClr val="FF0000"/>
                </a:solidFill>
              </a:rPr>
              <a:t> </a:t>
            </a:r>
            <a:r>
              <a:rPr lang="fr-FR" sz="2800" b="1" u="sng" dirty="0" err="1">
                <a:solidFill>
                  <a:srgbClr val="FF0000"/>
                </a:solidFill>
              </a:rPr>
              <a:t>Paid</a:t>
            </a:r>
            <a:r>
              <a:rPr lang="fr-FR" sz="2800" b="1" u="sng" dirty="0">
                <a:solidFill>
                  <a:srgbClr val="FF0000"/>
                </a:solidFill>
              </a:rPr>
              <a:t> »</a:t>
            </a:r>
            <a:r>
              <a:rPr lang="ar-DZ" sz="2800" b="1" u="sng" dirty="0">
                <a:solidFill>
                  <a:srgbClr val="FF0000"/>
                </a:solidFill>
              </a:rPr>
              <a:t> </a:t>
            </a:r>
            <a:r>
              <a:rPr lang="fr-FR" sz="2800" b="1" u="sng" dirty="0">
                <a:solidFill>
                  <a:srgbClr val="FF0000"/>
                </a:solidFill>
              </a:rPr>
              <a:t>DDP</a:t>
            </a:r>
            <a:endParaRPr lang="ar-DZ" sz="2800" b="1" u="sng" dirty="0">
              <a:solidFill>
                <a:srgbClr val="FF0000"/>
              </a:solidFill>
            </a:endParaRPr>
          </a:p>
          <a:p>
            <a:pPr marL="0" lvl="0" indent="0" algn="r" rtl="1">
              <a:buClr>
                <a:srgbClr val="1E5155">
                  <a:lumMod val="40000"/>
                  <a:lumOff val="60000"/>
                </a:srgbClr>
              </a:buClr>
              <a:buNone/>
            </a:pPr>
            <a:r>
              <a:rPr lang="ar-DZ" sz="2400" dirty="0">
                <a:solidFill>
                  <a:prstClr val="white"/>
                </a:solidFill>
              </a:rPr>
              <a:t> يعتبر الشرط الوحيد أين البائع يتحمل جميع التكاليف والمخاطر، فيقع على عاتقة التخليص الجمركي لتصدير والاستيراد وكدا تكاليف التأمين وتكاليف النقل وتكاليف الشحن والتفريغ في البلدين، أما الشاري فلا يتحمل أي تكلفة أو مخاطر. </a:t>
            </a:r>
            <a:endParaRPr lang="fr-FR" sz="2400" dirty="0">
              <a:solidFill>
                <a:prstClr val="white"/>
              </a:solidFill>
            </a:endParaRPr>
          </a:p>
          <a:p>
            <a:pPr marL="0" lvl="0" indent="0" algn="ctr" rtl="1">
              <a:buClr>
                <a:srgbClr val="1E5155">
                  <a:lumMod val="40000"/>
                  <a:lumOff val="60000"/>
                </a:srgbClr>
              </a:buClr>
              <a:buNone/>
            </a:pPr>
            <a:endParaRPr lang="fr-FR" sz="2400" dirty="0">
              <a:solidFill>
                <a:prstClr val="white"/>
              </a:solidFill>
            </a:endParaRPr>
          </a:p>
          <a:p>
            <a:pPr marL="0" lvl="0" indent="0" algn="r" rtl="1">
              <a:buClr>
                <a:srgbClr val="1E5155">
                  <a:lumMod val="40000"/>
                  <a:lumOff val="60000"/>
                </a:srgbClr>
              </a:buClr>
              <a:buNone/>
            </a:pPr>
            <a:endParaRPr lang="ar-DZ" sz="2400" dirty="0">
              <a:solidFill>
                <a:prstClr val="white"/>
              </a:solidFill>
            </a:endParaRPr>
          </a:p>
          <a:p>
            <a:pPr marL="0" indent="0" algn="r" rtl="1">
              <a:buNone/>
            </a:pPr>
            <a:endParaRPr lang="fr-FR" dirty="0"/>
          </a:p>
        </p:txBody>
      </p:sp>
      <p:pic>
        <p:nvPicPr>
          <p:cNvPr id="4" name="Image 3" descr="إنكوترم DDP"/>
          <p:cNvPicPr/>
          <p:nvPr/>
        </p:nvPicPr>
        <p:blipFill>
          <a:blip r:embed="rId2">
            <a:extLst>
              <a:ext uri="{28A0092B-C50C-407E-A947-70E740481C1C}">
                <a14:useLocalDpi xmlns:a14="http://schemas.microsoft.com/office/drawing/2010/main" val="0"/>
              </a:ext>
            </a:extLst>
          </a:blip>
          <a:srcRect/>
          <a:stretch>
            <a:fillRect/>
          </a:stretch>
        </p:blipFill>
        <p:spPr bwMode="auto">
          <a:xfrm>
            <a:off x="1661375" y="3548130"/>
            <a:ext cx="7843233" cy="2362200"/>
          </a:xfrm>
          <a:prstGeom prst="rect">
            <a:avLst/>
          </a:prstGeom>
          <a:noFill/>
          <a:ln>
            <a:noFill/>
          </a:ln>
        </p:spPr>
      </p:pic>
    </p:spTree>
    <p:extLst>
      <p:ext uri="{BB962C8B-B14F-4D97-AF65-F5344CB8AC3E}">
        <p14:creationId xmlns:p14="http://schemas.microsoft.com/office/powerpoint/2010/main" val="605097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605308"/>
            <a:ext cx="8946541" cy="5643092"/>
          </a:xfrm>
        </p:spPr>
        <p:txBody>
          <a:bodyPr/>
          <a:lstStyle/>
          <a:p>
            <a:pPr marL="0" indent="0" algn="r" rtl="1">
              <a:buNone/>
            </a:pPr>
            <a:endParaRPr lang="ar-DZ" dirty="0"/>
          </a:p>
          <a:p>
            <a:pPr marL="0" indent="0" algn="r" rtl="1">
              <a:buNone/>
            </a:pPr>
            <a:endParaRPr lang="ar-DZ" dirty="0"/>
          </a:p>
          <a:p>
            <a:pPr marL="0" indent="0" algn="ctr" rtl="1">
              <a:buNone/>
            </a:pPr>
            <a:r>
              <a:rPr lang="ar-DZ" sz="2400" b="1" dirty="0">
                <a:solidFill>
                  <a:srgbClr val="FF0000"/>
                </a:solidFill>
              </a:rPr>
              <a:t>الفصل الرابع</a:t>
            </a:r>
          </a:p>
          <a:p>
            <a:pPr marL="0" indent="0" algn="ctr" rtl="1">
              <a:buNone/>
            </a:pPr>
            <a:endParaRPr lang="ar-DZ" sz="2400" b="1" dirty="0">
              <a:solidFill>
                <a:srgbClr val="FF0000"/>
              </a:solidFill>
            </a:endParaRPr>
          </a:p>
          <a:p>
            <a:pPr marL="0" indent="0" algn="ctr" rtl="1">
              <a:buNone/>
            </a:pPr>
            <a:r>
              <a:rPr lang="ar-DZ" sz="3200" b="1" dirty="0">
                <a:solidFill>
                  <a:srgbClr val="FF0000"/>
                </a:solidFill>
              </a:rPr>
              <a:t>المستندات المستعملة في التجارة الخارجية</a:t>
            </a:r>
          </a:p>
          <a:p>
            <a:pPr marL="0" indent="0" algn="r" rtl="1">
              <a:buNone/>
            </a:pPr>
            <a:endParaRPr lang="ar-DZ" sz="3200" dirty="0">
              <a:solidFill>
                <a:srgbClr val="FF0000"/>
              </a:solidFill>
            </a:endParaRPr>
          </a:p>
          <a:p>
            <a:pPr marL="0" indent="0" algn="ctr">
              <a:buNone/>
            </a:pPr>
            <a:r>
              <a:rPr lang="fr-FR" sz="3200" dirty="0">
                <a:solidFill>
                  <a:srgbClr val="FF0000"/>
                </a:solidFill>
              </a:rPr>
              <a:t>LES DOCUMENTS UTILISES DANS LE COMMERCE INTERNATIONAL.</a:t>
            </a:r>
            <a:endParaRPr lang="ar-DZ" sz="3200" dirty="0">
              <a:solidFill>
                <a:srgbClr val="FF0000"/>
              </a:solidFill>
            </a:endParaRPr>
          </a:p>
        </p:txBody>
      </p:sp>
    </p:spTree>
    <p:extLst>
      <p:ext uri="{BB962C8B-B14F-4D97-AF65-F5344CB8AC3E}">
        <p14:creationId xmlns:p14="http://schemas.microsoft.com/office/powerpoint/2010/main" val="3888301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425" y="592428"/>
            <a:ext cx="10174310" cy="5975797"/>
          </a:xfrm>
        </p:spPr>
        <p:txBody>
          <a:bodyPr>
            <a:normAutofit/>
          </a:bodyPr>
          <a:lstStyle/>
          <a:p>
            <a:pPr marL="0" indent="0" algn="r" rtl="1">
              <a:buNone/>
            </a:pPr>
            <a:endParaRPr lang="ar-DZ" dirty="0"/>
          </a:p>
          <a:p>
            <a:pPr marL="0" indent="0" algn="just" rtl="1">
              <a:buNone/>
            </a:pPr>
            <a:r>
              <a:rPr lang="ar-DZ" sz="2400" dirty="0"/>
              <a:t>التجارة الدولية أصبحت أحد الممارسات اليومية للمؤسسات الاقتصادية، فالعالم أضحى جد مترابط ومتداخل ومتقارب بالشكل الذي يجعل المؤسسة الاقتصادية مجبرة على نسج علاقات تجارية دولية تسمح لها بالاستمرارية والتطور والمحافظة على قدراتها تنافسية.  فالتطور الهائل لوسائل الاتصال والتواصل قلب الاوضاع وجعل المنافس يزيد قربا يوما بعد يوم، كما جعل التبادل الدولي للسلع والخدمات أمرا يسيرا أكثر فأكثر. كلها ظروف جعلت المهتمين بقطاع التبادل الدولي يبحثون ويفكرون في أحسن الطرق لتنظيم هذه المبادلات، ولعل الوثائق والمستندات المرافقة للتجارة الدولية تعد أحد انشغالاتهم الأساسية. تماشيا مع هذه الأوضاع وتبسيطا لعمليات التصدير والاستيراد، فلقد اعتمدت  أربعة مستندات أو وثائق أساسية وهي:</a:t>
            </a:r>
          </a:p>
          <a:p>
            <a:pPr marL="0" indent="0" algn="r" rtl="1">
              <a:buNone/>
            </a:pPr>
            <a:r>
              <a:rPr lang="ar-DZ" dirty="0"/>
              <a:t>1</a:t>
            </a:r>
            <a:r>
              <a:rPr lang="ar-DZ" sz="2400" dirty="0"/>
              <a:t>/ الفاتورة التجارية</a:t>
            </a:r>
          </a:p>
          <a:p>
            <a:pPr marL="0" indent="0" algn="r" rtl="1">
              <a:buNone/>
            </a:pPr>
            <a:r>
              <a:rPr lang="ar-DZ" sz="2400" dirty="0"/>
              <a:t>2/ سند (أو وثيقة) النقل</a:t>
            </a:r>
          </a:p>
          <a:p>
            <a:pPr marL="0" indent="0" algn="r" rtl="1">
              <a:buNone/>
            </a:pPr>
            <a:r>
              <a:rPr lang="ar-DZ" sz="2400" dirty="0"/>
              <a:t>3/ سند (أو وثيقة) التأمين</a:t>
            </a:r>
          </a:p>
          <a:p>
            <a:pPr marL="0" indent="0" algn="r" rtl="1">
              <a:buNone/>
            </a:pPr>
            <a:r>
              <a:rPr lang="ar-DZ" sz="2400" dirty="0"/>
              <a:t>4/ المستندات الملحقة</a:t>
            </a:r>
          </a:p>
          <a:p>
            <a:pPr marL="0" indent="0" algn="just" rtl="1">
              <a:buNone/>
            </a:pPr>
            <a:r>
              <a:rPr lang="ar-DZ" sz="2400" dirty="0"/>
              <a:t>هي مستندات أساسية تمثل الحد الأدنى المتفق عليه والتي يمكن إرفاقها بمستندات أخرى تفرضها التعاملات أو بعض الدول نظرا لظروف معينة وتشريعات خاصة بها.</a:t>
            </a:r>
            <a:r>
              <a:rPr lang="ar-DZ" dirty="0"/>
              <a:t>     </a:t>
            </a:r>
            <a:endParaRPr lang="fr-FR" dirty="0"/>
          </a:p>
        </p:txBody>
      </p:sp>
    </p:spTree>
    <p:extLst>
      <p:ext uri="{BB962C8B-B14F-4D97-AF65-F5344CB8AC3E}">
        <p14:creationId xmlns:p14="http://schemas.microsoft.com/office/powerpoint/2010/main" val="614531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2428"/>
            <a:ext cx="9403742" cy="5655971"/>
          </a:xfrm>
        </p:spPr>
        <p:txBody>
          <a:bodyPr/>
          <a:lstStyle/>
          <a:p>
            <a:pPr marL="0" indent="0" algn="r" rtl="1">
              <a:buNone/>
            </a:pPr>
            <a:endParaRPr lang="ar-DZ" dirty="0"/>
          </a:p>
          <a:p>
            <a:pPr marL="0" indent="0" algn="r" rtl="1">
              <a:buNone/>
            </a:pPr>
            <a:r>
              <a:rPr lang="ar-DZ" sz="2800" b="1" u="sng" dirty="0">
                <a:solidFill>
                  <a:srgbClr val="FF0000"/>
                </a:solidFill>
              </a:rPr>
              <a:t>1/ الفاتورة التجارية:</a:t>
            </a:r>
          </a:p>
          <a:p>
            <a:pPr marL="0" indent="0" algn="just" rtl="1">
              <a:buNone/>
            </a:pPr>
            <a:r>
              <a:rPr lang="ar-DZ" sz="2400" dirty="0"/>
              <a:t>الفاتورة وثيقة تجارية يصدرها البائع لصالح المشتري، تحمل مجموعة من المعلومات تقسم إلى ثلاثة مجموعات. المجموعة الأولى متعلقة بمعلومات حول البائع، المجموعة الثانية متعلقة بمعلومات حول الشاري، المجموعة الثالثة متعلقة بمعلومات حول العملية التجارية الواقعة بين الطرفين.</a:t>
            </a:r>
          </a:p>
          <a:p>
            <a:pPr marL="0" indent="0" algn="just" rtl="1">
              <a:buNone/>
            </a:pPr>
            <a:r>
              <a:rPr lang="ar-DZ" sz="2400" dirty="0"/>
              <a:t>الفاتورة التجارية للعمليات التجارية الدولية تعد وثيقة أساسية للأطراف التالية:</a:t>
            </a:r>
          </a:p>
          <a:p>
            <a:pPr algn="just" rtl="1">
              <a:buFontTx/>
              <a:buChar char="-"/>
            </a:pPr>
            <a:r>
              <a:rPr lang="ar-DZ" sz="2400" dirty="0"/>
              <a:t>المصدر: وثيقة محاسبية، كما تمكن من الحصول على امتيازات ضريبية أو غيرها إن وجدت،</a:t>
            </a:r>
          </a:p>
          <a:p>
            <a:pPr algn="just" rtl="1">
              <a:buFontTx/>
              <a:buChar char="-"/>
            </a:pPr>
            <a:r>
              <a:rPr lang="ar-DZ" sz="2400" dirty="0"/>
              <a:t>المستورد: وثيقة محاسبية،</a:t>
            </a:r>
          </a:p>
          <a:p>
            <a:pPr algn="just" rtl="1">
              <a:buFontTx/>
              <a:buChar char="-"/>
            </a:pPr>
            <a:r>
              <a:rPr lang="ar-DZ" sz="2400" dirty="0"/>
              <a:t>البنك: وثيقة تحدد المبلغ الذي يحول إلى المصدر،</a:t>
            </a:r>
          </a:p>
          <a:p>
            <a:pPr algn="just" rtl="1">
              <a:buFontTx/>
              <a:buChar char="-"/>
            </a:pPr>
            <a:r>
              <a:rPr lang="ar-DZ" sz="2400" dirty="0"/>
              <a:t>الجمارك: وثيقة يعتمد عليها لاحتساب الحقوق والرسوم الجمركية. </a:t>
            </a:r>
            <a:endParaRPr lang="fr-FR" sz="2400" dirty="0"/>
          </a:p>
        </p:txBody>
      </p:sp>
      <p:sp>
        <p:nvSpPr>
          <p:cNvPr id="4" name="Titre 3"/>
          <p:cNvSpPr>
            <a:spLocks noGrp="1"/>
          </p:cNvSpPr>
          <p:nvPr>
            <p:ph type="title"/>
          </p:nvPr>
        </p:nvSpPr>
        <p:spPr>
          <a:xfrm>
            <a:off x="646111" y="452718"/>
            <a:ext cx="9404723" cy="49558"/>
          </a:xfrm>
        </p:spPr>
        <p:txBody>
          <a:bodyPr/>
          <a:lstStyle/>
          <a:p>
            <a:pPr algn="r" rtl="1"/>
            <a:r>
              <a:rPr lang="ar-DZ" dirty="0"/>
              <a:t/>
            </a:r>
            <a:br>
              <a:rPr lang="ar-DZ" dirty="0"/>
            </a:br>
            <a:endParaRPr lang="fr-FR" dirty="0"/>
          </a:p>
        </p:txBody>
      </p:sp>
    </p:spTree>
    <p:extLst>
      <p:ext uri="{BB962C8B-B14F-4D97-AF65-F5344CB8AC3E}">
        <p14:creationId xmlns:p14="http://schemas.microsoft.com/office/powerpoint/2010/main" val="2882080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438"/>
            <a:ext cx="9403742" cy="5749962"/>
          </a:xfrm>
        </p:spPr>
        <p:txBody>
          <a:bodyPr>
            <a:normAutofit/>
          </a:bodyPr>
          <a:lstStyle/>
          <a:p>
            <a:pPr marL="0" indent="0" algn="r" rtl="1">
              <a:buNone/>
            </a:pPr>
            <a:endParaRPr lang="ar-DZ" dirty="0"/>
          </a:p>
          <a:p>
            <a:pPr marL="0" indent="0" algn="r" rtl="1">
              <a:buNone/>
            </a:pPr>
            <a:r>
              <a:rPr lang="ar-DZ" dirty="0"/>
              <a:t>بصفة عامة فاتورة العمليات التجارية الدولية يجب أن تحمل المعلومات التالية:</a:t>
            </a:r>
          </a:p>
          <a:p>
            <a:pPr algn="r" rtl="1">
              <a:buFontTx/>
              <a:buChar char="-"/>
            </a:pPr>
            <a:r>
              <a:rPr lang="ar-DZ" dirty="0"/>
              <a:t>اسم وعنوان المُصَدِّر (اسم الشخص الطبيعي و لقبه أو تسمية الشخص المعنوي) وكدا عنوانه التجاري  و رقم الهاتف و كذا العنوان الإلكتروني عند الاقتضاء،</a:t>
            </a:r>
          </a:p>
          <a:p>
            <a:pPr algn="r" rtl="1">
              <a:buFontTx/>
              <a:buChar char="-"/>
            </a:pPr>
            <a:r>
              <a:rPr lang="ar-DZ" dirty="0"/>
              <a:t>اسم وعنوان المُستورد (اسم الشخص الطبيعي ولقبه أو تسمية الشخص المعنوي) وكدا عنوانه التجاري  و رقم الهاتف و كذا العنوان الإلكتروني عند الاقتضاء،</a:t>
            </a:r>
          </a:p>
          <a:p>
            <a:pPr algn="r" rtl="1">
              <a:buFontTx/>
              <a:buChar char="-"/>
            </a:pPr>
            <a:r>
              <a:rPr lang="ar-DZ" dirty="0"/>
              <a:t>نقطة التحميل وميناء التفريغ وبلد منشأ المنتجات، </a:t>
            </a:r>
          </a:p>
          <a:p>
            <a:pPr algn="r" rtl="1">
              <a:buFontTx/>
              <a:buChar char="-"/>
            </a:pPr>
            <a:r>
              <a:rPr lang="ar-DZ" dirty="0"/>
              <a:t>رقم الفاتورة والتاريخ، </a:t>
            </a:r>
          </a:p>
          <a:p>
            <a:pPr algn="r" rtl="1">
              <a:buFontTx/>
              <a:buChar char="-"/>
            </a:pPr>
            <a:r>
              <a:rPr lang="ar-DZ" dirty="0"/>
              <a:t>وسيلة النقل ومصطلح التجارة الدولية المتفق عليه،</a:t>
            </a:r>
          </a:p>
          <a:p>
            <a:pPr algn="r" rtl="1">
              <a:buFontTx/>
              <a:buChar char="-"/>
            </a:pPr>
            <a:r>
              <a:rPr lang="ar-DZ" dirty="0"/>
              <a:t> المعطيات البنكية للجانب المصدر( اسم البنك، المستفيد، رقم الحساب، </a:t>
            </a:r>
            <a:r>
              <a:rPr lang="fr-FR" dirty="0" err="1"/>
              <a:t>swift</a:t>
            </a:r>
            <a:r>
              <a:rPr lang="fr-FR" dirty="0"/>
              <a:t> code</a:t>
            </a:r>
            <a:r>
              <a:rPr lang="ar-DZ" dirty="0"/>
              <a:t> )،</a:t>
            </a:r>
          </a:p>
          <a:p>
            <a:pPr algn="r" rtl="1">
              <a:buFontTx/>
              <a:buChar char="-"/>
            </a:pPr>
            <a:r>
              <a:rPr lang="ar-DZ" dirty="0"/>
              <a:t>تسمية السلعة أو الخدمة والكمية،</a:t>
            </a:r>
          </a:p>
          <a:p>
            <a:pPr algn="r" rtl="1">
              <a:buFontTx/>
              <a:buChar char="-"/>
            </a:pPr>
            <a:r>
              <a:rPr lang="ar-DZ" dirty="0"/>
              <a:t>طريقة الدفع وسعر الوحدة والسعر الإجمالي وعملة الفاتورة ،</a:t>
            </a:r>
          </a:p>
          <a:p>
            <a:pPr algn="r" rtl="1">
              <a:buFontTx/>
              <a:buChar char="-"/>
            </a:pPr>
            <a:r>
              <a:rPr lang="ar-DZ" dirty="0"/>
              <a:t>التوقيع.</a:t>
            </a:r>
            <a:endParaRPr lang="fr-FR" dirty="0"/>
          </a:p>
        </p:txBody>
      </p:sp>
    </p:spTree>
    <p:extLst>
      <p:ext uri="{BB962C8B-B14F-4D97-AF65-F5344CB8AC3E}">
        <p14:creationId xmlns:p14="http://schemas.microsoft.com/office/powerpoint/2010/main" val="1953360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010" y="605642"/>
            <a:ext cx="9669843" cy="5642757"/>
          </a:xfrm>
        </p:spPr>
        <p:txBody>
          <a:bodyPr/>
          <a:lstStyle/>
          <a:p>
            <a:pPr marL="0" indent="0" algn="r" rtl="1">
              <a:buNone/>
            </a:pPr>
            <a:endParaRPr lang="fr-FR" dirty="0"/>
          </a:p>
          <a:p>
            <a:pPr marL="0" indent="0" algn="r" rtl="1">
              <a:buNone/>
            </a:pPr>
            <a:r>
              <a:rPr lang="fr-FR" dirty="0"/>
              <a:t>   </a:t>
            </a:r>
          </a:p>
          <a:p>
            <a:pPr marL="0" indent="0" algn="ctr" rtl="1">
              <a:buNone/>
            </a:pPr>
            <a:r>
              <a:rPr lang="ar-DZ" sz="2400" b="1" dirty="0">
                <a:solidFill>
                  <a:srgbClr val="FF0000"/>
                </a:solidFill>
              </a:rPr>
              <a:t>الفصل الخامس</a:t>
            </a:r>
          </a:p>
          <a:p>
            <a:pPr marL="0" indent="0" algn="ctr" rtl="1">
              <a:buNone/>
            </a:pPr>
            <a:endParaRPr lang="fr-FR" sz="2400" b="1" dirty="0">
              <a:solidFill>
                <a:srgbClr val="FF0000"/>
              </a:solidFill>
            </a:endParaRPr>
          </a:p>
          <a:p>
            <a:pPr marL="0" indent="0" algn="ctr" rtl="1">
              <a:buNone/>
            </a:pPr>
            <a:r>
              <a:rPr lang="ar-DZ" sz="4000" b="1" dirty="0">
                <a:solidFill>
                  <a:srgbClr val="FF0000"/>
                </a:solidFill>
              </a:rPr>
              <a:t>طــرق وشــروط</a:t>
            </a:r>
            <a:r>
              <a:rPr lang="fr-FR" sz="4000" b="1" dirty="0">
                <a:solidFill>
                  <a:srgbClr val="FF0000"/>
                </a:solidFill>
              </a:rPr>
              <a:t> </a:t>
            </a:r>
            <a:r>
              <a:rPr lang="ar-DZ" sz="4000" b="1" dirty="0">
                <a:solidFill>
                  <a:srgbClr val="FF0000"/>
                </a:solidFill>
              </a:rPr>
              <a:t>الدفــع </a:t>
            </a:r>
          </a:p>
          <a:p>
            <a:pPr marL="0" indent="0" algn="ctr" rtl="1">
              <a:buNone/>
            </a:pPr>
            <a:r>
              <a:rPr lang="ar-DZ" sz="4000" b="1" dirty="0">
                <a:solidFill>
                  <a:srgbClr val="FF0000"/>
                </a:solidFill>
              </a:rPr>
              <a:t>في التجارة الدولية</a:t>
            </a:r>
          </a:p>
        </p:txBody>
      </p:sp>
    </p:spTree>
    <p:extLst>
      <p:ext uri="{BB962C8B-B14F-4D97-AF65-F5344CB8AC3E}">
        <p14:creationId xmlns:p14="http://schemas.microsoft.com/office/powerpoint/2010/main" val="2444058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65018"/>
            <a:ext cx="9403742" cy="5583381"/>
          </a:xfrm>
        </p:spPr>
        <p:txBody>
          <a:bodyPr>
            <a:normAutofit/>
          </a:bodyPr>
          <a:lstStyle/>
          <a:p>
            <a:pPr marL="0" indent="0" algn="r" rtl="1">
              <a:buNone/>
            </a:pPr>
            <a:r>
              <a:rPr lang="ar-DZ" sz="2400" dirty="0">
                <a:solidFill>
                  <a:srgbClr val="FF0000"/>
                </a:solidFill>
              </a:rPr>
              <a:t>1</a:t>
            </a:r>
            <a:r>
              <a:rPr lang="ar-DZ" sz="2400" b="1" dirty="0">
                <a:solidFill>
                  <a:srgbClr val="FF0000"/>
                </a:solidFill>
              </a:rPr>
              <a:t>/ طرق الدفع:</a:t>
            </a:r>
          </a:p>
          <a:p>
            <a:pPr marL="0" indent="0" algn="r" rtl="1">
              <a:buNone/>
            </a:pPr>
            <a:r>
              <a:rPr lang="ar-DZ" dirty="0"/>
              <a:t>للدفع أربعة طرق شائعة الاستعمال</a:t>
            </a:r>
          </a:p>
          <a:p>
            <a:pPr marL="0" indent="0" algn="r" rtl="1">
              <a:buNone/>
            </a:pPr>
            <a:r>
              <a:rPr lang="ar-DZ" b="1" dirty="0">
                <a:solidFill>
                  <a:srgbClr val="FF0000"/>
                </a:solidFill>
              </a:rPr>
              <a:t>1,1</a:t>
            </a:r>
            <a:r>
              <a:rPr lang="ar-DZ" sz="2800" b="1" dirty="0">
                <a:solidFill>
                  <a:srgbClr val="FF0000"/>
                </a:solidFill>
              </a:rPr>
              <a:t>/ الدفع المتقدم أو المسبق </a:t>
            </a:r>
            <a:r>
              <a:rPr lang="fr-FR" sz="2800" b="1" dirty="0" err="1">
                <a:solidFill>
                  <a:srgbClr val="FF0000"/>
                </a:solidFill>
              </a:rPr>
              <a:t>Pre-Payment</a:t>
            </a:r>
            <a:endParaRPr lang="ar-DZ" sz="2800" b="1" dirty="0">
              <a:solidFill>
                <a:srgbClr val="FF0000"/>
              </a:solidFill>
            </a:endParaRPr>
          </a:p>
          <a:p>
            <a:pPr marL="0" indent="0" algn="r" rtl="1" fontAlgn="t">
              <a:buNone/>
            </a:pPr>
            <a:r>
              <a:rPr lang="ar-DZ" dirty="0"/>
              <a:t>   </a:t>
            </a:r>
            <a:r>
              <a:rPr lang="ar-DZ" sz="2400" dirty="0"/>
              <a:t>الاتفاق واختيار </a:t>
            </a:r>
            <a:r>
              <a:rPr lang="ar-SA" sz="2400" dirty="0"/>
              <a:t>الدفع المقدم</a:t>
            </a:r>
            <a:r>
              <a:rPr lang="ar-DZ" sz="2400" dirty="0"/>
              <a:t> يجعله</a:t>
            </a:r>
            <a:r>
              <a:rPr lang="ar-SA" sz="2400" dirty="0"/>
              <a:t> شرطاً أساسياً لنقل البضائع، </a:t>
            </a:r>
            <a:r>
              <a:rPr lang="ar-DZ" sz="2400" dirty="0"/>
              <a:t>ف</a:t>
            </a:r>
            <a:r>
              <a:rPr lang="ar-SA" sz="2400" dirty="0"/>
              <a:t>يدفع المستورد مباشرة إلى المورد أو يدفع إلى بنك المستورد، ثم يدفع بنك المستورد إلى البنك المصدر، ثم تصل الدفعة للمورد، وفي هذه الحالة، يتقاضى</a:t>
            </a:r>
            <a:r>
              <a:rPr lang="ar-DZ" sz="2400" dirty="0"/>
              <a:t> كلا </a:t>
            </a:r>
            <a:r>
              <a:rPr lang="ar-SA" sz="2400" dirty="0"/>
              <a:t>البنكين</a:t>
            </a:r>
            <a:r>
              <a:rPr lang="ar-DZ" sz="2400" dirty="0"/>
              <a:t> </a:t>
            </a:r>
            <a:r>
              <a:rPr lang="ar-SA" sz="2400" dirty="0"/>
              <a:t>عمولة</a:t>
            </a:r>
            <a:r>
              <a:rPr lang="ar-DZ" sz="2400" dirty="0"/>
              <a:t>.</a:t>
            </a:r>
            <a:r>
              <a:rPr lang="fr-FR" sz="2400" dirty="0"/>
              <a:t/>
            </a:r>
            <a:br>
              <a:rPr lang="fr-FR" sz="2400" dirty="0"/>
            </a:br>
            <a:endParaRPr lang="fr-FR" sz="2400" dirty="0"/>
          </a:p>
          <a:p>
            <a:pPr marL="0" indent="0" algn="just" rtl="1">
              <a:buNone/>
            </a:pPr>
            <a:r>
              <a:rPr lang="ar-DZ" sz="2400" dirty="0"/>
              <a:t>   </a:t>
            </a:r>
            <a:r>
              <a:rPr lang="ar-SA" sz="2400" dirty="0"/>
              <a:t>بالنسبة </a:t>
            </a:r>
            <a:r>
              <a:rPr lang="ar-SA" sz="2400" dirty="0" err="1"/>
              <a:t>لل</a:t>
            </a:r>
            <a:r>
              <a:rPr lang="ar-DZ" sz="2400" dirty="0"/>
              <a:t>زبون</a:t>
            </a:r>
            <a:r>
              <a:rPr lang="ar-SA" sz="2400" dirty="0"/>
              <a:t>، قد لا يكون هذا مناسباً لسببين، الأول؛ وقت الدفع المقدم الذي قد يؤثر على دورة التدفق النقدي </a:t>
            </a:r>
            <a:r>
              <a:rPr lang="ar-SA" sz="2400" dirty="0" err="1"/>
              <a:t>لل</a:t>
            </a:r>
            <a:r>
              <a:rPr lang="ar-DZ" sz="2400" dirty="0"/>
              <a:t>زبون( السيولة لدى الزبون)</a:t>
            </a:r>
            <a:r>
              <a:rPr lang="ar-SA" sz="2400" dirty="0"/>
              <a:t>، والسبب ا</a:t>
            </a:r>
            <a:r>
              <a:rPr lang="ar-DZ" sz="2400" dirty="0"/>
              <a:t>لثاني</a:t>
            </a:r>
            <a:r>
              <a:rPr lang="ar-SA" sz="2400" dirty="0"/>
              <a:t>؛ التكاليف الإضافية المتكبدة، وتتمثل هذه التكاليف في تكاليف البنك الوسيط (سواء كان البنك المصدر أو البنك المورد). </a:t>
            </a:r>
            <a:endParaRPr lang="ar-DZ" sz="2400" dirty="0"/>
          </a:p>
          <a:p>
            <a:pPr marL="0" indent="0" algn="just" rtl="1">
              <a:buNone/>
            </a:pPr>
            <a:r>
              <a:rPr lang="ar-SA" sz="2400" dirty="0"/>
              <a:t>هناك شكل آخر من هذا النوع هو دفع جزء من المبلغ مبدئياً ودفع الباقي بعد الشحن أو بعد المعالجة، وفقاً للاتفاق مع المصدر. هذه الطريقة مناسبة جداً للموردين، ولكن هناك العديد من ال</a:t>
            </a:r>
            <a:r>
              <a:rPr lang="ar-DZ" sz="2400" dirty="0" err="1"/>
              <a:t>زبناء</a:t>
            </a:r>
            <a:r>
              <a:rPr lang="ar-SA" sz="2400" dirty="0"/>
              <a:t> لا ي</a:t>
            </a:r>
            <a:r>
              <a:rPr lang="ar-DZ" sz="2400" dirty="0" err="1"/>
              <a:t>حبدو</a:t>
            </a:r>
            <a:r>
              <a:rPr lang="ar-SA" sz="2400" dirty="0"/>
              <a:t>نها</a:t>
            </a:r>
            <a:r>
              <a:rPr lang="fr-FR" sz="2400" dirty="0"/>
              <a:t>.</a:t>
            </a:r>
          </a:p>
        </p:txBody>
      </p:sp>
    </p:spTree>
    <p:extLst>
      <p:ext uri="{BB962C8B-B14F-4D97-AF65-F5344CB8AC3E}">
        <p14:creationId xmlns:p14="http://schemas.microsoft.com/office/powerpoint/2010/main" val="3684563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7517"/>
            <a:ext cx="9403742" cy="5949537"/>
          </a:xfrm>
        </p:spPr>
        <p:txBody>
          <a:bodyPr>
            <a:normAutofit lnSpcReduction="10000"/>
          </a:bodyPr>
          <a:lstStyle/>
          <a:p>
            <a:pPr marL="0" indent="0" algn="r" rtl="1">
              <a:buNone/>
            </a:pPr>
            <a:endParaRPr lang="ar-DZ" dirty="0"/>
          </a:p>
          <a:p>
            <a:pPr marL="0" indent="0" algn="r" rtl="1">
              <a:buNone/>
            </a:pPr>
            <a:r>
              <a:rPr lang="ar-DZ" sz="2400" dirty="0"/>
              <a:t>ويتم سداد قيمة الصادرات نقدا ومقدما في حالات منها:</a:t>
            </a:r>
          </a:p>
          <a:p>
            <a:pPr marL="0" indent="0" algn="r" rtl="1">
              <a:buNone/>
            </a:pPr>
            <a:r>
              <a:rPr lang="ar-DZ" sz="2400" dirty="0"/>
              <a:t>   -  تكون قيمة الصفقة صغيرة لا تتحمل نفقات الاعتمادات </a:t>
            </a:r>
            <a:r>
              <a:rPr lang="ar-DZ" sz="2400" dirty="0" err="1"/>
              <a:t>المستندية</a:t>
            </a:r>
            <a:r>
              <a:rPr lang="ar-DZ" sz="2400" dirty="0"/>
              <a:t>.</a:t>
            </a:r>
          </a:p>
          <a:p>
            <a:pPr marL="0" indent="0" algn="r" rtl="1">
              <a:buNone/>
            </a:pPr>
            <a:r>
              <a:rPr lang="ar-DZ" sz="2400" dirty="0"/>
              <a:t>   -  عدم معرفة المصدر بأحوال المستورد، أو لعدم توافر الثقة.</a:t>
            </a:r>
          </a:p>
          <a:p>
            <a:pPr marL="0" indent="0" algn="r" rtl="1">
              <a:buNone/>
            </a:pPr>
            <a:r>
              <a:rPr lang="ar-DZ" sz="2400" dirty="0"/>
              <a:t>   -  عندما تكون الظروف الاقتصادية أو السياسية في بلد المستورد غير مستقرة.</a:t>
            </a:r>
          </a:p>
          <a:p>
            <a:pPr marL="0" indent="0" algn="r" rtl="1">
              <a:buNone/>
            </a:pPr>
            <a:r>
              <a:rPr lang="ar-DZ" sz="2400" dirty="0"/>
              <a:t>   -  عندما تكون السلعة منتجة خصيصا للمستورد ولا يستطيع المصدر بيعها لغيره.</a:t>
            </a:r>
          </a:p>
          <a:p>
            <a:pPr marL="0" indent="0" algn="r" rtl="1">
              <a:buNone/>
            </a:pPr>
            <a:r>
              <a:rPr lang="ar-DZ" sz="2400" b="1" dirty="0">
                <a:solidFill>
                  <a:srgbClr val="FF0000"/>
                </a:solidFill>
              </a:rPr>
              <a:t>2,1/ الدفع والسداد مقابل مستندات الشحن </a:t>
            </a:r>
            <a:r>
              <a:rPr lang="fr-FR" sz="2400" b="1" dirty="0">
                <a:solidFill>
                  <a:srgbClr val="FF0000"/>
                </a:solidFill>
              </a:rPr>
              <a:t>CAD (Cash </a:t>
            </a:r>
            <a:r>
              <a:rPr lang="fr-FR" sz="2400" b="1" dirty="0" err="1">
                <a:solidFill>
                  <a:srgbClr val="FF0000"/>
                </a:solidFill>
              </a:rPr>
              <a:t>Against</a:t>
            </a:r>
            <a:r>
              <a:rPr lang="fr-FR" sz="2400" b="1" dirty="0">
                <a:solidFill>
                  <a:srgbClr val="FF0000"/>
                </a:solidFill>
              </a:rPr>
              <a:t> Documentation</a:t>
            </a:r>
            <a:endParaRPr lang="ar-DZ" sz="2400" b="1" dirty="0">
              <a:solidFill>
                <a:srgbClr val="FF0000"/>
              </a:solidFill>
            </a:endParaRPr>
          </a:p>
          <a:p>
            <a:pPr marL="0" indent="0" algn="just" rtl="1">
              <a:buNone/>
            </a:pPr>
            <a:r>
              <a:rPr lang="ar-DZ" sz="2400" dirty="0"/>
              <a:t>يعد</a:t>
            </a:r>
            <a:r>
              <a:rPr lang="ar-SA" sz="2400" dirty="0"/>
              <a:t> </a:t>
            </a:r>
            <a:r>
              <a:rPr lang="ar-DZ" sz="2400" dirty="0"/>
              <a:t>الدفع والسداد مقابل مستندات الشحن</a:t>
            </a:r>
            <a:r>
              <a:rPr lang="ar-DZ" sz="2400" dirty="0">
                <a:solidFill>
                  <a:srgbClr val="FF0000"/>
                </a:solidFill>
              </a:rPr>
              <a:t> </a:t>
            </a:r>
            <a:r>
              <a:rPr lang="ar-DZ" sz="2400" dirty="0"/>
              <a:t>أحد</a:t>
            </a:r>
            <a:r>
              <a:rPr lang="ar-SA" sz="2400" dirty="0"/>
              <a:t> أهم طرق الدفع في المعاملات التجارية</a:t>
            </a:r>
            <a:r>
              <a:rPr lang="ar-DZ" sz="2400" dirty="0"/>
              <a:t>. </a:t>
            </a:r>
            <a:r>
              <a:rPr lang="ar-SA" sz="2400" dirty="0"/>
              <a:t>عندما ينتهي المصدر من إجراءات تصدير البضاعة ف</a:t>
            </a:r>
            <a:r>
              <a:rPr lang="ar-DZ" sz="2400" dirty="0"/>
              <a:t>إ</a:t>
            </a:r>
            <a:r>
              <a:rPr lang="ar-SA" sz="2400" dirty="0"/>
              <a:t>نه يقوم بإرسال المستندات إلى البنك المصدر، والذي يرسلها بدوره إلى بنك الاستيراد، ثم يدفع المستورد قيمة الدفع مقابل استلام مستندات الشحن من بنك الاستيراد، بعد ذلك يرسل بنك الاستيراد قيمة المعاملة إلى البنك المصدر، ثم إلى المصدر نفسه</a:t>
            </a:r>
            <a:r>
              <a:rPr lang="ar-DZ" sz="2400" dirty="0"/>
              <a:t>.</a:t>
            </a:r>
            <a:r>
              <a:rPr lang="ar-SA" sz="2400" dirty="0"/>
              <a:t> وبموجب المستندات</a:t>
            </a:r>
            <a:r>
              <a:rPr lang="ar-DZ" sz="2400" dirty="0"/>
              <a:t> المتحصل عليها</a:t>
            </a:r>
            <a:r>
              <a:rPr lang="ar-SA" sz="2400" dirty="0"/>
              <a:t> يقوم المستورد </a:t>
            </a:r>
            <a:r>
              <a:rPr lang="ar-DZ" sz="2400" dirty="0"/>
              <a:t>باستلام </a:t>
            </a:r>
            <a:r>
              <a:rPr lang="ar-SA" sz="2400" dirty="0"/>
              <a:t>البضاعة من الشاحن أو الميناء</a:t>
            </a:r>
            <a:r>
              <a:rPr lang="ar-DZ" sz="2400" dirty="0"/>
              <a:t> بعد جمركتها.</a:t>
            </a:r>
          </a:p>
          <a:p>
            <a:pPr marL="0" indent="0" algn="r" rtl="1">
              <a:buNone/>
            </a:pPr>
            <a:endParaRPr lang="ar-DZ" sz="2400" dirty="0"/>
          </a:p>
          <a:p>
            <a:pPr marL="0" indent="0" algn="r" rtl="1">
              <a:buNone/>
            </a:pPr>
            <a:endParaRPr lang="ar-DZ" sz="2400" dirty="0"/>
          </a:p>
          <a:p>
            <a:pPr marL="0" indent="0" algn="r" rtl="1">
              <a:buNone/>
            </a:pPr>
            <a:endParaRPr lang="fr-FR" dirty="0"/>
          </a:p>
        </p:txBody>
      </p:sp>
    </p:spTree>
    <p:extLst>
      <p:ext uri="{BB962C8B-B14F-4D97-AF65-F5344CB8AC3E}">
        <p14:creationId xmlns:p14="http://schemas.microsoft.com/office/powerpoint/2010/main" val="1604900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lstStyle/>
          <a:p>
            <a:pPr marL="0" indent="0" algn="r" rtl="1">
              <a:buNone/>
            </a:pPr>
            <a:endParaRPr lang="ar-DZ" dirty="0"/>
          </a:p>
          <a:p>
            <a:pPr marL="0" indent="0" algn="r" rtl="1">
              <a:buNone/>
            </a:pPr>
            <a:r>
              <a:rPr lang="ar-DZ" sz="2800" b="1" dirty="0">
                <a:solidFill>
                  <a:srgbClr val="FF0000"/>
                </a:solidFill>
              </a:rPr>
              <a:t>3.1/ ا</a:t>
            </a:r>
            <a:r>
              <a:rPr lang="ar-SA" sz="2800" b="1" dirty="0">
                <a:solidFill>
                  <a:srgbClr val="FF0000"/>
                </a:solidFill>
              </a:rPr>
              <a:t>لمقايضة</a:t>
            </a:r>
            <a:endParaRPr lang="ar-DZ" sz="2800" b="1" dirty="0">
              <a:solidFill>
                <a:srgbClr val="FF0000"/>
              </a:solidFill>
            </a:endParaRPr>
          </a:p>
          <a:p>
            <a:pPr marL="0" indent="0" algn="just" rtl="1">
              <a:buNone/>
            </a:pPr>
            <a:r>
              <a:rPr lang="ar-DZ" sz="2400" dirty="0"/>
              <a:t>غالباً ما تستخدم في حالة العلاقات طويلة الأمد أو في مناطق معينة لظروف خاصة(الجزائر مع دول الساحل كالنيجر وتشاد ومالي)، ومعناها تسليم بضاعة مقابل بضاعة أخرى مع دفع الفرق، أو عمل مقاصة أو خصمها من خلال المحفظة الاستثمارية المشتركة القائمة بين الطرفين.</a:t>
            </a:r>
          </a:p>
          <a:p>
            <a:pPr marL="0" indent="0" algn="just" rtl="1">
              <a:buNone/>
            </a:pPr>
            <a:r>
              <a:rPr lang="ar-DZ" sz="2400" b="1" dirty="0">
                <a:solidFill>
                  <a:srgbClr val="FF0000"/>
                </a:solidFill>
              </a:rPr>
              <a:t>4.1</a:t>
            </a:r>
            <a:r>
              <a:rPr lang="ar-DZ" sz="2800" dirty="0">
                <a:solidFill>
                  <a:srgbClr val="FF0000"/>
                </a:solidFill>
              </a:rPr>
              <a:t>/ الاعتماد المستندي :</a:t>
            </a:r>
            <a:r>
              <a:rPr lang="fr-FR" sz="2800" dirty="0" err="1">
                <a:solidFill>
                  <a:srgbClr val="FF0000"/>
                </a:solidFill>
              </a:rPr>
              <a:t>Letter</a:t>
            </a:r>
            <a:r>
              <a:rPr lang="fr-FR" sz="2800" dirty="0">
                <a:solidFill>
                  <a:srgbClr val="FF0000"/>
                </a:solidFill>
              </a:rPr>
              <a:t> of </a:t>
            </a:r>
            <a:r>
              <a:rPr lang="fr-FR" sz="2800" dirty="0" err="1">
                <a:solidFill>
                  <a:srgbClr val="FF0000"/>
                </a:solidFill>
              </a:rPr>
              <a:t>credit</a:t>
            </a:r>
            <a:r>
              <a:rPr lang="fr-FR" sz="2800" dirty="0">
                <a:solidFill>
                  <a:srgbClr val="FF0000"/>
                </a:solidFill>
              </a:rPr>
              <a:t> “ L.C”</a:t>
            </a:r>
            <a:endParaRPr lang="ar-DZ" sz="2800" dirty="0">
              <a:solidFill>
                <a:srgbClr val="FF0000"/>
              </a:solidFill>
            </a:endParaRPr>
          </a:p>
          <a:p>
            <a:pPr marL="0" indent="0" algn="just" rtl="1">
              <a:buNone/>
            </a:pPr>
            <a:r>
              <a:rPr lang="ar-DZ" sz="2400" dirty="0"/>
              <a:t>يعد الاعتماد المستندي أحد</a:t>
            </a:r>
            <a:r>
              <a:rPr lang="ar-SA" sz="2400" dirty="0"/>
              <a:t> أهم طرق الدفع في المعاملات التجارية الدولية، ويطلب</a:t>
            </a:r>
            <a:r>
              <a:rPr lang="ar-DZ" sz="2400" dirty="0"/>
              <a:t> من</a:t>
            </a:r>
            <a:r>
              <a:rPr lang="ar-SA" sz="2400" dirty="0"/>
              <a:t> الم</a:t>
            </a:r>
            <a:r>
              <a:rPr lang="ar-DZ" sz="2400" dirty="0"/>
              <a:t>ستورد</a:t>
            </a:r>
            <a:r>
              <a:rPr lang="ar-SA" sz="2400" dirty="0"/>
              <a:t> فتح خطاب اعتماد مستندي من خلال البنك، يتم إرساله بعد ذلك إلى بنك الم</a:t>
            </a:r>
            <a:r>
              <a:rPr lang="ar-DZ" sz="2400" dirty="0"/>
              <a:t>صدر من قبل بنك</a:t>
            </a:r>
            <a:r>
              <a:rPr lang="ar-SA" sz="2400" dirty="0"/>
              <a:t> </a:t>
            </a:r>
            <a:r>
              <a:rPr lang="ar-DZ" sz="2400" dirty="0"/>
              <a:t>المستورد، وفي بعض يطلب</a:t>
            </a:r>
            <a:r>
              <a:rPr lang="ar-SA" sz="2400" dirty="0"/>
              <a:t> تعديله لي</a:t>
            </a:r>
            <a:r>
              <a:rPr lang="ar-DZ" sz="2400" dirty="0"/>
              <a:t>ت</a:t>
            </a:r>
            <a:r>
              <a:rPr lang="ar-SA" sz="2400" dirty="0"/>
              <a:t>ناسب </a:t>
            </a:r>
            <a:r>
              <a:rPr lang="ar-DZ" sz="2400" dirty="0"/>
              <a:t>و</a:t>
            </a:r>
            <a:r>
              <a:rPr lang="ar-SA" sz="2400" dirty="0"/>
              <a:t>شروط المورد.</a:t>
            </a:r>
            <a:r>
              <a:rPr lang="ar-DZ" sz="2400" dirty="0"/>
              <a:t> وبعد إتمام إجراءات الشحن</a:t>
            </a:r>
            <a:r>
              <a:rPr lang="ar-SA" sz="2400" dirty="0"/>
              <a:t> يتسلم</a:t>
            </a:r>
            <a:r>
              <a:rPr lang="ar-DZ" sz="2400" dirty="0"/>
              <a:t> المصدر</a:t>
            </a:r>
            <a:r>
              <a:rPr lang="ar-SA" sz="2400" dirty="0"/>
              <a:t> قيمة البضاعة بمجرد تسليمه مستندات الشحن للبنك المحلي</a:t>
            </a:r>
            <a:r>
              <a:rPr lang="fr-FR" sz="2400" dirty="0"/>
              <a:t>.</a:t>
            </a:r>
            <a:br>
              <a:rPr lang="fr-FR" sz="2400" dirty="0"/>
            </a:br>
            <a:r>
              <a:rPr lang="ar-SA" sz="2400" dirty="0"/>
              <a:t>  للاعتماد المستندي أكثر من نوع، منها خطابات الاعتماد القابلة للإلغاء وخطابات الاعتماد غير القابلة للإلغاء</a:t>
            </a:r>
            <a:endParaRPr lang="fr-FR" sz="2400" dirty="0">
              <a:solidFill>
                <a:srgbClr val="FF0000"/>
              </a:solidFill>
            </a:endParaRPr>
          </a:p>
        </p:txBody>
      </p:sp>
    </p:spTree>
    <p:extLst>
      <p:ext uri="{BB962C8B-B14F-4D97-AF65-F5344CB8AC3E}">
        <p14:creationId xmlns:p14="http://schemas.microsoft.com/office/powerpoint/2010/main" val="3739540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5130" y="344384"/>
            <a:ext cx="9404723" cy="5904015"/>
          </a:xfrm>
        </p:spPr>
        <p:txBody>
          <a:bodyPr/>
          <a:lstStyle/>
          <a:p>
            <a:pPr marL="0" indent="0" algn="r" rtl="1">
              <a:buNone/>
            </a:pPr>
            <a:endParaRPr lang="ar-DZ" dirty="0"/>
          </a:p>
          <a:p>
            <a:pPr marL="0" indent="0" algn="r" rtl="1">
              <a:buNone/>
            </a:pPr>
            <a:r>
              <a:rPr lang="ar-DZ" sz="2400" b="1" dirty="0">
                <a:solidFill>
                  <a:srgbClr val="FF0000"/>
                </a:solidFill>
              </a:rPr>
              <a:t>2/ أنواع الاعتماد المستندي</a:t>
            </a:r>
          </a:p>
          <a:p>
            <a:pPr marL="0" indent="0" algn="r" rtl="1">
              <a:buNone/>
            </a:pPr>
            <a:r>
              <a:rPr lang="ar-DZ" sz="2400" dirty="0"/>
              <a:t>إجمالا للاعتماد المستندي ستة أنواع</a:t>
            </a:r>
          </a:p>
          <a:p>
            <a:pPr marL="0" indent="0" algn="r" rtl="1">
              <a:buNone/>
            </a:pPr>
            <a:r>
              <a:rPr lang="ar-DZ" sz="2400" b="1" dirty="0">
                <a:solidFill>
                  <a:srgbClr val="FF0000"/>
                </a:solidFill>
              </a:rPr>
              <a:t>1.2/ الاعتماد القابل للنقض/غير القابل للنقض (التغيير)  </a:t>
            </a:r>
            <a:r>
              <a:rPr lang="fr-FR" sz="2400" b="1" dirty="0">
                <a:solidFill>
                  <a:srgbClr val="FF0000"/>
                </a:solidFill>
              </a:rPr>
              <a:t>Révocable/ Irrévocable</a:t>
            </a:r>
          </a:p>
          <a:p>
            <a:pPr marL="0" indent="0" algn="just" rtl="1">
              <a:buNone/>
            </a:pPr>
            <a:r>
              <a:rPr lang="ar-DZ" sz="2400" dirty="0"/>
              <a:t>بموجب الاعتماد القابل للنقض فإنه يمكن لطالب فتح الاعتماد (المستورد) وللبنك فاتح الاعتماد إلغاء الاعتماد أو تعديله دون سابق إشعار للمستفيد، شريطة أن يكون قبل تقديم المستندات من قبل المستفيد (المصدر) لبنك المراسل. هذا النوع من الاعتمادات عادة غير مقبول لدى المصدرين حيث لا يوجد ضمانات لاستلام ثمن البضاعة التي يتم تصديرها بناءً على طلب المستورد.</a:t>
            </a:r>
          </a:p>
          <a:p>
            <a:pPr marL="0" indent="0" algn="just" rtl="1">
              <a:buNone/>
            </a:pPr>
            <a:r>
              <a:rPr lang="ar-DZ" sz="2400" b="1" dirty="0">
                <a:solidFill>
                  <a:srgbClr val="FF0000"/>
                </a:solidFill>
              </a:rPr>
              <a:t>2.2/ الاعتماد المعزز/غير المعزز </a:t>
            </a:r>
            <a:r>
              <a:rPr lang="fr-FR" sz="2400" b="1" dirty="0">
                <a:solidFill>
                  <a:srgbClr val="FF0000"/>
                </a:solidFill>
              </a:rPr>
              <a:t>Crédit Documentaire Confirmé</a:t>
            </a:r>
          </a:p>
          <a:p>
            <a:pPr marL="0" indent="0" algn="just" rtl="1">
              <a:buNone/>
            </a:pPr>
            <a:r>
              <a:rPr lang="ar-DZ" sz="2400" dirty="0"/>
              <a:t>يقصد بالاعتماد المعزز إضافة تعهد من البنك المراسل إلى تعهد البنك الفاتح للاعتماد بدفع قيمة الاعتماد إذا كانت الشروط الواردة في الاعتماد محترمة. وبذلك فإن المستفيد يحصل على تعهد من البنك الفاتح للاعتماد ومن بنك المراسل بدفع قيمة مستندات الاعتماد في حالة مطابقتها مع الشروط المنصوص عليها في الاعتماد.</a:t>
            </a:r>
          </a:p>
          <a:p>
            <a:pPr marL="0" indent="0" algn="r" rtl="1">
              <a:buNone/>
            </a:pPr>
            <a:endParaRPr lang="fr-FR" dirty="0"/>
          </a:p>
        </p:txBody>
      </p:sp>
    </p:spTree>
    <p:extLst>
      <p:ext uri="{BB962C8B-B14F-4D97-AF65-F5344CB8AC3E}">
        <p14:creationId xmlns:p14="http://schemas.microsoft.com/office/powerpoint/2010/main" val="343743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746976"/>
            <a:ext cx="9403742" cy="5501424"/>
          </a:xfrm>
        </p:spPr>
        <p:txBody>
          <a:bodyPr>
            <a:normAutofit lnSpcReduction="10000"/>
          </a:bodyPr>
          <a:lstStyle/>
          <a:p>
            <a:pPr algn="r" rtl="1"/>
            <a:endParaRPr lang="ar-DZ" dirty="0"/>
          </a:p>
          <a:p>
            <a:pPr algn="just" rtl="1"/>
            <a:r>
              <a:rPr lang="ar-DZ" sz="2400" dirty="0"/>
              <a:t>عندئذ تفهم الجميع أن الخروج من الأوضاع الحرجة يتطلب تعاونا جديا وتظافرا للجهود للتخفيف من القيود التي ظلت تعيق التجارة الدولية وتجلب البؤس للفقراء والاغنياء على حد سواء. غير أن الحلفاء أخذوا المبادرة لبناء نظام اقتصادي جديد يحمي مصالحهم الاقتصادية والسياسية والعسكرية.</a:t>
            </a:r>
          </a:p>
          <a:p>
            <a:pPr algn="just" rtl="1"/>
            <a:endParaRPr lang="ar-DZ" sz="2400" dirty="0"/>
          </a:p>
          <a:p>
            <a:pPr algn="just" rtl="1"/>
            <a:r>
              <a:rPr lang="ar-SA" sz="2400" dirty="0"/>
              <a:t>في هذا السياق التاريخي </a:t>
            </a:r>
            <a:r>
              <a:rPr lang="ar-DZ" sz="2400" dirty="0"/>
              <a:t>نشأت هيئة</a:t>
            </a:r>
            <a:r>
              <a:rPr lang="ar-SA" sz="2400" dirty="0"/>
              <a:t> الأمم المتحدة التي بدأت الاجتماعات</a:t>
            </a:r>
            <a:r>
              <a:rPr lang="ar-DZ" sz="2400" dirty="0"/>
              <a:t>ها</a:t>
            </a:r>
            <a:r>
              <a:rPr lang="ar-SA" sz="2400" dirty="0"/>
              <a:t> ال</a:t>
            </a:r>
            <a:r>
              <a:rPr lang="ar-DZ" sz="2400" dirty="0"/>
              <a:t>أولية</a:t>
            </a:r>
            <a:r>
              <a:rPr lang="ar-SA" sz="2400" dirty="0"/>
              <a:t> </a:t>
            </a:r>
            <a:r>
              <a:rPr lang="ar-DZ" sz="2400" dirty="0"/>
              <a:t>سنة</a:t>
            </a:r>
            <a:r>
              <a:rPr lang="ar-SA" sz="2400" dirty="0"/>
              <a:t> 1944، وبدأت العمل </a:t>
            </a:r>
            <a:r>
              <a:rPr lang="ar-DZ" sz="2400" dirty="0"/>
              <a:t>الفعلي </a:t>
            </a:r>
            <a:r>
              <a:rPr lang="ar-SA" sz="2400" dirty="0"/>
              <a:t>في 1945 و</a:t>
            </a:r>
            <a:r>
              <a:rPr lang="ar-DZ" sz="2400" dirty="0"/>
              <a:t>تم انشاء</a:t>
            </a:r>
            <a:r>
              <a:rPr lang="ar-SA" sz="2400" dirty="0"/>
              <a:t> كل من صندوق النقد الدولي والبنك الدولي للإنشاء والتعمير</a:t>
            </a:r>
            <a:r>
              <a:rPr lang="fr-FR" sz="2400" dirty="0"/>
              <a:t>.</a:t>
            </a:r>
          </a:p>
          <a:p>
            <a:pPr algn="just" rtl="1"/>
            <a:endParaRPr lang="ar-DZ" sz="2400" dirty="0"/>
          </a:p>
          <a:p>
            <a:pPr algn="just" rtl="1"/>
            <a:r>
              <a:rPr lang="ar-DZ" sz="2400" dirty="0"/>
              <a:t>ظهرت فكرة إنشاء </a:t>
            </a:r>
            <a:r>
              <a:rPr lang="ar-DZ" sz="2400" b="1" dirty="0">
                <a:hlinkClick r:id="rId2"/>
              </a:rPr>
              <a:t>صندوق النقد الدولي</a:t>
            </a:r>
            <a:r>
              <a:rPr lang="ar-DZ" sz="2400" b="1" dirty="0"/>
              <a:t> و</a:t>
            </a:r>
            <a:r>
              <a:rPr lang="ar-DZ" sz="2400" b="1" dirty="0">
                <a:hlinkClick r:id="rId3"/>
              </a:rPr>
              <a:t>البنك الدولي</a:t>
            </a:r>
            <a:r>
              <a:rPr lang="ar-DZ" sz="2400" dirty="0"/>
              <a:t> في المؤتمر الدولي الذي انعقد في </a:t>
            </a:r>
            <a:r>
              <a:rPr lang="ar-DZ" sz="2400" dirty="0" err="1"/>
              <a:t>بريتون</a:t>
            </a:r>
            <a:r>
              <a:rPr lang="ar-DZ" sz="2400" dirty="0"/>
              <a:t> </a:t>
            </a:r>
            <a:r>
              <a:rPr lang="ar-DZ" sz="2400" dirty="0" err="1"/>
              <a:t>وودز</a:t>
            </a:r>
            <a:r>
              <a:rPr lang="ar-DZ" sz="2400" dirty="0"/>
              <a:t> بولاية </a:t>
            </a:r>
            <a:r>
              <a:rPr lang="ar-DZ" sz="2400" dirty="0" err="1"/>
              <a:t>نيوهامبشير</a:t>
            </a:r>
            <a:r>
              <a:rPr lang="ar-DZ" sz="2400" dirty="0"/>
              <a:t> الأمريكية في </a:t>
            </a:r>
            <a:r>
              <a:rPr lang="ar-DZ" sz="2400" dirty="0" err="1"/>
              <a:t>جويلية</a:t>
            </a:r>
            <a:r>
              <a:rPr lang="ar-DZ" sz="2400" dirty="0"/>
              <a:t> (يوليو) 1944. وكان هدف المؤتمر  وضع إطار للتعاون والتنمية في الميدان الاقتصادي من شأنه وضع الأسس لاقتصاد عالمي جديد أكثر استقرارا وازدهارا.</a:t>
            </a:r>
          </a:p>
        </p:txBody>
      </p:sp>
    </p:spTree>
    <p:extLst>
      <p:ext uri="{BB962C8B-B14F-4D97-AF65-F5344CB8AC3E}">
        <p14:creationId xmlns:p14="http://schemas.microsoft.com/office/powerpoint/2010/main" val="1922817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7027" y="676894"/>
            <a:ext cx="9403742" cy="5642757"/>
          </a:xfrm>
        </p:spPr>
        <p:txBody>
          <a:bodyPr>
            <a:normAutofit/>
          </a:bodyPr>
          <a:lstStyle/>
          <a:p>
            <a:pPr marL="0" indent="0" algn="r" rtl="1">
              <a:buNone/>
            </a:pPr>
            <a:r>
              <a:rPr lang="ar-DZ" sz="2400" b="1" dirty="0">
                <a:solidFill>
                  <a:srgbClr val="FF0000"/>
                </a:solidFill>
              </a:rPr>
              <a:t>3.2/ الاعتماد القابل للتجزئة/غير القابل للتجزئة </a:t>
            </a:r>
            <a:r>
              <a:rPr lang="fr-FR" sz="2400" b="1" dirty="0">
                <a:solidFill>
                  <a:srgbClr val="FF0000"/>
                </a:solidFill>
              </a:rPr>
              <a:t>Partiels Autorisés/ Interdits </a:t>
            </a:r>
          </a:p>
          <a:p>
            <a:pPr marL="0" indent="0" algn="just" rtl="1">
              <a:buNone/>
            </a:pPr>
            <a:r>
              <a:rPr lang="ar-DZ" sz="2400" dirty="0"/>
              <a:t>بموجب الاعتماد القابل للتجزئة فإنه يسمح للمصدر بشحن بضاعة الاعتماد على أكثر من شحنة واحدة وفي فترات مختلفة. كما يمكن لطالب فتح الاعتماد أو المستورد تحديد عدد الشحنات، الكميات المشحونة وكدا تاريخ كل شحنة.</a:t>
            </a:r>
          </a:p>
          <a:p>
            <a:pPr marL="0" indent="0" algn="r" rtl="1">
              <a:buNone/>
            </a:pPr>
            <a:r>
              <a:rPr lang="ar-DZ" sz="2400" b="1" dirty="0">
                <a:solidFill>
                  <a:srgbClr val="FF0000"/>
                </a:solidFill>
              </a:rPr>
              <a:t>4.2/ الاعتماد الدوار </a:t>
            </a:r>
            <a:r>
              <a:rPr lang="fr-FR" sz="2400" b="1" dirty="0">
                <a:solidFill>
                  <a:srgbClr val="FF0000"/>
                </a:solidFill>
              </a:rPr>
              <a:t>Crédit Revolving</a:t>
            </a:r>
          </a:p>
          <a:p>
            <a:pPr marL="0" indent="0" algn="just" rtl="1">
              <a:buNone/>
            </a:pPr>
            <a:r>
              <a:rPr lang="ar-DZ" sz="2400" dirty="0"/>
              <a:t>وهو الاعتماد الذي يقبل التجديد التلقائي بنفس القيمة وبنفس المدة، لعدة مرات ضمن مدة الاعتماد. عادةً ما يلجأ المستورد إلى فتح الاعتماد الدوار نظراً لحاجته الدورية للبضائع وكدا من اجل ضمان استمرارية التموين. </a:t>
            </a:r>
          </a:p>
          <a:p>
            <a:pPr marL="0" indent="0" algn="r" rtl="1">
              <a:buNone/>
            </a:pPr>
            <a:r>
              <a:rPr lang="ar-DZ" sz="2400" b="1" dirty="0">
                <a:solidFill>
                  <a:srgbClr val="FF0000"/>
                </a:solidFill>
              </a:rPr>
              <a:t>5.2/ اعتماد الدفعة المقدمة أو الدفع المسبق </a:t>
            </a:r>
            <a:r>
              <a:rPr lang="fr-FR" sz="2400" b="1" dirty="0">
                <a:solidFill>
                  <a:srgbClr val="FF0000"/>
                </a:solidFill>
              </a:rPr>
              <a:t>Crédit </a:t>
            </a:r>
            <a:r>
              <a:rPr lang="fr-FR" sz="2400" b="1" dirty="0" err="1">
                <a:solidFill>
                  <a:srgbClr val="FF0000"/>
                </a:solidFill>
              </a:rPr>
              <a:t>Red</a:t>
            </a:r>
            <a:r>
              <a:rPr lang="fr-FR" sz="2400" b="1" dirty="0">
                <a:solidFill>
                  <a:srgbClr val="FF0000"/>
                </a:solidFill>
              </a:rPr>
              <a:t> Clause</a:t>
            </a:r>
          </a:p>
          <a:p>
            <a:pPr marL="0" indent="0" algn="just" rtl="1">
              <a:buNone/>
            </a:pPr>
            <a:r>
              <a:rPr lang="ar-DZ" sz="2400" dirty="0"/>
              <a:t>ويدعى أيضا بالاعتماد ذو الشرط الأحمر، حيث جرت العادة عند فتح الاعتماد المذكور أن يدون شرط الدفعة المقدمة باللون الأحمر من أجل تمييزه عن بقية الشروط المنصوص عليها في الاعتماد، والذي ينص على إمكانية دفع نسبة محددة من قيمته للمستفيد كدفعة مقدمة قبل تقديم المستندات للبنك.</a:t>
            </a:r>
          </a:p>
          <a:p>
            <a:pPr marL="0" indent="0" algn="r" rtl="1">
              <a:buNone/>
            </a:pPr>
            <a:endParaRPr lang="ar-DZ" sz="2400" dirty="0"/>
          </a:p>
        </p:txBody>
      </p:sp>
    </p:spTree>
    <p:extLst>
      <p:ext uri="{BB962C8B-B14F-4D97-AF65-F5344CB8AC3E}">
        <p14:creationId xmlns:p14="http://schemas.microsoft.com/office/powerpoint/2010/main" val="1371007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normAutofit lnSpcReduction="10000"/>
          </a:bodyPr>
          <a:lstStyle/>
          <a:p>
            <a:pPr marL="0" indent="0" algn="r" rtl="1">
              <a:buNone/>
            </a:pPr>
            <a:r>
              <a:rPr lang="ar-DZ" sz="2400" b="1" dirty="0">
                <a:solidFill>
                  <a:srgbClr val="FF0000"/>
                </a:solidFill>
              </a:rPr>
              <a:t>6.2/ الاعتماد قابل للتحويل/ غير قابل للتحويل </a:t>
            </a:r>
            <a:r>
              <a:rPr lang="fr-FR" sz="2400" b="1" dirty="0">
                <a:solidFill>
                  <a:srgbClr val="FF0000"/>
                </a:solidFill>
              </a:rPr>
              <a:t>Crédit Transférable</a:t>
            </a:r>
          </a:p>
          <a:p>
            <a:pPr marL="0" indent="0" algn="r" rtl="1">
              <a:buNone/>
            </a:pPr>
            <a:r>
              <a:rPr lang="ar-DZ" sz="2400" dirty="0"/>
              <a:t>الاعتماد القابل للتحويل يسمح للمستفيد من تحويل الاعتماد إلى مستفيد آخر، وهدا بنفس الشروط المنصوص عليها في الاعتماد. علما أنه في التشريعات الحديثة الاعتماد القابل للتحويل يكاد يكون منعدما نظرا لانعكاساته السلبية.</a:t>
            </a:r>
          </a:p>
          <a:p>
            <a:pPr marL="0" indent="0" algn="r" rtl="1">
              <a:buNone/>
            </a:pPr>
            <a:r>
              <a:rPr lang="ar-DZ" sz="2400" b="1" dirty="0">
                <a:solidFill>
                  <a:srgbClr val="FF0000"/>
                </a:solidFill>
              </a:rPr>
              <a:t>3/ أطراف الاعتماد المستندي:</a:t>
            </a:r>
          </a:p>
          <a:p>
            <a:pPr marL="0" indent="0" algn="r" rtl="1">
              <a:buNone/>
            </a:pPr>
            <a:r>
              <a:rPr lang="ar-DZ" sz="2400" dirty="0"/>
              <a:t>الأطراف المساهمة في فتح الاعتماد المستندي وتنفيذه على أرضية الواقع هُمُ الأطراف الأربعة التالية:</a:t>
            </a:r>
          </a:p>
          <a:p>
            <a:pPr marL="0" indent="0" algn="r" rtl="1">
              <a:buNone/>
            </a:pPr>
            <a:r>
              <a:rPr lang="ar-DZ" sz="2400" b="1" dirty="0">
                <a:solidFill>
                  <a:srgbClr val="FF0000"/>
                </a:solidFill>
              </a:rPr>
              <a:t>1.3/   المستورد أو المشتري </a:t>
            </a:r>
          </a:p>
          <a:p>
            <a:pPr marL="0" indent="0" algn="r" rtl="1">
              <a:buNone/>
            </a:pPr>
            <a:r>
              <a:rPr lang="ar-DZ" sz="2400" dirty="0"/>
              <a:t>وهو الطرف الذي يطلب فتح الاعتماد، حيث أن الاعتماد يكون على شكل عقد بينه وبين البنك الفاتح للاعتماد، وينص على جميع الشروط التي يطلبها المستورد من المصدّر.</a:t>
            </a:r>
          </a:p>
          <a:p>
            <a:pPr marL="0" indent="0" algn="r" rtl="1">
              <a:buNone/>
            </a:pPr>
            <a:r>
              <a:rPr lang="ar-DZ" sz="2400" b="1" dirty="0">
                <a:solidFill>
                  <a:srgbClr val="FF0000"/>
                </a:solidFill>
              </a:rPr>
              <a:t>2.3/ البنك فاتح الاعتماد (بنك المنشئ)</a:t>
            </a:r>
          </a:p>
          <a:p>
            <a:pPr marL="0" indent="0" algn="r" rtl="1">
              <a:buNone/>
            </a:pPr>
            <a:r>
              <a:rPr lang="ar-DZ" sz="2400" dirty="0"/>
              <a:t>وهو البنك الذي يعمل على فتح الاعتماد بناء على طلب المستورد.  يقوم البنك بدراسة الطلب، وفي حالة موافقة المستورد على شروط البنك. </a:t>
            </a:r>
          </a:p>
          <a:p>
            <a:pPr marL="0" indent="0" algn="r" rtl="1">
              <a:buNone/>
            </a:pPr>
            <a:endParaRPr lang="ar-DZ" sz="2400" dirty="0"/>
          </a:p>
          <a:p>
            <a:pPr marL="0" indent="0" algn="r" rtl="1">
              <a:buNone/>
            </a:pPr>
            <a:endParaRPr lang="ar-DZ" sz="2400" dirty="0"/>
          </a:p>
          <a:p>
            <a:pPr marL="0" indent="0" algn="r" rtl="1">
              <a:buNone/>
            </a:pPr>
            <a:endParaRPr lang="ar-DZ" sz="2400" dirty="0"/>
          </a:p>
        </p:txBody>
      </p:sp>
    </p:spTree>
    <p:extLst>
      <p:ext uri="{BB962C8B-B14F-4D97-AF65-F5344CB8AC3E}">
        <p14:creationId xmlns:p14="http://schemas.microsoft.com/office/powerpoint/2010/main" val="3401265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6131" y="1027186"/>
            <a:ext cx="9403742" cy="5654633"/>
          </a:xfrm>
        </p:spPr>
        <p:txBody>
          <a:bodyPr>
            <a:normAutofit lnSpcReduction="10000"/>
          </a:bodyPr>
          <a:lstStyle/>
          <a:p>
            <a:pPr marL="0" indent="0" algn="r" rtl="1">
              <a:buNone/>
            </a:pPr>
            <a:endParaRPr lang="ar-DZ" dirty="0"/>
          </a:p>
          <a:p>
            <a:pPr marL="0" indent="0" algn="just" rtl="1">
              <a:buNone/>
            </a:pPr>
            <a:r>
              <a:rPr lang="ar-DZ" sz="2400" dirty="0"/>
              <a:t>وعليه يقوم هذا الأخير بفتح الاعتماد ويرسله إما إلى المستفيد مباشرة في حالة الاعتماد البسيط، أو إلى أحد مراسليه في بلد المصدر في حالة مشاركة بنك ثاني في عملية الاعتماد المستندي.</a:t>
            </a:r>
          </a:p>
          <a:p>
            <a:pPr marL="0" indent="0" algn="just" rtl="1">
              <a:buNone/>
            </a:pPr>
            <a:r>
              <a:rPr lang="ar-DZ" sz="2400" b="1" dirty="0">
                <a:solidFill>
                  <a:srgbClr val="FF0000"/>
                </a:solidFill>
              </a:rPr>
              <a:t>3.3/ المستفيد أو المصدر</a:t>
            </a:r>
          </a:p>
          <a:p>
            <a:pPr marL="0" indent="0" algn="just" rtl="1">
              <a:buNone/>
            </a:pPr>
            <a:r>
              <a:rPr lang="ar-DZ" sz="2400" dirty="0"/>
              <a:t>هو الطرف الذي يُفتَح الاعتماد المستندي لصالحه، والذي يقوم بتلبية الطلبية والالتزام بشروط الاعتماد في مدة صلاحيته. كتاب(رسالة) التبليغ يكون بمثابة عقد بينه وبين البنك المراسل (بنك المصدر)، وبموجب هذا العقد يتحصل المستفيد على ثمن البضاعة إذا قدم المستندات وفقا للشروط المنصوص عليها في الاعتماد.</a:t>
            </a:r>
          </a:p>
          <a:p>
            <a:pPr marL="0" indent="0" algn="just" rtl="1">
              <a:buNone/>
            </a:pPr>
            <a:r>
              <a:rPr lang="ar-DZ" sz="2400" b="1" dirty="0">
                <a:solidFill>
                  <a:srgbClr val="FF0000"/>
                </a:solidFill>
              </a:rPr>
              <a:t>4.2/ البنك المراسل</a:t>
            </a:r>
          </a:p>
          <a:p>
            <a:pPr marL="0" indent="0" algn="just" rtl="1">
              <a:buNone/>
            </a:pPr>
            <a:r>
              <a:rPr lang="ar-DZ" sz="2400" dirty="0"/>
              <a:t>وهو البنك الذي يقوم بإبلاغ المستفيد بنص خطاب الاعتماد الوارد إليه من البنك من البنك فاتح الاعتماد، وقد يضيف البنك المراسل تعزيزه إلى الاعتماد، فيلتزم بتَسَلُم المستندات من المستفيد وفحصها، وفي حالة تطابقها مع الشروط المنصوص عليها في الاعتماد، يعمل البنك المراسل على دفع ثمن البضائع للمستفيد وكدا إرسال المستندات وكل الوثائق المتعلقة بالعملية إلى البنك فاتح الاعتماد.</a:t>
            </a:r>
          </a:p>
          <a:p>
            <a:pPr marL="0" indent="0" algn="r" rtl="1">
              <a:buNone/>
            </a:pPr>
            <a:endParaRPr lang="ar-DZ" dirty="0"/>
          </a:p>
        </p:txBody>
      </p:sp>
    </p:spTree>
    <p:extLst>
      <p:ext uri="{BB962C8B-B14F-4D97-AF65-F5344CB8AC3E}">
        <p14:creationId xmlns:p14="http://schemas.microsoft.com/office/powerpoint/2010/main" val="3378320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lstStyle/>
          <a:p>
            <a:pPr marL="0" indent="0" algn="r" rtl="1">
              <a:buNone/>
            </a:pPr>
            <a:endParaRPr lang="ar-DZ" dirty="0"/>
          </a:p>
          <a:p>
            <a:pPr marL="0" indent="0" algn="r" rtl="1">
              <a:buNone/>
            </a:pPr>
            <a:endParaRPr lang="ar-DZ" dirty="0"/>
          </a:p>
          <a:p>
            <a:pPr marL="0" indent="0" algn="ctr" rtl="1">
              <a:buNone/>
            </a:pPr>
            <a:r>
              <a:rPr lang="ar-DZ" sz="2400" b="1" dirty="0">
                <a:solidFill>
                  <a:srgbClr val="FF0000"/>
                </a:solidFill>
              </a:rPr>
              <a:t>الفصل السادس</a:t>
            </a:r>
          </a:p>
          <a:p>
            <a:pPr marL="0" indent="0" algn="ctr" rtl="1">
              <a:buNone/>
            </a:pPr>
            <a:endParaRPr lang="ar-DZ" sz="2400" b="1" dirty="0">
              <a:solidFill>
                <a:srgbClr val="FF0000"/>
              </a:solidFill>
            </a:endParaRPr>
          </a:p>
          <a:p>
            <a:pPr marL="0" indent="0" algn="ctr" rtl="1">
              <a:buNone/>
            </a:pPr>
            <a:r>
              <a:rPr lang="ar-DZ" sz="4000" b="1" dirty="0">
                <a:solidFill>
                  <a:srgbClr val="FF0000"/>
                </a:solidFill>
              </a:rPr>
              <a:t>التوطين البنكي</a:t>
            </a:r>
            <a:endParaRPr lang="fr-FR" sz="4000" b="1" dirty="0">
              <a:solidFill>
                <a:srgbClr val="FF0000"/>
              </a:solidFill>
            </a:endParaRPr>
          </a:p>
          <a:p>
            <a:pPr marL="0" indent="0" algn="ctr" rtl="1">
              <a:buNone/>
            </a:pPr>
            <a:endParaRPr lang="ar-DZ" sz="4000" b="1" dirty="0">
              <a:solidFill>
                <a:srgbClr val="FF0000"/>
              </a:solidFill>
            </a:endParaRPr>
          </a:p>
          <a:p>
            <a:pPr marL="0" indent="0" algn="ctr" rtl="1">
              <a:buNone/>
            </a:pPr>
            <a:r>
              <a:rPr lang="fr-FR" sz="4000" b="1" dirty="0">
                <a:solidFill>
                  <a:srgbClr val="FF0000"/>
                </a:solidFill>
              </a:rPr>
              <a:t>La Domiciliation</a:t>
            </a:r>
          </a:p>
          <a:p>
            <a:pPr marL="0" indent="0" algn="ctr" rtl="1">
              <a:buNone/>
            </a:pPr>
            <a:r>
              <a:rPr lang="fr-FR" sz="4000" b="1" dirty="0">
                <a:solidFill>
                  <a:srgbClr val="FF0000"/>
                </a:solidFill>
              </a:rPr>
              <a:t>Bancaire</a:t>
            </a:r>
          </a:p>
          <a:p>
            <a:pPr marL="0" indent="0" algn="ctr" rtl="1">
              <a:buNone/>
            </a:pPr>
            <a:endParaRPr lang="fr-FR" sz="4000" b="1" dirty="0">
              <a:solidFill>
                <a:srgbClr val="FF0000"/>
              </a:solidFill>
            </a:endParaRPr>
          </a:p>
        </p:txBody>
      </p:sp>
    </p:spTree>
    <p:extLst>
      <p:ext uri="{BB962C8B-B14F-4D97-AF65-F5344CB8AC3E}">
        <p14:creationId xmlns:p14="http://schemas.microsoft.com/office/powerpoint/2010/main" val="2589563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normAutofit fontScale="92500" lnSpcReduction="20000"/>
          </a:bodyPr>
          <a:lstStyle/>
          <a:p>
            <a:pPr marL="0" indent="0" algn="r" rtl="1">
              <a:buNone/>
            </a:pPr>
            <a:endParaRPr lang="ar-DZ" sz="2600" dirty="0"/>
          </a:p>
          <a:p>
            <a:pPr marL="0" indent="0" algn="r" rtl="1">
              <a:buNone/>
            </a:pPr>
            <a:r>
              <a:rPr lang="fr-FR" sz="2800" b="1" dirty="0">
                <a:solidFill>
                  <a:srgbClr val="FF0000"/>
                </a:solidFill>
              </a:rPr>
              <a:t>1</a:t>
            </a:r>
            <a:r>
              <a:rPr lang="ar-DZ" sz="2800" b="1" dirty="0">
                <a:solidFill>
                  <a:srgbClr val="FF0000"/>
                </a:solidFill>
              </a:rPr>
              <a:t>/ التوطين البنكي</a:t>
            </a:r>
          </a:p>
          <a:p>
            <a:pPr marL="0" indent="0" algn="just" rtl="1">
              <a:buNone/>
            </a:pPr>
            <a:r>
              <a:rPr lang="ar-DZ" sz="2600" dirty="0"/>
              <a:t>عند وصول البضاعة إلى البلد المستورد، يقوم المستورد بإجراءات الجمركة، وأولها عملية التوطين البنكي. التوطين هو عبارة عن إجراء إداري يقوم به البنك بغية تعريف العملية التجارية بإعطائها رقما خاصا بها يعرف برقم التوطين. عادة يعمل المصدر أو المستورد المتحصل على سجل تجاري على اختيار بنك معتمد يتولى عملية التوطين، شرطة أن يملك حسابا جاريا لدى هذا البنك وكدا تقديم ملفا إداريا كاملا.</a:t>
            </a:r>
          </a:p>
          <a:p>
            <a:pPr marL="0" indent="0" algn="just" rtl="1">
              <a:buNone/>
            </a:pPr>
            <a:r>
              <a:rPr lang="ar-DZ" sz="2600" dirty="0"/>
              <a:t>التوطين البنكي عملية اجبارية يقوم بها المصدر أو المستورد وهذا وفقا لقوانين والتشريعات المعمول بها بهدف  متابعة عمليات التصدير والاستيراد.</a:t>
            </a:r>
          </a:p>
          <a:p>
            <a:pPr marL="0" indent="0" algn="just" rtl="1">
              <a:buNone/>
            </a:pPr>
            <a:r>
              <a:rPr lang="fr-FR" sz="2800" b="1" dirty="0">
                <a:solidFill>
                  <a:srgbClr val="FF0000"/>
                </a:solidFill>
              </a:rPr>
              <a:t>2</a:t>
            </a:r>
            <a:r>
              <a:rPr lang="ar-DZ" sz="2800" b="1" dirty="0">
                <a:solidFill>
                  <a:srgbClr val="FF0000"/>
                </a:solidFill>
              </a:rPr>
              <a:t>/ شروط التوطين البنكي:</a:t>
            </a:r>
          </a:p>
          <a:p>
            <a:pPr marL="0" indent="0" algn="just" rtl="1">
              <a:buNone/>
            </a:pPr>
            <a:r>
              <a:rPr lang="ar-DZ" sz="2800" dirty="0"/>
              <a:t>للتوطين البنكي مجموعة من شروط يجب توفرها وهي كالآتي:</a:t>
            </a:r>
          </a:p>
          <a:p>
            <a:pPr algn="just" rtl="1">
              <a:buFontTx/>
              <a:buChar char="-"/>
            </a:pPr>
            <a:r>
              <a:rPr lang="ar-DZ" sz="2800" dirty="0"/>
              <a:t>توفر صفة التاجر لكل شخص طبيعي أو معنوي يحق له ممارسة التجارة الخارجية (كأن يستثنى تجار التجزئة والجملة)،</a:t>
            </a:r>
          </a:p>
          <a:p>
            <a:pPr algn="just" rtl="1">
              <a:buFontTx/>
              <a:buChar char="-"/>
            </a:pPr>
            <a:r>
              <a:rPr lang="ar-DZ" sz="2800" dirty="0"/>
              <a:t>أن يكون للمستورد حساب بنكي جاري لدى الوكالة البنكية المعنية بالتوطين البنكي، </a:t>
            </a:r>
          </a:p>
        </p:txBody>
      </p:sp>
    </p:spTree>
    <p:extLst>
      <p:ext uri="{BB962C8B-B14F-4D97-AF65-F5344CB8AC3E}">
        <p14:creationId xmlns:p14="http://schemas.microsoft.com/office/powerpoint/2010/main" val="1952193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498764"/>
            <a:ext cx="9403742" cy="5749635"/>
          </a:xfrm>
        </p:spPr>
        <p:txBody>
          <a:bodyPr>
            <a:normAutofit lnSpcReduction="10000"/>
          </a:bodyPr>
          <a:lstStyle/>
          <a:p>
            <a:pPr marL="0" indent="0" algn="r" rtl="1">
              <a:buNone/>
            </a:pPr>
            <a:endParaRPr lang="ar-DZ" dirty="0"/>
          </a:p>
          <a:p>
            <a:pPr algn="r" rtl="1">
              <a:buFontTx/>
              <a:buChar char="-"/>
            </a:pPr>
            <a:r>
              <a:rPr lang="ar-DZ" sz="2400" dirty="0"/>
              <a:t>القيمة الاجمالية الأدنى للسلع المصدرة أو المستوردة هي  100.000 دج،</a:t>
            </a:r>
          </a:p>
          <a:p>
            <a:pPr algn="r" rtl="1">
              <a:buFontTx/>
              <a:buChar char="-"/>
            </a:pPr>
            <a:r>
              <a:rPr lang="ar-DZ" sz="2400" dirty="0"/>
              <a:t>التأكد من عدم منع  البضاعة من الاستيراد أو التصدير(غالبا ما تظهر إجراءات منع التداول الدولي لبعض السلع كما هو الحال بالنسبة لجائحة كورونا أو الحرب الروسية – الأكرانية) .</a:t>
            </a:r>
          </a:p>
          <a:p>
            <a:pPr algn="r" rtl="1">
              <a:buFontTx/>
              <a:buChar char="-"/>
            </a:pPr>
            <a:r>
              <a:rPr lang="ar-DZ" sz="2400" dirty="0"/>
              <a:t>توفر المبالغ المالية الضرورية لإتمام العملية.</a:t>
            </a:r>
          </a:p>
          <a:p>
            <a:pPr marL="0" indent="0" algn="r" rtl="1">
              <a:buNone/>
            </a:pPr>
            <a:r>
              <a:rPr lang="fr-FR" sz="2400" b="1" dirty="0">
                <a:solidFill>
                  <a:srgbClr val="FF0000"/>
                </a:solidFill>
              </a:rPr>
              <a:t>3</a:t>
            </a:r>
            <a:r>
              <a:rPr lang="ar-DZ" sz="2400" b="1" dirty="0">
                <a:solidFill>
                  <a:srgbClr val="FF0000"/>
                </a:solidFill>
              </a:rPr>
              <a:t>/ رقم التوطين البنكي:</a:t>
            </a:r>
          </a:p>
          <a:p>
            <a:pPr marL="0" indent="0" algn="r" rtl="1">
              <a:buNone/>
            </a:pPr>
            <a:r>
              <a:rPr lang="ar-DZ" sz="2400" dirty="0"/>
              <a:t>عملية التوطين البنكي تفضي إلى إصدار رقم التوطين البنكي ويحمل 18 رقما و3 حروف مبنية كما يلي:</a:t>
            </a:r>
          </a:p>
          <a:p>
            <a:pPr marL="0" indent="0" algn="r" rtl="1">
              <a:buNone/>
            </a:pPr>
            <a:endParaRPr lang="ar-DZ" sz="2400" dirty="0"/>
          </a:p>
          <a:p>
            <a:pPr marL="0" indent="0" algn="r" rtl="1">
              <a:buNone/>
            </a:pPr>
            <a:endParaRPr lang="ar-DZ" sz="2400" dirty="0"/>
          </a:p>
          <a:p>
            <a:pPr algn="r" rtl="1">
              <a:buFontTx/>
              <a:buChar char="-"/>
            </a:pPr>
            <a:endParaRPr lang="ar-DZ" sz="2400" dirty="0"/>
          </a:p>
          <a:p>
            <a:pPr algn="r" rtl="1">
              <a:buFontTx/>
              <a:buChar char="-"/>
            </a:pPr>
            <a:r>
              <a:rPr lang="fr-FR" sz="2400" dirty="0"/>
              <a:t>A</a:t>
            </a:r>
            <a:r>
              <a:rPr lang="ar-DZ" sz="2400" dirty="0"/>
              <a:t>: مكون من خانتين يعبر عن الولاية التي توجد بها الوكالة</a:t>
            </a:r>
            <a:endParaRPr lang="fr-FR" sz="2400" dirty="0"/>
          </a:p>
          <a:p>
            <a:pPr algn="r" rtl="1">
              <a:buFontTx/>
              <a:buChar char="-"/>
            </a:pPr>
            <a:r>
              <a:rPr lang="fr-FR" sz="2400" dirty="0"/>
              <a:t>B</a:t>
            </a:r>
            <a:r>
              <a:rPr lang="ar-DZ" sz="2400" dirty="0"/>
              <a:t>: مكون من خانتين يمثل الرقم الممنوح للبنك. مثلا بنك الفلاحة والتنمية الريفية يحمل رقم 04 </a:t>
            </a:r>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959486209"/>
              </p:ext>
            </p:extLst>
          </p:nvPr>
        </p:nvGraphicFramePr>
        <p:xfrm>
          <a:off x="1461984" y="3740727"/>
          <a:ext cx="8128000" cy="985652"/>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976416">
                  <a:extLst>
                    <a:ext uri="{9D8B030D-6E8A-4147-A177-3AD203B41FA5}">
                      <a16:colId xmlns:a16="http://schemas.microsoft.com/office/drawing/2014/main" xmlns="" val="20003"/>
                    </a:ext>
                  </a:extLst>
                </a:gridCol>
                <a:gridCol w="1055584">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gridCol w="1016000">
                  <a:extLst>
                    <a:ext uri="{9D8B030D-6E8A-4147-A177-3AD203B41FA5}">
                      <a16:colId xmlns:a16="http://schemas.microsoft.com/office/drawing/2014/main" xmlns="" val="20006"/>
                    </a:ext>
                  </a:extLst>
                </a:gridCol>
                <a:gridCol w="1016000">
                  <a:extLst>
                    <a:ext uri="{9D8B030D-6E8A-4147-A177-3AD203B41FA5}">
                      <a16:colId xmlns:a16="http://schemas.microsoft.com/office/drawing/2014/main" xmlns="" val="20007"/>
                    </a:ext>
                  </a:extLst>
                </a:gridCol>
              </a:tblGrid>
              <a:tr h="492826">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extLst>
                  <a:ext uri="{0D108BD9-81ED-4DB2-BD59-A6C34878D82A}">
                    <a16:rowId xmlns:a16="http://schemas.microsoft.com/office/drawing/2014/main" xmlns="" val="10000"/>
                  </a:ext>
                </a:extLst>
              </a:tr>
              <a:tr h="492826">
                <a:tc>
                  <a:txBody>
                    <a:bodyPr/>
                    <a:lstStyle/>
                    <a:p>
                      <a:pPr algn="ctr"/>
                      <a:r>
                        <a:rPr lang="fr-FR" dirty="0"/>
                        <a:t>A</a:t>
                      </a:r>
                    </a:p>
                  </a:txBody>
                  <a:tcPr/>
                </a:tc>
                <a:tc>
                  <a:txBody>
                    <a:bodyPr/>
                    <a:lstStyle/>
                    <a:p>
                      <a:pPr algn="ctr"/>
                      <a:r>
                        <a:rPr lang="fr-FR" dirty="0"/>
                        <a:t>B</a:t>
                      </a:r>
                    </a:p>
                  </a:txBody>
                  <a:tcPr/>
                </a:tc>
                <a:tc>
                  <a:txBody>
                    <a:bodyPr/>
                    <a:lstStyle/>
                    <a:p>
                      <a:pPr algn="ctr"/>
                      <a:r>
                        <a:rPr lang="fr-FR" dirty="0"/>
                        <a:t>C</a:t>
                      </a:r>
                    </a:p>
                  </a:txBody>
                  <a:tcPr/>
                </a:tc>
                <a:tc>
                  <a:txBody>
                    <a:bodyPr/>
                    <a:lstStyle/>
                    <a:p>
                      <a:pPr algn="ctr"/>
                      <a:r>
                        <a:rPr lang="fr-FR" dirty="0"/>
                        <a:t>D</a:t>
                      </a:r>
                    </a:p>
                  </a:txBody>
                  <a:tcPr/>
                </a:tc>
                <a:tc>
                  <a:txBody>
                    <a:bodyPr/>
                    <a:lstStyle/>
                    <a:p>
                      <a:pPr algn="ctr"/>
                      <a:r>
                        <a:rPr lang="fr-FR" dirty="0"/>
                        <a:t>E</a:t>
                      </a:r>
                    </a:p>
                  </a:txBody>
                  <a:tcPr/>
                </a:tc>
                <a:tc>
                  <a:txBody>
                    <a:bodyPr/>
                    <a:lstStyle/>
                    <a:p>
                      <a:pPr algn="ctr"/>
                      <a:r>
                        <a:rPr lang="fr-FR" dirty="0"/>
                        <a:t>F</a:t>
                      </a:r>
                    </a:p>
                  </a:txBody>
                  <a:tcPr/>
                </a:tc>
                <a:tc>
                  <a:txBody>
                    <a:bodyPr/>
                    <a:lstStyle/>
                    <a:p>
                      <a:pPr algn="ctr"/>
                      <a:r>
                        <a:rPr lang="fr-FR" dirty="0"/>
                        <a:t>G</a:t>
                      </a:r>
                    </a:p>
                  </a:txBody>
                  <a:tcPr/>
                </a:tc>
                <a:tc>
                  <a:txBody>
                    <a:bodyPr/>
                    <a:lstStyle/>
                    <a:p>
                      <a:pPr algn="ctr"/>
                      <a:r>
                        <a:rPr lang="fr-FR" dirty="0"/>
                        <a:t>H</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83632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05642"/>
            <a:ext cx="9403742" cy="5642757"/>
          </a:xfrm>
        </p:spPr>
        <p:txBody>
          <a:bodyPr/>
          <a:lstStyle/>
          <a:p>
            <a:pPr marL="0" indent="0" algn="r" rtl="1">
              <a:buNone/>
            </a:pPr>
            <a:endParaRPr lang="fr-FR" dirty="0"/>
          </a:p>
          <a:p>
            <a:pPr marL="0" indent="0" algn="r" rtl="1">
              <a:buNone/>
            </a:pPr>
            <a:r>
              <a:rPr lang="fr-FR" dirty="0"/>
              <a:t>C</a:t>
            </a:r>
            <a:r>
              <a:rPr lang="ar-DZ" dirty="0"/>
              <a:t>:  </a:t>
            </a:r>
            <a:r>
              <a:rPr lang="ar-DZ" sz="2400" dirty="0"/>
              <a:t>مكون من خانتين تمثل رقم الوكالة</a:t>
            </a:r>
          </a:p>
          <a:p>
            <a:pPr marL="0" indent="0" algn="r" rtl="1">
              <a:buNone/>
            </a:pPr>
            <a:r>
              <a:rPr lang="fr-FR" sz="2400" dirty="0"/>
              <a:t>D</a:t>
            </a:r>
            <a:r>
              <a:rPr lang="ar-DZ" sz="2400" dirty="0"/>
              <a:t>: مكون من أربع خانات تمثل سنة التوطين</a:t>
            </a:r>
            <a:endParaRPr lang="fr-FR" sz="2400" dirty="0"/>
          </a:p>
          <a:p>
            <a:pPr marL="0" indent="0" algn="r" rtl="1">
              <a:buNone/>
            </a:pPr>
            <a:r>
              <a:rPr lang="fr-FR" dirty="0"/>
              <a:t>E</a:t>
            </a:r>
            <a:r>
              <a:rPr lang="ar-DZ" dirty="0"/>
              <a:t>:  </a:t>
            </a:r>
            <a:r>
              <a:rPr lang="ar-DZ" sz="2400" dirty="0"/>
              <a:t>مكون من خانة واحدة تمثل رقم ثالثي الذي تم فيه ايداع ملف التوطين</a:t>
            </a:r>
            <a:endParaRPr lang="fr-FR" sz="2400" dirty="0"/>
          </a:p>
          <a:p>
            <a:pPr marL="0" indent="0" algn="r" rtl="1">
              <a:buNone/>
            </a:pPr>
            <a:r>
              <a:rPr lang="fr-FR" dirty="0"/>
              <a:t>F</a:t>
            </a:r>
            <a:r>
              <a:rPr lang="ar-DZ" dirty="0"/>
              <a:t>:  </a:t>
            </a:r>
            <a:r>
              <a:rPr lang="ar-DZ" sz="2400" dirty="0"/>
              <a:t>مكون من خانتين تمثل نوع السلع التي تم استيرادها، وهو رقم يحدده البنك المركزي, مثلا 10 يمثل السلع و20 يمثل الخدمات</a:t>
            </a:r>
            <a:endParaRPr lang="fr-FR" sz="2400" dirty="0"/>
          </a:p>
          <a:p>
            <a:pPr marL="0" indent="0" algn="r" rtl="1">
              <a:buNone/>
            </a:pPr>
            <a:r>
              <a:rPr lang="fr-FR" dirty="0"/>
              <a:t>G</a:t>
            </a:r>
            <a:r>
              <a:rPr lang="ar-DZ" dirty="0"/>
              <a:t>:  </a:t>
            </a:r>
            <a:r>
              <a:rPr lang="ar-DZ" sz="2400" dirty="0"/>
              <a:t>مكون من خمس خانات تمثل الرقم الممنوح من طرف البنك  حسب ترتيب ملف التوطين</a:t>
            </a:r>
            <a:endParaRPr lang="fr-FR" sz="2400" dirty="0"/>
          </a:p>
          <a:p>
            <a:pPr marL="0" indent="0" algn="r" rtl="1">
              <a:buNone/>
            </a:pPr>
            <a:r>
              <a:rPr lang="fr-FR" dirty="0"/>
              <a:t>H</a:t>
            </a:r>
            <a:r>
              <a:rPr lang="ar-DZ" dirty="0"/>
              <a:t>:  </a:t>
            </a:r>
            <a:r>
              <a:rPr lang="ar-DZ" sz="2400" dirty="0"/>
              <a:t>مكون من ثلاث خانات  تكتب بالحروف اللاتينية تمثل العملة الصعبة المتفق عليها في العقد( الفاتورة).</a:t>
            </a:r>
          </a:p>
          <a:p>
            <a:pPr marL="0" indent="0" algn="r" rtl="1">
              <a:buNone/>
            </a:pPr>
            <a:r>
              <a:rPr lang="ar-DZ" sz="2400" dirty="0"/>
              <a:t>الاستعمال لهذا النظام يعطينا رقما للتوطين على الشكل التالي:</a:t>
            </a:r>
            <a:endParaRPr lang="fr-FR" sz="2400" dirty="0"/>
          </a:p>
        </p:txBody>
      </p:sp>
    </p:spTree>
    <p:extLst>
      <p:ext uri="{BB962C8B-B14F-4D97-AF65-F5344CB8AC3E}">
        <p14:creationId xmlns:p14="http://schemas.microsoft.com/office/powerpoint/2010/main" val="4349062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45719"/>
          </a:xfrm>
        </p:spPr>
        <p:txBody>
          <a:bodyPr/>
          <a:lstStyle/>
          <a:p>
            <a:r>
              <a:rPr lang="fr-FR" dirty="0"/>
              <a:t>l</a:t>
            </a:r>
          </a:p>
        </p:txBody>
      </p:sp>
      <p:sp>
        <p:nvSpPr>
          <p:cNvPr id="3" name="Espace réservé du contenu 2"/>
          <p:cNvSpPr>
            <a:spLocks noGrp="1"/>
          </p:cNvSpPr>
          <p:nvPr>
            <p:ph idx="1"/>
          </p:nvPr>
        </p:nvSpPr>
        <p:spPr>
          <a:xfrm>
            <a:off x="646112" y="581892"/>
            <a:ext cx="9403742" cy="5666508"/>
          </a:xfrm>
        </p:spPr>
        <p:txBody>
          <a:bodyPr/>
          <a:lstStyle/>
          <a:p>
            <a:pPr marL="0" indent="0" algn="r" rtl="1">
              <a:buNone/>
            </a:pPr>
            <a:endParaRPr lang="fr-FR" dirty="0"/>
          </a:p>
          <a:p>
            <a:pPr marL="0" indent="0" algn="r" rtl="1">
              <a:buNone/>
            </a:pPr>
            <a:endParaRPr lang="fr-FR" dirty="0"/>
          </a:p>
          <a:p>
            <a:pPr marL="0" indent="0" algn="r" rtl="1">
              <a:buNone/>
            </a:pPr>
            <a:endParaRPr lang="fr-FR" dirty="0"/>
          </a:p>
          <a:p>
            <a:pPr marL="0" indent="0" algn="r" rtl="1">
              <a:buNone/>
            </a:pPr>
            <a:endParaRPr lang="fr-FR" dirty="0"/>
          </a:p>
          <a:p>
            <a:pPr marL="0" indent="0" algn="r" rtl="1">
              <a:buNone/>
            </a:pPr>
            <a:endParaRPr lang="fr-FR" dirty="0"/>
          </a:p>
          <a:p>
            <a:pPr marL="0" indent="0" algn="r" rtl="1">
              <a:buNone/>
            </a:pPr>
            <a:endParaRPr lang="fr-FR" dirty="0"/>
          </a:p>
          <a:p>
            <a:pPr marL="0" indent="0" algn="r" rtl="1">
              <a:buNone/>
            </a:pPr>
            <a:endParaRPr lang="fr-FR" dirty="0"/>
          </a:p>
          <a:p>
            <a:pPr marL="0" indent="0" algn="r" rtl="1">
              <a:buNone/>
            </a:pPr>
            <a:endParaRPr lang="fr-FR" dirty="0"/>
          </a:p>
          <a:p>
            <a:pPr marL="0" indent="0" algn="r" rtl="1">
              <a:buNone/>
            </a:pPr>
            <a:r>
              <a:rPr lang="fr-FR" sz="2400" b="1" dirty="0">
                <a:solidFill>
                  <a:srgbClr val="FF0000"/>
                </a:solidFill>
              </a:rPr>
              <a:t>4</a:t>
            </a:r>
            <a:r>
              <a:rPr lang="ar-DZ" sz="2400" b="1" dirty="0">
                <a:solidFill>
                  <a:srgbClr val="FF0000"/>
                </a:solidFill>
              </a:rPr>
              <a:t>/ مراحل عملية التوطين البنكي</a:t>
            </a:r>
          </a:p>
          <a:p>
            <a:pPr marL="0" indent="0" algn="r" rtl="1">
              <a:buNone/>
            </a:pPr>
            <a:r>
              <a:rPr lang="ar-DZ" sz="2400" dirty="0"/>
              <a:t>عملية التوطين تمر بالمراحل الثلاثة التالية الأساسية:</a:t>
            </a:r>
          </a:p>
          <a:p>
            <a:pPr marL="0" indent="0" algn="r" rtl="1">
              <a:buNone/>
            </a:pPr>
            <a:r>
              <a:rPr lang="ar-DZ" dirty="0"/>
              <a:t>1- </a:t>
            </a:r>
            <a:r>
              <a:rPr lang="ar-DZ" sz="2400" dirty="0"/>
              <a:t>عملية التصريح وإعطاء رقم للعملية: وهو العمل الذي تقوم به الوكالة البنكية بعد تقديم الزبون للملف والتأكد من صحته واحترامه لشروط البنك.</a:t>
            </a:r>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387006786"/>
              </p:ext>
            </p:extLst>
          </p:nvPr>
        </p:nvGraphicFramePr>
        <p:xfrm>
          <a:off x="1640114" y="1099677"/>
          <a:ext cx="8128002" cy="2748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xmlns="" val="20000"/>
                    </a:ext>
                  </a:extLst>
                </a:gridCol>
                <a:gridCol w="1354667">
                  <a:extLst>
                    <a:ext uri="{9D8B030D-6E8A-4147-A177-3AD203B41FA5}">
                      <a16:colId xmlns:a16="http://schemas.microsoft.com/office/drawing/2014/main" xmlns="" val="20001"/>
                    </a:ext>
                  </a:extLst>
                </a:gridCol>
                <a:gridCol w="1354667">
                  <a:extLst>
                    <a:ext uri="{9D8B030D-6E8A-4147-A177-3AD203B41FA5}">
                      <a16:colId xmlns:a16="http://schemas.microsoft.com/office/drawing/2014/main" xmlns="" val="20002"/>
                    </a:ext>
                  </a:extLst>
                </a:gridCol>
                <a:gridCol w="1354667">
                  <a:extLst>
                    <a:ext uri="{9D8B030D-6E8A-4147-A177-3AD203B41FA5}">
                      <a16:colId xmlns:a16="http://schemas.microsoft.com/office/drawing/2014/main" xmlns="" val="20003"/>
                    </a:ext>
                  </a:extLst>
                </a:gridCol>
                <a:gridCol w="1354667">
                  <a:extLst>
                    <a:ext uri="{9D8B030D-6E8A-4147-A177-3AD203B41FA5}">
                      <a16:colId xmlns:a16="http://schemas.microsoft.com/office/drawing/2014/main" xmlns="" val="20004"/>
                    </a:ext>
                  </a:extLst>
                </a:gridCol>
                <a:gridCol w="1354667">
                  <a:extLst>
                    <a:ext uri="{9D8B030D-6E8A-4147-A177-3AD203B41FA5}">
                      <a16:colId xmlns:a16="http://schemas.microsoft.com/office/drawing/2014/main" xmlns="" val="20005"/>
                    </a:ext>
                  </a:extLst>
                </a:gridCol>
              </a:tblGrid>
              <a:tr h="370840">
                <a:tc gridSpan="6">
                  <a:txBody>
                    <a:bodyPr/>
                    <a:lstStyle/>
                    <a:p>
                      <a:r>
                        <a:rPr lang="fr-FR" dirty="0">
                          <a:solidFill>
                            <a:schemeClr val="tx1"/>
                          </a:solidFill>
                        </a:rPr>
                        <a:t>  BANQUE DE L’AGRICULTURE ET DU DEVELOPPEMENT RURAL</a:t>
                      </a:r>
                    </a:p>
                    <a:p>
                      <a:endParaRPr lang="fr-FR" dirty="0">
                        <a:solidFill>
                          <a:schemeClr val="tx1"/>
                        </a:solidFill>
                      </a:endParaRPr>
                    </a:p>
                    <a:p>
                      <a:r>
                        <a:rPr lang="fr-FR" dirty="0">
                          <a:solidFill>
                            <a:schemeClr val="tx1"/>
                          </a:solidFill>
                        </a:rPr>
                        <a:t>  AGENCE PINS MARITIMES</a:t>
                      </a:r>
                    </a:p>
                    <a:p>
                      <a:endParaRPr lang="fr-FR" dirty="0">
                        <a:solidFill>
                          <a:schemeClr val="tx1"/>
                        </a:solidFill>
                      </a:endParaRPr>
                    </a:p>
                    <a:p>
                      <a:r>
                        <a:rPr lang="fr-FR" dirty="0">
                          <a:solidFill>
                            <a:schemeClr val="tx1"/>
                          </a:solidFill>
                        </a:rPr>
                        <a:t>  DOMICILIATION D’EXPORTATION</a:t>
                      </a:r>
                    </a:p>
                    <a:p>
                      <a:endParaRPr lang="fr-FR" dirty="0">
                        <a:solidFill>
                          <a:schemeClr val="tx1"/>
                        </a:solidFill>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370840">
                <a:tc>
                  <a:txBody>
                    <a:bodyPr/>
                    <a:lstStyle/>
                    <a:p>
                      <a:r>
                        <a:rPr lang="fr-FR" dirty="0"/>
                        <a:t>160410</a:t>
                      </a:r>
                      <a:endParaRPr lang="ar-DZ" dirty="0"/>
                    </a:p>
                    <a:p>
                      <a:endParaRPr lang="fr-FR" dirty="0"/>
                    </a:p>
                  </a:txBody>
                  <a:tcPr/>
                </a:tc>
                <a:tc>
                  <a:txBody>
                    <a:bodyPr/>
                    <a:lstStyle/>
                    <a:p>
                      <a:r>
                        <a:rPr lang="fr-FR" dirty="0"/>
                        <a:t>2020</a:t>
                      </a:r>
                    </a:p>
                  </a:txBody>
                  <a:tcPr/>
                </a:tc>
                <a:tc>
                  <a:txBody>
                    <a:bodyPr/>
                    <a:lstStyle/>
                    <a:p>
                      <a:r>
                        <a:rPr lang="fr-FR" dirty="0"/>
                        <a:t>2</a:t>
                      </a:r>
                    </a:p>
                  </a:txBody>
                  <a:tcPr/>
                </a:tc>
                <a:tc>
                  <a:txBody>
                    <a:bodyPr/>
                    <a:lstStyle/>
                    <a:p>
                      <a:r>
                        <a:rPr lang="fr-FR" dirty="0"/>
                        <a:t>10</a:t>
                      </a:r>
                    </a:p>
                  </a:txBody>
                  <a:tcPr/>
                </a:tc>
                <a:tc>
                  <a:txBody>
                    <a:bodyPr/>
                    <a:lstStyle/>
                    <a:p>
                      <a:r>
                        <a:rPr lang="fr-FR" dirty="0"/>
                        <a:t>00235</a:t>
                      </a:r>
                    </a:p>
                  </a:txBody>
                  <a:tcPr/>
                </a:tc>
                <a:tc>
                  <a:txBody>
                    <a:bodyPr/>
                    <a:lstStyle/>
                    <a:p>
                      <a:r>
                        <a:rPr lang="fr-FR" dirty="0"/>
                        <a:t>USD</a:t>
                      </a:r>
                    </a:p>
                  </a:txBody>
                  <a:tcPr/>
                </a:tc>
                <a:extLst>
                  <a:ext uri="{0D108BD9-81ED-4DB2-BD59-A6C34878D82A}">
                    <a16:rowId xmlns:a16="http://schemas.microsoft.com/office/drawing/2014/main" xmlns="" val="10001"/>
                  </a:ext>
                </a:extLst>
              </a:tr>
              <a:tr h="370840">
                <a:tc gridSpan="6">
                  <a:txBody>
                    <a:bodyPr/>
                    <a:lstStyle/>
                    <a:p>
                      <a:r>
                        <a:rPr lang="fr-FR" dirty="0"/>
                        <a:t>  DATE:</a:t>
                      </a:r>
                      <a:r>
                        <a:rPr lang="fr-FR" baseline="0" dirty="0"/>
                        <a:t> 25/06/2020</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366866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lstStyle/>
          <a:p>
            <a:endParaRPr lang="ar-DZ" dirty="0"/>
          </a:p>
          <a:p>
            <a:pPr marL="0" indent="0" algn="just" rtl="1">
              <a:buNone/>
            </a:pPr>
            <a:r>
              <a:rPr lang="ar-DZ" sz="2400" b="1" dirty="0"/>
              <a:t>2</a:t>
            </a:r>
            <a:r>
              <a:rPr lang="ar-DZ" dirty="0"/>
              <a:t>- </a:t>
            </a:r>
            <a:r>
              <a:rPr lang="ar-DZ" sz="2400" dirty="0"/>
              <a:t>تبليغ البنك المركزي بالتدفق السلعي من طرف البنك الذي أصدر رقم العملية وهذا بإرسال ما يعرف </a:t>
            </a:r>
            <a:r>
              <a:rPr lang="fr-FR" sz="2400" dirty="0"/>
              <a:t>D10 </a:t>
            </a:r>
            <a:r>
              <a:rPr lang="ar-DZ" sz="2400" dirty="0" err="1"/>
              <a:t>لالستيراد</a:t>
            </a:r>
            <a:r>
              <a:rPr lang="ar-DZ" sz="2400" dirty="0"/>
              <a:t> و</a:t>
            </a:r>
            <a:r>
              <a:rPr lang="fr-FR" sz="2400" dirty="0"/>
              <a:t>D11 </a:t>
            </a:r>
            <a:r>
              <a:rPr lang="ar-DZ" sz="2400" dirty="0"/>
              <a:t>للتصدير  والتي تحصل عليها البنك من مصالح الجمارك والتي تأكد جمركة السلع</a:t>
            </a:r>
          </a:p>
          <a:p>
            <a:pPr marL="0" indent="0" algn="just" rtl="1">
              <a:buNone/>
            </a:pPr>
            <a:r>
              <a:rPr lang="ar-DZ" sz="2400" b="1" dirty="0"/>
              <a:t>3</a:t>
            </a:r>
            <a:r>
              <a:rPr lang="ar-DZ" b="1" dirty="0"/>
              <a:t>-  </a:t>
            </a:r>
            <a:r>
              <a:rPr lang="ar-DZ" sz="2400" dirty="0"/>
              <a:t>بعد قيام البنك بتحويل قيمة السلع بالعملة الصعبة، تقوم الوكالة بإعلام البنك المركزي بأن عملية التدفق المالي قد تمت.</a:t>
            </a:r>
          </a:p>
          <a:p>
            <a:pPr marL="0" indent="0" algn="just" rtl="1">
              <a:buNone/>
            </a:pPr>
            <a:r>
              <a:rPr lang="ar-DZ" sz="2400" dirty="0"/>
              <a:t>ثم في غضون ثلاثة أشهر من التدفق المالي، تقوم الوكالة  بتصفية الملف حيث تجمع المستندات المتعلقة بعملية التوطين ومستندات التدفق السلعي بالإضافة إلى بوليصة الشحن ووثائق التدفق المالي للعملة الصعبة الموافق عليها من طرف البنك المركزي، الكل يجمع في ملف واحد ويحول إلى أرشيف الوكالة.</a:t>
            </a:r>
          </a:p>
          <a:p>
            <a:pPr marL="0" indent="0" algn="just" rtl="1">
              <a:buNone/>
            </a:pPr>
            <a:r>
              <a:rPr lang="ar-DZ" sz="2400" dirty="0"/>
              <a:t>للعلم فإنه منذ 2016 اعتمدت الجزائر التوطين الاولي من اجل التحكم أكثر في عمليات الاستيراد وكذا خلق نوعا من الحواجز الغير جمركية من اجل دعم الإنتاج الوطني.</a:t>
            </a:r>
          </a:p>
          <a:p>
            <a:pPr marL="0" indent="0" algn="just" rtl="1">
              <a:buNone/>
            </a:pPr>
            <a:endParaRPr lang="ar-DZ" sz="2400" dirty="0"/>
          </a:p>
        </p:txBody>
      </p:sp>
    </p:spTree>
    <p:extLst>
      <p:ext uri="{BB962C8B-B14F-4D97-AF65-F5344CB8AC3E}">
        <p14:creationId xmlns:p14="http://schemas.microsoft.com/office/powerpoint/2010/main" val="285362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24543"/>
            <a:ext cx="9403742" cy="5654633"/>
          </a:xfrm>
        </p:spPr>
        <p:txBody>
          <a:bodyPr/>
          <a:lstStyle/>
          <a:p>
            <a:pPr marL="0" indent="0" algn="r" rtl="1">
              <a:buNone/>
            </a:pPr>
            <a:endParaRPr lang="ar-DZ" dirty="0"/>
          </a:p>
          <a:p>
            <a:pPr marL="0" indent="0" algn="ctr" rtl="1">
              <a:buNone/>
            </a:pPr>
            <a:endParaRPr lang="fr-FR" dirty="0"/>
          </a:p>
          <a:p>
            <a:pPr marL="0" indent="0" algn="ctr" rtl="1">
              <a:buNone/>
            </a:pPr>
            <a:r>
              <a:rPr lang="ar-DZ" sz="2400" b="1" dirty="0">
                <a:solidFill>
                  <a:srgbClr val="FF0000"/>
                </a:solidFill>
              </a:rPr>
              <a:t>الفصل السابع</a:t>
            </a:r>
          </a:p>
          <a:p>
            <a:pPr marL="0" indent="0" algn="ctr" rtl="1">
              <a:buNone/>
            </a:pPr>
            <a:endParaRPr lang="ar-DZ" sz="2400" b="1" dirty="0">
              <a:solidFill>
                <a:srgbClr val="FF0000"/>
              </a:solidFill>
            </a:endParaRPr>
          </a:p>
          <a:p>
            <a:pPr marL="0" indent="0" algn="ctr" rtl="1">
              <a:buNone/>
            </a:pPr>
            <a:r>
              <a:rPr lang="ar-DZ" sz="3600" b="1" dirty="0">
                <a:solidFill>
                  <a:srgbClr val="FF0000"/>
                </a:solidFill>
              </a:rPr>
              <a:t>سندات الشحن الدولي للسلع</a:t>
            </a:r>
          </a:p>
          <a:p>
            <a:pPr marL="0" indent="0" algn="ctr" rtl="1">
              <a:buNone/>
            </a:pPr>
            <a:endParaRPr lang="ar-DZ" sz="3200" b="1" dirty="0">
              <a:solidFill>
                <a:srgbClr val="FF0000"/>
              </a:solidFill>
            </a:endParaRPr>
          </a:p>
          <a:p>
            <a:pPr marL="0" indent="0" algn="just" rtl="1">
              <a:buNone/>
            </a:pPr>
            <a:r>
              <a:rPr lang="ar-DZ" sz="2400" dirty="0"/>
              <a:t>عولمة الاقتصاد والتطور الكبير لخطوط الملاحة التجارية سواء منها الجوية أو البحرية أو البرية، جعلا من التبادل الدولي للبضائع يشهد ازدهارا لم يشهد له مثيلا من قبل، فتطور النقل الدولية للبضائع وتطورت معه سندات الشحن الدولي المخصصة لكل نوع من أنواع النقل</a:t>
            </a:r>
            <a:endParaRPr lang="fr-FR" sz="2400" dirty="0"/>
          </a:p>
        </p:txBody>
      </p:sp>
    </p:spTree>
    <p:extLst>
      <p:ext uri="{BB962C8B-B14F-4D97-AF65-F5344CB8AC3E}">
        <p14:creationId xmlns:p14="http://schemas.microsoft.com/office/powerpoint/2010/main" val="229562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8186"/>
            <a:ext cx="9403742" cy="5630213"/>
          </a:xfrm>
        </p:spPr>
        <p:txBody>
          <a:bodyPr/>
          <a:lstStyle/>
          <a:p>
            <a:pPr algn="r" rtl="1"/>
            <a:endParaRPr lang="ar-DZ" dirty="0"/>
          </a:p>
          <a:p>
            <a:pPr algn="just" rtl="1"/>
            <a:r>
              <a:rPr lang="ar-SA" sz="2400" dirty="0"/>
              <a:t>يتكون</a:t>
            </a:r>
            <a:r>
              <a:rPr lang="ar-DZ" sz="2400" dirty="0"/>
              <a:t> </a:t>
            </a:r>
            <a:r>
              <a:rPr lang="ar-SA" sz="2400" dirty="0"/>
              <a:t>الهيكل التنظيمي للأمم المتحدة من</a:t>
            </a:r>
            <a:r>
              <a:rPr lang="ar-DZ" sz="2400" dirty="0"/>
              <a:t> ستة </a:t>
            </a:r>
            <a:r>
              <a:rPr lang="ar-SA" sz="2400" dirty="0"/>
              <a:t>هيئات الرئيسي</a:t>
            </a:r>
            <a:r>
              <a:rPr lang="ar-DZ" sz="2400" dirty="0"/>
              <a:t>ة</a:t>
            </a:r>
            <a:r>
              <a:rPr lang="ar-SA" sz="2400" dirty="0"/>
              <a:t> </a:t>
            </a:r>
            <a:r>
              <a:rPr lang="ar-DZ" sz="2400" dirty="0"/>
              <a:t>و</a:t>
            </a:r>
            <a:r>
              <a:rPr lang="ar-SA" sz="2400" dirty="0"/>
              <a:t>هي</a:t>
            </a:r>
            <a:r>
              <a:rPr lang="fr-FR" sz="2400" dirty="0"/>
              <a:t>:</a:t>
            </a:r>
            <a:br>
              <a:rPr lang="fr-FR" sz="2400" dirty="0"/>
            </a:br>
            <a:r>
              <a:rPr lang="ar-SA" sz="2400" dirty="0"/>
              <a:t>الجمعية العامة، مجلس الأمن، المجلس الاقتصادي والاجتماعي، مجلس الوصاية، محكمة العدل الدولية، والأمانة العامة</a:t>
            </a:r>
            <a:r>
              <a:rPr lang="fr-FR" sz="2400" dirty="0"/>
              <a:t>.</a:t>
            </a:r>
            <a:endParaRPr lang="ar-DZ" sz="2400" dirty="0"/>
          </a:p>
          <a:p>
            <a:pPr algn="just" rtl="1"/>
            <a:r>
              <a:rPr lang="ar-SA" sz="2400" dirty="0"/>
              <a:t>المجلس الاقتصادي والاجتماعي </a:t>
            </a:r>
            <a:r>
              <a:rPr lang="ar-DZ" sz="2400" dirty="0"/>
              <a:t>هو الذي يهتم بالجانب </a:t>
            </a:r>
            <a:r>
              <a:rPr lang="ar-SA" sz="2400" dirty="0"/>
              <a:t>الاقتصادي والاجتماعي للأمم المتحدة</a:t>
            </a:r>
            <a:r>
              <a:rPr lang="ar-DZ" sz="2400" dirty="0"/>
              <a:t>،</a:t>
            </a:r>
            <a:r>
              <a:rPr lang="ar-SA" sz="2400" dirty="0"/>
              <a:t>  </a:t>
            </a:r>
            <a:r>
              <a:rPr lang="ar-DZ" sz="2400" dirty="0"/>
              <a:t>و</a:t>
            </a:r>
            <a:r>
              <a:rPr lang="ar-SA" sz="2400" dirty="0"/>
              <a:t>في إطاره </a:t>
            </a:r>
            <a:r>
              <a:rPr lang="ar-DZ" sz="2400" dirty="0"/>
              <a:t>بدأت</a:t>
            </a:r>
            <a:r>
              <a:rPr lang="ar-SA" sz="2400" dirty="0"/>
              <a:t> مجهودات الأمم المتحدة لتنظيم التجارة الدول</a:t>
            </a:r>
            <a:r>
              <a:rPr lang="ar-DZ" sz="2400" dirty="0" err="1"/>
              <a:t>ية</a:t>
            </a:r>
            <a:r>
              <a:rPr lang="ar-DZ" sz="2400" dirty="0"/>
              <a:t>. </a:t>
            </a:r>
          </a:p>
          <a:p>
            <a:pPr algn="just" rtl="1"/>
            <a:r>
              <a:rPr lang="ar-SA" sz="2400" dirty="0"/>
              <a:t> الاجتماع الأول </a:t>
            </a:r>
            <a:r>
              <a:rPr lang="ar-DZ" sz="2400" dirty="0"/>
              <a:t>ل</a:t>
            </a:r>
            <a:r>
              <a:rPr lang="ar-SA" sz="2400" dirty="0"/>
              <a:t>لمجلس</a:t>
            </a:r>
            <a:r>
              <a:rPr lang="ar-DZ" sz="2400" dirty="0"/>
              <a:t> الاقتصادي والاجتماعي كان</a:t>
            </a:r>
            <a:r>
              <a:rPr lang="ar-SA" sz="2400" dirty="0"/>
              <a:t> عام 1946م، </a:t>
            </a:r>
            <a:r>
              <a:rPr lang="ar-DZ" sz="2400" dirty="0"/>
              <a:t>حيث تم إ</a:t>
            </a:r>
            <a:r>
              <a:rPr lang="ar-SA" sz="2400" dirty="0"/>
              <a:t>صد</a:t>
            </a:r>
            <a:r>
              <a:rPr lang="ar-DZ" sz="2400" dirty="0"/>
              <a:t>ا</a:t>
            </a:r>
            <a:r>
              <a:rPr lang="ar-SA" sz="2400" dirty="0"/>
              <a:t>ر قرار تشكيل لجنة </a:t>
            </a:r>
            <a:r>
              <a:rPr lang="ar-DZ" sz="2400" dirty="0"/>
              <a:t>ل</a:t>
            </a:r>
            <a:r>
              <a:rPr lang="ar-SA" sz="2400" dirty="0" err="1"/>
              <a:t>تحضيرمؤتمر</a:t>
            </a:r>
            <a:r>
              <a:rPr lang="ar-SA" sz="2400" dirty="0"/>
              <a:t> دولي للتجارة</a:t>
            </a:r>
            <a:r>
              <a:rPr lang="ar-DZ" sz="2400" dirty="0"/>
              <a:t>.</a:t>
            </a:r>
            <a:r>
              <a:rPr lang="ar-SA" sz="2400" dirty="0"/>
              <a:t> وقد عقدت هذه اللجنة عددا من الاجتماعات كان أ</a:t>
            </a:r>
            <a:r>
              <a:rPr lang="ar-DZ" sz="2400" dirty="0"/>
              <a:t>برزها</a:t>
            </a:r>
            <a:r>
              <a:rPr lang="ar-SA" sz="2400" dirty="0"/>
              <a:t> اجتماع هافانا</a:t>
            </a:r>
            <a:r>
              <a:rPr lang="ar-DZ" sz="2400" dirty="0"/>
              <a:t> (كوبا)</a:t>
            </a:r>
            <a:r>
              <a:rPr lang="ar-SA" sz="2400" dirty="0"/>
              <a:t> في</a:t>
            </a:r>
            <a:r>
              <a:rPr lang="ar-DZ" sz="2400" dirty="0"/>
              <a:t> شهر</a:t>
            </a:r>
            <a:r>
              <a:rPr lang="ar-SA" sz="2400" dirty="0"/>
              <a:t> نوفمبر 1947م، وظل منعقدا حتى </a:t>
            </a:r>
            <a:r>
              <a:rPr lang="ar-DZ" sz="2400" dirty="0"/>
              <a:t>شهر </a:t>
            </a:r>
            <a:r>
              <a:rPr lang="ar-SA" sz="2400" dirty="0"/>
              <a:t>مارس 1948م، </a:t>
            </a:r>
            <a:r>
              <a:rPr lang="ar-DZ" sz="2400" dirty="0"/>
              <a:t>ب</a:t>
            </a:r>
            <a:r>
              <a:rPr lang="ar-SA" sz="2400" dirty="0"/>
              <a:t>حض</a:t>
            </a:r>
            <a:r>
              <a:rPr lang="ar-DZ" sz="2400" dirty="0"/>
              <a:t>ور</a:t>
            </a:r>
            <a:r>
              <a:rPr lang="ar-SA" sz="2400" dirty="0"/>
              <a:t> مندوبو 57 دولة، و</a:t>
            </a:r>
            <a:r>
              <a:rPr lang="ar-DZ" sz="2400" dirty="0"/>
              <a:t>تمخض عنه ما يعرف</a:t>
            </a:r>
            <a:r>
              <a:rPr lang="ar-SA" sz="2400" dirty="0"/>
              <a:t> </a:t>
            </a:r>
            <a:r>
              <a:rPr lang="ar-DZ" sz="2400" dirty="0"/>
              <a:t>ب</a:t>
            </a:r>
            <a:r>
              <a:rPr lang="ar-SA" sz="2400" dirty="0"/>
              <a:t>ميثاق هافانا لتنظيم التجارة العالمية الذي وقعته 53 دولة و</a:t>
            </a:r>
            <a:r>
              <a:rPr lang="ar-DZ" sz="2400" dirty="0"/>
              <a:t>أهم</a:t>
            </a:r>
            <a:r>
              <a:rPr lang="ar-SA" sz="2400" dirty="0"/>
              <a:t> </a:t>
            </a:r>
            <a:r>
              <a:rPr lang="ar-DZ" sz="2400" dirty="0"/>
              <a:t>ما </a:t>
            </a:r>
            <a:r>
              <a:rPr lang="ar-SA" sz="2400" dirty="0"/>
              <a:t>نص</a:t>
            </a:r>
            <a:r>
              <a:rPr lang="ar-DZ" sz="2400" dirty="0"/>
              <a:t> عليه</a:t>
            </a:r>
            <a:r>
              <a:rPr lang="ar-SA" sz="2400" dirty="0"/>
              <a:t> الميثاق</a:t>
            </a:r>
            <a:r>
              <a:rPr lang="ar-DZ" sz="2400" dirty="0"/>
              <a:t> هو</a:t>
            </a:r>
            <a:r>
              <a:rPr lang="ar-SA" sz="2400" dirty="0"/>
              <a:t> إنشاء منظمة جديدة باسم: منظمة التجارة الدولية</a:t>
            </a:r>
            <a:r>
              <a:rPr lang="ar-DZ" sz="2400" dirty="0"/>
              <a:t>،</a:t>
            </a:r>
            <a:r>
              <a:rPr lang="ar-SA" sz="2400" dirty="0"/>
              <a:t> و</a:t>
            </a:r>
            <a:r>
              <a:rPr lang="ar-DZ" sz="2400" dirty="0"/>
              <a:t>تشكيل</a:t>
            </a:r>
            <a:r>
              <a:rPr lang="ar-SA" sz="2400" dirty="0"/>
              <a:t> لجنة </a:t>
            </a:r>
            <a:r>
              <a:rPr lang="ar-DZ" sz="2400" dirty="0"/>
              <a:t>مكونة من</a:t>
            </a:r>
            <a:r>
              <a:rPr lang="ar-SA" sz="2400" dirty="0"/>
              <a:t> جميع الدول الموقعة على الميثاق</a:t>
            </a:r>
            <a:r>
              <a:rPr lang="ar-DZ" sz="2400" dirty="0"/>
              <a:t> لتحضير مسودة القانون التنظيمي</a:t>
            </a:r>
            <a:r>
              <a:rPr lang="ar-SA" sz="2400" dirty="0"/>
              <a:t> </a:t>
            </a:r>
            <a:r>
              <a:rPr lang="ar-DZ" sz="2400" dirty="0"/>
              <a:t>ل</a:t>
            </a:r>
            <a:r>
              <a:rPr lang="ar-SA" sz="2400" dirty="0"/>
              <a:t>منظمة التجارة الدولية المقترحة</a:t>
            </a:r>
            <a:r>
              <a:rPr lang="fr-FR" sz="2400" dirty="0"/>
              <a:t>.</a:t>
            </a:r>
          </a:p>
          <a:p>
            <a:pPr algn="just" rtl="1"/>
            <a:endParaRPr lang="fr-FR" sz="2400" dirty="0"/>
          </a:p>
        </p:txBody>
      </p:sp>
    </p:spTree>
    <p:extLst>
      <p:ext uri="{BB962C8B-B14F-4D97-AF65-F5344CB8AC3E}">
        <p14:creationId xmlns:p14="http://schemas.microsoft.com/office/powerpoint/2010/main" val="2657268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lnSpcReduction="10000"/>
          </a:bodyPr>
          <a:lstStyle/>
          <a:p>
            <a:pPr marL="0" indent="0" algn="r" rtl="1">
              <a:buNone/>
            </a:pPr>
            <a:endParaRPr lang="ar-DZ" dirty="0"/>
          </a:p>
          <a:p>
            <a:pPr marL="0" indent="0" algn="r" rtl="1">
              <a:buNone/>
            </a:pPr>
            <a:r>
              <a:rPr lang="ar-DZ" sz="2400" b="1" dirty="0">
                <a:solidFill>
                  <a:srgbClr val="FF0000"/>
                </a:solidFill>
              </a:rPr>
              <a:t>1/ سند (بوليصة) الشحن البحري </a:t>
            </a:r>
            <a:r>
              <a:rPr lang="fr-FR" sz="2400" b="1" dirty="0">
                <a:solidFill>
                  <a:srgbClr val="FF0000"/>
                </a:solidFill>
              </a:rPr>
              <a:t>Connaissement) (Bill of </a:t>
            </a:r>
            <a:r>
              <a:rPr lang="fr-FR" sz="2400" b="1" dirty="0" err="1">
                <a:solidFill>
                  <a:srgbClr val="FF0000"/>
                </a:solidFill>
              </a:rPr>
              <a:t>lading</a:t>
            </a:r>
            <a:r>
              <a:rPr lang="fr-FR" sz="2400" b="1" dirty="0">
                <a:solidFill>
                  <a:srgbClr val="FF0000"/>
                </a:solidFill>
              </a:rPr>
              <a:t>: B/L)</a:t>
            </a:r>
            <a:r>
              <a:rPr lang="ar-DZ" sz="2400" b="1" dirty="0">
                <a:solidFill>
                  <a:srgbClr val="FF0000"/>
                </a:solidFill>
              </a:rPr>
              <a:t>)</a:t>
            </a:r>
            <a:endParaRPr lang="fr-FR" sz="2400" b="1" dirty="0">
              <a:solidFill>
                <a:srgbClr val="FF0000"/>
              </a:solidFill>
            </a:endParaRPr>
          </a:p>
          <a:p>
            <a:pPr marL="0" indent="0" algn="just" rtl="1">
              <a:buNone/>
            </a:pPr>
            <a:r>
              <a:rPr lang="ar-DZ" sz="2400" dirty="0"/>
              <a:t>هو عقد أو وثيقة أو مستند موقع من طرف قبطان السفينة أو الناقل أو الوكيل المعتمد. حيث يعد بمثابة عقد فعلي للنقل والشحن، يثبت تسلمه البضائع على ظهر السفينة، وقبوله نقل البضاعة من مناء القيام أو المغادرة إلى ميناء الوصول النهائي وتسليم الحمولة او الشحنة إلى الطرف المرسل إليه. وهي أهم وثيقة للمستورد تمكنه من الافراج عن السلعة عند وصولها للميناء. سند الشحن البحري يكون إما قابلا للتفاوض أو غيــر قابلــة للتفــاوض، فإذا كان قابلا للتفــاوض، يتعيــن على المســتورد الوفاء بالشروط المتفق عليها مع المصدر، أمــا إذا كانت غيــر قابلة للتفــاوض فيتــم تسليم البضاعة بمجــرد إظهار السند.</a:t>
            </a:r>
          </a:p>
          <a:p>
            <a:pPr marL="0" indent="0" algn="r" rtl="1">
              <a:buNone/>
            </a:pPr>
            <a:r>
              <a:rPr lang="ar-DZ" sz="2400" b="1" dirty="0">
                <a:solidFill>
                  <a:srgbClr val="FF0000"/>
                </a:solidFill>
              </a:rPr>
              <a:t>2/ سند الشحن الجوي (</a:t>
            </a:r>
            <a:r>
              <a:rPr lang="fr-FR" sz="2400" b="1" dirty="0">
                <a:solidFill>
                  <a:srgbClr val="FF0000"/>
                </a:solidFill>
              </a:rPr>
              <a:t>Lettre de Transport </a:t>
            </a:r>
            <a:r>
              <a:rPr lang="fr-FR" sz="2400" b="1" dirty="0" err="1">
                <a:solidFill>
                  <a:srgbClr val="FF0000"/>
                </a:solidFill>
              </a:rPr>
              <a:t>Aérin</a:t>
            </a:r>
            <a:r>
              <a:rPr lang="fr-FR" sz="2400" b="1" dirty="0">
                <a:solidFill>
                  <a:srgbClr val="FF0000"/>
                </a:solidFill>
              </a:rPr>
              <a:t> : LTA) (Air </a:t>
            </a:r>
            <a:r>
              <a:rPr lang="fr-FR" sz="2400" b="1" dirty="0" err="1">
                <a:solidFill>
                  <a:srgbClr val="FF0000"/>
                </a:solidFill>
              </a:rPr>
              <a:t>Waybill</a:t>
            </a:r>
            <a:r>
              <a:rPr lang="fr-FR" sz="2400" b="1" dirty="0">
                <a:solidFill>
                  <a:srgbClr val="FF0000"/>
                </a:solidFill>
              </a:rPr>
              <a:t> : AWB )</a:t>
            </a:r>
          </a:p>
          <a:p>
            <a:pPr marL="0" indent="0" algn="just" rtl="1">
              <a:buNone/>
            </a:pPr>
            <a:r>
              <a:rPr lang="fr-FR" sz="2400" dirty="0"/>
              <a:t> </a:t>
            </a:r>
            <a:r>
              <a:rPr lang="ar-DZ" sz="2400" dirty="0"/>
              <a:t>بكل بساطة هي تذكرة نقل البضائع تصدرها شركة النقل الجوي أو وكيلها، وهي عبارة عن عقد بين المصدر وشركة النقل الجوي، تلتزم هذه الاخيرة بموجبها على نقل البضائع وفقا للوجهة المتفق عليها. سند الشحن الجوي مستند غير قابل للتفاوض، أي أنه عبارة عن وثيقة للنقل الجوي للشحنة. </a:t>
            </a:r>
          </a:p>
          <a:p>
            <a:pPr marL="0" indent="0" algn="r" rtl="1">
              <a:buNone/>
            </a:pPr>
            <a:endParaRPr lang="fr-FR" dirty="0"/>
          </a:p>
        </p:txBody>
      </p:sp>
    </p:spTree>
    <p:extLst>
      <p:ext uri="{BB962C8B-B14F-4D97-AF65-F5344CB8AC3E}">
        <p14:creationId xmlns:p14="http://schemas.microsoft.com/office/powerpoint/2010/main" val="388451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0" y="510640"/>
            <a:ext cx="9403743" cy="5737760"/>
          </a:xfrm>
        </p:spPr>
        <p:txBody>
          <a:bodyPr>
            <a:normAutofit/>
          </a:bodyPr>
          <a:lstStyle/>
          <a:p>
            <a:pPr marL="0" indent="0" algn="r" rtl="1">
              <a:buNone/>
            </a:pPr>
            <a:r>
              <a:rPr lang="ar-DZ" dirty="0"/>
              <a:t> </a:t>
            </a:r>
          </a:p>
          <a:p>
            <a:pPr marL="0" indent="0" algn="just" rtl="1">
              <a:buNone/>
            </a:pPr>
            <a:r>
              <a:rPr lang="ar-DZ" sz="2400" b="1" dirty="0">
                <a:solidFill>
                  <a:srgbClr val="FF0000"/>
                </a:solidFill>
              </a:rPr>
              <a:t>3 / سند (بوليصة) الشحن البري) (</a:t>
            </a:r>
            <a:r>
              <a:rPr lang="fr-FR" sz="2400" b="1" dirty="0">
                <a:solidFill>
                  <a:srgbClr val="FF0000"/>
                </a:solidFill>
              </a:rPr>
              <a:t>Lettre de Voiture: CMR</a:t>
            </a:r>
          </a:p>
          <a:p>
            <a:pPr marL="0" indent="0" algn="just" rtl="1">
              <a:buNone/>
            </a:pPr>
            <a:r>
              <a:rPr lang="ar-DZ" sz="2400" dirty="0"/>
              <a:t>يستعمل سند الشحن البري عند النقل الدولي للبضائع، هي وثيقة يتم الامضاء عليها من قبل المصدر والسائق في بلد المنشأ ومن قبل ممثل المستورد في بلد الوصول. سند الشحن البري مستند غير قابل للتفاوض، أي أنه عبارة عن وثيقة للنقل البري للشحنة.</a:t>
            </a:r>
          </a:p>
          <a:p>
            <a:pPr marL="0" indent="0" algn="r" rtl="1">
              <a:buNone/>
            </a:pPr>
            <a:r>
              <a:rPr lang="ar-DZ" sz="2400" b="1" dirty="0">
                <a:solidFill>
                  <a:srgbClr val="FF0000"/>
                </a:solidFill>
              </a:rPr>
              <a:t>4/ البيانات سند الشحن البحري</a:t>
            </a:r>
          </a:p>
          <a:p>
            <a:pPr marL="0" indent="0" algn="r" rtl="1">
              <a:buNone/>
            </a:pPr>
            <a:r>
              <a:rPr lang="ar-DZ" sz="2400" dirty="0"/>
              <a:t>سند الشحن البحري يتضمن مجموعة من البيانات التي تسمح بالتتبع الدقيق للسلع المتبادلة. من أهم هذه البيانات نجد:</a:t>
            </a:r>
          </a:p>
          <a:p>
            <a:pPr marL="0" indent="0" algn="r" rtl="1">
              <a:buNone/>
            </a:pPr>
            <a:r>
              <a:rPr lang="ar-DZ" sz="2400" dirty="0"/>
              <a:t>-	اسم كل من شركة النقل البحري والمصدر(الشاحن) والمستورد وعنوان كل منهم.</a:t>
            </a:r>
          </a:p>
          <a:p>
            <a:pPr marL="0" indent="0" algn="r" rtl="1">
              <a:buNone/>
            </a:pPr>
            <a:r>
              <a:rPr lang="ar-DZ" sz="2400" dirty="0"/>
              <a:t>-	ميناء الشحن وميناء التفريغ، اسم السفينة وجنسيتها، وكدا الرقم التسلسلي لسند الشحن وعدد نسخه.</a:t>
            </a:r>
          </a:p>
          <a:p>
            <a:pPr marL="0" indent="0" algn="r" rtl="1">
              <a:buNone/>
            </a:pPr>
            <a:r>
              <a:rPr lang="ar-DZ" sz="2400" dirty="0"/>
              <a:t>-	مواصفات البضاعة المشحونة وهذا بالتحديد الدقيق لعددها ووحدة قياسها ونوعها وزنها وحجمها والعلامات المميزة إذا تطلب الامر ذلك.</a:t>
            </a:r>
          </a:p>
          <a:p>
            <a:pPr marL="0" indent="0" algn="r" rtl="1">
              <a:buNone/>
            </a:pPr>
            <a:endParaRPr lang="fr-FR" dirty="0"/>
          </a:p>
        </p:txBody>
      </p:sp>
    </p:spTree>
    <p:extLst>
      <p:ext uri="{BB962C8B-B14F-4D97-AF65-F5344CB8AC3E}">
        <p14:creationId xmlns:p14="http://schemas.microsoft.com/office/powerpoint/2010/main" val="34594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22514"/>
            <a:ext cx="9403742" cy="5725885"/>
          </a:xfrm>
        </p:spPr>
        <p:txBody>
          <a:bodyPr/>
          <a:lstStyle/>
          <a:p>
            <a:pPr marL="0" indent="0" algn="r" rtl="1">
              <a:buNone/>
            </a:pPr>
            <a:endParaRPr lang="ar-DZ" dirty="0"/>
          </a:p>
          <a:p>
            <a:pPr marL="0" indent="0" algn="r" rtl="1">
              <a:buNone/>
            </a:pPr>
            <a:r>
              <a:rPr lang="ar-DZ" sz="2400" b="1" dirty="0"/>
              <a:t>-	أجرة النقل إذا كانت مستحقة عند الوصول.</a:t>
            </a:r>
          </a:p>
          <a:p>
            <a:pPr marL="0" indent="0" algn="r" rtl="1">
              <a:buNone/>
            </a:pPr>
            <a:r>
              <a:rPr lang="ar-DZ" sz="2400" b="1" dirty="0"/>
              <a:t>-	التاريخ وتوقيع الناقل البحري أو من ينوب عنه.</a:t>
            </a:r>
            <a:endParaRPr lang="ar-DZ" dirty="0"/>
          </a:p>
          <a:p>
            <a:pPr marL="0" indent="0" algn="r" rtl="1">
              <a:buNone/>
            </a:pPr>
            <a:r>
              <a:rPr lang="ar-DZ" sz="2400" b="1" dirty="0">
                <a:solidFill>
                  <a:srgbClr val="FF0000"/>
                </a:solidFill>
              </a:rPr>
              <a:t>5/ أنواع سند الشحن البحري</a:t>
            </a:r>
          </a:p>
          <a:p>
            <a:pPr marL="0" indent="0" algn="r" rtl="1">
              <a:buNone/>
            </a:pPr>
            <a:r>
              <a:rPr lang="ar-DZ" sz="2400" dirty="0"/>
              <a:t>تتنوع سندات الشحن البحري بتعدد طرق تداولها، فنجد منها:</a:t>
            </a:r>
          </a:p>
          <a:p>
            <a:pPr marL="0" indent="0" algn="r" rtl="1">
              <a:buNone/>
            </a:pPr>
            <a:r>
              <a:rPr lang="ar-DZ" sz="2400" b="1" dirty="0">
                <a:solidFill>
                  <a:srgbClr val="FF0000"/>
                </a:solidFill>
              </a:rPr>
              <a:t>1.5/ سند الشحن الاسمي: </a:t>
            </a:r>
          </a:p>
          <a:p>
            <a:pPr marL="0" indent="0" algn="r" rtl="1">
              <a:buNone/>
            </a:pPr>
            <a:r>
              <a:rPr lang="ar-DZ" sz="2400" dirty="0"/>
              <a:t>هو سند يصدر باسم شخص أو مؤسسة محدد، تبعا لهذا لا يتمتع غير هذا الشخص الطبيعي أو المعنوي بالصفة القانونية التي تسمح له المطالبة بتسليم البضاعة من قبل الناقل. </a:t>
            </a:r>
          </a:p>
          <a:p>
            <a:pPr marL="0" indent="0" algn="r" rtl="1">
              <a:buNone/>
            </a:pPr>
            <a:r>
              <a:rPr lang="ar-DZ" sz="2400" b="1" dirty="0">
                <a:solidFill>
                  <a:srgbClr val="FF0000"/>
                </a:solidFill>
              </a:rPr>
              <a:t>2.5/ سند الشحن </a:t>
            </a:r>
            <a:r>
              <a:rPr lang="ar-DZ" sz="2400" b="1" dirty="0" err="1">
                <a:solidFill>
                  <a:srgbClr val="FF0000"/>
                </a:solidFill>
              </a:rPr>
              <a:t>الإذني</a:t>
            </a:r>
            <a:r>
              <a:rPr lang="ar-DZ" sz="2400" b="1" dirty="0">
                <a:solidFill>
                  <a:srgbClr val="FF0000"/>
                </a:solidFill>
              </a:rPr>
              <a:t> أو لأمر </a:t>
            </a:r>
          </a:p>
          <a:p>
            <a:pPr marL="0" indent="0" algn="r" rtl="1">
              <a:buNone/>
            </a:pPr>
            <a:r>
              <a:rPr lang="ar-DZ" sz="2400" dirty="0"/>
              <a:t>هو السند الذي يصدر لأمر أو لإذن شخص معين سواء كان الشاحن أو المرسل إليه. إن وجود صيغة لأمر ولإذن يسمح لتداوله عن طريق التظهير.</a:t>
            </a:r>
          </a:p>
          <a:p>
            <a:pPr marL="0" indent="0" algn="r" rtl="1">
              <a:buNone/>
            </a:pPr>
            <a:endParaRPr lang="fr-FR" dirty="0"/>
          </a:p>
        </p:txBody>
      </p:sp>
    </p:spTree>
    <p:extLst>
      <p:ext uri="{BB962C8B-B14F-4D97-AF65-F5344CB8AC3E}">
        <p14:creationId xmlns:p14="http://schemas.microsoft.com/office/powerpoint/2010/main" val="710035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a:bodyPr>
          <a:lstStyle/>
          <a:p>
            <a:pPr marL="0" indent="0" algn="r" rtl="1">
              <a:buNone/>
            </a:pPr>
            <a:endParaRPr lang="ar-DZ" dirty="0"/>
          </a:p>
          <a:p>
            <a:pPr marL="0" indent="0" algn="just" rtl="1">
              <a:buNone/>
            </a:pPr>
            <a:r>
              <a:rPr lang="ar-DZ" sz="2400" b="1" dirty="0">
                <a:solidFill>
                  <a:srgbClr val="FF0000"/>
                </a:solidFill>
              </a:rPr>
              <a:t>3.5/ سند الشحن لحامله</a:t>
            </a:r>
          </a:p>
          <a:p>
            <a:pPr marL="0" indent="0" algn="just" rtl="1">
              <a:buNone/>
            </a:pPr>
            <a:r>
              <a:rPr lang="ar-DZ" sz="2400" dirty="0"/>
              <a:t>كما يبدو واضحا من الاسم فهو سند قابل للتداول بمجرد التسليم، لا يصدر لأمر طرف معين، وإنما يذكر فيه أنه لحامله، والذي له الحق في استلام البضاعة التي يتضمنها السند. هذا النوع من سندات الشحن نادر وذو مخاطر كبيرة ، حيث قد لا يستطيع حاملها الشرعي من إثبات الملكية لها لعدم وجود الاسم.</a:t>
            </a:r>
          </a:p>
          <a:p>
            <a:pPr marL="0" indent="0" algn="just" rtl="1">
              <a:buNone/>
            </a:pPr>
            <a:r>
              <a:rPr lang="ar-DZ" sz="2400" b="1" dirty="0">
                <a:solidFill>
                  <a:srgbClr val="FF0000"/>
                </a:solidFill>
              </a:rPr>
              <a:t>4.5/ سند الشحن النظيف والمشروط</a:t>
            </a:r>
          </a:p>
          <a:p>
            <a:pPr marL="0" indent="0" algn="just" rtl="1">
              <a:buNone/>
            </a:pPr>
            <a:r>
              <a:rPr lang="ar-DZ" sz="2400" dirty="0"/>
              <a:t>إذا لم يتضمن سند الشحن أي ملاحظة أو تحفظ حول البيانات المصرح بها من طرف المصدر أو الشاحن، فهو يعتبر سند شحن نظيف </a:t>
            </a:r>
            <a:r>
              <a:rPr lang="fr-FR" sz="2400" dirty="0"/>
              <a:t>Clean Bill of </a:t>
            </a:r>
            <a:r>
              <a:rPr lang="fr-FR" sz="2400" dirty="0" err="1"/>
              <a:t>Lading</a:t>
            </a:r>
            <a:r>
              <a:rPr lang="fr-FR" sz="2400" dirty="0"/>
              <a:t> </a:t>
            </a:r>
            <a:r>
              <a:rPr lang="ar-DZ" sz="2400" dirty="0"/>
              <a:t>أما إدا تضمن أي ملاحظة أو تحفظ ناتجة عن عدم التأكد حول البيانات فهو يعتبر سند شحن مشروط </a:t>
            </a:r>
            <a:r>
              <a:rPr lang="fr-FR" sz="2400" dirty="0" err="1"/>
              <a:t>Claused</a:t>
            </a:r>
            <a:r>
              <a:rPr lang="fr-FR" sz="2400" dirty="0"/>
              <a:t> Bill of </a:t>
            </a:r>
            <a:r>
              <a:rPr lang="fr-FR" sz="2400" dirty="0" err="1"/>
              <a:t>Lading</a:t>
            </a:r>
            <a:r>
              <a:rPr lang="fr-FR" sz="2400" dirty="0"/>
              <a:t> </a:t>
            </a:r>
            <a:r>
              <a:rPr lang="ar-DZ" sz="2400" dirty="0"/>
              <a:t>قد يتسبب في مصاعب عند جمركة البضاعة.</a:t>
            </a:r>
          </a:p>
          <a:p>
            <a:pPr marL="0" indent="0" algn="just" rtl="1">
              <a:buNone/>
            </a:pPr>
            <a:r>
              <a:rPr lang="ar-DZ" sz="2400" b="1" dirty="0">
                <a:solidFill>
                  <a:srgbClr val="FF0000"/>
                </a:solidFill>
              </a:rPr>
              <a:t>5.5/ سند الشحن الإلكتروني</a:t>
            </a:r>
          </a:p>
          <a:p>
            <a:pPr marL="0" indent="0" algn="r" rtl="1">
              <a:buNone/>
            </a:pPr>
            <a:endParaRPr lang="fr-FR" dirty="0"/>
          </a:p>
        </p:txBody>
      </p:sp>
    </p:spTree>
    <p:extLst>
      <p:ext uri="{BB962C8B-B14F-4D97-AF65-F5344CB8AC3E}">
        <p14:creationId xmlns:p14="http://schemas.microsoft.com/office/powerpoint/2010/main" val="16412737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lstStyle/>
          <a:p>
            <a:pPr marL="0" indent="0" algn="r" rtl="1">
              <a:buNone/>
            </a:pPr>
            <a:endParaRPr lang="ar-DZ" dirty="0"/>
          </a:p>
          <a:p>
            <a:pPr marL="0" indent="0" algn="r" rtl="1">
              <a:buNone/>
            </a:pPr>
            <a:endParaRPr lang="ar-DZ" dirty="0"/>
          </a:p>
          <a:p>
            <a:pPr marL="0" indent="0" algn="r" rtl="1">
              <a:buNone/>
            </a:pPr>
            <a:r>
              <a:rPr lang="ar-DZ" sz="2400" b="1" dirty="0">
                <a:solidFill>
                  <a:srgbClr val="FF0000"/>
                </a:solidFill>
              </a:rPr>
              <a:t>5.5/ سند الشحن الإلكتروني</a:t>
            </a:r>
          </a:p>
          <a:p>
            <a:pPr marL="0" indent="0" algn="r" rtl="1">
              <a:buNone/>
            </a:pPr>
            <a:r>
              <a:rPr lang="ar-DZ" sz="2400" dirty="0"/>
              <a:t>هو نفسه سند الشحن التقليدي الورقي، إلاّ أنه يتم بعثه من طرف الناقل البحري إلى العنوان الالكتروني الذي يحدده الشاحن، مع كلمة سر قابلة للتغيير من طرف المرسل إليه حتى يكون الطرف الوحيد المطالب باستلام البضاعة. كما يمكنه طلب النسخة الورقية ليستفيد من وظائف سند الشحن التقليدي كإمكانية التداول عن طريق الاظهار. </a:t>
            </a:r>
          </a:p>
          <a:p>
            <a:pPr marL="0" indent="0" algn="r" rtl="1">
              <a:buNone/>
            </a:pPr>
            <a:endParaRPr lang="fr-FR" dirty="0"/>
          </a:p>
        </p:txBody>
      </p:sp>
    </p:spTree>
    <p:extLst>
      <p:ext uri="{BB962C8B-B14F-4D97-AF65-F5344CB8AC3E}">
        <p14:creationId xmlns:p14="http://schemas.microsoft.com/office/powerpoint/2010/main" val="36586169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lstStyle/>
          <a:p>
            <a:pPr marL="0" indent="0" algn="r" rtl="1">
              <a:buNone/>
            </a:pPr>
            <a:endParaRPr lang="ar-DZ" dirty="0"/>
          </a:p>
          <a:p>
            <a:pPr marL="0" indent="0" algn="r" rtl="1">
              <a:buNone/>
            </a:pPr>
            <a:endParaRPr lang="ar-DZ" dirty="0"/>
          </a:p>
          <a:p>
            <a:pPr marL="0" indent="0" algn="ctr" rtl="1">
              <a:buNone/>
            </a:pPr>
            <a:endParaRPr lang="ar-DZ" sz="2400" b="1" dirty="0">
              <a:solidFill>
                <a:srgbClr val="FF0000"/>
              </a:solidFill>
            </a:endParaRPr>
          </a:p>
          <a:p>
            <a:pPr marL="0" indent="0" algn="ctr" rtl="1">
              <a:buNone/>
            </a:pPr>
            <a:r>
              <a:rPr lang="ar-DZ" sz="2400" b="1" dirty="0">
                <a:solidFill>
                  <a:srgbClr val="FF0000"/>
                </a:solidFill>
              </a:rPr>
              <a:t>الفصل الثامن</a:t>
            </a:r>
          </a:p>
          <a:p>
            <a:pPr marL="0" indent="0" algn="ctr" rtl="1">
              <a:buNone/>
            </a:pPr>
            <a:endParaRPr lang="ar-DZ" sz="2400" b="1" dirty="0">
              <a:solidFill>
                <a:srgbClr val="FF0000"/>
              </a:solidFill>
            </a:endParaRPr>
          </a:p>
          <a:p>
            <a:pPr marL="0" indent="0" algn="ctr" rtl="1">
              <a:buNone/>
            </a:pPr>
            <a:r>
              <a:rPr lang="ar-DZ" sz="4000" b="1" dirty="0">
                <a:solidFill>
                  <a:srgbClr val="FF0000"/>
                </a:solidFill>
              </a:rPr>
              <a:t>الجمارك وإجراءات الجمركة</a:t>
            </a:r>
          </a:p>
          <a:p>
            <a:pPr marL="0" indent="0" algn="ctr" rtl="1">
              <a:buNone/>
            </a:pPr>
            <a:endParaRPr lang="ar-DZ" sz="2400" b="1" dirty="0">
              <a:solidFill>
                <a:srgbClr val="FF0000"/>
              </a:solidFill>
            </a:endParaRPr>
          </a:p>
          <a:p>
            <a:pPr marL="0" indent="0" algn="ctr" rtl="1">
              <a:buNone/>
            </a:pPr>
            <a:endParaRPr lang="ar-DZ" sz="2400" b="1" dirty="0">
              <a:solidFill>
                <a:srgbClr val="FF0000"/>
              </a:solidFill>
            </a:endParaRPr>
          </a:p>
          <a:p>
            <a:pPr marL="0" indent="0" algn="ctr" rtl="1">
              <a:buNone/>
            </a:pPr>
            <a:endParaRPr lang="fr-FR" sz="2400" b="1" dirty="0">
              <a:solidFill>
                <a:srgbClr val="FF0000"/>
              </a:solidFill>
            </a:endParaRPr>
          </a:p>
        </p:txBody>
      </p:sp>
    </p:spTree>
    <p:extLst>
      <p:ext uri="{BB962C8B-B14F-4D97-AF65-F5344CB8AC3E}">
        <p14:creationId xmlns:p14="http://schemas.microsoft.com/office/powerpoint/2010/main" val="3699763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normAutofit/>
          </a:bodyPr>
          <a:lstStyle/>
          <a:p>
            <a:pPr marL="0" indent="0" algn="r" rtl="1">
              <a:buNone/>
            </a:pPr>
            <a:endParaRPr lang="ar-DZ" dirty="0"/>
          </a:p>
          <a:p>
            <a:pPr marL="0" indent="0" algn="ctr" rtl="1">
              <a:buNone/>
            </a:pPr>
            <a:endParaRPr lang="ar-DZ" sz="2800" b="1" dirty="0">
              <a:solidFill>
                <a:srgbClr val="FF0000"/>
              </a:solidFill>
            </a:endParaRPr>
          </a:p>
          <a:p>
            <a:pPr marL="0" indent="0" algn="ctr" rtl="1">
              <a:buNone/>
            </a:pPr>
            <a:endParaRPr lang="ar-DZ" sz="2800" b="1" dirty="0">
              <a:solidFill>
                <a:srgbClr val="FF0000"/>
              </a:solidFill>
            </a:endParaRPr>
          </a:p>
          <a:p>
            <a:pPr marL="0" indent="0" algn="just" rtl="1">
              <a:buNone/>
            </a:pPr>
            <a:r>
              <a:rPr lang="ar-DZ" sz="2600" dirty="0"/>
              <a:t>تعتبر الجمارك من الهيئات الهامة في الدولة، فهو يعد أحد الركائز الاساسية التي تقوم عليها الاقتصاديات الوطنية، خاصة الدور الحيوي الذي تلعبه في مسألة الحماية و متابعة ومراقبة التجارة الخارجية ومكافحة التجاوزات والجرائم الاقتصادية، والمساهمة في تحرير المبادلات التجارية الدولية ودعم مبدأ المنافسة الحرة بين الدول. كما تقوم الجمارك بالدور الأمني المتمثل في مكافحة الغش والتهريب والآفات الكبرى العابرة للحدود كتبييض للأموال وتقليد العلامات التجارية. ولتنفيذ ذلك تعمل الجمارك وفق تنظيم إداري لتسهيل الإجراءات الجمركية والتي تتم وفقا للمراحل التالية:</a:t>
            </a:r>
            <a:endParaRPr lang="fr-FR" sz="2600" b="1" dirty="0">
              <a:solidFill>
                <a:srgbClr val="FF0000"/>
              </a:solidFill>
            </a:endParaRPr>
          </a:p>
        </p:txBody>
      </p:sp>
    </p:spTree>
    <p:extLst>
      <p:ext uri="{BB962C8B-B14F-4D97-AF65-F5344CB8AC3E}">
        <p14:creationId xmlns:p14="http://schemas.microsoft.com/office/powerpoint/2010/main" val="32098698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93766"/>
            <a:ext cx="9403742" cy="5654633"/>
          </a:xfrm>
        </p:spPr>
        <p:txBody>
          <a:bodyPr/>
          <a:lstStyle/>
          <a:p>
            <a:pPr marL="0" indent="0" algn="r" rtl="1">
              <a:buNone/>
            </a:pPr>
            <a:endParaRPr lang="ar-DZ" dirty="0"/>
          </a:p>
          <a:p>
            <a:pPr marL="0" indent="0" algn="r" rtl="1">
              <a:buNone/>
            </a:pPr>
            <a:r>
              <a:rPr lang="ar-DZ" sz="2400" b="1" dirty="0">
                <a:solidFill>
                  <a:srgbClr val="FF0000"/>
                </a:solidFill>
              </a:rPr>
              <a:t> 1/ إجراءات إحضار البضاعة لدى الجمارك.</a:t>
            </a:r>
          </a:p>
          <a:p>
            <a:pPr marL="0" indent="0" algn="just" rtl="1">
              <a:buNone/>
            </a:pPr>
            <a:r>
              <a:rPr lang="ar-DZ" dirty="0"/>
              <a:t> </a:t>
            </a:r>
            <a:r>
              <a:rPr lang="ar-DZ" sz="2400" dirty="0"/>
              <a:t>أول ما يقوم به الناقل للبضاعة سواء عند التصدير أو الاستيراد هو إحضار البضاعة لدى المصالح الجمركية وفقا لشروط التشريع والتنظيم المعمول بهما.</a:t>
            </a:r>
          </a:p>
          <a:p>
            <a:pPr marL="0" indent="0" algn="just" rtl="1">
              <a:buNone/>
            </a:pPr>
            <a:r>
              <a:rPr lang="ar-DZ" sz="2400" dirty="0"/>
              <a:t>في حالة النقل البحـري وعند الرسو في الميناء يتعين على ربان السفينة أو ممثله القانوني أن يحضر خلال </a:t>
            </a:r>
            <a:r>
              <a:rPr lang="ar-DZ" sz="2400" dirty="0">
                <a:solidFill>
                  <a:srgbClr val="92D050"/>
                </a:solidFill>
              </a:rPr>
              <a:t>24</a:t>
            </a:r>
            <a:r>
              <a:rPr lang="ar-DZ" sz="2400" dirty="0"/>
              <a:t> </a:t>
            </a:r>
            <a:r>
              <a:rPr lang="ar-DZ" sz="2400" dirty="0">
                <a:solidFill>
                  <a:srgbClr val="92D050"/>
                </a:solidFill>
              </a:rPr>
              <a:t>ساعة</a:t>
            </a:r>
            <a:r>
              <a:rPr lang="fr-FR" sz="2400" dirty="0"/>
              <a:t>  </a:t>
            </a:r>
            <a:r>
              <a:rPr lang="ar-DZ" sz="2400" dirty="0"/>
              <a:t> ما يعرف بــ </a:t>
            </a:r>
            <a:r>
              <a:rPr lang="ar-DZ" sz="2400" dirty="0">
                <a:solidFill>
                  <a:srgbClr val="92D050"/>
                </a:solidFill>
              </a:rPr>
              <a:t>بيان الحمولة   </a:t>
            </a:r>
            <a:r>
              <a:rPr lang="fr-FR" sz="2400" dirty="0">
                <a:solidFill>
                  <a:srgbClr val="92D050"/>
                </a:solidFill>
              </a:rPr>
              <a:t>Manifeste</a:t>
            </a:r>
            <a:r>
              <a:rPr lang="ar-DZ" sz="2400" dirty="0">
                <a:solidFill>
                  <a:srgbClr val="92D050"/>
                </a:solidFill>
              </a:rPr>
              <a:t>  </a:t>
            </a:r>
            <a:r>
              <a:rPr lang="ar-DZ" sz="2400" dirty="0"/>
              <a:t>ويسجله في المفتشية الرئيسية للفروع. وبناء عليه يتم وضع البضاعة في الميناء بترخيص من الجمارك.</a:t>
            </a:r>
          </a:p>
          <a:p>
            <a:pPr marL="0" indent="0" algn="r" rtl="1">
              <a:buNone/>
            </a:pPr>
            <a:endParaRPr lang="ar-DZ" dirty="0"/>
          </a:p>
          <a:p>
            <a:pPr marL="0" indent="0" algn="r" rtl="1">
              <a:buNone/>
            </a:pPr>
            <a:r>
              <a:rPr lang="ar-DZ" sz="2400" b="1" dirty="0">
                <a:solidFill>
                  <a:srgbClr val="FF0000"/>
                </a:solidFill>
              </a:rPr>
              <a:t>2/ إجراءات الجمركة الفعلية:</a:t>
            </a:r>
          </a:p>
          <a:p>
            <a:pPr marL="0" indent="0" algn="r" rtl="1">
              <a:buNone/>
            </a:pPr>
            <a:r>
              <a:rPr lang="ar-DZ" sz="2400" dirty="0"/>
              <a:t>وفقا للمادة  75 من قانون الجمارك الجزائري يجب  أن تكون جميع البضائع المستوردة أو التي أعيد استيرادها أو المعدة للتصدير أو التي أعيد تصديرها موضوع تصريح مفصل يقدمه  صاحب البضائع أو الوكيل المعتمد لدى الجمارك.</a:t>
            </a:r>
          </a:p>
          <a:p>
            <a:pPr marL="0" indent="0" algn="r" rtl="1">
              <a:buNone/>
            </a:pPr>
            <a:endParaRPr lang="ar-DZ" sz="2400" dirty="0"/>
          </a:p>
        </p:txBody>
      </p:sp>
    </p:spTree>
    <p:extLst>
      <p:ext uri="{BB962C8B-B14F-4D97-AF65-F5344CB8AC3E}">
        <p14:creationId xmlns:p14="http://schemas.microsoft.com/office/powerpoint/2010/main" val="807662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617518"/>
            <a:ext cx="9403742" cy="5630882"/>
          </a:xfrm>
        </p:spPr>
        <p:txBody>
          <a:bodyPr>
            <a:normAutofit/>
          </a:bodyPr>
          <a:lstStyle/>
          <a:p>
            <a:pPr marL="0" indent="0" algn="r" rtl="1">
              <a:buNone/>
            </a:pPr>
            <a:endParaRPr lang="en-US" dirty="0"/>
          </a:p>
          <a:p>
            <a:pPr marL="0" indent="0" algn="r" rtl="1">
              <a:buNone/>
            </a:pPr>
            <a:r>
              <a:rPr lang="ar-DZ" sz="2400" b="1" dirty="0">
                <a:solidFill>
                  <a:srgbClr val="FF0000"/>
                </a:solidFill>
              </a:rPr>
              <a:t>3/ إيداع التصريح والملف</a:t>
            </a:r>
            <a:endParaRPr lang="en-US" sz="2400" b="1" dirty="0">
              <a:solidFill>
                <a:srgbClr val="FF0000"/>
              </a:solidFill>
            </a:endParaRPr>
          </a:p>
          <a:p>
            <a:pPr marL="0" indent="0" algn="r" rtl="1">
              <a:buNone/>
            </a:pPr>
            <a:r>
              <a:rPr lang="ar-DZ" sz="2400" dirty="0"/>
              <a:t>يرفق التصريح المفصل بكل الوثائق الضرورية و المحددة قانونا، و تختلف هذه الوثائق من عملية لأخرى</a:t>
            </a:r>
          </a:p>
          <a:p>
            <a:pPr marL="0" indent="0" algn="r" rtl="1">
              <a:buNone/>
            </a:pPr>
            <a:r>
              <a:rPr lang="ar-DZ" sz="2400" dirty="0"/>
              <a:t>و لكن على العموم هناك بعض الوثائق الضرورية اللازمة في جميع العمليات نذكر منها:</a:t>
            </a:r>
          </a:p>
          <a:p>
            <a:pPr marL="0" indent="0" algn="r" rtl="1">
              <a:buNone/>
            </a:pPr>
            <a:r>
              <a:rPr lang="ar-DZ" sz="2400" dirty="0"/>
              <a:t>-	الفاتورة </a:t>
            </a:r>
            <a:r>
              <a:rPr lang="fr-FR" sz="2400" dirty="0"/>
              <a:t>Facture : </a:t>
            </a:r>
            <a:r>
              <a:rPr lang="ar-DZ" sz="2400" dirty="0"/>
              <a:t>تمكننا من مراقبة قيمة البضائع و تكون </a:t>
            </a:r>
            <a:r>
              <a:rPr lang="ar-DZ" sz="2400" dirty="0" err="1"/>
              <a:t>موطنة</a:t>
            </a:r>
            <a:r>
              <a:rPr lang="ar-DZ" sz="2400" dirty="0"/>
              <a:t>.</a:t>
            </a:r>
          </a:p>
          <a:p>
            <a:pPr marL="0" indent="0" algn="r" rtl="1">
              <a:buNone/>
            </a:pPr>
            <a:r>
              <a:rPr lang="ar-DZ" sz="2400" dirty="0"/>
              <a:t>-	شهادة المنشأ </a:t>
            </a:r>
            <a:r>
              <a:rPr lang="fr-FR" sz="2400" dirty="0"/>
              <a:t>Certificat D’origine : </a:t>
            </a:r>
            <a:r>
              <a:rPr lang="ar-DZ" sz="2400" dirty="0"/>
              <a:t>لإثبات المنشأ الأصلي للبضاعة و الذي بدوره يساعد في     حساب الحقوق و الرسوم .</a:t>
            </a:r>
          </a:p>
          <a:p>
            <a:pPr marL="0" indent="0" algn="r" rtl="1">
              <a:buNone/>
            </a:pPr>
            <a:r>
              <a:rPr lang="ar-DZ" sz="2400" dirty="0"/>
              <a:t>-	شهادة التأمين </a:t>
            </a:r>
            <a:r>
              <a:rPr lang="fr-FR" sz="2400" dirty="0"/>
              <a:t>L’attestation D’assurance .</a:t>
            </a:r>
          </a:p>
          <a:p>
            <a:pPr marL="0" indent="0" algn="r" rtl="1">
              <a:buNone/>
            </a:pPr>
            <a:r>
              <a:rPr lang="fr-FR" sz="2400" dirty="0"/>
              <a:t>-	</a:t>
            </a:r>
            <a:r>
              <a:rPr lang="ar-DZ" sz="2400" dirty="0"/>
              <a:t>نسخة من السجل التجاري </a:t>
            </a:r>
            <a:r>
              <a:rPr lang="fr-FR" sz="2400" dirty="0"/>
              <a:t>Copie du Registre de Commerce : </a:t>
            </a:r>
            <a:r>
              <a:rPr lang="ar-DZ" sz="2400" dirty="0"/>
              <a:t>لمعرفة مدى تطابق نشاط المتعامل و البضاعة المستوردة أو المصدرة .</a:t>
            </a:r>
          </a:p>
          <a:p>
            <a:pPr marL="0" indent="0" algn="r" rtl="1">
              <a:buNone/>
            </a:pPr>
            <a:r>
              <a:rPr lang="ar-DZ" sz="2400" dirty="0"/>
              <a:t>-	نسخة عن بطاقة الترقيم الجبائي </a:t>
            </a:r>
            <a:r>
              <a:rPr lang="fr-FR" sz="2400" dirty="0"/>
              <a:t>Copie de la carte Fiscal .</a:t>
            </a:r>
          </a:p>
          <a:p>
            <a:pPr marL="0" indent="0" algn="r" rtl="1">
              <a:buNone/>
            </a:pPr>
            <a:endParaRPr lang="ar-DZ" dirty="0"/>
          </a:p>
        </p:txBody>
      </p:sp>
    </p:spTree>
    <p:extLst>
      <p:ext uri="{BB962C8B-B14F-4D97-AF65-F5344CB8AC3E}">
        <p14:creationId xmlns:p14="http://schemas.microsoft.com/office/powerpoint/2010/main" val="40206225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581892"/>
            <a:ext cx="9403742" cy="5666508"/>
          </a:xfrm>
        </p:spPr>
        <p:txBody>
          <a:bodyPr>
            <a:normAutofit/>
          </a:bodyPr>
          <a:lstStyle/>
          <a:p>
            <a:pPr marL="0" indent="0" algn="r" rtl="1">
              <a:buNone/>
            </a:pPr>
            <a:endParaRPr lang="ar-DZ" dirty="0"/>
          </a:p>
          <a:p>
            <a:pPr marL="0" indent="0" algn="r" rtl="1">
              <a:buNone/>
            </a:pPr>
            <a:r>
              <a:rPr lang="ar-DZ" dirty="0"/>
              <a:t>	</a:t>
            </a:r>
            <a:r>
              <a:rPr lang="ar-DZ" sz="2400" dirty="0"/>
              <a:t>سند الشحن </a:t>
            </a:r>
            <a:r>
              <a:rPr lang="fr-FR" sz="2400" dirty="0"/>
              <a:t>Connaissement .</a:t>
            </a:r>
          </a:p>
          <a:p>
            <a:pPr marL="0" indent="0" algn="r" rtl="1">
              <a:buNone/>
            </a:pPr>
            <a:r>
              <a:rPr lang="fr-FR" sz="2400" dirty="0"/>
              <a:t>-	</a:t>
            </a:r>
            <a:r>
              <a:rPr lang="ar-DZ" sz="2400" dirty="0"/>
              <a:t>الإشعار بالوصول</a:t>
            </a:r>
            <a:r>
              <a:rPr lang="fr-FR" sz="2400" dirty="0"/>
              <a:t>d’arrivé  Avis </a:t>
            </a:r>
          </a:p>
          <a:p>
            <a:pPr marL="0" indent="0" algn="r" rtl="1">
              <a:buNone/>
            </a:pPr>
            <a:r>
              <a:rPr lang="fr-FR" sz="2400" dirty="0"/>
              <a:t>-	</a:t>
            </a:r>
            <a:r>
              <a:rPr lang="ar-DZ" sz="2400" dirty="0"/>
              <a:t>قائمة البضائع </a:t>
            </a:r>
            <a:r>
              <a:rPr lang="fr-FR" sz="2400" dirty="0"/>
              <a:t>Liste de Colisage .</a:t>
            </a:r>
          </a:p>
          <a:p>
            <a:pPr algn="r" rtl="1">
              <a:buFontTx/>
              <a:buChar char="-"/>
            </a:pPr>
            <a:r>
              <a:rPr lang="ar-DZ" sz="2400" dirty="0"/>
              <a:t>الوكالة المبرمة بين الوكيل المعتمد لدى الجمارك والمتعامل الاقتصادي (المستورد او المصدر)</a:t>
            </a:r>
          </a:p>
          <a:p>
            <a:pPr marL="0" indent="0" algn="r" rtl="1">
              <a:buNone/>
            </a:pPr>
            <a:r>
              <a:rPr lang="ar-DZ" sz="2400" b="1" dirty="0">
                <a:solidFill>
                  <a:srgbClr val="FF0000"/>
                </a:solidFill>
              </a:rPr>
              <a:t>  4/ آجال ايداع التصريح: </a:t>
            </a:r>
          </a:p>
          <a:p>
            <a:pPr marL="0" indent="0" algn="r" rtl="1">
              <a:buNone/>
            </a:pPr>
            <a:r>
              <a:rPr lang="ar-DZ" sz="2400" dirty="0"/>
              <a:t>-	لقد نصت المادة 76 من (ق-ج) على وجوب إيداع التصريح المفصل لدى مكتب الجمارك في أجل أقصاه ( 15 )يوم   ابتداء من تاريخ تسجيل الوثيقة التي رخص بموجبها تفريغ البضائع أو نقلها.</a:t>
            </a:r>
          </a:p>
          <a:p>
            <a:pPr marL="0" indent="0" algn="r" rtl="1">
              <a:buNone/>
            </a:pPr>
            <a:r>
              <a:rPr lang="ar-DZ" sz="2400" dirty="0"/>
              <a:t>-   في حالة تجاوز المدة القانونية 15 يوم  ولم يقوم المستورد بإيداع التصريح المفصل تحول البضاعة الى المخزن </a:t>
            </a:r>
          </a:p>
          <a:p>
            <a:pPr algn="r" rtl="1">
              <a:buFontTx/>
              <a:buChar char="-"/>
            </a:pPr>
            <a:endParaRPr lang="ar-DZ" sz="2400" dirty="0"/>
          </a:p>
        </p:txBody>
      </p:sp>
    </p:spTree>
    <p:extLst>
      <p:ext uri="{BB962C8B-B14F-4D97-AF65-F5344CB8AC3E}">
        <p14:creationId xmlns:p14="http://schemas.microsoft.com/office/powerpoint/2010/main" val="1778719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73859</TotalTime>
  <Words>11003</Words>
  <Application>Microsoft Office PowerPoint</Application>
  <PresentationFormat>Grand écran</PresentationFormat>
  <Paragraphs>723</Paragraphs>
  <Slides>105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105</vt:i4>
      </vt:variant>
    </vt:vector>
  </HeadingPairs>
  <TitlesOfParts>
    <vt:vector size="115" baseType="lpstr">
      <vt:lpstr>Arabic Transparent</vt:lpstr>
      <vt:lpstr>Arial</vt:lpstr>
      <vt:lpstr>AwsatLight</vt:lpstr>
      <vt:lpstr>Calibri</vt:lpstr>
      <vt:lpstr>Century Gothic</vt:lpstr>
      <vt:lpstr>Hind</vt:lpstr>
      <vt:lpstr>Times New Roman</vt:lpstr>
      <vt:lpstr>Wingdings 3</vt:lpstr>
      <vt:lpstr>Work Sans</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تطور التجارة العالمية بين 1960 و2018          Source: https://donnees.banquemondiale.org/indicateur/TX.VAL.MRCH.CD.WT?end=2018&amp; start=1960&amp;view=chart (15/01/2020)</vt:lpstr>
      <vt:lpstr>Croissance du volume du commerce des marchandises et du PIB au niveau mondial, 2011-2020  Variation annuelle en pourcentage                 SOURCE: https://www.wto.org/french/news_f/pres19_f/pr837_f.htm                   08/01/2020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من الجدول نلاحظ أن البرتغال يحتاج إلى 10 سا لإنتاج 1 كغ من الحبوب بينما تحتاج إنجلترا إلى 20 سا لإنتاج 1 كغ من الحبوب، إذن فالبرتغال يملك ميزة مطلقة في إنتاج الحبوب. أما بالنسبة للقماش أنجلترا لا تحتاج إلا لـ 10 سا لإنتاج 1 متر من القماش بينما البرتغال يحتاج إلى 20 سا، إذن بدورها إنجلترا تملك ميزة مطلقة في إنتاج القماش.             وفقا لنظرية الميزة المطلقة فالبرتغال يتخصص في إنتاج الحبوب وانجلترا في إنتاج الأقمشة، ومنه نتوصل إلى الوضعية التالية: يخصص البرتغال 30 سا لإنتاج 3 كغ من الحبوب و0 متر من الأقمشة، بينما تخصص إنجلترا 3 سا لإنتاج 3 متر من القماش و0كغ من الحبوب. وبعد ذلك يعمل كل بلد على تبادل الإنتاج الفائض مع البلد الآخر مع استفادة كل بلد من تضاعف الانتاج. ( أنظر إلى الجدول التالي)</vt:lpstr>
      <vt:lpstr>             التعاون من خلال التبادل يسمح لـ 60 ساعة عمل من انتاج 3 كغ من الحبوب و3 متر من القماش عوض  2 كغ من الحبوب و2 متر من القماش. وعليه فنظرية الميزة المطلقة تعمل على تشجيع التجارة الدولية.    ما يعاب على هذه النظرية أنها لم تعطي أي تفسير للبلد الذي لا يملك أية ميزة مطلقة أو يملك ميزة مطلقة للمنتوجين في آن واحد. وما اقتنع به آدم سميث في هذه الحالة هو عدم اللجوء للتجارة الخارجية، غير أن الإجابة نتحصل عنها من نظرية الميزة النسبية لـ دافيد ريكاردو.           I.1. 3   دفيد ركاردوا  David Ricardo ونظرية الميزة النسبية (1772- 1823) </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31000 Allemands qui pourraient s’offrir des Golf ont-ils choisi d’acheter des Mégane ? Et 35 000 Français des Golf ?... C’est l’effet de la «demande de diversité́», analyse Krugman, qui explique ainsi le développement du commerce entre des pays de même niveau économique qui échangent des produits similaires.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631</cp:revision>
  <dcterms:created xsi:type="dcterms:W3CDTF">2020-02-02T09:11:23Z</dcterms:created>
  <dcterms:modified xsi:type="dcterms:W3CDTF">2022-05-22T05:05:17Z</dcterms:modified>
</cp:coreProperties>
</file>