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5" r:id="rId3"/>
    <p:sldId id="306" r:id="rId4"/>
    <p:sldId id="308" r:id="rId5"/>
    <p:sldId id="311" r:id="rId6"/>
    <p:sldId id="309" r:id="rId7"/>
    <p:sldId id="310" r:id="rId8"/>
    <p:sldId id="312" r:id="rId9"/>
    <p:sldId id="314" r:id="rId10"/>
    <p:sldId id="315" r:id="rId11"/>
    <p:sldId id="316" r:id="rId12"/>
    <p:sldId id="317" r:id="rId13"/>
    <p:sldId id="318" r:id="rId14"/>
    <p:sldId id="319" r:id="rId15"/>
    <p:sldId id="258" r:id="rId16"/>
    <p:sldId id="320" r:id="rId17"/>
    <p:sldId id="321" r:id="rId18"/>
    <p:sldId id="322" r:id="rId19"/>
    <p:sldId id="257" r:id="rId20"/>
    <p:sldId id="264" r:id="rId21"/>
    <p:sldId id="259" r:id="rId22"/>
    <p:sldId id="261" r:id="rId23"/>
    <p:sldId id="262" r:id="rId24"/>
    <p:sldId id="297" r:id="rId25"/>
    <p:sldId id="298" r:id="rId26"/>
    <p:sldId id="299" r:id="rId27"/>
    <p:sldId id="300" r:id="rId28"/>
    <p:sldId id="301" r:id="rId29"/>
    <p:sldId id="302" r:id="rId30"/>
    <p:sldId id="303" r:id="rId31"/>
    <p:sldId id="304" r:id="rId32"/>
    <p:sldId id="294"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E8ADF8BC-0C2B-4DA6-8B27-9C9220D9BDCD}" type="datetimeFigureOut">
              <a:rPr lang="fr-FR" smtClean="0"/>
              <a:pPr/>
              <a:t>21/03/2020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633479-F487-481F-9B14-F62FD4016CF7}"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8ADF8BC-0C2B-4DA6-8B27-9C9220D9BDCD}"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633479-F487-481F-9B14-F62FD4016CF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87633479-F487-481F-9B14-F62FD4016CF7}"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8ADF8BC-0C2B-4DA6-8B27-9C9220D9BDCD}"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E8ADF8BC-0C2B-4DA6-8B27-9C9220D9BDCD}"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87633479-F487-481F-9B14-F62FD4016CF7}"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E8ADF8BC-0C2B-4DA6-8B27-9C9220D9BDCD}" type="datetimeFigureOut">
              <a:rPr lang="fr-FR" smtClean="0"/>
              <a:pPr/>
              <a:t>21/03/2020</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633479-F487-481F-9B14-F62FD4016CF7}"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E8ADF8BC-0C2B-4DA6-8B27-9C9220D9BDCD}" type="datetimeFigureOut">
              <a:rPr lang="fr-FR" smtClean="0"/>
              <a:pPr/>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633479-F487-481F-9B14-F62FD4016CF7}"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E8ADF8BC-0C2B-4DA6-8B27-9C9220D9BDCD}" type="datetimeFigureOut">
              <a:rPr lang="fr-FR" smtClean="0"/>
              <a:pPr/>
              <a:t>21/03/2020</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87633479-F487-481F-9B14-F62FD4016CF7}"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E8ADF8BC-0C2B-4DA6-8B27-9C9220D9BDCD}" type="datetimeFigureOut">
              <a:rPr lang="fr-FR" smtClean="0"/>
              <a:pPr/>
              <a:t>21/03/2020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87633479-F487-481F-9B14-F62FD4016CF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E8ADF8BC-0C2B-4DA6-8B27-9C9220D9BDCD}" type="datetimeFigureOut">
              <a:rPr lang="fr-FR" smtClean="0"/>
              <a:pPr/>
              <a:t>21/03/2020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7633479-F487-481F-9B14-F62FD4016CF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7633479-F487-481F-9B14-F62FD4016CF7}"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E8ADF8BC-0C2B-4DA6-8B27-9C9220D9BDCD}" type="datetimeFigureOut">
              <a:rPr lang="fr-FR" smtClean="0"/>
              <a:pPr/>
              <a:t>21/03/2020</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87633479-F487-481F-9B14-F62FD4016CF7}"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E8ADF8BC-0C2B-4DA6-8B27-9C9220D9BDCD}" type="datetimeFigureOut">
              <a:rPr lang="fr-FR" smtClean="0"/>
              <a:pPr/>
              <a:t>21/03/2020</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8ADF8BC-0C2B-4DA6-8B27-9C9220D9BDCD}" type="datetimeFigureOut">
              <a:rPr lang="fr-FR" smtClean="0"/>
              <a:pPr/>
              <a:t>21/03/2020</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7633479-F487-481F-9B14-F62FD4016CF7}"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cap="none" dirty="0" smtClean="0">
                <a:solidFill>
                  <a:schemeClr val="bg2">
                    <a:lumMod val="10000"/>
                  </a:schemeClr>
                </a:solidFill>
                <a:latin typeface="Times New Roman" pitchFamily="18" charset="0"/>
                <a:cs typeface="Times New Roman" pitchFamily="18" charset="0"/>
              </a:rPr>
              <a:t>Dr</a:t>
            </a:r>
            <a:r>
              <a:rPr lang="fr-FR" dirty="0" smtClean="0">
                <a:solidFill>
                  <a:schemeClr val="bg2">
                    <a:lumMod val="10000"/>
                  </a:schemeClr>
                </a:solidFill>
                <a:latin typeface="Times New Roman" pitchFamily="18" charset="0"/>
                <a:cs typeface="Times New Roman" pitchFamily="18" charset="0"/>
              </a:rPr>
              <a:t>  </a:t>
            </a:r>
            <a:r>
              <a:rPr lang="fr-FR" dirty="0" err="1" smtClean="0">
                <a:solidFill>
                  <a:schemeClr val="bg2">
                    <a:lumMod val="10000"/>
                  </a:schemeClr>
                </a:solidFill>
                <a:latin typeface="Times New Roman" pitchFamily="18" charset="0"/>
                <a:cs typeface="Times New Roman" pitchFamily="18" charset="0"/>
              </a:rPr>
              <a:t>ghalem</a:t>
            </a:r>
            <a:r>
              <a:rPr lang="fr-FR" dirty="0" smtClean="0">
                <a:solidFill>
                  <a:schemeClr val="bg2">
                    <a:lumMod val="10000"/>
                  </a:schemeClr>
                </a:solidFill>
                <a:latin typeface="Times New Roman" pitchFamily="18" charset="0"/>
                <a:cs typeface="Times New Roman" pitchFamily="18" charset="0"/>
              </a:rPr>
              <a:t> </a:t>
            </a:r>
            <a:r>
              <a:rPr lang="fr-FR" dirty="0" err="1" smtClean="0">
                <a:solidFill>
                  <a:schemeClr val="bg2">
                    <a:lumMod val="10000"/>
                  </a:schemeClr>
                </a:solidFill>
                <a:latin typeface="Times New Roman" pitchFamily="18" charset="0"/>
                <a:cs typeface="Times New Roman" pitchFamily="18" charset="0"/>
              </a:rPr>
              <a:t>meriem</a:t>
            </a:r>
            <a:endParaRPr lang="fr-FR" dirty="0" smtClean="0">
              <a:solidFill>
                <a:schemeClr val="bg2">
                  <a:lumMod val="10000"/>
                </a:schemeClr>
              </a:solidFill>
              <a:latin typeface="Times New Roman" pitchFamily="18" charset="0"/>
              <a:cs typeface="Times New Roman" pitchFamily="18" charset="0"/>
            </a:endParaRPr>
          </a:p>
        </p:txBody>
      </p:sp>
      <p:sp>
        <p:nvSpPr>
          <p:cNvPr id="2" name="Titre 1"/>
          <p:cNvSpPr>
            <a:spLocks noGrp="1"/>
          </p:cNvSpPr>
          <p:nvPr>
            <p:ph type="ctrTitle"/>
          </p:nvPr>
        </p:nvSpPr>
        <p:spPr/>
        <p:txBody>
          <a:bodyPr/>
          <a:lstStyle/>
          <a:p>
            <a:r>
              <a:rPr lang="fr-FR" dirty="0" smtClean="0"/>
              <a:t>Nutrition et immunité</a:t>
            </a:r>
            <a:endParaRPr lang="fr-FR" dirty="0"/>
          </a:p>
        </p:txBody>
      </p:sp>
      <p:sp>
        <p:nvSpPr>
          <p:cNvPr id="4" name="ZoneTexte 3"/>
          <p:cNvSpPr txBox="1"/>
          <p:nvPr/>
        </p:nvSpPr>
        <p:spPr>
          <a:xfrm>
            <a:off x="1571604" y="6000768"/>
            <a:ext cx="5929354" cy="369332"/>
          </a:xfrm>
          <a:prstGeom prst="rect">
            <a:avLst/>
          </a:prstGeom>
          <a:noFill/>
        </p:spPr>
        <p:txBody>
          <a:bodyPr wrap="square" rtlCol="0">
            <a:spAutoFit/>
          </a:bodyPr>
          <a:lstStyle/>
          <a:p>
            <a:pPr algn="ctr"/>
            <a:r>
              <a:rPr lang="fr-FR" dirty="0" smtClean="0">
                <a:solidFill>
                  <a:srgbClr val="002060"/>
                </a:solidFill>
              </a:rPr>
              <a:t>Licence : alimentation, nutrition , pathologie </a:t>
            </a:r>
            <a:endParaRPr lang="fr-FR" dirty="0">
              <a:solidFill>
                <a:srgbClr val="002060"/>
              </a:solidFill>
            </a:endParaRPr>
          </a:p>
        </p:txBody>
      </p:sp>
    </p:spTree>
    <p:extLst>
      <p:ext uri="{BB962C8B-B14F-4D97-AF65-F5344CB8AC3E}">
        <p14:creationId xmlns="" xmlns:p14="http://schemas.microsoft.com/office/powerpoint/2010/main" val="2770819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260319" y="1071546"/>
            <a:ext cx="8872908" cy="41434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612845"/>
            <a:ext cx="8429684" cy="5114605"/>
          </a:xfrm>
          <a:prstGeom prst="rect">
            <a:avLst/>
          </a:prstGeom>
        </p:spPr>
        <p:txBody>
          <a:bodyPr wrap="square">
            <a:spAutoFit/>
          </a:bodyPr>
          <a:lstStyle/>
          <a:p>
            <a:pPr algn="just">
              <a:lnSpc>
                <a:spcPct val="150000"/>
              </a:lnSpc>
            </a:pPr>
            <a:r>
              <a:rPr lang="fr-FR" sz="2000" dirty="0" smtClean="0">
                <a:solidFill>
                  <a:srgbClr val="FF0000"/>
                </a:solidFill>
              </a:rPr>
              <a:t>Cellules présentatrices de l’antigène</a:t>
            </a:r>
          </a:p>
          <a:p>
            <a:pPr algn="just">
              <a:lnSpc>
                <a:spcPct val="150000"/>
              </a:lnSpc>
            </a:pPr>
            <a:r>
              <a:rPr lang="fr-FR" sz="2000" dirty="0" smtClean="0">
                <a:solidFill>
                  <a:schemeClr val="bg2">
                    <a:lumMod val="10000"/>
                  </a:schemeClr>
                </a:solidFill>
              </a:rPr>
              <a:t>Dans l’intestin, les cellules présentatrices de l’antigène (CPA) sont présentes dans la lamina </a:t>
            </a:r>
            <a:r>
              <a:rPr lang="fr-FR" sz="2000" dirty="0" err="1" smtClean="0">
                <a:solidFill>
                  <a:schemeClr val="bg2">
                    <a:lumMod val="10000"/>
                  </a:schemeClr>
                </a:solidFill>
              </a:rPr>
              <a:t>propria</a:t>
            </a:r>
            <a:r>
              <a:rPr lang="fr-FR" sz="2000" dirty="0" smtClean="0">
                <a:solidFill>
                  <a:schemeClr val="bg2">
                    <a:lumMod val="10000"/>
                  </a:schemeClr>
                </a:solidFill>
              </a:rPr>
              <a:t>.</a:t>
            </a:r>
          </a:p>
          <a:p>
            <a:pPr algn="just">
              <a:lnSpc>
                <a:spcPct val="150000"/>
              </a:lnSpc>
            </a:pPr>
            <a:r>
              <a:rPr lang="fr-FR" sz="2000" dirty="0" smtClean="0">
                <a:solidFill>
                  <a:schemeClr val="bg2">
                    <a:lumMod val="10000"/>
                  </a:schemeClr>
                </a:solidFill>
              </a:rPr>
              <a:t>On les distingue classiquement en </a:t>
            </a:r>
            <a:r>
              <a:rPr lang="fr-FR" sz="2000" dirty="0" smtClean="0">
                <a:solidFill>
                  <a:schemeClr val="accent1">
                    <a:lumMod val="50000"/>
                  </a:schemeClr>
                </a:solidFill>
              </a:rPr>
              <a:t>cellules dendritiques et en macrophages. </a:t>
            </a:r>
            <a:r>
              <a:rPr lang="fr-FR" sz="2000" dirty="0" smtClean="0">
                <a:solidFill>
                  <a:schemeClr val="bg2">
                    <a:lumMod val="10000"/>
                  </a:schemeClr>
                </a:solidFill>
              </a:rPr>
              <a:t>Néanmoins, il existe dans l’intestin une grande variété de CPA avec des caractéristiques pouvant recouper à la fois celles des cellules dendritiques et des macrophages. </a:t>
            </a:r>
          </a:p>
          <a:p>
            <a:pPr algn="just">
              <a:lnSpc>
                <a:spcPct val="150000"/>
              </a:lnSpc>
            </a:pPr>
            <a:r>
              <a:rPr lang="fr-FR" sz="2000" dirty="0" smtClean="0">
                <a:solidFill>
                  <a:schemeClr val="bg2">
                    <a:lumMod val="10000"/>
                  </a:schemeClr>
                </a:solidFill>
              </a:rPr>
              <a:t>Parmi les fonctions principales des cellules dendritiques intestinales résidentes, on peut noter l’échantillonnage des antigènes </a:t>
            </a:r>
            <a:r>
              <a:rPr lang="fr-FR" sz="2000" dirty="0" err="1" smtClean="0">
                <a:solidFill>
                  <a:schemeClr val="bg2">
                    <a:lumMod val="10000"/>
                  </a:schemeClr>
                </a:solidFill>
              </a:rPr>
              <a:t>luminaux</a:t>
            </a:r>
            <a:r>
              <a:rPr lang="fr-FR" sz="2000" dirty="0" smtClean="0">
                <a:solidFill>
                  <a:schemeClr val="bg2">
                    <a:lumMod val="10000"/>
                  </a:schemeClr>
                </a:solidFill>
              </a:rPr>
              <a:t> (via des dendrites étendues entre les cellules épithéliales). Ces cellules jouent le rôle d’intermédiaire entre immunité innée et immunité adaptative.</a:t>
            </a:r>
            <a:endParaRPr lang="fr-FR" sz="20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71480"/>
            <a:ext cx="8215370" cy="4524315"/>
          </a:xfrm>
          <a:prstGeom prst="rect">
            <a:avLst/>
          </a:prstGeom>
        </p:spPr>
        <p:txBody>
          <a:bodyPr wrap="square">
            <a:spAutoFit/>
          </a:bodyPr>
          <a:lstStyle/>
          <a:p>
            <a:pPr algn="ctr">
              <a:lnSpc>
                <a:spcPct val="150000"/>
              </a:lnSpc>
            </a:pPr>
            <a:r>
              <a:rPr lang="fr-FR" sz="2400" dirty="0" smtClean="0">
                <a:solidFill>
                  <a:srgbClr val="FF0000"/>
                </a:solidFill>
              </a:rPr>
              <a:t>Immunité adaptative</a:t>
            </a:r>
          </a:p>
          <a:p>
            <a:pPr algn="ctr">
              <a:lnSpc>
                <a:spcPct val="150000"/>
              </a:lnSpc>
            </a:pPr>
            <a:r>
              <a:rPr lang="fr-FR" sz="2400" dirty="0" smtClean="0">
                <a:solidFill>
                  <a:srgbClr val="FF0000"/>
                </a:solidFill>
              </a:rPr>
              <a:t>Capture des antigènes de la lumière intestinale</a:t>
            </a:r>
            <a:endParaRPr lang="fr-FR" sz="2000" dirty="0" smtClean="0">
              <a:solidFill>
                <a:srgbClr val="FF0000"/>
              </a:solidFill>
            </a:endParaRPr>
          </a:p>
          <a:p>
            <a:pPr algn="just">
              <a:lnSpc>
                <a:spcPct val="150000"/>
              </a:lnSpc>
            </a:pPr>
            <a:r>
              <a:rPr lang="fr-FR" sz="2400" dirty="0" smtClean="0">
                <a:solidFill>
                  <a:srgbClr val="002060"/>
                </a:solidFill>
              </a:rPr>
              <a:t>Les antigènes de la lumière intestinale peuvent être capturés de trois manières différentes : </a:t>
            </a:r>
          </a:p>
          <a:p>
            <a:pPr algn="just">
              <a:lnSpc>
                <a:spcPct val="150000"/>
              </a:lnSpc>
              <a:buFont typeface="Arial" charset="0"/>
              <a:buChar char="•"/>
            </a:pPr>
            <a:r>
              <a:rPr lang="fr-FR" sz="2400" dirty="0" smtClean="0">
                <a:solidFill>
                  <a:srgbClr val="002060"/>
                </a:solidFill>
              </a:rPr>
              <a:t>par les plaques de Peyer et les nodules lymphoïdes isolés,</a:t>
            </a:r>
          </a:p>
          <a:p>
            <a:pPr algn="just">
              <a:lnSpc>
                <a:spcPct val="150000"/>
              </a:lnSpc>
              <a:buFont typeface="Arial" charset="0"/>
              <a:buChar char="•"/>
            </a:pPr>
            <a:r>
              <a:rPr lang="fr-FR" sz="2400" dirty="0" smtClean="0">
                <a:solidFill>
                  <a:srgbClr val="002060"/>
                </a:solidFill>
              </a:rPr>
              <a:t>  par les cellules dendritiques émettant des prolongements dans la lumière intestinale, </a:t>
            </a:r>
          </a:p>
          <a:p>
            <a:pPr algn="just">
              <a:lnSpc>
                <a:spcPct val="150000"/>
              </a:lnSpc>
              <a:buFont typeface="Arial" charset="0"/>
              <a:buChar char="•"/>
            </a:pPr>
            <a:r>
              <a:rPr lang="fr-FR" sz="2400" dirty="0" smtClean="0">
                <a:solidFill>
                  <a:srgbClr val="002060"/>
                </a:solidFill>
              </a:rPr>
              <a:t>directement par les cellules épithéliales.</a:t>
            </a:r>
            <a:endParaRPr lang="fr-FR" sz="24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7858180" cy="4755148"/>
          </a:xfrm>
          <a:prstGeom prst="rect">
            <a:avLst/>
          </a:prstGeom>
        </p:spPr>
        <p:txBody>
          <a:bodyPr wrap="square">
            <a:spAutoFit/>
          </a:bodyPr>
          <a:lstStyle/>
          <a:p>
            <a:pPr algn="ctr">
              <a:lnSpc>
                <a:spcPct val="150000"/>
              </a:lnSpc>
            </a:pPr>
            <a:r>
              <a:rPr lang="fr-FR" sz="2200" dirty="0" smtClean="0">
                <a:solidFill>
                  <a:srgbClr val="FF0000"/>
                </a:solidFill>
              </a:rPr>
              <a:t>Autres cellules immunes intestinales</a:t>
            </a:r>
          </a:p>
          <a:p>
            <a:pPr algn="just">
              <a:lnSpc>
                <a:spcPct val="150000"/>
              </a:lnSpc>
            </a:pPr>
            <a:r>
              <a:rPr lang="fr-FR" sz="2000" dirty="0" smtClean="0">
                <a:solidFill>
                  <a:srgbClr val="002060"/>
                </a:solidFill>
              </a:rPr>
              <a:t>Les lymphocytes T </a:t>
            </a:r>
            <a:r>
              <a:rPr lang="fr-FR" sz="2000" dirty="0" err="1" smtClean="0">
                <a:solidFill>
                  <a:srgbClr val="002060"/>
                </a:solidFill>
              </a:rPr>
              <a:t>intraépithéliaux</a:t>
            </a:r>
            <a:r>
              <a:rPr lang="fr-FR" sz="2000" dirty="0" smtClean="0">
                <a:solidFill>
                  <a:srgbClr val="002060"/>
                </a:solidFill>
              </a:rPr>
              <a:t> ou IEL (</a:t>
            </a:r>
            <a:r>
              <a:rPr lang="fr-FR" sz="2000" dirty="0" err="1" smtClean="0">
                <a:solidFill>
                  <a:srgbClr val="002060"/>
                </a:solidFill>
              </a:rPr>
              <a:t>intraepithelial</a:t>
            </a:r>
            <a:r>
              <a:rPr lang="fr-FR" sz="2000" dirty="0" smtClean="0">
                <a:solidFill>
                  <a:srgbClr val="002060"/>
                </a:solidFill>
              </a:rPr>
              <a:t> lymphocytes) sont des cellules particulières des muqueuses. Elles sont au contact direct des cellules épithéliales, réparties le long des muqueuses à raison d’environ un IEL toutes les 10 à 20 cellules épithéliales dans l’intestin grêle.</a:t>
            </a:r>
          </a:p>
          <a:p>
            <a:pPr algn="just">
              <a:lnSpc>
                <a:spcPct val="150000"/>
              </a:lnSpc>
            </a:pPr>
            <a:r>
              <a:rPr lang="fr-FR" sz="2000" dirty="0" smtClean="0">
                <a:solidFill>
                  <a:srgbClr val="002060"/>
                </a:solidFill>
              </a:rPr>
              <a:t>Contrairement à la majorité des lymphocytes T de la lamina </a:t>
            </a:r>
            <a:r>
              <a:rPr lang="fr-FR" sz="2000" dirty="0" err="1" smtClean="0">
                <a:solidFill>
                  <a:srgbClr val="002060"/>
                </a:solidFill>
              </a:rPr>
              <a:t>propria</a:t>
            </a:r>
            <a:r>
              <a:rPr lang="fr-FR" sz="2000" dirty="0" smtClean="0">
                <a:solidFill>
                  <a:srgbClr val="002060"/>
                </a:solidFill>
              </a:rPr>
              <a:t>, les IEL expriment le marqueur CD8+. Elles ont une activité cytotoxique et sont capables de produire des cytokines </a:t>
            </a:r>
            <a:r>
              <a:rPr lang="fr-FR" sz="2000" dirty="0" err="1" smtClean="0">
                <a:solidFill>
                  <a:srgbClr val="002060"/>
                </a:solidFill>
              </a:rPr>
              <a:t>proinflammatoires</a:t>
            </a:r>
            <a:r>
              <a:rPr lang="fr-FR" sz="2000" dirty="0" smtClean="0">
                <a:solidFill>
                  <a:srgbClr val="002060"/>
                </a:solidFill>
              </a:rPr>
              <a:t> comme l’IFN-</a:t>
            </a:r>
            <a:r>
              <a:rPr lang="el-GR" sz="2000" dirty="0" smtClean="0">
                <a:solidFill>
                  <a:srgbClr val="002060"/>
                </a:solidFill>
              </a:rPr>
              <a:t>γ.</a:t>
            </a:r>
            <a:endParaRPr lang="fr-FR" sz="20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632526"/>
            <a:ext cx="7786742" cy="5011052"/>
          </a:xfrm>
          <a:prstGeom prst="rect">
            <a:avLst/>
          </a:prstGeom>
        </p:spPr>
        <p:txBody>
          <a:bodyPr wrap="square">
            <a:spAutoFit/>
          </a:bodyPr>
          <a:lstStyle/>
          <a:p>
            <a:pPr algn="just">
              <a:lnSpc>
                <a:spcPct val="150000"/>
              </a:lnSpc>
            </a:pPr>
            <a:r>
              <a:rPr lang="fr-FR" sz="2400" dirty="0" smtClean="0">
                <a:solidFill>
                  <a:srgbClr val="002060"/>
                </a:solidFill>
              </a:rPr>
              <a:t>Les cellules lymphoïdes innées ont été récemment identifiées. Elles ont certaines caractéristiques communes avec les lymphocytes T effecteurs, mais n’ont pas de récepteur T et ne sont donc pas spécifiques d’un antigène. Il en existe plusieurs sous-types, correspondant à plusieurs profils de sécrétion </a:t>
            </a:r>
            <a:r>
              <a:rPr lang="fr-FR" sz="2400" dirty="0" err="1" smtClean="0">
                <a:solidFill>
                  <a:srgbClr val="002060"/>
                </a:solidFill>
              </a:rPr>
              <a:t>cytokiniques</a:t>
            </a:r>
            <a:r>
              <a:rPr lang="fr-FR" sz="2400" dirty="0" smtClean="0">
                <a:solidFill>
                  <a:srgbClr val="002060"/>
                </a:solidFill>
              </a:rPr>
              <a:t>. Ces cellules joueraient un rôle important dans la défense contre les infections et le maintien de l’homéostasie intestinale.</a:t>
            </a:r>
            <a:endParaRPr lang="fr-FR" sz="2400"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827584" y="2819400"/>
            <a:ext cx="7272808" cy="1752600"/>
          </a:xfrm>
        </p:spPr>
        <p:txBody>
          <a:bodyPr>
            <a:noAutofit/>
          </a:bodyPr>
          <a:lstStyle/>
          <a:p>
            <a:r>
              <a:rPr lang="fr-FR" sz="3200" dirty="0">
                <a:solidFill>
                  <a:schemeClr val="bg2">
                    <a:lumMod val="10000"/>
                  </a:schemeClr>
                </a:solidFill>
              </a:rPr>
              <a:t>Interactions</a:t>
            </a:r>
          </a:p>
          <a:p>
            <a:r>
              <a:rPr lang="fr-FR" sz="3200" dirty="0">
                <a:solidFill>
                  <a:schemeClr val="bg2">
                    <a:lumMod val="10000"/>
                  </a:schemeClr>
                </a:solidFill>
              </a:rPr>
              <a:t>complexes entre</a:t>
            </a:r>
          </a:p>
          <a:p>
            <a:r>
              <a:rPr lang="fr-FR" sz="3200" dirty="0">
                <a:solidFill>
                  <a:schemeClr val="bg2">
                    <a:lumMod val="10000"/>
                  </a:schemeClr>
                </a:solidFill>
              </a:rPr>
              <a:t>nutrition et immunité</a:t>
            </a:r>
          </a:p>
        </p:txBody>
      </p:sp>
      <p:sp>
        <p:nvSpPr>
          <p:cNvPr id="8" name="ZoneTexte 7"/>
          <p:cNvSpPr txBox="1"/>
          <p:nvPr/>
        </p:nvSpPr>
        <p:spPr>
          <a:xfrm>
            <a:off x="683568" y="1115452"/>
            <a:ext cx="216024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solidFill>
                  <a:schemeClr val="bg2">
                    <a:lumMod val="10000"/>
                  </a:schemeClr>
                </a:solidFill>
              </a:rPr>
              <a:t>Nutrition </a:t>
            </a:r>
            <a:endParaRPr lang="fr-FR" dirty="0">
              <a:solidFill>
                <a:schemeClr val="bg2">
                  <a:lumMod val="10000"/>
                </a:schemeClr>
              </a:solidFill>
            </a:endParaRPr>
          </a:p>
        </p:txBody>
      </p:sp>
      <p:sp>
        <p:nvSpPr>
          <p:cNvPr id="9" name="ZoneTexte 8"/>
          <p:cNvSpPr txBox="1"/>
          <p:nvPr/>
        </p:nvSpPr>
        <p:spPr>
          <a:xfrm>
            <a:off x="5292080" y="1124744"/>
            <a:ext cx="172819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solidFill>
                  <a:schemeClr val="bg2">
                    <a:lumMod val="10000"/>
                  </a:schemeClr>
                </a:solidFill>
              </a:rPr>
              <a:t>immunité</a:t>
            </a:r>
            <a:endParaRPr lang="fr-FR" dirty="0">
              <a:solidFill>
                <a:schemeClr val="bg2">
                  <a:lumMod val="10000"/>
                </a:schemeClr>
              </a:solidFill>
            </a:endParaRPr>
          </a:p>
        </p:txBody>
      </p:sp>
      <p:sp>
        <p:nvSpPr>
          <p:cNvPr id="12" name="Flèche droite 11"/>
          <p:cNvSpPr/>
          <p:nvPr/>
        </p:nvSpPr>
        <p:spPr>
          <a:xfrm>
            <a:off x="2987824" y="1124744"/>
            <a:ext cx="2160240" cy="18466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3" name="Flèche gauche 12"/>
          <p:cNvSpPr/>
          <p:nvPr/>
        </p:nvSpPr>
        <p:spPr>
          <a:xfrm>
            <a:off x="2987824" y="1309410"/>
            <a:ext cx="2160240" cy="184666"/>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9080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15816" y="1381231"/>
            <a:ext cx="2571750" cy="337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228184" y="3933056"/>
            <a:ext cx="2304256"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dirty="0" smtClean="0">
                <a:solidFill>
                  <a:schemeClr val="bg2">
                    <a:lumMod val="10000"/>
                  </a:schemeClr>
                </a:solidFill>
              </a:rPr>
              <a:t>dénutrition</a:t>
            </a:r>
            <a:endParaRPr lang="fr-FR" dirty="0">
              <a:solidFill>
                <a:schemeClr val="bg2">
                  <a:lumMod val="10000"/>
                </a:schemeClr>
              </a:solidFill>
            </a:endParaRPr>
          </a:p>
        </p:txBody>
      </p:sp>
      <p:sp>
        <p:nvSpPr>
          <p:cNvPr id="3" name="ZoneTexte 2"/>
          <p:cNvSpPr txBox="1"/>
          <p:nvPr/>
        </p:nvSpPr>
        <p:spPr>
          <a:xfrm>
            <a:off x="1259632" y="1844824"/>
            <a:ext cx="1296144"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2400" dirty="0" smtClean="0">
                <a:solidFill>
                  <a:schemeClr val="bg2">
                    <a:lumMod val="10000"/>
                  </a:schemeClr>
                </a:solidFill>
              </a:rPr>
              <a:t>obésité</a:t>
            </a:r>
            <a:endParaRPr lang="fr-FR" sz="2400" dirty="0">
              <a:solidFill>
                <a:schemeClr val="bg2">
                  <a:lumMod val="10000"/>
                </a:schemeClr>
              </a:solidFill>
            </a:endParaRPr>
          </a:p>
        </p:txBody>
      </p:sp>
    </p:spTree>
    <p:extLst>
      <p:ext uri="{BB962C8B-B14F-4D97-AF65-F5344CB8AC3E}">
        <p14:creationId xmlns="" xmlns:p14="http://schemas.microsoft.com/office/powerpoint/2010/main" val="821106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52513" y="700088"/>
            <a:ext cx="7038975" cy="545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3075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9650" y="681038"/>
            <a:ext cx="7124700" cy="549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71750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836712"/>
            <a:ext cx="8352928" cy="4434676"/>
          </a:xfrm>
          <a:prstGeom prst="rect">
            <a:avLst/>
          </a:prstGeom>
          <a:noFill/>
        </p:spPr>
        <p:txBody>
          <a:bodyPr wrap="square" rtlCol="0">
            <a:spAutoFit/>
          </a:bodyPr>
          <a:lstStyle/>
          <a:p>
            <a:pPr>
              <a:lnSpc>
                <a:spcPct val="150000"/>
              </a:lnSpc>
            </a:pPr>
            <a:r>
              <a:rPr lang="fr-FR" sz="3200" dirty="0" smtClean="0">
                <a:solidFill>
                  <a:schemeClr val="bg2">
                    <a:lumMod val="10000"/>
                  </a:schemeClr>
                </a:solidFill>
              </a:rPr>
              <a:t>La nutrition affecte directement la réponse immunitaire de</a:t>
            </a:r>
          </a:p>
          <a:p>
            <a:pPr>
              <a:lnSpc>
                <a:spcPct val="150000"/>
              </a:lnSpc>
            </a:pPr>
            <a:r>
              <a:rPr lang="fr-FR" sz="3200" dirty="0" smtClean="0">
                <a:solidFill>
                  <a:schemeClr val="bg2">
                    <a:lumMod val="10000"/>
                  </a:schemeClr>
                </a:solidFill>
              </a:rPr>
              <a:t>trois façons :</a:t>
            </a:r>
          </a:p>
          <a:p>
            <a:pPr>
              <a:lnSpc>
                <a:spcPct val="150000"/>
              </a:lnSpc>
            </a:pPr>
            <a:r>
              <a:rPr lang="fr-FR" sz="3200" dirty="0" smtClean="0">
                <a:solidFill>
                  <a:schemeClr val="bg2">
                    <a:lumMod val="10000"/>
                  </a:schemeClr>
                </a:solidFill>
              </a:rPr>
              <a:t>1. augmentation ou exagération de la réponse</a:t>
            </a:r>
          </a:p>
          <a:p>
            <a:pPr>
              <a:lnSpc>
                <a:spcPct val="150000"/>
              </a:lnSpc>
            </a:pPr>
            <a:r>
              <a:rPr lang="fr-FR" sz="3200" dirty="0" smtClean="0">
                <a:solidFill>
                  <a:schemeClr val="bg2">
                    <a:lumMod val="10000"/>
                  </a:schemeClr>
                </a:solidFill>
              </a:rPr>
              <a:t>2. suppression ou limitation de la réponse</a:t>
            </a:r>
          </a:p>
          <a:p>
            <a:pPr>
              <a:lnSpc>
                <a:spcPct val="150000"/>
              </a:lnSpc>
            </a:pPr>
            <a:r>
              <a:rPr lang="fr-FR" sz="3200" dirty="0" smtClean="0">
                <a:solidFill>
                  <a:schemeClr val="bg2">
                    <a:lumMod val="10000"/>
                  </a:schemeClr>
                </a:solidFill>
              </a:rPr>
              <a:t>3. modification de la nature de la réponse</a:t>
            </a:r>
            <a:endParaRPr lang="fr-FR" sz="3200" dirty="0">
              <a:solidFill>
                <a:schemeClr val="bg2">
                  <a:lumMod val="10000"/>
                </a:schemeClr>
              </a:solidFill>
            </a:endParaRPr>
          </a:p>
        </p:txBody>
      </p:sp>
    </p:spTree>
    <p:extLst>
      <p:ext uri="{BB962C8B-B14F-4D97-AF65-F5344CB8AC3E}">
        <p14:creationId xmlns="" xmlns:p14="http://schemas.microsoft.com/office/powerpoint/2010/main" val="2164093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1000108"/>
            <a:ext cx="5880136" cy="584775"/>
          </a:xfrm>
          <a:prstGeom prst="rect">
            <a:avLst/>
          </a:prstGeom>
        </p:spPr>
        <p:txBody>
          <a:bodyPr wrap="none">
            <a:spAutoFit/>
          </a:bodyPr>
          <a:lstStyle/>
          <a:p>
            <a:pPr algn="ctr"/>
            <a:r>
              <a:rPr lang="fr-FR" sz="3200" dirty="0" smtClean="0">
                <a:solidFill>
                  <a:schemeClr val="bg2">
                    <a:lumMod val="10000"/>
                  </a:schemeClr>
                </a:solidFill>
              </a:rPr>
              <a:t>Système immunitaire intestinal</a:t>
            </a:r>
            <a:endParaRPr lang="fr-FR" sz="3200" dirty="0">
              <a:solidFill>
                <a:schemeClr val="bg2">
                  <a:lumMod val="10000"/>
                </a:schemeClr>
              </a:solidFill>
            </a:endParaRPr>
          </a:p>
        </p:txBody>
      </p:sp>
      <p:sp>
        <p:nvSpPr>
          <p:cNvPr id="4" name="Espace réservé du texte 3"/>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1772816"/>
            <a:ext cx="6264696"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sz="4800" dirty="0" smtClean="0">
                <a:solidFill>
                  <a:schemeClr val="bg2">
                    <a:lumMod val="10000"/>
                  </a:schemeClr>
                </a:solidFill>
                <a:latin typeface="Times New Roman" pitchFamily="18" charset="0"/>
                <a:cs typeface="Times New Roman" pitchFamily="18" charset="0"/>
              </a:rPr>
              <a:t>Le système immunitaire représente 1 % des cellules !!!!!!!!</a:t>
            </a:r>
            <a:endParaRPr lang="fr-FR" sz="4800"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71729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4624"/>
            <a:ext cx="8280920" cy="7124514"/>
          </a:xfrm>
          <a:prstGeom prst="rect">
            <a:avLst/>
          </a:prstGeom>
        </p:spPr>
        <p:txBody>
          <a:bodyPr wrap="square">
            <a:spAutoFit/>
          </a:bodyPr>
          <a:lstStyle/>
          <a:p>
            <a:pPr algn="just">
              <a:lnSpc>
                <a:spcPct val="150000"/>
              </a:lnSpc>
            </a:pPr>
            <a:r>
              <a:rPr lang="fr-FR" sz="2800" dirty="0" smtClean="0">
                <a:solidFill>
                  <a:schemeClr val="bg2">
                    <a:lumMod val="10000"/>
                  </a:schemeClr>
                </a:solidFill>
                <a:latin typeface="Times New Roman" pitchFamily="18" charset="0"/>
                <a:cs typeface="Times New Roman" pitchFamily="18" charset="0"/>
              </a:rPr>
              <a:t>L'immunité se définit comme la capacité qu'a l'organisme à se défendre face à des agents infectieux ou une maladie définie.</a:t>
            </a:r>
          </a:p>
          <a:p>
            <a:pPr algn="just">
              <a:lnSpc>
                <a:spcPct val="150000"/>
              </a:lnSpc>
            </a:pPr>
            <a:r>
              <a:rPr lang="fr-FR" sz="2800" dirty="0" smtClean="0">
                <a:solidFill>
                  <a:schemeClr val="bg2">
                    <a:lumMod val="10000"/>
                  </a:schemeClr>
                </a:solidFill>
                <a:latin typeface="Times New Roman" pitchFamily="18" charset="0"/>
                <a:cs typeface="Times New Roman" pitchFamily="18" charset="0"/>
              </a:rPr>
              <a:t>Nous avons donc besoin d’antioxydants pour nous protéger. Notre immunité est soumise à rude épreuve avec le contact de gens infectés (rhumes, grippes ou autres), la maladie, le stress et l’âge. </a:t>
            </a:r>
          </a:p>
          <a:p>
            <a:pPr algn="just">
              <a:lnSpc>
                <a:spcPct val="150000"/>
              </a:lnSpc>
            </a:pPr>
            <a:r>
              <a:rPr lang="fr-FR" sz="2800" dirty="0" smtClean="0">
                <a:solidFill>
                  <a:schemeClr val="bg2">
                    <a:lumMod val="10000"/>
                  </a:schemeClr>
                </a:solidFill>
                <a:latin typeface="Times New Roman" pitchFamily="18" charset="0"/>
                <a:cs typeface="Times New Roman" pitchFamily="18" charset="0"/>
              </a:rPr>
              <a:t>Le stress et le froid affaiblissent votre système immunitaire, laissant ainsi l'organisme plus vulnérable aux virus et aux bactéries. </a:t>
            </a:r>
          </a:p>
          <a:p>
            <a:pPr algn="just">
              <a:lnSpc>
                <a:spcPct val="150000"/>
              </a:lnSpc>
            </a:pPr>
            <a:endParaRPr lang="fr-FR" sz="2800"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12103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83044"/>
            <a:ext cx="7488832" cy="1953868"/>
          </a:xfrm>
          <a:prstGeom prst="rect">
            <a:avLst/>
          </a:prstGeom>
        </p:spPr>
        <p:txBody>
          <a:bodyPr wrap="square">
            <a:spAutoFit/>
          </a:bodyPr>
          <a:lstStyle/>
          <a:p>
            <a:pPr algn="just">
              <a:lnSpc>
                <a:spcPct val="150000"/>
              </a:lnSpc>
            </a:pPr>
            <a:r>
              <a:rPr lang="fr-FR" sz="2800" dirty="0" smtClean="0">
                <a:solidFill>
                  <a:schemeClr val="bg2">
                    <a:lumMod val="10000"/>
                  </a:schemeClr>
                </a:solidFill>
                <a:latin typeface="Times New Roman" pitchFamily="18" charset="0"/>
                <a:cs typeface="Times New Roman" pitchFamily="18" charset="0"/>
              </a:rPr>
              <a:t>Pour lutter contre les infections, il est donc recommandé de renforcer vos défenses immunitaires.</a:t>
            </a:r>
          </a:p>
        </p:txBody>
      </p:sp>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69784"/>
          <a:stretch/>
        </p:blipFill>
        <p:spPr bwMode="auto">
          <a:xfrm>
            <a:off x="3394720" y="2420888"/>
            <a:ext cx="2915516" cy="3571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7545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3"/>
            <a:ext cx="7920880" cy="5693866"/>
          </a:xfrm>
          <a:prstGeom prst="rect">
            <a:avLst/>
          </a:prstGeom>
        </p:spPr>
        <p:txBody>
          <a:bodyPr wrap="square">
            <a:spAutoFit/>
          </a:bodyPr>
          <a:lstStyle/>
          <a:p>
            <a:pPr algn="ctr"/>
            <a:r>
              <a:rPr lang="fr-FR" sz="2800" dirty="0" smtClean="0">
                <a:solidFill>
                  <a:srgbClr val="FF0000"/>
                </a:solidFill>
                <a:latin typeface="Times New Roman" pitchFamily="18" charset="0"/>
                <a:cs typeface="Times New Roman" pitchFamily="18" charset="0"/>
              </a:rPr>
              <a:t>Les signes d'un système immunitaire affaibli:</a:t>
            </a:r>
          </a:p>
          <a:p>
            <a:pPr algn="ctr"/>
            <a:endParaRPr lang="fr-FR" sz="2800" dirty="0" smtClean="0">
              <a:solidFill>
                <a:srgbClr val="FF0000"/>
              </a:solidFill>
              <a:latin typeface="Times New Roman" pitchFamily="18" charset="0"/>
              <a:cs typeface="Times New Roman" pitchFamily="18" charset="0"/>
            </a:endParaRPr>
          </a:p>
          <a:p>
            <a:pPr>
              <a:buFont typeface="Arial" pitchFamily="34" charset="0"/>
              <a:buChar char="•"/>
            </a:pPr>
            <a:r>
              <a:rPr lang="fr-FR" sz="2800" dirty="0" smtClean="0">
                <a:solidFill>
                  <a:srgbClr val="0070C0"/>
                </a:solidFill>
                <a:latin typeface="Times New Roman" pitchFamily="18" charset="0"/>
                <a:cs typeface="Times New Roman" pitchFamily="18" charset="0"/>
              </a:rPr>
              <a:t>Rhumes </a:t>
            </a:r>
            <a:r>
              <a:rPr lang="fr-FR" sz="2800" dirty="0">
                <a:solidFill>
                  <a:srgbClr val="0070C0"/>
                </a:solidFill>
                <a:latin typeface="Times New Roman" pitchFamily="18" charset="0"/>
                <a:cs typeface="Times New Roman" pitchFamily="18" charset="0"/>
              </a:rPr>
              <a:t>à répétition </a:t>
            </a:r>
          </a:p>
          <a:p>
            <a:pPr marL="285750" indent="-285750">
              <a:buFont typeface="Arial" pitchFamily="34" charset="0"/>
              <a:buChar char="•"/>
            </a:pPr>
            <a:r>
              <a:rPr lang="fr-FR" sz="2800" dirty="0">
                <a:solidFill>
                  <a:srgbClr val="0070C0"/>
                </a:solidFill>
                <a:latin typeface="Times New Roman" pitchFamily="18" charset="0"/>
                <a:cs typeface="Times New Roman" pitchFamily="18" charset="0"/>
              </a:rPr>
              <a:t>P</a:t>
            </a:r>
            <a:r>
              <a:rPr lang="fr-FR" sz="2800" dirty="0" smtClean="0">
                <a:solidFill>
                  <a:srgbClr val="0070C0"/>
                </a:solidFill>
                <a:latin typeface="Times New Roman" pitchFamily="18" charset="0"/>
                <a:cs typeface="Times New Roman" pitchFamily="18" charset="0"/>
              </a:rPr>
              <a:t>roblèmes </a:t>
            </a:r>
            <a:r>
              <a:rPr lang="fr-FR" sz="2800" dirty="0">
                <a:solidFill>
                  <a:srgbClr val="0070C0"/>
                </a:solidFill>
                <a:latin typeface="Times New Roman" pitchFamily="18" charset="0"/>
                <a:cs typeface="Times New Roman" pitchFamily="18" charset="0"/>
              </a:rPr>
              <a:t>digestifs</a:t>
            </a:r>
          </a:p>
          <a:p>
            <a:pPr marL="285750" indent="-285750">
              <a:buFont typeface="Arial" pitchFamily="34" charset="0"/>
              <a:buChar char="•"/>
            </a:pPr>
            <a:r>
              <a:rPr lang="fr-FR" sz="2800" dirty="0">
                <a:solidFill>
                  <a:srgbClr val="0070C0"/>
                </a:solidFill>
                <a:latin typeface="Times New Roman" pitchFamily="18" charset="0"/>
                <a:cs typeface="Times New Roman" pitchFamily="18" charset="0"/>
              </a:rPr>
              <a:t>I</a:t>
            </a:r>
            <a:r>
              <a:rPr lang="fr-FR" sz="2800" dirty="0" smtClean="0">
                <a:solidFill>
                  <a:srgbClr val="0070C0"/>
                </a:solidFill>
                <a:latin typeface="Times New Roman" pitchFamily="18" charset="0"/>
                <a:cs typeface="Times New Roman" pitchFamily="18" charset="0"/>
              </a:rPr>
              <a:t>nfections </a:t>
            </a:r>
            <a:r>
              <a:rPr lang="fr-FR" sz="2800" dirty="0">
                <a:solidFill>
                  <a:srgbClr val="0070C0"/>
                </a:solidFill>
                <a:latin typeface="Times New Roman" pitchFamily="18" charset="0"/>
                <a:cs typeface="Times New Roman" pitchFamily="18" charset="0"/>
              </a:rPr>
              <a:t>respiratoires </a:t>
            </a:r>
            <a:br>
              <a:rPr lang="fr-FR" sz="2800" dirty="0">
                <a:solidFill>
                  <a:srgbClr val="0070C0"/>
                </a:solidFill>
                <a:latin typeface="Times New Roman" pitchFamily="18" charset="0"/>
                <a:cs typeface="Times New Roman" pitchFamily="18" charset="0"/>
              </a:rPr>
            </a:br>
            <a:endParaRPr lang="fr-FR" sz="2800" dirty="0">
              <a:solidFill>
                <a:srgbClr val="0070C0"/>
              </a:solidFill>
              <a:latin typeface="Times New Roman" pitchFamily="18" charset="0"/>
              <a:cs typeface="Times New Roman" pitchFamily="18" charset="0"/>
            </a:endParaRPr>
          </a:p>
          <a:p>
            <a:pPr marL="285750" indent="-285750">
              <a:buFont typeface="Arial" pitchFamily="34" charset="0"/>
              <a:buChar char="•"/>
            </a:pPr>
            <a:r>
              <a:rPr lang="fr-FR" sz="2800" dirty="0" smtClean="0">
                <a:solidFill>
                  <a:srgbClr val="0070C0"/>
                </a:solidFill>
                <a:latin typeface="Times New Roman" pitchFamily="18" charset="0"/>
                <a:cs typeface="Times New Roman" pitchFamily="18" charset="0"/>
              </a:rPr>
              <a:t>Infections urinaires sans raison spécifique</a:t>
            </a:r>
          </a:p>
          <a:p>
            <a:pPr marL="285750" indent="-285750">
              <a:buFont typeface="Arial" pitchFamily="34" charset="0"/>
              <a:buChar char="•"/>
            </a:pPr>
            <a:r>
              <a:rPr lang="fr-FR" sz="2800" dirty="0" smtClean="0">
                <a:solidFill>
                  <a:srgbClr val="0070C0"/>
                </a:solidFill>
                <a:latin typeface="Times New Roman" pitchFamily="18" charset="0"/>
                <a:cs typeface="Times New Roman" pitchFamily="18" charset="0"/>
              </a:rPr>
              <a:t>Des vaginites à répétition</a:t>
            </a:r>
          </a:p>
          <a:p>
            <a:pPr marL="285750" indent="-285750">
              <a:buFont typeface="Arial" pitchFamily="34" charset="0"/>
              <a:buChar char="•"/>
            </a:pPr>
            <a:r>
              <a:rPr lang="fr-FR" sz="2800" dirty="0" smtClean="0">
                <a:solidFill>
                  <a:srgbClr val="0070C0"/>
                </a:solidFill>
                <a:latin typeface="Times New Roman" pitchFamily="18" charset="0"/>
                <a:cs typeface="Times New Roman" pitchFamily="18" charset="0"/>
              </a:rPr>
              <a:t>Des infections de la peau comme des éruptions </a:t>
            </a:r>
          </a:p>
          <a:p>
            <a:pPr marL="285750" indent="-285750">
              <a:buFont typeface="Arial" pitchFamily="34" charset="0"/>
              <a:buChar char="•"/>
            </a:pPr>
            <a:r>
              <a:rPr lang="fr-FR" sz="2800" dirty="0" smtClean="0">
                <a:solidFill>
                  <a:srgbClr val="0070C0"/>
                </a:solidFill>
                <a:latin typeface="Times New Roman" pitchFamily="18" charset="0"/>
                <a:cs typeface="Times New Roman" pitchFamily="18" charset="0"/>
              </a:rPr>
              <a:t>Des blessures qui prennent du temps à guérir ou à cicatriser</a:t>
            </a:r>
          </a:p>
          <a:p>
            <a:pPr marL="285750" indent="-285750">
              <a:buFont typeface="Arial" pitchFamily="34" charset="0"/>
              <a:buChar char="•"/>
            </a:pPr>
            <a:r>
              <a:rPr lang="fr-FR" sz="2800" dirty="0" smtClean="0">
                <a:solidFill>
                  <a:srgbClr val="0070C0"/>
                </a:solidFill>
                <a:latin typeface="Times New Roman" pitchFamily="18" charset="0"/>
                <a:cs typeface="Times New Roman" pitchFamily="18" charset="0"/>
              </a:rPr>
              <a:t>Intolérances alimentaires </a:t>
            </a:r>
          </a:p>
          <a:p>
            <a:pPr marL="285750" indent="-285750">
              <a:buFont typeface="Arial" pitchFamily="34" charset="0"/>
              <a:buChar char="•"/>
            </a:pPr>
            <a:r>
              <a:rPr lang="fr-FR" sz="2800" dirty="0" smtClean="0">
                <a:solidFill>
                  <a:srgbClr val="0070C0"/>
                </a:solidFill>
                <a:latin typeface="Times New Roman" pitchFamily="18" charset="0"/>
                <a:cs typeface="Times New Roman" pitchFamily="18" charset="0"/>
              </a:rPr>
              <a:t>Différents types d'allergies</a:t>
            </a:r>
            <a:endParaRPr lang="fr-FR" sz="2800"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13783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8064896" cy="400110"/>
          </a:xfrm>
          <a:prstGeom prst="rect">
            <a:avLst/>
          </a:prstGeom>
        </p:spPr>
        <p:txBody>
          <a:bodyPr wrap="square">
            <a:spAutoFit/>
          </a:bodyPr>
          <a:lstStyle/>
          <a:p>
            <a:pPr algn="ctr"/>
            <a:r>
              <a:rPr lang="fr-FR" sz="2000" b="1" dirty="0" smtClean="0">
                <a:solidFill>
                  <a:srgbClr val="FF0000"/>
                </a:solidFill>
                <a:latin typeface="Times New Roman" pitchFamily="18" charset="0"/>
                <a:cs typeface="Times New Roman" pitchFamily="18" charset="0"/>
              </a:rPr>
              <a:t>La réponse immunitaire altère l’état nutritionnel.</a:t>
            </a:r>
            <a:endParaRPr lang="fr-FR" sz="2000" dirty="0">
              <a:solidFill>
                <a:srgbClr val="FF0000"/>
              </a:solidFill>
              <a:latin typeface="Times New Roman" pitchFamily="18" charset="0"/>
              <a:cs typeface="Times New Roman" pitchFamily="18" charset="0"/>
            </a:endParaRPr>
          </a:p>
        </p:txBody>
      </p:sp>
      <p:sp>
        <p:nvSpPr>
          <p:cNvPr id="3" name="Rectangle 2"/>
          <p:cNvSpPr/>
          <p:nvPr/>
        </p:nvSpPr>
        <p:spPr>
          <a:xfrm>
            <a:off x="395536" y="980728"/>
            <a:ext cx="8424936" cy="5262979"/>
          </a:xfrm>
          <a:prstGeom prst="rect">
            <a:avLst/>
          </a:prstGeom>
        </p:spPr>
        <p:txBody>
          <a:bodyPr wrap="square">
            <a:spAutoFit/>
          </a:bodyPr>
          <a:lstStyle/>
          <a:p>
            <a:pPr algn="just">
              <a:lnSpc>
                <a:spcPct val="150000"/>
              </a:lnSpc>
            </a:pPr>
            <a:r>
              <a:rPr lang="fr-FR" sz="2800" dirty="0">
                <a:solidFill>
                  <a:srgbClr val="0070C0"/>
                </a:solidFill>
                <a:latin typeface="Times New Roman" pitchFamily="18" charset="0"/>
                <a:cs typeface="Times New Roman" pitchFamily="18" charset="0"/>
              </a:rPr>
              <a:t>La réponse immunitaire est une réaction d’adaptation. Son but est de mettre sur pied les moyens de défense contre l’agresseur puis de réparer les dégâts tissulaires. Cet ensemble de phénomènes à la fois spécifiques (très ciblés) et non spécifiques a pour conséquence de “réorienter” les substrats énergétiques et azotés de la périphérie (muscles et tissu adipeux) vers le foie et les tissus agressés</a:t>
            </a:r>
            <a:r>
              <a:rPr lang="fr-FR" sz="2000" dirty="0">
                <a:solidFill>
                  <a:srgbClr val="0070C0"/>
                </a:solidFill>
              </a:rPr>
              <a:t>.</a:t>
            </a:r>
          </a:p>
        </p:txBody>
      </p:sp>
    </p:spTree>
    <p:extLst>
      <p:ext uri="{BB962C8B-B14F-4D97-AF65-F5344CB8AC3E}">
        <p14:creationId xmlns="" xmlns:p14="http://schemas.microsoft.com/office/powerpoint/2010/main" val="1988587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568952" cy="6124754"/>
          </a:xfrm>
          <a:prstGeom prst="rect">
            <a:avLst/>
          </a:prstGeom>
        </p:spPr>
        <p:txBody>
          <a:bodyPr wrap="square">
            <a:spAutoFit/>
          </a:bodyPr>
          <a:lstStyle/>
          <a:p>
            <a:pPr algn="just">
              <a:lnSpc>
                <a:spcPct val="200000"/>
              </a:lnSpc>
            </a:pPr>
            <a:r>
              <a:rPr lang="fr-FR" sz="2800" dirty="0">
                <a:solidFill>
                  <a:srgbClr val="0070C0"/>
                </a:solidFill>
                <a:latin typeface="Times New Roman" pitchFamily="18" charset="0"/>
                <a:cs typeface="Times New Roman" pitchFamily="18" charset="0"/>
              </a:rPr>
              <a:t>Ces phénomènes adaptatifs sont sous contrôle neuro-humoral. Ils induisent des modifications métaboliques, endocriniennes, et le syndrome inflammatoire. La réponse immunitaire assure la défense aussi bien contre des agressions externes (bactéries, virus, parasites, mais aussi antigènes indésirables) qu’internes (cellules tumorales, cellules productrices d’auto-anticorps).</a:t>
            </a:r>
          </a:p>
        </p:txBody>
      </p:sp>
    </p:spTree>
    <p:extLst>
      <p:ext uri="{BB962C8B-B14F-4D97-AF65-F5344CB8AC3E}">
        <p14:creationId xmlns="" xmlns:p14="http://schemas.microsoft.com/office/powerpoint/2010/main" val="1887401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4936" cy="5262979"/>
          </a:xfrm>
          <a:prstGeom prst="rect">
            <a:avLst/>
          </a:prstGeom>
        </p:spPr>
        <p:txBody>
          <a:bodyPr wrap="square">
            <a:spAutoFit/>
          </a:bodyPr>
          <a:lstStyle/>
          <a:p>
            <a:pPr algn="just">
              <a:lnSpc>
                <a:spcPct val="200000"/>
              </a:lnSpc>
            </a:pPr>
            <a:r>
              <a:rPr lang="fr-FR" sz="2800" dirty="0">
                <a:solidFill>
                  <a:srgbClr val="0070C0"/>
                </a:solidFill>
                <a:latin typeface="Times New Roman" pitchFamily="18" charset="0"/>
                <a:cs typeface="Times New Roman" pitchFamily="18" charset="0"/>
              </a:rPr>
              <a:t>Parmi les nombreux facteurs de la réponse immunitaire, les cytokines semblent actuellement prédominantes dans les interactions entre immunité et nutrition. Ce sont des médiateurs polypeptidiques solubles libérés par des cellules du système réticulo-endothélial. Les cytokines ont des récepteurs partout et des actions multiples.</a:t>
            </a:r>
          </a:p>
        </p:txBody>
      </p:sp>
    </p:spTree>
    <p:extLst>
      <p:ext uri="{BB962C8B-B14F-4D97-AF65-F5344CB8AC3E}">
        <p14:creationId xmlns="" xmlns:p14="http://schemas.microsoft.com/office/powerpoint/2010/main" val="442724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3772524147"/>
              </p:ext>
            </p:extLst>
          </p:nvPr>
        </p:nvGraphicFramePr>
        <p:xfrm>
          <a:off x="540725" y="532720"/>
          <a:ext cx="8460431" cy="4896544"/>
        </p:xfrm>
        <a:graphic>
          <a:graphicData uri="http://schemas.openxmlformats.org/drawingml/2006/table">
            <a:tbl>
              <a:tblPr>
                <a:tableStyleId>{2D5ABB26-0587-4C30-8999-92F81FD0307C}</a:tableStyleId>
              </a:tblPr>
              <a:tblGrid>
                <a:gridCol w="56463"/>
                <a:gridCol w="8063978"/>
                <a:gridCol w="339990"/>
              </a:tblGrid>
              <a:tr h="1399013">
                <a:tc gridSpan="3">
                  <a:txBody>
                    <a:bodyPr/>
                    <a:lstStyle/>
                    <a:p>
                      <a:pPr algn="ctr" fontAlgn="base"/>
                      <a:r>
                        <a:rPr lang="fr-FR" sz="2400" dirty="0">
                          <a:solidFill>
                            <a:srgbClr val="FF0000"/>
                          </a:solidFill>
                          <a:effectLst/>
                          <a:latin typeface="Times New Roman" pitchFamily="18" charset="0"/>
                          <a:cs typeface="Times New Roman" pitchFamily="18" charset="0"/>
                        </a:rPr>
                        <a:t>EFFETS METABOLIQUES DES CYTOKINES</a:t>
                      </a:r>
                      <a:br>
                        <a:rPr lang="fr-FR" sz="2400" dirty="0">
                          <a:solidFill>
                            <a:srgbClr val="FF0000"/>
                          </a:solidFill>
                          <a:effectLst/>
                          <a:latin typeface="Times New Roman" pitchFamily="18" charset="0"/>
                          <a:cs typeface="Times New Roman" pitchFamily="18" charset="0"/>
                        </a:rPr>
                      </a:br>
                      <a:endParaRPr lang="fr-FR" sz="2400" dirty="0">
                        <a:solidFill>
                          <a:srgbClr val="FF0000"/>
                        </a:solidFill>
                        <a:effectLst/>
                        <a:latin typeface="Times New Roman" pitchFamily="18" charset="0"/>
                        <a:cs typeface="Times New Roman"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r>
              <a:tr h="3497531">
                <a:tc>
                  <a:txBody>
                    <a:bodyPr/>
                    <a:lstStyle/>
                    <a:p>
                      <a:pPr algn="ctr" fontAlgn="base"/>
                      <a:r>
                        <a:rPr lang="fr-FR" dirty="0">
                          <a:effectLst/>
                        </a:rPr>
                        <a:t> </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just" fontAlgn="base">
                        <a:lnSpc>
                          <a:spcPct val="200000"/>
                        </a:lnSpc>
                      </a:pPr>
                      <a:r>
                        <a:rPr lang="fr-FR" sz="2800" b="1" dirty="0">
                          <a:solidFill>
                            <a:srgbClr val="92D050"/>
                          </a:solidFill>
                          <a:effectLst/>
                          <a:latin typeface="Times New Roman" pitchFamily="18" charset="0"/>
                          <a:cs typeface="Times New Roman" pitchFamily="18" charset="0"/>
                        </a:rPr>
                        <a:t>1/ Libération de substrats énergétiques : </a:t>
                      </a:r>
                      <a:r>
                        <a:rPr lang="fr-FR" sz="2800" dirty="0">
                          <a:solidFill>
                            <a:srgbClr val="0070C0"/>
                          </a:solidFill>
                          <a:effectLst/>
                          <a:latin typeface="Times New Roman" pitchFamily="18" charset="0"/>
                          <a:cs typeface="Times New Roman" pitchFamily="18" charset="0"/>
                        </a:rPr>
                        <a:t>glycogène du foie et du muscle, triglycérides du tissu adipeux, azote des protéines musculaires. Il en résulte une diminution des stocks énergétiques et azotés.</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endParaRPr lang="fr-FR" dirty="0"/>
                    </a:p>
                  </a:txBody>
                  <a:tcPr>
                    <a:lnL>
                      <a:noFill/>
                    </a:lnL>
                    <a:lnR>
                      <a:noFill/>
                    </a:lnR>
                    <a:lnT>
                      <a:noFill/>
                    </a:lnT>
                    <a:lnB>
                      <a:noFill/>
                    </a:lnB>
                    <a:lnTlToBr w="12700" cmpd="sng">
                      <a:noFill/>
                      <a:prstDash val="solid"/>
                    </a:lnTlToBr>
                    <a:lnBlToTr w="12700" cmpd="sng">
                      <a:noFill/>
                      <a:prstDash val="solid"/>
                    </a:lnBlToTr>
                  </a:tcPr>
                </a:tc>
              </a:tr>
            </a:tbl>
          </a:graphicData>
        </a:graphic>
      </p:graphicFrame>
      <p:sp>
        <p:nvSpPr>
          <p:cNvPr id="3" name="Rectangle 1"/>
          <p:cNvSpPr>
            <a:spLocks noChangeArrowheads="1"/>
          </p:cNvSpPr>
          <p:nvPr/>
        </p:nvSpPr>
        <p:spPr bwMode="auto">
          <a:xfrm>
            <a:off x="2570163" y="2452688"/>
            <a:ext cx="9144000" cy="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197114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496944" cy="6124754"/>
          </a:xfrm>
          <a:prstGeom prst="rect">
            <a:avLst/>
          </a:prstGeom>
        </p:spPr>
        <p:txBody>
          <a:bodyPr wrap="square">
            <a:spAutoFit/>
          </a:bodyPr>
          <a:lstStyle/>
          <a:p>
            <a:pPr algn="just">
              <a:lnSpc>
                <a:spcPct val="200000"/>
              </a:lnSpc>
            </a:pPr>
            <a:r>
              <a:rPr lang="fr-FR" sz="2800" b="1" dirty="0">
                <a:latin typeface="Times New Roman" pitchFamily="18" charset="0"/>
                <a:cs typeface="Times New Roman" pitchFamily="18" charset="0"/>
              </a:rPr>
              <a:t> </a:t>
            </a:r>
            <a:r>
              <a:rPr lang="fr-FR" sz="2800" b="1" dirty="0" smtClean="0">
                <a:solidFill>
                  <a:srgbClr val="92D050"/>
                </a:solidFill>
                <a:latin typeface="Times New Roman" pitchFamily="18" charset="0"/>
                <a:cs typeface="Times New Roman" pitchFamily="18" charset="0"/>
              </a:rPr>
              <a:t>2-</a:t>
            </a:r>
            <a:r>
              <a:rPr lang="fr-FR" sz="2800" dirty="0" smtClean="0">
                <a:solidFill>
                  <a:srgbClr val="92D050"/>
                </a:solidFill>
                <a:latin typeface="Times New Roman" pitchFamily="18" charset="0"/>
                <a:cs typeface="Times New Roman" pitchFamily="18" charset="0"/>
              </a:rPr>
              <a:t>Redistribution </a:t>
            </a:r>
            <a:r>
              <a:rPr lang="fr-FR" sz="2800" dirty="0">
                <a:solidFill>
                  <a:srgbClr val="92D050"/>
                </a:solidFill>
                <a:latin typeface="Times New Roman" pitchFamily="18" charset="0"/>
                <a:cs typeface="Times New Roman" pitchFamily="18" charset="0"/>
              </a:rPr>
              <a:t>des substrats énergétiques au profit des organes vitaux ou participant à la réponse à l’agression, comme le foie</a:t>
            </a:r>
            <a:r>
              <a:rPr lang="fr-FR" sz="2800" dirty="0">
                <a:latin typeface="Times New Roman" pitchFamily="18" charset="0"/>
                <a:cs typeface="Times New Roman" pitchFamily="18" charset="0"/>
              </a:rPr>
              <a:t> </a:t>
            </a:r>
            <a:r>
              <a:rPr lang="fr-FR" sz="2800" dirty="0">
                <a:solidFill>
                  <a:srgbClr val="0070C0"/>
                </a:solidFill>
                <a:latin typeface="Times New Roman" pitchFamily="18" charset="0"/>
                <a:cs typeface="Times New Roman" pitchFamily="18" charset="0"/>
              </a:rPr>
              <a:t>: augmentation de la captation hépatique du glucose et des acides aminés aux dépens du muscle. Le </a:t>
            </a:r>
            <a:r>
              <a:rPr lang="fr-FR" sz="2800" dirty="0" err="1">
                <a:solidFill>
                  <a:srgbClr val="0070C0"/>
                </a:solidFill>
                <a:latin typeface="Times New Roman" pitchFamily="18" charset="0"/>
                <a:cs typeface="Times New Roman" pitchFamily="18" charset="0"/>
              </a:rPr>
              <a:t>Tumor</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Necrosis</a:t>
            </a:r>
            <a:r>
              <a:rPr lang="fr-FR" sz="2800" dirty="0">
                <a:solidFill>
                  <a:srgbClr val="0070C0"/>
                </a:solidFill>
                <a:latin typeface="Times New Roman" pitchFamily="18" charset="0"/>
                <a:cs typeface="Times New Roman" pitchFamily="18" charset="0"/>
              </a:rPr>
              <a:t> Factor (TNF) a par ailleurs une action inhibitrice de la lipoprotéine lipase périphérique : il s’en suit une augmentation des triglycérides </a:t>
            </a:r>
            <a:r>
              <a:rPr lang="fr-FR" sz="2800" dirty="0">
                <a:latin typeface="Times New Roman" pitchFamily="18" charset="0"/>
                <a:cs typeface="Times New Roman" pitchFamily="18" charset="0"/>
              </a:rPr>
              <a:t>des VLDL.</a:t>
            </a:r>
          </a:p>
        </p:txBody>
      </p:sp>
    </p:spTree>
    <p:extLst>
      <p:ext uri="{BB962C8B-B14F-4D97-AF65-F5344CB8AC3E}">
        <p14:creationId xmlns="" xmlns:p14="http://schemas.microsoft.com/office/powerpoint/2010/main" val="3471588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900" y="476672"/>
            <a:ext cx="8492572" cy="5909310"/>
          </a:xfrm>
          <a:prstGeom prst="rect">
            <a:avLst/>
          </a:prstGeom>
        </p:spPr>
        <p:txBody>
          <a:bodyPr wrap="square">
            <a:spAutoFit/>
          </a:bodyPr>
          <a:lstStyle/>
          <a:p>
            <a:pPr algn="just">
              <a:lnSpc>
                <a:spcPct val="150000"/>
              </a:lnSpc>
            </a:pPr>
            <a:r>
              <a:rPr lang="fr-FR" sz="2800" dirty="0">
                <a:latin typeface="Times New Roman" pitchFamily="18" charset="0"/>
                <a:cs typeface="Times New Roman" pitchFamily="18" charset="0"/>
              </a:rPr>
              <a:t> </a:t>
            </a:r>
            <a:r>
              <a:rPr lang="fr-FR" sz="2800" dirty="0" smtClean="0">
                <a:solidFill>
                  <a:srgbClr val="0070C0"/>
                </a:solidFill>
                <a:latin typeface="Times New Roman" pitchFamily="18" charset="0"/>
                <a:cs typeface="Times New Roman" pitchFamily="18" charset="0"/>
              </a:rPr>
              <a:t>3- Livraison </a:t>
            </a:r>
            <a:r>
              <a:rPr lang="fr-FR" sz="2800" dirty="0">
                <a:solidFill>
                  <a:srgbClr val="0070C0"/>
                </a:solidFill>
                <a:latin typeface="Times New Roman" pitchFamily="18" charset="0"/>
                <a:cs typeface="Times New Roman" pitchFamily="18" charset="0"/>
              </a:rPr>
              <a:t>d’azote pour la réparation tissulaire des organes lésés</a:t>
            </a:r>
            <a:r>
              <a:rPr lang="fr-FR" sz="2800" dirty="0" smtClean="0">
                <a:solidFill>
                  <a:srgbClr val="0070C0"/>
                </a:solidFill>
                <a:latin typeface="Times New Roman" pitchFamily="18" charset="0"/>
                <a:cs typeface="Times New Roman" pitchFamily="18" charset="0"/>
              </a:rPr>
              <a:t>.</a:t>
            </a:r>
          </a:p>
          <a:p>
            <a:pPr algn="just">
              <a:lnSpc>
                <a:spcPct val="150000"/>
              </a:lnSpc>
            </a:pPr>
            <a:endParaRPr lang="fr-FR" sz="2800" dirty="0">
              <a:solidFill>
                <a:srgbClr val="0070C0"/>
              </a:solidFill>
              <a:latin typeface="Times New Roman" pitchFamily="18" charset="0"/>
              <a:cs typeface="Times New Roman" pitchFamily="18" charset="0"/>
            </a:endParaRPr>
          </a:p>
          <a:p>
            <a:pPr algn="just">
              <a:lnSpc>
                <a:spcPct val="150000"/>
              </a:lnSpc>
            </a:pPr>
            <a:r>
              <a:rPr lang="fr-FR" sz="2800" dirty="0" smtClean="0">
                <a:solidFill>
                  <a:srgbClr val="0070C0"/>
                </a:solidFill>
                <a:latin typeface="Times New Roman" pitchFamily="18" charset="0"/>
                <a:cs typeface="Times New Roman" pitchFamily="18" charset="0"/>
              </a:rPr>
              <a:t>4- </a:t>
            </a:r>
            <a:r>
              <a:rPr lang="fr-FR" sz="2800" dirty="0">
                <a:solidFill>
                  <a:srgbClr val="0070C0"/>
                </a:solidFill>
                <a:latin typeface="Times New Roman" pitchFamily="18" charset="0"/>
                <a:cs typeface="Times New Roman" pitchFamily="18" charset="0"/>
              </a:rPr>
              <a:t>Anorexie : certaines cytokines (interleukine 1 et TNF) ont une action anorexigène</a:t>
            </a:r>
            <a:r>
              <a:rPr lang="fr-FR" sz="2800" dirty="0" smtClean="0">
                <a:solidFill>
                  <a:srgbClr val="0070C0"/>
                </a:solidFill>
                <a:latin typeface="Times New Roman" pitchFamily="18" charset="0"/>
                <a:cs typeface="Times New Roman" pitchFamily="18" charset="0"/>
              </a:rPr>
              <a:t>.</a:t>
            </a:r>
          </a:p>
          <a:p>
            <a:pPr algn="just">
              <a:lnSpc>
                <a:spcPct val="150000"/>
              </a:lnSpc>
            </a:pPr>
            <a:endParaRPr lang="fr-FR" sz="2800" dirty="0">
              <a:solidFill>
                <a:srgbClr val="0070C0"/>
              </a:solidFill>
              <a:latin typeface="Times New Roman" pitchFamily="18" charset="0"/>
              <a:cs typeface="Times New Roman" pitchFamily="18" charset="0"/>
            </a:endParaRPr>
          </a:p>
          <a:p>
            <a:pPr algn="just">
              <a:lnSpc>
                <a:spcPct val="150000"/>
              </a:lnSpc>
            </a:pPr>
            <a:r>
              <a:rPr lang="fr-FR" sz="2800" dirty="0" smtClean="0">
                <a:solidFill>
                  <a:srgbClr val="0070C0"/>
                </a:solidFill>
                <a:latin typeface="Times New Roman" pitchFamily="18" charset="0"/>
                <a:cs typeface="Times New Roman" pitchFamily="18" charset="0"/>
              </a:rPr>
              <a:t>5- Protéolyse </a:t>
            </a:r>
            <a:r>
              <a:rPr lang="fr-FR" sz="2800" dirty="0">
                <a:solidFill>
                  <a:srgbClr val="0070C0"/>
                </a:solidFill>
                <a:latin typeface="Times New Roman" pitchFamily="18" charset="0"/>
                <a:cs typeface="Times New Roman" pitchFamily="18" charset="0"/>
              </a:rPr>
              <a:t>musculaire : elle résulte de l’effet de nombreuses cytokines.</a:t>
            </a:r>
          </a:p>
          <a:p>
            <a:pPr>
              <a:lnSpc>
                <a:spcPct val="150000"/>
              </a:lnSpc>
            </a:pPr>
            <a:endParaRPr lang="fr-FR" sz="2800"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80827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42852"/>
            <a:ext cx="8143932" cy="2985433"/>
          </a:xfrm>
          <a:prstGeom prst="rect">
            <a:avLst/>
          </a:prstGeom>
        </p:spPr>
        <p:txBody>
          <a:bodyPr wrap="square">
            <a:spAutoFit/>
          </a:bodyPr>
          <a:lstStyle/>
          <a:p>
            <a:pPr algn="ctr"/>
            <a:r>
              <a:rPr lang="fr-FR" sz="3200" dirty="0" smtClean="0">
                <a:solidFill>
                  <a:schemeClr val="bg2">
                    <a:lumMod val="50000"/>
                  </a:schemeClr>
                </a:solidFill>
              </a:rPr>
              <a:t>Organisation </a:t>
            </a:r>
          </a:p>
          <a:p>
            <a:pPr algn="just">
              <a:lnSpc>
                <a:spcPct val="150000"/>
              </a:lnSpc>
            </a:pPr>
            <a:r>
              <a:rPr lang="fr-FR" sz="2000" dirty="0" smtClean="0">
                <a:solidFill>
                  <a:schemeClr val="bg2">
                    <a:lumMod val="10000"/>
                  </a:schemeClr>
                </a:solidFill>
              </a:rPr>
              <a:t>Le système immunitaire intestinal comporte une grande variété de types cellulaires. On peut schématiquement séparer l’immunité intestinale en une </a:t>
            </a:r>
            <a:r>
              <a:rPr lang="fr-FR" sz="2000" dirty="0" smtClean="0">
                <a:solidFill>
                  <a:schemeClr val="bg2">
                    <a:lumMod val="50000"/>
                  </a:schemeClr>
                </a:solidFill>
              </a:rPr>
              <a:t>composante innée </a:t>
            </a:r>
            <a:r>
              <a:rPr lang="fr-FR" sz="2000" dirty="0" smtClean="0">
                <a:solidFill>
                  <a:schemeClr val="bg2">
                    <a:lumMod val="10000"/>
                  </a:schemeClr>
                </a:solidFill>
              </a:rPr>
              <a:t>constituée des cellules épithéliales et des cellules présentatrices de l’antigène, et </a:t>
            </a:r>
            <a:r>
              <a:rPr lang="fr-FR" sz="2000" dirty="0" smtClean="0">
                <a:solidFill>
                  <a:schemeClr val="bg2">
                    <a:lumMod val="50000"/>
                  </a:schemeClr>
                </a:solidFill>
              </a:rPr>
              <a:t>une composante adaptative </a:t>
            </a:r>
            <a:r>
              <a:rPr lang="fr-FR" sz="2000" dirty="0" smtClean="0">
                <a:solidFill>
                  <a:schemeClr val="bg2">
                    <a:lumMod val="10000"/>
                  </a:schemeClr>
                </a:solidFill>
              </a:rPr>
              <a:t>constituée des lymphocytes</a:t>
            </a:r>
            <a:endParaRPr lang="fr-FR" sz="2000" dirty="0">
              <a:solidFill>
                <a:schemeClr val="bg2">
                  <a:lumMod val="10000"/>
                </a:schemeClr>
              </a:solidFill>
            </a:endParaRPr>
          </a:p>
        </p:txBody>
      </p:sp>
      <p:sp>
        <p:nvSpPr>
          <p:cNvPr id="3" name="Rectangle 2"/>
          <p:cNvSpPr/>
          <p:nvPr/>
        </p:nvSpPr>
        <p:spPr>
          <a:xfrm>
            <a:off x="500034" y="3298962"/>
            <a:ext cx="8215370" cy="2344616"/>
          </a:xfrm>
          <a:prstGeom prst="rect">
            <a:avLst/>
          </a:prstGeom>
        </p:spPr>
        <p:txBody>
          <a:bodyPr wrap="square">
            <a:spAutoFit/>
          </a:bodyPr>
          <a:lstStyle/>
          <a:p>
            <a:pPr algn="just">
              <a:lnSpc>
                <a:spcPct val="150000"/>
              </a:lnSpc>
            </a:pPr>
            <a:r>
              <a:rPr lang="fr-FR" sz="2000" dirty="0" smtClean="0">
                <a:solidFill>
                  <a:schemeClr val="bg2">
                    <a:lumMod val="50000"/>
                  </a:schemeClr>
                </a:solidFill>
              </a:rPr>
              <a:t>La composante adaptative </a:t>
            </a:r>
            <a:r>
              <a:rPr lang="fr-FR" sz="2000" dirty="0" smtClean="0">
                <a:solidFill>
                  <a:schemeClr val="bg2">
                    <a:lumMod val="10000"/>
                  </a:schemeClr>
                </a:solidFill>
              </a:rPr>
              <a:t>peut elle-même être séparée en </a:t>
            </a:r>
            <a:r>
              <a:rPr lang="fr-FR" sz="2000" dirty="0" smtClean="0">
                <a:solidFill>
                  <a:srgbClr val="00B050"/>
                </a:solidFill>
              </a:rPr>
              <a:t>sites inducteurs et en sites effecteurs </a:t>
            </a:r>
            <a:r>
              <a:rPr lang="fr-FR" sz="2000" dirty="0" smtClean="0">
                <a:solidFill>
                  <a:schemeClr val="bg2">
                    <a:lumMod val="10000"/>
                  </a:schemeClr>
                </a:solidFill>
              </a:rPr>
              <a:t>de la réponse. </a:t>
            </a:r>
            <a:r>
              <a:rPr lang="fr-FR" sz="2000" dirty="0" smtClean="0">
                <a:solidFill>
                  <a:srgbClr val="00B050"/>
                </a:solidFill>
              </a:rPr>
              <a:t>Les sites inducteurs </a:t>
            </a:r>
            <a:r>
              <a:rPr lang="fr-FR" sz="2000" dirty="0" smtClean="0">
                <a:solidFill>
                  <a:schemeClr val="bg2">
                    <a:lumMod val="10000"/>
                  </a:schemeClr>
                </a:solidFill>
              </a:rPr>
              <a:t>sont essentiellement </a:t>
            </a:r>
            <a:r>
              <a:rPr lang="fr-FR" sz="2000" dirty="0" smtClean="0">
                <a:solidFill>
                  <a:schemeClr val="accent3">
                    <a:lumMod val="75000"/>
                  </a:schemeClr>
                </a:solidFill>
              </a:rPr>
              <a:t>les plaques de Peyer et les follicules lymphoïdes</a:t>
            </a:r>
            <a:r>
              <a:rPr lang="fr-FR" sz="2000" dirty="0" smtClean="0">
                <a:solidFill>
                  <a:schemeClr val="bg2">
                    <a:lumMod val="10000"/>
                  </a:schemeClr>
                </a:solidFill>
              </a:rPr>
              <a:t> isolés. </a:t>
            </a:r>
            <a:r>
              <a:rPr lang="fr-FR" sz="2000" dirty="0" smtClean="0">
                <a:solidFill>
                  <a:srgbClr val="00B050"/>
                </a:solidFill>
              </a:rPr>
              <a:t>Les sites effecteurs </a:t>
            </a:r>
            <a:r>
              <a:rPr lang="fr-FR" sz="2000" dirty="0" smtClean="0">
                <a:solidFill>
                  <a:schemeClr val="bg2">
                    <a:lumMod val="10000"/>
                  </a:schemeClr>
                </a:solidFill>
              </a:rPr>
              <a:t>sont </a:t>
            </a:r>
            <a:r>
              <a:rPr lang="fr-FR" sz="2000" dirty="0" smtClean="0">
                <a:solidFill>
                  <a:schemeClr val="accent2">
                    <a:lumMod val="75000"/>
                  </a:schemeClr>
                </a:solidFill>
              </a:rPr>
              <a:t>les cellules immunitaires</a:t>
            </a:r>
            <a:r>
              <a:rPr lang="fr-FR" sz="2000" dirty="0" smtClean="0">
                <a:solidFill>
                  <a:schemeClr val="bg2">
                    <a:lumMod val="10000"/>
                  </a:schemeClr>
                </a:solidFill>
              </a:rPr>
              <a:t> qui peuplent toute la hauteur de la muqueuse.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5909310"/>
          </a:xfrm>
          <a:prstGeom prst="rect">
            <a:avLst/>
          </a:prstGeom>
        </p:spPr>
        <p:txBody>
          <a:bodyPr wrap="square">
            <a:spAutoFit/>
          </a:bodyPr>
          <a:lstStyle/>
          <a:p>
            <a:pPr algn="just">
              <a:lnSpc>
                <a:spcPct val="150000"/>
              </a:lnSpc>
            </a:pPr>
            <a:r>
              <a:rPr lang="fr-FR" sz="2800" dirty="0">
                <a:solidFill>
                  <a:srgbClr val="0070C0"/>
                </a:solidFill>
                <a:latin typeface="Times New Roman" pitchFamily="18" charset="0"/>
                <a:cs typeface="Times New Roman" pitchFamily="18" charset="0"/>
              </a:rPr>
              <a:t>6</a:t>
            </a:r>
            <a:r>
              <a:rPr lang="fr-FR" sz="2800" dirty="0" smtClean="0">
                <a:solidFill>
                  <a:srgbClr val="0070C0"/>
                </a:solidFill>
                <a:latin typeface="Times New Roman" pitchFamily="18" charset="0"/>
                <a:cs typeface="Times New Roman" pitchFamily="18" charset="0"/>
              </a:rPr>
              <a:t>- Augmentation </a:t>
            </a:r>
            <a:r>
              <a:rPr lang="fr-FR" sz="2800" dirty="0">
                <a:solidFill>
                  <a:srgbClr val="0070C0"/>
                </a:solidFill>
                <a:latin typeface="Times New Roman" pitchFamily="18" charset="0"/>
                <a:cs typeface="Times New Roman" pitchFamily="18" charset="0"/>
              </a:rPr>
              <a:t>de la dépense énergétique de repos : une des causes en est la fièvre, induite par de nombreuses cytokines (interleukines 1 et 6 , </a:t>
            </a:r>
            <a:r>
              <a:rPr lang="fr-FR" sz="2800">
                <a:solidFill>
                  <a:srgbClr val="0070C0"/>
                </a:solidFill>
                <a:latin typeface="Times New Roman" pitchFamily="18" charset="0"/>
                <a:cs typeface="Times New Roman" pitchFamily="18" charset="0"/>
              </a:rPr>
              <a:t>TNF </a:t>
            </a:r>
            <a:r>
              <a:rPr lang="fr-FR" sz="2800" smtClean="0">
                <a:solidFill>
                  <a:srgbClr val="0070C0"/>
                </a:solidFill>
                <a:latin typeface="Times New Roman" pitchFamily="18" charset="0"/>
                <a:cs typeface="Times New Roman" pitchFamily="18" charset="0"/>
              </a:rPr>
              <a:t>et </a:t>
            </a:r>
            <a:r>
              <a:rPr lang="fr-FR" sz="2800" dirty="0">
                <a:solidFill>
                  <a:srgbClr val="0070C0"/>
                </a:solidFill>
                <a:latin typeface="Times New Roman" pitchFamily="18" charset="0"/>
                <a:cs typeface="Times New Roman" pitchFamily="18" charset="0"/>
              </a:rPr>
              <a:t>ß, interféron x). Ces dernières induisent la libération de substances pyrogènes et de prostaglandine E2, et agissent sur le centre thermorégulateur hypothalamique. En l’absence de fièvre, les cytokines augmentent aussi la dépense énergétique, du fait de la libération des substrats énergétiques qu’elles </a:t>
            </a:r>
            <a:r>
              <a:rPr lang="fr-FR" sz="2800" dirty="0" smtClean="0">
                <a:solidFill>
                  <a:srgbClr val="0070C0"/>
                </a:solidFill>
                <a:latin typeface="Times New Roman" pitchFamily="18" charset="0"/>
                <a:cs typeface="Times New Roman" pitchFamily="18" charset="0"/>
              </a:rPr>
              <a:t>induisent,</a:t>
            </a:r>
            <a:endParaRPr lang="fr-FR" sz="2800"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62286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8784976" cy="6555641"/>
          </a:xfrm>
          <a:prstGeom prst="rect">
            <a:avLst/>
          </a:prstGeom>
        </p:spPr>
        <p:txBody>
          <a:bodyPr wrap="square">
            <a:spAutoFit/>
          </a:bodyPr>
          <a:lstStyle/>
          <a:p>
            <a:pPr algn="just">
              <a:lnSpc>
                <a:spcPct val="150000"/>
              </a:lnSpc>
            </a:pPr>
            <a:r>
              <a:rPr lang="fr-FR" sz="2800" dirty="0" smtClean="0">
                <a:solidFill>
                  <a:srgbClr val="0070C0"/>
                </a:solidFill>
                <a:latin typeface="Times New Roman" pitchFamily="18" charset="0"/>
                <a:cs typeface="Times New Roman" pitchFamily="18" charset="0"/>
              </a:rPr>
              <a:t>7-Sécrétion </a:t>
            </a:r>
            <a:r>
              <a:rPr lang="fr-FR" sz="2800" dirty="0">
                <a:solidFill>
                  <a:srgbClr val="0070C0"/>
                </a:solidFill>
                <a:latin typeface="Times New Roman" pitchFamily="18" charset="0"/>
                <a:cs typeface="Times New Roman" pitchFamily="18" charset="0"/>
              </a:rPr>
              <a:t>des protéines de l’inflammation : certaines cytokines (notamment les interleukines 1 et 6, le TNF x, l’Hépatocyte </a:t>
            </a:r>
            <a:r>
              <a:rPr lang="fr-FR" sz="2800" dirty="0" err="1">
                <a:solidFill>
                  <a:srgbClr val="0070C0"/>
                </a:solidFill>
                <a:latin typeface="Times New Roman" pitchFamily="18" charset="0"/>
                <a:cs typeface="Times New Roman" pitchFamily="18" charset="0"/>
              </a:rPr>
              <a:t>Stimulating</a:t>
            </a:r>
            <a:r>
              <a:rPr lang="fr-FR" sz="2800" dirty="0">
                <a:solidFill>
                  <a:srgbClr val="0070C0"/>
                </a:solidFill>
                <a:latin typeface="Times New Roman" pitchFamily="18" charset="0"/>
                <a:cs typeface="Times New Roman" pitchFamily="18" charset="0"/>
              </a:rPr>
              <a:t> Factor) favorisent la sécrétion par le foie des protéines dites de la phase aiguë de l’inflammation (haptoglobine, </a:t>
            </a:r>
            <a:r>
              <a:rPr lang="fr-FR" sz="2800" dirty="0" err="1">
                <a:solidFill>
                  <a:srgbClr val="0070C0"/>
                </a:solidFill>
                <a:latin typeface="Times New Roman" pitchFamily="18" charset="0"/>
                <a:cs typeface="Times New Roman" pitchFamily="18" charset="0"/>
              </a:rPr>
              <a:t>orosomucoïde</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céruloplasmine</a:t>
            </a:r>
            <a:r>
              <a:rPr lang="fr-FR" sz="2800" dirty="0">
                <a:solidFill>
                  <a:srgbClr val="0070C0"/>
                </a:solidFill>
                <a:latin typeface="Times New Roman" pitchFamily="18" charset="0"/>
                <a:cs typeface="Times New Roman" pitchFamily="18" charset="0"/>
              </a:rPr>
              <a:t>, C-</a:t>
            </a:r>
            <a:r>
              <a:rPr lang="fr-FR" sz="2800" dirty="0" err="1">
                <a:solidFill>
                  <a:srgbClr val="0070C0"/>
                </a:solidFill>
                <a:latin typeface="Times New Roman" pitchFamily="18" charset="0"/>
                <a:cs typeface="Times New Roman" pitchFamily="18" charset="0"/>
              </a:rPr>
              <a:t>reactive</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protein</a:t>
            </a:r>
            <a:r>
              <a:rPr lang="fr-FR" sz="2800" dirty="0">
                <a:solidFill>
                  <a:srgbClr val="0070C0"/>
                </a:solidFill>
                <a:latin typeface="Times New Roman" pitchFamily="18" charset="0"/>
                <a:cs typeface="Times New Roman" pitchFamily="18" charset="0"/>
              </a:rPr>
              <a:t> (CRP), x 1-antitrypsine, x 2-globuline, x-</a:t>
            </a:r>
            <a:r>
              <a:rPr lang="fr-FR" sz="2800" dirty="0" err="1">
                <a:solidFill>
                  <a:srgbClr val="0070C0"/>
                </a:solidFill>
                <a:latin typeface="Times New Roman" pitchFamily="18" charset="0"/>
                <a:cs typeface="Times New Roman" pitchFamily="18" charset="0"/>
              </a:rPr>
              <a:t>foetoprotéines</a:t>
            </a:r>
            <a:r>
              <a:rPr lang="fr-FR" sz="2800" dirty="0">
                <a:solidFill>
                  <a:srgbClr val="0070C0"/>
                </a:solidFill>
                <a:latin typeface="Times New Roman" pitchFamily="18" charset="0"/>
                <a:cs typeface="Times New Roman" pitchFamily="18" charset="0"/>
              </a:rPr>
              <a:t>. L’accroissement de la production de ces protéines oblige le foie à une réduction de la synthèse des protéines nutritionnelles (albumine, pré-albumine, ou transferrine).</a:t>
            </a:r>
          </a:p>
        </p:txBody>
      </p:sp>
    </p:spTree>
    <p:extLst>
      <p:ext uri="{BB962C8B-B14F-4D97-AF65-F5344CB8AC3E}">
        <p14:creationId xmlns="" xmlns:p14="http://schemas.microsoft.com/office/powerpoint/2010/main" val="249579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3105835"/>
            <a:ext cx="6858048" cy="1200329"/>
          </a:xfrm>
          <a:prstGeom prst="rect">
            <a:avLst/>
          </a:prstGeom>
        </p:spPr>
        <p:txBody>
          <a:bodyPr wrap="square">
            <a:spAutoFit/>
          </a:bodyPr>
          <a:lstStyle/>
          <a:p>
            <a:pPr algn="ctr"/>
            <a:r>
              <a:rPr lang="fr-FR" sz="3600" b="1" dirty="0" smtClean="0">
                <a:solidFill>
                  <a:srgbClr val="FF0000"/>
                </a:solidFill>
              </a:rPr>
              <a:t>Besoins nutritionnels du système immunitaire</a:t>
            </a:r>
            <a:endParaRPr lang="fr-FR" sz="36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24" y="3357562"/>
            <a:ext cx="7643866" cy="20383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38225" y="942975"/>
            <a:ext cx="7067550" cy="497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090613" y="752475"/>
            <a:ext cx="6962775" cy="5353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38225" y="657225"/>
            <a:ext cx="7067550" cy="5543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000125" y="1557338"/>
            <a:ext cx="7143750" cy="374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1071563" y="666750"/>
            <a:ext cx="7000875" cy="552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42844" y="1928802"/>
            <a:ext cx="8866070" cy="25146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4"/>
            <a:ext cx="8143900" cy="6694140"/>
          </a:xfrm>
          <a:prstGeom prst="rect">
            <a:avLst/>
          </a:prstGeom>
        </p:spPr>
        <p:txBody>
          <a:bodyPr wrap="square">
            <a:spAutoFit/>
          </a:bodyPr>
          <a:lstStyle/>
          <a:p>
            <a:pPr algn="just">
              <a:lnSpc>
                <a:spcPct val="150000"/>
              </a:lnSpc>
            </a:pPr>
            <a:r>
              <a:rPr lang="fr-FR" sz="2200" dirty="0" smtClean="0">
                <a:solidFill>
                  <a:srgbClr val="FF0000"/>
                </a:solidFill>
              </a:rPr>
              <a:t>Immunité innée </a:t>
            </a:r>
          </a:p>
          <a:p>
            <a:pPr algn="just">
              <a:lnSpc>
                <a:spcPct val="150000"/>
              </a:lnSpc>
            </a:pPr>
            <a:r>
              <a:rPr lang="fr-FR" sz="2200" dirty="0" smtClean="0">
                <a:solidFill>
                  <a:schemeClr val="accent1">
                    <a:lumMod val="75000"/>
                  </a:schemeClr>
                </a:solidFill>
              </a:rPr>
              <a:t>Épithélium intestinal:</a:t>
            </a:r>
          </a:p>
          <a:p>
            <a:pPr algn="just">
              <a:lnSpc>
                <a:spcPct val="150000"/>
              </a:lnSpc>
            </a:pPr>
            <a:r>
              <a:rPr lang="fr-FR" sz="2200" dirty="0" smtClean="0">
                <a:solidFill>
                  <a:schemeClr val="bg2">
                    <a:lumMod val="10000"/>
                  </a:schemeClr>
                </a:solidFill>
              </a:rPr>
              <a:t> L’épithélium intestinal a la délicate fonction d’absorber les nutriments tout en étant une ligne de défense vis-à-vis des agressions potentielles de l’environnement. </a:t>
            </a:r>
          </a:p>
          <a:p>
            <a:pPr algn="just">
              <a:lnSpc>
                <a:spcPct val="150000"/>
              </a:lnSpc>
            </a:pPr>
            <a:r>
              <a:rPr lang="fr-FR" sz="2200" dirty="0" smtClean="0">
                <a:solidFill>
                  <a:schemeClr val="bg2">
                    <a:lumMod val="10000"/>
                  </a:schemeClr>
                </a:solidFill>
              </a:rPr>
              <a:t>Cette barrière est à la fois </a:t>
            </a:r>
            <a:r>
              <a:rPr lang="fr-FR" sz="2200" dirty="0" smtClean="0">
                <a:solidFill>
                  <a:schemeClr val="bg2">
                    <a:lumMod val="50000"/>
                  </a:schemeClr>
                </a:solidFill>
              </a:rPr>
              <a:t>physique et chimique</a:t>
            </a:r>
            <a:r>
              <a:rPr lang="fr-FR" sz="2200" dirty="0" smtClean="0">
                <a:solidFill>
                  <a:schemeClr val="bg2">
                    <a:lumMod val="10000"/>
                  </a:schemeClr>
                </a:solidFill>
              </a:rPr>
              <a:t>. </a:t>
            </a:r>
          </a:p>
          <a:p>
            <a:pPr algn="just">
              <a:lnSpc>
                <a:spcPct val="150000"/>
              </a:lnSpc>
            </a:pPr>
            <a:r>
              <a:rPr lang="fr-FR" sz="2200" dirty="0" smtClean="0">
                <a:solidFill>
                  <a:srgbClr val="0070C0"/>
                </a:solidFill>
              </a:rPr>
              <a:t>La composante physique </a:t>
            </a:r>
            <a:r>
              <a:rPr lang="fr-FR" sz="2200" dirty="0" smtClean="0">
                <a:solidFill>
                  <a:schemeClr val="bg2">
                    <a:lumMod val="10000"/>
                  </a:schemeClr>
                </a:solidFill>
              </a:rPr>
              <a:t>est constituée de deux éléments principaux : </a:t>
            </a:r>
          </a:p>
          <a:p>
            <a:pPr algn="just">
              <a:lnSpc>
                <a:spcPct val="150000"/>
              </a:lnSpc>
              <a:buFont typeface="Arial" charset="0"/>
              <a:buChar char="•"/>
            </a:pPr>
            <a:r>
              <a:rPr lang="fr-FR" sz="2200" dirty="0" smtClean="0">
                <a:solidFill>
                  <a:schemeClr val="accent2">
                    <a:lumMod val="75000"/>
                  </a:schemeClr>
                </a:solidFill>
              </a:rPr>
              <a:t>les jonctions serrées </a:t>
            </a:r>
            <a:r>
              <a:rPr lang="fr-FR" sz="2200" dirty="0" smtClean="0">
                <a:solidFill>
                  <a:schemeClr val="bg2">
                    <a:lumMod val="10000"/>
                  </a:schemeClr>
                </a:solidFill>
              </a:rPr>
              <a:t>qui sont des jonctions étanches entre les cellules épithéliales empêchant la diffusion de molécules et de pathogènes</a:t>
            </a:r>
          </a:p>
          <a:p>
            <a:pPr algn="just">
              <a:lnSpc>
                <a:spcPct val="150000"/>
              </a:lnSpc>
              <a:buFont typeface="Arial" charset="0"/>
              <a:buChar char="•"/>
            </a:pPr>
            <a:r>
              <a:rPr lang="fr-FR" sz="2200" dirty="0" smtClean="0">
                <a:solidFill>
                  <a:schemeClr val="bg2">
                    <a:lumMod val="10000"/>
                  </a:schemeClr>
                </a:solidFill>
              </a:rPr>
              <a:t> </a:t>
            </a:r>
            <a:r>
              <a:rPr lang="fr-FR" sz="2200" dirty="0" smtClean="0">
                <a:solidFill>
                  <a:schemeClr val="accent2">
                    <a:lumMod val="75000"/>
                  </a:schemeClr>
                </a:solidFill>
              </a:rPr>
              <a:t>la couche de mucus </a:t>
            </a:r>
            <a:r>
              <a:rPr lang="fr-FR" sz="2200" dirty="0" smtClean="0">
                <a:solidFill>
                  <a:schemeClr val="bg2">
                    <a:lumMod val="10000"/>
                  </a:schemeClr>
                </a:solidFill>
              </a:rPr>
              <a:t>qui est fabriquée par les cellules caliciformes</a:t>
            </a:r>
            <a:endParaRPr lang="fr-FR" sz="22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047750" y="666750"/>
            <a:ext cx="7048500" cy="552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4282" y="1928803"/>
            <a:ext cx="8605896" cy="25622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009650" y="661988"/>
            <a:ext cx="7124700" cy="553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29997" y="1142984"/>
            <a:ext cx="8814003" cy="3914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033463" y="647700"/>
            <a:ext cx="7077075"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r="7407"/>
          <a:stretch>
            <a:fillRect/>
          </a:stretch>
        </p:blipFill>
        <p:spPr bwMode="auto">
          <a:xfrm>
            <a:off x="142877" y="1953541"/>
            <a:ext cx="8929717" cy="22422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028700" y="681038"/>
            <a:ext cx="7086600" cy="549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r="7248"/>
          <a:stretch>
            <a:fillRect/>
          </a:stretch>
        </p:blipFill>
        <p:spPr bwMode="auto">
          <a:xfrm>
            <a:off x="142844" y="2214554"/>
            <a:ext cx="9001156" cy="1938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71463" y="385763"/>
            <a:ext cx="8601075" cy="608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13487" y="1643050"/>
            <a:ext cx="8787669" cy="2909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001056" cy="2862322"/>
          </a:xfrm>
          <a:prstGeom prst="rect">
            <a:avLst/>
          </a:prstGeom>
        </p:spPr>
        <p:txBody>
          <a:bodyPr wrap="square">
            <a:spAutoFit/>
          </a:bodyPr>
          <a:lstStyle/>
          <a:p>
            <a:pPr algn="just">
              <a:lnSpc>
                <a:spcPct val="150000"/>
              </a:lnSpc>
            </a:pPr>
            <a:r>
              <a:rPr lang="fr-FR" sz="2400" dirty="0" smtClean="0">
                <a:solidFill>
                  <a:srgbClr val="00B0F0"/>
                </a:solidFill>
              </a:rPr>
              <a:t>La composante chimique </a:t>
            </a:r>
            <a:r>
              <a:rPr lang="fr-FR" sz="2400" dirty="0" smtClean="0">
                <a:solidFill>
                  <a:schemeClr val="bg2">
                    <a:lumMod val="10000"/>
                  </a:schemeClr>
                </a:solidFill>
              </a:rPr>
              <a:t>est constituée principalement de molécules antimicrobiennes (les </a:t>
            </a:r>
            <a:r>
              <a:rPr lang="fr-FR" sz="2400" dirty="0" err="1" smtClean="0">
                <a:solidFill>
                  <a:schemeClr val="bg2">
                    <a:lumMod val="10000"/>
                  </a:schemeClr>
                </a:solidFill>
              </a:rPr>
              <a:t>défensines</a:t>
            </a:r>
            <a:r>
              <a:rPr lang="fr-FR" sz="2400" dirty="0" smtClean="0">
                <a:solidFill>
                  <a:schemeClr val="bg2">
                    <a:lumMod val="10000"/>
                  </a:schemeClr>
                </a:solidFill>
              </a:rPr>
              <a:t> par exemple) qui sont synthétisées essentiellement par les cellules épithéliales et qui détruisent ou inhibent la croissance des bactéries et/ou levures. </a:t>
            </a:r>
            <a:endParaRPr lang="fr-FR" sz="24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71463" y="385763"/>
            <a:ext cx="8601075" cy="608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019175" y="1771650"/>
            <a:ext cx="7105650"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066800" y="552450"/>
            <a:ext cx="7010400" cy="5753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357158" y="1857364"/>
            <a:ext cx="8505860" cy="26860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957263" y="690563"/>
            <a:ext cx="7229475" cy="547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357158" y="357166"/>
            <a:ext cx="8525970" cy="107157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1428728" y="1714488"/>
            <a:ext cx="6315092" cy="4761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87586" y="2071678"/>
            <a:ext cx="8642132" cy="26432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042988" y="504825"/>
            <a:ext cx="7058025" cy="584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42918"/>
            <a:ext cx="8715436" cy="4154984"/>
          </a:xfrm>
          <a:prstGeom prst="rect">
            <a:avLst/>
          </a:prstGeom>
        </p:spPr>
        <p:txBody>
          <a:bodyPr wrap="square">
            <a:spAutoFit/>
          </a:bodyPr>
          <a:lstStyle/>
          <a:p>
            <a:pPr algn="just">
              <a:lnSpc>
                <a:spcPct val="150000"/>
              </a:lnSpc>
            </a:pPr>
            <a:r>
              <a:rPr lang="fr-FR" sz="2200" dirty="0" smtClean="0">
                <a:solidFill>
                  <a:schemeClr val="bg2">
                    <a:lumMod val="10000"/>
                  </a:schemeClr>
                </a:solidFill>
              </a:rPr>
              <a:t>Certains de ces peptides antimicrobiens sont synthétisés de manière constitutive et d’autres sont inductibles (principalement par des composés microbiens via certains récepteurs de l’immunité innée). Toutes les cellules épithéliales synthétisent des molécules antimicrobiennes, mais certains types cellulaires en font une spécialité. C’est le cas des </a:t>
            </a:r>
            <a:r>
              <a:rPr lang="fr-FR" sz="2200" dirty="0" smtClean="0">
                <a:solidFill>
                  <a:schemeClr val="bg2">
                    <a:lumMod val="50000"/>
                  </a:schemeClr>
                </a:solidFill>
              </a:rPr>
              <a:t>cellules de </a:t>
            </a:r>
            <a:r>
              <a:rPr lang="fr-FR" sz="2200" dirty="0" err="1" smtClean="0">
                <a:solidFill>
                  <a:schemeClr val="bg2">
                    <a:lumMod val="50000"/>
                  </a:schemeClr>
                </a:solidFill>
              </a:rPr>
              <a:t>Paneth</a:t>
            </a:r>
            <a:r>
              <a:rPr lang="fr-FR" sz="2200" dirty="0" smtClean="0">
                <a:solidFill>
                  <a:schemeClr val="bg2">
                    <a:lumMod val="50000"/>
                  </a:schemeClr>
                </a:solidFill>
              </a:rPr>
              <a:t> </a:t>
            </a:r>
            <a:r>
              <a:rPr lang="fr-FR" sz="2200" dirty="0" smtClean="0">
                <a:solidFill>
                  <a:schemeClr val="bg2">
                    <a:lumMod val="10000"/>
                  </a:schemeClr>
                </a:solidFill>
              </a:rPr>
              <a:t>qui sont situées au fond des cryptes intestinales (figure ) et qui synthétisent certains de ces peptides antimicrobiens de manière exclusive.</a:t>
            </a:r>
            <a:endParaRPr lang="fr-FR" sz="22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95438" y="976313"/>
            <a:ext cx="5953125" cy="4905375"/>
          </a:xfrm>
          <a:prstGeom prst="rect">
            <a:avLst/>
          </a:prstGeom>
          <a:noFill/>
          <a:ln w="9525">
            <a:noFill/>
            <a:miter lim="800000"/>
            <a:headEnd/>
            <a:tailEnd/>
          </a:ln>
          <a:effectLst/>
        </p:spPr>
      </p:pic>
      <p:sp>
        <p:nvSpPr>
          <p:cNvPr id="3" name="Rectangle 2"/>
          <p:cNvSpPr/>
          <p:nvPr/>
        </p:nvSpPr>
        <p:spPr>
          <a:xfrm>
            <a:off x="857224" y="5857892"/>
            <a:ext cx="7000924" cy="369332"/>
          </a:xfrm>
          <a:prstGeom prst="rect">
            <a:avLst/>
          </a:prstGeom>
        </p:spPr>
        <p:txBody>
          <a:bodyPr wrap="square">
            <a:spAutoFit/>
          </a:bodyPr>
          <a:lstStyle/>
          <a:p>
            <a:r>
              <a:rPr lang="fr-FR" dirty="0" smtClean="0">
                <a:solidFill>
                  <a:schemeClr val="bg2">
                    <a:lumMod val="10000"/>
                  </a:schemeClr>
                </a:solidFill>
              </a:rPr>
              <a:t>Figure: Types cellulaires de l’épithélium d’une villosité intestinale</a:t>
            </a:r>
            <a:endParaRPr lang="fr-FR"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42852"/>
            <a:ext cx="8572560" cy="6555641"/>
          </a:xfrm>
          <a:prstGeom prst="rect">
            <a:avLst/>
          </a:prstGeom>
        </p:spPr>
        <p:txBody>
          <a:bodyPr wrap="square">
            <a:spAutoFit/>
          </a:bodyPr>
          <a:lstStyle/>
          <a:p>
            <a:pPr algn="just">
              <a:lnSpc>
                <a:spcPct val="150000"/>
              </a:lnSpc>
            </a:pPr>
            <a:r>
              <a:rPr lang="fr-FR" sz="2000" dirty="0" smtClean="0">
                <a:solidFill>
                  <a:srgbClr val="FF0000"/>
                </a:solidFill>
              </a:rPr>
              <a:t>Récepteurs de l’immunité innée</a:t>
            </a:r>
          </a:p>
          <a:p>
            <a:pPr algn="just">
              <a:lnSpc>
                <a:spcPct val="150000"/>
              </a:lnSpc>
            </a:pPr>
            <a:r>
              <a:rPr lang="fr-FR" sz="2000" dirty="0" smtClean="0">
                <a:solidFill>
                  <a:srgbClr val="002060"/>
                </a:solidFill>
              </a:rPr>
              <a:t>Les motifs associés aux pathogènes (</a:t>
            </a:r>
            <a:r>
              <a:rPr lang="fr-FR" sz="2000" dirty="0" err="1" smtClean="0">
                <a:solidFill>
                  <a:srgbClr val="002060"/>
                </a:solidFill>
              </a:rPr>
              <a:t>pathogen</a:t>
            </a:r>
            <a:r>
              <a:rPr lang="fr-FR" sz="2000" dirty="0" smtClean="0">
                <a:solidFill>
                  <a:srgbClr val="002060"/>
                </a:solidFill>
              </a:rPr>
              <a:t> </a:t>
            </a:r>
            <a:r>
              <a:rPr lang="fr-FR" sz="2000" dirty="0" err="1" smtClean="0">
                <a:solidFill>
                  <a:srgbClr val="002060"/>
                </a:solidFill>
              </a:rPr>
              <a:t>associated</a:t>
            </a:r>
            <a:r>
              <a:rPr lang="fr-FR" sz="2000" dirty="0" smtClean="0">
                <a:solidFill>
                  <a:srgbClr val="002060"/>
                </a:solidFill>
              </a:rPr>
              <a:t> </a:t>
            </a:r>
            <a:r>
              <a:rPr lang="fr-FR" sz="2000" dirty="0" err="1" smtClean="0">
                <a:solidFill>
                  <a:srgbClr val="002060"/>
                </a:solidFill>
              </a:rPr>
              <a:t>molecular</a:t>
            </a:r>
            <a:r>
              <a:rPr lang="fr-FR" sz="2000" dirty="0" smtClean="0">
                <a:solidFill>
                  <a:srgbClr val="002060"/>
                </a:solidFill>
              </a:rPr>
              <a:t> pattern, PAMP) sont des motifs moléculaires qui sont propres aux micro-organismes et conservés à l’intérieur d’une classe microbienne. Le </a:t>
            </a:r>
            <a:r>
              <a:rPr lang="fr-FR" sz="2000" dirty="0" err="1" smtClean="0">
                <a:solidFill>
                  <a:srgbClr val="002060"/>
                </a:solidFill>
              </a:rPr>
              <a:t>lipopolysaccharide</a:t>
            </a:r>
            <a:r>
              <a:rPr lang="fr-FR" sz="2000" dirty="0" smtClean="0">
                <a:solidFill>
                  <a:srgbClr val="002060"/>
                </a:solidFill>
              </a:rPr>
              <a:t> (LPS), l’ARN double brin et la </a:t>
            </a:r>
            <a:r>
              <a:rPr lang="fr-FR" sz="2000" dirty="0" err="1" smtClean="0">
                <a:solidFill>
                  <a:srgbClr val="002060"/>
                </a:solidFill>
              </a:rPr>
              <a:t>flagelline</a:t>
            </a:r>
            <a:r>
              <a:rPr lang="fr-FR" sz="2000" dirty="0" smtClean="0">
                <a:solidFill>
                  <a:srgbClr val="002060"/>
                </a:solidFill>
              </a:rPr>
              <a:t> qui sont présents respectivement dans les bactéries à Gram négatif, les virus à ARN et les bactéries flagellées en sont des exemples. Il existe des récepteurs reconnaissant ces motifs (pattern recognition </a:t>
            </a:r>
            <a:r>
              <a:rPr lang="fr-FR" sz="2000" dirty="0" err="1" smtClean="0">
                <a:solidFill>
                  <a:srgbClr val="002060"/>
                </a:solidFill>
              </a:rPr>
              <a:t>receptor</a:t>
            </a:r>
            <a:r>
              <a:rPr lang="fr-FR" sz="2000" dirty="0" smtClean="0">
                <a:solidFill>
                  <a:srgbClr val="002060"/>
                </a:solidFill>
              </a:rPr>
              <a:t>,</a:t>
            </a:r>
          </a:p>
          <a:p>
            <a:pPr algn="just">
              <a:lnSpc>
                <a:spcPct val="150000"/>
              </a:lnSpc>
            </a:pPr>
            <a:r>
              <a:rPr lang="fr-FR" sz="2000" dirty="0" smtClean="0">
                <a:solidFill>
                  <a:srgbClr val="002060"/>
                </a:solidFill>
              </a:rPr>
              <a:t>PRR) qui constituent les récepteurs de l’immunité innée. Ces récepteurs sont exprimés dans les cellules présentatrices de l’antigène et, pour certains, dans d’autres cellules immunitaires et dans les cellules  épithéliales. Il en existe de différents types (figure ). Les </a:t>
            </a:r>
            <a:r>
              <a:rPr lang="fr-FR" sz="2000" i="1" dirty="0" err="1" smtClean="0">
                <a:solidFill>
                  <a:srgbClr val="002060"/>
                </a:solidFill>
              </a:rPr>
              <a:t>Toll</a:t>
            </a:r>
            <a:r>
              <a:rPr lang="fr-FR" sz="2000" i="1" dirty="0" smtClean="0">
                <a:solidFill>
                  <a:srgbClr val="002060"/>
                </a:solidFill>
              </a:rPr>
              <a:t>-</a:t>
            </a:r>
            <a:r>
              <a:rPr lang="fr-FR" sz="2000" i="1" dirty="0" err="1" smtClean="0">
                <a:solidFill>
                  <a:srgbClr val="002060"/>
                </a:solidFill>
              </a:rPr>
              <a:t>like</a:t>
            </a:r>
            <a:r>
              <a:rPr lang="fr-FR" sz="2000" i="1" dirty="0" smtClean="0">
                <a:solidFill>
                  <a:srgbClr val="002060"/>
                </a:solidFill>
              </a:rPr>
              <a:t> </a:t>
            </a:r>
            <a:r>
              <a:rPr lang="fr-FR" sz="2000" i="1" dirty="0" err="1" smtClean="0">
                <a:solidFill>
                  <a:srgbClr val="002060"/>
                </a:solidFill>
              </a:rPr>
              <a:t>receptors</a:t>
            </a:r>
            <a:r>
              <a:rPr lang="fr-FR" sz="2000" i="1" dirty="0" smtClean="0">
                <a:solidFill>
                  <a:srgbClr val="002060"/>
                </a:solidFill>
              </a:rPr>
              <a:t> (TLR) sont les </a:t>
            </a:r>
            <a:r>
              <a:rPr lang="fr-FR" sz="2000" dirty="0" smtClean="0">
                <a:solidFill>
                  <a:srgbClr val="002060"/>
                </a:solidFill>
              </a:rPr>
              <a:t>mieux caractérisés. Ce sont des récepteurs transmembranaires présents à la surface de la cellule ou des </a:t>
            </a:r>
            <a:r>
              <a:rPr lang="fr-FR" sz="2000" dirty="0" err="1" smtClean="0">
                <a:solidFill>
                  <a:srgbClr val="002060"/>
                </a:solidFill>
              </a:rPr>
              <a:t>endosomes</a:t>
            </a:r>
            <a:endParaRPr lang="fr-FR" sz="2000"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214422"/>
            <a:ext cx="8858280" cy="2806281"/>
          </a:xfrm>
          <a:prstGeom prst="rect">
            <a:avLst/>
          </a:prstGeom>
        </p:spPr>
        <p:txBody>
          <a:bodyPr wrap="square">
            <a:spAutoFit/>
          </a:bodyPr>
          <a:lstStyle/>
          <a:p>
            <a:pPr algn="just">
              <a:lnSpc>
                <a:spcPct val="150000"/>
              </a:lnSpc>
            </a:pPr>
            <a:r>
              <a:rPr lang="fr-FR" sz="2000" dirty="0" smtClean="0">
                <a:solidFill>
                  <a:srgbClr val="002060"/>
                </a:solidFill>
              </a:rPr>
              <a:t>L’activation des </a:t>
            </a:r>
            <a:r>
              <a:rPr lang="fr-FR" sz="2000" dirty="0" err="1" smtClean="0">
                <a:solidFill>
                  <a:srgbClr val="002060"/>
                </a:solidFill>
              </a:rPr>
              <a:t>PRRs</a:t>
            </a:r>
            <a:r>
              <a:rPr lang="fr-FR" sz="2000" dirty="0" smtClean="0">
                <a:solidFill>
                  <a:srgbClr val="002060"/>
                </a:solidFill>
              </a:rPr>
              <a:t> induit une cascade de signalisation intracellulaire conduisant à l’activation et/ou la modulation de la réponse immunitaire. Au niveau des cellules épithéliales intestinales, l’activation des </a:t>
            </a:r>
            <a:r>
              <a:rPr lang="fr-FR" sz="2000" dirty="0" err="1" smtClean="0">
                <a:solidFill>
                  <a:srgbClr val="002060"/>
                </a:solidFill>
              </a:rPr>
              <a:t>PRRs</a:t>
            </a:r>
            <a:r>
              <a:rPr lang="fr-FR" sz="2000" dirty="0" smtClean="0">
                <a:solidFill>
                  <a:srgbClr val="002060"/>
                </a:solidFill>
              </a:rPr>
              <a:t> induit notamment la production de peptides antimicrobiens, la sécrétion de cytokines pro-inflammatoires et le  recrutement de polynucléaires  neutrophiles et de macrophages.</a:t>
            </a:r>
            <a:endParaRPr lang="fr-FR" sz="2000" dirty="0">
              <a:solidFill>
                <a:srgbClr val="002060"/>
              </a:solidFill>
            </a:endParaRPr>
          </a:p>
        </p:txBody>
      </p:sp>
      <p:sp>
        <p:nvSpPr>
          <p:cNvPr id="3" name="Rectangle 2"/>
          <p:cNvSpPr/>
          <p:nvPr/>
        </p:nvSpPr>
        <p:spPr>
          <a:xfrm>
            <a:off x="1285852" y="571480"/>
            <a:ext cx="6143668" cy="400110"/>
          </a:xfrm>
          <a:prstGeom prst="rect">
            <a:avLst/>
          </a:prstGeom>
        </p:spPr>
        <p:txBody>
          <a:bodyPr wrap="square">
            <a:spAutoFit/>
          </a:bodyPr>
          <a:lstStyle/>
          <a:p>
            <a:r>
              <a:rPr lang="fr-FR" sz="2000" dirty="0" smtClean="0">
                <a:solidFill>
                  <a:srgbClr val="FF0000"/>
                </a:solidFill>
              </a:rPr>
              <a:t>Principaux récepteurs de l’immunité innée (PRR)</a:t>
            </a:r>
            <a:endParaRPr lang="fr-FR" sz="2000"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Personnalisé 13">
      <a:dk1>
        <a:srgbClr val="FFFFFF"/>
      </a:dk1>
      <a:lt1>
        <a:srgbClr val="FFFFFF"/>
      </a:lt1>
      <a:dk2>
        <a:srgbClr val="F4FFD5"/>
      </a:dk2>
      <a:lt2>
        <a:srgbClr val="FFADEA"/>
      </a:lt2>
      <a:accent1>
        <a:srgbClr val="94C600"/>
      </a:accent1>
      <a:accent2>
        <a:srgbClr val="F68100"/>
      </a:accent2>
      <a:accent3>
        <a:srgbClr val="FF6700"/>
      </a:accent3>
      <a:accent4>
        <a:srgbClr val="909465"/>
      </a:accent4>
      <a:accent5>
        <a:srgbClr val="956B43"/>
      </a:accent5>
      <a:accent6>
        <a:srgbClr val="FEA022"/>
      </a:accent6>
      <a:hlink>
        <a:srgbClr val="E68200"/>
      </a:hlink>
      <a:folHlink>
        <a:srgbClr val="FFA94A"/>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261</TotalTime>
  <Words>1311</Words>
  <Application>Microsoft Office PowerPoint</Application>
  <PresentationFormat>Affichage à l'écran (4:3)</PresentationFormat>
  <Paragraphs>80</Paragraphs>
  <Slides>58</Slides>
  <Notes>0</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Civil</vt:lpstr>
      <vt:lpstr>Nutrition et immunité</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et immunité</dc:title>
  <dc:creator>Mes Documents</dc:creator>
  <cp:lastModifiedBy>Toshiba</cp:lastModifiedBy>
  <cp:revision>26</cp:revision>
  <dcterms:created xsi:type="dcterms:W3CDTF">2016-10-09T21:33:52Z</dcterms:created>
  <dcterms:modified xsi:type="dcterms:W3CDTF">2020-03-21T16:56:16Z</dcterms:modified>
</cp:coreProperties>
</file>