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Outfit Extra Bold"/>
      <p:regular r:id="rId27"/>
    </p:embeddedFont>
    <p:embeddedFont>
      <p:font typeface="Arimo"/>
      <p:regular r:id="rId28"/>
    </p:embeddedFont>
    <p:embeddedFont>
      <p:font typeface="Arimo"/>
      <p:regular r:id="rId29"/>
    </p:embeddedFont>
    <p:embeddedFont>
      <p:font typeface="Arimo"/>
      <p:regular r:id="rId30"/>
    </p:embeddedFont>
    <p:embeddedFont>
      <p:font typeface="Arimo"/>
      <p:regular r:id="rId31"/>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slideLayout" Target="../slideLayouts/slideLayout12.xml"/><Relationship Id="rId10"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slideLayout" Target="../slideLayouts/slideLayout13.xml"/><Relationship Id="rId6"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slideLayout" Target="../slideLayouts/slideLayout15.xml"/><Relationship Id="rId6"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7.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slideLayout" Target="../slideLayouts/slideLayout19.xml"/><Relationship Id="rId6"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slideLayout" Target="../slideLayouts/slideLayout20.xml"/><Relationship Id="rId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slideLayout" Target="../slideLayouts/slideLayout21.xml"/><Relationship Id="rId5"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slideLayout" Target="../slideLayouts/slideLayout4.xml"/><Relationship Id="rId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Layout" Target="../slideLayouts/slideLayout5.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slideLayout" Target="../slideLayouts/slideLayout7.xml"/><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slideLayout" Target="../slideLayouts/slideLayout8.xml"/><Relationship Id="rId10"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0.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330762"/>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Designing the Prototype: From Scratch to Prototyping</a:t>
            </a:r>
            <a:endParaRPr lang="en-US" sz="4450" dirty="0"/>
          </a:p>
        </p:txBody>
      </p:sp>
      <p:sp>
        <p:nvSpPr>
          <p:cNvPr id="4" name="Text 1"/>
          <p:cNvSpPr/>
          <p:nvPr/>
        </p:nvSpPr>
        <p:spPr>
          <a:xfrm>
            <a:off x="6280190" y="3088481"/>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Welcome to our comprehensive journey through the prototype design process. This presentation will guide you through each critical stage from the initial concept to a fully realised interactive prototype.</a:t>
            </a:r>
            <a:endParaRPr lang="en-US" sz="1750" dirty="0"/>
          </a:p>
        </p:txBody>
      </p:sp>
      <p:sp>
        <p:nvSpPr>
          <p:cNvPr id="5" name="Text 2"/>
          <p:cNvSpPr/>
          <p:nvPr/>
        </p:nvSpPr>
        <p:spPr>
          <a:xfrm>
            <a:off x="6280190" y="4432340"/>
            <a:ext cx="7556421" cy="1814513"/>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We'll explore research methodologies, ideation techniques, wireframing approaches, and validation strategies that form the backbone of effective prototype development. Whether you're a seasoned designer or new to the field, you'll gain valuable insights into creating prototypes that solve real user problems and communicate your vision effectively.</a:t>
            </a:r>
            <a:endParaRPr lang="en-US" sz="1750" dirty="0"/>
          </a:p>
        </p:txBody>
      </p:sp>
      <p:sp>
        <p:nvSpPr>
          <p:cNvPr id="6" name="Shape 3"/>
          <p:cNvSpPr/>
          <p:nvPr/>
        </p:nvSpPr>
        <p:spPr>
          <a:xfrm>
            <a:off x="6280190" y="6518910"/>
            <a:ext cx="362903" cy="362903"/>
          </a:xfrm>
          <a:prstGeom prst="roundRect">
            <a:avLst>
              <a:gd name="adj" fmla="val 25194296"/>
            </a:avLst>
          </a:prstGeom>
          <a:noFill/>
          <a:ln w="7620">
            <a:solidFill>
              <a:srgbClr val="FFFFFF"/>
            </a:solidFill>
            <a:prstDash val="solid"/>
          </a:ln>
        </p:spPr>
      </p:sp>
      <p:pic>
        <p:nvPicPr>
          <p:cNvPr id="7" name="Image 1" descr="preencoded.png">    </p:cNvPr>
          <p:cNvPicPr>
            <a:picLocks noChangeAspect="1"/>
          </p:cNvPicPr>
          <p:nvPr/>
        </p:nvPicPr>
        <p:blipFill>
          <a:blip r:embed="rId2"/>
          <a:stretch>
            <a:fillRect/>
          </a:stretch>
        </p:blipFill>
        <p:spPr>
          <a:xfrm>
            <a:off x="6287810" y="6526530"/>
            <a:ext cx="347663" cy="347663"/>
          </a:xfrm>
          <a:prstGeom prst="rect">
            <a:avLst/>
          </a:prstGeom>
        </p:spPr>
      </p:pic>
      <p:sp>
        <p:nvSpPr>
          <p:cNvPr id="8" name="Text 4"/>
          <p:cNvSpPr/>
          <p:nvPr/>
        </p:nvSpPr>
        <p:spPr>
          <a:xfrm>
            <a:off x="6756440" y="6502003"/>
            <a:ext cx="1999774" cy="396835"/>
          </a:xfrm>
          <a:prstGeom prst="rect">
            <a:avLst/>
          </a:prstGeom>
          <a:noFill/>
          <a:ln/>
        </p:spPr>
        <p:txBody>
          <a:bodyPr wrap="none" lIns="0" tIns="0" rIns="0" bIns="0" rtlCol="0" anchor="t"/>
          <a:lstStyle/>
          <a:p>
            <a:pPr algn="l" indent="0" marL="0">
              <a:lnSpc>
                <a:spcPts val="3100"/>
              </a:lnSpc>
              <a:buNone/>
            </a:pPr>
            <a:r>
              <a:rPr lang="en-US" sz="2200" b="1" dirty="0">
                <a:solidFill>
                  <a:srgbClr val="2A2742"/>
                </a:solidFill>
                <a:latin typeface="Arimo Bold" pitchFamily="34" charset="0"/>
                <a:ea typeface="Arimo Bold" pitchFamily="34" charset="-122"/>
                <a:cs typeface="Arimo Bold" pitchFamily="34" charset="-120"/>
              </a:rPr>
              <a:t>by Djazia CHIB</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861417"/>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User Flow Mapping</a:t>
            </a:r>
            <a:endParaRPr lang="en-US" sz="4450" dirty="0"/>
          </a:p>
        </p:txBody>
      </p:sp>
      <p:sp>
        <p:nvSpPr>
          <p:cNvPr id="3" name="Shape 1"/>
          <p:cNvSpPr/>
          <p:nvPr/>
        </p:nvSpPr>
        <p:spPr>
          <a:xfrm>
            <a:off x="793790" y="3044547"/>
            <a:ext cx="3005495" cy="226814"/>
          </a:xfrm>
          <a:prstGeom prst="roundRect">
            <a:avLst>
              <a:gd name="adj" fmla="val 42003"/>
            </a:avLst>
          </a:prstGeom>
          <a:solidFill>
            <a:srgbClr val="E9E6FA"/>
          </a:solidFill>
          <a:ln w="7620">
            <a:solidFill>
              <a:srgbClr val="BDB8DF"/>
            </a:solidFill>
            <a:prstDash val="solid"/>
          </a:ln>
        </p:spPr>
      </p:sp>
      <p:sp>
        <p:nvSpPr>
          <p:cNvPr id="4" name="Text 2"/>
          <p:cNvSpPr/>
          <p:nvPr/>
        </p:nvSpPr>
        <p:spPr>
          <a:xfrm>
            <a:off x="793790" y="361152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Define Entry Points</a:t>
            </a:r>
            <a:endParaRPr lang="en-US" sz="2200" dirty="0"/>
          </a:p>
        </p:txBody>
      </p:sp>
      <p:sp>
        <p:nvSpPr>
          <p:cNvPr id="5" name="Text 3"/>
          <p:cNvSpPr/>
          <p:nvPr/>
        </p:nvSpPr>
        <p:spPr>
          <a:xfrm>
            <a:off x="793790" y="4101941"/>
            <a:ext cx="3005495" cy="3266123"/>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Identify all possible ways users might enter your product—direct links, search results, advertisements, or referrals. Each entry point potentially creates a different context and set of expectations for the user experience.</a:t>
            </a:r>
            <a:endParaRPr lang="en-US" sz="1750" dirty="0"/>
          </a:p>
        </p:txBody>
      </p:sp>
      <p:sp>
        <p:nvSpPr>
          <p:cNvPr id="6" name="Shape 4"/>
          <p:cNvSpPr/>
          <p:nvPr/>
        </p:nvSpPr>
        <p:spPr>
          <a:xfrm>
            <a:off x="4139446" y="2704267"/>
            <a:ext cx="3005614" cy="226814"/>
          </a:xfrm>
          <a:prstGeom prst="roundRect">
            <a:avLst>
              <a:gd name="adj" fmla="val 42003"/>
            </a:avLst>
          </a:prstGeom>
          <a:solidFill>
            <a:srgbClr val="E9E6FA"/>
          </a:solidFill>
          <a:ln w="7620">
            <a:solidFill>
              <a:srgbClr val="BDB8DF"/>
            </a:solidFill>
            <a:prstDash val="solid"/>
          </a:ln>
        </p:spPr>
      </p:sp>
      <p:sp>
        <p:nvSpPr>
          <p:cNvPr id="7" name="Text 5"/>
          <p:cNvSpPr/>
          <p:nvPr/>
        </p:nvSpPr>
        <p:spPr>
          <a:xfrm>
            <a:off x="4139446" y="3271242"/>
            <a:ext cx="3005614" cy="708660"/>
          </a:xfrm>
          <a:prstGeom prst="rect">
            <a:avLst/>
          </a:prstGeom>
          <a:noFill/>
          <a:ln/>
        </p:spPr>
        <p:txBody>
          <a:bodyPr wrap="squar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Map Primary Pathways</a:t>
            </a:r>
            <a:endParaRPr lang="en-US" sz="2200" dirty="0"/>
          </a:p>
        </p:txBody>
      </p:sp>
      <p:sp>
        <p:nvSpPr>
          <p:cNvPr id="8" name="Text 6"/>
          <p:cNvSpPr/>
          <p:nvPr/>
        </p:nvSpPr>
        <p:spPr>
          <a:xfrm>
            <a:off x="4139446" y="4115991"/>
            <a:ext cx="3005614" cy="2903220"/>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Chart the ideal paths users should take to accomplish core tasks. Focus on the "happy path" first—the most efficient and straightforward route to task completion—before exploring edge cases and alternative scenarios.</a:t>
            </a:r>
            <a:endParaRPr lang="en-US" sz="1750" dirty="0"/>
          </a:p>
        </p:txBody>
      </p:sp>
      <p:sp>
        <p:nvSpPr>
          <p:cNvPr id="9" name="Shape 7"/>
          <p:cNvSpPr/>
          <p:nvPr/>
        </p:nvSpPr>
        <p:spPr>
          <a:xfrm>
            <a:off x="7485221" y="2363986"/>
            <a:ext cx="3005614" cy="226814"/>
          </a:xfrm>
          <a:prstGeom prst="roundRect">
            <a:avLst>
              <a:gd name="adj" fmla="val 42003"/>
            </a:avLst>
          </a:prstGeom>
          <a:solidFill>
            <a:srgbClr val="E9E6FA"/>
          </a:solidFill>
          <a:ln w="7620">
            <a:solidFill>
              <a:srgbClr val="BDB8DF"/>
            </a:solidFill>
            <a:prstDash val="solid"/>
          </a:ln>
        </p:spPr>
      </p:sp>
      <p:sp>
        <p:nvSpPr>
          <p:cNvPr id="10" name="Text 8"/>
          <p:cNvSpPr/>
          <p:nvPr/>
        </p:nvSpPr>
        <p:spPr>
          <a:xfrm>
            <a:off x="7485221" y="2930962"/>
            <a:ext cx="3005614" cy="708660"/>
          </a:xfrm>
          <a:prstGeom prst="rect">
            <a:avLst/>
          </a:prstGeom>
          <a:noFill/>
          <a:ln/>
        </p:spPr>
        <p:txBody>
          <a:bodyPr wrap="squar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Document Decision Points</a:t>
            </a:r>
            <a:endParaRPr lang="en-US" sz="2200" dirty="0"/>
          </a:p>
        </p:txBody>
      </p:sp>
      <p:sp>
        <p:nvSpPr>
          <p:cNvPr id="11" name="Text 9"/>
          <p:cNvSpPr/>
          <p:nvPr/>
        </p:nvSpPr>
        <p:spPr>
          <a:xfrm>
            <a:off x="7485221" y="3775710"/>
            <a:ext cx="3005614" cy="2903220"/>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Highlight moments where users must make choices that branch the flow. For each decision point, ensure the interface provides sufficient information and context for users to make appropriate selections.</a:t>
            </a:r>
            <a:endParaRPr lang="en-US" sz="1750" dirty="0"/>
          </a:p>
        </p:txBody>
      </p:sp>
      <p:sp>
        <p:nvSpPr>
          <p:cNvPr id="12" name="Shape 10"/>
          <p:cNvSpPr/>
          <p:nvPr/>
        </p:nvSpPr>
        <p:spPr>
          <a:xfrm>
            <a:off x="10830997" y="2023824"/>
            <a:ext cx="3005614" cy="226814"/>
          </a:xfrm>
          <a:prstGeom prst="roundRect">
            <a:avLst>
              <a:gd name="adj" fmla="val 42003"/>
            </a:avLst>
          </a:prstGeom>
          <a:solidFill>
            <a:srgbClr val="E9E6FA"/>
          </a:solidFill>
          <a:ln w="7620">
            <a:solidFill>
              <a:srgbClr val="BDB8DF"/>
            </a:solidFill>
            <a:prstDash val="solid"/>
          </a:ln>
        </p:spPr>
      </p:sp>
      <p:sp>
        <p:nvSpPr>
          <p:cNvPr id="13" name="Text 11"/>
          <p:cNvSpPr/>
          <p:nvPr/>
        </p:nvSpPr>
        <p:spPr>
          <a:xfrm>
            <a:off x="10830997" y="2590800"/>
            <a:ext cx="3005614" cy="708660"/>
          </a:xfrm>
          <a:prstGeom prst="rect">
            <a:avLst/>
          </a:prstGeom>
          <a:noFill/>
          <a:ln/>
        </p:spPr>
        <p:txBody>
          <a:bodyPr wrap="squar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Identify Simplification Opportunities</a:t>
            </a:r>
            <a:endParaRPr lang="en-US" sz="2200" dirty="0"/>
          </a:p>
        </p:txBody>
      </p:sp>
      <p:sp>
        <p:nvSpPr>
          <p:cNvPr id="14" name="Text 12"/>
          <p:cNvSpPr/>
          <p:nvPr/>
        </p:nvSpPr>
        <p:spPr>
          <a:xfrm>
            <a:off x="10830997" y="3435548"/>
            <a:ext cx="3005614" cy="2903220"/>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Analyse the completed flow for unnecessary steps, redundant actions, or confusing transitions. Look for ways to streamline the journey without compromising functionality or user understanding.</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760571"/>
            <a:ext cx="6669405"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Iteration and Refinement</a:t>
            </a:r>
            <a:endParaRPr lang="en-US" sz="4450" dirty="0"/>
          </a:p>
        </p:txBody>
      </p:sp>
      <p:sp>
        <p:nvSpPr>
          <p:cNvPr id="3" name="Text 1"/>
          <p:cNvSpPr/>
          <p:nvPr/>
        </p:nvSpPr>
        <p:spPr>
          <a:xfrm>
            <a:off x="1857256" y="2098834"/>
            <a:ext cx="2835235" cy="354330"/>
          </a:xfrm>
          <a:prstGeom prst="rect">
            <a:avLst/>
          </a:prstGeom>
          <a:noFill/>
          <a:ln/>
        </p:spPr>
        <p:txBody>
          <a:bodyPr wrap="none" lIns="0" tIns="0" rIns="0" bIns="0" rtlCol="0" anchor="t"/>
          <a:lstStyle/>
          <a:p>
            <a:pPr algn="r"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Test</a:t>
            </a:r>
            <a:endParaRPr lang="en-US" sz="2200" dirty="0"/>
          </a:p>
        </p:txBody>
      </p:sp>
      <p:sp>
        <p:nvSpPr>
          <p:cNvPr id="4" name="Text 2"/>
          <p:cNvSpPr/>
          <p:nvPr/>
        </p:nvSpPr>
        <p:spPr>
          <a:xfrm>
            <a:off x="793790" y="2589252"/>
            <a:ext cx="3898702" cy="1451610"/>
          </a:xfrm>
          <a:prstGeom prst="rect">
            <a:avLst/>
          </a:prstGeom>
          <a:noFill/>
          <a:ln/>
        </p:spPr>
        <p:txBody>
          <a:bodyPr wrap="square" lIns="0" tIns="0" rIns="0" bIns="0" rtlCol="0" anchor="t"/>
          <a:lstStyle/>
          <a:p>
            <a:pPr algn="r" indent="0" marL="0">
              <a:lnSpc>
                <a:spcPts val="2850"/>
              </a:lnSpc>
              <a:buNone/>
            </a:pPr>
            <a:r>
              <a:rPr lang="en-US" sz="1750" dirty="0">
                <a:solidFill>
                  <a:srgbClr val="2A2742"/>
                </a:solidFill>
                <a:latin typeface="Arimo" pitchFamily="34" charset="0"/>
                <a:ea typeface="Arimo" pitchFamily="34" charset="-122"/>
                <a:cs typeface="Arimo" pitchFamily="34" charset="-120"/>
              </a:rPr>
              <a:t>Evaluate designs with users and stakeholders to identify usability issues and opportunities for improvement</a:t>
            </a:r>
            <a:endParaRPr lang="en-US" sz="1750" dirty="0"/>
          </a:p>
        </p:txBody>
      </p:sp>
      <p:pic>
        <p:nvPicPr>
          <p:cNvPr id="5" name="Image 0" descr="preencoded.png">    </p:cNvPr>
          <p:cNvPicPr>
            <a:picLocks noChangeAspect="1"/>
          </p:cNvPicPr>
          <p:nvPr/>
        </p:nvPicPr>
        <p:blipFill>
          <a:blip r:embed="rId1"/>
          <a:stretch>
            <a:fillRect/>
          </a:stretch>
        </p:blipFill>
        <p:spPr>
          <a:xfrm>
            <a:off x="5032653" y="1922978"/>
            <a:ext cx="4564975" cy="4564975"/>
          </a:xfrm>
          <a:prstGeom prst="rect">
            <a:avLst/>
          </a:prstGeom>
        </p:spPr>
      </p:pic>
      <p:pic>
        <p:nvPicPr>
          <p:cNvPr id="6" name="Image 1" descr="preencoded.png">    </p:cNvPr>
          <p:cNvPicPr>
            <a:picLocks noChangeAspect="1"/>
          </p:cNvPicPr>
          <p:nvPr/>
        </p:nvPicPr>
        <p:blipFill>
          <a:blip r:embed="rId2"/>
          <a:stretch>
            <a:fillRect/>
          </a:stretch>
        </p:blipFill>
        <p:spPr>
          <a:xfrm>
            <a:off x="6226731" y="2686050"/>
            <a:ext cx="339328" cy="424220"/>
          </a:xfrm>
          <a:prstGeom prst="rect">
            <a:avLst/>
          </a:prstGeom>
        </p:spPr>
      </p:pic>
      <p:sp>
        <p:nvSpPr>
          <p:cNvPr id="7" name="Text 3"/>
          <p:cNvSpPr/>
          <p:nvPr/>
        </p:nvSpPr>
        <p:spPr>
          <a:xfrm>
            <a:off x="9937790" y="2280285"/>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Learn</a:t>
            </a:r>
            <a:endParaRPr lang="en-US" sz="2200" dirty="0"/>
          </a:p>
        </p:txBody>
      </p:sp>
      <p:sp>
        <p:nvSpPr>
          <p:cNvPr id="8" name="Text 4"/>
          <p:cNvSpPr/>
          <p:nvPr/>
        </p:nvSpPr>
        <p:spPr>
          <a:xfrm>
            <a:off x="9937790" y="2770703"/>
            <a:ext cx="3898821"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Analyse feedback and observations to understand what works, what doesn't, and why</a:t>
            </a:r>
            <a:endParaRPr lang="en-US" sz="1750" dirty="0"/>
          </a:p>
        </p:txBody>
      </p:sp>
      <p:pic>
        <p:nvPicPr>
          <p:cNvPr id="9" name="Image 2" descr="preencoded.png">    </p:cNvPr>
          <p:cNvPicPr>
            <a:picLocks noChangeAspect="1"/>
          </p:cNvPicPr>
          <p:nvPr/>
        </p:nvPicPr>
        <p:blipFill>
          <a:blip r:embed="rId3"/>
          <a:stretch>
            <a:fillRect/>
          </a:stretch>
        </p:blipFill>
        <p:spPr>
          <a:xfrm>
            <a:off x="5032653" y="1922978"/>
            <a:ext cx="4564975" cy="4564975"/>
          </a:xfrm>
          <a:prstGeom prst="rect">
            <a:avLst/>
          </a:prstGeom>
        </p:spPr>
      </p:pic>
      <p:pic>
        <p:nvPicPr>
          <p:cNvPr id="10" name="Image 3" descr="preencoded.png">    </p:cNvPr>
          <p:cNvPicPr>
            <a:picLocks noChangeAspect="1"/>
          </p:cNvPicPr>
          <p:nvPr/>
        </p:nvPicPr>
        <p:blipFill>
          <a:blip r:embed="rId4"/>
          <a:stretch>
            <a:fillRect/>
          </a:stretch>
        </p:blipFill>
        <p:spPr>
          <a:xfrm>
            <a:off x="8452604" y="3074551"/>
            <a:ext cx="339328" cy="424220"/>
          </a:xfrm>
          <a:prstGeom prst="rect">
            <a:avLst/>
          </a:prstGeom>
        </p:spPr>
      </p:pic>
      <p:sp>
        <p:nvSpPr>
          <p:cNvPr id="11" name="Text 5"/>
          <p:cNvSpPr/>
          <p:nvPr/>
        </p:nvSpPr>
        <p:spPr>
          <a:xfrm>
            <a:off x="9937790" y="473285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Revise</a:t>
            </a:r>
            <a:endParaRPr lang="en-US" sz="2200" dirty="0"/>
          </a:p>
        </p:txBody>
      </p:sp>
      <p:sp>
        <p:nvSpPr>
          <p:cNvPr id="12" name="Text 6"/>
          <p:cNvSpPr/>
          <p:nvPr/>
        </p:nvSpPr>
        <p:spPr>
          <a:xfrm>
            <a:off x="9937790" y="5223272"/>
            <a:ext cx="3898821"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Make targeted changes to address issues whilst preserving what's working well</a:t>
            </a:r>
            <a:endParaRPr lang="en-US" sz="1750" dirty="0"/>
          </a:p>
        </p:txBody>
      </p:sp>
      <p:pic>
        <p:nvPicPr>
          <p:cNvPr id="13" name="Image 4" descr="preencoded.png">    </p:cNvPr>
          <p:cNvPicPr>
            <a:picLocks noChangeAspect="1"/>
          </p:cNvPicPr>
          <p:nvPr/>
        </p:nvPicPr>
        <p:blipFill>
          <a:blip r:embed="rId5"/>
          <a:stretch>
            <a:fillRect/>
          </a:stretch>
        </p:blipFill>
        <p:spPr>
          <a:xfrm>
            <a:off x="5032653" y="1922978"/>
            <a:ext cx="4564975" cy="4564975"/>
          </a:xfrm>
          <a:prstGeom prst="rect">
            <a:avLst/>
          </a:prstGeom>
        </p:spPr>
      </p:pic>
      <p:pic>
        <p:nvPicPr>
          <p:cNvPr id="14" name="Image 5" descr="preencoded.png">    </p:cNvPr>
          <p:cNvPicPr>
            <a:picLocks noChangeAspect="1"/>
          </p:cNvPicPr>
          <p:nvPr/>
        </p:nvPicPr>
        <p:blipFill>
          <a:blip r:embed="rId6"/>
          <a:stretch>
            <a:fillRect/>
          </a:stretch>
        </p:blipFill>
        <p:spPr>
          <a:xfrm>
            <a:off x="8064103" y="5300424"/>
            <a:ext cx="339328" cy="424220"/>
          </a:xfrm>
          <a:prstGeom prst="rect">
            <a:avLst/>
          </a:prstGeom>
        </p:spPr>
      </p:pic>
      <p:sp>
        <p:nvSpPr>
          <p:cNvPr id="15" name="Text 7"/>
          <p:cNvSpPr/>
          <p:nvPr/>
        </p:nvSpPr>
        <p:spPr>
          <a:xfrm>
            <a:off x="1857256" y="4732853"/>
            <a:ext cx="2835235" cy="354330"/>
          </a:xfrm>
          <a:prstGeom prst="rect">
            <a:avLst/>
          </a:prstGeom>
          <a:noFill/>
          <a:ln/>
        </p:spPr>
        <p:txBody>
          <a:bodyPr wrap="none" lIns="0" tIns="0" rIns="0" bIns="0" rtlCol="0" anchor="t"/>
          <a:lstStyle/>
          <a:p>
            <a:pPr algn="r"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Repeat</a:t>
            </a:r>
            <a:endParaRPr lang="en-US" sz="2200" dirty="0"/>
          </a:p>
        </p:txBody>
      </p:sp>
      <p:sp>
        <p:nvSpPr>
          <p:cNvPr id="16" name="Text 8"/>
          <p:cNvSpPr/>
          <p:nvPr/>
        </p:nvSpPr>
        <p:spPr>
          <a:xfrm>
            <a:off x="793790" y="5223272"/>
            <a:ext cx="3898702" cy="1088708"/>
          </a:xfrm>
          <a:prstGeom prst="rect">
            <a:avLst/>
          </a:prstGeom>
          <a:noFill/>
          <a:ln/>
        </p:spPr>
        <p:txBody>
          <a:bodyPr wrap="square" lIns="0" tIns="0" rIns="0" bIns="0" rtlCol="0" anchor="t"/>
          <a:lstStyle/>
          <a:p>
            <a:pPr algn="r" indent="0" marL="0">
              <a:lnSpc>
                <a:spcPts val="2850"/>
              </a:lnSpc>
              <a:buNone/>
            </a:pPr>
            <a:r>
              <a:rPr lang="en-US" sz="1750" dirty="0">
                <a:solidFill>
                  <a:srgbClr val="2A2742"/>
                </a:solidFill>
                <a:latin typeface="Arimo" pitchFamily="34" charset="0"/>
                <a:ea typeface="Arimo" pitchFamily="34" charset="-122"/>
                <a:cs typeface="Arimo" pitchFamily="34" charset="-120"/>
              </a:rPr>
              <a:t>Continually cycle through testing and refinement to progressively improve the design</a:t>
            </a:r>
            <a:endParaRPr lang="en-US" sz="1750" dirty="0"/>
          </a:p>
        </p:txBody>
      </p:sp>
      <p:pic>
        <p:nvPicPr>
          <p:cNvPr id="17" name="Image 6" descr="preencoded.png">    </p:cNvPr>
          <p:cNvPicPr>
            <a:picLocks noChangeAspect="1"/>
          </p:cNvPicPr>
          <p:nvPr/>
        </p:nvPicPr>
        <p:blipFill>
          <a:blip r:embed="rId7"/>
          <a:stretch>
            <a:fillRect/>
          </a:stretch>
        </p:blipFill>
        <p:spPr>
          <a:xfrm>
            <a:off x="5032653" y="1922978"/>
            <a:ext cx="4564975" cy="4564975"/>
          </a:xfrm>
          <a:prstGeom prst="rect">
            <a:avLst/>
          </a:prstGeom>
        </p:spPr>
      </p:pic>
      <p:pic>
        <p:nvPicPr>
          <p:cNvPr id="18" name="Image 7" descr="preencoded.png">    </p:cNvPr>
          <p:cNvPicPr>
            <a:picLocks noChangeAspect="1"/>
          </p:cNvPicPr>
          <p:nvPr/>
        </p:nvPicPr>
        <p:blipFill>
          <a:blip r:embed="rId8"/>
          <a:stretch>
            <a:fillRect/>
          </a:stretch>
        </p:blipFill>
        <p:spPr>
          <a:xfrm>
            <a:off x="5838230" y="4911923"/>
            <a:ext cx="339328" cy="424220"/>
          </a:xfrm>
          <a:prstGeom prst="rect">
            <a:avLst/>
          </a:prstGeom>
        </p:spPr>
      </p:pic>
      <p:sp>
        <p:nvSpPr>
          <p:cNvPr id="19" name="Text 9"/>
          <p:cNvSpPr/>
          <p:nvPr/>
        </p:nvSpPr>
        <p:spPr>
          <a:xfrm>
            <a:off x="793790" y="6743105"/>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Effective iteration isn't just about making changes—it's about making informed changes based on evidence. Document both the feedback received and the rationale behind your revisions to create an audit trail of design decisions.</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29258" y="572929"/>
            <a:ext cx="5209342" cy="651034"/>
          </a:xfrm>
          <a:prstGeom prst="rect">
            <a:avLst/>
          </a:prstGeom>
          <a:noFill/>
          <a:ln/>
        </p:spPr>
        <p:txBody>
          <a:bodyPr wrap="none" lIns="0" tIns="0" rIns="0" bIns="0" rtlCol="0" anchor="t"/>
          <a:lstStyle/>
          <a:p>
            <a:pPr algn="l" indent="0" marL="0">
              <a:lnSpc>
                <a:spcPts val="5100"/>
              </a:lnSpc>
              <a:buNone/>
            </a:pPr>
            <a:r>
              <a:rPr lang="en-US" sz="4100" b="1" dirty="0">
                <a:solidFill>
                  <a:srgbClr val="231971"/>
                </a:solidFill>
                <a:latin typeface="Outfit Extra Bold" pitchFamily="34" charset="0"/>
                <a:ea typeface="Outfit Extra Bold" pitchFamily="34" charset="-122"/>
                <a:cs typeface="Outfit Extra Bold" pitchFamily="34" charset="-120"/>
              </a:rPr>
              <a:t>Digital Mock-ups</a:t>
            </a:r>
            <a:endParaRPr lang="en-US" sz="4100" dirty="0"/>
          </a:p>
        </p:txBody>
      </p:sp>
      <p:sp>
        <p:nvSpPr>
          <p:cNvPr id="3" name="Shape 1"/>
          <p:cNvSpPr/>
          <p:nvPr/>
        </p:nvSpPr>
        <p:spPr>
          <a:xfrm>
            <a:off x="729258" y="1640681"/>
            <a:ext cx="1646396" cy="1200745"/>
          </a:xfrm>
          <a:prstGeom prst="roundRect">
            <a:avLst>
              <a:gd name="adj" fmla="val 7289"/>
            </a:avLst>
          </a:prstGeom>
          <a:solidFill>
            <a:srgbClr val="E9E6FA"/>
          </a:solidFill>
          <a:ln w="7620">
            <a:solidFill>
              <a:srgbClr val="BDB8DF"/>
            </a:solidFill>
            <a:prstDash val="solid"/>
          </a:ln>
        </p:spPr>
      </p:sp>
      <p:pic>
        <p:nvPicPr>
          <p:cNvPr id="4" name="Image 0" descr="preencoded.png">    </p:cNvPr>
          <p:cNvPicPr>
            <a:picLocks noChangeAspect="1"/>
          </p:cNvPicPr>
          <p:nvPr/>
        </p:nvPicPr>
        <p:blipFill>
          <a:blip r:embed="rId1"/>
          <a:stretch>
            <a:fillRect/>
          </a:stretch>
        </p:blipFill>
        <p:spPr>
          <a:xfrm>
            <a:off x="1405890" y="2057876"/>
            <a:ext cx="293013" cy="366236"/>
          </a:xfrm>
          <a:prstGeom prst="rect">
            <a:avLst/>
          </a:prstGeom>
        </p:spPr>
      </p:pic>
      <p:sp>
        <p:nvSpPr>
          <p:cNvPr id="5" name="Text 2"/>
          <p:cNvSpPr/>
          <p:nvPr/>
        </p:nvSpPr>
        <p:spPr>
          <a:xfrm>
            <a:off x="2584013" y="1849041"/>
            <a:ext cx="2604611" cy="325636"/>
          </a:xfrm>
          <a:prstGeom prst="rect">
            <a:avLst/>
          </a:prstGeom>
          <a:noFill/>
          <a:ln/>
        </p:spPr>
        <p:txBody>
          <a:bodyPr wrap="none" lIns="0" tIns="0" rIns="0" bIns="0" rtlCol="0" anchor="t"/>
          <a:lstStyle/>
          <a:p>
            <a:pPr algn="l" indent="0" marL="0">
              <a:lnSpc>
                <a:spcPts val="2550"/>
              </a:lnSpc>
              <a:buNone/>
            </a:pPr>
            <a:r>
              <a:rPr lang="en-US" sz="2050" b="1" dirty="0">
                <a:solidFill>
                  <a:srgbClr val="2A2742"/>
                </a:solidFill>
                <a:latin typeface="Outfit Extra Bold" pitchFamily="34" charset="0"/>
                <a:ea typeface="Outfit Extra Bold" pitchFamily="34" charset="-122"/>
                <a:cs typeface="Outfit Extra Bold" pitchFamily="34" charset="-120"/>
              </a:rPr>
              <a:t>Colour Systems</a:t>
            </a:r>
            <a:endParaRPr lang="en-US" sz="2050" dirty="0"/>
          </a:p>
        </p:txBody>
      </p:sp>
      <p:sp>
        <p:nvSpPr>
          <p:cNvPr id="6" name="Text 3"/>
          <p:cNvSpPr/>
          <p:nvPr/>
        </p:nvSpPr>
        <p:spPr>
          <a:xfrm>
            <a:off x="2584013" y="2299692"/>
            <a:ext cx="5189339" cy="333375"/>
          </a:xfrm>
          <a:prstGeom prst="rect">
            <a:avLst/>
          </a:prstGeom>
          <a:noFill/>
          <a:ln/>
        </p:spPr>
        <p:txBody>
          <a:bodyPr wrap="none" lIns="0" tIns="0" rIns="0" bIns="0" rtlCol="0" anchor="t"/>
          <a:lstStyle/>
          <a:p>
            <a:pPr algn="l" indent="0" marL="0">
              <a:lnSpc>
                <a:spcPts val="2600"/>
              </a:lnSpc>
              <a:buNone/>
            </a:pPr>
            <a:r>
              <a:rPr lang="en-US" sz="1600" dirty="0">
                <a:solidFill>
                  <a:srgbClr val="2A2742"/>
                </a:solidFill>
                <a:latin typeface="Arimo" pitchFamily="34" charset="0"/>
                <a:ea typeface="Arimo" pitchFamily="34" charset="-122"/>
                <a:cs typeface="Arimo" pitchFamily="34" charset="-120"/>
              </a:rPr>
              <a:t>Establish primary, secondary, and accent colour palettes</a:t>
            </a:r>
            <a:endParaRPr lang="en-US" sz="1600" dirty="0"/>
          </a:p>
        </p:txBody>
      </p:sp>
      <p:sp>
        <p:nvSpPr>
          <p:cNvPr id="7" name="Shape 4"/>
          <p:cNvSpPr/>
          <p:nvPr/>
        </p:nvSpPr>
        <p:spPr>
          <a:xfrm>
            <a:off x="2479834" y="2831902"/>
            <a:ext cx="11317129" cy="11430"/>
          </a:xfrm>
          <a:prstGeom prst="roundRect">
            <a:avLst>
              <a:gd name="adj" fmla="val 765682"/>
            </a:avLst>
          </a:prstGeom>
          <a:solidFill>
            <a:srgbClr val="BDB8DF"/>
          </a:solidFill>
          <a:ln/>
        </p:spPr>
      </p:sp>
      <p:sp>
        <p:nvSpPr>
          <p:cNvPr id="8" name="Shape 5"/>
          <p:cNvSpPr/>
          <p:nvPr/>
        </p:nvSpPr>
        <p:spPr>
          <a:xfrm>
            <a:off x="729258" y="2945606"/>
            <a:ext cx="3292912" cy="1200745"/>
          </a:xfrm>
          <a:prstGeom prst="roundRect">
            <a:avLst>
              <a:gd name="adj" fmla="val 7289"/>
            </a:avLst>
          </a:prstGeom>
          <a:solidFill>
            <a:srgbClr val="E9E6FA"/>
          </a:solidFill>
          <a:ln w="7620">
            <a:solidFill>
              <a:srgbClr val="BDB8DF"/>
            </a:solidFill>
            <a:prstDash val="solid"/>
          </a:ln>
        </p:spPr>
      </p:sp>
      <p:pic>
        <p:nvPicPr>
          <p:cNvPr id="9" name="Image 1" descr="preencoded.png">    </p:cNvPr>
          <p:cNvPicPr>
            <a:picLocks noChangeAspect="1"/>
          </p:cNvPicPr>
          <p:nvPr/>
        </p:nvPicPr>
        <p:blipFill>
          <a:blip r:embed="rId2"/>
          <a:stretch>
            <a:fillRect/>
          </a:stretch>
        </p:blipFill>
        <p:spPr>
          <a:xfrm>
            <a:off x="2229207" y="3362801"/>
            <a:ext cx="293013" cy="366236"/>
          </a:xfrm>
          <a:prstGeom prst="rect">
            <a:avLst/>
          </a:prstGeom>
        </p:spPr>
      </p:pic>
      <p:sp>
        <p:nvSpPr>
          <p:cNvPr id="10" name="Text 6"/>
          <p:cNvSpPr/>
          <p:nvPr/>
        </p:nvSpPr>
        <p:spPr>
          <a:xfrm>
            <a:off x="4230529" y="3153966"/>
            <a:ext cx="2716411" cy="325636"/>
          </a:xfrm>
          <a:prstGeom prst="rect">
            <a:avLst/>
          </a:prstGeom>
          <a:noFill/>
          <a:ln/>
        </p:spPr>
        <p:txBody>
          <a:bodyPr wrap="none" lIns="0" tIns="0" rIns="0" bIns="0" rtlCol="0" anchor="t"/>
          <a:lstStyle/>
          <a:p>
            <a:pPr algn="l" indent="0" marL="0">
              <a:lnSpc>
                <a:spcPts val="2550"/>
              </a:lnSpc>
              <a:buNone/>
            </a:pPr>
            <a:r>
              <a:rPr lang="en-US" sz="2050" b="1" dirty="0">
                <a:solidFill>
                  <a:srgbClr val="2A2742"/>
                </a:solidFill>
                <a:latin typeface="Outfit Extra Bold" pitchFamily="34" charset="0"/>
                <a:ea typeface="Outfit Extra Bold" pitchFamily="34" charset="-122"/>
                <a:cs typeface="Outfit Extra Bold" pitchFamily="34" charset="-120"/>
              </a:rPr>
              <a:t>Typography Hierarchy</a:t>
            </a:r>
            <a:endParaRPr lang="en-US" sz="2050" dirty="0"/>
          </a:p>
        </p:txBody>
      </p:sp>
      <p:sp>
        <p:nvSpPr>
          <p:cNvPr id="11" name="Text 7"/>
          <p:cNvSpPr/>
          <p:nvPr/>
        </p:nvSpPr>
        <p:spPr>
          <a:xfrm>
            <a:off x="4230529" y="3604617"/>
            <a:ext cx="4931688" cy="333375"/>
          </a:xfrm>
          <a:prstGeom prst="rect">
            <a:avLst/>
          </a:prstGeom>
          <a:noFill/>
          <a:ln/>
        </p:spPr>
        <p:txBody>
          <a:bodyPr wrap="none" lIns="0" tIns="0" rIns="0" bIns="0" rtlCol="0" anchor="t"/>
          <a:lstStyle/>
          <a:p>
            <a:pPr algn="l" indent="0" marL="0">
              <a:lnSpc>
                <a:spcPts val="2600"/>
              </a:lnSpc>
              <a:buNone/>
            </a:pPr>
            <a:r>
              <a:rPr lang="en-US" sz="1600" dirty="0">
                <a:solidFill>
                  <a:srgbClr val="2A2742"/>
                </a:solidFill>
                <a:latin typeface="Arimo" pitchFamily="34" charset="0"/>
                <a:ea typeface="Arimo" pitchFamily="34" charset="-122"/>
                <a:cs typeface="Arimo" pitchFamily="34" charset="-120"/>
              </a:rPr>
              <a:t>Define heading and body text styles and relationships</a:t>
            </a:r>
            <a:endParaRPr lang="en-US" sz="1600" dirty="0"/>
          </a:p>
        </p:txBody>
      </p:sp>
      <p:sp>
        <p:nvSpPr>
          <p:cNvPr id="12" name="Shape 8"/>
          <p:cNvSpPr/>
          <p:nvPr/>
        </p:nvSpPr>
        <p:spPr>
          <a:xfrm>
            <a:off x="4126349" y="4136827"/>
            <a:ext cx="9670613" cy="11430"/>
          </a:xfrm>
          <a:prstGeom prst="roundRect">
            <a:avLst>
              <a:gd name="adj" fmla="val 765682"/>
            </a:avLst>
          </a:prstGeom>
          <a:solidFill>
            <a:srgbClr val="BDB8DF"/>
          </a:solidFill>
          <a:ln/>
        </p:spPr>
      </p:sp>
      <p:sp>
        <p:nvSpPr>
          <p:cNvPr id="13" name="Shape 9"/>
          <p:cNvSpPr/>
          <p:nvPr/>
        </p:nvSpPr>
        <p:spPr>
          <a:xfrm>
            <a:off x="729258" y="4250531"/>
            <a:ext cx="4939427" cy="1200745"/>
          </a:xfrm>
          <a:prstGeom prst="roundRect">
            <a:avLst>
              <a:gd name="adj" fmla="val 7289"/>
            </a:avLst>
          </a:prstGeom>
          <a:solidFill>
            <a:srgbClr val="E9E6FA"/>
          </a:solidFill>
          <a:ln w="7620">
            <a:solidFill>
              <a:srgbClr val="BDB8DF"/>
            </a:solidFill>
            <a:prstDash val="solid"/>
          </a:ln>
        </p:spPr>
      </p:sp>
      <p:pic>
        <p:nvPicPr>
          <p:cNvPr id="14" name="Image 2" descr="preencoded.png">    </p:cNvPr>
          <p:cNvPicPr>
            <a:picLocks noChangeAspect="1"/>
          </p:cNvPicPr>
          <p:nvPr/>
        </p:nvPicPr>
        <p:blipFill>
          <a:blip r:embed="rId3"/>
          <a:stretch>
            <a:fillRect/>
          </a:stretch>
        </p:blipFill>
        <p:spPr>
          <a:xfrm>
            <a:off x="3052405" y="4667726"/>
            <a:ext cx="293013" cy="366236"/>
          </a:xfrm>
          <a:prstGeom prst="rect">
            <a:avLst/>
          </a:prstGeom>
        </p:spPr>
      </p:pic>
      <p:sp>
        <p:nvSpPr>
          <p:cNvPr id="15" name="Text 10"/>
          <p:cNvSpPr/>
          <p:nvPr/>
        </p:nvSpPr>
        <p:spPr>
          <a:xfrm>
            <a:off x="5877044" y="4458891"/>
            <a:ext cx="2604611" cy="325636"/>
          </a:xfrm>
          <a:prstGeom prst="rect">
            <a:avLst/>
          </a:prstGeom>
          <a:noFill/>
          <a:ln/>
        </p:spPr>
        <p:txBody>
          <a:bodyPr wrap="none" lIns="0" tIns="0" rIns="0" bIns="0" rtlCol="0" anchor="t"/>
          <a:lstStyle/>
          <a:p>
            <a:pPr algn="l" indent="0" marL="0">
              <a:lnSpc>
                <a:spcPts val="2550"/>
              </a:lnSpc>
              <a:buNone/>
            </a:pPr>
            <a:r>
              <a:rPr lang="en-US" sz="2050" b="1" dirty="0">
                <a:solidFill>
                  <a:srgbClr val="2A2742"/>
                </a:solidFill>
                <a:latin typeface="Outfit Extra Bold" pitchFamily="34" charset="0"/>
                <a:ea typeface="Outfit Extra Bold" pitchFamily="34" charset="-122"/>
                <a:cs typeface="Outfit Extra Bold" pitchFamily="34" charset="-120"/>
              </a:rPr>
              <a:t>Component Library</a:t>
            </a:r>
            <a:endParaRPr lang="en-US" sz="2050" dirty="0"/>
          </a:p>
        </p:txBody>
      </p:sp>
      <p:sp>
        <p:nvSpPr>
          <p:cNvPr id="16" name="Text 11"/>
          <p:cNvSpPr/>
          <p:nvPr/>
        </p:nvSpPr>
        <p:spPr>
          <a:xfrm>
            <a:off x="5877044" y="4909542"/>
            <a:ext cx="4722376" cy="333375"/>
          </a:xfrm>
          <a:prstGeom prst="rect">
            <a:avLst/>
          </a:prstGeom>
          <a:noFill/>
          <a:ln/>
        </p:spPr>
        <p:txBody>
          <a:bodyPr wrap="none" lIns="0" tIns="0" rIns="0" bIns="0" rtlCol="0" anchor="t"/>
          <a:lstStyle/>
          <a:p>
            <a:pPr algn="l" indent="0" marL="0">
              <a:lnSpc>
                <a:spcPts val="2600"/>
              </a:lnSpc>
              <a:buNone/>
            </a:pPr>
            <a:r>
              <a:rPr lang="en-US" sz="1600" dirty="0">
                <a:solidFill>
                  <a:srgbClr val="2A2742"/>
                </a:solidFill>
                <a:latin typeface="Arimo" pitchFamily="34" charset="0"/>
                <a:ea typeface="Arimo" pitchFamily="34" charset="-122"/>
                <a:cs typeface="Arimo" pitchFamily="34" charset="-120"/>
              </a:rPr>
              <a:t>Create reusable UI elements with consistent styling</a:t>
            </a:r>
            <a:endParaRPr lang="en-US" sz="1600" dirty="0"/>
          </a:p>
        </p:txBody>
      </p:sp>
      <p:sp>
        <p:nvSpPr>
          <p:cNvPr id="17" name="Shape 12"/>
          <p:cNvSpPr/>
          <p:nvPr/>
        </p:nvSpPr>
        <p:spPr>
          <a:xfrm>
            <a:off x="5772864" y="5441752"/>
            <a:ext cx="8024098" cy="11430"/>
          </a:xfrm>
          <a:prstGeom prst="roundRect">
            <a:avLst>
              <a:gd name="adj" fmla="val 765682"/>
            </a:avLst>
          </a:prstGeom>
          <a:solidFill>
            <a:srgbClr val="BDB8DF"/>
          </a:solidFill>
          <a:ln/>
        </p:spPr>
      </p:sp>
      <p:sp>
        <p:nvSpPr>
          <p:cNvPr id="18" name="Shape 13"/>
          <p:cNvSpPr/>
          <p:nvPr/>
        </p:nvSpPr>
        <p:spPr>
          <a:xfrm>
            <a:off x="729258" y="5555456"/>
            <a:ext cx="6585942" cy="1200745"/>
          </a:xfrm>
          <a:prstGeom prst="roundRect">
            <a:avLst>
              <a:gd name="adj" fmla="val 7289"/>
            </a:avLst>
          </a:prstGeom>
          <a:solidFill>
            <a:srgbClr val="E9E6FA"/>
          </a:solidFill>
          <a:ln w="7620">
            <a:solidFill>
              <a:srgbClr val="BDB8DF"/>
            </a:solidFill>
            <a:prstDash val="solid"/>
          </a:ln>
        </p:spPr>
      </p:sp>
      <p:pic>
        <p:nvPicPr>
          <p:cNvPr id="19" name="Image 3" descr="preencoded.png">    </p:cNvPr>
          <p:cNvPicPr>
            <a:picLocks noChangeAspect="1"/>
          </p:cNvPicPr>
          <p:nvPr/>
        </p:nvPicPr>
        <p:blipFill>
          <a:blip r:embed="rId4"/>
          <a:stretch>
            <a:fillRect/>
          </a:stretch>
        </p:blipFill>
        <p:spPr>
          <a:xfrm>
            <a:off x="3875723" y="5972651"/>
            <a:ext cx="293013" cy="366236"/>
          </a:xfrm>
          <a:prstGeom prst="rect">
            <a:avLst/>
          </a:prstGeom>
        </p:spPr>
      </p:pic>
      <p:sp>
        <p:nvSpPr>
          <p:cNvPr id="20" name="Text 14"/>
          <p:cNvSpPr/>
          <p:nvPr/>
        </p:nvSpPr>
        <p:spPr>
          <a:xfrm>
            <a:off x="7523559" y="5763816"/>
            <a:ext cx="2604611" cy="325636"/>
          </a:xfrm>
          <a:prstGeom prst="rect">
            <a:avLst/>
          </a:prstGeom>
          <a:noFill/>
          <a:ln/>
        </p:spPr>
        <p:txBody>
          <a:bodyPr wrap="none" lIns="0" tIns="0" rIns="0" bIns="0" rtlCol="0" anchor="t"/>
          <a:lstStyle/>
          <a:p>
            <a:pPr algn="l" indent="0" marL="0">
              <a:lnSpc>
                <a:spcPts val="2550"/>
              </a:lnSpc>
              <a:buNone/>
            </a:pPr>
            <a:r>
              <a:rPr lang="en-US" sz="2050" b="1" dirty="0">
                <a:solidFill>
                  <a:srgbClr val="2A2742"/>
                </a:solidFill>
                <a:latin typeface="Outfit Extra Bold" pitchFamily="34" charset="0"/>
                <a:ea typeface="Outfit Extra Bold" pitchFamily="34" charset="-122"/>
                <a:cs typeface="Outfit Extra Bold" pitchFamily="34" charset="-120"/>
              </a:rPr>
              <a:t>Visual Assets</a:t>
            </a:r>
            <a:endParaRPr lang="en-US" sz="2050" dirty="0"/>
          </a:p>
        </p:txBody>
      </p:sp>
      <p:sp>
        <p:nvSpPr>
          <p:cNvPr id="21" name="Text 15"/>
          <p:cNvSpPr/>
          <p:nvPr/>
        </p:nvSpPr>
        <p:spPr>
          <a:xfrm>
            <a:off x="7523559" y="6214467"/>
            <a:ext cx="4927044" cy="333375"/>
          </a:xfrm>
          <a:prstGeom prst="rect">
            <a:avLst/>
          </a:prstGeom>
          <a:noFill/>
          <a:ln/>
        </p:spPr>
        <p:txBody>
          <a:bodyPr wrap="none" lIns="0" tIns="0" rIns="0" bIns="0" rtlCol="0" anchor="t"/>
          <a:lstStyle/>
          <a:p>
            <a:pPr algn="l" indent="0" marL="0">
              <a:lnSpc>
                <a:spcPts val="2600"/>
              </a:lnSpc>
              <a:buNone/>
            </a:pPr>
            <a:r>
              <a:rPr lang="en-US" sz="1600" dirty="0">
                <a:solidFill>
                  <a:srgbClr val="2A2742"/>
                </a:solidFill>
                <a:latin typeface="Arimo" pitchFamily="34" charset="0"/>
                <a:ea typeface="Arimo" pitchFamily="34" charset="-122"/>
                <a:cs typeface="Arimo" pitchFamily="34" charset="-120"/>
              </a:rPr>
              <a:t>Incorporate imagery, icons, and other visual elements</a:t>
            </a:r>
            <a:endParaRPr lang="en-US" sz="1600" dirty="0"/>
          </a:p>
        </p:txBody>
      </p:sp>
      <p:sp>
        <p:nvSpPr>
          <p:cNvPr id="22" name="Text 16"/>
          <p:cNvSpPr/>
          <p:nvPr/>
        </p:nvSpPr>
        <p:spPr>
          <a:xfrm>
            <a:off x="729258" y="6990517"/>
            <a:ext cx="13171884" cy="666750"/>
          </a:xfrm>
          <a:prstGeom prst="rect">
            <a:avLst/>
          </a:prstGeom>
          <a:noFill/>
          <a:ln/>
        </p:spPr>
        <p:txBody>
          <a:bodyPr wrap="square" lIns="0" tIns="0" rIns="0" bIns="0" rtlCol="0" anchor="t"/>
          <a:lstStyle/>
          <a:p>
            <a:pPr algn="l" indent="0" marL="0">
              <a:lnSpc>
                <a:spcPts val="2600"/>
              </a:lnSpc>
              <a:buNone/>
            </a:pPr>
            <a:r>
              <a:rPr lang="en-US" sz="1600" dirty="0">
                <a:solidFill>
                  <a:srgbClr val="2A2742"/>
                </a:solidFill>
                <a:latin typeface="Arimo" pitchFamily="34" charset="0"/>
                <a:ea typeface="Arimo" pitchFamily="34" charset="-122"/>
                <a:cs typeface="Arimo" pitchFamily="34" charset="-120"/>
              </a:rPr>
              <a:t>Digital mock-ups transform wireframes into visually polished designs that represent the intended final appearance. This stage introduces brand identity, visual hierarchy, and aesthetic elements whilst maintaining the structural integrity established in the wireframing phase.</a:t>
            </a:r>
            <a:endParaRPr 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258735"/>
          </a:xfrm>
          <a:prstGeom prst="rect">
            <a:avLst/>
          </a:prstGeom>
        </p:spPr>
      </p:pic>
      <p:sp>
        <p:nvSpPr>
          <p:cNvPr id="3" name="Text 0"/>
          <p:cNvSpPr/>
          <p:nvPr/>
        </p:nvSpPr>
        <p:spPr>
          <a:xfrm>
            <a:off x="632460" y="2865001"/>
            <a:ext cx="6113859" cy="564594"/>
          </a:xfrm>
          <a:prstGeom prst="rect">
            <a:avLst/>
          </a:prstGeom>
          <a:noFill/>
          <a:ln/>
        </p:spPr>
        <p:txBody>
          <a:bodyPr wrap="none" lIns="0" tIns="0" rIns="0" bIns="0" rtlCol="0" anchor="t"/>
          <a:lstStyle/>
          <a:p>
            <a:pPr algn="l" indent="0" marL="0">
              <a:lnSpc>
                <a:spcPts val="4400"/>
              </a:lnSpc>
              <a:buNone/>
            </a:pPr>
            <a:r>
              <a:rPr lang="en-US" sz="3550" b="1" dirty="0">
                <a:solidFill>
                  <a:srgbClr val="231971"/>
                </a:solidFill>
                <a:latin typeface="Outfit Extra Bold" pitchFamily="34" charset="0"/>
                <a:ea typeface="Outfit Extra Bold" pitchFamily="34" charset="-122"/>
                <a:cs typeface="Outfit Extra Bold" pitchFamily="34" charset="-120"/>
              </a:rPr>
              <a:t>Interactive Prototyping Tools</a:t>
            </a:r>
            <a:endParaRPr lang="en-US" sz="3550" dirty="0"/>
          </a:p>
        </p:txBody>
      </p:sp>
      <p:sp>
        <p:nvSpPr>
          <p:cNvPr id="4" name="Shape 1"/>
          <p:cNvSpPr/>
          <p:nvPr/>
        </p:nvSpPr>
        <p:spPr>
          <a:xfrm>
            <a:off x="632460" y="3700582"/>
            <a:ext cx="13365480" cy="3141345"/>
          </a:xfrm>
          <a:prstGeom prst="roundRect">
            <a:avLst>
              <a:gd name="adj" fmla="val 2416"/>
            </a:avLst>
          </a:prstGeom>
          <a:noFill/>
          <a:ln w="7620">
            <a:solidFill>
              <a:srgbClr val="000000">
                <a:alpha val="8000"/>
              </a:srgbClr>
            </a:solidFill>
            <a:prstDash val="solid"/>
          </a:ln>
        </p:spPr>
      </p:sp>
      <p:sp>
        <p:nvSpPr>
          <p:cNvPr id="5" name="Shape 2"/>
          <p:cNvSpPr/>
          <p:nvPr/>
        </p:nvSpPr>
        <p:spPr>
          <a:xfrm>
            <a:off x="640080" y="3708202"/>
            <a:ext cx="13350240" cy="521017"/>
          </a:xfrm>
          <a:prstGeom prst="rect">
            <a:avLst/>
          </a:prstGeom>
          <a:solidFill>
            <a:srgbClr val="FFFFFF">
              <a:alpha val="4000"/>
            </a:srgbClr>
          </a:solidFill>
          <a:ln/>
        </p:spPr>
      </p:sp>
      <p:sp>
        <p:nvSpPr>
          <p:cNvPr id="6" name="Text 3"/>
          <p:cNvSpPr/>
          <p:nvPr/>
        </p:nvSpPr>
        <p:spPr>
          <a:xfrm>
            <a:off x="820698" y="3824168"/>
            <a:ext cx="297251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Tool</a:t>
            </a:r>
            <a:endParaRPr lang="en-US" sz="1400" dirty="0"/>
          </a:p>
        </p:txBody>
      </p:sp>
      <p:sp>
        <p:nvSpPr>
          <p:cNvPr id="7" name="Text 4"/>
          <p:cNvSpPr/>
          <p:nvPr/>
        </p:nvSpPr>
        <p:spPr>
          <a:xfrm>
            <a:off x="4162068" y="3824168"/>
            <a:ext cx="296870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Best For</a:t>
            </a:r>
            <a:endParaRPr lang="en-US" sz="1400" dirty="0"/>
          </a:p>
        </p:txBody>
      </p:sp>
      <p:sp>
        <p:nvSpPr>
          <p:cNvPr id="8" name="Text 5"/>
          <p:cNvSpPr/>
          <p:nvPr/>
        </p:nvSpPr>
        <p:spPr>
          <a:xfrm>
            <a:off x="7499628" y="3824168"/>
            <a:ext cx="296870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Key Features</a:t>
            </a:r>
            <a:endParaRPr lang="en-US" sz="1400" dirty="0"/>
          </a:p>
        </p:txBody>
      </p:sp>
      <p:sp>
        <p:nvSpPr>
          <p:cNvPr id="9" name="Text 6"/>
          <p:cNvSpPr/>
          <p:nvPr/>
        </p:nvSpPr>
        <p:spPr>
          <a:xfrm>
            <a:off x="10837188" y="3824168"/>
            <a:ext cx="297251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Integration</a:t>
            </a:r>
            <a:endParaRPr lang="en-US" sz="1400" dirty="0"/>
          </a:p>
        </p:txBody>
      </p:sp>
      <p:sp>
        <p:nvSpPr>
          <p:cNvPr id="10" name="Shape 7"/>
          <p:cNvSpPr/>
          <p:nvPr/>
        </p:nvSpPr>
        <p:spPr>
          <a:xfrm>
            <a:off x="640080" y="4229219"/>
            <a:ext cx="13350240" cy="521017"/>
          </a:xfrm>
          <a:prstGeom prst="rect">
            <a:avLst/>
          </a:prstGeom>
          <a:solidFill>
            <a:srgbClr val="000000">
              <a:alpha val="4000"/>
            </a:srgbClr>
          </a:solidFill>
          <a:ln/>
        </p:spPr>
      </p:sp>
      <p:sp>
        <p:nvSpPr>
          <p:cNvPr id="11" name="Text 8"/>
          <p:cNvSpPr/>
          <p:nvPr/>
        </p:nvSpPr>
        <p:spPr>
          <a:xfrm>
            <a:off x="820698" y="4345186"/>
            <a:ext cx="297251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Figma</a:t>
            </a:r>
            <a:endParaRPr lang="en-US" sz="1400" dirty="0"/>
          </a:p>
        </p:txBody>
      </p:sp>
      <p:sp>
        <p:nvSpPr>
          <p:cNvPr id="12" name="Text 9"/>
          <p:cNvSpPr/>
          <p:nvPr/>
        </p:nvSpPr>
        <p:spPr>
          <a:xfrm>
            <a:off x="4162068" y="4345186"/>
            <a:ext cx="296870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Team collaboration</a:t>
            </a:r>
            <a:endParaRPr lang="en-US" sz="1400" dirty="0"/>
          </a:p>
        </p:txBody>
      </p:sp>
      <p:sp>
        <p:nvSpPr>
          <p:cNvPr id="13" name="Text 10"/>
          <p:cNvSpPr/>
          <p:nvPr/>
        </p:nvSpPr>
        <p:spPr>
          <a:xfrm>
            <a:off x="7499628" y="4345186"/>
            <a:ext cx="296870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Real-time editing, Smart animate</a:t>
            </a:r>
            <a:endParaRPr lang="en-US" sz="1400" dirty="0"/>
          </a:p>
        </p:txBody>
      </p:sp>
      <p:sp>
        <p:nvSpPr>
          <p:cNvPr id="14" name="Text 11"/>
          <p:cNvSpPr/>
          <p:nvPr/>
        </p:nvSpPr>
        <p:spPr>
          <a:xfrm>
            <a:off x="10837188" y="4345186"/>
            <a:ext cx="297251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Slack, Jira, Zeplin</a:t>
            </a:r>
            <a:endParaRPr lang="en-US" sz="1400" dirty="0"/>
          </a:p>
        </p:txBody>
      </p:sp>
      <p:sp>
        <p:nvSpPr>
          <p:cNvPr id="15" name="Shape 12"/>
          <p:cNvSpPr/>
          <p:nvPr/>
        </p:nvSpPr>
        <p:spPr>
          <a:xfrm>
            <a:off x="640080" y="4750237"/>
            <a:ext cx="13350240" cy="521017"/>
          </a:xfrm>
          <a:prstGeom prst="rect">
            <a:avLst/>
          </a:prstGeom>
          <a:solidFill>
            <a:srgbClr val="FFFFFF">
              <a:alpha val="4000"/>
            </a:srgbClr>
          </a:solidFill>
          <a:ln/>
        </p:spPr>
      </p:sp>
      <p:sp>
        <p:nvSpPr>
          <p:cNvPr id="16" name="Text 13"/>
          <p:cNvSpPr/>
          <p:nvPr/>
        </p:nvSpPr>
        <p:spPr>
          <a:xfrm>
            <a:off x="820698" y="4866203"/>
            <a:ext cx="297251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Adobe XD</a:t>
            </a:r>
            <a:endParaRPr lang="en-US" sz="1400" dirty="0"/>
          </a:p>
        </p:txBody>
      </p:sp>
      <p:sp>
        <p:nvSpPr>
          <p:cNvPr id="17" name="Text 14"/>
          <p:cNvSpPr/>
          <p:nvPr/>
        </p:nvSpPr>
        <p:spPr>
          <a:xfrm>
            <a:off x="4162068" y="4866203"/>
            <a:ext cx="296870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Adobe ecosystem users</a:t>
            </a:r>
            <a:endParaRPr lang="en-US" sz="1400" dirty="0"/>
          </a:p>
        </p:txBody>
      </p:sp>
      <p:sp>
        <p:nvSpPr>
          <p:cNvPr id="18" name="Text 15"/>
          <p:cNvSpPr/>
          <p:nvPr/>
        </p:nvSpPr>
        <p:spPr>
          <a:xfrm>
            <a:off x="7499628" y="4866203"/>
            <a:ext cx="296870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Voice prototyping, Auto-animate</a:t>
            </a:r>
            <a:endParaRPr lang="en-US" sz="1400" dirty="0"/>
          </a:p>
        </p:txBody>
      </p:sp>
      <p:sp>
        <p:nvSpPr>
          <p:cNvPr id="19" name="Text 16"/>
          <p:cNvSpPr/>
          <p:nvPr/>
        </p:nvSpPr>
        <p:spPr>
          <a:xfrm>
            <a:off x="10837188" y="4866203"/>
            <a:ext cx="297251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Creative Cloud apps</a:t>
            </a:r>
            <a:endParaRPr lang="en-US" sz="1400" dirty="0"/>
          </a:p>
        </p:txBody>
      </p:sp>
      <p:sp>
        <p:nvSpPr>
          <p:cNvPr id="20" name="Shape 17"/>
          <p:cNvSpPr/>
          <p:nvPr/>
        </p:nvSpPr>
        <p:spPr>
          <a:xfrm>
            <a:off x="640080" y="5271254"/>
            <a:ext cx="13350240" cy="521017"/>
          </a:xfrm>
          <a:prstGeom prst="rect">
            <a:avLst/>
          </a:prstGeom>
          <a:solidFill>
            <a:srgbClr val="000000">
              <a:alpha val="4000"/>
            </a:srgbClr>
          </a:solidFill>
          <a:ln/>
        </p:spPr>
      </p:sp>
      <p:sp>
        <p:nvSpPr>
          <p:cNvPr id="21" name="Text 18"/>
          <p:cNvSpPr/>
          <p:nvPr/>
        </p:nvSpPr>
        <p:spPr>
          <a:xfrm>
            <a:off x="820698" y="5387221"/>
            <a:ext cx="297251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InVision Studio</a:t>
            </a:r>
            <a:endParaRPr lang="en-US" sz="1400" dirty="0"/>
          </a:p>
        </p:txBody>
      </p:sp>
      <p:sp>
        <p:nvSpPr>
          <p:cNvPr id="22" name="Text 19"/>
          <p:cNvSpPr/>
          <p:nvPr/>
        </p:nvSpPr>
        <p:spPr>
          <a:xfrm>
            <a:off x="4162068" y="5387221"/>
            <a:ext cx="296870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Animation transitions</a:t>
            </a:r>
            <a:endParaRPr lang="en-US" sz="1400" dirty="0"/>
          </a:p>
        </p:txBody>
      </p:sp>
      <p:sp>
        <p:nvSpPr>
          <p:cNvPr id="23" name="Text 20"/>
          <p:cNvSpPr/>
          <p:nvPr/>
        </p:nvSpPr>
        <p:spPr>
          <a:xfrm>
            <a:off x="7499628" y="5387221"/>
            <a:ext cx="296870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Advanced transitions, Design system</a:t>
            </a:r>
            <a:endParaRPr lang="en-US" sz="1400" dirty="0"/>
          </a:p>
        </p:txBody>
      </p:sp>
      <p:sp>
        <p:nvSpPr>
          <p:cNvPr id="24" name="Text 21"/>
          <p:cNvSpPr/>
          <p:nvPr/>
        </p:nvSpPr>
        <p:spPr>
          <a:xfrm>
            <a:off x="10837188" y="5387221"/>
            <a:ext cx="297251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Sketch, Slack, Jira</a:t>
            </a:r>
            <a:endParaRPr lang="en-US" sz="1400" dirty="0"/>
          </a:p>
        </p:txBody>
      </p:sp>
      <p:sp>
        <p:nvSpPr>
          <p:cNvPr id="25" name="Shape 22"/>
          <p:cNvSpPr/>
          <p:nvPr/>
        </p:nvSpPr>
        <p:spPr>
          <a:xfrm>
            <a:off x="640080" y="5792272"/>
            <a:ext cx="13350240" cy="521017"/>
          </a:xfrm>
          <a:prstGeom prst="rect">
            <a:avLst/>
          </a:prstGeom>
          <a:solidFill>
            <a:srgbClr val="FFFFFF">
              <a:alpha val="4000"/>
            </a:srgbClr>
          </a:solidFill>
          <a:ln/>
        </p:spPr>
      </p:sp>
      <p:sp>
        <p:nvSpPr>
          <p:cNvPr id="26" name="Text 23"/>
          <p:cNvSpPr/>
          <p:nvPr/>
        </p:nvSpPr>
        <p:spPr>
          <a:xfrm>
            <a:off x="820698" y="5908238"/>
            <a:ext cx="297251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Axure RP</a:t>
            </a:r>
            <a:endParaRPr lang="en-US" sz="1400" dirty="0"/>
          </a:p>
        </p:txBody>
      </p:sp>
      <p:sp>
        <p:nvSpPr>
          <p:cNvPr id="27" name="Text 24"/>
          <p:cNvSpPr/>
          <p:nvPr/>
        </p:nvSpPr>
        <p:spPr>
          <a:xfrm>
            <a:off x="4162068" y="5908238"/>
            <a:ext cx="296870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Complex interactions</a:t>
            </a:r>
            <a:endParaRPr lang="en-US" sz="1400" dirty="0"/>
          </a:p>
        </p:txBody>
      </p:sp>
      <p:sp>
        <p:nvSpPr>
          <p:cNvPr id="28" name="Text 25"/>
          <p:cNvSpPr/>
          <p:nvPr/>
        </p:nvSpPr>
        <p:spPr>
          <a:xfrm>
            <a:off x="7499628" y="5908238"/>
            <a:ext cx="296870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Conditional logic, Variables</a:t>
            </a:r>
            <a:endParaRPr lang="en-US" sz="1400" dirty="0"/>
          </a:p>
        </p:txBody>
      </p:sp>
      <p:sp>
        <p:nvSpPr>
          <p:cNvPr id="29" name="Text 26"/>
          <p:cNvSpPr/>
          <p:nvPr/>
        </p:nvSpPr>
        <p:spPr>
          <a:xfrm>
            <a:off x="10837188" y="5908238"/>
            <a:ext cx="297251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Jira, Microsoft TFS</a:t>
            </a:r>
            <a:endParaRPr lang="en-US" sz="1400" dirty="0"/>
          </a:p>
        </p:txBody>
      </p:sp>
      <p:sp>
        <p:nvSpPr>
          <p:cNvPr id="30" name="Shape 27"/>
          <p:cNvSpPr/>
          <p:nvPr/>
        </p:nvSpPr>
        <p:spPr>
          <a:xfrm>
            <a:off x="640080" y="6313289"/>
            <a:ext cx="13350240" cy="521017"/>
          </a:xfrm>
          <a:prstGeom prst="rect">
            <a:avLst/>
          </a:prstGeom>
          <a:solidFill>
            <a:srgbClr val="000000">
              <a:alpha val="4000"/>
            </a:srgbClr>
          </a:solidFill>
          <a:ln/>
        </p:spPr>
      </p:sp>
      <p:sp>
        <p:nvSpPr>
          <p:cNvPr id="31" name="Text 28"/>
          <p:cNvSpPr/>
          <p:nvPr/>
        </p:nvSpPr>
        <p:spPr>
          <a:xfrm>
            <a:off x="820698" y="6429256"/>
            <a:ext cx="297251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ProtoPie</a:t>
            </a:r>
            <a:endParaRPr lang="en-US" sz="1400" dirty="0"/>
          </a:p>
        </p:txBody>
      </p:sp>
      <p:sp>
        <p:nvSpPr>
          <p:cNvPr id="32" name="Text 29"/>
          <p:cNvSpPr/>
          <p:nvPr/>
        </p:nvSpPr>
        <p:spPr>
          <a:xfrm>
            <a:off x="4162068" y="6429256"/>
            <a:ext cx="296870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Sensor-based prototypes</a:t>
            </a:r>
            <a:endParaRPr lang="en-US" sz="1400" dirty="0"/>
          </a:p>
        </p:txBody>
      </p:sp>
      <p:sp>
        <p:nvSpPr>
          <p:cNvPr id="33" name="Text 30"/>
          <p:cNvSpPr/>
          <p:nvPr/>
        </p:nvSpPr>
        <p:spPr>
          <a:xfrm>
            <a:off x="7499628" y="6429256"/>
            <a:ext cx="296870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Mobile sensors, Data variables</a:t>
            </a:r>
            <a:endParaRPr lang="en-US" sz="1400" dirty="0"/>
          </a:p>
        </p:txBody>
      </p:sp>
      <p:sp>
        <p:nvSpPr>
          <p:cNvPr id="34" name="Text 31"/>
          <p:cNvSpPr/>
          <p:nvPr/>
        </p:nvSpPr>
        <p:spPr>
          <a:xfrm>
            <a:off x="10837188" y="6429256"/>
            <a:ext cx="2972514" cy="289084"/>
          </a:xfrm>
          <a:prstGeom prst="rect">
            <a:avLst/>
          </a:prstGeom>
          <a:noFill/>
          <a:ln/>
        </p:spPr>
        <p:txBody>
          <a:bodyPr wrap="non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Sketch, Adobe XD</a:t>
            </a:r>
            <a:endParaRPr lang="en-US" sz="1400" dirty="0"/>
          </a:p>
        </p:txBody>
      </p:sp>
      <p:sp>
        <p:nvSpPr>
          <p:cNvPr id="35" name="Text 32"/>
          <p:cNvSpPr/>
          <p:nvPr/>
        </p:nvSpPr>
        <p:spPr>
          <a:xfrm>
            <a:off x="632460" y="7045166"/>
            <a:ext cx="13365480" cy="578168"/>
          </a:xfrm>
          <a:prstGeom prst="rect">
            <a:avLst/>
          </a:prstGeom>
          <a:noFill/>
          <a:ln/>
        </p:spPr>
        <p:txBody>
          <a:bodyPr wrap="squar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Modern prototyping tools enable designers to create interactive experiences that closely simulate real product behaviour without writing code. The right tool choice depends on your project complexity, team workflows, and the fidelity level required for effective testing.</a:t>
            </a:r>
            <a:endParaRPr lang="en-US" sz="1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47474" y="587931"/>
            <a:ext cx="6830497" cy="667464"/>
          </a:xfrm>
          <a:prstGeom prst="rect">
            <a:avLst/>
          </a:prstGeom>
          <a:noFill/>
          <a:ln/>
        </p:spPr>
        <p:txBody>
          <a:bodyPr wrap="none" lIns="0" tIns="0" rIns="0" bIns="0" rtlCol="0" anchor="t"/>
          <a:lstStyle/>
          <a:p>
            <a:pPr algn="l" indent="0" marL="0">
              <a:lnSpc>
                <a:spcPts val="5250"/>
              </a:lnSpc>
              <a:buNone/>
            </a:pPr>
            <a:r>
              <a:rPr lang="en-US" sz="4200" b="1" dirty="0">
                <a:solidFill>
                  <a:srgbClr val="231971"/>
                </a:solidFill>
                <a:latin typeface="Outfit Extra Bold" pitchFamily="34" charset="0"/>
                <a:ea typeface="Outfit Extra Bold" pitchFamily="34" charset="-122"/>
                <a:cs typeface="Outfit Extra Bold" pitchFamily="34" charset="-120"/>
              </a:rPr>
              <a:t>Building the First Prototype</a:t>
            </a:r>
            <a:endParaRPr lang="en-US" sz="4200" dirty="0"/>
          </a:p>
        </p:txBody>
      </p:sp>
      <p:sp>
        <p:nvSpPr>
          <p:cNvPr id="3" name="Shape 1"/>
          <p:cNvSpPr/>
          <p:nvPr/>
        </p:nvSpPr>
        <p:spPr>
          <a:xfrm>
            <a:off x="7299960" y="1682472"/>
            <a:ext cx="30480" cy="5959197"/>
          </a:xfrm>
          <a:prstGeom prst="roundRect">
            <a:avLst>
              <a:gd name="adj" fmla="val 294301"/>
            </a:avLst>
          </a:prstGeom>
          <a:solidFill>
            <a:srgbClr val="BDB8DF"/>
          </a:solidFill>
          <a:ln/>
        </p:spPr>
      </p:sp>
      <p:sp>
        <p:nvSpPr>
          <p:cNvPr id="4" name="Shape 2"/>
          <p:cNvSpPr/>
          <p:nvPr/>
        </p:nvSpPr>
        <p:spPr>
          <a:xfrm>
            <a:off x="6464737" y="2147768"/>
            <a:ext cx="640675" cy="30480"/>
          </a:xfrm>
          <a:prstGeom prst="roundRect">
            <a:avLst>
              <a:gd name="adj" fmla="val 294301"/>
            </a:avLst>
          </a:prstGeom>
          <a:solidFill>
            <a:srgbClr val="BDB8DF"/>
          </a:solidFill>
          <a:ln/>
        </p:spPr>
      </p:sp>
      <p:sp>
        <p:nvSpPr>
          <p:cNvPr id="5" name="Shape 3"/>
          <p:cNvSpPr/>
          <p:nvPr/>
        </p:nvSpPr>
        <p:spPr>
          <a:xfrm>
            <a:off x="7074932" y="1922740"/>
            <a:ext cx="480536" cy="480536"/>
          </a:xfrm>
          <a:prstGeom prst="roundRect">
            <a:avLst>
              <a:gd name="adj" fmla="val 18667"/>
            </a:avLst>
          </a:prstGeom>
          <a:solidFill>
            <a:srgbClr val="E9E6FA"/>
          </a:solidFill>
          <a:ln w="7620">
            <a:solidFill>
              <a:srgbClr val="BDB8DF"/>
            </a:solidFill>
            <a:prstDash val="solid"/>
          </a:ln>
        </p:spPr>
      </p:sp>
      <p:pic>
        <p:nvPicPr>
          <p:cNvPr id="6" name="Image 0" descr="preencoded.png">    </p:cNvPr>
          <p:cNvPicPr>
            <a:picLocks noChangeAspect="1"/>
          </p:cNvPicPr>
          <p:nvPr/>
        </p:nvPicPr>
        <p:blipFill>
          <a:blip r:embed="rId1"/>
          <a:stretch>
            <a:fillRect/>
          </a:stretch>
        </p:blipFill>
        <p:spPr>
          <a:xfrm>
            <a:off x="7155061" y="1962805"/>
            <a:ext cx="320278" cy="400407"/>
          </a:xfrm>
          <a:prstGeom prst="rect">
            <a:avLst/>
          </a:prstGeom>
        </p:spPr>
      </p:pic>
      <p:sp>
        <p:nvSpPr>
          <p:cNvPr id="7" name="Text 4"/>
          <p:cNvSpPr/>
          <p:nvPr/>
        </p:nvSpPr>
        <p:spPr>
          <a:xfrm>
            <a:off x="3289340" y="1895951"/>
            <a:ext cx="2957989" cy="333613"/>
          </a:xfrm>
          <a:prstGeom prst="rect">
            <a:avLst/>
          </a:prstGeom>
          <a:noFill/>
          <a:ln/>
        </p:spPr>
        <p:txBody>
          <a:bodyPr wrap="none" lIns="0" tIns="0" rIns="0" bIns="0" rtlCol="0" anchor="t"/>
          <a:lstStyle/>
          <a:p>
            <a:pPr algn="r" indent="0" marL="0">
              <a:lnSpc>
                <a:spcPts val="2600"/>
              </a:lnSpc>
              <a:buNone/>
            </a:pPr>
            <a:r>
              <a:rPr lang="en-US" sz="2100" b="1" dirty="0">
                <a:solidFill>
                  <a:srgbClr val="2A2742"/>
                </a:solidFill>
                <a:latin typeface="Outfit Extra Bold" pitchFamily="34" charset="0"/>
                <a:ea typeface="Outfit Extra Bold" pitchFamily="34" charset="-122"/>
                <a:cs typeface="Outfit Extra Bold" pitchFamily="34" charset="-120"/>
              </a:rPr>
              <a:t>Prioritise MVP Features</a:t>
            </a:r>
            <a:endParaRPr lang="en-US" sz="2100" dirty="0"/>
          </a:p>
        </p:txBody>
      </p:sp>
      <p:sp>
        <p:nvSpPr>
          <p:cNvPr id="8" name="Text 5"/>
          <p:cNvSpPr/>
          <p:nvPr/>
        </p:nvSpPr>
        <p:spPr>
          <a:xfrm>
            <a:off x="747474" y="2357676"/>
            <a:ext cx="5499854" cy="1366838"/>
          </a:xfrm>
          <a:prstGeom prst="rect">
            <a:avLst/>
          </a:prstGeom>
          <a:noFill/>
          <a:ln/>
        </p:spPr>
        <p:txBody>
          <a:bodyPr wrap="square" lIns="0" tIns="0" rIns="0" bIns="0" rtlCol="0" anchor="t"/>
          <a:lstStyle/>
          <a:p>
            <a:pPr algn="r" indent="0" marL="0">
              <a:lnSpc>
                <a:spcPts val="2650"/>
              </a:lnSpc>
              <a:buNone/>
            </a:pPr>
            <a:r>
              <a:rPr lang="en-US" sz="1650" dirty="0">
                <a:solidFill>
                  <a:srgbClr val="2A2742"/>
                </a:solidFill>
                <a:latin typeface="Arimo" pitchFamily="34" charset="0"/>
                <a:ea typeface="Arimo" pitchFamily="34" charset="-122"/>
                <a:cs typeface="Arimo" pitchFamily="34" charset="-120"/>
              </a:rPr>
              <a:t>Identify and focus on core functionality that demonstrates the product's value proposition. Avoid feature creep by ruthlessly questioning whether each element is essential for this initial version.</a:t>
            </a:r>
            <a:endParaRPr lang="en-US" sz="1650" dirty="0"/>
          </a:p>
        </p:txBody>
      </p:sp>
      <p:sp>
        <p:nvSpPr>
          <p:cNvPr id="9" name="Shape 6"/>
          <p:cNvSpPr/>
          <p:nvPr/>
        </p:nvSpPr>
        <p:spPr>
          <a:xfrm>
            <a:off x="7524988" y="3215521"/>
            <a:ext cx="640675" cy="30480"/>
          </a:xfrm>
          <a:prstGeom prst="roundRect">
            <a:avLst>
              <a:gd name="adj" fmla="val 294301"/>
            </a:avLst>
          </a:prstGeom>
          <a:solidFill>
            <a:srgbClr val="BDB8DF"/>
          </a:solidFill>
          <a:ln/>
        </p:spPr>
      </p:sp>
      <p:sp>
        <p:nvSpPr>
          <p:cNvPr id="10" name="Shape 7"/>
          <p:cNvSpPr/>
          <p:nvPr/>
        </p:nvSpPr>
        <p:spPr>
          <a:xfrm>
            <a:off x="7074932" y="2990493"/>
            <a:ext cx="480536" cy="480536"/>
          </a:xfrm>
          <a:prstGeom prst="roundRect">
            <a:avLst>
              <a:gd name="adj" fmla="val 18667"/>
            </a:avLst>
          </a:prstGeom>
          <a:solidFill>
            <a:srgbClr val="E9E6FA"/>
          </a:solidFill>
          <a:ln w="7620">
            <a:solidFill>
              <a:srgbClr val="BDB8DF"/>
            </a:solidFill>
            <a:prstDash val="solid"/>
          </a:ln>
        </p:spPr>
      </p:sp>
      <p:pic>
        <p:nvPicPr>
          <p:cNvPr id="11" name="Image 1" descr="preencoded.png">    </p:cNvPr>
          <p:cNvPicPr>
            <a:picLocks noChangeAspect="1"/>
          </p:cNvPicPr>
          <p:nvPr/>
        </p:nvPicPr>
        <p:blipFill>
          <a:blip r:embed="rId2"/>
          <a:stretch>
            <a:fillRect/>
          </a:stretch>
        </p:blipFill>
        <p:spPr>
          <a:xfrm>
            <a:off x="7155061" y="3030557"/>
            <a:ext cx="320278" cy="400407"/>
          </a:xfrm>
          <a:prstGeom prst="rect">
            <a:avLst/>
          </a:prstGeom>
        </p:spPr>
      </p:pic>
      <p:sp>
        <p:nvSpPr>
          <p:cNvPr id="12" name="Text 8"/>
          <p:cNvSpPr/>
          <p:nvPr/>
        </p:nvSpPr>
        <p:spPr>
          <a:xfrm>
            <a:off x="8383072" y="2963704"/>
            <a:ext cx="2703195" cy="333613"/>
          </a:xfrm>
          <a:prstGeom prst="rect">
            <a:avLst/>
          </a:prstGeom>
          <a:noFill/>
          <a:ln/>
        </p:spPr>
        <p:txBody>
          <a:bodyPr wrap="none" lIns="0" tIns="0" rIns="0" bIns="0" rtlCol="0" anchor="t"/>
          <a:lstStyle/>
          <a:p>
            <a:pPr algn="l" indent="0" marL="0">
              <a:lnSpc>
                <a:spcPts val="2600"/>
              </a:lnSpc>
              <a:buNone/>
            </a:pPr>
            <a:r>
              <a:rPr lang="en-US" sz="2100" b="1" dirty="0">
                <a:solidFill>
                  <a:srgbClr val="2A2742"/>
                </a:solidFill>
                <a:latin typeface="Outfit Extra Bold" pitchFamily="34" charset="0"/>
                <a:ea typeface="Outfit Extra Bold" pitchFamily="34" charset="-122"/>
                <a:cs typeface="Outfit Extra Bold" pitchFamily="34" charset="-120"/>
              </a:rPr>
              <a:t>Establish Key Screens</a:t>
            </a:r>
            <a:endParaRPr lang="en-US" sz="2100" dirty="0"/>
          </a:p>
        </p:txBody>
      </p:sp>
      <p:sp>
        <p:nvSpPr>
          <p:cNvPr id="13" name="Text 9"/>
          <p:cNvSpPr/>
          <p:nvPr/>
        </p:nvSpPr>
        <p:spPr>
          <a:xfrm>
            <a:off x="8383072" y="3425428"/>
            <a:ext cx="5499854" cy="1366838"/>
          </a:xfrm>
          <a:prstGeom prst="rect">
            <a:avLst/>
          </a:prstGeom>
          <a:noFill/>
          <a:ln/>
        </p:spPr>
        <p:txBody>
          <a:bodyPr wrap="square" lIns="0" tIns="0" rIns="0" bIns="0" rtlCol="0" anchor="t"/>
          <a:lstStyle/>
          <a:p>
            <a:pPr algn="l" indent="0" marL="0">
              <a:lnSpc>
                <a:spcPts val="2650"/>
              </a:lnSpc>
              <a:buNone/>
            </a:pPr>
            <a:r>
              <a:rPr lang="en-US" sz="1650" dirty="0">
                <a:solidFill>
                  <a:srgbClr val="2A2742"/>
                </a:solidFill>
                <a:latin typeface="Arimo" pitchFamily="34" charset="0"/>
                <a:ea typeface="Arimo" pitchFamily="34" charset="-122"/>
                <a:cs typeface="Arimo" pitchFamily="34" charset="-120"/>
              </a:rPr>
              <a:t>Create the minimum set of screens needed to support critical user journeys. Each screen should serve a clear purpose within the workflow and contain only necessary elements.</a:t>
            </a:r>
            <a:endParaRPr lang="en-US" sz="1650" dirty="0"/>
          </a:p>
        </p:txBody>
      </p:sp>
      <p:sp>
        <p:nvSpPr>
          <p:cNvPr id="14" name="Shape 10"/>
          <p:cNvSpPr/>
          <p:nvPr/>
        </p:nvSpPr>
        <p:spPr>
          <a:xfrm>
            <a:off x="6464737" y="4616768"/>
            <a:ext cx="640675" cy="30480"/>
          </a:xfrm>
          <a:prstGeom prst="roundRect">
            <a:avLst>
              <a:gd name="adj" fmla="val 294301"/>
            </a:avLst>
          </a:prstGeom>
          <a:solidFill>
            <a:srgbClr val="BDB8DF"/>
          </a:solidFill>
          <a:ln/>
        </p:spPr>
      </p:sp>
      <p:sp>
        <p:nvSpPr>
          <p:cNvPr id="15" name="Shape 11"/>
          <p:cNvSpPr/>
          <p:nvPr/>
        </p:nvSpPr>
        <p:spPr>
          <a:xfrm>
            <a:off x="7074932" y="4391739"/>
            <a:ext cx="480536" cy="480536"/>
          </a:xfrm>
          <a:prstGeom prst="roundRect">
            <a:avLst>
              <a:gd name="adj" fmla="val 18667"/>
            </a:avLst>
          </a:prstGeom>
          <a:solidFill>
            <a:srgbClr val="E9E6FA"/>
          </a:solidFill>
          <a:ln w="7620">
            <a:solidFill>
              <a:srgbClr val="BDB8DF"/>
            </a:solidFill>
            <a:prstDash val="solid"/>
          </a:ln>
        </p:spPr>
      </p:sp>
      <p:pic>
        <p:nvPicPr>
          <p:cNvPr id="16" name="Image 2" descr="preencoded.png">    </p:cNvPr>
          <p:cNvPicPr>
            <a:picLocks noChangeAspect="1"/>
          </p:cNvPicPr>
          <p:nvPr/>
        </p:nvPicPr>
        <p:blipFill>
          <a:blip r:embed="rId3"/>
          <a:stretch>
            <a:fillRect/>
          </a:stretch>
        </p:blipFill>
        <p:spPr>
          <a:xfrm>
            <a:off x="7155061" y="4431804"/>
            <a:ext cx="320278" cy="400407"/>
          </a:xfrm>
          <a:prstGeom prst="rect">
            <a:avLst/>
          </a:prstGeom>
        </p:spPr>
      </p:pic>
      <p:sp>
        <p:nvSpPr>
          <p:cNvPr id="17" name="Text 12"/>
          <p:cNvSpPr/>
          <p:nvPr/>
        </p:nvSpPr>
        <p:spPr>
          <a:xfrm>
            <a:off x="3577709" y="4364950"/>
            <a:ext cx="2669619" cy="333613"/>
          </a:xfrm>
          <a:prstGeom prst="rect">
            <a:avLst/>
          </a:prstGeom>
          <a:noFill/>
          <a:ln/>
        </p:spPr>
        <p:txBody>
          <a:bodyPr wrap="none" lIns="0" tIns="0" rIns="0" bIns="0" rtlCol="0" anchor="t"/>
          <a:lstStyle/>
          <a:p>
            <a:pPr algn="r" indent="0" marL="0">
              <a:lnSpc>
                <a:spcPts val="2600"/>
              </a:lnSpc>
              <a:buNone/>
            </a:pPr>
            <a:r>
              <a:rPr lang="en-US" sz="2100" b="1" dirty="0">
                <a:solidFill>
                  <a:srgbClr val="2A2742"/>
                </a:solidFill>
                <a:latin typeface="Outfit Extra Bold" pitchFamily="34" charset="0"/>
                <a:ea typeface="Outfit Extra Bold" pitchFamily="34" charset="-122"/>
                <a:cs typeface="Outfit Extra Bold" pitchFamily="34" charset="-120"/>
              </a:rPr>
              <a:t>Connect User Flows</a:t>
            </a:r>
            <a:endParaRPr lang="en-US" sz="2100" dirty="0"/>
          </a:p>
        </p:txBody>
      </p:sp>
      <p:sp>
        <p:nvSpPr>
          <p:cNvPr id="18" name="Text 13"/>
          <p:cNvSpPr/>
          <p:nvPr/>
        </p:nvSpPr>
        <p:spPr>
          <a:xfrm>
            <a:off x="747474" y="4826675"/>
            <a:ext cx="5499854" cy="1366838"/>
          </a:xfrm>
          <a:prstGeom prst="rect">
            <a:avLst/>
          </a:prstGeom>
          <a:noFill/>
          <a:ln/>
        </p:spPr>
        <p:txBody>
          <a:bodyPr wrap="square" lIns="0" tIns="0" rIns="0" bIns="0" rtlCol="0" anchor="t"/>
          <a:lstStyle/>
          <a:p>
            <a:pPr algn="r" indent="0" marL="0">
              <a:lnSpc>
                <a:spcPts val="2650"/>
              </a:lnSpc>
              <a:buNone/>
            </a:pPr>
            <a:r>
              <a:rPr lang="en-US" sz="1650" dirty="0">
                <a:solidFill>
                  <a:srgbClr val="2A2742"/>
                </a:solidFill>
                <a:latin typeface="Arimo" pitchFamily="34" charset="0"/>
                <a:ea typeface="Arimo" pitchFamily="34" charset="-122"/>
                <a:cs typeface="Arimo" pitchFamily="34" charset="-120"/>
              </a:rPr>
              <a:t>Link screens with appropriate interactions and transitions to create seamless journeys. Focus on the primary paths most users will take rather than trying to map every possible scenario.</a:t>
            </a:r>
            <a:endParaRPr lang="en-US" sz="1650" dirty="0"/>
          </a:p>
        </p:txBody>
      </p:sp>
      <p:sp>
        <p:nvSpPr>
          <p:cNvPr id="19" name="Shape 14"/>
          <p:cNvSpPr/>
          <p:nvPr/>
        </p:nvSpPr>
        <p:spPr>
          <a:xfrm>
            <a:off x="7524988" y="5851327"/>
            <a:ext cx="640675" cy="30480"/>
          </a:xfrm>
          <a:prstGeom prst="roundRect">
            <a:avLst>
              <a:gd name="adj" fmla="val 294301"/>
            </a:avLst>
          </a:prstGeom>
          <a:solidFill>
            <a:srgbClr val="BDB8DF"/>
          </a:solidFill>
          <a:ln/>
        </p:spPr>
      </p:sp>
      <p:sp>
        <p:nvSpPr>
          <p:cNvPr id="20" name="Shape 15"/>
          <p:cNvSpPr/>
          <p:nvPr/>
        </p:nvSpPr>
        <p:spPr>
          <a:xfrm>
            <a:off x="7074932" y="5626298"/>
            <a:ext cx="480536" cy="480536"/>
          </a:xfrm>
          <a:prstGeom prst="roundRect">
            <a:avLst>
              <a:gd name="adj" fmla="val 18667"/>
            </a:avLst>
          </a:prstGeom>
          <a:solidFill>
            <a:srgbClr val="E9E6FA"/>
          </a:solidFill>
          <a:ln w="7620">
            <a:solidFill>
              <a:srgbClr val="BDB8DF"/>
            </a:solidFill>
            <a:prstDash val="solid"/>
          </a:ln>
        </p:spPr>
      </p:sp>
      <p:pic>
        <p:nvPicPr>
          <p:cNvPr id="21" name="Image 3" descr="preencoded.png">    </p:cNvPr>
          <p:cNvPicPr>
            <a:picLocks noChangeAspect="1"/>
          </p:cNvPicPr>
          <p:nvPr/>
        </p:nvPicPr>
        <p:blipFill>
          <a:blip r:embed="rId4"/>
          <a:stretch>
            <a:fillRect/>
          </a:stretch>
        </p:blipFill>
        <p:spPr>
          <a:xfrm>
            <a:off x="7155061" y="5666363"/>
            <a:ext cx="320278" cy="400407"/>
          </a:xfrm>
          <a:prstGeom prst="rect">
            <a:avLst/>
          </a:prstGeom>
        </p:spPr>
      </p:pic>
      <p:sp>
        <p:nvSpPr>
          <p:cNvPr id="22" name="Text 16"/>
          <p:cNvSpPr/>
          <p:nvPr/>
        </p:nvSpPr>
        <p:spPr>
          <a:xfrm>
            <a:off x="8383072" y="5599509"/>
            <a:ext cx="2669619" cy="333613"/>
          </a:xfrm>
          <a:prstGeom prst="rect">
            <a:avLst/>
          </a:prstGeom>
          <a:noFill/>
          <a:ln/>
        </p:spPr>
        <p:txBody>
          <a:bodyPr wrap="none" lIns="0" tIns="0" rIns="0" bIns="0" rtlCol="0" anchor="t"/>
          <a:lstStyle/>
          <a:p>
            <a:pPr algn="l" indent="0" marL="0">
              <a:lnSpc>
                <a:spcPts val="2600"/>
              </a:lnSpc>
              <a:buNone/>
            </a:pPr>
            <a:r>
              <a:rPr lang="en-US" sz="2100" b="1" dirty="0">
                <a:solidFill>
                  <a:srgbClr val="2A2742"/>
                </a:solidFill>
                <a:latin typeface="Outfit Extra Bold" pitchFamily="34" charset="0"/>
                <a:ea typeface="Outfit Extra Bold" pitchFamily="34" charset="-122"/>
                <a:cs typeface="Outfit Extra Bold" pitchFamily="34" charset="-120"/>
              </a:rPr>
              <a:t>Add Validation Cues</a:t>
            </a:r>
            <a:endParaRPr lang="en-US" sz="2100" dirty="0"/>
          </a:p>
        </p:txBody>
      </p:sp>
      <p:sp>
        <p:nvSpPr>
          <p:cNvPr id="23" name="Text 17"/>
          <p:cNvSpPr/>
          <p:nvPr/>
        </p:nvSpPr>
        <p:spPr>
          <a:xfrm>
            <a:off x="8383072" y="6061234"/>
            <a:ext cx="5499854" cy="1366838"/>
          </a:xfrm>
          <a:prstGeom prst="rect">
            <a:avLst/>
          </a:prstGeom>
          <a:noFill/>
          <a:ln/>
        </p:spPr>
        <p:txBody>
          <a:bodyPr wrap="square" lIns="0" tIns="0" rIns="0" bIns="0" rtlCol="0" anchor="t"/>
          <a:lstStyle/>
          <a:p>
            <a:pPr algn="l" indent="0" marL="0">
              <a:lnSpc>
                <a:spcPts val="2650"/>
              </a:lnSpc>
              <a:buNone/>
            </a:pPr>
            <a:r>
              <a:rPr lang="en-US" sz="1650" dirty="0">
                <a:solidFill>
                  <a:srgbClr val="2A2742"/>
                </a:solidFill>
                <a:latin typeface="Arimo" pitchFamily="34" charset="0"/>
                <a:ea typeface="Arimo" pitchFamily="34" charset="-122"/>
                <a:cs typeface="Arimo" pitchFamily="34" charset="-120"/>
              </a:rPr>
              <a:t>Incorporate appropriate feedback mechanisms like success messages, error states, and loading indicators to make the prototype feel responsive and provide context to users.</a:t>
            </a:r>
            <a:endParaRPr lang="en-US" sz="16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306830"/>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Usability Testing</a:t>
            </a:r>
            <a:endParaRPr lang="en-US" sz="4450" dirty="0"/>
          </a:p>
        </p:txBody>
      </p:sp>
      <p:sp>
        <p:nvSpPr>
          <p:cNvPr id="3" name="Text 1"/>
          <p:cNvSpPr/>
          <p:nvPr/>
        </p:nvSpPr>
        <p:spPr>
          <a:xfrm>
            <a:off x="793790" y="2582585"/>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31971"/>
                </a:solidFill>
                <a:latin typeface="Outfit Extra Bold" pitchFamily="34" charset="0"/>
                <a:ea typeface="Outfit Extra Bold" pitchFamily="34" charset="-122"/>
                <a:cs typeface="Outfit Extra Bold" pitchFamily="34" charset="-120"/>
              </a:rPr>
              <a:t>Preparation</a:t>
            </a:r>
            <a:endParaRPr lang="en-US" sz="2200" dirty="0"/>
          </a:p>
        </p:txBody>
      </p:sp>
      <p:sp>
        <p:nvSpPr>
          <p:cNvPr id="4" name="Text 2"/>
          <p:cNvSpPr/>
          <p:nvPr/>
        </p:nvSpPr>
        <p:spPr>
          <a:xfrm>
            <a:off x="793790" y="3163729"/>
            <a:ext cx="6244709"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Before conducting tests, establish clear objectives and methodology:</a:t>
            </a:r>
            <a:endParaRPr lang="en-US" sz="1750" dirty="0"/>
          </a:p>
        </p:txBody>
      </p:sp>
      <p:sp>
        <p:nvSpPr>
          <p:cNvPr id="5" name="Text 3"/>
          <p:cNvSpPr/>
          <p:nvPr/>
        </p:nvSpPr>
        <p:spPr>
          <a:xfrm>
            <a:off x="793790" y="4093607"/>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Define specific tasks for participants to complete</a:t>
            </a:r>
            <a:endParaRPr lang="en-US" sz="1750" dirty="0"/>
          </a:p>
        </p:txBody>
      </p:sp>
      <p:sp>
        <p:nvSpPr>
          <p:cNvPr id="6" name="Text 4"/>
          <p:cNvSpPr/>
          <p:nvPr/>
        </p:nvSpPr>
        <p:spPr>
          <a:xfrm>
            <a:off x="793790" y="4535805"/>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Create a moderator script with consistent instructions</a:t>
            </a:r>
            <a:endParaRPr lang="en-US" sz="1750" dirty="0"/>
          </a:p>
        </p:txBody>
      </p:sp>
      <p:sp>
        <p:nvSpPr>
          <p:cNvPr id="7" name="Text 5"/>
          <p:cNvSpPr/>
          <p:nvPr/>
        </p:nvSpPr>
        <p:spPr>
          <a:xfrm>
            <a:off x="793790" y="4978003"/>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Set up recording equipment and consent forms</a:t>
            </a:r>
            <a:endParaRPr lang="en-US" sz="1750" dirty="0"/>
          </a:p>
        </p:txBody>
      </p:sp>
      <p:sp>
        <p:nvSpPr>
          <p:cNvPr id="8" name="Text 6"/>
          <p:cNvSpPr/>
          <p:nvPr/>
        </p:nvSpPr>
        <p:spPr>
          <a:xfrm>
            <a:off x="793790" y="5420201"/>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Recruit 5-8 participants representing target user groups</a:t>
            </a:r>
            <a:endParaRPr lang="en-US" sz="1750" dirty="0"/>
          </a:p>
        </p:txBody>
      </p:sp>
      <p:sp>
        <p:nvSpPr>
          <p:cNvPr id="9" name="Text 7"/>
          <p:cNvSpPr/>
          <p:nvPr/>
        </p:nvSpPr>
        <p:spPr>
          <a:xfrm>
            <a:off x="7599521" y="2582585"/>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31971"/>
                </a:solidFill>
                <a:latin typeface="Outfit Extra Bold" pitchFamily="34" charset="0"/>
                <a:ea typeface="Outfit Extra Bold" pitchFamily="34" charset="-122"/>
                <a:cs typeface="Outfit Extra Bold" pitchFamily="34" charset="-120"/>
              </a:rPr>
              <a:t>Key Metrics</a:t>
            </a:r>
            <a:endParaRPr lang="en-US" sz="2200" dirty="0"/>
          </a:p>
        </p:txBody>
      </p:sp>
      <p:sp>
        <p:nvSpPr>
          <p:cNvPr id="10" name="Text 8"/>
          <p:cNvSpPr/>
          <p:nvPr/>
        </p:nvSpPr>
        <p:spPr>
          <a:xfrm>
            <a:off x="7599521" y="3163729"/>
            <a:ext cx="6244709" cy="362903"/>
          </a:xfrm>
          <a:prstGeom prst="rect">
            <a:avLst/>
          </a:prstGeom>
          <a:noFill/>
          <a:ln/>
        </p:spPr>
        <p:txBody>
          <a:bodyPr wrap="non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Collect both quantitative and qualitative data points:</a:t>
            </a:r>
            <a:endParaRPr lang="en-US" sz="1750" dirty="0"/>
          </a:p>
        </p:txBody>
      </p:sp>
      <p:sp>
        <p:nvSpPr>
          <p:cNvPr id="11" name="Text 9"/>
          <p:cNvSpPr/>
          <p:nvPr/>
        </p:nvSpPr>
        <p:spPr>
          <a:xfrm>
            <a:off x="7599521" y="3730704"/>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Task completion rates (% of successful completions)</a:t>
            </a:r>
            <a:endParaRPr lang="en-US" sz="1750" dirty="0"/>
          </a:p>
        </p:txBody>
      </p:sp>
      <p:sp>
        <p:nvSpPr>
          <p:cNvPr id="12" name="Text 10"/>
          <p:cNvSpPr/>
          <p:nvPr/>
        </p:nvSpPr>
        <p:spPr>
          <a:xfrm>
            <a:off x="7599521" y="4172902"/>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Time on task (duration to completion)</a:t>
            </a:r>
            <a:endParaRPr lang="en-US" sz="1750" dirty="0"/>
          </a:p>
        </p:txBody>
      </p:sp>
      <p:sp>
        <p:nvSpPr>
          <p:cNvPr id="13" name="Text 11"/>
          <p:cNvSpPr/>
          <p:nvPr/>
        </p:nvSpPr>
        <p:spPr>
          <a:xfrm>
            <a:off x="7599521" y="4615101"/>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Error rates (mistakes made during tasks)</a:t>
            </a:r>
            <a:endParaRPr lang="en-US" sz="1750" dirty="0"/>
          </a:p>
        </p:txBody>
      </p:sp>
      <p:sp>
        <p:nvSpPr>
          <p:cNvPr id="14" name="Text 12"/>
          <p:cNvSpPr/>
          <p:nvPr/>
        </p:nvSpPr>
        <p:spPr>
          <a:xfrm>
            <a:off x="7599521" y="5057299"/>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Subjective satisfaction (post-test surveys)</a:t>
            </a:r>
            <a:endParaRPr lang="en-US" sz="1750" dirty="0"/>
          </a:p>
        </p:txBody>
      </p:sp>
      <p:sp>
        <p:nvSpPr>
          <p:cNvPr id="15" name="Text 13"/>
          <p:cNvSpPr/>
          <p:nvPr/>
        </p:nvSpPr>
        <p:spPr>
          <a:xfrm>
            <a:off x="7599521" y="5499497"/>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Verbal feedback (think-aloud protocol)</a:t>
            </a:r>
            <a:endParaRPr lang="en-US" sz="1750" dirty="0"/>
          </a:p>
        </p:txBody>
      </p:sp>
      <p:sp>
        <p:nvSpPr>
          <p:cNvPr id="16" name="Text 14"/>
          <p:cNvSpPr/>
          <p:nvPr/>
        </p:nvSpPr>
        <p:spPr>
          <a:xfrm>
            <a:off x="793790" y="6196846"/>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Usability testing reveals how real users interact with your prototype in practice. Observe without intervening unless absolutely necessary, and pay particular attention to moments of confusion or frustration, as these highlight opportunities for improvement.</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471011" y="370046"/>
            <a:ext cx="4686062" cy="420529"/>
          </a:xfrm>
          <a:prstGeom prst="rect">
            <a:avLst/>
          </a:prstGeom>
          <a:noFill/>
          <a:ln/>
        </p:spPr>
        <p:txBody>
          <a:bodyPr wrap="none" lIns="0" tIns="0" rIns="0" bIns="0" rtlCol="0" anchor="t"/>
          <a:lstStyle/>
          <a:p>
            <a:pPr algn="l" indent="0" marL="0">
              <a:lnSpc>
                <a:spcPts val="3300"/>
              </a:lnSpc>
              <a:buNone/>
            </a:pPr>
            <a:r>
              <a:rPr lang="en-US" sz="2600" b="1" dirty="0">
                <a:solidFill>
                  <a:srgbClr val="231971"/>
                </a:solidFill>
                <a:latin typeface="Outfit Extra Bold" pitchFamily="34" charset="0"/>
                <a:ea typeface="Outfit Extra Bold" pitchFamily="34" charset="-122"/>
                <a:cs typeface="Outfit Extra Bold" pitchFamily="34" charset="-120"/>
              </a:rPr>
              <a:t>Analysing Feedback and Data</a:t>
            </a:r>
            <a:endParaRPr lang="en-US" sz="2600" dirty="0"/>
          </a:p>
        </p:txBody>
      </p:sp>
      <p:pic>
        <p:nvPicPr>
          <p:cNvPr id="3" name="Image 0" descr="preencoded.png">    </p:cNvPr>
          <p:cNvPicPr>
            <a:picLocks noChangeAspect="1"/>
          </p:cNvPicPr>
          <p:nvPr/>
        </p:nvPicPr>
        <p:blipFill>
          <a:blip r:embed="rId1"/>
          <a:stretch>
            <a:fillRect/>
          </a:stretch>
        </p:blipFill>
        <p:spPr>
          <a:xfrm>
            <a:off x="471011" y="1059775"/>
            <a:ext cx="13688378" cy="7261622"/>
          </a:xfrm>
          <a:prstGeom prst="rect">
            <a:avLst/>
          </a:prstGeom>
        </p:spPr>
      </p:pic>
      <p:sp>
        <p:nvSpPr>
          <p:cNvPr id="4" name="Shape 1"/>
          <p:cNvSpPr/>
          <p:nvPr/>
        </p:nvSpPr>
        <p:spPr>
          <a:xfrm>
            <a:off x="6407825" y="8321397"/>
            <a:ext cx="134541" cy="134541"/>
          </a:xfrm>
          <a:prstGeom prst="roundRect">
            <a:avLst>
              <a:gd name="adj" fmla="val 13593"/>
            </a:avLst>
          </a:prstGeom>
          <a:solidFill>
            <a:srgbClr val="100943"/>
          </a:solidFill>
          <a:ln/>
        </p:spPr>
      </p:sp>
      <p:sp>
        <p:nvSpPr>
          <p:cNvPr id="5" name="Text 2"/>
          <p:cNvSpPr/>
          <p:nvPr/>
        </p:nvSpPr>
        <p:spPr>
          <a:xfrm>
            <a:off x="6603325" y="8321397"/>
            <a:ext cx="635675" cy="134541"/>
          </a:xfrm>
          <a:prstGeom prst="rect">
            <a:avLst/>
          </a:prstGeom>
          <a:noFill/>
          <a:ln/>
        </p:spPr>
        <p:txBody>
          <a:bodyPr wrap="none" lIns="0" tIns="0" rIns="0" bIns="0" rtlCol="0" anchor="t"/>
          <a:lstStyle/>
          <a:p>
            <a:pPr algn="l" indent="0" marL="0">
              <a:lnSpc>
                <a:spcPts val="1050"/>
              </a:lnSpc>
              <a:buNone/>
            </a:pPr>
            <a:r>
              <a:rPr lang="en-US" sz="1050" dirty="0">
                <a:solidFill>
                  <a:srgbClr val="2A2742"/>
                </a:solidFill>
                <a:latin typeface="Arimo" pitchFamily="34" charset="0"/>
                <a:ea typeface="Arimo" pitchFamily="34" charset="-122"/>
                <a:cs typeface="Arimo" pitchFamily="34" charset="-120"/>
              </a:rPr>
              <a:t>Frequency</a:t>
            </a:r>
            <a:endParaRPr lang="en-US" sz="1050" dirty="0"/>
          </a:p>
        </p:txBody>
      </p:sp>
      <p:sp>
        <p:nvSpPr>
          <p:cNvPr id="6" name="Shape 3"/>
          <p:cNvSpPr/>
          <p:nvPr/>
        </p:nvSpPr>
        <p:spPr>
          <a:xfrm>
            <a:off x="7391400" y="8321397"/>
            <a:ext cx="134541" cy="134541"/>
          </a:xfrm>
          <a:prstGeom prst="roundRect">
            <a:avLst>
              <a:gd name="adj" fmla="val 13593"/>
            </a:avLst>
          </a:prstGeom>
          <a:solidFill>
            <a:srgbClr val="2E1BC0"/>
          </a:solidFill>
          <a:ln/>
        </p:spPr>
      </p:sp>
      <p:sp>
        <p:nvSpPr>
          <p:cNvPr id="7" name="Text 4"/>
          <p:cNvSpPr/>
          <p:nvPr/>
        </p:nvSpPr>
        <p:spPr>
          <a:xfrm>
            <a:off x="7586901" y="8321397"/>
            <a:ext cx="792599" cy="134541"/>
          </a:xfrm>
          <a:prstGeom prst="rect">
            <a:avLst/>
          </a:prstGeom>
          <a:noFill/>
          <a:ln/>
        </p:spPr>
        <p:txBody>
          <a:bodyPr wrap="none" lIns="0" tIns="0" rIns="0" bIns="0" rtlCol="0" anchor="t"/>
          <a:lstStyle/>
          <a:p>
            <a:pPr algn="l" indent="0" marL="0">
              <a:lnSpc>
                <a:spcPts val="1050"/>
              </a:lnSpc>
              <a:buNone/>
            </a:pPr>
            <a:r>
              <a:rPr lang="en-US" sz="1050" dirty="0">
                <a:solidFill>
                  <a:srgbClr val="2A2742"/>
                </a:solidFill>
                <a:latin typeface="Arimo" pitchFamily="34" charset="0"/>
                <a:ea typeface="Arimo" pitchFamily="34" charset="-122"/>
                <a:cs typeface="Arimo" pitchFamily="34" charset="-120"/>
              </a:rPr>
              <a:t>Impact Score</a:t>
            </a:r>
            <a:endParaRPr lang="en-US" sz="1050" dirty="0"/>
          </a:p>
        </p:txBody>
      </p:sp>
      <p:sp>
        <p:nvSpPr>
          <p:cNvPr id="8" name="Text 5"/>
          <p:cNvSpPr/>
          <p:nvPr/>
        </p:nvSpPr>
        <p:spPr>
          <a:xfrm>
            <a:off x="471011" y="8876586"/>
            <a:ext cx="13688378" cy="430768"/>
          </a:xfrm>
          <a:prstGeom prst="rect">
            <a:avLst/>
          </a:prstGeom>
          <a:noFill/>
          <a:ln/>
        </p:spPr>
        <p:txBody>
          <a:bodyPr wrap="square" lIns="0" tIns="0" rIns="0" bIns="0" rtlCol="0" anchor="t"/>
          <a:lstStyle/>
          <a:p>
            <a:pPr algn="l" indent="0" marL="0">
              <a:lnSpc>
                <a:spcPts val="1650"/>
              </a:lnSpc>
              <a:buNone/>
            </a:pPr>
            <a:r>
              <a:rPr lang="en-US" sz="1050" dirty="0">
                <a:solidFill>
                  <a:srgbClr val="2A2742"/>
                </a:solidFill>
                <a:latin typeface="Arimo" pitchFamily="34" charset="0"/>
                <a:ea typeface="Arimo" pitchFamily="34" charset="-122"/>
                <a:cs typeface="Arimo" pitchFamily="34" charset="-120"/>
              </a:rPr>
              <a:t>Effective feedback analysis combines quantitative metrics with qualitative insights to identify patterns and prioritise issues. Create an organised framework for categorising feedback using severity ratings (critical, major, minor) and frequency counts to determine which problems to address first.</a:t>
            </a:r>
            <a:endParaRPr lang="en-US" sz="1050" dirty="0"/>
          </a:p>
        </p:txBody>
      </p:sp>
      <p:sp>
        <p:nvSpPr>
          <p:cNvPr id="9" name="Text 6"/>
          <p:cNvSpPr/>
          <p:nvPr/>
        </p:nvSpPr>
        <p:spPr>
          <a:xfrm>
            <a:off x="471011" y="9458682"/>
            <a:ext cx="13688378" cy="215384"/>
          </a:xfrm>
          <a:prstGeom prst="rect">
            <a:avLst/>
          </a:prstGeom>
          <a:noFill/>
          <a:ln/>
        </p:spPr>
        <p:txBody>
          <a:bodyPr wrap="none" lIns="0" tIns="0" rIns="0" bIns="0" rtlCol="0" anchor="t"/>
          <a:lstStyle/>
          <a:p>
            <a:pPr algn="l" indent="0" marL="0">
              <a:lnSpc>
                <a:spcPts val="1650"/>
              </a:lnSpc>
              <a:buNone/>
            </a:pPr>
            <a:r>
              <a:rPr lang="en-US" sz="1050" dirty="0">
                <a:solidFill>
                  <a:srgbClr val="2A2742"/>
                </a:solidFill>
                <a:latin typeface="Arimo" pitchFamily="34" charset="0"/>
                <a:ea typeface="Arimo" pitchFamily="34" charset="-122"/>
                <a:cs typeface="Arimo" pitchFamily="34" charset="-120"/>
              </a:rPr>
              <a:t>When interpreting data, look beyond the surface symptoms to identify root causes. For example, high error rates on a particular screen might indicate confusing labels, poor information architecture, or overly complex interactions.</a:t>
            </a:r>
            <a:endParaRPr lang="en-US" sz="10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694968" y="546021"/>
            <a:ext cx="5242798" cy="620554"/>
          </a:xfrm>
          <a:prstGeom prst="rect">
            <a:avLst/>
          </a:prstGeom>
          <a:noFill/>
          <a:ln/>
        </p:spPr>
        <p:txBody>
          <a:bodyPr wrap="none" lIns="0" tIns="0" rIns="0" bIns="0" rtlCol="0" anchor="t"/>
          <a:lstStyle/>
          <a:p>
            <a:pPr algn="l" indent="0" marL="0">
              <a:lnSpc>
                <a:spcPts val="4850"/>
              </a:lnSpc>
              <a:buNone/>
            </a:pPr>
            <a:r>
              <a:rPr lang="en-US" sz="3900" b="1" dirty="0">
                <a:solidFill>
                  <a:srgbClr val="231971"/>
                </a:solidFill>
                <a:latin typeface="Outfit Extra Bold" pitchFamily="34" charset="0"/>
                <a:ea typeface="Outfit Extra Bold" pitchFamily="34" charset="-122"/>
                <a:cs typeface="Outfit Extra Bold" pitchFamily="34" charset="-120"/>
              </a:rPr>
              <a:t>Redesign and Iteration</a:t>
            </a:r>
            <a:endParaRPr lang="en-US" sz="3900" dirty="0"/>
          </a:p>
        </p:txBody>
      </p:sp>
      <p:sp>
        <p:nvSpPr>
          <p:cNvPr id="3" name="Shape 1"/>
          <p:cNvSpPr/>
          <p:nvPr/>
        </p:nvSpPr>
        <p:spPr>
          <a:xfrm>
            <a:off x="7303770" y="1563648"/>
            <a:ext cx="22860" cy="5261967"/>
          </a:xfrm>
          <a:prstGeom prst="roundRect">
            <a:avLst>
              <a:gd name="adj" fmla="val 364843"/>
            </a:avLst>
          </a:prstGeom>
          <a:solidFill>
            <a:srgbClr val="BDB8DF"/>
          </a:solidFill>
          <a:ln/>
        </p:spPr>
      </p:sp>
      <p:sp>
        <p:nvSpPr>
          <p:cNvPr id="4" name="Shape 2"/>
          <p:cNvSpPr/>
          <p:nvPr/>
        </p:nvSpPr>
        <p:spPr>
          <a:xfrm>
            <a:off x="6519029" y="1998940"/>
            <a:ext cx="595670" cy="22860"/>
          </a:xfrm>
          <a:prstGeom prst="roundRect">
            <a:avLst>
              <a:gd name="adj" fmla="val 364843"/>
            </a:avLst>
          </a:prstGeom>
          <a:solidFill>
            <a:srgbClr val="BDB8DF"/>
          </a:solidFill>
          <a:ln/>
        </p:spPr>
      </p:sp>
      <p:sp>
        <p:nvSpPr>
          <p:cNvPr id="5" name="Shape 3"/>
          <p:cNvSpPr/>
          <p:nvPr/>
        </p:nvSpPr>
        <p:spPr>
          <a:xfrm>
            <a:off x="7091839" y="1787009"/>
            <a:ext cx="446723" cy="446723"/>
          </a:xfrm>
          <a:prstGeom prst="roundRect">
            <a:avLst>
              <a:gd name="adj" fmla="val 18670"/>
            </a:avLst>
          </a:prstGeom>
          <a:solidFill>
            <a:srgbClr val="E9E6FA"/>
          </a:solidFill>
          <a:ln w="7620">
            <a:solidFill>
              <a:srgbClr val="BDB8DF"/>
            </a:solidFill>
            <a:prstDash val="solid"/>
          </a:ln>
        </p:spPr>
      </p:sp>
      <p:sp>
        <p:nvSpPr>
          <p:cNvPr id="6" name="Text 4"/>
          <p:cNvSpPr/>
          <p:nvPr/>
        </p:nvSpPr>
        <p:spPr>
          <a:xfrm>
            <a:off x="7166312" y="1824216"/>
            <a:ext cx="297775" cy="372308"/>
          </a:xfrm>
          <a:prstGeom prst="rect">
            <a:avLst/>
          </a:prstGeom>
          <a:noFill/>
          <a:ln/>
        </p:spPr>
        <p:txBody>
          <a:bodyPr wrap="none" lIns="0" tIns="0" rIns="0" bIns="0" rtlCol="0" anchor="t"/>
          <a:lstStyle/>
          <a:p>
            <a:pPr algn="ctr" indent="0" marL="0">
              <a:lnSpc>
                <a:spcPts val="2300"/>
              </a:lnSpc>
              <a:buNone/>
            </a:pPr>
            <a:r>
              <a:rPr lang="en-US" sz="2300" b="1" dirty="0">
                <a:solidFill>
                  <a:srgbClr val="2A2742"/>
                </a:solidFill>
                <a:latin typeface="Outfit Extra Bold" pitchFamily="34" charset="0"/>
                <a:ea typeface="Outfit Extra Bold" pitchFamily="34" charset="-122"/>
                <a:cs typeface="Outfit Extra Bold" pitchFamily="34" charset="-120"/>
              </a:rPr>
              <a:t>1</a:t>
            </a:r>
            <a:endParaRPr lang="en-US" sz="2300" dirty="0"/>
          </a:p>
        </p:txBody>
      </p:sp>
      <p:sp>
        <p:nvSpPr>
          <p:cNvPr id="7" name="Text 5"/>
          <p:cNvSpPr/>
          <p:nvPr/>
        </p:nvSpPr>
        <p:spPr>
          <a:xfrm>
            <a:off x="3840123" y="1762125"/>
            <a:ext cx="2482215" cy="310277"/>
          </a:xfrm>
          <a:prstGeom prst="rect">
            <a:avLst/>
          </a:prstGeom>
          <a:noFill/>
          <a:ln/>
        </p:spPr>
        <p:txBody>
          <a:bodyPr wrap="none" lIns="0" tIns="0" rIns="0" bIns="0" rtlCol="0" anchor="t"/>
          <a:lstStyle/>
          <a:p>
            <a:pPr algn="r" indent="0" marL="0">
              <a:lnSpc>
                <a:spcPts val="2400"/>
              </a:lnSpc>
              <a:buNone/>
            </a:pPr>
            <a:r>
              <a:rPr lang="en-US" sz="1950" b="1" dirty="0">
                <a:solidFill>
                  <a:srgbClr val="2A2742"/>
                </a:solidFill>
                <a:latin typeface="Outfit Extra Bold" pitchFamily="34" charset="0"/>
                <a:ea typeface="Outfit Extra Bold" pitchFamily="34" charset="-122"/>
                <a:cs typeface="Outfit Extra Bold" pitchFamily="34" charset="-120"/>
              </a:rPr>
              <a:t>Version 1.0</a:t>
            </a:r>
            <a:endParaRPr lang="en-US" sz="1950" dirty="0"/>
          </a:p>
        </p:txBody>
      </p:sp>
      <p:sp>
        <p:nvSpPr>
          <p:cNvPr id="8" name="Text 6"/>
          <p:cNvSpPr/>
          <p:nvPr/>
        </p:nvSpPr>
        <p:spPr>
          <a:xfrm>
            <a:off x="694968" y="2191464"/>
            <a:ext cx="5627370" cy="635318"/>
          </a:xfrm>
          <a:prstGeom prst="rect">
            <a:avLst/>
          </a:prstGeom>
          <a:noFill/>
          <a:ln/>
        </p:spPr>
        <p:txBody>
          <a:bodyPr wrap="square" lIns="0" tIns="0" rIns="0" bIns="0" rtlCol="0" anchor="t"/>
          <a:lstStyle/>
          <a:p>
            <a:pPr algn="r" indent="0" marL="0">
              <a:lnSpc>
                <a:spcPts val="2500"/>
              </a:lnSpc>
              <a:buNone/>
            </a:pPr>
            <a:r>
              <a:rPr lang="en-US" sz="1550" dirty="0">
                <a:solidFill>
                  <a:srgbClr val="2A2742"/>
                </a:solidFill>
                <a:latin typeface="Arimo" pitchFamily="34" charset="0"/>
                <a:ea typeface="Arimo" pitchFamily="34" charset="-122"/>
                <a:cs typeface="Arimo" pitchFamily="34" charset="-120"/>
              </a:rPr>
              <a:t>Initial prototype based on research and assumptions. Focused on core functionality with minimal polish.</a:t>
            </a:r>
            <a:endParaRPr lang="en-US" sz="1550" dirty="0"/>
          </a:p>
        </p:txBody>
      </p:sp>
      <p:sp>
        <p:nvSpPr>
          <p:cNvPr id="9" name="Shape 7"/>
          <p:cNvSpPr/>
          <p:nvPr/>
        </p:nvSpPr>
        <p:spPr>
          <a:xfrm>
            <a:off x="7515701" y="2991683"/>
            <a:ext cx="595670" cy="22860"/>
          </a:xfrm>
          <a:prstGeom prst="roundRect">
            <a:avLst>
              <a:gd name="adj" fmla="val 364843"/>
            </a:avLst>
          </a:prstGeom>
          <a:solidFill>
            <a:srgbClr val="BDB8DF"/>
          </a:solidFill>
          <a:ln/>
        </p:spPr>
      </p:sp>
      <p:sp>
        <p:nvSpPr>
          <p:cNvPr id="10" name="Shape 8"/>
          <p:cNvSpPr/>
          <p:nvPr/>
        </p:nvSpPr>
        <p:spPr>
          <a:xfrm>
            <a:off x="7091839" y="2779752"/>
            <a:ext cx="446723" cy="446723"/>
          </a:xfrm>
          <a:prstGeom prst="roundRect">
            <a:avLst>
              <a:gd name="adj" fmla="val 18670"/>
            </a:avLst>
          </a:prstGeom>
          <a:solidFill>
            <a:srgbClr val="E9E6FA"/>
          </a:solidFill>
          <a:ln w="7620">
            <a:solidFill>
              <a:srgbClr val="BDB8DF"/>
            </a:solidFill>
            <a:prstDash val="solid"/>
          </a:ln>
        </p:spPr>
      </p:sp>
      <p:sp>
        <p:nvSpPr>
          <p:cNvPr id="11" name="Text 9"/>
          <p:cNvSpPr/>
          <p:nvPr/>
        </p:nvSpPr>
        <p:spPr>
          <a:xfrm>
            <a:off x="7166312" y="2816959"/>
            <a:ext cx="297775" cy="372308"/>
          </a:xfrm>
          <a:prstGeom prst="rect">
            <a:avLst/>
          </a:prstGeom>
          <a:noFill/>
          <a:ln/>
        </p:spPr>
        <p:txBody>
          <a:bodyPr wrap="none" lIns="0" tIns="0" rIns="0" bIns="0" rtlCol="0" anchor="t"/>
          <a:lstStyle/>
          <a:p>
            <a:pPr algn="ctr" indent="0" marL="0">
              <a:lnSpc>
                <a:spcPts val="2300"/>
              </a:lnSpc>
              <a:buNone/>
            </a:pPr>
            <a:r>
              <a:rPr lang="en-US" sz="2300" b="1" dirty="0">
                <a:solidFill>
                  <a:srgbClr val="2A2742"/>
                </a:solidFill>
                <a:latin typeface="Outfit Extra Bold" pitchFamily="34" charset="0"/>
                <a:ea typeface="Outfit Extra Bold" pitchFamily="34" charset="-122"/>
                <a:cs typeface="Outfit Extra Bold" pitchFamily="34" charset="-120"/>
              </a:rPr>
              <a:t>2</a:t>
            </a:r>
            <a:endParaRPr lang="en-US" sz="2300" dirty="0"/>
          </a:p>
        </p:txBody>
      </p:sp>
      <p:sp>
        <p:nvSpPr>
          <p:cNvPr id="12" name="Text 10"/>
          <p:cNvSpPr/>
          <p:nvPr/>
        </p:nvSpPr>
        <p:spPr>
          <a:xfrm>
            <a:off x="8308062" y="2754868"/>
            <a:ext cx="2482215" cy="310277"/>
          </a:xfrm>
          <a:prstGeom prst="rect">
            <a:avLst/>
          </a:prstGeom>
          <a:noFill/>
          <a:ln/>
        </p:spPr>
        <p:txBody>
          <a:bodyPr wrap="none" lIns="0" tIns="0" rIns="0" bIns="0" rtlCol="0" anchor="t"/>
          <a:lstStyle/>
          <a:p>
            <a:pPr algn="l" indent="0" marL="0">
              <a:lnSpc>
                <a:spcPts val="2400"/>
              </a:lnSpc>
              <a:buNone/>
            </a:pPr>
            <a:r>
              <a:rPr lang="en-US" sz="1950" b="1" dirty="0">
                <a:solidFill>
                  <a:srgbClr val="2A2742"/>
                </a:solidFill>
                <a:latin typeface="Outfit Extra Bold" pitchFamily="34" charset="0"/>
                <a:ea typeface="Outfit Extra Bold" pitchFamily="34" charset="-122"/>
                <a:cs typeface="Outfit Extra Bold" pitchFamily="34" charset="-120"/>
              </a:rPr>
              <a:t>Usability Testing</a:t>
            </a:r>
            <a:endParaRPr lang="en-US" sz="1950" dirty="0"/>
          </a:p>
        </p:txBody>
      </p:sp>
      <p:sp>
        <p:nvSpPr>
          <p:cNvPr id="13" name="Text 11"/>
          <p:cNvSpPr/>
          <p:nvPr/>
        </p:nvSpPr>
        <p:spPr>
          <a:xfrm>
            <a:off x="8308062" y="3184207"/>
            <a:ext cx="5627370" cy="635318"/>
          </a:xfrm>
          <a:prstGeom prst="rect">
            <a:avLst/>
          </a:prstGeom>
          <a:noFill/>
          <a:ln/>
        </p:spPr>
        <p:txBody>
          <a:bodyPr wrap="square" lIns="0" tIns="0" rIns="0" bIns="0" rtlCol="0" anchor="t"/>
          <a:lstStyle/>
          <a:p>
            <a:pPr algn="l" indent="0" marL="0">
              <a:lnSpc>
                <a:spcPts val="2500"/>
              </a:lnSpc>
              <a:buNone/>
            </a:pPr>
            <a:r>
              <a:rPr lang="en-US" sz="1550" dirty="0">
                <a:solidFill>
                  <a:srgbClr val="2A2742"/>
                </a:solidFill>
                <a:latin typeface="Arimo" pitchFamily="34" charset="0"/>
                <a:ea typeface="Arimo" pitchFamily="34" charset="-122"/>
                <a:cs typeface="Arimo" pitchFamily="34" charset="-120"/>
              </a:rPr>
              <a:t>5 participants identified navigation issues and confusion with primary action buttons.</a:t>
            </a:r>
            <a:endParaRPr lang="en-US" sz="1550" dirty="0"/>
          </a:p>
        </p:txBody>
      </p:sp>
      <p:sp>
        <p:nvSpPr>
          <p:cNvPr id="14" name="Shape 12"/>
          <p:cNvSpPr/>
          <p:nvPr/>
        </p:nvSpPr>
        <p:spPr>
          <a:xfrm>
            <a:off x="6519029" y="3885128"/>
            <a:ext cx="595670" cy="22860"/>
          </a:xfrm>
          <a:prstGeom prst="roundRect">
            <a:avLst>
              <a:gd name="adj" fmla="val 364843"/>
            </a:avLst>
          </a:prstGeom>
          <a:solidFill>
            <a:srgbClr val="BDB8DF"/>
          </a:solidFill>
          <a:ln/>
        </p:spPr>
      </p:sp>
      <p:sp>
        <p:nvSpPr>
          <p:cNvPr id="15" name="Shape 13"/>
          <p:cNvSpPr/>
          <p:nvPr/>
        </p:nvSpPr>
        <p:spPr>
          <a:xfrm>
            <a:off x="7091839" y="3673197"/>
            <a:ext cx="446723" cy="446723"/>
          </a:xfrm>
          <a:prstGeom prst="roundRect">
            <a:avLst>
              <a:gd name="adj" fmla="val 18670"/>
            </a:avLst>
          </a:prstGeom>
          <a:solidFill>
            <a:srgbClr val="E9E6FA"/>
          </a:solidFill>
          <a:ln w="7620">
            <a:solidFill>
              <a:srgbClr val="BDB8DF"/>
            </a:solidFill>
            <a:prstDash val="solid"/>
          </a:ln>
        </p:spPr>
      </p:sp>
      <p:sp>
        <p:nvSpPr>
          <p:cNvPr id="16" name="Text 14"/>
          <p:cNvSpPr/>
          <p:nvPr/>
        </p:nvSpPr>
        <p:spPr>
          <a:xfrm>
            <a:off x="7166312" y="3710404"/>
            <a:ext cx="297775" cy="372308"/>
          </a:xfrm>
          <a:prstGeom prst="rect">
            <a:avLst/>
          </a:prstGeom>
          <a:noFill/>
          <a:ln/>
        </p:spPr>
        <p:txBody>
          <a:bodyPr wrap="none" lIns="0" tIns="0" rIns="0" bIns="0" rtlCol="0" anchor="t"/>
          <a:lstStyle/>
          <a:p>
            <a:pPr algn="ctr" indent="0" marL="0">
              <a:lnSpc>
                <a:spcPts val="2300"/>
              </a:lnSpc>
              <a:buNone/>
            </a:pPr>
            <a:r>
              <a:rPr lang="en-US" sz="2300" b="1" dirty="0">
                <a:solidFill>
                  <a:srgbClr val="2A2742"/>
                </a:solidFill>
                <a:latin typeface="Outfit Extra Bold" pitchFamily="34" charset="0"/>
                <a:ea typeface="Outfit Extra Bold" pitchFamily="34" charset="-122"/>
                <a:cs typeface="Outfit Extra Bold" pitchFamily="34" charset="-120"/>
              </a:rPr>
              <a:t>3</a:t>
            </a:r>
            <a:endParaRPr lang="en-US" sz="2300" dirty="0"/>
          </a:p>
        </p:txBody>
      </p:sp>
      <p:sp>
        <p:nvSpPr>
          <p:cNvPr id="17" name="Text 15"/>
          <p:cNvSpPr/>
          <p:nvPr/>
        </p:nvSpPr>
        <p:spPr>
          <a:xfrm>
            <a:off x="3840123" y="3648313"/>
            <a:ext cx="2482215" cy="310277"/>
          </a:xfrm>
          <a:prstGeom prst="rect">
            <a:avLst/>
          </a:prstGeom>
          <a:noFill/>
          <a:ln/>
        </p:spPr>
        <p:txBody>
          <a:bodyPr wrap="none" lIns="0" tIns="0" rIns="0" bIns="0" rtlCol="0" anchor="t"/>
          <a:lstStyle/>
          <a:p>
            <a:pPr algn="r" indent="0" marL="0">
              <a:lnSpc>
                <a:spcPts val="2400"/>
              </a:lnSpc>
              <a:buNone/>
            </a:pPr>
            <a:r>
              <a:rPr lang="en-US" sz="1950" b="1" dirty="0">
                <a:solidFill>
                  <a:srgbClr val="2A2742"/>
                </a:solidFill>
                <a:latin typeface="Outfit Extra Bold" pitchFamily="34" charset="0"/>
                <a:ea typeface="Outfit Extra Bold" pitchFamily="34" charset="-122"/>
                <a:cs typeface="Outfit Extra Bold" pitchFamily="34" charset="-120"/>
              </a:rPr>
              <a:t>Version 1.5</a:t>
            </a:r>
            <a:endParaRPr lang="en-US" sz="1950" dirty="0"/>
          </a:p>
        </p:txBody>
      </p:sp>
      <p:sp>
        <p:nvSpPr>
          <p:cNvPr id="18" name="Text 16"/>
          <p:cNvSpPr/>
          <p:nvPr/>
        </p:nvSpPr>
        <p:spPr>
          <a:xfrm>
            <a:off x="694968" y="4077653"/>
            <a:ext cx="5627370" cy="635318"/>
          </a:xfrm>
          <a:prstGeom prst="rect">
            <a:avLst/>
          </a:prstGeom>
          <a:noFill/>
          <a:ln/>
        </p:spPr>
        <p:txBody>
          <a:bodyPr wrap="square" lIns="0" tIns="0" rIns="0" bIns="0" rtlCol="0" anchor="t"/>
          <a:lstStyle/>
          <a:p>
            <a:pPr algn="r" indent="0" marL="0">
              <a:lnSpc>
                <a:spcPts val="2500"/>
              </a:lnSpc>
              <a:buNone/>
            </a:pPr>
            <a:r>
              <a:rPr lang="en-US" sz="1550" dirty="0">
                <a:solidFill>
                  <a:srgbClr val="2A2742"/>
                </a:solidFill>
                <a:latin typeface="Arimo" pitchFamily="34" charset="0"/>
                <a:ea typeface="Arimo" pitchFamily="34" charset="-122"/>
                <a:cs typeface="Arimo" pitchFamily="34" charset="-120"/>
              </a:rPr>
              <a:t>Redesigned navigation system and enhanced button visibility with consistent colour coding.</a:t>
            </a:r>
            <a:endParaRPr lang="en-US" sz="1550" dirty="0"/>
          </a:p>
        </p:txBody>
      </p:sp>
      <p:sp>
        <p:nvSpPr>
          <p:cNvPr id="19" name="Shape 17"/>
          <p:cNvSpPr/>
          <p:nvPr/>
        </p:nvSpPr>
        <p:spPr>
          <a:xfrm>
            <a:off x="7515701" y="4778692"/>
            <a:ext cx="595670" cy="22860"/>
          </a:xfrm>
          <a:prstGeom prst="roundRect">
            <a:avLst>
              <a:gd name="adj" fmla="val 364843"/>
            </a:avLst>
          </a:prstGeom>
          <a:solidFill>
            <a:srgbClr val="BDB8DF"/>
          </a:solidFill>
          <a:ln/>
        </p:spPr>
      </p:sp>
      <p:sp>
        <p:nvSpPr>
          <p:cNvPr id="20" name="Shape 18"/>
          <p:cNvSpPr/>
          <p:nvPr/>
        </p:nvSpPr>
        <p:spPr>
          <a:xfrm>
            <a:off x="7091839" y="4566761"/>
            <a:ext cx="446723" cy="446723"/>
          </a:xfrm>
          <a:prstGeom prst="roundRect">
            <a:avLst>
              <a:gd name="adj" fmla="val 18670"/>
            </a:avLst>
          </a:prstGeom>
          <a:solidFill>
            <a:srgbClr val="E9E6FA"/>
          </a:solidFill>
          <a:ln w="7620">
            <a:solidFill>
              <a:srgbClr val="BDB8DF"/>
            </a:solidFill>
            <a:prstDash val="solid"/>
          </a:ln>
        </p:spPr>
      </p:sp>
      <p:sp>
        <p:nvSpPr>
          <p:cNvPr id="21" name="Text 19"/>
          <p:cNvSpPr/>
          <p:nvPr/>
        </p:nvSpPr>
        <p:spPr>
          <a:xfrm>
            <a:off x="7166312" y="4603968"/>
            <a:ext cx="297775" cy="372308"/>
          </a:xfrm>
          <a:prstGeom prst="rect">
            <a:avLst/>
          </a:prstGeom>
          <a:noFill/>
          <a:ln/>
        </p:spPr>
        <p:txBody>
          <a:bodyPr wrap="none" lIns="0" tIns="0" rIns="0" bIns="0" rtlCol="0" anchor="t"/>
          <a:lstStyle/>
          <a:p>
            <a:pPr algn="ctr" indent="0" marL="0">
              <a:lnSpc>
                <a:spcPts val="2300"/>
              </a:lnSpc>
              <a:buNone/>
            </a:pPr>
            <a:r>
              <a:rPr lang="en-US" sz="2300" b="1" dirty="0">
                <a:solidFill>
                  <a:srgbClr val="2A2742"/>
                </a:solidFill>
                <a:latin typeface="Outfit Extra Bold" pitchFamily="34" charset="0"/>
                <a:ea typeface="Outfit Extra Bold" pitchFamily="34" charset="-122"/>
                <a:cs typeface="Outfit Extra Bold" pitchFamily="34" charset="-120"/>
              </a:rPr>
              <a:t>4</a:t>
            </a:r>
            <a:endParaRPr lang="en-US" sz="2300" dirty="0"/>
          </a:p>
        </p:txBody>
      </p:sp>
      <p:sp>
        <p:nvSpPr>
          <p:cNvPr id="22" name="Text 20"/>
          <p:cNvSpPr/>
          <p:nvPr/>
        </p:nvSpPr>
        <p:spPr>
          <a:xfrm>
            <a:off x="8308062" y="4541877"/>
            <a:ext cx="2482215" cy="310277"/>
          </a:xfrm>
          <a:prstGeom prst="rect">
            <a:avLst/>
          </a:prstGeom>
          <a:noFill/>
          <a:ln/>
        </p:spPr>
        <p:txBody>
          <a:bodyPr wrap="none" lIns="0" tIns="0" rIns="0" bIns="0" rtlCol="0" anchor="t"/>
          <a:lstStyle/>
          <a:p>
            <a:pPr algn="l" indent="0" marL="0">
              <a:lnSpc>
                <a:spcPts val="2400"/>
              </a:lnSpc>
              <a:buNone/>
            </a:pPr>
            <a:r>
              <a:rPr lang="en-US" sz="1950" b="1" dirty="0">
                <a:solidFill>
                  <a:srgbClr val="2A2742"/>
                </a:solidFill>
                <a:latin typeface="Outfit Extra Bold" pitchFamily="34" charset="0"/>
                <a:ea typeface="Outfit Extra Bold" pitchFamily="34" charset="-122"/>
                <a:cs typeface="Outfit Extra Bold" pitchFamily="34" charset="-120"/>
              </a:rPr>
              <a:t>Expert Review</a:t>
            </a:r>
            <a:endParaRPr lang="en-US" sz="1950" dirty="0"/>
          </a:p>
        </p:txBody>
      </p:sp>
      <p:sp>
        <p:nvSpPr>
          <p:cNvPr id="23" name="Text 21"/>
          <p:cNvSpPr/>
          <p:nvPr/>
        </p:nvSpPr>
        <p:spPr>
          <a:xfrm>
            <a:off x="8308062" y="4971217"/>
            <a:ext cx="5627370" cy="635318"/>
          </a:xfrm>
          <a:prstGeom prst="rect">
            <a:avLst/>
          </a:prstGeom>
          <a:noFill/>
          <a:ln/>
        </p:spPr>
        <p:txBody>
          <a:bodyPr wrap="square" lIns="0" tIns="0" rIns="0" bIns="0" rtlCol="0" anchor="t"/>
          <a:lstStyle/>
          <a:p>
            <a:pPr algn="l" indent="0" marL="0">
              <a:lnSpc>
                <a:spcPts val="2500"/>
              </a:lnSpc>
              <a:buNone/>
            </a:pPr>
            <a:r>
              <a:rPr lang="en-US" sz="1550" dirty="0">
                <a:solidFill>
                  <a:srgbClr val="2A2742"/>
                </a:solidFill>
                <a:latin typeface="Arimo" pitchFamily="34" charset="0"/>
                <a:ea typeface="Arimo" pitchFamily="34" charset="-122"/>
                <a:cs typeface="Arimo" pitchFamily="34" charset="-120"/>
              </a:rPr>
              <a:t>UX experts identified form validation problems and suggested streamlining the checkout process.</a:t>
            </a:r>
            <a:endParaRPr lang="en-US" sz="1550" dirty="0"/>
          </a:p>
        </p:txBody>
      </p:sp>
      <p:sp>
        <p:nvSpPr>
          <p:cNvPr id="24" name="Shape 22"/>
          <p:cNvSpPr/>
          <p:nvPr/>
        </p:nvSpPr>
        <p:spPr>
          <a:xfrm>
            <a:off x="6519029" y="5672257"/>
            <a:ext cx="595670" cy="22860"/>
          </a:xfrm>
          <a:prstGeom prst="roundRect">
            <a:avLst>
              <a:gd name="adj" fmla="val 364843"/>
            </a:avLst>
          </a:prstGeom>
          <a:solidFill>
            <a:srgbClr val="BDB8DF"/>
          </a:solidFill>
          <a:ln/>
        </p:spPr>
      </p:sp>
      <p:sp>
        <p:nvSpPr>
          <p:cNvPr id="25" name="Shape 23"/>
          <p:cNvSpPr/>
          <p:nvPr/>
        </p:nvSpPr>
        <p:spPr>
          <a:xfrm>
            <a:off x="7091839" y="5460325"/>
            <a:ext cx="446723" cy="446723"/>
          </a:xfrm>
          <a:prstGeom prst="roundRect">
            <a:avLst>
              <a:gd name="adj" fmla="val 18670"/>
            </a:avLst>
          </a:prstGeom>
          <a:solidFill>
            <a:srgbClr val="E9E6FA"/>
          </a:solidFill>
          <a:ln w="7620">
            <a:solidFill>
              <a:srgbClr val="BDB8DF"/>
            </a:solidFill>
            <a:prstDash val="solid"/>
          </a:ln>
        </p:spPr>
      </p:sp>
      <p:sp>
        <p:nvSpPr>
          <p:cNvPr id="26" name="Text 24"/>
          <p:cNvSpPr/>
          <p:nvPr/>
        </p:nvSpPr>
        <p:spPr>
          <a:xfrm>
            <a:off x="7166312" y="5497532"/>
            <a:ext cx="297775" cy="372308"/>
          </a:xfrm>
          <a:prstGeom prst="rect">
            <a:avLst/>
          </a:prstGeom>
          <a:noFill/>
          <a:ln/>
        </p:spPr>
        <p:txBody>
          <a:bodyPr wrap="none" lIns="0" tIns="0" rIns="0" bIns="0" rtlCol="0" anchor="t"/>
          <a:lstStyle/>
          <a:p>
            <a:pPr algn="ctr" indent="0" marL="0">
              <a:lnSpc>
                <a:spcPts val="2300"/>
              </a:lnSpc>
              <a:buNone/>
            </a:pPr>
            <a:r>
              <a:rPr lang="en-US" sz="2300" b="1" dirty="0">
                <a:solidFill>
                  <a:srgbClr val="2A2742"/>
                </a:solidFill>
                <a:latin typeface="Outfit Extra Bold" pitchFamily="34" charset="0"/>
                <a:ea typeface="Outfit Extra Bold" pitchFamily="34" charset="-122"/>
                <a:cs typeface="Outfit Extra Bold" pitchFamily="34" charset="-120"/>
              </a:rPr>
              <a:t>5</a:t>
            </a:r>
            <a:endParaRPr lang="en-US" sz="2300" dirty="0"/>
          </a:p>
        </p:txBody>
      </p:sp>
      <p:sp>
        <p:nvSpPr>
          <p:cNvPr id="27" name="Text 25"/>
          <p:cNvSpPr/>
          <p:nvPr/>
        </p:nvSpPr>
        <p:spPr>
          <a:xfrm>
            <a:off x="3840123" y="5435441"/>
            <a:ext cx="2482215" cy="310277"/>
          </a:xfrm>
          <a:prstGeom prst="rect">
            <a:avLst/>
          </a:prstGeom>
          <a:noFill/>
          <a:ln/>
        </p:spPr>
        <p:txBody>
          <a:bodyPr wrap="none" lIns="0" tIns="0" rIns="0" bIns="0" rtlCol="0" anchor="t"/>
          <a:lstStyle/>
          <a:p>
            <a:pPr algn="r" indent="0" marL="0">
              <a:lnSpc>
                <a:spcPts val="2400"/>
              </a:lnSpc>
              <a:buNone/>
            </a:pPr>
            <a:r>
              <a:rPr lang="en-US" sz="1950" b="1" dirty="0">
                <a:solidFill>
                  <a:srgbClr val="2A2742"/>
                </a:solidFill>
                <a:latin typeface="Outfit Extra Bold" pitchFamily="34" charset="0"/>
                <a:ea typeface="Outfit Extra Bold" pitchFamily="34" charset="-122"/>
                <a:cs typeface="Outfit Extra Bold" pitchFamily="34" charset="-120"/>
              </a:rPr>
              <a:t>Version 2.0</a:t>
            </a:r>
            <a:endParaRPr lang="en-US" sz="1950" dirty="0"/>
          </a:p>
        </p:txBody>
      </p:sp>
      <p:sp>
        <p:nvSpPr>
          <p:cNvPr id="28" name="Text 26"/>
          <p:cNvSpPr/>
          <p:nvPr/>
        </p:nvSpPr>
        <p:spPr>
          <a:xfrm>
            <a:off x="694968" y="5864781"/>
            <a:ext cx="5627370" cy="635318"/>
          </a:xfrm>
          <a:prstGeom prst="rect">
            <a:avLst/>
          </a:prstGeom>
          <a:noFill/>
          <a:ln/>
        </p:spPr>
        <p:txBody>
          <a:bodyPr wrap="square" lIns="0" tIns="0" rIns="0" bIns="0" rtlCol="0" anchor="t"/>
          <a:lstStyle/>
          <a:p>
            <a:pPr algn="r" indent="0" marL="0">
              <a:lnSpc>
                <a:spcPts val="2500"/>
              </a:lnSpc>
              <a:buNone/>
            </a:pPr>
            <a:r>
              <a:rPr lang="en-US" sz="1550" dirty="0">
                <a:solidFill>
                  <a:srgbClr val="2A2742"/>
                </a:solidFill>
                <a:latin typeface="Arimo" pitchFamily="34" charset="0"/>
                <a:ea typeface="Arimo" pitchFamily="34" charset="-122"/>
                <a:cs typeface="Arimo" pitchFamily="34" charset="-120"/>
              </a:rPr>
              <a:t>Improved form interactions, added inline validation, and simplified checkout from 4 steps to 2.</a:t>
            </a:r>
            <a:endParaRPr lang="en-US" sz="1550" dirty="0"/>
          </a:p>
        </p:txBody>
      </p:sp>
      <p:sp>
        <p:nvSpPr>
          <p:cNvPr id="29" name="Text 27"/>
          <p:cNvSpPr/>
          <p:nvPr/>
        </p:nvSpPr>
        <p:spPr>
          <a:xfrm>
            <a:off x="694968" y="7048976"/>
            <a:ext cx="13240464" cy="635318"/>
          </a:xfrm>
          <a:prstGeom prst="rect">
            <a:avLst/>
          </a:prstGeom>
          <a:noFill/>
          <a:ln/>
        </p:spPr>
        <p:txBody>
          <a:bodyPr wrap="square" lIns="0" tIns="0" rIns="0" bIns="0" rtlCol="0" anchor="t"/>
          <a:lstStyle/>
          <a:p>
            <a:pPr algn="l" indent="0" marL="0">
              <a:lnSpc>
                <a:spcPts val="2500"/>
              </a:lnSpc>
              <a:buNone/>
            </a:pPr>
            <a:r>
              <a:rPr lang="en-US" sz="1550" dirty="0">
                <a:solidFill>
                  <a:srgbClr val="2A2742"/>
                </a:solidFill>
                <a:latin typeface="Arimo" pitchFamily="34" charset="0"/>
                <a:ea typeface="Arimo" pitchFamily="34" charset="-122"/>
                <a:cs typeface="Arimo" pitchFamily="34" charset="-120"/>
              </a:rPr>
              <a:t>Each iteration should address specific issues whilst preserving what's working well. Document your design decisions and the rationale behind changes to build institutional knowledge and inform future projects.</a:t>
            </a:r>
            <a:endParaRPr lang="en-US" sz="15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860108"/>
            <a:ext cx="5964674"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Preparing for Handoff</a:t>
            </a:r>
            <a:endParaRPr lang="en-US" sz="4450" dirty="0"/>
          </a:p>
        </p:txBody>
      </p:sp>
      <p:sp>
        <p:nvSpPr>
          <p:cNvPr id="3" name="Shape 1"/>
          <p:cNvSpPr/>
          <p:nvPr/>
        </p:nvSpPr>
        <p:spPr>
          <a:xfrm>
            <a:off x="793790" y="2277666"/>
            <a:ext cx="510302" cy="510302"/>
          </a:xfrm>
          <a:prstGeom prst="roundRect">
            <a:avLst>
              <a:gd name="adj" fmla="val 18669"/>
            </a:avLst>
          </a:prstGeom>
          <a:solidFill>
            <a:srgbClr val="E9E6FA"/>
          </a:solidFill>
          <a:ln w="7620">
            <a:solidFill>
              <a:srgbClr val="BDB8DF"/>
            </a:solidFill>
            <a:prstDash val="solid"/>
          </a:ln>
        </p:spPr>
      </p:sp>
      <p:pic>
        <p:nvPicPr>
          <p:cNvPr id="4" name="Image 0" descr="preencoded.png">    </p:cNvPr>
          <p:cNvPicPr>
            <a:picLocks noChangeAspect="1"/>
          </p:cNvPicPr>
          <p:nvPr/>
        </p:nvPicPr>
        <p:blipFill>
          <a:blip r:embed="rId1"/>
          <a:stretch>
            <a:fillRect/>
          </a:stretch>
        </p:blipFill>
        <p:spPr>
          <a:xfrm>
            <a:off x="878860" y="2320171"/>
            <a:ext cx="340162" cy="425291"/>
          </a:xfrm>
          <a:prstGeom prst="rect">
            <a:avLst/>
          </a:prstGeom>
        </p:spPr>
      </p:pic>
      <p:sp>
        <p:nvSpPr>
          <p:cNvPr id="5" name="Text 2"/>
          <p:cNvSpPr/>
          <p:nvPr/>
        </p:nvSpPr>
        <p:spPr>
          <a:xfrm>
            <a:off x="1530906" y="2277666"/>
            <a:ext cx="2857857"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Design Specifications</a:t>
            </a:r>
            <a:endParaRPr lang="en-US" sz="2200" dirty="0"/>
          </a:p>
        </p:txBody>
      </p:sp>
      <p:sp>
        <p:nvSpPr>
          <p:cNvPr id="6" name="Text 3"/>
          <p:cNvSpPr/>
          <p:nvPr/>
        </p:nvSpPr>
        <p:spPr>
          <a:xfrm>
            <a:off x="1530906" y="2768084"/>
            <a:ext cx="5670947" cy="1814513"/>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Create comprehensive documentation including exact measurements, spacing, and responsive behaviour for each screen and component. Use automatic spec tools in Figma or Zeplin to generate developer-friendly documentation.</a:t>
            </a:r>
            <a:endParaRPr lang="en-US" sz="1750" dirty="0"/>
          </a:p>
        </p:txBody>
      </p:sp>
      <p:sp>
        <p:nvSpPr>
          <p:cNvPr id="7" name="Shape 4"/>
          <p:cNvSpPr/>
          <p:nvPr/>
        </p:nvSpPr>
        <p:spPr>
          <a:xfrm>
            <a:off x="7428667" y="2277666"/>
            <a:ext cx="510302" cy="510302"/>
          </a:xfrm>
          <a:prstGeom prst="roundRect">
            <a:avLst>
              <a:gd name="adj" fmla="val 18669"/>
            </a:avLst>
          </a:prstGeom>
          <a:solidFill>
            <a:srgbClr val="E9E6FA"/>
          </a:solidFill>
          <a:ln w="7620">
            <a:solidFill>
              <a:srgbClr val="BDB8DF"/>
            </a:solidFill>
            <a:prstDash val="solid"/>
          </a:ln>
        </p:spPr>
      </p:sp>
      <p:pic>
        <p:nvPicPr>
          <p:cNvPr id="8" name="Image 1" descr="preencoded.png">    </p:cNvPr>
          <p:cNvPicPr>
            <a:picLocks noChangeAspect="1"/>
          </p:cNvPicPr>
          <p:nvPr/>
        </p:nvPicPr>
        <p:blipFill>
          <a:blip r:embed="rId2"/>
          <a:stretch>
            <a:fillRect/>
          </a:stretch>
        </p:blipFill>
        <p:spPr>
          <a:xfrm>
            <a:off x="7513737" y="2320171"/>
            <a:ext cx="340162" cy="425291"/>
          </a:xfrm>
          <a:prstGeom prst="rect">
            <a:avLst/>
          </a:prstGeom>
        </p:spPr>
      </p:pic>
      <p:sp>
        <p:nvSpPr>
          <p:cNvPr id="9" name="Text 5"/>
          <p:cNvSpPr/>
          <p:nvPr/>
        </p:nvSpPr>
        <p:spPr>
          <a:xfrm>
            <a:off x="8165783" y="2277666"/>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Component Library</a:t>
            </a:r>
            <a:endParaRPr lang="en-US" sz="2200" dirty="0"/>
          </a:p>
        </p:txBody>
      </p:sp>
      <p:sp>
        <p:nvSpPr>
          <p:cNvPr id="10" name="Text 6"/>
          <p:cNvSpPr/>
          <p:nvPr/>
        </p:nvSpPr>
        <p:spPr>
          <a:xfrm>
            <a:off x="8165783" y="2768084"/>
            <a:ext cx="5670947" cy="1451610"/>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Organise all UI elements into a structured library with clear naming conventions and usage guidelines. Include states (default, hover, active, disabled) for interactive elements and document component behaviours.</a:t>
            </a:r>
            <a:endParaRPr lang="en-US" sz="1750" dirty="0"/>
          </a:p>
        </p:txBody>
      </p:sp>
      <p:sp>
        <p:nvSpPr>
          <p:cNvPr id="11" name="Shape 7"/>
          <p:cNvSpPr/>
          <p:nvPr/>
        </p:nvSpPr>
        <p:spPr>
          <a:xfrm>
            <a:off x="793790" y="5064562"/>
            <a:ext cx="510302" cy="510302"/>
          </a:xfrm>
          <a:prstGeom prst="roundRect">
            <a:avLst>
              <a:gd name="adj" fmla="val 18669"/>
            </a:avLst>
          </a:prstGeom>
          <a:solidFill>
            <a:srgbClr val="E9E6FA"/>
          </a:solidFill>
          <a:ln w="7620">
            <a:solidFill>
              <a:srgbClr val="BDB8DF"/>
            </a:solidFill>
            <a:prstDash val="solid"/>
          </a:ln>
        </p:spPr>
      </p:sp>
      <p:pic>
        <p:nvPicPr>
          <p:cNvPr id="12" name="Image 2" descr="preencoded.png">    </p:cNvPr>
          <p:cNvPicPr>
            <a:picLocks noChangeAspect="1"/>
          </p:cNvPicPr>
          <p:nvPr/>
        </p:nvPicPr>
        <p:blipFill>
          <a:blip r:embed="rId3"/>
          <a:stretch>
            <a:fillRect/>
          </a:stretch>
        </p:blipFill>
        <p:spPr>
          <a:xfrm>
            <a:off x="878860" y="5107067"/>
            <a:ext cx="340162" cy="425291"/>
          </a:xfrm>
          <a:prstGeom prst="rect">
            <a:avLst/>
          </a:prstGeom>
        </p:spPr>
      </p:pic>
      <p:sp>
        <p:nvSpPr>
          <p:cNvPr id="13" name="Text 8"/>
          <p:cNvSpPr/>
          <p:nvPr/>
        </p:nvSpPr>
        <p:spPr>
          <a:xfrm>
            <a:off x="1530906" y="506456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Style Guide</a:t>
            </a:r>
            <a:endParaRPr lang="en-US" sz="2200" dirty="0"/>
          </a:p>
        </p:txBody>
      </p:sp>
      <p:sp>
        <p:nvSpPr>
          <p:cNvPr id="14" name="Text 9"/>
          <p:cNvSpPr/>
          <p:nvPr/>
        </p:nvSpPr>
        <p:spPr>
          <a:xfrm>
            <a:off x="1530906" y="5554980"/>
            <a:ext cx="5670947" cy="1814513"/>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Compile a comprehensive guide documenting colour values (HEX/RGB/HSL), typography details (fonts, weights, sizes, line heights), iconography standards, and spacing systems. Include accessibility requirements like minimum contrast ratios.</a:t>
            </a:r>
            <a:endParaRPr lang="en-US" sz="1750" dirty="0"/>
          </a:p>
        </p:txBody>
      </p:sp>
      <p:sp>
        <p:nvSpPr>
          <p:cNvPr id="15" name="Shape 10"/>
          <p:cNvSpPr/>
          <p:nvPr/>
        </p:nvSpPr>
        <p:spPr>
          <a:xfrm>
            <a:off x="7428667" y="5064562"/>
            <a:ext cx="510302" cy="510302"/>
          </a:xfrm>
          <a:prstGeom prst="roundRect">
            <a:avLst>
              <a:gd name="adj" fmla="val 18669"/>
            </a:avLst>
          </a:prstGeom>
          <a:solidFill>
            <a:srgbClr val="E9E6FA"/>
          </a:solidFill>
          <a:ln w="7620">
            <a:solidFill>
              <a:srgbClr val="BDB8DF"/>
            </a:solidFill>
            <a:prstDash val="solid"/>
          </a:ln>
        </p:spPr>
      </p:sp>
      <p:pic>
        <p:nvPicPr>
          <p:cNvPr id="16" name="Image 3" descr="preencoded.png">    </p:cNvPr>
          <p:cNvPicPr>
            <a:picLocks noChangeAspect="1"/>
          </p:cNvPicPr>
          <p:nvPr/>
        </p:nvPicPr>
        <p:blipFill>
          <a:blip r:embed="rId4"/>
          <a:stretch>
            <a:fillRect/>
          </a:stretch>
        </p:blipFill>
        <p:spPr>
          <a:xfrm>
            <a:off x="7513737" y="5107067"/>
            <a:ext cx="340162" cy="425291"/>
          </a:xfrm>
          <a:prstGeom prst="rect">
            <a:avLst/>
          </a:prstGeom>
        </p:spPr>
      </p:pic>
      <p:sp>
        <p:nvSpPr>
          <p:cNvPr id="17" name="Text 11"/>
          <p:cNvSpPr/>
          <p:nvPr/>
        </p:nvSpPr>
        <p:spPr>
          <a:xfrm>
            <a:off x="8165783" y="5064562"/>
            <a:ext cx="3372683"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Communication Channels</a:t>
            </a:r>
            <a:endParaRPr lang="en-US" sz="2200" dirty="0"/>
          </a:p>
        </p:txBody>
      </p:sp>
      <p:sp>
        <p:nvSpPr>
          <p:cNvPr id="18" name="Text 12"/>
          <p:cNvSpPr/>
          <p:nvPr/>
        </p:nvSpPr>
        <p:spPr>
          <a:xfrm>
            <a:off x="8165783" y="5554980"/>
            <a:ext cx="5670947" cy="1814513"/>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Establish clear protocols for questions, feedback, and revisions during implementation. Set up regular check-in meetings and shared communication channels for ongoing collaboration between design and development teams.</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67596" y="603052"/>
            <a:ext cx="7868960" cy="685324"/>
          </a:xfrm>
          <a:prstGeom prst="rect">
            <a:avLst/>
          </a:prstGeom>
          <a:noFill/>
          <a:ln/>
        </p:spPr>
        <p:txBody>
          <a:bodyPr wrap="none" lIns="0" tIns="0" rIns="0" bIns="0" rtlCol="0" anchor="t"/>
          <a:lstStyle/>
          <a:p>
            <a:pPr algn="l" indent="0" marL="0">
              <a:lnSpc>
                <a:spcPts val="5350"/>
              </a:lnSpc>
              <a:buNone/>
            </a:pPr>
            <a:r>
              <a:rPr lang="en-US" sz="4300" b="1" dirty="0">
                <a:solidFill>
                  <a:srgbClr val="231971"/>
                </a:solidFill>
                <a:latin typeface="Outfit Extra Bold" pitchFamily="34" charset="0"/>
                <a:ea typeface="Outfit Extra Bold" pitchFamily="34" charset="-122"/>
                <a:cs typeface="Outfit Extra Bold" pitchFamily="34" charset="-120"/>
              </a:rPr>
              <a:t>Prototype Case Study Example</a:t>
            </a:r>
            <a:endParaRPr lang="en-US" sz="4300" dirty="0"/>
          </a:p>
        </p:txBody>
      </p:sp>
      <p:pic>
        <p:nvPicPr>
          <p:cNvPr id="3" name="Image 0" descr="preencoded.png">    </p:cNvPr>
          <p:cNvPicPr>
            <a:picLocks noChangeAspect="1"/>
          </p:cNvPicPr>
          <p:nvPr/>
        </p:nvPicPr>
        <p:blipFill>
          <a:blip r:embed="rId1"/>
          <a:stretch>
            <a:fillRect/>
          </a:stretch>
        </p:blipFill>
        <p:spPr>
          <a:xfrm>
            <a:off x="775216" y="1868448"/>
            <a:ext cx="3138368" cy="3138368"/>
          </a:xfrm>
          <a:prstGeom prst="rect">
            <a:avLst/>
          </a:prstGeom>
        </p:spPr>
      </p:pic>
      <p:pic>
        <p:nvPicPr>
          <p:cNvPr id="4" name="Image 1" descr="preencoded.png">    </p:cNvPr>
          <p:cNvPicPr>
            <a:picLocks noChangeAspect="1"/>
          </p:cNvPicPr>
          <p:nvPr/>
        </p:nvPicPr>
        <p:blipFill>
          <a:blip r:embed="rId2"/>
          <a:stretch>
            <a:fillRect/>
          </a:stretch>
        </p:blipFill>
        <p:spPr>
          <a:xfrm>
            <a:off x="4088963" y="1868448"/>
            <a:ext cx="3138488" cy="3138488"/>
          </a:xfrm>
          <a:prstGeom prst="rect">
            <a:avLst/>
          </a:prstGeom>
        </p:spPr>
      </p:pic>
      <p:pic>
        <p:nvPicPr>
          <p:cNvPr id="5" name="Image 2" descr="preencoded.png">    </p:cNvPr>
          <p:cNvPicPr>
            <a:picLocks noChangeAspect="1"/>
          </p:cNvPicPr>
          <p:nvPr/>
        </p:nvPicPr>
        <p:blipFill>
          <a:blip r:embed="rId3"/>
          <a:stretch>
            <a:fillRect/>
          </a:stretch>
        </p:blipFill>
        <p:spPr>
          <a:xfrm>
            <a:off x="7402830" y="1868448"/>
            <a:ext cx="3138488" cy="3138488"/>
          </a:xfrm>
          <a:prstGeom prst="rect">
            <a:avLst/>
          </a:prstGeom>
        </p:spPr>
      </p:pic>
      <p:pic>
        <p:nvPicPr>
          <p:cNvPr id="6" name="Image 3" descr="preencoded.png">    </p:cNvPr>
          <p:cNvPicPr>
            <a:picLocks noChangeAspect="1"/>
          </p:cNvPicPr>
          <p:nvPr/>
        </p:nvPicPr>
        <p:blipFill>
          <a:blip r:embed="rId4"/>
          <a:stretch>
            <a:fillRect/>
          </a:stretch>
        </p:blipFill>
        <p:spPr>
          <a:xfrm>
            <a:off x="10716697" y="1868448"/>
            <a:ext cx="3138488" cy="3138488"/>
          </a:xfrm>
          <a:prstGeom prst="rect">
            <a:avLst/>
          </a:prstGeom>
        </p:spPr>
      </p:pic>
      <p:sp>
        <p:nvSpPr>
          <p:cNvPr id="7" name="Text 1"/>
          <p:cNvSpPr/>
          <p:nvPr/>
        </p:nvSpPr>
        <p:spPr>
          <a:xfrm>
            <a:off x="767596" y="5395079"/>
            <a:ext cx="13095208" cy="1052632"/>
          </a:xfrm>
          <a:prstGeom prst="rect">
            <a:avLst/>
          </a:prstGeom>
          <a:noFill/>
          <a:ln/>
        </p:spPr>
        <p:txBody>
          <a:bodyPr wrap="square" lIns="0" tIns="0" rIns="0" bIns="0" rtlCol="0" anchor="t"/>
          <a:lstStyle/>
          <a:p>
            <a:pPr algn="l" indent="0" marL="0">
              <a:lnSpc>
                <a:spcPts val="2750"/>
              </a:lnSpc>
              <a:buNone/>
            </a:pPr>
            <a:r>
              <a:rPr lang="en-US" sz="1700" dirty="0">
                <a:solidFill>
                  <a:srgbClr val="2A2742"/>
                </a:solidFill>
                <a:latin typeface="Arimo" pitchFamily="34" charset="0"/>
                <a:ea typeface="Arimo" pitchFamily="34" charset="-122"/>
                <a:cs typeface="Arimo" pitchFamily="34" charset="-120"/>
              </a:rPr>
              <a:t>Airbnb's 2017 redesign exemplifies effective prototyping practices. The team began with paper sketches exploring multiple concepts for their booking flow. They quickly moved to interactive wireframes that were tested with actual travellers, revealing friction points in the search and filter experience.</a:t>
            </a:r>
            <a:endParaRPr lang="en-US" sz="1700" dirty="0"/>
          </a:p>
        </p:txBody>
      </p:sp>
      <p:sp>
        <p:nvSpPr>
          <p:cNvPr id="8" name="Text 2"/>
          <p:cNvSpPr/>
          <p:nvPr/>
        </p:nvSpPr>
        <p:spPr>
          <a:xfrm>
            <a:off x="767596" y="6694408"/>
            <a:ext cx="13095208" cy="1052632"/>
          </a:xfrm>
          <a:prstGeom prst="rect">
            <a:avLst/>
          </a:prstGeom>
          <a:noFill/>
          <a:ln/>
        </p:spPr>
        <p:txBody>
          <a:bodyPr wrap="square" lIns="0" tIns="0" rIns="0" bIns="0" rtlCol="0" anchor="t"/>
          <a:lstStyle/>
          <a:p>
            <a:pPr algn="l" indent="0" marL="0">
              <a:lnSpc>
                <a:spcPts val="2750"/>
              </a:lnSpc>
              <a:buNone/>
            </a:pPr>
            <a:r>
              <a:rPr lang="en-US" sz="1700" dirty="0">
                <a:solidFill>
                  <a:srgbClr val="2A2742"/>
                </a:solidFill>
                <a:latin typeface="Arimo" pitchFamily="34" charset="0"/>
                <a:ea typeface="Arimo" pitchFamily="34" charset="-122"/>
                <a:cs typeface="Arimo" pitchFamily="34" charset="-120"/>
              </a:rPr>
              <a:t>Through rapid iteration cycles, they addressed usability issues whilst maintaining their unique visual identity. The final prototype maintained the core functionality users needed whilst introducing innovative features like the "Save to List" option that emerged from user testing observations.</a:t>
            </a:r>
            <a:endParaRPr lang="en-US" sz="1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111806"/>
            <a:ext cx="6558201"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Why Start from Scratch?</a:t>
            </a:r>
            <a:endParaRPr lang="en-US" sz="4450" dirty="0"/>
          </a:p>
        </p:txBody>
      </p:sp>
      <p:sp>
        <p:nvSpPr>
          <p:cNvPr id="3" name="Shape 1"/>
          <p:cNvSpPr/>
          <p:nvPr/>
        </p:nvSpPr>
        <p:spPr>
          <a:xfrm>
            <a:off x="793790" y="2274213"/>
            <a:ext cx="4196358" cy="3862507"/>
          </a:xfrm>
          <a:prstGeom prst="roundRect">
            <a:avLst>
              <a:gd name="adj" fmla="val 2466"/>
            </a:avLst>
          </a:prstGeom>
          <a:solidFill>
            <a:srgbClr val="E9E6FA"/>
          </a:solidFill>
          <a:ln w="7620">
            <a:solidFill>
              <a:srgbClr val="BDB8DF"/>
            </a:solidFill>
            <a:prstDash val="solid"/>
          </a:ln>
        </p:spPr>
      </p:sp>
      <p:sp>
        <p:nvSpPr>
          <p:cNvPr id="4" name="Text 2"/>
          <p:cNvSpPr/>
          <p:nvPr/>
        </p:nvSpPr>
        <p:spPr>
          <a:xfrm>
            <a:off x="1028224" y="2508647"/>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Original Solutions</a:t>
            </a:r>
            <a:endParaRPr lang="en-US" sz="2200" dirty="0"/>
          </a:p>
        </p:txBody>
      </p:sp>
      <p:sp>
        <p:nvSpPr>
          <p:cNvPr id="5" name="Text 3"/>
          <p:cNvSpPr/>
          <p:nvPr/>
        </p:nvSpPr>
        <p:spPr>
          <a:xfrm>
            <a:off x="1028224" y="2999065"/>
            <a:ext cx="3727490" cy="2903220"/>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Starting from scratch allows designers to create truly unique solutions that aren't constrained by existing paradigms or templates. This approach encourages innovative thinking that can lead to groundbreaking products tailored specifically to user needs.</a:t>
            </a:r>
            <a:endParaRPr lang="en-US" sz="1750" dirty="0"/>
          </a:p>
        </p:txBody>
      </p:sp>
      <p:sp>
        <p:nvSpPr>
          <p:cNvPr id="6" name="Shape 4"/>
          <p:cNvSpPr/>
          <p:nvPr/>
        </p:nvSpPr>
        <p:spPr>
          <a:xfrm>
            <a:off x="5216962" y="2274213"/>
            <a:ext cx="4196358" cy="3862507"/>
          </a:xfrm>
          <a:prstGeom prst="roundRect">
            <a:avLst>
              <a:gd name="adj" fmla="val 2466"/>
            </a:avLst>
          </a:prstGeom>
          <a:solidFill>
            <a:srgbClr val="E9E6FA"/>
          </a:solidFill>
          <a:ln w="7620">
            <a:solidFill>
              <a:srgbClr val="BDB8DF"/>
            </a:solidFill>
            <a:prstDash val="solid"/>
          </a:ln>
        </p:spPr>
      </p:sp>
      <p:sp>
        <p:nvSpPr>
          <p:cNvPr id="7" name="Text 5"/>
          <p:cNvSpPr/>
          <p:nvPr/>
        </p:nvSpPr>
        <p:spPr>
          <a:xfrm>
            <a:off x="5451396" y="2508647"/>
            <a:ext cx="3016568"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Deeper Understanding</a:t>
            </a:r>
            <a:endParaRPr lang="en-US" sz="2200" dirty="0"/>
          </a:p>
        </p:txBody>
      </p:sp>
      <p:sp>
        <p:nvSpPr>
          <p:cNvPr id="8" name="Text 6"/>
          <p:cNvSpPr/>
          <p:nvPr/>
        </p:nvSpPr>
        <p:spPr>
          <a:xfrm>
            <a:off x="5451396" y="2999065"/>
            <a:ext cx="3727490" cy="254031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The process of building from the ground up fosters a more profound understanding of the problem space. Designers who work from scratch develop intimate knowledge of user needs, technical constraints, and business objectives.</a:t>
            </a:r>
            <a:endParaRPr lang="en-US" sz="1750" dirty="0"/>
          </a:p>
        </p:txBody>
      </p:sp>
      <p:sp>
        <p:nvSpPr>
          <p:cNvPr id="9" name="Shape 7"/>
          <p:cNvSpPr/>
          <p:nvPr/>
        </p:nvSpPr>
        <p:spPr>
          <a:xfrm>
            <a:off x="9640133" y="2274213"/>
            <a:ext cx="4196358" cy="3862507"/>
          </a:xfrm>
          <a:prstGeom prst="roundRect">
            <a:avLst>
              <a:gd name="adj" fmla="val 2466"/>
            </a:avLst>
          </a:prstGeom>
          <a:solidFill>
            <a:srgbClr val="E9E6FA"/>
          </a:solidFill>
          <a:ln w="7620">
            <a:solidFill>
              <a:srgbClr val="BDB8DF"/>
            </a:solidFill>
            <a:prstDash val="solid"/>
          </a:ln>
        </p:spPr>
      </p:sp>
      <p:sp>
        <p:nvSpPr>
          <p:cNvPr id="10" name="Text 8"/>
          <p:cNvSpPr/>
          <p:nvPr/>
        </p:nvSpPr>
        <p:spPr>
          <a:xfrm>
            <a:off x="9874568" y="2508647"/>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Greater Flexibility</a:t>
            </a:r>
            <a:endParaRPr lang="en-US" sz="2200" dirty="0"/>
          </a:p>
        </p:txBody>
      </p:sp>
      <p:sp>
        <p:nvSpPr>
          <p:cNvPr id="11" name="Text 9"/>
          <p:cNvSpPr/>
          <p:nvPr/>
        </p:nvSpPr>
        <p:spPr>
          <a:xfrm>
            <a:off x="9874568" y="2999065"/>
            <a:ext cx="3727490" cy="254031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Without the limitations of templates, designers have complete freedom to explore multiple directions and pivot quickly based on feedback. This flexibility leads to better-tailored solutions and more creative outcomes.</a:t>
            </a:r>
            <a:endParaRPr lang="en-US" sz="1750" dirty="0"/>
          </a:p>
        </p:txBody>
      </p:sp>
      <p:sp>
        <p:nvSpPr>
          <p:cNvPr id="12" name="Text 10"/>
          <p:cNvSpPr/>
          <p:nvPr/>
        </p:nvSpPr>
        <p:spPr>
          <a:xfrm>
            <a:off x="793790" y="6391870"/>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While templates can save time, they often result in generic products that don't fully address specific user needs or stand out in competitive markets.</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15566" y="562213"/>
            <a:ext cx="6771561" cy="638889"/>
          </a:xfrm>
          <a:prstGeom prst="rect">
            <a:avLst/>
          </a:prstGeom>
          <a:noFill/>
          <a:ln/>
        </p:spPr>
        <p:txBody>
          <a:bodyPr wrap="none" lIns="0" tIns="0" rIns="0" bIns="0" rtlCol="0" anchor="t"/>
          <a:lstStyle/>
          <a:p>
            <a:pPr algn="l" indent="0" marL="0">
              <a:lnSpc>
                <a:spcPts val="5000"/>
              </a:lnSpc>
              <a:buNone/>
            </a:pPr>
            <a:r>
              <a:rPr lang="en-US" sz="4000" b="1" dirty="0">
                <a:solidFill>
                  <a:srgbClr val="231971"/>
                </a:solidFill>
                <a:latin typeface="Outfit Extra Bold" pitchFamily="34" charset="0"/>
                <a:ea typeface="Outfit Extra Bold" pitchFamily="34" charset="-122"/>
                <a:cs typeface="Outfit Extra Bold" pitchFamily="34" charset="-120"/>
              </a:rPr>
              <a:t>Key Takeaways &amp; Next Steps</a:t>
            </a:r>
            <a:endParaRPr lang="en-US" sz="4000" dirty="0"/>
          </a:p>
        </p:txBody>
      </p:sp>
      <p:pic>
        <p:nvPicPr>
          <p:cNvPr id="3" name="Image 0" descr="preencoded.png">    </p:cNvPr>
          <p:cNvPicPr>
            <a:picLocks noChangeAspect="1"/>
          </p:cNvPicPr>
          <p:nvPr/>
        </p:nvPicPr>
        <p:blipFill>
          <a:blip r:embed="rId1"/>
          <a:stretch>
            <a:fillRect/>
          </a:stretch>
        </p:blipFill>
        <p:spPr>
          <a:xfrm>
            <a:off x="715566" y="1609963"/>
            <a:ext cx="4195286" cy="2592824"/>
          </a:xfrm>
          <a:prstGeom prst="rect">
            <a:avLst/>
          </a:prstGeom>
        </p:spPr>
      </p:pic>
      <p:sp>
        <p:nvSpPr>
          <p:cNvPr id="4" name="Text 1"/>
          <p:cNvSpPr/>
          <p:nvPr/>
        </p:nvSpPr>
        <p:spPr>
          <a:xfrm>
            <a:off x="715566" y="4458295"/>
            <a:ext cx="2555677" cy="319445"/>
          </a:xfrm>
          <a:prstGeom prst="rect">
            <a:avLst/>
          </a:prstGeom>
          <a:noFill/>
          <a:ln/>
        </p:spPr>
        <p:txBody>
          <a:bodyPr wrap="none" lIns="0" tIns="0" rIns="0" bIns="0" rtlCol="0" anchor="t"/>
          <a:lstStyle/>
          <a:p>
            <a:pPr algn="l" indent="0" marL="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Embrace Iteration</a:t>
            </a:r>
            <a:endParaRPr lang="en-US" sz="2000" dirty="0"/>
          </a:p>
        </p:txBody>
      </p:sp>
      <p:sp>
        <p:nvSpPr>
          <p:cNvPr id="5" name="Text 2"/>
          <p:cNvSpPr/>
          <p:nvPr/>
        </p:nvSpPr>
        <p:spPr>
          <a:xfrm>
            <a:off x="715566" y="4900374"/>
            <a:ext cx="4195286" cy="1962388"/>
          </a:xfrm>
          <a:prstGeom prst="rect">
            <a:avLst/>
          </a:prstGeom>
          <a:noFill/>
          <a:ln/>
        </p:spPr>
        <p:txBody>
          <a:bodyPr wrap="square" lIns="0" tIns="0" rIns="0" bIns="0" rtlCol="0" anchor="t"/>
          <a:lstStyle/>
          <a:p>
            <a:pPr algn="l" indent="0" marL="0">
              <a:lnSpc>
                <a:spcPts val="2550"/>
              </a:lnSpc>
              <a:buNone/>
            </a:pPr>
            <a:r>
              <a:rPr lang="en-US" sz="1600" dirty="0">
                <a:solidFill>
                  <a:srgbClr val="2A2742"/>
                </a:solidFill>
                <a:latin typeface="Arimo" pitchFamily="34" charset="0"/>
                <a:ea typeface="Arimo" pitchFamily="34" charset="-122"/>
                <a:cs typeface="Arimo" pitchFamily="34" charset="-120"/>
              </a:rPr>
              <a:t>The design process is inherently iterative. Expect and plan for multiple rounds of feedback and refinement. Each iteration brings you closer to an optimal solution as you incorporate user insights and stakeholder feedback.</a:t>
            </a:r>
            <a:endParaRPr lang="en-US" sz="1600" dirty="0"/>
          </a:p>
        </p:txBody>
      </p:sp>
      <p:pic>
        <p:nvPicPr>
          <p:cNvPr id="6" name="Image 1" descr="preencoded.png">    </p:cNvPr>
          <p:cNvPicPr>
            <a:picLocks noChangeAspect="1"/>
          </p:cNvPicPr>
          <p:nvPr/>
        </p:nvPicPr>
        <p:blipFill>
          <a:blip r:embed="rId2"/>
          <a:stretch>
            <a:fillRect/>
          </a:stretch>
        </p:blipFill>
        <p:spPr>
          <a:xfrm>
            <a:off x="5217438" y="1609963"/>
            <a:ext cx="4195405" cy="2592943"/>
          </a:xfrm>
          <a:prstGeom prst="rect">
            <a:avLst/>
          </a:prstGeom>
        </p:spPr>
      </p:pic>
      <p:sp>
        <p:nvSpPr>
          <p:cNvPr id="7" name="Text 3"/>
          <p:cNvSpPr/>
          <p:nvPr/>
        </p:nvSpPr>
        <p:spPr>
          <a:xfrm>
            <a:off x="5217438" y="4458414"/>
            <a:ext cx="2555677" cy="319445"/>
          </a:xfrm>
          <a:prstGeom prst="rect">
            <a:avLst/>
          </a:prstGeom>
          <a:noFill/>
          <a:ln/>
        </p:spPr>
        <p:txBody>
          <a:bodyPr wrap="none" lIns="0" tIns="0" rIns="0" bIns="0" rtlCol="0" anchor="t"/>
          <a:lstStyle/>
          <a:p>
            <a:pPr algn="l" indent="0" marL="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Test Early, Test Often</a:t>
            </a:r>
            <a:endParaRPr lang="en-US" sz="2000" dirty="0"/>
          </a:p>
        </p:txBody>
      </p:sp>
      <p:sp>
        <p:nvSpPr>
          <p:cNvPr id="8" name="Text 4"/>
          <p:cNvSpPr/>
          <p:nvPr/>
        </p:nvSpPr>
        <p:spPr>
          <a:xfrm>
            <a:off x="5217438" y="4900493"/>
            <a:ext cx="4195405" cy="1962388"/>
          </a:xfrm>
          <a:prstGeom prst="rect">
            <a:avLst/>
          </a:prstGeom>
          <a:noFill/>
          <a:ln/>
        </p:spPr>
        <p:txBody>
          <a:bodyPr wrap="square" lIns="0" tIns="0" rIns="0" bIns="0" rtlCol="0" anchor="t"/>
          <a:lstStyle/>
          <a:p>
            <a:pPr algn="l" indent="0" marL="0">
              <a:lnSpc>
                <a:spcPts val="2550"/>
              </a:lnSpc>
              <a:buNone/>
            </a:pPr>
            <a:r>
              <a:rPr lang="en-US" sz="1600" dirty="0">
                <a:solidFill>
                  <a:srgbClr val="2A2742"/>
                </a:solidFill>
                <a:latin typeface="Arimo" pitchFamily="34" charset="0"/>
                <a:ea typeface="Arimo" pitchFamily="34" charset="-122"/>
                <a:cs typeface="Arimo" pitchFamily="34" charset="-120"/>
              </a:rPr>
              <a:t>Don't wait for a perfect prototype to begin testing. Early feedback on rough concepts saves time and resources by preventing investment in flawed directions. Establish a regular cadence of testing throughout the design process.</a:t>
            </a:r>
            <a:endParaRPr lang="en-US" sz="1600" dirty="0"/>
          </a:p>
        </p:txBody>
      </p:sp>
      <p:pic>
        <p:nvPicPr>
          <p:cNvPr id="9" name="Image 2" descr="preencoded.png">    </p:cNvPr>
          <p:cNvPicPr>
            <a:picLocks noChangeAspect="1"/>
          </p:cNvPicPr>
          <p:nvPr/>
        </p:nvPicPr>
        <p:blipFill>
          <a:blip r:embed="rId3"/>
          <a:stretch>
            <a:fillRect/>
          </a:stretch>
        </p:blipFill>
        <p:spPr>
          <a:xfrm>
            <a:off x="9719429" y="1609963"/>
            <a:ext cx="4195286" cy="2592824"/>
          </a:xfrm>
          <a:prstGeom prst="rect">
            <a:avLst/>
          </a:prstGeom>
        </p:spPr>
      </p:pic>
      <p:sp>
        <p:nvSpPr>
          <p:cNvPr id="10" name="Text 5"/>
          <p:cNvSpPr/>
          <p:nvPr/>
        </p:nvSpPr>
        <p:spPr>
          <a:xfrm>
            <a:off x="9719429" y="4458295"/>
            <a:ext cx="2917150" cy="319445"/>
          </a:xfrm>
          <a:prstGeom prst="rect">
            <a:avLst/>
          </a:prstGeom>
          <a:noFill/>
          <a:ln/>
        </p:spPr>
        <p:txBody>
          <a:bodyPr wrap="none" lIns="0" tIns="0" rIns="0" bIns="0" rtlCol="0" anchor="t"/>
          <a:lstStyle/>
          <a:p>
            <a:pPr algn="l" indent="0" marL="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Plan for Implementation</a:t>
            </a:r>
            <a:endParaRPr lang="en-US" sz="2000" dirty="0"/>
          </a:p>
        </p:txBody>
      </p:sp>
      <p:sp>
        <p:nvSpPr>
          <p:cNvPr id="11" name="Text 6"/>
          <p:cNvSpPr/>
          <p:nvPr/>
        </p:nvSpPr>
        <p:spPr>
          <a:xfrm>
            <a:off x="9719429" y="4900374"/>
            <a:ext cx="4195286" cy="1962388"/>
          </a:xfrm>
          <a:prstGeom prst="rect">
            <a:avLst/>
          </a:prstGeom>
          <a:noFill/>
          <a:ln/>
        </p:spPr>
        <p:txBody>
          <a:bodyPr wrap="square" lIns="0" tIns="0" rIns="0" bIns="0" rtlCol="0" anchor="t"/>
          <a:lstStyle/>
          <a:p>
            <a:pPr algn="l" indent="0" marL="0">
              <a:lnSpc>
                <a:spcPts val="2550"/>
              </a:lnSpc>
              <a:buNone/>
            </a:pPr>
            <a:r>
              <a:rPr lang="en-US" sz="1600" dirty="0">
                <a:solidFill>
                  <a:srgbClr val="2A2742"/>
                </a:solidFill>
                <a:latin typeface="Arimo" pitchFamily="34" charset="0"/>
                <a:ea typeface="Arimo" pitchFamily="34" charset="-122"/>
                <a:cs typeface="Arimo" pitchFamily="34" charset="-120"/>
              </a:rPr>
              <a:t>Design with development constraints in mind from the beginning. Involve developers early in the process to identify potential technical challenges. Create thorough documentation to ensure your design vision translates accurately to the final product.</a:t>
            </a:r>
            <a:endParaRPr lang="en-US" sz="1600" dirty="0"/>
          </a:p>
        </p:txBody>
      </p:sp>
      <p:sp>
        <p:nvSpPr>
          <p:cNvPr id="12" name="Text 7"/>
          <p:cNvSpPr/>
          <p:nvPr/>
        </p:nvSpPr>
        <p:spPr>
          <a:xfrm>
            <a:off x="715566" y="7092791"/>
            <a:ext cx="13199269" cy="654129"/>
          </a:xfrm>
          <a:prstGeom prst="rect">
            <a:avLst/>
          </a:prstGeom>
          <a:noFill/>
          <a:ln/>
        </p:spPr>
        <p:txBody>
          <a:bodyPr wrap="square" lIns="0" tIns="0" rIns="0" bIns="0" rtlCol="0" anchor="t"/>
          <a:lstStyle/>
          <a:p>
            <a:pPr algn="l" indent="0" marL="0">
              <a:lnSpc>
                <a:spcPts val="2550"/>
              </a:lnSpc>
              <a:buNone/>
            </a:pPr>
            <a:r>
              <a:rPr lang="en-US" sz="1600" dirty="0">
                <a:solidFill>
                  <a:srgbClr val="2A2742"/>
                </a:solidFill>
                <a:latin typeface="Arimo" pitchFamily="34" charset="0"/>
                <a:ea typeface="Arimo" pitchFamily="34" charset="-122"/>
                <a:cs typeface="Arimo" pitchFamily="34" charset="-120"/>
              </a:rPr>
              <a:t>As you move forward, remember that prototyping is not just about creating a simulation of your product—it's about testing assumptions, learning from users, and refining your solution before committing significant development resources.</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288738"/>
          </a:xfrm>
          <a:prstGeom prst="rect">
            <a:avLst/>
          </a:prstGeom>
        </p:spPr>
      </p:pic>
      <p:sp>
        <p:nvSpPr>
          <p:cNvPr id="3" name="Text 0"/>
          <p:cNvSpPr/>
          <p:nvPr/>
        </p:nvSpPr>
        <p:spPr>
          <a:xfrm>
            <a:off x="640794" y="2792254"/>
            <a:ext cx="4577477" cy="572214"/>
          </a:xfrm>
          <a:prstGeom prst="rect">
            <a:avLst/>
          </a:prstGeom>
          <a:noFill/>
          <a:ln/>
        </p:spPr>
        <p:txBody>
          <a:bodyPr wrap="none" lIns="0" tIns="0" rIns="0" bIns="0" rtlCol="0" anchor="t"/>
          <a:lstStyle/>
          <a:p>
            <a:pPr algn="l" indent="0" marL="0">
              <a:lnSpc>
                <a:spcPts val="4500"/>
              </a:lnSpc>
              <a:buNone/>
            </a:pPr>
            <a:r>
              <a:rPr lang="en-US" sz="3600" b="1" dirty="0">
                <a:solidFill>
                  <a:srgbClr val="231971"/>
                </a:solidFill>
                <a:latin typeface="Outfit Extra Bold" pitchFamily="34" charset="0"/>
                <a:ea typeface="Outfit Extra Bold" pitchFamily="34" charset="-122"/>
                <a:cs typeface="Outfit Extra Bold" pitchFamily="34" charset="-120"/>
              </a:rPr>
              <a:t>Defining the Problem</a:t>
            </a:r>
            <a:endParaRPr lang="en-US" sz="3600" dirty="0"/>
          </a:p>
        </p:txBody>
      </p:sp>
      <p:pic>
        <p:nvPicPr>
          <p:cNvPr id="4" name="Image 1" descr="preencoded.png">    </p:cNvPr>
          <p:cNvPicPr>
            <a:picLocks noChangeAspect="1"/>
          </p:cNvPicPr>
          <p:nvPr/>
        </p:nvPicPr>
        <p:blipFill>
          <a:blip r:embed="rId2"/>
          <a:stretch>
            <a:fillRect/>
          </a:stretch>
        </p:blipFill>
        <p:spPr>
          <a:xfrm>
            <a:off x="640794" y="3639026"/>
            <a:ext cx="915472" cy="1098590"/>
          </a:xfrm>
          <a:prstGeom prst="rect">
            <a:avLst/>
          </a:prstGeom>
        </p:spPr>
      </p:pic>
      <p:sp>
        <p:nvSpPr>
          <p:cNvPr id="5" name="Text 1"/>
          <p:cNvSpPr/>
          <p:nvPr/>
        </p:nvSpPr>
        <p:spPr>
          <a:xfrm>
            <a:off x="1830824" y="3822025"/>
            <a:ext cx="2288738" cy="285988"/>
          </a:xfrm>
          <a:prstGeom prst="rect">
            <a:avLst/>
          </a:prstGeom>
          <a:noFill/>
          <a:ln/>
        </p:spPr>
        <p:txBody>
          <a:bodyPr wrap="none" lIns="0" tIns="0" rIns="0" bIns="0" rtlCol="0" anchor="t"/>
          <a:lstStyle/>
          <a:p>
            <a:pPr algn="l" indent="0" marL="0">
              <a:lnSpc>
                <a:spcPts val="2250"/>
              </a:lnSpc>
              <a:buNone/>
            </a:pPr>
            <a:r>
              <a:rPr lang="en-US" sz="1800" b="1" dirty="0">
                <a:solidFill>
                  <a:srgbClr val="2A2742"/>
                </a:solidFill>
                <a:latin typeface="Outfit Extra Bold" pitchFamily="34" charset="0"/>
                <a:ea typeface="Outfit Extra Bold" pitchFamily="34" charset="-122"/>
                <a:cs typeface="Outfit Extra Bold" pitchFamily="34" charset="-120"/>
              </a:rPr>
              <a:t>Identify the Gap</a:t>
            </a:r>
            <a:endParaRPr lang="en-US" sz="1800" dirty="0"/>
          </a:p>
        </p:txBody>
      </p:sp>
      <p:sp>
        <p:nvSpPr>
          <p:cNvPr id="6" name="Text 2"/>
          <p:cNvSpPr/>
          <p:nvPr/>
        </p:nvSpPr>
        <p:spPr>
          <a:xfrm>
            <a:off x="1830824" y="4217789"/>
            <a:ext cx="12158782" cy="292894"/>
          </a:xfrm>
          <a:prstGeom prst="rect">
            <a:avLst/>
          </a:prstGeom>
          <a:noFill/>
          <a:ln/>
        </p:spPr>
        <p:txBody>
          <a:bodyPr wrap="none" lIns="0" tIns="0" rIns="0" bIns="0" rtlCol="0" anchor="t"/>
          <a:lstStyle/>
          <a:p>
            <a:pPr algn="l" indent="0" marL="0">
              <a:lnSpc>
                <a:spcPts val="2300"/>
              </a:lnSpc>
              <a:buNone/>
            </a:pPr>
            <a:r>
              <a:rPr lang="en-US" sz="1400" dirty="0">
                <a:solidFill>
                  <a:srgbClr val="2A2742"/>
                </a:solidFill>
                <a:latin typeface="Arimo" pitchFamily="34" charset="0"/>
                <a:ea typeface="Arimo" pitchFamily="34" charset="-122"/>
                <a:cs typeface="Arimo" pitchFamily="34" charset="-120"/>
              </a:rPr>
              <a:t>Discover the unmet needs or challenges facing your target users through observation and research.</a:t>
            </a:r>
            <a:endParaRPr lang="en-US" sz="1400" dirty="0"/>
          </a:p>
        </p:txBody>
      </p:sp>
      <p:pic>
        <p:nvPicPr>
          <p:cNvPr id="7" name="Image 2" descr="preencoded.png">    </p:cNvPr>
          <p:cNvPicPr>
            <a:picLocks noChangeAspect="1"/>
          </p:cNvPicPr>
          <p:nvPr/>
        </p:nvPicPr>
        <p:blipFill>
          <a:blip r:embed="rId3"/>
          <a:stretch>
            <a:fillRect/>
          </a:stretch>
        </p:blipFill>
        <p:spPr>
          <a:xfrm>
            <a:off x="640794" y="4737616"/>
            <a:ext cx="915472" cy="1098590"/>
          </a:xfrm>
          <a:prstGeom prst="rect">
            <a:avLst/>
          </a:prstGeom>
        </p:spPr>
      </p:pic>
      <p:sp>
        <p:nvSpPr>
          <p:cNvPr id="8" name="Text 3"/>
          <p:cNvSpPr/>
          <p:nvPr/>
        </p:nvSpPr>
        <p:spPr>
          <a:xfrm>
            <a:off x="1830824" y="4920615"/>
            <a:ext cx="2705100" cy="285988"/>
          </a:xfrm>
          <a:prstGeom prst="rect">
            <a:avLst/>
          </a:prstGeom>
          <a:noFill/>
          <a:ln/>
        </p:spPr>
        <p:txBody>
          <a:bodyPr wrap="none" lIns="0" tIns="0" rIns="0" bIns="0" rtlCol="0" anchor="t"/>
          <a:lstStyle/>
          <a:p>
            <a:pPr algn="l" indent="0" marL="0">
              <a:lnSpc>
                <a:spcPts val="2250"/>
              </a:lnSpc>
              <a:buNone/>
            </a:pPr>
            <a:r>
              <a:rPr lang="en-US" sz="1800" b="1" dirty="0">
                <a:solidFill>
                  <a:srgbClr val="2A2742"/>
                </a:solidFill>
                <a:latin typeface="Outfit Extra Bold" pitchFamily="34" charset="0"/>
                <a:ea typeface="Outfit Extra Bold" pitchFamily="34" charset="-122"/>
                <a:cs typeface="Outfit Extra Bold" pitchFamily="34" charset="-120"/>
              </a:rPr>
              <a:t>Understand User Context</a:t>
            </a:r>
            <a:endParaRPr lang="en-US" sz="1800" dirty="0"/>
          </a:p>
        </p:txBody>
      </p:sp>
      <p:sp>
        <p:nvSpPr>
          <p:cNvPr id="9" name="Text 4"/>
          <p:cNvSpPr/>
          <p:nvPr/>
        </p:nvSpPr>
        <p:spPr>
          <a:xfrm>
            <a:off x="1830824" y="5316379"/>
            <a:ext cx="12158782" cy="292894"/>
          </a:xfrm>
          <a:prstGeom prst="rect">
            <a:avLst/>
          </a:prstGeom>
          <a:noFill/>
          <a:ln/>
        </p:spPr>
        <p:txBody>
          <a:bodyPr wrap="none" lIns="0" tIns="0" rIns="0" bIns="0" rtlCol="0" anchor="t"/>
          <a:lstStyle/>
          <a:p>
            <a:pPr algn="l" indent="0" marL="0">
              <a:lnSpc>
                <a:spcPts val="2300"/>
              </a:lnSpc>
              <a:buNone/>
            </a:pPr>
            <a:r>
              <a:rPr lang="en-US" sz="1400" dirty="0">
                <a:solidFill>
                  <a:srgbClr val="2A2742"/>
                </a:solidFill>
                <a:latin typeface="Arimo" pitchFamily="34" charset="0"/>
                <a:ea typeface="Arimo" pitchFamily="34" charset="-122"/>
                <a:cs typeface="Arimo" pitchFamily="34" charset="-120"/>
              </a:rPr>
              <a:t>Explore situations, environments, and circumstances in which users encounter the problem.</a:t>
            </a:r>
            <a:endParaRPr lang="en-US" sz="1400" dirty="0"/>
          </a:p>
        </p:txBody>
      </p:sp>
      <p:pic>
        <p:nvPicPr>
          <p:cNvPr id="10" name="Image 3" descr="preencoded.png">    </p:cNvPr>
          <p:cNvPicPr>
            <a:picLocks noChangeAspect="1"/>
          </p:cNvPicPr>
          <p:nvPr/>
        </p:nvPicPr>
        <p:blipFill>
          <a:blip r:embed="rId4"/>
          <a:stretch>
            <a:fillRect/>
          </a:stretch>
        </p:blipFill>
        <p:spPr>
          <a:xfrm>
            <a:off x="640794" y="5836206"/>
            <a:ext cx="915472" cy="1098590"/>
          </a:xfrm>
          <a:prstGeom prst="rect">
            <a:avLst/>
          </a:prstGeom>
        </p:spPr>
      </p:pic>
      <p:sp>
        <p:nvSpPr>
          <p:cNvPr id="11" name="Text 5"/>
          <p:cNvSpPr/>
          <p:nvPr/>
        </p:nvSpPr>
        <p:spPr>
          <a:xfrm>
            <a:off x="1830824" y="6019205"/>
            <a:ext cx="2711768" cy="285988"/>
          </a:xfrm>
          <a:prstGeom prst="rect">
            <a:avLst/>
          </a:prstGeom>
          <a:noFill/>
          <a:ln/>
        </p:spPr>
        <p:txBody>
          <a:bodyPr wrap="none" lIns="0" tIns="0" rIns="0" bIns="0" rtlCol="0" anchor="t"/>
          <a:lstStyle/>
          <a:p>
            <a:pPr algn="l" indent="0" marL="0">
              <a:lnSpc>
                <a:spcPts val="2250"/>
              </a:lnSpc>
              <a:buNone/>
            </a:pPr>
            <a:r>
              <a:rPr lang="en-US" sz="1800" b="1" dirty="0">
                <a:solidFill>
                  <a:srgbClr val="2A2742"/>
                </a:solidFill>
                <a:latin typeface="Outfit Extra Bold" pitchFamily="34" charset="0"/>
                <a:ea typeface="Outfit Extra Bold" pitchFamily="34" charset="-122"/>
                <a:cs typeface="Outfit Extra Bold" pitchFamily="34" charset="-120"/>
              </a:rPr>
              <a:t>Craft Problem Statement</a:t>
            </a:r>
            <a:endParaRPr lang="en-US" sz="1800" dirty="0"/>
          </a:p>
        </p:txBody>
      </p:sp>
      <p:sp>
        <p:nvSpPr>
          <p:cNvPr id="12" name="Text 6"/>
          <p:cNvSpPr/>
          <p:nvPr/>
        </p:nvSpPr>
        <p:spPr>
          <a:xfrm>
            <a:off x="1830824" y="6414968"/>
            <a:ext cx="12158782" cy="292894"/>
          </a:xfrm>
          <a:prstGeom prst="rect">
            <a:avLst/>
          </a:prstGeom>
          <a:noFill/>
          <a:ln/>
        </p:spPr>
        <p:txBody>
          <a:bodyPr wrap="none" lIns="0" tIns="0" rIns="0" bIns="0" rtlCol="0" anchor="t"/>
          <a:lstStyle/>
          <a:p>
            <a:pPr algn="l" indent="0" marL="0">
              <a:lnSpc>
                <a:spcPts val="2300"/>
              </a:lnSpc>
              <a:buNone/>
            </a:pPr>
            <a:r>
              <a:rPr lang="en-US" sz="1400" dirty="0">
                <a:solidFill>
                  <a:srgbClr val="2A2742"/>
                </a:solidFill>
                <a:latin typeface="Arimo" pitchFamily="34" charset="0"/>
                <a:ea typeface="Arimo" pitchFamily="34" charset="-122"/>
                <a:cs typeface="Arimo" pitchFamily="34" charset="-120"/>
              </a:rPr>
              <a:t>Write clear, concise statements that define who experiences the problem, what the problem is, and why it matters.</a:t>
            </a:r>
            <a:endParaRPr lang="en-US" sz="1400" dirty="0"/>
          </a:p>
        </p:txBody>
      </p:sp>
      <p:sp>
        <p:nvSpPr>
          <p:cNvPr id="13" name="Text 7"/>
          <p:cNvSpPr/>
          <p:nvPr/>
        </p:nvSpPr>
        <p:spPr>
          <a:xfrm>
            <a:off x="640794" y="7140773"/>
            <a:ext cx="13348811" cy="585788"/>
          </a:xfrm>
          <a:prstGeom prst="rect">
            <a:avLst/>
          </a:prstGeom>
          <a:noFill/>
          <a:ln/>
        </p:spPr>
        <p:txBody>
          <a:bodyPr wrap="square" lIns="0" tIns="0" rIns="0" bIns="0" rtlCol="0" anchor="t"/>
          <a:lstStyle/>
          <a:p>
            <a:pPr algn="l" indent="0" marL="0">
              <a:lnSpc>
                <a:spcPts val="2300"/>
              </a:lnSpc>
              <a:buNone/>
            </a:pPr>
            <a:r>
              <a:rPr lang="en-US" sz="1400" dirty="0">
                <a:solidFill>
                  <a:srgbClr val="2A2742"/>
                </a:solidFill>
                <a:latin typeface="Arimo" pitchFamily="34" charset="0"/>
                <a:ea typeface="Arimo" pitchFamily="34" charset="-122"/>
                <a:cs typeface="Arimo" pitchFamily="34" charset="-120"/>
              </a:rPr>
              <a:t>A well-defined problem statement serves as a compass for the entire design process. It should be specific enough to provide direction but open enough to allow for creative solutions. Remember that reframing the problem often leads to the most innovative solutions.</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19813" y="642342"/>
            <a:ext cx="5545455" cy="565547"/>
          </a:xfrm>
          <a:prstGeom prst="rect">
            <a:avLst/>
          </a:prstGeom>
          <a:noFill/>
          <a:ln/>
        </p:spPr>
        <p:txBody>
          <a:bodyPr wrap="none" lIns="0" tIns="0" rIns="0" bIns="0" rtlCol="0" anchor="t"/>
          <a:lstStyle/>
          <a:p>
            <a:pPr algn="l" indent="0" marL="0">
              <a:lnSpc>
                <a:spcPts val="4450"/>
              </a:lnSpc>
              <a:buNone/>
            </a:pPr>
            <a:r>
              <a:rPr lang="en-US" sz="3550" b="1" dirty="0">
                <a:solidFill>
                  <a:srgbClr val="231971"/>
                </a:solidFill>
                <a:latin typeface="Outfit Extra Bold" pitchFamily="34" charset="0"/>
                <a:ea typeface="Outfit Extra Bold" pitchFamily="34" charset="-122"/>
                <a:cs typeface="Outfit Extra Bold" pitchFamily="34" charset="-120"/>
              </a:rPr>
              <a:t>Market and User Research</a:t>
            </a:r>
            <a:endParaRPr lang="en-US" sz="3550" dirty="0"/>
          </a:p>
        </p:txBody>
      </p:sp>
      <p:sp>
        <p:nvSpPr>
          <p:cNvPr id="4" name="Shape 1"/>
          <p:cNvSpPr/>
          <p:nvPr/>
        </p:nvSpPr>
        <p:spPr>
          <a:xfrm>
            <a:off x="6119813" y="1682948"/>
            <a:ext cx="407194" cy="407194"/>
          </a:xfrm>
          <a:prstGeom prst="roundRect">
            <a:avLst>
              <a:gd name="adj" fmla="val 18667"/>
            </a:avLst>
          </a:prstGeom>
          <a:solidFill>
            <a:srgbClr val="E9E6FA"/>
          </a:solidFill>
          <a:ln w="7620">
            <a:solidFill>
              <a:srgbClr val="BDB8DF"/>
            </a:solidFill>
            <a:prstDash val="solid"/>
          </a:ln>
        </p:spPr>
      </p:sp>
      <p:pic>
        <p:nvPicPr>
          <p:cNvPr id="5" name="Image 1" descr="preencoded.png">    </p:cNvPr>
          <p:cNvPicPr>
            <a:picLocks noChangeAspect="1"/>
          </p:cNvPicPr>
          <p:nvPr/>
        </p:nvPicPr>
        <p:blipFill>
          <a:blip r:embed="rId2"/>
          <a:stretch>
            <a:fillRect/>
          </a:stretch>
        </p:blipFill>
        <p:spPr>
          <a:xfrm>
            <a:off x="6187678" y="1716881"/>
            <a:ext cx="271463" cy="339328"/>
          </a:xfrm>
          <a:prstGeom prst="rect">
            <a:avLst/>
          </a:prstGeom>
        </p:spPr>
      </p:pic>
      <p:sp>
        <p:nvSpPr>
          <p:cNvPr id="6" name="Text 2"/>
          <p:cNvSpPr/>
          <p:nvPr/>
        </p:nvSpPr>
        <p:spPr>
          <a:xfrm>
            <a:off x="6707981" y="1682948"/>
            <a:ext cx="2262188" cy="282773"/>
          </a:xfrm>
          <a:prstGeom prst="rect">
            <a:avLst/>
          </a:prstGeom>
          <a:noFill/>
          <a:ln/>
        </p:spPr>
        <p:txBody>
          <a:bodyPr wrap="none" lIns="0" tIns="0" rIns="0" bIns="0" rtlCol="0" anchor="t"/>
          <a:lstStyle/>
          <a:p>
            <a:pPr algn="l" indent="0" marL="0">
              <a:lnSpc>
                <a:spcPts val="2200"/>
              </a:lnSpc>
              <a:buNone/>
            </a:pPr>
            <a:r>
              <a:rPr lang="en-US" sz="1750" b="1" dirty="0">
                <a:solidFill>
                  <a:srgbClr val="2A2742"/>
                </a:solidFill>
                <a:latin typeface="Outfit Extra Bold" pitchFamily="34" charset="0"/>
                <a:ea typeface="Outfit Extra Bold" pitchFamily="34" charset="-122"/>
                <a:cs typeface="Outfit Extra Bold" pitchFamily="34" charset="-120"/>
              </a:rPr>
              <a:t>User Interviews</a:t>
            </a:r>
            <a:endParaRPr lang="en-US" sz="1750" dirty="0"/>
          </a:p>
        </p:txBody>
      </p:sp>
      <p:sp>
        <p:nvSpPr>
          <p:cNvPr id="7" name="Text 3"/>
          <p:cNvSpPr/>
          <p:nvPr/>
        </p:nvSpPr>
        <p:spPr>
          <a:xfrm>
            <a:off x="6707981" y="2074307"/>
            <a:ext cx="7289006" cy="868680"/>
          </a:xfrm>
          <a:prstGeom prst="rect">
            <a:avLst/>
          </a:prstGeom>
          <a:noFill/>
          <a:ln/>
        </p:spPr>
        <p:txBody>
          <a:bodyPr wrap="squar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Conduct one-on-one sessions with target users to gather deep qualitative insights about their needs, behaviours, and pain points. Ask open-ended questions and probe beyond initial responses.</a:t>
            </a:r>
            <a:endParaRPr lang="en-US" sz="1400" dirty="0"/>
          </a:p>
        </p:txBody>
      </p:sp>
      <p:sp>
        <p:nvSpPr>
          <p:cNvPr id="8" name="Shape 4"/>
          <p:cNvSpPr/>
          <p:nvPr/>
        </p:nvSpPr>
        <p:spPr>
          <a:xfrm>
            <a:off x="6119813" y="3327559"/>
            <a:ext cx="407194" cy="407194"/>
          </a:xfrm>
          <a:prstGeom prst="roundRect">
            <a:avLst>
              <a:gd name="adj" fmla="val 18667"/>
            </a:avLst>
          </a:prstGeom>
          <a:solidFill>
            <a:srgbClr val="E9E6FA"/>
          </a:solidFill>
          <a:ln w="7620">
            <a:solidFill>
              <a:srgbClr val="BDB8DF"/>
            </a:solidFill>
            <a:prstDash val="solid"/>
          </a:ln>
        </p:spPr>
      </p:sp>
      <p:pic>
        <p:nvPicPr>
          <p:cNvPr id="9" name="Image 2" descr="preencoded.png">    </p:cNvPr>
          <p:cNvPicPr>
            <a:picLocks noChangeAspect="1"/>
          </p:cNvPicPr>
          <p:nvPr/>
        </p:nvPicPr>
        <p:blipFill>
          <a:blip r:embed="rId3"/>
          <a:stretch>
            <a:fillRect/>
          </a:stretch>
        </p:blipFill>
        <p:spPr>
          <a:xfrm>
            <a:off x="6187678" y="3361492"/>
            <a:ext cx="271463" cy="339328"/>
          </a:xfrm>
          <a:prstGeom prst="rect">
            <a:avLst/>
          </a:prstGeom>
        </p:spPr>
      </p:pic>
      <p:sp>
        <p:nvSpPr>
          <p:cNvPr id="10" name="Text 5"/>
          <p:cNvSpPr/>
          <p:nvPr/>
        </p:nvSpPr>
        <p:spPr>
          <a:xfrm>
            <a:off x="6707981" y="3327559"/>
            <a:ext cx="2932748" cy="282773"/>
          </a:xfrm>
          <a:prstGeom prst="rect">
            <a:avLst/>
          </a:prstGeom>
          <a:noFill/>
          <a:ln/>
        </p:spPr>
        <p:txBody>
          <a:bodyPr wrap="none" lIns="0" tIns="0" rIns="0" bIns="0" rtlCol="0" anchor="t"/>
          <a:lstStyle/>
          <a:p>
            <a:pPr algn="l" indent="0" marL="0">
              <a:lnSpc>
                <a:spcPts val="2200"/>
              </a:lnSpc>
              <a:buNone/>
            </a:pPr>
            <a:r>
              <a:rPr lang="en-US" sz="1750" b="1" dirty="0">
                <a:solidFill>
                  <a:srgbClr val="2A2742"/>
                </a:solidFill>
                <a:latin typeface="Outfit Extra Bold" pitchFamily="34" charset="0"/>
                <a:ea typeface="Outfit Extra Bold" pitchFamily="34" charset="-122"/>
                <a:cs typeface="Outfit Extra Bold" pitchFamily="34" charset="-120"/>
              </a:rPr>
              <a:t>Surveys and Questionnaires</a:t>
            </a:r>
            <a:endParaRPr lang="en-US" sz="1750" dirty="0"/>
          </a:p>
        </p:txBody>
      </p:sp>
      <p:sp>
        <p:nvSpPr>
          <p:cNvPr id="11" name="Text 6"/>
          <p:cNvSpPr/>
          <p:nvPr/>
        </p:nvSpPr>
        <p:spPr>
          <a:xfrm>
            <a:off x="6707981" y="3718917"/>
            <a:ext cx="7289006" cy="868680"/>
          </a:xfrm>
          <a:prstGeom prst="rect">
            <a:avLst/>
          </a:prstGeom>
          <a:noFill/>
          <a:ln/>
        </p:spPr>
        <p:txBody>
          <a:bodyPr wrap="squar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Collect quantitative data from larger user groups to identify patterns, preferences, and priorities. Use a mix of multiple choice, rating scales, and free-text questions for comprehensive insights.</a:t>
            </a:r>
            <a:endParaRPr lang="en-US" sz="1400" dirty="0"/>
          </a:p>
        </p:txBody>
      </p:sp>
      <p:sp>
        <p:nvSpPr>
          <p:cNvPr id="12" name="Shape 7"/>
          <p:cNvSpPr/>
          <p:nvPr/>
        </p:nvSpPr>
        <p:spPr>
          <a:xfrm>
            <a:off x="6119813" y="4972169"/>
            <a:ext cx="407194" cy="407194"/>
          </a:xfrm>
          <a:prstGeom prst="roundRect">
            <a:avLst>
              <a:gd name="adj" fmla="val 18667"/>
            </a:avLst>
          </a:prstGeom>
          <a:solidFill>
            <a:srgbClr val="E9E6FA"/>
          </a:solidFill>
          <a:ln w="7620">
            <a:solidFill>
              <a:srgbClr val="BDB8DF"/>
            </a:solidFill>
            <a:prstDash val="solid"/>
          </a:ln>
        </p:spPr>
      </p:sp>
      <p:pic>
        <p:nvPicPr>
          <p:cNvPr id="13" name="Image 3" descr="preencoded.png">    </p:cNvPr>
          <p:cNvPicPr>
            <a:picLocks noChangeAspect="1"/>
          </p:cNvPicPr>
          <p:nvPr/>
        </p:nvPicPr>
        <p:blipFill>
          <a:blip r:embed="rId4"/>
          <a:stretch>
            <a:fillRect/>
          </a:stretch>
        </p:blipFill>
        <p:spPr>
          <a:xfrm>
            <a:off x="6187678" y="5006102"/>
            <a:ext cx="271463" cy="339328"/>
          </a:xfrm>
          <a:prstGeom prst="rect">
            <a:avLst/>
          </a:prstGeom>
        </p:spPr>
      </p:pic>
      <p:sp>
        <p:nvSpPr>
          <p:cNvPr id="14" name="Text 8"/>
          <p:cNvSpPr/>
          <p:nvPr/>
        </p:nvSpPr>
        <p:spPr>
          <a:xfrm>
            <a:off x="6707981" y="4972169"/>
            <a:ext cx="2262188" cy="282773"/>
          </a:xfrm>
          <a:prstGeom prst="rect">
            <a:avLst/>
          </a:prstGeom>
          <a:noFill/>
          <a:ln/>
        </p:spPr>
        <p:txBody>
          <a:bodyPr wrap="none" lIns="0" tIns="0" rIns="0" bIns="0" rtlCol="0" anchor="t"/>
          <a:lstStyle/>
          <a:p>
            <a:pPr algn="l" indent="0" marL="0">
              <a:lnSpc>
                <a:spcPts val="2200"/>
              </a:lnSpc>
              <a:buNone/>
            </a:pPr>
            <a:r>
              <a:rPr lang="en-US" sz="1750" b="1" dirty="0">
                <a:solidFill>
                  <a:srgbClr val="2A2742"/>
                </a:solidFill>
                <a:latin typeface="Outfit Extra Bold" pitchFamily="34" charset="0"/>
                <a:ea typeface="Outfit Extra Bold" pitchFamily="34" charset="-122"/>
                <a:cs typeface="Outfit Extra Bold" pitchFamily="34" charset="-120"/>
              </a:rPr>
              <a:t>Competitor Analysis</a:t>
            </a:r>
            <a:endParaRPr lang="en-US" sz="1750" dirty="0"/>
          </a:p>
        </p:txBody>
      </p:sp>
      <p:sp>
        <p:nvSpPr>
          <p:cNvPr id="15" name="Text 9"/>
          <p:cNvSpPr/>
          <p:nvPr/>
        </p:nvSpPr>
        <p:spPr>
          <a:xfrm>
            <a:off x="6707981" y="5363528"/>
            <a:ext cx="7289006" cy="579120"/>
          </a:xfrm>
          <a:prstGeom prst="rect">
            <a:avLst/>
          </a:prstGeom>
          <a:noFill/>
          <a:ln/>
        </p:spPr>
        <p:txBody>
          <a:bodyPr wrap="squar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Systematically evaluate similar products to understand industry standards, identify gaps in the market, and discover opportunities for differentiation and improvement.</a:t>
            </a:r>
            <a:endParaRPr lang="en-US" sz="1400" dirty="0"/>
          </a:p>
        </p:txBody>
      </p:sp>
      <p:sp>
        <p:nvSpPr>
          <p:cNvPr id="16" name="Shape 10"/>
          <p:cNvSpPr/>
          <p:nvPr/>
        </p:nvSpPr>
        <p:spPr>
          <a:xfrm>
            <a:off x="6119813" y="6327219"/>
            <a:ext cx="407194" cy="407194"/>
          </a:xfrm>
          <a:prstGeom prst="roundRect">
            <a:avLst>
              <a:gd name="adj" fmla="val 18667"/>
            </a:avLst>
          </a:prstGeom>
          <a:solidFill>
            <a:srgbClr val="E9E6FA"/>
          </a:solidFill>
          <a:ln w="7620">
            <a:solidFill>
              <a:srgbClr val="BDB8DF"/>
            </a:solidFill>
            <a:prstDash val="solid"/>
          </a:ln>
        </p:spPr>
      </p:sp>
      <p:pic>
        <p:nvPicPr>
          <p:cNvPr id="17" name="Image 4" descr="preencoded.png">    </p:cNvPr>
          <p:cNvPicPr>
            <a:picLocks noChangeAspect="1"/>
          </p:cNvPicPr>
          <p:nvPr/>
        </p:nvPicPr>
        <p:blipFill>
          <a:blip r:embed="rId5"/>
          <a:stretch>
            <a:fillRect/>
          </a:stretch>
        </p:blipFill>
        <p:spPr>
          <a:xfrm>
            <a:off x="6187678" y="6361152"/>
            <a:ext cx="271463" cy="339328"/>
          </a:xfrm>
          <a:prstGeom prst="rect">
            <a:avLst/>
          </a:prstGeom>
        </p:spPr>
      </p:pic>
      <p:sp>
        <p:nvSpPr>
          <p:cNvPr id="18" name="Text 11"/>
          <p:cNvSpPr/>
          <p:nvPr/>
        </p:nvSpPr>
        <p:spPr>
          <a:xfrm>
            <a:off x="6707981" y="6327219"/>
            <a:ext cx="2262188" cy="282773"/>
          </a:xfrm>
          <a:prstGeom prst="rect">
            <a:avLst/>
          </a:prstGeom>
          <a:noFill/>
          <a:ln/>
        </p:spPr>
        <p:txBody>
          <a:bodyPr wrap="none" lIns="0" tIns="0" rIns="0" bIns="0" rtlCol="0" anchor="t"/>
          <a:lstStyle/>
          <a:p>
            <a:pPr algn="l" indent="0" marL="0">
              <a:lnSpc>
                <a:spcPts val="2200"/>
              </a:lnSpc>
              <a:buNone/>
            </a:pPr>
            <a:r>
              <a:rPr lang="en-US" sz="1750" b="1" dirty="0">
                <a:solidFill>
                  <a:srgbClr val="2A2742"/>
                </a:solidFill>
                <a:latin typeface="Outfit Extra Bold" pitchFamily="34" charset="0"/>
                <a:ea typeface="Outfit Extra Bold" pitchFamily="34" charset="-122"/>
                <a:cs typeface="Outfit Extra Bold" pitchFamily="34" charset="-120"/>
              </a:rPr>
              <a:t>Contextual Inquiry</a:t>
            </a:r>
            <a:endParaRPr lang="en-US" sz="1750" dirty="0"/>
          </a:p>
        </p:txBody>
      </p:sp>
      <p:sp>
        <p:nvSpPr>
          <p:cNvPr id="19" name="Text 12"/>
          <p:cNvSpPr/>
          <p:nvPr/>
        </p:nvSpPr>
        <p:spPr>
          <a:xfrm>
            <a:off x="6707981" y="6718578"/>
            <a:ext cx="7289006" cy="868680"/>
          </a:xfrm>
          <a:prstGeom prst="rect">
            <a:avLst/>
          </a:prstGeom>
          <a:noFill/>
          <a:ln/>
        </p:spPr>
        <p:txBody>
          <a:bodyPr wrap="square" lIns="0" tIns="0" rIns="0" bIns="0" rtlCol="0" anchor="t"/>
          <a:lstStyle/>
          <a:p>
            <a:pPr algn="l" indent="0" marL="0">
              <a:lnSpc>
                <a:spcPts val="2250"/>
              </a:lnSpc>
              <a:buNone/>
            </a:pPr>
            <a:r>
              <a:rPr lang="en-US" sz="1400" dirty="0">
                <a:solidFill>
                  <a:srgbClr val="2A2742"/>
                </a:solidFill>
                <a:latin typeface="Arimo" pitchFamily="34" charset="0"/>
                <a:ea typeface="Arimo" pitchFamily="34" charset="-122"/>
                <a:cs typeface="Arimo" pitchFamily="34" charset="-120"/>
              </a:rPr>
              <a:t>Observe users in their natural environment to understand how they currently solve problems and interact with existing solutions. This reveals unarticulated needs and workflow challenges.</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943927"/>
            <a:ext cx="8944689"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User Personas &amp; Journey Mapping</a:t>
            </a:r>
            <a:endParaRPr lang="en-US" sz="4450" dirty="0"/>
          </a:p>
        </p:txBody>
      </p:sp>
      <p:sp>
        <p:nvSpPr>
          <p:cNvPr id="3" name="Text 1"/>
          <p:cNvSpPr/>
          <p:nvPr/>
        </p:nvSpPr>
        <p:spPr>
          <a:xfrm>
            <a:off x="793790" y="221968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31971"/>
                </a:solidFill>
                <a:latin typeface="Outfit Extra Bold" pitchFamily="34" charset="0"/>
                <a:ea typeface="Outfit Extra Bold" pitchFamily="34" charset="-122"/>
                <a:cs typeface="Outfit Extra Bold" pitchFamily="34" charset="-120"/>
              </a:rPr>
              <a:t>Creating Personas</a:t>
            </a:r>
            <a:endParaRPr lang="en-US" sz="2200" dirty="0"/>
          </a:p>
        </p:txBody>
      </p:sp>
      <p:sp>
        <p:nvSpPr>
          <p:cNvPr id="4" name="Text 2"/>
          <p:cNvSpPr/>
          <p:nvPr/>
        </p:nvSpPr>
        <p:spPr>
          <a:xfrm>
            <a:off x="793790" y="2800826"/>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Personas are fictional characters representing your key user segments, based on research data rather than assumptions. Each persona should include:</a:t>
            </a:r>
            <a:endParaRPr lang="en-US" sz="1750" dirty="0"/>
          </a:p>
        </p:txBody>
      </p:sp>
      <p:sp>
        <p:nvSpPr>
          <p:cNvPr id="5" name="Text 3"/>
          <p:cNvSpPr/>
          <p:nvPr/>
        </p:nvSpPr>
        <p:spPr>
          <a:xfrm>
            <a:off x="793790" y="4093607"/>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Demographic information</a:t>
            </a:r>
            <a:endParaRPr lang="en-US" sz="1750" dirty="0"/>
          </a:p>
        </p:txBody>
      </p:sp>
      <p:sp>
        <p:nvSpPr>
          <p:cNvPr id="6" name="Text 4"/>
          <p:cNvSpPr/>
          <p:nvPr/>
        </p:nvSpPr>
        <p:spPr>
          <a:xfrm>
            <a:off x="793790" y="4535805"/>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Goals and motivations</a:t>
            </a:r>
            <a:endParaRPr lang="en-US" sz="1750" dirty="0"/>
          </a:p>
        </p:txBody>
      </p:sp>
      <p:sp>
        <p:nvSpPr>
          <p:cNvPr id="7" name="Text 5"/>
          <p:cNvSpPr/>
          <p:nvPr/>
        </p:nvSpPr>
        <p:spPr>
          <a:xfrm>
            <a:off x="793790" y="4978003"/>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Pain points and frustrations</a:t>
            </a:r>
            <a:endParaRPr lang="en-US" sz="1750" dirty="0"/>
          </a:p>
        </p:txBody>
      </p:sp>
      <p:sp>
        <p:nvSpPr>
          <p:cNvPr id="8" name="Text 6"/>
          <p:cNvSpPr/>
          <p:nvPr/>
        </p:nvSpPr>
        <p:spPr>
          <a:xfrm>
            <a:off x="793790" y="5420201"/>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Behavioural patterns</a:t>
            </a:r>
            <a:endParaRPr lang="en-US" sz="1750" dirty="0"/>
          </a:p>
        </p:txBody>
      </p:sp>
      <p:sp>
        <p:nvSpPr>
          <p:cNvPr id="9" name="Text 7"/>
          <p:cNvSpPr/>
          <p:nvPr/>
        </p:nvSpPr>
        <p:spPr>
          <a:xfrm>
            <a:off x="793790" y="5862399"/>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Technology comfort level</a:t>
            </a:r>
            <a:endParaRPr lang="en-US" sz="1750" dirty="0"/>
          </a:p>
        </p:txBody>
      </p:sp>
      <p:sp>
        <p:nvSpPr>
          <p:cNvPr id="10" name="Text 8"/>
          <p:cNvSpPr/>
          <p:nvPr/>
        </p:nvSpPr>
        <p:spPr>
          <a:xfrm>
            <a:off x="7599521" y="221968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31971"/>
                </a:solidFill>
                <a:latin typeface="Outfit Extra Bold" pitchFamily="34" charset="0"/>
                <a:ea typeface="Outfit Extra Bold" pitchFamily="34" charset="-122"/>
                <a:cs typeface="Outfit Extra Bold" pitchFamily="34" charset="-120"/>
              </a:rPr>
              <a:t>Journey Mapping</a:t>
            </a:r>
            <a:endParaRPr lang="en-US" sz="2200" dirty="0"/>
          </a:p>
        </p:txBody>
      </p:sp>
      <p:sp>
        <p:nvSpPr>
          <p:cNvPr id="11" name="Text 9"/>
          <p:cNvSpPr/>
          <p:nvPr/>
        </p:nvSpPr>
        <p:spPr>
          <a:xfrm>
            <a:off x="7599521" y="2800826"/>
            <a:ext cx="6244709"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Journey maps visualize the entire experience a persona has with your product or service. Key components include:</a:t>
            </a:r>
            <a:endParaRPr lang="en-US" sz="1750" dirty="0"/>
          </a:p>
        </p:txBody>
      </p:sp>
      <p:sp>
        <p:nvSpPr>
          <p:cNvPr id="12" name="Text 10"/>
          <p:cNvSpPr/>
          <p:nvPr/>
        </p:nvSpPr>
        <p:spPr>
          <a:xfrm>
            <a:off x="7599521" y="3730704"/>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Stages of interaction</a:t>
            </a:r>
            <a:endParaRPr lang="en-US" sz="1750" dirty="0"/>
          </a:p>
        </p:txBody>
      </p:sp>
      <p:sp>
        <p:nvSpPr>
          <p:cNvPr id="13" name="Text 11"/>
          <p:cNvSpPr/>
          <p:nvPr/>
        </p:nvSpPr>
        <p:spPr>
          <a:xfrm>
            <a:off x="7599521" y="4172902"/>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Actions taken at each stage</a:t>
            </a:r>
            <a:endParaRPr lang="en-US" sz="1750" dirty="0"/>
          </a:p>
        </p:txBody>
      </p:sp>
      <p:sp>
        <p:nvSpPr>
          <p:cNvPr id="14" name="Text 12"/>
          <p:cNvSpPr/>
          <p:nvPr/>
        </p:nvSpPr>
        <p:spPr>
          <a:xfrm>
            <a:off x="7599521" y="4615101"/>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Thoughts and emotional states</a:t>
            </a:r>
            <a:endParaRPr lang="en-US" sz="1750" dirty="0"/>
          </a:p>
        </p:txBody>
      </p:sp>
      <p:sp>
        <p:nvSpPr>
          <p:cNvPr id="15" name="Text 13"/>
          <p:cNvSpPr/>
          <p:nvPr/>
        </p:nvSpPr>
        <p:spPr>
          <a:xfrm>
            <a:off x="7599521" y="5057299"/>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Pain points and opportunities</a:t>
            </a:r>
            <a:endParaRPr lang="en-US" sz="1750" dirty="0"/>
          </a:p>
        </p:txBody>
      </p:sp>
      <p:sp>
        <p:nvSpPr>
          <p:cNvPr id="16" name="Text 14"/>
          <p:cNvSpPr/>
          <p:nvPr/>
        </p:nvSpPr>
        <p:spPr>
          <a:xfrm>
            <a:off x="7599521" y="5499497"/>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Touchpoints and channels</a:t>
            </a:r>
            <a:endParaRPr lang="en-US" sz="1750" dirty="0"/>
          </a:p>
        </p:txBody>
      </p:sp>
      <p:sp>
        <p:nvSpPr>
          <p:cNvPr id="17" name="Text 15"/>
          <p:cNvSpPr/>
          <p:nvPr/>
        </p:nvSpPr>
        <p:spPr>
          <a:xfrm>
            <a:off x="793790" y="6559748"/>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Well-crafted personas and journey maps transform abstract user data into tangible, relatable stories that build empathy and guide design decisions throughout the prototyping process.</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43652" y="505658"/>
            <a:ext cx="6267569" cy="574715"/>
          </a:xfrm>
          <a:prstGeom prst="rect">
            <a:avLst/>
          </a:prstGeom>
          <a:noFill/>
          <a:ln/>
        </p:spPr>
        <p:txBody>
          <a:bodyPr wrap="none" lIns="0" tIns="0" rIns="0" bIns="0" rtlCol="0" anchor="t"/>
          <a:lstStyle/>
          <a:p>
            <a:pPr algn="l" indent="0" marL="0">
              <a:lnSpc>
                <a:spcPts val="4500"/>
              </a:lnSpc>
              <a:buNone/>
            </a:pPr>
            <a:r>
              <a:rPr lang="en-US" sz="3600" b="1" dirty="0">
                <a:solidFill>
                  <a:srgbClr val="231971"/>
                </a:solidFill>
                <a:latin typeface="Outfit Extra Bold" pitchFamily="34" charset="0"/>
                <a:ea typeface="Outfit Extra Bold" pitchFamily="34" charset="-122"/>
                <a:cs typeface="Outfit Extra Bold" pitchFamily="34" charset="-120"/>
              </a:rPr>
              <a:t>Setting Project Requirements</a:t>
            </a:r>
            <a:endParaRPr lang="en-US" sz="3600" dirty="0"/>
          </a:p>
        </p:txBody>
      </p:sp>
      <p:pic>
        <p:nvPicPr>
          <p:cNvPr id="3" name="Image 0" descr="preencoded.png">    </p:cNvPr>
          <p:cNvPicPr>
            <a:picLocks noChangeAspect="1"/>
          </p:cNvPicPr>
          <p:nvPr/>
        </p:nvPicPr>
        <p:blipFill>
          <a:blip r:embed="rId1"/>
          <a:stretch>
            <a:fillRect/>
          </a:stretch>
        </p:blipFill>
        <p:spPr>
          <a:xfrm>
            <a:off x="3318867" y="1448157"/>
            <a:ext cx="1320879" cy="1059537"/>
          </a:xfrm>
          <a:prstGeom prst="rect">
            <a:avLst/>
          </a:prstGeom>
        </p:spPr>
      </p:pic>
      <p:pic>
        <p:nvPicPr>
          <p:cNvPr id="4" name="Image 1" descr="preencoded.png">    </p:cNvPr>
          <p:cNvPicPr>
            <a:picLocks noChangeAspect="1"/>
          </p:cNvPicPr>
          <p:nvPr/>
        </p:nvPicPr>
        <p:blipFill>
          <a:blip r:embed="rId2"/>
          <a:stretch>
            <a:fillRect/>
          </a:stretch>
        </p:blipFill>
        <p:spPr>
          <a:xfrm>
            <a:off x="3849886" y="1947624"/>
            <a:ext cx="258604" cy="323255"/>
          </a:xfrm>
          <a:prstGeom prst="rect">
            <a:avLst/>
          </a:prstGeom>
        </p:spPr>
      </p:pic>
      <p:sp>
        <p:nvSpPr>
          <p:cNvPr id="5" name="Text 1"/>
          <p:cNvSpPr/>
          <p:nvPr/>
        </p:nvSpPr>
        <p:spPr>
          <a:xfrm>
            <a:off x="4823579" y="1631990"/>
            <a:ext cx="2298859" cy="287298"/>
          </a:xfrm>
          <a:prstGeom prst="rect">
            <a:avLst/>
          </a:prstGeom>
          <a:noFill/>
          <a:ln/>
        </p:spPr>
        <p:txBody>
          <a:bodyPr wrap="none" lIns="0" tIns="0" rIns="0" bIns="0" rtlCol="0" anchor="t"/>
          <a:lstStyle/>
          <a:p>
            <a:pPr algn="l" indent="0" marL="0">
              <a:lnSpc>
                <a:spcPts val="2250"/>
              </a:lnSpc>
              <a:buNone/>
            </a:pPr>
            <a:r>
              <a:rPr lang="en-US" sz="1800" b="1" dirty="0">
                <a:solidFill>
                  <a:srgbClr val="2A2742"/>
                </a:solidFill>
                <a:latin typeface="Outfit Extra Bold" pitchFamily="34" charset="0"/>
                <a:ea typeface="Outfit Extra Bold" pitchFamily="34" charset="-122"/>
                <a:cs typeface="Outfit Extra Bold" pitchFamily="34" charset="-120"/>
              </a:rPr>
              <a:t>Vision &amp; Goals</a:t>
            </a:r>
            <a:endParaRPr lang="en-US" sz="1800" dirty="0"/>
          </a:p>
        </p:txBody>
      </p:sp>
      <p:sp>
        <p:nvSpPr>
          <p:cNvPr id="6" name="Text 2"/>
          <p:cNvSpPr/>
          <p:nvPr/>
        </p:nvSpPr>
        <p:spPr>
          <a:xfrm>
            <a:off x="4823579" y="2029539"/>
            <a:ext cx="3402330" cy="294323"/>
          </a:xfrm>
          <a:prstGeom prst="rect">
            <a:avLst/>
          </a:prstGeom>
          <a:noFill/>
          <a:ln/>
        </p:spPr>
        <p:txBody>
          <a:bodyPr wrap="none" lIns="0" tIns="0" rIns="0" bIns="0" rtlCol="0" anchor="t"/>
          <a:lstStyle/>
          <a:p>
            <a:pPr algn="l" indent="0" marL="0">
              <a:lnSpc>
                <a:spcPts val="2300"/>
              </a:lnSpc>
              <a:buNone/>
            </a:pPr>
            <a:r>
              <a:rPr lang="en-US" sz="1400" dirty="0">
                <a:solidFill>
                  <a:srgbClr val="2A2742"/>
                </a:solidFill>
                <a:latin typeface="Arimo" pitchFamily="34" charset="0"/>
                <a:ea typeface="Arimo" pitchFamily="34" charset="-122"/>
                <a:cs typeface="Arimo" pitchFamily="34" charset="-120"/>
              </a:rPr>
              <a:t>High-level objectives and success metrics</a:t>
            </a:r>
            <a:endParaRPr lang="en-US" sz="1400" dirty="0"/>
          </a:p>
        </p:txBody>
      </p:sp>
      <p:sp>
        <p:nvSpPr>
          <p:cNvPr id="7" name="Shape 3"/>
          <p:cNvSpPr/>
          <p:nvPr/>
        </p:nvSpPr>
        <p:spPr>
          <a:xfrm>
            <a:off x="4685705" y="2521148"/>
            <a:ext cx="9255085" cy="11430"/>
          </a:xfrm>
          <a:prstGeom prst="roundRect">
            <a:avLst>
              <a:gd name="adj" fmla="val 675802"/>
            </a:avLst>
          </a:prstGeom>
          <a:solidFill>
            <a:srgbClr val="BDB8DF"/>
          </a:solidFill>
          <a:ln/>
        </p:spPr>
      </p:sp>
      <p:pic>
        <p:nvPicPr>
          <p:cNvPr id="8" name="Image 2" descr="preencoded.png">    </p:cNvPr>
          <p:cNvPicPr>
            <a:picLocks noChangeAspect="1"/>
          </p:cNvPicPr>
          <p:nvPr/>
        </p:nvPicPr>
        <p:blipFill>
          <a:blip r:embed="rId3"/>
          <a:stretch>
            <a:fillRect/>
          </a:stretch>
        </p:blipFill>
        <p:spPr>
          <a:xfrm>
            <a:off x="2658428" y="2553652"/>
            <a:ext cx="2641878" cy="1059537"/>
          </a:xfrm>
          <a:prstGeom prst="rect">
            <a:avLst/>
          </a:prstGeom>
        </p:spPr>
      </p:pic>
      <p:pic>
        <p:nvPicPr>
          <p:cNvPr id="9" name="Image 3" descr="preencoded.png">    </p:cNvPr>
          <p:cNvPicPr>
            <a:picLocks noChangeAspect="1"/>
          </p:cNvPicPr>
          <p:nvPr/>
        </p:nvPicPr>
        <p:blipFill>
          <a:blip r:embed="rId4"/>
          <a:stretch>
            <a:fillRect/>
          </a:stretch>
        </p:blipFill>
        <p:spPr>
          <a:xfrm>
            <a:off x="3850005" y="2921794"/>
            <a:ext cx="258604" cy="323255"/>
          </a:xfrm>
          <a:prstGeom prst="rect">
            <a:avLst/>
          </a:prstGeom>
        </p:spPr>
      </p:pic>
      <p:sp>
        <p:nvSpPr>
          <p:cNvPr id="10" name="Text 4"/>
          <p:cNvSpPr/>
          <p:nvPr/>
        </p:nvSpPr>
        <p:spPr>
          <a:xfrm>
            <a:off x="5484138" y="2737485"/>
            <a:ext cx="2298859" cy="287298"/>
          </a:xfrm>
          <a:prstGeom prst="rect">
            <a:avLst/>
          </a:prstGeom>
          <a:noFill/>
          <a:ln/>
        </p:spPr>
        <p:txBody>
          <a:bodyPr wrap="none" lIns="0" tIns="0" rIns="0" bIns="0" rtlCol="0" anchor="t"/>
          <a:lstStyle/>
          <a:p>
            <a:pPr algn="l" indent="0" marL="0">
              <a:lnSpc>
                <a:spcPts val="2250"/>
              </a:lnSpc>
              <a:buNone/>
            </a:pPr>
            <a:r>
              <a:rPr lang="en-US" sz="1800" b="1" dirty="0">
                <a:solidFill>
                  <a:srgbClr val="2A2742"/>
                </a:solidFill>
                <a:latin typeface="Outfit Extra Bold" pitchFamily="34" charset="0"/>
                <a:ea typeface="Outfit Extra Bold" pitchFamily="34" charset="-122"/>
                <a:cs typeface="Outfit Extra Bold" pitchFamily="34" charset="-120"/>
              </a:rPr>
              <a:t>User Requirements</a:t>
            </a:r>
            <a:endParaRPr lang="en-US" sz="1800" dirty="0"/>
          </a:p>
        </p:txBody>
      </p:sp>
      <p:sp>
        <p:nvSpPr>
          <p:cNvPr id="11" name="Text 5"/>
          <p:cNvSpPr/>
          <p:nvPr/>
        </p:nvSpPr>
        <p:spPr>
          <a:xfrm>
            <a:off x="5484138" y="3135035"/>
            <a:ext cx="3249573" cy="294323"/>
          </a:xfrm>
          <a:prstGeom prst="rect">
            <a:avLst/>
          </a:prstGeom>
          <a:noFill/>
          <a:ln/>
        </p:spPr>
        <p:txBody>
          <a:bodyPr wrap="none" lIns="0" tIns="0" rIns="0" bIns="0" rtlCol="0" anchor="t"/>
          <a:lstStyle/>
          <a:p>
            <a:pPr algn="l" indent="0" marL="0">
              <a:lnSpc>
                <a:spcPts val="2300"/>
              </a:lnSpc>
              <a:buNone/>
            </a:pPr>
            <a:r>
              <a:rPr lang="en-US" sz="1400" dirty="0">
                <a:solidFill>
                  <a:srgbClr val="2A2742"/>
                </a:solidFill>
                <a:latin typeface="Arimo" pitchFamily="34" charset="0"/>
                <a:ea typeface="Arimo" pitchFamily="34" charset="-122"/>
                <a:cs typeface="Arimo" pitchFamily="34" charset="-120"/>
              </a:rPr>
              <a:t>User needs, expectations and key tasks</a:t>
            </a:r>
            <a:endParaRPr lang="en-US" sz="1400" dirty="0"/>
          </a:p>
        </p:txBody>
      </p:sp>
      <p:sp>
        <p:nvSpPr>
          <p:cNvPr id="12" name="Shape 6"/>
          <p:cNvSpPr/>
          <p:nvPr/>
        </p:nvSpPr>
        <p:spPr>
          <a:xfrm>
            <a:off x="5346263" y="3626644"/>
            <a:ext cx="8594527" cy="11430"/>
          </a:xfrm>
          <a:prstGeom prst="roundRect">
            <a:avLst>
              <a:gd name="adj" fmla="val 675802"/>
            </a:avLst>
          </a:prstGeom>
          <a:solidFill>
            <a:srgbClr val="BDB8DF"/>
          </a:solidFill>
          <a:ln/>
        </p:spPr>
      </p:sp>
      <p:pic>
        <p:nvPicPr>
          <p:cNvPr id="13" name="Image 4" descr="preencoded.png">    </p:cNvPr>
          <p:cNvPicPr>
            <a:picLocks noChangeAspect="1"/>
          </p:cNvPicPr>
          <p:nvPr/>
        </p:nvPicPr>
        <p:blipFill>
          <a:blip r:embed="rId5"/>
          <a:stretch>
            <a:fillRect/>
          </a:stretch>
        </p:blipFill>
        <p:spPr>
          <a:xfrm>
            <a:off x="1997869" y="3659148"/>
            <a:ext cx="3962876" cy="1059537"/>
          </a:xfrm>
          <a:prstGeom prst="rect">
            <a:avLst/>
          </a:prstGeom>
        </p:spPr>
      </p:pic>
      <p:pic>
        <p:nvPicPr>
          <p:cNvPr id="14" name="Image 5" descr="preencoded.png">    </p:cNvPr>
          <p:cNvPicPr>
            <a:picLocks noChangeAspect="1"/>
          </p:cNvPicPr>
          <p:nvPr/>
        </p:nvPicPr>
        <p:blipFill>
          <a:blip r:embed="rId6"/>
          <a:stretch>
            <a:fillRect/>
          </a:stretch>
        </p:blipFill>
        <p:spPr>
          <a:xfrm>
            <a:off x="3850005" y="4027289"/>
            <a:ext cx="258604" cy="323255"/>
          </a:xfrm>
          <a:prstGeom prst="rect">
            <a:avLst/>
          </a:prstGeom>
        </p:spPr>
      </p:pic>
      <p:sp>
        <p:nvSpPr>
          <p:cNvPr id="15" name="Text 7"/>
          <p:cNvSpPr/>
          <p:nvPr/>
        </p:nvSpPr>
        <p:spPr>
          <a:xfrm>
            <a:off x="6144578" y="3842980"/>
            <a:ext cx="2670215" cy="287298"/>
          </a:xfrm>
          <a:prstGeom prst="rect">
            <a:avLst/>
          </a:prstGeom>
          <a:noFill/>
          <a:ln/>
        </p:spPr>
        <p:txBody>
          <a:bodyPr wrap="none" lIns="0" tIns="0" rIns="0" bIns="0" rtlCol="0" anchor="t"/>
          <a:lstStyle/>
          <a:p>
            <a:pPr algn="l" indent="0" marL="0">
              <a:lnSpc>
                <a:spcPts val="2250"/>
              </a:lnSpc>
              <a:buNone/>
            </a:pPr>
            <a:r>
              <a:rPr lang="en-US" sz="1800" b="1" dirty="0">
                <a:solidFill>
                  <a:srgbClr val="2A2742"/>
                </a:solidFill>
                <a:latin typeface="Outfit Extra Bold" pitchFamily="34" charset="0"/>
                <a:ea typeface="Outfit Extra Bold" pitchFamily="34" charset="-122"/>
                <a:cs typeface="Outfit Extra Bold" pitchFamily="34" charset="-120"/>
              </a:rPr>
              <a:t>Functional Requirements</a:t>
            </a:r>
            <a:endParaRPr lang="en-US" sz="1800" dirty="0"/>
          </a:p>
        </p:txBody>
      </p:sp>
      <p:sp>
        <p:nvSpPr>
          <p:cNvPr id="16" name="Text 8"/>
          <p:cNvSpPr/>
          <p:nvPr/>
        </p:nvSpPr>
        <p:spPr>
          <a:xfrm>
            <a:off x="6144578" y="4240530"/>
            <a:ext cx="2708315" cy="294323"/>
          </a:xfrm>
          <a:prstGeom prst="rect">
            <a:avLst/>
          </a:prstGeom>
          <a:noFill/>
          <a:ln/>
        </p:spPr>
        <p:txBody>
          <a:bodyPr wrap="none" lIns="0" tIns="0" rIns="0" bIns="0" rtlCol="0" anchor="t"/>
          <a:lstStyle/>
          <a:p>
            <a:pPr algn="l" indent="0" marL="0">
              <a:lnSpc>
                <a:spcPts val="2300"/>
              </a:lnSpc>
              <a:buNone/>
            </a:pPr>
            <a:r>
              <a:rPr lang="en-US" sz="1400" dirty="0">
                <a:solidFill>
                  <a:srgbClr val="2A2742"/>
                </a:solidFill>
                <a:latin typeface="Arimo" pitchFamily="34" charset="0"/>
                <a:ea typeface="Arimo" pitchFamily="34" charset="-122"/>
                <a:cs typeface="Arimo" pitchFamily="34" charset="-120"/>
              </a:rPr>
              <a:t>Features and capabilities needed</a:t>
            </a:r>
            <a:endParaRPr lang="en-US" sz="1400" dirty="0"/>
          </a:p>
        </p:txBody>
      </p:sp>
      <p:sp>
        <p:nvSpPr>
          <p:cNvPr id="17" name="Shape 9"/>
          <p:cNvSpPr/>
          <p:nvPr/>
        </p:nvSpPr>
        <p:spPr>
          <a:xfrm>
            <a:off x="6006703" y="4732139"/>
            <a:ext cx="7934087" cy="11430"/>
          </a:xfrm>
          <a:prstGeom prst="roundRect">
            <a:avLst>
              <a:gd name="adj" fmla="val 675802"/>
            </a:avLst>
          </a:prstGeom>
          <a:solidFill>
            <a:srgbClr val="BDB8DF"/>
          </a:solidFill>
          <a:ln/>
        </p:spPr>
      </p:sp>
      <p:pic>
        <p:nvPicPr>
          <p:cNvPr id="18" name="Image 6" descr="preencoded.png">    </p:cNvPr>
          <p:cNvPicPr>
            <a:picLocks noChangeAspect="1"/>
          </p:cNvPicPr>
          <p:nvPr/>
        </p:nvPicPr>
        <p:blipFill>
          <a:blip r:embed="rId7"/>
          <a:stretch>
            <a:fillRect/>
          </a:stretch>
        </p:blipFill>
        <p:spPr>
          <a:xfrm>
            <a:off x="1337429" y="4764643"/>
            <a:ext cx="5283756" cy="1059537"/>
          </a:xfrm>
          <a:prstGeom prst="rect">
            <a:avLst/>
          </a:prstGeom>
        </p:spPr>
      </p:pic>
      <p:pic>
        <p:nvPicPr>
          <p:cNvPr id="19" name="Image 7" descr="preencoded.png">    </p:cNvPr>
          <p:cNvPicPr>
            <a:picLocks noChangeAspect="1"/>
          </p:cNvPicPr>
          <p:nvPr/>
        </p:nvPicPr>
        <p:blipFill>
          <a:blip r:embed="rId8"/>
          <a:stretch>
            <a:fillRect/>
          </a:stretch>
        </p:blipFill>
        <p:spPr>
          <a:xfrm>
            <a:off x="3850005" y="5132784"/>
            <a:ext cx="258604" cy="323255"/>
          </a:xfrm>
          <a:prstGeom prst="rect">
            <a:avLst/>
          </a:prstGeom>
        </p:spPr>
      </p:pic>
      <p:sp>
        <p:nvSpPr>
          <p:cNvPr id="20" name="Text 10"/>
          <p:cNvSpPr/>
          <p:nvPr/>
        </p:nvSpPr>
        <p:spPr>
          <a:xfrm>
            <a:off x="6805017" y="4948476"/>
            <a:ext cx="2542222" cy="287298"/>
          </a:xfrm>
          <a:prstGeom prst="rect">
            <a:avLst/>
          </a:prstGeom>
          <a:noFill/>
          <a:ln/>
        </p:spPr>
        <p:txBody>
          <a:bodyPr wrap="none" lIns="0" tIns="0" rIns="0" bIns="0" rtlCol="0" anchor="t"/>
          <a:lstStyle/>
          <a:p>
            <a:pPr algn="l" indent="0" marL="0">
              <a:lnSpc>
                <a:spcPts val="2250"/>
              </a:lnSpc>
              <a:buNone/>
            </a:pPr>
            <a:r>
              <a:rPr lang="en-US" sz="1800" b="1" dirty="0">
                <a:solidFill>
                  <a:srgbClr val="2A2742"/>
                </a:solidFill>
                <a:latin typeface="Outfit Extra Bold" pitchFamily="34" charset="0"/>
                <a:ea typeface="Outfit Extra Bold" pitchFamily="34" charset="-122"/>
                <a:cs typeface="Outfit Extra Bold" pitchFamily="34" charset="-120"/>
              </a:rPr>
              <a:t>Technical Requirements</a:t>
            </a:r>
            <a:endParaRPr lang="en-US" sz="1800" dirty="0"/>
          </a:p>
        </p:txBody>
      </p:sp>
      <p:sp>
        <p:nvSpPr>
          <p:cNvPr id="21" name="Text 11"/>
          <p:cNvSpPr/>
          <p:nvPr/>
        </p:nvSpPr>
        <p:spPr>
          <a:xfrm>
            <a:off x="6805017" y="5346025"/>
            <a:ext cx="3637955" cy="294323"/>
          </a:xfrm>
          <a:prstGeom prst="rect">
            <a:avLst/>
          </a:prstGeom>
          <a:noFill/>
          <a:ln/>
        </p:spPr>
        <p:txBody>
          <a:bodyPr wrap="none" lIns="0" tIns="0" rIns="0" bIns="0" rtlCol="0" anchor="t"/>
          <a:lstStyle/>
          <a:p>
            <a:pPr algn="l" indent="0" marL="0">
              <a:lnSpc>
                <a:spcPts val="2300"/>
              </a:lnSpc>
              <a:buNone/>
            </a:pPr>
            <a:r>
              <a:rPr lang="en-US" sz="1400" dirty="0">
                <a:solidFill>
                  <a:srgbClr val="2A2742"/>
                </a:solidFill>
                <a:latin typeface="Arimo" pitchFamily="34" charset="0"/>
                <a:ea typeface="Arimo" pitchFamily="34" charset="-122"/>
                <a:cs typeface="Arimo" pitchFamily="34" charset="-120"/>
              </a:rPr>
              <a:t>Platform, performance and integration needs</a:t>
            </a:r>
            <a:endParaRPr lang="en-US" sz="1400" dirty="0"/>
          </a:p>
        </p:txBody>
      </p:sp>
      <p:sp>
        <p:nvSpPr>
          <p:cNvPr id="22" name="Shape 12"/>
          <p:cNvSpPr/>
          <p:nvPr/>
        </p:nvSpPr>
        <p:spPr>
          <a:xfrm>
            <a:off x="6667143" y="5837634"/>
            <a:ext cx="7273647" cy="11430"/>
          </a:xfrm>
          <a:prstGeom prst="roundRect">
            <a:avLst>
              <a:gd name="adj" fmla="val 675802"/>
            </a:avLst>
          </a:prstGeom>
          <a:solidFill>
            <a:srgbClr val="BDB8DF"/>
          </a:solidFill>
          <a:ln/>
        </p:spPr>
      </p:sp>
      <p:pic>
        <p:nvPicPr>
          <p:cNvPr id="23" name="Image 8" descr="preencoded.png">    </p:cNvPr>
          <p:cNvPicPr>
            <a:picLocks noChangeAspect="1"/>
          </p:cNvPicPr>
          <p:nvPr/>
        </p:nvPicPr>
        <p:blipFill>
          <a:blip r:embed="rId9"/>
          <a:stretch>
            <a:fillRect/>
          </a:stretch>
        </p:blipFill>
        <p:spPr>
          <a:xfrm>
            <a:off x="676989" y="5870138"/>
            <a:ext cx="6604754" cy="1059537"/>
          </a:xfrm>
          <a:prstGeom prst="rect">
            <a:avLst/>
          </a:prstGeom>
        </p:spPr>
      </p:pic>
      <p:pic>
        <p:nvPicPr>
          <p:cNvPr id="24" name="Image 9" descr="preencoded.png">    </p:cNvPr>
          <p:cNvPicPr>
            <a:picLocks noChangeAspect="1"/>
          </p:cNvPicPr>
          <p:nvPr/>
        </p:nvPicPr>
        <p:blipFill>
          <a:blip r:embed="rId10"/>
          <a:stretch>
            <a:fillRect/>
          </a:stretch>
        </p:blipFill>
        <p:spPr>
          <a:xfrm>
            <a:off x="3850005" y="6238280"/>
            <a:ext cx="258604" cy="323255"/>
          </a:xfrm>
          <a:prstGeom prst="rect">
            <a:avLst/>
          </a:prstGeom>
        </p:spPr>
      </p:pic>
      <p:sp>
        <p:nvSpPr>
          <p:cNvPr id="25" name="Text 13"/>
          <p:cNvSpPr/>
          <p:nvPr/>
        </p:nvSpPr>
        <p:spPr>
          <a:xfrm>
            <a:off x="7465576" y="6053971"/>
            <a:ext cx="2298859" cy="287298"/>
          </a:xfrm>
          <a:prstGeom prst="rect">
            <a:avLst/>
          </a:prstGeom>
          <a:noFill/>
          <a:ln/>
        </p:spPr>
        <p:txBody>
          <a:bodyPr wrap="none" lIns="0" tIns="0" rIns="0" bIns="0" rtlCol="0" anchor="t"/>
          <a:lstStyle/>
          <a:p>
            <a:pPr algn="l" indent="0" marL="0">
              <a:lnSpc>
                <a:spcPts val="2250"/>
              </a:lnSpc>
              <a:buNone/>
            </a:pPr>
            <a:r>
              <a:rPr lang="en-US" sz="1800" b="1" dirty="0">
                <a:solidFill>
                  <a:srgbClr val="2A2742"/>
                </a:solidFill>
                <a:latin typeface="Outfit Extra Bold" pitchFamily="34" charset="0"/>
                <a:ea typeface="Outfit Extra Bold" pitchFamily="34" charset="-122"/>
                <a:cs typeface="Outfit Extra Bold" pitchFamily="34" charset="-120"/>
              </a:rPr>
              <a:t>Project Constraints</a:t>
            </a:r>
            <a:endParaRPr lang="en-US" sz="1800" dirty="0"/>
          </a:p>
        </p:txBody>
      </p:sp>
      <p:sp>
        <p:nvSpPr>
          <p:cNvPr id="26" name="Text 14"/>
          <p:cNvSpPr/>
          <p:nvPr/>
        </p:nvSpPr>
        <p:spPr>
          <a:xfrm>
            <a:off x="7465576" y="6451521"/>
            <a:ext cx="3528655" cy="294323"/>
          </a:xfrm>
          <a:prstGeom prst="rect">
            <a:avLst/>
          </a:prstGeom>
          <a:noFill/>
          <a:ln/>
        </p:spPr>
        <p:txBody>
          <a:bodyPr wrap="none" lIns="0" tIns="0" rIns="0" bIns="0" rtlCol="0" anchor="t"/>
          <a:lstStyle/>
          <a:p>
            <a:pPr algn="l" indent="0" marL="0">
              <a:lnSpc>
                <a:spcPts val="2300"/>
              </a:lnSpc>
              <a:buNone/>
            </a:pPr>
            <a:r>
              <a:rPr lang="en-US" sz="1400" dirty="0">
                <a:solidFill>
                  <a:srgbClr val="2A2742"/>
                </a:solidFill>
                <a:latin typeface="Arimo" pitchFamily="34" charset="0"/>
                <a:ea typeface="Arimo" pitchFamily="34" charset="-122"/>
                <a:cs typeface="Arimo" pitchFamily="34" charset="-120"/>
              </a:rPr>
              <a:t>Timelines, budgets and resource limitations</a:t>
            </a:r>
            <a:endParaRPr lang="en-US" sz="1400" dirty="0"/>
          </a:p>
        </p:txBody>
      </p:sp>
      <p:sp>
        <p:nvSpPr>
          <p:cNvPr id="27" name="Text 15"/>
          <p:cNvSpPr/>
          <p:nvPr/>
        </p:nvSpPr>
        <p:spPr>
          <a:xfrm>
            <a:off x="643652" y="7136487"/>
            <a:ext cx="13343096" cy="588645"/>
          </a:xfrm>
          <a:prstGeom prst="rect">
            <a:avLst/>
          </a:prstGeom>
          <a:noFill/>
          <a:ln/>
        </p:spPr>
        <p:txBody>
          <a:bodyPr wrap="square" lIns="0" tIns="0" rIns="0" bIns="0" rtlCol="0" anchor="t"/>
          <a:lstStyle/>
          <a:p>
            <a:pPr algn="l" indent="0" marL="0">
              <a:lnSpc>
                <a:spcPts val="2300"/>
              </a:lnSpc>
              <a:buNone/>
            </a:pPr>
            <a:r>
              <a:rPr lang="en-US" sz="1400" dirty="0">
                <a:solidFill>
                  <a:srgbClr val="2A2742"/>
                </a:solidFill>
                <a:latin typeface="Arimo" pitchFamily="34" charset="0"/>
                <a:ea typeface="Arimo" pitchFamily="34" charset="-122"/>
                <a:cs typeface="Arimo" pitchFamily="34" charset="-120"/>
              </a:rPr>
              <a:t>Effective requirements serve as a bridge between user research and design execution. They transform insights into actionable specifications that guide development whilst keeping user needs at the centre of the process.</a:t>
            </a:r>
            <a:endParaRPr lang="en-US"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85813" y="618173"/>
            <a:ext cx="8290441" cy="701635"/>
          </a:xfrm>
          <a:prstGeom prst="rect">
            <a:avLst/>
          </a:prstGeom>
          <a:noFill/>
          <a:ln/>
        </p:spPr>
        <p:txBody>
          <a:bodyPr wrap="none" lIns="0" tIns="0" rIns="0" bIns="0" rtlCol="0" anchor="t"/>
          <a:lstStyle/>
          <a:p>
            <a:pPr algn="l" indent="0" marL="0">
              <a:lnSpc>
                <a:spcPts val="5500"/>
              </a:lnSpc>
              <a:buNone/>
            </a:pPr>
            <a:r>
              <a:rPr lang="en-US" sz="4400" b="1" dirty="0">
                <a:solidFill>
                  <a:srgbClr val="231971"/>
                </a:solidFill>
                <a:latin typeface="Outfit Extra Bold" pitchFamily="34" charset="0"/>
                <a:ea typeface="Outfit Extra Bold" pitchFamily="34" charset="-122"/>
                <a:cs typeface="Outfit Extra Bold" pitchFamily="34" charset="-120"/>
              </a:rPr>
              <a:t>Ideation and Concept Sketching</a:t>
            </a:r>
            <a:endParaRPr lang="en-US" sz="4400" dirty="0"/>
          </a:p>
        </p:txBody>
      </p:sp>
      <p:sp>
        <p:nvSpPr>
          <p:cNvPr id="3" name="Text 1"/>
          <p:cNvSpPr/>
          <p:nvPr/>
        </p:nvSpPr>
        <p:spPr>
          <a:xfrm>
            <a:off x="2343626" y="1768793"/>
            <a:ext cx="2806660" cy="350758"/>
          </a:xfrm>
          <a:prstGeom prst="rect">
            <a:avLst/>
          </a:prstGeom>
          <a:noFill/>
          <a:ln/>
        </p:spPr>
        <p:txBody>
          <a:bodyPr wrap="none" lIns="0" tIns="0" rIns="0" bIns="0" rtlCol="0" anchor="t"/>
          <a:lstStyle/>
          <a:p>
            <a:pPr algn="r"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Brainstorming</a:t>
            </a:r>
            <a:endParaRPr lang="en-US" sz="2200" dirty="0"/>
          </a:p>
        </p:txBody>
      </p:sp>
      <p:sp>
        <p:nvSpPr>
          <p:cNvPr id="4" name="Text 2"/>
          <p:cNvSpPr/>
          <p:nvPr/>
        </p:nvSpPr>
        <p:spPr>
          <a:xfrm>
            <a:off x="785813" y="2254210"/>
            <a:ext cx="4364474" cy="1077635"/>
          </a:xfrm>
          <a:prstGeom prst="rect">
            <a:avLst/>
          </a:prstGeom>
          <a:noFill/>
          <a:ln/>
        </p:spPr>
        <p:txBody>
          <a:bodyPr wrap="square" lIns="0" tIns="0" rIns="0" bIns="0" rtlCol="0" anchor="t"/>
          <a:lstStyle/>
          <a:p>
            <a:pPr algn="r" indent="0" marL="0">
              <a:lnSpc>
                <a:spcPts val="2800"/>
              </a:lnSpc>
              <a:buNone/>
            </a:pPr>
            <a:r>
              <a:rPr lang="en-US" sz="1750" dirty="0">
                <a:solidFill>
                  <a:srgbClr val="2A2742"/>
                </a:solidFill>
                <a:latin typeface="Arimo" pitchFamily="34" charset="0"/>
                <a:ea typeface="Arimo" pitchFamily="34" charset="-122"/>
                <a:cs typeface="Arimo" pitchFamily="34" charset="-120"/>
              </a:rPr>
              <a:t>Generate as many ideas as possible without judgement. Quantity over quality initially.</a:t>
            </a:r>
            <a:endParaRPr lang="en-US" sz="1750" dirty="0"/>
          </a:p>
        </p:txBody>
      </p:sp>
      <p:sp>
        <p:nvSpPr>
          <p:cNvPr id="5" name="Text 3"/>
          <p:cNvSpPr/>
          <p:nvPr/>
        </p:nvSpPr>
        <p:spPr>
          <a:xfrm>
            <a:off x="785813" y="3466505"/>
            <a:ext cx="4364474" cy="359212"/>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A2742"/>
                </a:solidFill>
                <a:latin typeface="Arimo" pitchFamily="34" charset="0"/>
                <a:ea typeface="Arimo" pitchFamily="34" charset="-122"/>
                <a:cs typeface="Arimo" pitchFamily="34" charset="-120"/>
              </a:rPr>
              <a:t>Mind mapping</a:t>
            </a:r>
            <a:endParaRPr lang="en-US" sz="1750" dirty="0"/>
          </a:p>
        </p:txBody>
      </p:sp>
      <p:sp>
        <p:nvSpPr>
          <p:cNvPr id="6" name="Text 4"/>
          <p:cNvSpPr/>
          <p:nvPr/>
        </p:nvSpPr>
        <p:spPr>
          <a:xfrm>
            <a:off x="785813" y="3904297"/>
            <a:ext cx="4364474" cy="359212"/>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A2742"/>
                </a:solidFill>
                <a:latin typeface="Arimo" pitchFamily="34" charset="0"/>
                <a:ea typeface="Arimo" pitchFamily="34" charset="-122"/>
                <a:cs typeface="Arimo" pitchFamily="34" charset="-120"/>
              </a:rPr>
              <a:t>SCAMPER method</a:t>
            </a:r>
            <a:endParaRPr lang="en-US" sz="1750" dirty="0"/>
          </a:p>
        </p:txBody>
      </p:sp>
      <p:sp>
        <p:nvSpPr>
          <p:cNvPr id="7" name="Text 5"/>
          <p:cNvSpPr/>
          <p:nvPr/>
        </p:nvSpPr>
        <p:spPr>
          <a:xfrm>
            <a:off x="785813" y="4342090"/>
            <a:ext cx="4364474" cy="359212"/>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A2742"/>
                </a:solidFill>
                <a:latin typeface="Arimo" pitchFamily="34" charset="0"/>
                <a:ea typeface="Arimo" pitchFamily="34" charset="-122"/>
                <a:cs typeface="Arimo" pitchFamily="34" charset="-120"/>
              </a:rPr>
              <a:t>6-3-5 Brainwriting</a:t>
            </a:r>
            <a:endParaRPr lang="en-US" sz="1750" dirty="0"/>
          </a:p>
        </p:txBody>
      </p:sp>
      <p:pic>
        <p:nvPicPr>
          <p:cNvPr id="8" name="Image 0" descr="preencoded.png">    </p:cNvPr>
          <p:cNvPicPr>
            <a:picLocks noChangeAspect="1"/>
          </p:cNvPicPr>
          <p:nvPr/>
        </p:nvPicPr>
        <p:blipFill>
          <a:blip r:embed="rId1"/>
          <a:stretch>
            <a:fillRect/>
          </a:stretch>
        </p:blipFill>
        <p:spPr>
          <a:xfrm>
            <a:off x="5486995" y="2861786"/>
            <a:ext cx="3656409" cy="3656409"/>
          </a:xfrm>
          <a:prstGeom prst="rect">
            <a:avLst/>
          </a:prstGeom>
        </p:spPr>
      </p:pic>
      <p:sp>
        <p:nvSpPr>
          <p:cNvPr id="9" name="Shape 6"/>
          <p:cNvSpPr/>
          <p:nvPr/>
        </p:nvSpPr>
        <p:spPr>
          <a:xfrm>
            <a:off x="5790248" y="3165038"/>
            <a:ext cx="561261" cy="561261"/>
          </a:xfrm>
          <a:prstGeom prst="roundRect">
            <a:avLst>
              <a:gd name="adj" fmla="val 1627559"/>
            </a:avLst>
          </a:prstGeom>
          <a:solidFill>
            <a:srgbClr val="E9E6FA"/>
          </a:solidFill>
          <a:ln w="7620">
            <a:solidFill>
              <a:srgbClr val="BDB8DF"/>
            </a:solidFill>
            <a:prstDash val="solid"/>
          </a:ln>
        </p:spPr>
      </p:sp>
      <p:pic>
        <p:nvPicPr>
          <p:cNvPr id="10" name="Image 1" descr="preencoded.png">    </p:cNvPr>
          <p:cNvPicPr>
            <a:picLocks noChangeAspect="1"/>
          </p:cNvPicPr>
          <p:nvPr/>
        </p:nvPicPr>
        <p:blipFill>
          <a:blip r:embed="rId2"/>
          <a:stretch>
            <a:fillRect/>
          </a:stretch>
        </p:blipFill>
        <p:spPr>
          <a:xfrm>
            <a:off x="5944553" y="3287792"/>
            <a:ext cx="252532" cy="315754"/>
          </a:xfrm>
          <a:prstGeom prst="rect">
            <a:avLst/>
          </a:prstGeom>
        </p:spPr>
      </p:pic>
      <p:sp>
        <p:nvSpPr>
          <p:cNvPr id="11" name="Text 7"/>
          <p:cNvSpPr/>
          <p:nvPr/>
        </p:nvSpPr>
        <p:spPr>
          <a:xfrm>
            <a:off x="9480113" y="1768793"/>
            <a:ext cx="2806660" cy="350758"/>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Sketching</a:t>
            </a:r>
            <a:endParaRPr lang="en-US" sz="2200" dirty="0"/>
          </a:p>
        </p:txBody>
      </p:sp>
      <p:sp>
        <p:nvSpPr>
          <p:cNvPr id="12" name="Text 8"/>
          <p:cNvSpPr/>
          <p:nvPr/>
        </p:nvSpPr>
        <p:spPr>
          <a:xfrm>
            <a:off x="9480113" y="2254210"/>
            <a:ext cx="4364474" cy="1077635"/>
          </a:xfrm>
          <a:prstGeom prst="rect">
            <a:avLst/>
          </a:prstGeom>
          <a:noFill/>
          <a:ln/>
        </p:spPr>
        <p:txBody>
          <a:bodyPr wrap="square" lIns="0" tIns="0" rIns="0" bIns="0" rtlCol="0" anchor="t"/>
          <a:lstStyle/>
          <a:p>
            <a:pPr algn="l" indent="0" marL="0">
              <a:lnSpc>
                <a:spcPts val="2800"/>
              </a:lnSpc>
              <a:buNone/>
            </a:pPr>
            <a:r>
              <a:rPr lang="en-US" sz="1750" dirty="0">
                <a:solidFill>
                  <a:srgbClr val="2A2742"/>
                </a:solidFill>
                <a:latin typeface="Arimo" pitchFamily="34" charset="0"/>
                <a:ea typeface="Arimo" pitchFamily="34" charset="-122"/>
                <a:cs typeface="Arimo" pitchFamily="34" charset="-120"/>
              </a:rPr>
              <a:t>Quickly visualize ideas through rough drawings. Focus on concepts, not aesthetics.</a:t>
            </a:r>
            <a:endParaRPr lang="en-US" sz="1750" dirty="0"/>
          </a:p>
        </p:txBody>
      </p:sp>
      <p:sp>
        <p:nvSpPr>
          <p:cNvPr id="13" name="Text 9"/>
          <p:cNvSpPr/>
          <p:nvPr/>
        </p:nvSpPr>
        <p:spPr>
          <a:xfrm>
            <a:off x="9480113" y="3466505"/>
            <a:ext cx="4364474" cy="359212"/>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A2742"/>
                </a:solidFill>
                <a:latin typeface="Arimo" pitchFamily="34" charset="0"/>
                <a:ea typeface="Arimo" pitchFamily="34" charset="-122"/>
                <a:cs typeface="Arimo" pitchFamily="34" charset="-120"/>
              </a:rPr>
              <a:t>Thumbnail sketches</a:t>
            </a:r>
            <a:endParaRPr lang="en-US" sz="1750" dirty="0"/>
          </a:p>
        </p:txBody>
      </p:sp>
      <p:sp>
        <p:nvSpPr>
          <p:cNvPr id="14" name="Text 10"/>
          <p:cNvSpPr/>
          <p:nvPr/>
        </p:nvSpPr>
        <p:spPr>
          <a:xfrm>
            <a:off x="9480113" y="3904297"/>
            <a:ext cx="4364474" cy="359212"/>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A2742"/>
                </a:solidFill>
                <a:latin typeface="Arimo" pitchFamily="34" charset="0"/>
                <a:ea typeface="Arimo" pitchFamily="34" charset="-122"/>
                <a:cs typeface="Arimo" pitchFamily="34" charset="-120"/>
              </a:rPr>
              <a:t>Storyboards</a:t>
            </a:r>
            <a:endParaRPr lang="en-US" sz="1750" dirty="0"/>
          </a:p>
        </p:txBody>
      </p:sp>
      <p:sp>
        <p:nvSpPr>
          <p:cNvPr id="15" name="Text 11"/>
          <p:cNvSpPr/>
          <p:nvPr/>
        </p:nvSpPr>
        <p:spPr>
          <a:xfrm>
            <a:off x="9480113" y="4342090"/>
            <a:ext cx="4364474" cy="359212"/>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A2742"/>
                </a:solidFill>
                <a:latin typeface="Arimo" pitchFamily="34" charset="0"/>
                <a:ea typeface="Arimo" pitchFamily="34" charset="-122"/>
                <a:cs typeface="Arimo" pitchFamily="34" charset="-120"/>
              </a:rPr>
              <a:t>Interface elements</a:t>
            </a:r>
            <a:endParaRPr lang="en-US" sz="1750" dirty="0"/>
          </a:p>
        </p:txBody>
      </p:sp>
      <p:pic>
        <p:nvPicPr>
          <p:cNvPr id="16" name="Image 2" descr="preencoded.png">    </p:cNvPr>
          <p:cNvPicPr>
            <a:picLocks noChangeAspect="1"/>
          </p:cNvPicPr>
          <p:nvPr/>
        </p:nvPicPr>
        <p:blipFill>
          <a:blip r:embed="rId3"/>
          <a:stretch>
            <a:fillRect/>
          </a:stretch>
        </p:blipFill>
        <p:spPr>
          <a:xfrm>
            <a:off x="5486995" y="2861786"/>
            <a:ext cx="3656409" cy="3656409"/>
          </a:xfrm>
          <a:prstGeom prst="rect">
            <a:avLst/>
          </a:prstGeom>
        </p:spPr>
      </p:pic>
      <p:sp>
        <p:nvSpPr>
          <p:cNvPr id="17" name="Shape 12"/>
          <p:cNvSpPr/>
          <p:nvPr/>
        </p:nvSpPr>
        <p:spPr>
          <a:xfrm>
            <a:off x="8278773" y="3165038"/>
            <a:ext cx="561261" cy="561261"/>
          </a:xfrm>
          <a:prstGeom prst="roundRect">
            <a:avLst>
              <a:gd name="adj" fmla="val 1627559"/>
            </a:avLst>
          </a:prstGeom>
          <a:solidFill>
            <a:srgbClr val="E9E6FA"/>
          </a:solidFill>
          <a:ln w="7620">
            <a:solidFill>
              <a:srgbClr val="BDB8DF"/>
            </a:solidFill>
            <a:prstDash val="solid"/>
          </a:ln>
        </p:spPr>
      </p:sp>
      <p:pic>
        <p:nvPicPr>
          <p:cNvPr id="18" name="Image 3" descr="preencoded.png">    </p:cNvPr>
          <p:cNvPicPr>
            <a:picLocks noChangeAspect="1"/>
          </p:cNvPicPr>
          <p:nvPr/>
        </p:nvPicPr>
        <p:blipFill>
          <a:blip r:embed="rId4"/>
          <a:stretch>
            <a:fillRect/>
          </a:stretch>
        </p:blipFill>
        <p:spPr>
          <a:xfrm>
            <a:off x="8433078" y="3287792"/>
            <a:ext cx="252532" cy="315754"/>
          </a:xfrm>
          <a:prstGeom prst="rect">
            <a:avLst/>
          </a:prstGeom>
        </p:spPr>
      </p:pic>
      <p:sp>
        <p:nvSpPr>
          <p:cNvPr id="19" name="Text 13"/>
          <p:cNvSpPr/>
          <p:nvPr/>
        </p:nvSpPr>
        <p:spPr>
          <a:xfrm>
            <a:off x="9480113" y="5038011"/>
            <a:ext cx="2806660" cy="350758"/>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Evaluation</a:t>
            </a:r>
            <a:endParaRPr lang="en-US" sz="2200" dirty="0"/>
          </a:p>
        </p:txBody>
      </p:sp>
      <p:sp>
        <p:nvSpPr>
          <p:cNvPr id="20" name="Text 14"/>
          <p:cNvSpPr/>
          <p:nvPr/>
        </p:nvSpPr>
        <p:spPr>
          <a:xfrm>
            <a:off x="9480113" y="5523428"/>
            <a:ext cx="4364474" cy="718423"/>
          </a:xfrm>
          <a:prstGeom prst="rect">
            <a:avLst/>
          </a:prstGeom>
          <a:noFill/>
          <a:ln/>
        </p:spPr>
        <p:txBody>
          <a:bodyPr wrap="square" lIns="0" tIns="0" rIns="0" bIns="0" rtlCol="0" anchor="t"/>
          <a:lstStyle/>
          <a:p>
            <a:pPr algn="l" indent="0" marL="0">
              <a:lnSpc>
                <a:spcPts val="2800"/>
              </a:lnSpc>
              <a:buNone/>
            </a:pPr>
            <a:r>
              <a:rPr lang="en-US" sz="1750" dirty="0">
                <a:solidFill>
                  <a:srgbClr val="2A2742"/>
                </a:solidFill>
                <a:latin typeface="Arimo" pitchFamily="34" charset="0"/>
                <a:ea typeface="Arimo" pitchFamily="34" charset="-122"/>
                <a:cs typeface="Arimo" pitchFamily="34" charset="-120"/>
              </a:rPr>
              <a:t>Filter ideas based on feasibility, desirability, and viability.</a:t>
            </a:r>
            <a:endParaRPr lang="en-US" sz="1750" dirty="0"/>
          </a:p>
        </p:txBody>
      </p:sp>
      <p:sp>
        <p:nvSpPr>
          <p:cNvPr id="21" name="Text 15"/>
          <p:cNvSpPr/>
          <p:nvPr/>
        </p:nvSpPr>
        <p:spPr>
          <a:xfrm>
            <a:off x="9480113" y="6376511"/>
            <a:ext cx="4364474" cy="359212"/>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A2742"/>
                </a:solidFill>
                <a:latin typeface="Arimo" pitchFamily="34" charset="0"/>
                <a:ea typeface="Arimo" pitchFamily="34" charset="-122"/>
                <a:cs typeface="Arimo" pitchFamily="34" charset="-120"/>
              </a:rPr>
              <a:t>Dot voting</a:t>
            </a:r>
            <a:endParaRPr lang="en-US" sz="1750" dirty="0"/>
          </a:p>
        </p:txBody>
      </p:sp>
      <p:sp>
        <p:nvSpPr>
          <p:cNvPr id="22" name="Text 16"/>
          <p:cNvSpPr/>
          <p:nvPr/>
        </p:nvSpPr>
        <p:spPr>
          <a:xfrm>
            <a:off x="9480113" y="6814304"/>
            <a:ext cx="4364474" cy="359212"/>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A2742"/>
                </a:solidFill>
                <a:latin typeface="Arimo" pitchFamily="34" charset="0"/>
                <a:ea typeface="Arimo" pitchFamily="34" charset="-122"/>
                <a:cs typeface="Arimo" pitchFamily="34" charset="-120"/>
              </a:rPr>
              <a:t>Feasibility matrix</a:t>
            </a:r>
            <a:endParaRPr lang="en-US" sz="1750" dirty="0"/>
          </a:p>
        </p:txBody>
      </p:sp>
      <p:sp>
        <p:nvSpPr>
          <p:cNvPr id="23" name="Text 17"/>
          <p:cNvSpPr/>
          <p:nvPr/>
        </p:nvSpPr>
        <p:spPr>
          <a:xfrm>
            <a:off x="9480113" y="7252097"/>
            <a:ext cx="4364474" cy="359212"/>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A2742"/>
                </a:solidFill>
                <a:latin typeface="Arimo" pitchFamily="34" charset="0"/>
                <a:ea typeface="Arimo" pitchFamily="34" charset="-122"/>
                <a:cs typeface="Arimo" pitchFamily="34" charset="-120"/>
              </a:rPr>
              <a:t>Concept scoring</a:t>
            </a:r>
            <a:endParaRPr lang="en-US" sz="1750" dirty="0"/>
          </a:p>
        </p:txBody>
      </p:sp>
      <p:pic>
        <p:nvPicPr>
          <p:cNvPr id="24" name="Image 4" descr="preencoded.png">    </p:cNvPr>
          <p:cNvPicPr>
            <a:picLocks noChangeAspect="1"/>
          </p:cNvPicPr>
          <p:nvPr/>
        </p:nvPicPr>
        <p:blipFill>
          <a:blip r:embed="rId5"/>
          <a:stretch>
            <a:fillRect/>
          </a:stretch>
        </p:blipFill>
        <p:spPr>
          <a:xfrm>
            <a:off x="5486995" y="2861786"/>
            <a:ext cx="3656409" cy="3656409"/>
          </a:xfrm>
          <a:prstGeom prst="rect">
            <a:avLst/>
          </a:prstGeom>
        </p:spPr>
      </p:pic>
      <p:sp>
        <p:nvSpPr>
          <p:cNvPr id="25" name="Shape 18"/>
          <p:cNvSpPr/>
          <p:nvPr/>
        </p:nvSpPr>
        <p:spPr>
          <a:xfrm>
            <a:off x="8278773" y="5653564"/>
            <a:ext cx="561261" cy="561261"/>
          </a:xfrm>
          <a:prstGeom prst="roundRect">
            <a:avLst>
              <a:gd name="adj" fmla="val 1627559"/>
            </a:avLst>
          </a:prstGeom>
          <a:solidFill>
            <a:srgbClr val="E9E6FA"/>
          </a:solidFill>
          <a:ln w="7620">
            <a:solidFill>
              <a:srgbClr val="BDB8DF"/>
            </a:solidFill>
            <a:prstDash val="solid"/>
          </a:ln>
        </p:spPr>
      </p:sp>
      <p:pic>
        <p:nvPicPr>
          <p:cNvPr id="26" name="Image 5" descr="preencoded.png">    </p:cNvPr>
          <p:cNvPicPr>
            <a:picLocks noChangeAspect="1"/>
          </p:cNvPicPr>
          <p:nvPr/>
        </p:nvPicPr>
        <p:blipFill>
          <a:blip r:embed="rId6"/>
          <a:stretch>
            <a:fillRect/>
          </a:stretch>
        </p:blipFill>
        <p:spPr>
          <a:xfrm>
            <a:off x="8433078" y="5776317"/>
            <a:ext cx="252532" cy="315754"/>
          </a:xfrm>
          <a:prstGeom prst="rect">
            <a:avLst/>
          </a:prstGeom>
        </p:spPr>
      </p:pic>
      <p:sp>
        <p:nvSpPr>
          <p:cNvPr id="27" name="Text 19"/>
          <p:cNvSpPr/>
          <p:nvPr/>
        </p:nvSpPr>
        <p:spPr>
          <a:xfrm>
            <a:off x="2343626" y="5038011"/>
            <a:ext cx="2806660" cy="350758"/>
          </a:xfrm>
          <a:prstGeom prst="rect">
            <a:avLst/>
          </a:prstGeom>
          <a:noFill/>
          <a:ln/>
        </p:spPr>
        <p:txBody>
          <a:bodyPr wrap="none" lIns="0" tIns="0" rIns="0" bIns="0" rtlCol="0" anchor="t"/>
          <a:lstStyle/>
          <a:p>
            <a:pPr algn="r"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Refinement</a:t>
            </a:r>
            <a:endParaRPr lang="en-US" sz="2200" dirty="0"/>
          </a:p>
        </p:txBody>
      </p:sp>
      <p:sp>
        <p:nvSpPr>
          <p:cNvPr id="28" name="Text 20"/>
          <p:cNvSpPr/>
          <p:nvPr/>
        </p:nvSpPr>
        <p:spPr>
          <a:xfrm>
            <a:off x="785813" y="5523428"/>
            <a:ext cx="4364474" cy="718423"/>
          </a:xfrm>
          <a:prstGeom prst="rect">
            <a:avLst/>
          </a:prstGeom>
          <a:noFill/>
          <a:ln/>
        </p:spPr>
        <p:txBody>
          <a:bodyPr wrap="square" lIns="0" tIns="0" rIns="0" bIns="0" rtlCol="0" anchor="t"/>
          <a:lstStyle/>
          <a:p>
            <a:pPr algn="r" indent="0" marL="0">
              <a:lnSpc>
                <a:spcPts val="2800"/>
              </a:lnSpc>
              <a:buNone/>
            </a:pPr>
            <a:r>
              <a:rPr lang="en-US" sz="1750" dirty="0">
                <a:solidFill>
                  <a:srgbClr val="2A2742"/>
                </a:solidFill>
                <a:latin typeface="Arimo" pitchFamily="34" charset="0"/>
                <a:ea typeface="Arimo" pitchFamily="34" charset="-122"/>
                <a:cs typeface="Arimo" pitchFamily="34" charset="-120"/>
              </a:rPr>
              <a:t>Develop promising ideas further with more detailed sketches.</a:t>
            </a:r>
            <a:endParaRPr lang="en-US" sz="1750" dirty="0"/>
          </a:p>
        </p:txBody>
      </p:sp>
      <p:sp>
        <p:nvSpPr>
          <p:cNvPr id="29" name="Text 21"/>
          <p:cNvSpPr/>
          <p:nvPr/>
        </p:nvSpPr>
        <p:spPr>
          <a:xfrm>
            <a:off x="785813" y="6376511"/>
            <a:ext cx="4364474" cy="359212"/>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A2742"/>
                </a:solidFill>
                <a:latin typeface="Arimo" pitchFamily="34" charset="0"/>
                <a:ea typeface="Arimo" pitchFamily="34" charset="-122"/>
                <a:cs typeface="Arimo" pitchFamily="34" charset="-120"/>
              </a:rPr>
              <a:t>Concept elaboration</a:t>
            </a:r>
            <a:endParaRPr lang="en-US" sz="1750" dirty="0"/>
          </a:p>
        </p:txBody>
      </p:sp>
      <p:sp>
        <p:nvSpPr>
          <p:cNvPr id="30" name="Text 22"/>
          <p:cNvSpPr/>
          <p:nvPr/>
        </p:nvSpPr>
        <p:spPr>
          <a:xfrm>
            <a:off x="785813" y="6814304"/>
            <a:ext cx="4364474" cy="359212"/>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A2742"/>
                </a:solidFill>
                <a:latin typeface="Arimo" pitchFamily="34" charset="0"/>
                <a:ea typeface="Arimo" pitchFamily="34" charset="-122"/>
                <a:cs typeface="Arimo" pitchFamily="34" charset="-120"/>
              </a:rPr>
              <a:t>Feature prioritisation</a:t>
            </a:r>
            <a:endParaRPr lang="en-US" sz="1750" dirty="0"/>
          </a:p>
        </p:txBody>
      </p:sp>
      <p:sp>
        <p:nvSpPr>
          <p:cNvPr id="31" name="Text 23"/>
          <p:cNvSpPr/>
          <p:nvPr/>
        </p:nvSpPr>
        <p:spPr>
          <a:xfrm>
            <a:off x="785813" y="7252097"/>
            <a:ext cx="4364474" cy="359212"/>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A2742"/>
                </a:solidFill>
                <a:latin typeface="Arimo" pitchFamily="34" charset="0"/>
                <a:ea typeface="Arimo" pitchFamily="34" charset="-122"/>
                <a:cs typeface="Arimo" pitchFamily="34" charset="-120"/>
              </a:rPr>
              <a:t>Scenario testing</a:t>
            </a:r>
            <a:endParaRPr lang="en-US" sz="1750" dirty="0"/>
          </a:p>
        </p:txBody>
      </p:sp>
      <p:pic>
        <p:nvPicPr>
          <p:cNvPr id="32" name="Image 6" descr="preencoded.png">    </p:cNvPr>
          <p:cNvPicPr>
            <a:picLocks noChangeAspect="1"/>
          </p:cNvPicPr>
          <p:nvPr/>
        </p:nvPicPr>
        <p:blipFill>
          <a:blip r:embed="rId7"/>
          <a:stretch>
            <a:fillRect/>
          </a:stretch>
        </p:blipFill>
        <p:spPr>
          <a:xfrm>
            <a:off x="5486995" y="2861786"/>
            <a:ext cx="3656409" cy="3656409"/>
          </a:xfrm>
          <a:prstGeom prst="rect">
            <a:avLst/>
          </a:prstGeom>
        </p:spPr>
      </p:pic>
      <p:sp>
        <p:nvSpPr>
          <p:cNvPr id="33" name="Shape 24"/>
          <p:cNvSpPr/>
          <p:nvPr/>
        </p:nvSpPr>
        <p:spPr>
          <a:xfrm>
            <a:off x="5790248" y="5653564"/>
            <a:ext cx="561261" cy="561261"/>
          </a:xfrm>
          <a:prstGeom prst="roundRect">
            <a:avLst>
              <a:gd name="adj" fmla="val 1627559"/>
            </a:avLst>
          </a:prstGeom>
          <a:solidFill>
            <a:srgbClr val="E9E6FA"/>
          </a:solidFill>
          <a:ln w="7620">
            <a:solidFill>
              <a:srgbClr val="BDB8DF"/>
            </a:solidFill>
            <a:prstDash val="solid"/>
          </a:ln>
        </p:spPr>
      </p:sp>
      <p:pic>
        <p:nvPicPr>
          <p:cNvPr id="34" name="Image 7" descr="preencoded.png">    </p:cNvPr>
          <p:cNvPicPr>
            <a:picLocks noChangeAspect="1"/>
          </p:cNvPicPr>
          <p:nvPr/>
        </p:nvPicPr>
        <p:blipFill>
          <a:blip r:embed="rId8"/>
          <a:stretch>
            <a:fillRect/>
          </a:stretch>
        </p:blipFill>
        <p:spPr>
          <a:xfrm>
            <a:off x="5944553" y="5776317"/>
            <a:ext cx="252532" cy="31575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477679" y="376118"/>
            <a:ext cx="3412212" cy="426482"/>
          </a:xfrm>
          <a:prstGeom prst="rect">
            <a:avLst/>
          </a:prstGeom>
          <a:noFill/>
          <a:ln/>
        </p:spPr>
        <p:txBody>
          <a:bodyPr wrap="none" lIns="0" tIns="0" rIns="0" bIns="0" rtlCol="0" anchor="t"/>
          <a:lstStyle/>
          <a:p>
            <a:pPr algn="l" indent="0" marL="0">
              <a:lnSpc>
                <a:spcPts val="3350"/>
              </a:lnSpc>
              <a:buNone/>
            </a:pPr>
            <a:r>
              <a:rPr lang="en-US" sz="2650" b="1" dirty="0">
                <a:solidFill>
                  <a:srgbClr val="231971"/>
                </a:solidFill>
                <a:latin typeface="Outfit Extra Bold" pitchFamily="34" charset="0"/>
                <a:ea typeface="Outfit Extra Bold" pitchFamily="34" charset="-122"/>
                <a:cs typeface="Outfit Extra Bold" pitchFamily="34" charset="-120"/>
              </a:rPr>
              <a:t>Early Validation</a:t>
            </a:r>
            <a:endParaRPr lang="en-US" sz="2650" dirty="0"/>
          </a:p>
        </p:txBody>
      </p:sp>
      <p:sp>
        <p:nvSpPr>
          <p:cNvPr id="4" name="Text 1"/>
          <p:cNvSpPr/>
          <p:nvPr/>
        </p:nvSpPr>
        <p:spPr>
          <a:xfrm>
            <a:off x="477679" y="1075492"/>
            <a:ext cx="8188643" cy="450413"/>
          </a:xfrm>
          <a:prstGeom prst="rect">
            <a:avLst/>
          </a:prstGeom>
          <a:noFill/>
          <a:ln/>
        </p:spPr>
        <p:txBody>
          <a:bodyPr wrap="none" lIns="0" tIns="0" rIns="0" bIns="0" rtlCol="0" anchor="t"/>
          <a:lstStyle/>
          <a:p>
            <a:pPr algn="ctr" indent="0" marL="0">
              <a:lnSpc>
                <a:spcPts val="3500"/>
              </a:lnSpc>
              <a:buNone/>
            </a:pPr>
            <a:r>
              <a:rPr lang="en-US" sz="3500" b="1" dirty="0">
                <a:solidFill>
                  <a:srgbClr val="2A2742"/>
                </a:solidFill>
                <a:latin typeface="Outfit Extra Bold" pitchFamily="34" charset="0"/>
                <a:ea typeface="Outfit Extra Bold" pitchFamily="34" charset="-122"/>
                <a:cs typeface="Outfit Extra Bold" pitchFamily="34" charset="-120"/>
              </a:rPr>
              <a:t>5-10</a:t>
            </a:r>
            <a:endParaRPr lang="en-US" sz="3500" dirty="0"/>
          </a:p>
        </p:txBody>
      </p:sp>
      <p:sp>
        <p:nvSpPr>
          <p:cNvPr id="5" name="Text 2"/>
          <p:cNvSpPr/>
          <p:nvPr/>
        </p:nvSpPr>
        <p:spPr>
          <a:xfrm>
            <a:off x="3718917" y="1696403"/>
            <a:ext cx="1706047" cy="213241"/>
          </a:xfrm>
          <a:prstGeom prst="rect">
            <a:avLst/>
          </a:prstGeom>
          <a:noFill/>
          <a:ln/>
        </p:spPr>
        <p:txBody>
          <a:bodyPr wrap="none" lIns="0" tIns="0" rIns="0" bIns="0" rtlCol="0" anchor="t"/>
          <a:lstStyle/>
          <a:p>
            <a:pPr algn="ctr" indent="0" marL="0">
              <a:lnSpc>
                <a:spcPts val="1650"/>
              </a:lnSpc>
              <a:buNone/>
            </a:pPr>
            <a:r>
              <a:rPr lang="en-US" sz="1300" b="1" dirty="0">
                <a:solidFill>
                  <a:srgbClr val="2A2742"/>
                </a:solidFill>
                <a:latin typeface="Outfit Extra Bold" pitchFamily="34" charset="0"/>
                <a:ea typeface="Outfit Extra Bold" pitchFamily="34" charset="-122"/>
                <a:cs typeface="Outfit Extra Bold" pitchFamily="34" charset="-120"/>
              </a:rPr>
              <a:t>Concepts</a:t>
            </a:r>
            <a:endParaRPr lang="en-US" sz="1300" dirty="0"/>
          </a:p>
        </p:txBody>
      </p:sp>
      <p:sp>
        <p:nvSpPr>
          <p:cNvPr id="6" name="Text 3"/>
          <p:cNvSpPr/>
          <p:nvPr/>
        </p:nvSpPr>
        <p:spPr>
          <a:xfrm>
            <a:off x="477679" y="1991439"/>
            <a:ext cx="8188643" cy="218242"/>
          </a:xfrm>
          <a:prstGeom prst="rect">
            <a:avLst/>
          </a:prstGeom>
          <a:noFill/>
          <a:ln/>
        </p:spPr>
        <p:txBody>
          <a:bodyPr wrap="none" lIns="0" tIns="0" rIns="0" bIns="0" rtlCol="0" anchor="t"/>
          <a:lstStyle/>
          <a:p>
            <a:pPr algn="ctr" indent="0" marL="0">
              <a:lnSpc>
                <a:spcPts val="1700"/>
              </a:lnSpc>
              <a:buNone/>
            </a:pPr>
            <a:r>
              <a:rPr lang="en-US" sz="1050" dirty="0">
                <a:solidFill>
                  <a:srgbClr val="2A2742"/>
                </a:solidFill>
                <a:latin typeface="Arimo" pitchFamily="34" charset="0"/>
                <a:ea typeface="Arimo" pitchFamily="34" charset="-122"/>
                <a:cs typeface="Arimo" pitchFamily="34" charset="-120"/>
              </a:rPr>
              <a:t>Optimal number of initial sketches to present for early validation</a:t>
            </a:r>
            <a:endParaRPr lang="en-US" sz="1050" dirty="0"/>
          </a:p>
        </p:txBody>
      </p:sp>
      <p:sp>
        <p:nvSpPr>
          <p:cNvPr id="7" name="Text 4"/>
          <p:cNvSpPr/>
          <p:nvPr/>
        </p:nvSpPr>
        <p:spPr>
          <a:xfrm>
            <a:off x="477679" y="2687360"/>
            <a:ext cx="8188643" cy="450413"/>
          </a:xfrm>
          <a:prstGeom prst="rect">
            <a:avLst/>
          </a:prstGeom>
          <a:noFill/>
          <a:ln/>
        </p:spPr>
        <p:txBody>
          <a:bodyPr wrap="none" lIns="0" tIns="0" rIns="0" bIns="0" rtlCol="0" anchor="t"/>
          <a:lstStyle/>
          <a:p>
            <a:pPr algn="ctr" indent="0" marL="0">
              <a:lnSpc>
                <a:spcPts val="3500"/>
              </a:lnSpc>
              <a:buNone/>
            </a:pPr>
            <a:r>
              <a:rPr lang="en-US" sz="3500" b="1" dirty="0">
                <a:solidFill>
                  <a:srgbClr val="2A2742"/>
                </a:solidFill>
                <a:latin typeface="Outfit Extra Bold" pitchFamily="34" charset="0"/>
                <a:ea typeface="Outfit Extra Bold" pitchFamily="34" charset="-122"/>
                <a:cs typeface="Outfit Extra Bold" pitchFamily="34" charset="-120"/>
              </a:rPr>
              <a:t>67%</a:t>
            </a:r>
            <a:endParaRPr lang="en-US" sz="3500" dirty="0"/>
          </a:p>
        </p:txBody>
      </p:sp>
      <p:sp>
        <p:nvSpPr>
          <p:cNvPr id="8" name="Text 5"/>
          <p:cNvSpPr/>
          <p:nvPr/>
        </p:nvSpPr>
        <p:spPr>
          <a:xfrm>
            <a:off x="3718917" y="3308271"/>
            <a:ext cx="1706047" cy="213241"/>
          </a:xfrm>
          <a:prstGeom prst="rect">
            <a:avLst/>
          </a:prstGeom>
          <a:noFill/>
          <a:ln/>
        </p:spPr>
        <p:txBody>
          <a:bodyPr wrap="none" lIns="0" tIns="0" rIns="0" bIns="0" rtlCol="0" anchor="t"/>
          <a:lstStyle/>
          <a:p>
            <a:pPr algn="ctr" indent="0" marL="0">
              <a:lnSpc>
                <a:spcPts val="1650"/>
              </a:lnSpc>
              <a:buNone/>
            </a:pPr>
            <a:r>
              <a:rPr lang="en-US" sz="1300" b="1" dirty="0">
                <a:solidFill>
                  <a:srgbClr val="2A2742"/>
                </a:solidFill>
                <a:latin typeface="Outfit Extra Bold" pitchFamily="34" charset="0"/>
                <a:ea typeface="Outfit Extra Bold" pitchFamily="34" charset="-122"/>
                <a:cs typeface="Outfit Extra Bold" pitchFamily="34" charset="-120"/>
              </a:rPr>
              <a:t>Issues Found</a:t>
            </a:r>
            <a:endParaRPr lang="en-US" sz="1300" dirty="0"/>
          </a:p>
        </p:txBody>
      </p:sp>
      <p:sp>
        <p:nvSpPr>
          <p:cNvPr id="9" name="Text 6"/>
          <p:cNvSpPr/>
          <p:nvPr/>
        </p:nvSpPr>
        <p:spPr>
          <a:xfrm>
            <a:off x="477679" y="3603308"/>
            <a:ext cx="8188643" cy="218242"/>
          </a:xfrm>
          <a:prstGeom prst="rect">
            <a:avLst/>
          </a:prstGeom>
          <a:noFill/>
          <a:ln/>
        </p:spPr>
        <p:txBody>
          <a:bodyPr wrap="none" lIns="0" tIns="0" rIns="0" bIns="0" rtlCol="0" anchor="t"/>
          <a:lstStyle/>
          <a:p>
            <a:pPr algn="ctr" indent="0" marL="0">
              <a:lnSpc>
                <a:spcPts val="1700"/>
              </a:lnSpc>
              <a:buNone/>
            </a:pPr>
            <a:r>
              <a:rPr lang="en-US" sz="1050" dirty="0">
                <a:solidFill>
                  <a:srgbClr val="2A2742"/>
                </a:solidFill>
                <a:latin typeface="Arimo" pitchFamily="34" charset="0"/>
                <a:ea typeface="Arimo" pitchFamily="34" charset="-122"/>
                <a:cs typeface="Arimo" pitchFamily="34" charset="-120"/>
              </a:rPr>
              <a:t>Percentage of major usability issues identified through early sketch validation</a:t>
            </a:r>
            <a:endParaRPr lang="en-US" sz="1050" dirty="0"/>
          </a:p>
        </p:txBody>
      </p:sp>
      <p:sp>
        <p:nvSpPr>
          <p:cNvPr id="10" name="Text 7"/>
          <p:cNvSpPr/>
          <p:nvPr/>
        </p:nvSpPr>
        <p:spPr>
          <a:xfrm>
            <a:off x="477679" y="4299228"/>
            <a:ext cx="8188643" cy="450413"/>
          </a:xfrm>
          <a:prstGeom prst="rect">
            <a:avLst/>
          </a:prstGeom>
          <a:noFill/>
          <a:ln/>
        </p:spPr>
        <p:txBody>
          <a:bodyPr wrap="none" lIns="0" tIns="0" rIns="0" bIns="0" rtlCol="0" anchor="t"/>
          <a:lstStyle/>
          <a:p>
            <a:pPr algn="ctr" indent="0" marL="0">
              <a:lnSpc>
                <a:spcPts val="3500"/>
              </a:lnSpc>
              <a:buNone/>
            </a:pPr>
            <a:r>
              <a:rPr lang="en-US" sz="3500" b="1" dirty="0">
                <a:solidFill>
                  <a:srgbClr val="2A2742"/>
                </a:solidFill>
                <a:latin typeface="Outfit Extra Bold" pitchFamily="34" charset="0"/>
                <a:ea typeface="Outfit Extra Bold" pitchFamily="34" charset="-122"/>
                <a:cs typeface="Outfit Extra Bold" pitchFamily="34" charset="-120"/>
              </a:rPr>
              <a:t>80%</a:t>
            </a:r>
            <a:endParaRPr lang="en-US" sz="3500" dirty="0"/>
          </a:p>
        </p:txBody>
      </p:sp>
      <p:sp>
        <p:nvSpPr>
          <p:cNvPr id="11" name="Text 8"/>
          <p:cNvSpPr/>
          <p:nvPr/>
        </p:nvSpPr>
        <p:spPr>
          <a:xfrm>
            <a:off x="3718917" y="4920139"/>
            <a:ext cx="1706047" cy="213241"/>
          </a:xfrm>
          <a:prstGeom prst="rect">
            <a:avLst/>
          </a:prstGeom>
          <a:noFill/>
          <a:ln/>
        </p:spPr>
        <p:txBody>
          <a:bodyPr wrap="none" lIns="0" tIns="0" rIns="0" bIns="0" rtlCol="0" anchor="t"/>
          <a:lstStyle/>
          <a:p>
            <a:pPr algn="ctr" indent="0" marL="0">
              <a:lnSpc>
                <a:spcPts val="1650"/>
              </a:lnSpc>
              <a:buNone/>
            </a:pPr>
            <a:r>
              <a:rPr lang="en-US" sz="1300" b="1" dirty="0">
                <a:solidFill>
                  <a:srgbClr val="2A2742"/>
                </a:solidFill>
                <a:latin typeface="Outfit Extra Bold" pitchFamily="34" charset="0"/>
                <a:ea typeface="Outfit Extra Bold" pitchFamily="34" charset="-122"/>
                <a:cs typeface="Outfit Extra Bold" pitchFamily="34" charset="-120"/>
              </a:rPr>
              <a:t>Cost Saving</a:t>
            </a:r>
            <a:endParaRPr lang="en-US" sz="1300" dirty="0"/>
          </a:p>
        </p:txBody>
      </p:sp>
      <p:sp>
        <p:nvSpPr>
          <p:cNvPr id="12" name="Text 9"/>
          <p:cNvSpPr/>
          <p:nvPr/>
        </p:nvSpPr>
        <p:spPr>
          <a:xfrm>
            <a:off x="477679" y="5215176"/>
            <a:ext cx="8188643" cy="218242"/>
          </a:xfrm>
          <a:prstGeom prst="rect">
            <a:avLst/>
          </a:prstGeom>
          <a:noFill/>
          <a:ln/>
        </p:spPr>
        <p:txBody>
          <a:bodyPr wrap="none" lIns="0" tIns="0" rIns="0" bIns="0" rtlCol="0" anchor="t"/>
          <a:lstStyle/>
          <a:p>
            <a:pPr algn="ctr" indent="0" marL="0">
              <a:lnSpc>
                <a:spcPts val="1700"/>
              </a:lnSpc>
              <a:buNone/>
            </a:pPr>
            <a:r>
              <a:rPr lang="en-US" sz="1050" dirty="0">
                <a:solidFill>
                  <a:srgbClr val="2A2742"/>
                </a:solidFill>
                <a:latin typeface="Arimo" pitchFamily="34" charset="0"/>
                <a:ea typeface="Arimo" pitchFamily="34" charset="-122"/>
                <a:cs typeface="Arimo" pitchFamily="34" charset="-120"/>
              </a:rPr>
              <a:t>Reduced development costs through early problem identification</a:t>
            </a:r>
            <a:endParaRPr lang="en-US" sz="1050" dirty="0"/>
          </a:p>
        </p:txBody>
      </p:sp>
      <p:sp>
        <p:nvSpPr>
          <p:cNvPr id="13" name="Text 10"/>
          <p:cNvSpPr/>
          <p:nvPr/>
        </p:nvSpPr>
        <p:spPr>
          <a:xfrm>
            <a:off x="477679" y="5911096"/>
            <a:ext cx="8188643" cy="450413"/>
          </a:xfrm>
          <a:prstGeom prst="rect">
            <a:avLst/>
          </a:prstGeom>
          <a:noFill/>
          <a:ln/>
        </p:spPr>
        <p:txBody>
          <a:bodyPr wrap="none" lIns="0" tIns="0" rIns="0" bIns="0" rtlCol="0" anchor="t"/>
          <a:lstStyle/>
          <a:p>
            <a:pPr algn="ctr" indent="0" marL="0">
              <a:lnSpc>
                <a:spcPts val="3500"/>
              </a:lnSpc>
              <a:buNone/>
            </a:pPr>
            <a:r>
              <a:rPr lang="en-US" sz="3500" b="1" dirty="0">
                <a:solidFill>
                  <a:srgbClr val="2A2742"/>
                </a:solidFill>
                <a:latin typeface="Outfit Extra Bold" pitchFamily="34" charset="0"/>
                <a:ea typeface="Outfit Extra Bold" pitchFamily="34" charset="-122"/>
                <a:cs typeface="Outfit Extra Bold" pitchFamily="34" charset="-120"/>
              </a:rPr>
              <a:t>3x</a:t>
            </a:r>
            <a:endParaRPr lang="en-US" sz="3500" dirty="0"/>
          </a:p>
        </p:txBody>
      </p:sp>
      <p:sp>
        <p:nvSpPr>
          <p:cNvPr id="14" name="Text 11"/>
          <p:cNvSpPr/>
          <p:nvPr/>
        </p:nvSpPr>
        <p:spPr>
          <a:xfrm>
            <a:off x="3718917" y="6532007"/>
            <a:ext cx="1706047" cy="213241"/>
          </a:xfrm>
          <a:prstGeom prst="rect">
            <a:avLst/>
          </a:prstGeom>
          <a:noFill/>
          <a:ln/>
        </p:spPr>
        <p:txBody>
          <a:bodyPr wrap="none" lIns="0" tIns="0" rIns="0" bIns="0" rtlCol="0" anchor="t"/>
          <a:lstStyle/>
          <a:p>
            <a:pPr algn="ctr" indent="0" marL="0">
              <a:lnSpc>
                <a:spcPts val="1650"/>
              </a:lnSpc>
              <a:buNone/>
            </a:pPr>
            <a:r>
              <a:rPr lang="en-US" sz="1300" b="1" dirty="0">
                <a:solidFill>
                  <a:srgbClr val="2A2742"/>
                </a:solidFill>
                <a:latin typeface="Outfit Extra Bold" pitchFamily="34" charset="0"/>
                <a:ea typeface="Outfit Extra Bold" pitchFamily="34" charset="-122"/>
                <a:cs typeface="Outfit Extra Bold" pitchFamily="34" charset="-120"/>
              </a:rPr>
              <a:t>Efficiency</a:t>
            </a:r>
            <a:endParaRPr lang="en-US" sz="1300" dirty="0"/>
          </a:p>
        </p:txBody>
      </p:sp>
      <p:sp>
        <p:nvSpPr>
          <p:cNvPr id="15" name="Text 12"/>
          <p:cNvSpPr/>
          <p:nvPr/>
        </p:nvSpPr>
        <p:spPr>
          <a:xfrm>
            <a:off x="477679" y="6827044"/>
            <a:ext cx="8188643" cy="218242"/>
          </a:xfrm>
          <a:prstGeom prst="rect">
            <a:avLst/>
          </a:prstGeom>
          <a:noFill/>
          <a:ln/>
        </p:spPr>
        <p:txBody>
          <a:bodyPr wrap="none" lIns="0" tIns="0" rIns="0" bIns="0" rtlCol="0" anchor="t"/>
          <a:lstStyle/>
          <a:p>
            <a:pPr algn="ctr" indent="0" marL="0">
              <a:lnSpc>
                <a:spcPts val="1700"/>
              </a:lnSpc>
              <a:buNone/>
            </a:pPr>
            <a:r>
              <a:rPr lang="en-US" sz="1050" dirty="0">
                <a:solidFill>
                  <a:srgbClr val="2A2742"/>
                </a:solidFill>
                <a:latin typeface="Arimo" pitchFamily="34" charset="0"/>
                <a:ea typeface="Arimo" pitchFamily="34" charset="-122"/>
                <a:cs typeface="Arimo" pitchFamily="34" charset="-120"/>
              </a:rPr>
              <a:t>Faster iteration cycles compared to revising high-fidelity prototypes</a:t>
            </a:r>
            <a:endParaRPr lang="en-US" sz="1050" dirty="0"/>
          </a:p>
        </p:txBody>
      </p:sp>
      <p:sp>
        <p:nvSpPr>
          <p:cNvPr id="16" name="Text 13"/>
          <p:cNvSpPr/>
          <p:nvPr/>
        </p:nvSpPr>
        <p:spPr>
          <a:xfrm>
            <a:off x="477679" y="7198757"/>
            <a:ext cx="8188643" cy="654725"/>
          </a:xfrm>
          <a:prstGeom prst="rect">
            <a:avLst/>
          </a:prstGeom>
          <a:noFill/>
          <a:ln/>
        </p:spPr>
        <p:txBody>
          <a:bodyPr wrap="square" lIns="0" tIns="0" rIns="0" bIns="0" rtlCol="0" anchor="t"/>
          <a:lstStyle/>
          <a:p>
            <a:pPr algn="l" indent="0" marL="0">
              <a:lnSpc>
                <a:spcPts val="1700"/>
              </a:lnSpc>
              <a:buNone/>
            </a:pPr>
            <a:r>
              <a:rPr lang="en-US" sz="1050" dirty="0">
                <a:solidFill>
                  <a:srgbClr val="2A2742"/>
                </a:solidFill>
                <a:latin typeface="Arimo" pitchFamily="34" charset="0"/>
                <a:ea typeface="Arimo" pitchFamily="34" charset="-122"/>
                <a:cs typeface="Arimo" pitchFamily="34" charset="-120"/>
              </a:rPr>
              <a:t>Early validation with stakeholders and potential users helps filter out problematic concepts before significant resources are invested. Use structured feedback sessions with clear evaluation criteria to assess each concept objectively and identify the most promising directions.</a:t>
            </a:r>
            <a:endParaRPr lang="en-US" sz="10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130856"/>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Lo-Fi Wireframes</a:t>
            </a:r>
            <a:endParaRPr lang="en-US" sz="4450" dirty="0"/>
          </a:p>
        </p:txBody>
      </p:sp>
      <p:pic>
        <p:nvPicPr>
          <p:cNvPr id="3" name="Image 0" descr="preencoded.png">    </p:cNvPr>
          <p:cNvPicPr>
            <a:picLocks noChangeAspect="1"/>
          </p:cNvPicPr>
          <p:nvPr/>
        </p:nvPicPr>
        <p:blipFill>
          <a:blip r:embed="rId1"/>
          <a:stretch>
            <a:fillRect/>
          </a:stretch>
        </p:blipFill>
        <p:spPr>
          <a:xfrm>
            <a:off x="793790" y="2293263"/>
            <a:ext cx="566976" cy="566976"/>
          </a:xfrm>
          <a:prstGeom prst="rect">
            <a:avLst/>
          </a:prstGeom>
        </p:spPr>
      </p:pic>
      <p:sp>
        <p:nvSpPr>
          <p:cNvPr id="4" name="Text 1"/>
          <p:cNvSpPr/>
          <p:nvPr/>
        </p:nvSpPr>
        <p:spPr>
          <a:xfrm>
            <a:off x="793790" y="308705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Figma</a:t>
            </a:r>
            <a:endParaRPr lang="en-US" sz="2200" dirty="0"/>
          </a:p>
        </p:txBody>
      </p:sp>
      <p:sp>
        <p:nvSpPr>
          <p:cNvPr id="5" name="Text 2"/>
          <p:cNvSpPr/>
          <p:nvPr/>
        </p:nvSpPr>
        <p:spPr>
          <a:xfrm>
            <a:off x="793790" y="3577471"/>
            <a:ext cx="3005495" cy="254031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Cloud-based design tool with real-time collaboration features, making it ideal for team-based wireframing. Its component system simplifies creating consistent elements across wireframes.</a:t>
            </a:r>
            <a:endParaRPr lang="en-US" sz="1750" dirty="0"/>
          </a:p>
        </p:txBody>
      </p:sp>
      <p:pic>
        <p:nvPicPr>
          <p:cNvPr id="6" name="Image 1" descr="preencoded.png">    </p:cNvPr>
          <p:cNvPicPr>
            <a:picLocks noChangeAspect="1"/>
          </p:cNvPicPr>
          <p:nvPr/>
        </p:nvPicPr>
        <p:blipFill>
          <a:blip r:embed="rId2"/>
          <a:stretch>
            <a:fillRect/>
          </a:stretch>
        </p:blipFill>
        <p:spPr>
          <a:xfrm>
            <a:off x="4139446" y="2293263"/>
            <a:ext cx="566976" cy="566976"/>
          </a:xfrm>
          <a:prstGeom prst="rect">
            <a:avLst/>
          </a:prstGeom>
        </p:spPr>
      </p:pic>
      <p:sp>
        <p:nvSpPr>
          <p:cNvPr id="7" name="Text 3"/>
          <p:cNvSpPr/>
          <p:nvPr/>
        </p:nvSpPr>
        <p:spPr>
          <a:xfrm>
            <a:off x="4139446" y="308705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Sketch</a:t>
            </a:r>
            <a:endParaRPr lang="en-US" sz="2200" dirty="0"/>
          </a:p>
        </p:txBody>
      </p:sp>
      <p:sp>
        <p:nvSpPr>
          <p:cNvPr id="8" name="Text 4"/>
          <p:cNvSpPr/>
          <p:nvPr/>
        </p:nvSpPr>
        <p:spPr>
          <a:xfrm>
            <a:off x="4139446" y="3577471"/>
            <a:ext cx="3005614" cy="254031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Mac-only design platform known for its intuitive interface and extensive plugin ecosystem. Particularly strong for creating responsive wireframes with artboards and symbols.</a:t>
            </a:r>
            <a:endParaRPr lang="en-US" sz="1750" dirty="0"/>
          </a:p>
        </p:txBody>
      </p:sp>
      <p:pic>
        <p:nvPicPr>
          <p:cNvPr id="9" name="Image 2" descr="preencoded.png">    </p:cNvPr>
          <p:cNvPicPr>
            <a:picLocks noChangeAspect="1"/>
          </p:cNvPicPr>
          <p:nvPr/>
        </p:nvPicPr>
        <p:blipFill>
          <a:blip r:embed="rId3"/>
          <a:stretch>
            <a:fillRect/>
          </a:stretch>
        </p:blipFill>
        <p:spPr>
          <a:xfrm>
            <a:off x="7485221" y="2293263"/>
            <a:ext cx="566976" cy="566976"/>
          </a:xfrm>
          <a:prstGeom prst="rect">
            <a:avLst/>
          </a:prstGeom>
        </p:spPr>
      </p:pic>
      <p:sp>
        <p:nvSpPr>
          <p:cNvPr id="10" name="Text 5"/>
          <p:cNvSpPr/>
          <p:nvPr/>
        </p:nvSpPr>
        <p:spPr>
          <a:xfrm>
            <a:off x="7485221" y="308705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Balsamiq</a:t>
            </a:r>
            <a:endParaRPr lang="en-US" sz="2200" dirty="0"/>
          </a:p>
        </p:txBody>
      </p:sp>
      <p:sp>
        <p:nvSpPr>
          <p:cNvPr id="11" name="Text 6"/>
          <p:cNvSpPr/>
          <p:nvPr/>
        </p:nvSpPr>
        <p:spPr>
          <a:xfrm>
            <a:off x="7485221" y="3577471"/>
            <a:ext cx="3005614" cy="217741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Specialised wireframing tool with a deliberately sketch-like aesthetic that helps maintain focus on structure rather than visual design. Excellent for rapid iteration.</a:t>
            </a:r>
            <a:endParaRPr lang="en-US" sz="1750" dirty="0"/>
          </a:p>
        </p:txBody>
      </p:sp>
      <p:pic>
        <p:nvPicPr>
          <p:cNvPr id="12" name="Image 3" descr="preencoded.png">    </p:cNvPr>
          <p:cNvPicPr>
            <a:picLocks noChangeAspect="1"/>
          </p:cNvPicPr>
          <p:nvPr/>
        </p:nvPicPr>
        <p:blipFill>
          <a:blip r:embed="rId4"/>
          <a:stretch>
            <a:fillRect/>
          </a:stretch>
        </p:blipFill>
        <p:spPr>
          <a:xfrm>
            <a:off x="10830997" y="2293263"/>
            <a:ext cx="566976" cy="566976"/>
          </a:xfrm>
          <a:prstGeom prst="rect">
            <a:avLst/>
          </a:prstGeom>
        </p:spPr>
      </p:pic>
      <p:sp>
        <p:nvSpPr>
          <p:cNvPr id="13" name="Text 7"/>
          <p:cNvSpPr/>
          <p:nvPr/>
        </p:nvSpPr>
        <p:spPr>
          <a:xfrm>
            <a:off x="10830997" y="308705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Adobe XD</a:t>
            </a:r>
            <a:endParaRPr lang="en-US" sz="2200" dirty="0"/>
          </a:p>
        </p:txBody>
      </p:sp>
      <p:sp>
        <p:nvSpPr>
          <p:cNvPr id="14" name="Text 8"/>
          <p:cNvSpPr/>
          <p:nvPr/>
        </p:nvSpPr>
        <p:spPr>
          <a:xfrm>
            <a:off x="10830997" y="3577471"/>
            <a:ext cx="3005614" cy="254031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Versatile design platform that integrates well with other Adobe products. Offers powerful wireframing capabilities with repeat grid features for quickly creating lists and galleries.</a:t>
            </a:r>
            <a:endParaRPr lang="en-US" sz="1750" dirty="0"/>
          </a:p>
        </p:txBody>
      </p:sp>
      <p:sp>
        <p:nvSpPr>
          <p:cNvPr id="15" name="Text 9"/>
          <p:cNvSpPr/>
          <p:nvPr/>
        </p:nvSpPr>
        <p:spPr>
          <a:xfrm>
            <a:off x="793790" y="6372939"/>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Low-fidelity wireframes focus exclusively on structure, layout, and information hierarchy without the distraction of visual design elements. This deliberate simplicity keeps stakeholder feedback centred on functionality rather than aesthetics.</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2025-04-17T13:40:25Z</dcterms:created>
  <dcterms:modified xsi:type="dcterms:W3CDTF">2025-04-17T13:40:25Z</dcterms:modified>
</cp:coreProperties>
</file>