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0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1" r:id="rId6"/>
    <p:sldId id="263" r:id="rId7"/>
    <p:sldId id="260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59"/>
  </p:normalViewPr>
  <p:slideViewPr>
    <p:cSldViewPr snapToGrid="0">
      <p:cViewPr varScale="1">
        <p:scale>
          <a:sx n="110" d="100"/>
          <a:sy n="110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1C96A-CE08-FA45-B8AF-2268C70C114C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DZ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BB29A-7E3E-DC4F-9A75-718EF4CD6182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07887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007CE-A801-40B4-9F07-F2FD488A368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5726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361A-C3D6-2B4D-B472-D558A8C61EB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781FE3DD-78AD-2E47-A795-922B8D6F6CF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766458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361A-C3D6-2B4D-B472-D558A8C61EB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E3DD-78AD-2E47-A795-922B8D6F6CF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503332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361A-C3D6-2B4D-B472-D558A8C61EB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E3DD-78AD-2E47-A795-922B8D6F6CF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861517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5304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361A-C3D6-2B4D-B472-D558A8C61EB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E3DD-78AD-2E47-A795-922B8D6F6CF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413208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E068361A-C3D6-2B4D-B472-D558A8C61EB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r-DZ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781FE3DD-78AD-2E47-A795-922B8D6F6CF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104204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361A-C3D6-2B4D-B472-D558A8C61EB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E3DD-78AD-2E47-A795-922B8D6F6CF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1547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361A-C3D6-2B4D-B472-D558A8C61EB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E3DD-78AD-2E47-A795-922B8D6F6CF6}" type="slidenum">
              <a:rPr lang="fr-DZ" smtClean="0"/>
              <a:t>‹N°›</a:t>
            </a:fld>
            <a:endParaRPr lang="fr-D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60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361A-C3D6-2B4D-B472-D558A8C61EB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E3DD-78AD-2E47-A795-922B8D6F6CF6}" type="slidenum">
              <a:rPr lang="fr-DZ" smtClean="0"/>
              <a:t>‹N°›</a:t>
            </a:fld>
            <a:endParaRPr lang="fr-D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8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361A-C3D6-2B4D-B472-D558A8C61EB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E3DD-78AD-2E47-A795-922B8D6F6CF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702331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361A-C3D6-2B4D-B472-D558A8C61EB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E3DD-78AD-2E47-A795-922B8D6F6CF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12411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8361A-C3D6-2B4D-B472-D558A8C61EBF}" type="datetimeFigureOut">
              <a:rPr lang="fr-DZ" smtClean="0"/>
              <a:t>14/08/2024</a:t>
            </a:fld>
            <a:endParaRPr lang="fr-DZ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FE3DD-78AD-2E47-A795-922B8D6F6CF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790245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068361A-C3D6-2B4D-B472-D558A8C61EBF}" type="datetimeFigureOut">
              <a:rPr lang="fr-DZ" smtClean="0"/>
              <a:t>14/08/2024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r-DZ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781FE3DD-78AD-2E47-A795-922B8D6F6CF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901690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751AF9-9AD8-1C5F-86F8-4E9CF2F67F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A3F6949-FDA2-D41D-3ACF-6125FEDBF7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522152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à coins arrondis 18"/>
          <p:cNvSpPr/>
          <p:nvPr/>
        </p:nvSpPr>
        <p:spPr>
          <a:xfrm>
            <a:off x="8328249" y="2924944"/>
            <a:ext cx="2339753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à coins arrondis 17"/>
          <p:cNvSpPr/>
          <p:nvPr/>
        </p:nvSpPr>
        <p:spPr>
          <a:xfrm>
            <a:off x="4511824" y="2924944"/>
            <a:ext cx="3168352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à coins arrondis 16"/>
          <p:cNvSpPr/>
          <p:nvPr/>
        </p:nvSpPr>
        <p:spPr>
          <a:xfrm>
            <a:off x="1631504" y="2924944"/>
            <a:ext cx="165618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335338" y="333375"/>
            <a:ext cx="8856662" cy="1223963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Chapitre 1.</a:t>
            </a:r>
            <a:br>
              <a:rPr lang="fr-FR" b="1" dirty="0"/>
            </a:br>
            <a:r>
              <a:rPr lang="fr-FR" dirty="0"/>
              <a:t> </a:t>
            </a:r>
            <a:r>
              <a:rPr lang="fr-FR" sz="2700" b="1" dirty="0"/>
              <a:t>Résolution des équations non linéaires</a:t>
            </a:r>
            <a:br>
              <a:rPr lang="fr-FR" sz="2700" b="1" dirty="0"/>
            </a:br>
            <a:r>
              <a:rPr lang="fr-FR" sz="2700" b="1" i="1" dirty="0"/>
              <a:t>f(x)=0</a:t>
            </a:r>
            <a:endParaRPr lang="fr-FR" sz="2700" i="1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 dirty="0" err="1"/>
              <a:t>I.laribi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10</a:t>
            </a:fld>
            <a:endParaRPr lang="fr-FR"/>
          </a:p>
        </p:txBody>
      </p:sp>
      <p:cxnSp>
        <p:nvCxnSpPr>
          <p:cNvPr id="6" name="Connecteur droit 5"/>
          <p:cNvCxnSpPr/>
          <p:nvPr/>
        </p:nvCxnSpPr>
        <p:spPr>
          <a:xfrm>
            <a:off x="2351584" y="2276872"/>
            <a:ext cx="72728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2351584" y="2276872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5987988" y="2276872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9613776" y="2276872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5987988" y="1556792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631504" y="3068960"/>
            <a:ext cx="2232248" cy="647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Méthode de bissection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2106" y="3069351"/>
            <a:ext cx="23090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Méthode du Point Fixe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472265" y="3069743"/>
            <a:ext cx="21957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Méthode de Newton -Raphson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847528" y="4653136"/>
            <a:ext cx="80648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fr-FR" dirty="0"/>
              <a:t>Soit </a:t>
            </a:r>
            <a:r>
              <a:rPr lang="fr-FR" i="1" dirty="0"/>
              <a:t>f</a:t>
            </a:r>
            <a:r>
              <a:rPr lang="fr-FR" dirty="0"/>
              <a:t> une fonction continue sur </a:t>
            </a:r>
            <a:r>
              <a:rPr lang="fr-FR" i="1" dirty="0"/>
              <a:t>R</a:t>
            </a:r>
            <a:r>
              <a:rPr lang="fr-FR" dirty="0"/>
              <a:t>. Nous cherchons à localiser les zéros de f, c’est-à-dire les valeurs de </a:t>
            </a:r>
            <a:r>
              <a:rPr lang="fr-FR" i="1" dirty="0"/>
              <a:t>x</a:t>
            </a:r>
            <a:r>
              <a:rPr lang="fr-FR" dirty="0"/>
              <a:t> telles que </a:t>
            </a:r>
            <a:r>
              <a:rPr lang="fr-FR" i="1" dirty="0"/>
              <a:t>f(x) = 0</a:t>
            </a:r>
            <a:r>
              <a:rPr lang="fr-FR" dirty="0"/>
              <a:t>. En général </a:t>
            </a:r>
            <a:r>
              <a:rPr lang="fr-FR" i="1" dirty="0"/>
              <a:t>x</a:t>
            </a:r>
            <a:r>
              <a:rPr lang="fr-FR" dirty="0"/>
              <a:t> ne peut pas être calculé explicitement . </a:t>
            </a:r>
          </a:p>
          <a:p>
            <a:endParaRPr lang="fr-FR" dirty="0"/>
          </a:p>
          <a:p>
            <a:pPr marL="285750" indent="-285750">
              <a:buFont typeface="Wingdings" pitchFamily="2" charset="2"/>
              <a:buChar char="§"/>
            </a:pPr>
            <a:r>
              <a:rPr lang="fr-FR" dirty="0"/>
              <a:t>On cherche donc à calculer </a:t>
            </a:r>
            <a:r>
              <a:rPr lang="fr-FR" i="1" dirty="0"/>
              <a:t>x</a:t>
            </a:r>
            <a:r>
              <a:rPr lang="fr-FR" dirty="0"/>
              <a:t> de façon approchée. </a:t>
            </a:r>
          </a:p>
        </p:txBody>
      </p:sp>
    </p:spTree>
    <p:extLst>
      <p:ext uri="{BB962C8B-B14F-4D97-AF65-F5344CB8AC3E}">
        <p14:creationId xmlns:p14="http://schemas.microsoft.com/office/powerpoint/2010/main" val="2582793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991546" y="2686889"/>
            <a:ext cx="3456383" cy="1419164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122564" y="2790221"/>
            <a:ext cx="3208224" cy="94650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Méthode de la Bissection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11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921789" y="1637094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Cette méthode est appelée aussi </a:t>
            </a:r>
            <a:r>
              <a:rPr lang="fr-FR" dirty="0">
                <a:solidFill>
                  <a:srgbClr val="0070C0"/>
                </a:solidFill>
              </a:rPr>
              <a:t>« dichotomie », </a:t>
            </a:r>
            <a:r>
              <a:rPr lang="fr-FR" dirty="0"/>
              <a:t>elle est basée sur le théorème des valeurs intermédiaires.  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026795" y="2378497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Condition :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35561" y="2924944"/>
            <a:ext cx="26194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fr-FR" i="1" dirty="0"/>
              <a:t>F</a:t>
            </a:r>
            <a:r>
              <a:rPr lang="fr-FR" dirty="0"/>
              <a:t> est continue sur [a,b]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22564" y="3294276"/>
            <a:ext cx="1657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fr-FR" i="1" dirty="0"/>
              <a:t>F(a) </a:t>
            </a:r>
            <a:r>
              <a:rPr lang="fr-FR" dirty="0"/>
              <a:t>× </a:t>
            </a:r>
            <a:r>
              <a:rPr lang="fr-FR" i="1" dirty="0"/>
              <a:t>F(b)&lt;</a:t>
            </a:r>
            <a:r>
              <a:rPr lang="fr-FR" dirty="0"/>
              <a:t>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48507" y="3663608"/>
            <a:ext cx="2776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fr-FR" dirty="0"/>
              <a:t>F est monotone sur [a,b]</a:t>
            </a:r>
          </a:p>
        </p:txBody>
      </p:sp>
      <p:cxnSp>
        <p:nvCxnSpPr>
          <p:cNvPr id="16" name="Connecteur en angle 15"/>
          <p:cNvCxnSpPr>
            <a:stCxn id="14" idx="3"/>
          </p:cNvCxnSpPr>
          <p:nvPr/>
        </p:nvCxnSpPr>
        <p:spPr>
          <a:xfrm flipV="1">
            <a:off x="5330788" y="2790221"/>
            <a:ext cx="1341276" cy="473251"/>
          </a:xfrm>
          <a:prstGeom prst="bentConnector3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6672065" y="2420889"/>
            <a:ext cx="3818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F(x)=0 possède </a:t>
            </a:r>
            <a:r>
              <a:rPr lang="fr-FR" dirty="0">
                <a:solidFill>
                  <a:srgbClr val="C00000"/>
                </a:solidFill>
              </a:rPr>
              <a:t>au moins une racine</a:t>
            </a:r>
            <a:r>
              <a:rPr lang="fr-FR" dirty="0"/>
              <a:t> dans [a,b]</a:t>
            </a:r>
          </a:p>
        </p:txBody>
      </p:sp>
      <p:cxnSp>
        <p:nvCxnSpPr>
          <p:cNvPr id="20" name="Connecteur en angle 19"/>
          <p:cNvCxnSpPr/>
          <p:nvPr/>
        </p:nvCxnSpPr>
        <p:spPr>
          <a:xfrm flipV="1">
            <a:off x="5447928" y="3736721"/>
            <a:ext cx="1152128" cy="184666"/>
          </a:xfrm>
          <a:prstGeom prst="bentConnector3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6654018" y="3459723"/>
            <a:ext cx="3818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F(x)=0 possède </a:t>
            </a:r>
            <a:r>
              <a:rPr lang="fr-FR" dirty="0">
                <a:solidFill>
                  <a:srgbClr val="0070C0"/>
                </a:solidFill>
              </a:rPr>
              <a:t>une racine unique </a:t>
            </a:r>
            <a:r>
              <a:rPr lang="fr-FR" dirty="0"/>
              <a:t>dans [a,b]</a:t>
            </a:r>
          </a:p>
        </p:txBody>
      </p:sp>
    </p:spTree>
    <p:extLst>
      <p:ext uri="{BB962C8B-B14F-4D97-AF65-F5344CB8AC3E}">
        <p14:creationId xmlns:p14="http://schemas.microsoft.com/office/powerpoint/2010/main" val="2968770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4" grpId="0" animBg="1"/>
      <p:bldP spid="5" grpId="0"/>
      <p:bldP spid="6" grpId="0"/>
      <p:bldP spid="11" grpId="0"/>
      <p:bldP spid="12" grpId="0"/>
      <p:bldP spid="13" grpId="0"/>
      <p:bldP spid="17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cteur droit avec flèche 8"/>
          <p:cNvCxnSpPr/>
          <p:nvPr/>
        </p:nvCxnSpPr>
        <p:spPr>
          <a:xfrm>
            <a:off x="1919536" y="4077072"/>
            <a:ext cx="727280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llipse 21"/>
          <p:cNvSpPr/>
          <p:nvPr/>
        </p:nvSpPr>
        <p:spPr>
          <a:xfrm>
            <a:off x="4423939" y="3932239"/>
            <a:ext cx="288032" cy="28966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12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Méthode de la Bissection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2927648" y="2060848"/>
            <a:ext cx="0" cy="34563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orme libre 26"/>
          <p:cNvSpPr/>
          <p:nvPr/>
        </p:nvSpPr>
        <p:spPr>
          <a:xfrm>
            <a:off x="3295633" y="2079172"/>
            <a:ext cx="5276280" cy="3294045"/>
          </a:xfrm>
          <a:custGeom>
            <a:avLst/>
            <a:gdLst>
              <a:gd name="connsiteX0" fmla="*/ 0 w 5105400"/>
              <a:gd name="connsiteY0" fmla="*/ 3091543 h 3091543"/>
              <a:gd name="connsiteX1" fmla="*/ 2264228 w 5105400"/>
              <a:gd name="connsiteY1" fmla="*/ 1045029 h 3091543"/>
              <a:gd name="connsiteX2" fmla="*/ 5105400 w 5105400"/>
              <a:gd name="connsiteY2" fmla="*/ 0 h 309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5400" h="3091543">
                <a:moveTo>
                  <a:pt x="0" y="3091543"/>
                </a:moveTo>
                <a:cubicBezTo>
                  <a:pt x="706664" y="2325914"/>
                  <a:pt x="1413328" y="1560286"/>
                  <a:pt x="2264228" y="1045029"/>
                </a:cubicBezTo>
                <a:cubicBezTo>
                  <a:pt x="3115128" y="529772"/>
                  <a:pt x="4628243" y="174171"/>
                  <a:pt x="5105400" y="0"/>
                </a:cubicBezTo>
              </a:path>
            </a:pathLst>
          </a:custGeom>
          <a:ln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3404840" y="3690795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6888088" y="416275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cxnSp>
        <p:nvCxnSpPr>
          <p:cNvPr id="12" name="Connecteur droit 11"/>
          <p:cNvCxnSpPr/>
          <p:nvPr/>
        </p:nvCxnSpPr>
        <p:spPr>
          <a:xfrm flipV="1">
            <a:off x="7058968" y="2564904"/>
            <a:ext cx="0" cy="1512168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>
            <a:off x="2927648" y="2564904"/>
            <a:ext cx="4131320" cy="0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3575720" y="4057757"/>
            <a:ext cx="0" cy="1008112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flipH="1">
            <a:off x="2927648" y="5065869"/>
            <a:ext cx="648072" cy="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2303760" y="2359805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F(b)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2294243" y="4881203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F(a)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4084024" y="3438757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F(x)=0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5222194" y="4162758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cxnSp>
        <p:nvCxnSpPr>
          <p:cNvPr id="28" name="Connecteur droit 27"/>
          <p:cNvCxnSpPr/>
          <p:nvPr/>
        </p:nvCxnSpPr>
        <p:spPr>
          <a:xfrm flipV="1">
            <a:off x="5389067" y="3320988"/>
            <a:ext cx="0" cy="756084"/>
          </a:xfrm>
          <a:prstGeom prst="line">
            <a:avLst/>
          </a:prstGeom>
          <a:ln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H="1">
            <a:off x="2927649" y="3320988"/>
            <a:ext cx="2461419" cy="0"/>
          </a:xfrm>
          <a:prstGeom prst="line">
            <a:avLst/>
          </a:prstGeom>
          <a:ln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5222194" y="456201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3945332" y="3789040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</a:t>
            </a:r>
          </a:p>
        </p:txBody>
      </p:sp>
      <p:cxnSp>
        <p:nvCxnSpPr>
          <p:cNvPr id="34" name="Connecteur droit 33"/>
          <p:cNvCxnSpPr>
            <a:endCxn id="32" idx="2"/>
          </p:cNvCxnSpPr>
          <p:nvPr/>
        </p:nvCxnSpPr>
        <p:spPr>
          <a:xfrm flipH="1" flipV="1">
            <a:off x="4086557" y="4158372"/>
            <a:ext cx="25648" cy="31201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flipH="1">
            <a:off x="2927648" y="4470382"/>
            <a:ext cx="1230882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/>
          <p:cNvSpPr txBox="1"/>
          <p:nvPr/>
        </p:nvSpPr>
        <p:spPr>
          <a:xfrm>
            <a:off x="3883457" y="356290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1801838" y="1684807"/>
            <a:ext cx="3063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L’interprétation géométrique: </a:t>
            </a:r>
          </a:p>
        </p:txBody>
      </p:sp>
    </p:spTree>
    <p:extLst>
      <p:ext uri="{BB962C8B-B14F-4D97-AF65-F5344CB8AC3E}">
        <p14:creationId xmlns:p14="http://schemas.microsoft.com/office/powerpoint/2010/main" val="126600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7" grpId="0" animBg="1"/>
      <p:bldP spid="8" grpId="0"/>
      <p:bldP spid="11" grpId="0"/>
      <p:bldP spid="21" grpId="0"/>
      <p:bldP spid="23" grpId="0"/>
      <p:bldP spid="24" grpId="0"/>
      <p:bldP spid="25" grpId="0"/>
      <p:bldP spid="31" grpId="0"/>
      <p:bldP spid="32" grpId="0"/>
      <p:bldP spid="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Algorithme de la méthode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13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919537" y="1988840"/>
            <a:ext cx="4477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ENTREE</a:t>
            </a:r>
            <a:r>
              <a:rPr lang="fr-FR" dirty="0"/>
              <a:t> les points extrémités a,b ; </a:t>
            </a:r>
            <a:r>
              <a:rPr lang="fr-FR" dirty="0" err="1"/>
              <a:t>tolérence</a:t>
            </a:r>
            <a:r>
              <a:rPr lang="fr-FR" dirty="0"/>
              <a:t> </a:t>
            </a:r>
            <a:r>
              <a:rPr lang="el-GR" dirty="0"/>
              <a:t>ε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945389" y="2358172"/>
            <a:ext cx="2875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Sortie</a:t>
            </a:r>
            <a:r>
              <a:rPr lang="fr-FR" dirty="0"/>
              <a:t>   solution approchée c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259577" y="3112851"/>
            <a:ext cx="260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/>
              <a:t>Etape 1 </a:t>
            </a:r>
            <a:r>
              <a:rPr lang="fr-FR" dirty="0"/>
              <a:t>poser c</a:t>
            </a:r>
            <a:r>
              <a:rPr lang="fr-FR" dirty="0">
                <a:sym typeface="Wingdings" pitchFamily="2" charset="2"/>
              </a:rPr>
              <a:t> (</a:t>
            </a:r>
            <a:r>
              <a:rPr lang="fr-FR" dirty="0" err="1">
                <a:sym typeface="Wingdings" pitchFamily="2" charset="2"/>
              </a:rPr>
              <a:t>a+b</a:t>
            </a:r>
            <a:r>
              <a:rPr lang="fr-FR" dirty="0">
                <a:sym typeface="Wingdings" pitchFamily="2" charset="2"/>
              </a:rPr>
              <a:t>)/2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259576" y="3584290"/>
            <a:ext cx="5444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/>
              <a:t>Etape 2  </a:t>
            </a:r>
            <a:r>
              <a:rPr lang="fr-FR" dirty="0"/>
              <a:t>si b-c ≤</a:t>
            </a:r>
            <a:r>
              <a:rPr lang="el-GR" dirty="0"/>
              <a:t> ε</a:t>
            </a:r>
            <a:r>
              <a:rPr lang="fr-FR" dirty="0"/>
              <a:t> alors c est une racine approchée </a:t>
            </a:r>
            <a:r>
              <a:rPr lang="fr-FR" b="1" dirty="0"/>
              <a:t>STOP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259576" y="4025147"/>
            <a:ext cx="4776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/>
              <a:t>Etape 3  </a:t>
            </a:r>
            <a:r>
              <a:rPr lang="fr-FR" dirty="0"/>
              <a:t>f(c)=0 alors c est une racine exacte </a:t>
            </a:r>
            <a:r>
              <a:rPr lang="fr-FR" b="1" dirty="0"/>
              <a:t>STOP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259576" y="4508586"/>
            <a:ext cx="44101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/>
              <a:t>Etape 4  </a:t>
            </a:r>
            <a:r>
              <a:rPr lang="fr-FR" dirty="0"/>
              <a:t>si f(a) × f(c) &lt; 0 alors </a:t>
            </a:r>
          </a:p>
          <a:p>
            <a:r>
              <a:rPr lang="fr-FR" dirty="0"/>
              <a:t>				</a:t>
            </a:r>
            <a:r>
              <a:rPr lang="fr-FR" dirty="0" err="1"/>
              <a:t>b</a:t>
            </a:r>
            <a:r>
              <a:rPr lang="fr-FR" dirty="0" err="1">
                <a:sym typeface="Wingdings" pitchFamily="2" charset="2"/>
              </a:rPr>
              <a:t>c</a:t>
            </a:r>
            <a:endParaRPr lang="fr-FR" dirty="0">
              <a:sym typeface="Wingdings" pitchFamily="2" charset="2"/>
            </a:endParaRPr>
          </a:p>
          <a:p>
            <a:r>
              <a:rPr lang="fr-FR" dirty="0">
                <a:sym typeface="Wingdings" pitchFamily="2" charset="2"/>
              </a:rPr>
              <a:t>	sinon 	</a:t>
            </a:r>
          </a:p>
          <a:p>
            <a:r>
              <a:rPr lang="fr-FR" dirty="0">
                <a:sym typeface="Wingdings" pitchFamily="2" charset="2"/>
              </a:rPr>
              <a:t>				</a:t>
            </a:r>
            <a:r>
              <a:rPr lang="fr-FR" dirty="0" err="1">
                <a:sym typeface="Wingdings" pitchFamily="2" charset="2"/>
              </a:rPr>
              <a:t>ac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274005" y="5752516"/>
            <a:ext cx="2569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/>
              <a:t>Etape 5  </a:t>
            </a:r>
            <a:r>
              <a:rPr lang="fr-FR" dirty="0"/>
              <a:t>retour à étape 1 </a:t>
            </a:r>
          </a:p>
        </p:txBody>
      </p:sp>
    </p:spTree>
    <p:extLst>
      <p:ext uri="{BB962C8B-B14F-4D97-AF65-F5344CB8AC3E}">
        <p14:creationId xmlns:p14="http://schemas.microsoft.com/office/powerpoint/2010/main" val="51407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14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703512" y="1916832"/>
            <a:ext cx="87129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Calculer la racine de la fonction f(x)=x</a:t>
            </a:r>
            <a:r>
              <a:rPr lang="fr-FR" sz="1600" baseline="30000" dirty="0"/>
              <a:t>6</a:t>
            </a:r>
            <a:r>
              <a:rPr lang="fr-FR" sz="1600" dirty="0"/>
              <a:t>-x-1 dans l’intervalle [1,2] avec </a:t>
            </a:r>
            <a:r>
              <a:rPr lang="el-GR" sz="1600" dirty="0"/>
              <a:t>ε</a:t>
            </a:r>
            <a:r>
              <a:rPr lang="fr-FR" sz="1600" dirty="0"/>
              <a:t>=0,001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631505" y="2293109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Solution :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847528" y="2780928"/>
            <a:ext cx="60317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fr-FR" i="1" dirty="0"/>
              <a:t>f(x</a:t>
            </a:r>
            <a:r>
              <a:rPr lang="fr-FR" i="1" cap="all" dirty="0"/>
              <a:t>)</a:t>
            </a:r>
            <a:r>
              <a:rPr lang="fr-FR" dirty="0"/>
              <a:t>est un polynôme, elle est continue sur [1,2]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i="1" dirty="0"/>
              <a:t>f(1)</a:t>
            </a:r>
            <a:r>
              <a:rPr lang="fr-FR" dirty="0"/>
              <a:t>=-1, f(2)=61 </a:t>
            </a:r>
            <a:r>
              <a:rPr lang="fr-FR" dirty="0">
                <a:sym typeface="Wingdings" pitchFamily="2" charset="2"/>
              </a:rPr>
              <a:t> f(1)×f(2) &lt;0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i="1" dirty="0">
                <a:sym typeface="Wingdings" pitchFamily="2" charset="2"/>
              </a:rPr>
              <a:t>f’(x)=</a:t>
            </a:r>
            <a:r>
              <a:rPr lang="fr-FR" dirty="0">
                <a:sym typeface="Wingdings" pitchFamily="2" charset="2"/>
              </a:rPr>
              <a:t>6x</a:t>
            </a:r>
            <a:r>
              <a:rPr lang="fr-FR" baseline="30000" dirty="0">
                <a:sym typeface="Wingdings" pitchFamily="2" charset="2"/>
              </a:rPr>
              <a:t>5</a:t>
            </a:r>
            <a:r>
              <a:rPr lang="fr-FR" dirty="0">
                <a:sym typeface="Wingdings" pitchFamily="2" charset="2"/>
              </a:rPr>
              <a:t>-1 f’(x)&gt;0  </a:t>
            </a:r>
            <a:r>
              <a:rPr lang="fr-FR" dirty="0"/>
              <a:t>∀ x ∈[1,2]  </a:t>
            </a:r>
            <a:r>
              <a:rPr lang="fr-FR" dirty="0">
                <a:sym typeface="Wingdings" pitchFamily="2" charset="2"/>
              </a:rPr>
              <a:t> f est monotone sur [1,2]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919536" y="4221088"/>
            <a:ext cx="673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On déduit que f(x)=0 possède une racine unique dans l’intervalle [1,2]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919536" y="4793161"/>
            <a:ext cx="5647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Calculons maintenant la valeur approximative de la racine </a:t>
            </a:r>
          </a:p>
        </p:txBody>
      </p:sp>
    </p:spTree>
    <p:extLst>
      <p:ext uri="{BB962C8B-B14F-4D97-AF65-F5344CB8AC3E}">
        <p14:creationId xmlns:p14="http://schemas.microsoft.com/office/powerpoint/2010/main" val="133568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42D9-5C7C-494A-8C74-F9860F072F18}" type="slidenum">
              <a:rPr lang="fr-FR" smtClean="0"/>
              <a:t>15</a:t>
            </a:fld>
            <a:endParaRPr lang="fr-FR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914511" y="1052736"/>
          <a:ext cx="8352928" cy="4712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1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b="1" i="1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/>
                        <a:t>a</a:t>
                      </a:r>
                      <a:r>
                        <a:rPr lang="fr-FR" b="1" i="1" baseline="-250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 err="1"/>
                        <a:t>b</a:t>
                      </a:r>
                      <a:r>
                        <a:rPr lang="fr-FR" b="1" i="1" baseline="-25000" dirty="0" err="1"/>
                        <a:t>n</a:t>
                      </a:r>
                      <a:endParaRPr lang="fr-FR" b="1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 err="1"/>
                        <a:t>c</a:t>
                      </a:r>
                      <a:r>
                        <a:rPr lang="fr-FR" b="1" i="1" baseline="-25000" dirty="0" err="1"/>
                        <a:t>n</a:t>
                      </a:r>
                      <a:endParaRPr lang="fr-FR" b="1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/>
                        <a:t>|</a:t>
                      </a:r>
                      <a:r>
                        <a:rPr lang="fr-FR" b="1" i="1" dirty="0" err="1"/>
                        <a:t>b</a:t>
                      </a:r>
                      <a:r>
                        <a:rPr lang="fr-FR" b="1" i="1" baseline="-25000" dirty="0" err="1"/>
                        <a:t>n</a:t>
                      </a:r>
                      <a:r>
                        <a:rPr lang="fr-FR" b="1" i="1" dirty="0" err="1"/>
                        <a:t>-c</a:t>
                      </a:r>
                      <a:r>
                        <a:rPr lang="fr-FR" b="1" i="1" baseline="-25000" dirty="0" err="1"/>
                        <a:t>n</a:t>
                      </a:r>
                      <a:r>
                        <a:rPr lang="fr-FR" b="1" i="1" dirty="0"/>
                        <a:t>|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/>
                        <a:t>f (a</a:t>
                      </a:r>
                      <a:r>
                        <a:rPr lang="fr-FR" b="1" i="1" baseline="-25000" dirty="0"/>
                        <a:t>n</a:t>
                      </a:r>
                      <a:r>
                        <a:rPr lang="fr-FR" b="1" i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/>
                        <a:t>f(</a:t>
                      </a:r>
                      <a:r>
                        <a:rPr lang="fr-FR" b="1" i="1" dirty="0" err="1"/>
                        <a:t>b</a:t>
                      </a:r>
                      <a:r>
                        <a:rPr lang="fr-FR" b="1" i="1" baseline="-25000" dirty="0" err="1"/>
                        <a:t>n</a:t>
                      </a:r>
                      <a:r>
                        <a:rPr lang="fr-FR" b="1" i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/>
                        <a:t>f(</a:t>
                      </a:r>
                      <a:r>
                        <a:rPr lang="fr-FR" b="1" i="1" dirty="0" err="1"/>
                        <a:t>c</a:t>
                      </a:r>
                      <a:r>
                        <a:rPr lang="fr-FR" b="1" i="1" baseline="-25000" dirty="0" err="1"/>
                        <a:t>n</a:t>
                      </a:r>
                      <a:r>
                        <a:rPr lang="fr-FR" b="1" i="1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8.8906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8.891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1.5647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1.1250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1.565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-0.0977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1.1250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1.1875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-0.0977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1.565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0.6167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5832">
                <a:tc>
                  <a:txBody>
                    <a:bodyPr/>
                    <a:lstStyle/>
                    <a:p>
                      <a:r>
                        <a:rPr lang="fr-F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1.1250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1.1875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1.1563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0.0313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-0.0977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0.618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0.2333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1.1250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1.1563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1.1406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0.0156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-0.0977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0.2333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0.0616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1.1250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1.1406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1.1328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0.0078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-0.0977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0.0616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-0.0196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2456">
                <a:tc>
                  <a:txBody>
                    <a:bodyPr/>
                    <a:lstStyle/>
                    <a:p>
                      <a:r>
                        <a:rPr lang="fr-FR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1.1328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1.1406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1.1367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0.0039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-0.0196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0.0616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0.0206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1.1328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1.1367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1.1348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-0.0196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0.0206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0.0004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1.1328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1.1348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</a:rPr>
                        <a:t>1.1338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-0.0196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0.0004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0.0096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734491" y="548680"/>
            <a:ext cx="87129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Calculer la racine de la fonction f(x)=x</a:t>
            </a:r>
            <a:r>
              <a:rPr lang="fr-FR" sz="1600" baseline="30000" dirty="0"/>
              <a:t>6</a:t>
            </a:r>
            <a:r>
              <a:rPr lang="fr-FR" sz="1600" dirty="0"/>
              <a:t>-x-1 dans l’intervalle [1,2] avec </a:t>
            </a:r>
            <a:r>
              <a:rPr lang="el-GR" sz="1600" dirty="0"/>
              <a:t>ε</a:t>
            </a:r>
            <a:r>
              <a:rPr lang="fr-FR" sz="1600" dirty="0"/>
              <a:t>=0,001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423593" y="5949280"/>
            <a:ext cx="3432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racine approchée est : c=1.1338</a:t>
            </a:r>
          </a:p>
        </p:txBody>
      </p:sp>
    </p:spTree>
    <p:extLst>
      <p:ext uri="{BB962C8B-B14F-4D97-AF65-F5344CB8AC3E}">
        <p14:creationId xmlns:p14="http://schemas.microsoft.com/office/powerpoint/2010/main" val="914010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 fontScale="90000"/>
          </a:bodyPr>
          <a:lstStyle/>
          <a:p>
            <a:r>
              <a:rPr lang="fr-FR" dirty="0"/>
              <a:t>Nombre d’itération de la méthode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16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991544" y="2276873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Si epsilon </a:t>
            </a:r>
            <a:r>
              <a:rPr lang="el-GR" dirty="0"/>
              <a:t>ε</a:t>
            </a:r>
            <a:r>
              <a:rPr lang="fr-FR" dirty="0"/>
              <a:t>  est la précision demandée dans la solution de f(x)=0 </a:t>
            </a:r>
          </a:p>
          <a:p>
            <a:r>
              <a:rPr lang="fr-FR" dirty="0"/>
              <a:t>Alors la relation ci-dessous permet de déterminer le nombre d’itération de calcul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832" y="3717033"/>
            <a:ext cx="2590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2423592" y="5157192"/>
            <a:ext cx="3298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Dans l’exemple précèdent : n=10 </a:t>
            </a:r>
          </a:p>
        </p:txBody>
      </p:sp>
    </p:spTree>
    <p:extLst>
      <p:ext uri="{BB962C8B-B14F-4D97-AF65-F5344CB8AC3E}">
        <p14:creationId xmlns:p14="http://schemas.microsoft.com/office/powerpoint/2010/main" val="2343146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100"/>
              <a:t>I.laribi 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42D9-5C7C-494A-8C74-F9860F072F18}" type="slidenum">
              <a:rPr lang="fr-FR" sz="1100"/>
              <a:t>17</a:t>
            </a:fld>
            <a:endParaRPr lang="fr-FR" sz="110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775520" y="58684"/>
          <a:ext cx="8712968" cy="6707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9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91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91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91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91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91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912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81396">
                <a:tc>
                  <a:txBody>
                    <a:bodyPr/>
                    <a:lstStyle/>
                    <a:p>
                      <a:r>
                        <a:rPr lang="fr-FR" sz="1200" b="1" i="1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/>
                        <a:t>a</a:t>
                      </a:r>
                      <a:r>
                        <a:rPr lang="fr-FR" b="1" i="1" baseline="-250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 err="1"/>
                        <a:t>b</a:t>
                      </a:r>
                      <a:r>
                        <a:rPr lang="fr-FR" b="1" i="1" baseline="-25000" dirty="0" err="1"/>
                        <a:t>n</a:t>
                      </a:r>
                      <a:endParaRPr lang="fr-FR" b="1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 err="1"/>
                        <a:t>c</a:t>
                      </a:r>
                      <a:r>
                        <a:rPr lang="fr-FR" b="1" i="1" baseline="-25000" dirty="0" err="1"/>
                        <a:t>n</a:t>
                      </a:r>
                      <a:endParaRPr lang="fr-FR" b="1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/>
                        <a:t>|</a:t>
                      </a:r>
                      <a:r>
                        <a:rPr lang="fr-FR" b="1" i="1" dirty="0" err="1"/>
                        <a:t>b</a:t>
                      </a:r>
                      <a:r>
                        <a:rPr lang="fr-FR" b="1" i="1" baseline="-25000" dirty="0" err="1"/>
                        <a:t>n</a:t>
                      </a:r>
                      <a:r>
                        <a:rPr lang="fr-FR" b="1" i="1" dirty="0" err="1"/>
                        <a:t>-c</a:t>
                      </a:r>
                      <a:r>
                        <a:rPr lang="fr-FR" b="1" i="1" baseline="-25000" dirty="0" err="1"/>
                        <a:t>n</a:t>
                      </a:r>
                      <a:r>
                        <a:rPr lang="fr-FR" b="1" i="1" dirty="0"/>
                        <a:t>|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/>
                        <a:t>f (a</a:t>
                      </a:r>
                      <a:r>
                        <a:rPr lang="fr-FR" b="1" i="1" baseline="-25000" dirty="0"/>
                        <a:t>n</a:t>
                      </a:r>
                      <a:r>
                        <a:rPr lang="fr-FR" b="1" i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/>
                        <a:t>f(</a:t>
                      </a:r>
                      <a:r>
                        <a:rPr lang="fr-FR" b="1" i="1" dirty="0" err="1"/>
                        <a:t>b</a:t>
                      </a:r>
                      <a:r>
                        <a:rPr lang="fr-FR" b="1" i="1" baseline="-25000" dirty="0" err="1"/>
                        <a:t>n</a:t>
                      </a:r>
                      <a:r>
                        <a:rPr lang="fr-FR" b="1" i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/>
                        <a:t>f(</a:t>
                      </a:r>
                      <a:r>
                        <a:rPr lang="fr-FR" b="1" i="1" dirty="0" err="1"/>
                        <a:t>c</a:t>
                      </a:r>
                      <a:r>
                        <a:rPr lang="fr-FR" b="1" i="1" baseline="-25000" dirty="0" err="1"/>
                        <a:t>n</a:t>
                      </a:r>
                      <a:r>
                        <a:rPr lang="fr-FR" b="1" i="1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403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0.4596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-0.1704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1456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-0.1704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0.4596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0.1343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456"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-0.1704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0.1343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-0,0203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1456">
                <a:tc>
                  <a:txBody>
                    <a:bodyPr/>
                    <a:lstStyle/>
                    <a:p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0.625</a:t>
                      </a:r>
                    </a:p>
                    <a:p>
                      <a:endParaRPr lang="fr-FR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0.6875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0.0625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-0,0203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0.1343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0.0563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1456">
                <a:tc>
                  <a:txBody>
                    <a:bodyPr/>
                    <a:lstStyle/>
                    <a:p>
                      <a:r>
                        <a:rPr lang="fr-F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0.625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0.6875</a:t>
                      </a:r>
                    </a:p>
                    <a:p>
                      <a:endParaRPr lang="fr-FR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0.6562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0.0313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-0,0203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0.0563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1456">
                <a:tc>
                  <a:txBody>
                    <a:bodyPr/>
                    <a:lstStyle/>
                    <a:p>
                      <a:r>
                        <a:rPr lang="fr-F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0.625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0.6562</a:t>
                      </a:r>
                    </a:p>
                    <a:p>
                      <a:endParaRPr lang="fr-FR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0.6406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0.0156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-0,0203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0.017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-0.0013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1456">
                <a:tc>
                  <a:txBody>
                    <a:bodyPr/>
                    <a:lstStyle/>
                    <a:p>
                      <a:r>
                        <a:rPr lang="fr-FR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0.6406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0.6562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0.6484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0.0078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-0.0013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0.017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0.0081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1456">
                <a:tc>
                  <a:txBody>
                    <a:bodyPr/>
                    <a:lstStyle/>
                    <a:p>
                      <a:r>
                        <a:rPr lang="fr-FR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0.6406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0.6484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0.6445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0.0039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-0.0013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0.0081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0.0034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1456">
                <a:tc>
                  <a:txBody>
                    <a:bodyPr/>
                    <a:lstStyle/>
                    <a:p>
                      <a:r>
                        <a:rPr lang="fr-FR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0.6406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0.6445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0.6425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-0.0013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0.0034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0.0009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1456">
                <a:tc>
                  <a:txBody>
                    <a:bodyPr/>
                    <a:lstStyle/>
                    <a:p>
                      <a:r>
                        <a:rPr lang="fr-F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0.6406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0.6425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FF0000"/>
                          </a:solidFill>
                        </a:rPr>
                        <a:t>0.6415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8045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18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Méthode du point fixe</a:t>
            </a:r>
          </a:p>
        </p:txBody>
      </p:sp>
      <p:sp>
        <p:nvSpPr>
          <p:cNvPr id="6" name="Rectangle 5"/>
          <p:cNvSpPr/>
          <p:nvPr/>
        </p:nvSpPr>
        <p:spPr>
          <a:xfrm>
            <a:off x="1703512" y="1942352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Soit </a:t>
            </a:r>
            <a:r>
              <a:rPr lang="fr-FR" b="1" i="1" dirty="0"/>
              <a:t>g</a:t>
            </a:r>
            <a:r>
              <a:rPr lang="fr-FR" i="1" dirty="0"/>
              <a:t> </a:t>
            </a:r>
            <a:r>
              <a:rPr lang="fr-FR" dirty="0"/>
              <a:t>une fonction définie sur un intervalle </a:t>
            </a:r>
            <a:r>
              <a:rPr lang="fr-FR" b="1" i="1" dirty="0"/>
              <a:t>[a,b]</a:t>
            </a:r>
            <a:r>
              <a:rPr lang="fr-FR" b="1" dirty="0"/>
              <a:t>, </a:t>
            </a:r>
            <a:r>
              <a:rPr lang="fr-FR" dirty="0"/>
              <a:t>le point </a:t>
            </a:r>
            <a:r>
              <a:rPr lang="fr-FR" b="1" i="1" dirty="0"/>
              <a:t>c</a:t>
            </a:r>
            <a:r>
              <a:rPr lang="fr-FR" dirty="0"/>
              <a:t> qui vérifie </a:t>
            </a:r>
            <a:r>
              <a:rPr lang="fr-FR" b="1" i="1" dirty="0"/>
              <a:t>c=g(c) </a:t>
            </a:r>
            <a:r>
              <a:rPr lang="fr-FR" dirty="0"/>
              <a:t>avec </a:t>
            </a:r>
            <a:r>
              <a:rPr lang="fr-FR" b="1" i="1" dirty="0"/>
              <a:t>c</a:t>
            </a:r>
            <a:r>
              <a:rPr lang="fr-FR" dirty="0"/>
              <a:t> ∈ [𝒂, 𝒃] est dit </a:t>
            </a:r>
            <a:r>
              <a:rPr lang="fr-FR" b="1" dirty="0"/>
              <a:t>point fixe </a:t>
            </a:r>
            <a:r>
              <a:rPr lang="fr-FR" dirty="0"/>
              <a:t>de la fonction </a:t>
            </a:r>
            <a:r>
              <a:rPr lang="fr-FR" b="1" i="1" dirty="0"/>
              <a:t>g</a:t>
            </a:r>
            <a:r>
              <a:rPr lang="fr-FR" dirty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1694451" y="2597451"/>
            <a:ext cx="8820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Cette méthode est basée sur le principe du point fixe d’une fonction, on écrit l’équation </a:t>
            </a:r>
            <a:r>
              <a:rPr lang="fr-FR" b="1" i="1" dirty="0"/>
              <a:t>f(x)=0 </a:t>
            </a:r>
            <a:r>
              <a:rPr lang="fr-FR" dirty="0"/>
              <a:t>sous la forme </a:t>
            </a:r>
            <a:r>
              <a:rPr lang="fr-FR" b="1" i="1" dirty="0"/>
              <a:t>x=g(x)</a:t>
            </a:r>
            <a:r>
              <a:rPr lang="fr-FR" dirty="0"/>
              <a:t>, ensuite on cherche le point fixe </a:t>
            </a:r>
            <a:r>
              <a:rPr lang="fr-FR" b="1" i="1" dirty="0"/>
              <a:t>c</a:t>
            </a:r>
            <a:r>
              <a:rPr lang="fr-FR" dirty="0"/>
              <a:t> de la fonction </a:t>
            </a:r>
            <a:r>
              <a:rPr lang="fr-FR" b="1" i="1" dirty="0"/>
              <a:t>g</a:t>
            </a:r>
            <a:r>
              <a:rPr lang="fr-FR" i="1" dirty="0"/>
              <a:t>. </a:t>
            </a:r>
          </a:p>
        </p:txBody>
      </p:sp>
      <p:sp>
        <p:nvSpPr>
          <p:cNvPr id="8" name="Rectangle 7"/>
          <p:cNvSpPr/>
          <p:nvPr/>
        </p:nvSpPr>
        <p:spPr>
          <a:xfrm>
            <a:off x="1694451" y="3560088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Pour cela on crée la suite </a:t>
            </a:r>
            <a:r>
              <a:rPr lang="fr-FR" b="1" dirty="0"/>
              <a:t>𝒙</a:t>
            </a:r>
            <a:r>
              <a:rPr lang="fr-FR" b="1" baseline="-25000" dirty="0"/>
              <a:t>k+𝟏 </a:t>
            </a:r>
            <a:r>
              <a:rPr lang="fr-FR" b="1" dirty="0"/>
              <a:t>= 𝒈(𝒙</a:t>
            </a:r>
            <a:r>
              <a:rPr lang="fr-FR" b="1" baseline="-25000" dirty="0"/>
              <a:t>k</a:t>
            </a:r>
            <a:r>
              <a:rPr lang="fr-FR" b="1" dirty="0"/>
              <a:t>) </a:t>
            </a:r>
            <a:r>
              <a:rPr lang="fr-FR" i="1" dirty="0"/>
              <a:t>( k=0,1,2….) </a:t>
            </a:r>
            <a:r>
              <a:rPr lang="fr-FR" dirty="0"/>
              <a:t>avec </a:t>
            </a:r>
            <a:r>
              <a:rPr lang="fr-FR" b="1" dirty="0"/>
              <a:t>𝑥</a:t>
            </a:r>
            <a:r>
              <a:rPr lang="fr-FR" b="1" baseline="-25000" dirty="0"/>
              <a:t>0 </a:t>
            </a:r>
            <a:r>
              <a:rPr lang="fr-FR" dirty="0"/>
              <a:t>donnée par dichotomie par exemple.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703512" y="4611507"/>
            <a:ext cx="88204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On démarre de 𝒙</a:t>
            </a:r>
            <a:r>
              <a:rPr lang="fr-FR" baseline="-25000" dirty="0"/>
              <a:t>𝟎</a:t>
            </a:r>
            <a:r>
              <a:rPr lang="fr-FR" dirty="0"/>
              <a:t> pour </a:t>
            </a:r>
            <a:r>
              <a:rPr lang="fr-FR" b="1" i="1" dirty="0"/>
              <a:t>k=0</a:t>
            </a:r>
            <a:r>
              <a:rPr lang="fr-FR" dirty="0"/>
              <a:t>, on calcule 𝒙</a:t>
            </a:r>
            <a:r>
              <a:rPr lang="fr-FR" baseline="-25000" dirty="0"/>
              <a:t>𝟏</a:t>
            </a:r>
            <a:r>
              <a:rPr lang="fr-FR" dirty="0"/>
              <a:t> = 𝒈(𝒙</a:t>
            </a:r>
            <a:r>
              <a:rPr lang="fr-FR" baseline="-25000" dirty="0"/>
              <a:t>𝟎</a:t>
            </a:r>
            <a:r>
              <a:rPr lang="fr-FR" dirty="0"/>
              <a:t>) ensuite </a:t>
            </a:r>
            <a:r>
              <a:rPr lang="fr-FR" b="1" i="1" dirty="0"/>
              <a:t>k=1</a:t>
            </a:r>
            <a:r>
              <a:rPr lang="fr-FR" dirty="0"/>
              <a:t>, on calcule 𝒙</a:t>
            </a:r>
            <a:r>
              <a:rPr lang="fr-FR" baseline="-25000" dirty="0"/>
              <a:t>𝟐</a:t>
            </a:r>
            <a:r>
              <a:rPr lang="fr-FR" dirty="0"/>
              <a:t> = 𝒈(𝒙</a:t>
            </a:r>
            <a:r>
              <a:rPr lang="fr-FR" baseline="-25000" dirty="0"/>
              <a:t>𝟏</a:t>
            </a:r>
            <a:r>
              <a:rPr lang="fr-FR" dirty="0"/>
              <a:t>),..., 𝒙</a:t>
            </a:r>
            <a:r>
              <a:rPr lang="fr-FR" baseline="-25000" dirty="0"/>
              <a:t>k+𝟏 </a:t>
            </a:r>
            <a:r>
              <a:rPr lang="fr-FR" dirty="0"/>
              <a:t>= 𝒈(𝒙</a:t>
            </a:r>
            <a:r>
              <a:rPr lang="fr-FR" baseline="-25000" dirty="0"/>
              <a:t>k</a:t>
            </a:r>
            <a:r>
              <a:rPr lang="fr-FR" dirty="0"/>
              <a:t>). Sous certaines conditions, la suite {𝒙</a:t>
            </a:r>
            <a:r>
              <a:rPr lang="fr-FR" baseline="-25000" dirty="0"/>
              <a:t>k</a:t>
            </a:r>
            <a:r>
              <a:rPr lang="fr-FR" dirty="0"/>
              <a:t>}</a:t>
            </a:r>
            <a:r>
              <a:rPr lang="fr-FR" baseline="-25000" dirty="0"/>
              <a:t>k=𝟎,∞ </a:t>
            </a:r>
            <a:r>
              <a:rPr lang="fr-FR" dirty="0"/>
              <a:t>converge vers la solution </a:t>
            </a:r>
            <a:r>
              <a:rPr lang="fr-FR" b="1" i="1" dirty="0"/>
              <a:t>c</a:t>
            </a:r>
            <a:r>
              <a:rPr lang="fr-FR" dirty="0"/>
              <a:t> point fixe de </a:t>
            </a:r>
            <a:r>
              <a:rPr lang="fr-FR" b="1" i="1" dirty="0"/>
              <a:t>g </a:t>
            </a:r>
            <a:r>
              <a:rPr lang="fr-FR" dirty="0"/>
              <a:t>et solution de l’équation </a:t>
            </a:r>
            <a:r>
              <a:rPr lang="fr-FR" b="1" i="1" dirty="0"/>
              <a:t>f(x)=0</a:t>
            </a:r>
            <a:r>
              <a:rPr lang="fr-FR" i="1" dirty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2342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42D9-5C7C-494A-8C74-F9860F072F18}" type="slidenum">
              <a:rPr lang="fr-FR" smtClean="0"/>
              <a:t>19</a:t>
            </a:fld>
            <a:endParaRPr lang="fr-FR"/>
          </a:p>
        </p:txBody>
      </p:sp>
      <p:cxnSp>
        <p:nvCxnSpPr>
          <p:cNvPr id="4" name="Connecteur droit avec flèche 3"/>
          <p:cNvCxnSpPr/>
          <p:nvPr/>
        </p:nvCxnSpPr>
        <p:spPr>
          <a:xfrm>
            <a:off x="1919536" y="4077072"/>
            <a:ext cx="727280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/>
          <p:cNvCxnSpPr/>
          <p:nvPr/>
        </p:nvCxnSpPr>
        <p:spPr>
          <a:xfrm>
            <a:off x="2927648" y="2060848"/>
            <a:ext cx="0" cy="34563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rme libre 5"/>
          <p:cNvSpPr/>
          <p:nvPr/>
        </p:nvSpPr>
        <p:spPr>
          <a:xfrm>
            <a:off x="2824833" y="1448557"/>
            <a:ext cx="4464496" cy="2623646"/>
          </a:xfrm>
          <a:custGeom>
            <a:avLst/>
            <a:gdLst>
              <a:gd name="connsiteX0" fmla="*/ 0 w 5105400"/>
              <a:gd name="connsiteY0" fmla="*/ 3091543 h 3091543"/>
              <a:gd name="connsiteX1" fmla="*/ 2264228 w 5105400"/>
              <a:gd name="connsiteY1" fmla="*/ 1045029 h 3091543"/>
              <a:gd name="connsiteX2" fmla="*/ 5105400 w 5105400"/>
              <a:gd name="connsiteY2" fmla="*/ 0 h 309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5400" h="3091543">
                <a:moveTo>
                  <a:pt x="0" y="3091543"/>
                </a:moveTo>
                <a:cubicBezTo>
                  <a:pt x="706664" y="2325914"/>
                  <a:pt x="1413328" y="1560286"/>
                  <a:pt x="2264228" y="1045029"/>
                </a:cubicBezTo>
                <a:cubicBezTo>
                  <a:pt x="3115128" y="529772"/>
                  <a:pt x="4628243" y="174171"/>
                  <a:pt x="5105400" y="0"/>
                </a:cubicBezTo>
              </a:path>
            </a:pathLst>
          </a:custGeom>
          <a:ln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7"/>
          <p:cNvCxnSpPr/>
          <p:nvPr/>
        </p:nvCxnSpPr>
        <p:spPr>
          <a:xfrm flipV="1">
            <a:off x="1903331" y="910965"/>
            <a:ext cx="5040560" cy="3888432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6918245" y="918900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00B0F0"/>
                </a:solidFill>
              </a:rPr>
              <a:t>y=x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7608169" y="1268760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FFC000"/>
                </a:solidFill>
              </a:rPr>
              <a:t>g(x)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5560166" y="1988841"/>
            <a:ext cx="0" cy="208336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5551113" y="4160730"/>
            <a:ext cx="2600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i="1" dirty="0"/>
              <a:t>c</a:t>
            </a:r>
          </a:p>
        </p:txBody>
      </p:sp>
      <p:sp>
        <p:nvSpPr>
          <p:cNvPr id="15" name="Forme libre 14"/>
          <p:cNvSpPr/>
          <p:nvPr/>
        </p:nvSpPr>
        <p:spPr>
          <a:xfrm>
            <a:off x="4439817" y="2106294"/>
            <a:ext cx="3212971" cy="4392489"/>
          </a:xfrm>
          <a:custGeom>
            <a:avLst/>
            <a:gdLst>
              <a:gd name="connsiteX0" fmla="*/ 0 w 5105400"/>
              <a:gd name="connsiteY0" fmla="*/ 3091543 h 3091543"/>
              <a:gd name="connsiteX1" fmla="*/ 2264228 w 5105400"/>
              <a:gd name="connsiteY1" fmla="*/ 1045029 h 3091543"/>
              <a:gd name="connsiteX2" fmla="*/ 5105400 w 5105400"/>
              <a:gd name="connsiteY2" fmla="*/ 0 h 309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5400" h="3091543">
                <a:moveTo>
                  <a:pt x="0" y="3091543"/>
                </a:moveTo>
                <a:cubicBezTo>
                  <a:pt x="706664" y="2325914"/>
                  <a:pt x="1413328" y="1560286"/>
                  <a:pt x="2264228" y="1045029"/>
                </a:cubicBezTo>
                <a:cubicBezTo>
                  <a:pt x="3115128" y="529772"/>
                  <a:pt x="4628243" y="174171"/>
                  <a:pt x="5105400" y="0"/>
                </a:cubicBezTo>
              </a:path>
            </a:pathLst>
          </a:cu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7608169" y="2055979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C00000"/>
                </a:solidFill>
              </a:rPr>
              <a:t>f(x)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847529" y="221891"/>
            <a:ext cx="3063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L’interprétation géométrique: 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1938738" y="5805264"/>
            <a:ext cx="8549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On construit sur le plan XOY les courbes des fonctions </a:t>
            </a:r>
            <a:r>
              <a:rPr lang="fr-FR" sz="1400" i="1" dirty="0"/>
              <a:t>y=x</a:t>
            </a:r>
            <a:r>
              <a:rPr lang="fr-FR" sz="1400" dirty="0"/>
              <a:t> et </a:t>
            </a:r>
            <a:r>
              <a:rPr lang="fr-FR" sz="1400" i="1" dirty="0"/>
              <a:t>y=g(x). </a:t>
            </a:r>
            <a:r>
              <a:rPr lang="fr-FR" sz="1400" dirty="0"/>
              <a:t>Le point fixe de la fonction </a:t>
            </a:r>
            <a:r>
              <a:rPr lang="fr-FR" sz="1400" i="1" dirty="0"/>
              <a:t>g</a:t>
            </a:r>
            <a:r>
              <a:rPr lang="fr-FR" sz="1400" dirty="0"/>
              <a:t> est l’abscisse du point d’intersection des 2 courbes </a:t>
            </a:r>
            <a:r>
              <a:rPr lang="fr-FR" sz="1400" i="1" dirty="0"/>
              <a:t>y=x</a:t>
            </a:r>
            <a:r>
              <a:rPr lang="fr-FR" sz="1400" dirty="0"/>
              <a:t> et </a:t>
            </a:r>
            <a:r>
              <a:rPr lang="fr-FR" sz="1400" i="1" dirty="0"/>
              <a:t>y=g(x)</a:t>
            </a:r>
            <a:r>
              <a:rPr lang="fr-FR" sz="1400" dirty="0"/>
              <a:t> 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587052" y="591223"/>
            <a:ext cx="4648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/>
              <a:t> Méthode basé sur la transformation F(x)=x-g(x)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3359696" y="4160729"/>
            <a:ext cx="3048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x</a:t>
            </a:r>
            <a:r>
              <a:rPr lang="fr-FR" sz="1100" i="1" baseline="-25000" dirty="0"/>
              <a:t>0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3359696" y="3892406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|</a:t>
            </a:r>
          </a:p>
        </p:txBody>
      </p:sp>
      <p:cxnSp>
        <p:nvCxnSpPr>
          <p:cNvPr id="26" name="Connecteur droit 25"/>
          <p:cNvCxnSpPr/>
          <p:nvPr/>
        </p:nvCxnSpPr>
        <p:spPr>
          <a:xfrm flipV="1">
            <a:off x="3512143" y="3284985"/>
            <a:ext cx="17633" cy="78721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H="1">
            <a:off x="2927649" y="3284984"/>
            <a:ext cx="60212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2534382" y="3175951"/>
            <a:ext cx="45236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g(x</a:t>
            </a:r>
            <a:r>
              <a:rPr lang="fr-FR" sz="1100" i="1" baseline="-25000" dirty="0"/>
              <a:t>0</a:t>
            </a:r>
            <a:r>
              <a:rPr lang="fr-FR" sz="1100" i="1" dirty="0"/>
              <a:t>)</a:t>
            </a:r>
          </a:p>
        </p:txBody>
      </p:sp>
      <p:cxnSp>
        <p:nvCxnSpPr>
          <p:cNvPr id="1024" name="Connecteur droit 1023"/>
          <p:cNvCxnSpPr/>
          <p:nvPr/>
        </p:nvCxnSpPr>
        <p:spPr>
          <a:xfrm>
            <a:off x="3529776" y="3284984"/>
            <a:ext cx="405985" cy="0"/>
          </a:xfrm>
          <a:prstGeom prst="line">
            <a:avLst/>
          </a:prstGeom>
          <a:ln w="190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8" name="Connecteur droit 1027"/>
          <p:cNvCxnSpPr/>
          <p:nvPr/>
        </p:nvCxnSpPr>
        <p:spPr>
          <a:xfrm>
            <a:off x="3935760" y="3284984"/>
            <a:ext cx="0" cy="792088"/>
          </a:xfrm>
          <a:prstGeom prst="line">
            <a:avLst/>
          </a:prstGeom>
          <a:ln w="190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ZoneTexte 36"/>
          <p:cNvSpPr txBox="1"/>
          <p:nvPr/>
        </p:nvSpPr>
        <p:spPr>
          <a:xfrm>
            <a:off x="3816988" y="4182324"/>
            <a:ext cx="3048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x</a:t>
            </a:r>
            <a:r>
              <a:rPr lang="fr-FR" sz="1100" i="1" baseline="-25000" dirty="0"/>
              <a:t>1</a:t>
            </a:r>
          </a:p>
        </p:txBody>
      </p:sp>
      <p:cxnSp>
        <p:nvCxnSpPr>
          <p:cNvPr id="1030" name="Connecteur droit 1029"/>
          <p:cNvCxnSpPr/>
          <p:nvPr/>
        </p:nvCxnSpPr>
        <p:spPr>
          <a:xfrm flipV="1">
            <a:off x="3935760" y="2999196"/>
            <a:ext cx="0" cy="429804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9" name="Connecteur droit 1038"/>
          <p:cNvCxnSpPr/>
          <p:nvPr/>
        </p:nvCxnSpPr>
        <p:spPr>
          <a:xfrm flipH="1">
            <a:off x="2927648" y="2996952"/>
            <a:ext cx="1008112" cy="0"/>
          </a:xfrm>
          <a:prstGeom prst="line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2403144" y="2855181"/>
            <a:ext cx="45236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g(x</a:t>
            </a:r>
            <a:r>
              <a:rPr lang="fr-FR" sz="1100" i="1" baseline="-25000" dirty="0"/>
              <a:t>1</a:t>
            </a:r>
            <a:r>
              <a:rPr lang="fr-FR" sz="1100" i="1" dirty="0"/>
              <a:t>)</a:t>
            </a:r>
          </a:p>
        </p:txBody>
      </p:sp>
      <p:cxnSp>
        <p:nvCxnSpPr>
          <p:cNvPr id="1041" name="Connecteur droit 1040"/>
          <p:cNvCxnSpPr/>
          <p:nvPr/>
        </p:nvCxnSpPr>
        <p:spPr>
          <a:xfrm flipV="1">
            <a:off x="3935760" y="2985986"/>
            <a:ext cx="432048" cy="1321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" name="Connecteur droit 1042"/>
          <p:cNvCxnSpPr/>
          <p:nvPr/>
        </p:nvCxnSpPr>
        <p:spPr>
          <a:xfrm>
            <a:off x="4367808" y="2999196"/>
            <a:ext cx="0" cy="1077876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ZoneTexte 54"/>
          <p:cNvSpPr txBox="1"/>
          <p:nvPr/>
        </p:nvSpPr>
        <p:spPr>
          <a:xfrm>
            <a:off x="4256835" y="4160729"/>
            <a:ext cx="3048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x</a:t>
            </a:r>
            <a:r>
              <a:rPr lang="fr-FR" sz="1100" i="1" baseline="-25000" dirty="0"/>
              <a:t>2</a:t>
            </a:r>
          </a:p>
        </p:txBody>
      </p:sp>
      <p:cxnSp>
        <p:nvCxnSpPr>
          <p:cNvPr id="1045" name="Connecteur droit 1044"/>
          <p:cNvCxnSpPr/>
          <p:nvPr/>
        </p:nvCxnSpPr>
        <p:spPr>
          <a:xfrm flipV="1">
            <a:off x="4367808" y="2564905"/>
            <a:ext cx="0" cy="434292"/>
          </a:xfrm>
          <a:prstGeom prst="line">
            <a:avLst/>
          </a:prstGeom>
          <a:ln w="19050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7" name="Connecteur droit 1046"/>
          <p:cNvCxnSpPr/>
          <p:nvPr/>
        </p:nvCxnSpPr>
        <p:spPr>
          <a:xfrm flipH="1">
            <a:off x="2927648" y="2564904"/>
            <a:ext cx="1440160" cy="0"/>
          </a:xfrm>
          <a:prstGeom prst="line">
            <a:avLst/>
          </a:prstGeom>
          <a:ln w="19050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ZoneTexte 59"/>
          <p:cNvSpPr txBox="1"/>
          <p:nvPr/>
        </p:nvSpPr>
        <p:spPr>
          <a:xfrm>
            <a:off x="2346587" y="2425311"/>
            <a:ext cx="45236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g(x</a:t>
            </a:r>
            <a:r>
              <a:rPr lang="fr-FR" sz="1100" i="1" baseline="-25000" dirty="0"/>
              <a:t>2</a:t>
            </a:r>
            <a:r>
              <a:rPr lang="fr-FR" sz="1100" i="1" dirty="0"/>
              <a:t>)</a:t>
            </a:r>
          </a:p>
        </p:txBody>
      </p:sp>
      <p:cxnSp>
        <p:nvCxnSpPr>
          <p:cNvPr id="1052" name="Connecteur droit 1051"/>
          <p:cNvCxnSpPr/>
          <p:nvPr/>
        </p:nvCxnSpPr>
        <p:spPr>
          <a:xfrm>
            <a:off x="4367808" y="2564905"/>
            <a:ext cx="432048" cy="0"/>
          </a:xfrm>
          <a:prstGeom prst="line">
            <a:avLst/>
          </a:prstGeom>
          <a:ln w="190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4" name="Connecteur droit 1053"/>
          <p:cNvCxnSpPr/>
          <p:nvPr/>
        </p:nvCxnSpPr>
        <p:spPr>
          <a:xfrm>
            <a:off x="4799856" y="2564906"/>
            <a:ext cx="0" cy="1512167"/>
          </a:xfrm>
          <a:prstGeom prst="line">
            <a:avLst/>
          </a:prstGeom>
          <a:ln w="1905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ZoneTexte 67"/>
          <p:cNvSpPr txBox="1"/>
          <p:nvPr/>
        </p:nvSpPr>
        <p:spPr>
          <a:xfrm>
            <a:off x="4698707" y="4171732"/>
            <a:ext cx="3048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x</a:t>
            </a:r>
            <a:r>
              <a:rPr lang="fr-FR" sz="1100" i="1" baseline="-25000" dirty="0"/>
              <a:t>3</a:t>
            </a:r>
          </a:p>
        </p:txBody>
      </p:sp>
      <p:sp>
        <p:nvSpPr>
          <p:cNvPr id="69" name="ZoneTexte 68"/>
          <p:cNvSpPr txBox="1"/>
          <p:nvPr/>
        </p:nvSpPr>
        <p:spPr>
          <a:xfrm>
            <a:off x="7068488" y="3306757"/>
            <a:ext cx="35995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Point fixe attractif</a:t>
            </a:r>
          </a:p>
          <a:p>
            <a:pPr algn="ctr"/>
            <a:r>
              <a:rPr lang="fr-FR" b="1" dirty="0"/>
              <a:t>	(converge) </a:t>
            </a:r>
          </a:p>
        </p:txBody>
      </p:sp>
    </p:spTree>
    <p:extLst>
      <p:ext uri="{BB962C8B-B14F-4D97-AF65-F5344CB8AC3E}">
        <p14:creationId xmlns:p14="http://schemas.microsoft.com/office/powerpoint/2010/main" val="3259501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1" grpId="0"/>
      <p:bldP spid="14" grpId="0"/>
      <p:bldP spid="15" grpId="0" animBg="1"/>
      <p:bldP spid="16" grpId="0"/>
      <p:bldP spid="21" grpId="0"/>
      <p:bldP spid="24" grpId="0"/>
      <p:bldP spid="31" grpId="0"/>
      <p:bldP spid="37" grpId="0"/>
      <p:bldP spid="49" grpId="0"/>
      <p:bldP spid="55" grpId="0"/>
      <p:bldP spid="60" grpId="0"/>
      <p:bldP spid="68" grpId="0"/>
      <p:bldP spid="6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63552" y="3068960"/>
            <a:ext cx="6629400" cy="144016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Méthodes numériques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631504" y="6356351"/>
            <a:ext cx="8136904" cy="365125"/>
          </a:xfrm>
        </p:spPr>
        <p:txBody>
          <a:bodyPr/>
          <a:lstStyle/>
          <a:p>
            <a:pPr algn="l"/>
            <a:r>
              <a:rPr lang="fr-FR" dirty="0"/>
              <a:t>Dr. Imane </a:t>
            </a:r>
            <a:r>
              <a:rPr lang="fr-FR" dirty="0" err="1"/>
              <a:t>Laribi</a:t>
            </a:r>
            <a:r>
              <a:rPr lang="fr-FR" dirty="0"/>
              <a:t> </a:t>
            </a:r>
            <a:r>
              <a:rPr lang="fr-FR" dirty="0">
                <a:solidFill>
                  <a:srgbClr val="0070C0"/>
                </a:solidFill>
              </a:rPr>
              <a:t>imane.laribi@univ-tlemcen.dz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310826" y="4077072"/>
            <a:ext cx="762000" cy="1005396"/>
          </a:xfrm>
        </p:spPr>
        <p:txBody>
          <a:bodyPr/>
          <a:lstStyle/>
          <a:p>
            <a:r>
              <a:rPr lang="fr-FR" sz="1600" dirty="0"/>
              <a:t>ES421</a:t>
            </a:r>
          </a:p>
        </p:txBody>
      </p:sp>
    </p:spTree>
    <p:extLst>
      <p:ext uri="{BB962C8B-B14F-4D97-AF65-F5344CB8AC3E}">
        <p14:creationId xmlns:p14="http://schemas.microsoft.com/office/powerpoint/2010/main" val="7672057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42D9-5C7C-494A-8C74-F9860F072F18}" type="slidenum">
              <a:rPr lang="fr-FR" smtClean="0"/>
              <a:t>20</a:t>
            </a:fld>
            <a:endParaRPr lang="fr-FR" dirty="0"/>
          </a:p>
        </p:txBody>
      </p:sp>
      <p:cxnSp>
        <p:nvCxnSpPr>
          <p:cNvPr id="4" name="Connecteur droit avec flèche 3"/>
          <p:cNvCxnSpPr/>
          <p:nvPr/>
        </p:nvCxnSpPr>
        <p:spPr>
          <a:xfrm>
            <a:off x="1919536" y="4077072"/>
            <a:ext cx="727280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/>
          <p:cNvCxnSpPr/>
          <p:nvPr/>
        </p:nvCxnSpPr>
        <p:spPr>
          <a:xfrm>
            <a:off x="2927648" y="2060848"/>
            <a:ext cx="0" cy="34563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5401072" y="4133083"/>
            <a:ext cx="2600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i="1" dirty="0"/>
              <a:t>c</a:t>
            </a:r>
          </a:p>
        </p:txBody>
      </p:sp>
      <p:sp>
        <p:nvSpPr>
          <p:cNvPr id="7" name="Forme libre 6"/>
          <p:cNvSpPr/>
          <p:nvPr/>
        </p:nvSpPr>
        <p:spPr>
          <a:xfrm>
            <a:off x="5159897" y="1930143"/>
            <a:ext cx="2858385" cy="3599530"/>
          </a:xfrm>
          <a:custGeom>
            <a:avLst/>
            <a:gdLst>
              <a:gd name="connsiteX0" fmla="*/ 0 w 5105400"/>
              <a:gd name="connsiteY0" fmla="*/ 3091543 h 3091543"/>
              <a:gd name="connsiteX1" fmla="*/ 2264228 w 5105400"/>
              <a:gd name="connsiteY1" fmla="*/ 1045029 h 3091543"/>
              <a:gd name="connsiteX2" fmla="*/ 5105400 w 5105400"/>
              <a:gd name="connsiteY2" fmla="*/ 0 h 309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5400" h="3091543">
                <a:moveTo>
                  <a:pt x="0" y="3091543"/>
                </a:moveTo>
                <a:cubicBezTo>
                  <a:pt x="706664" y="2325914"/>
                  <a:pt x="1413328" y="1560286"/>
                  <a:pt x="2264228" y="1045029"/>
                </a:cubicBezTo>
                <a:cubicBezTo>
                  <a:pt x="3115128" y="529772"/>
                  <a:pt x="4628243" y="174171"/>
                  <a:pt x="5105400" y="0"/>
                </a:cubicBezTo>
              </a:path>
            </a:pathLst>
          </a:cu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7"/>
          <p:cNvCxnSpPr/>
          <p:nvPr/>
        </p:nvCxnSpPr>
        <p:spPr>
          <a:xfrm flipV="1">
            <a:off x="1991544" y="924237"/>
            <a:ext cx="5040560" cy="3888432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rme libre 11"/>
          <p:cNvSpPr/>
          <p:nvPr/>
        </p:nvSpPr>
        <p:spPr>
          <a:xfrm rot="10800000">
            <a:off x="3071664" y="116632"/>
            <a:ext cx="3816424" cy="3888433"/>
          </a:xfrm>
          <a:custGeom>
            <a:avLst/>
            <a:gdLst>
              <a:gd name="connsiteX0" fmla="*/ 0 w 5105400"/>
              <a:gd name="connsiteY0" fmla="*/ 3091543 h 3091543"/>
              <a:gd name="connsiteX1" fmla="*/ 2264228 w 5105400"/>
              <a:gd name="connsiteY1" fmla="*/ 1045029 h 3091543"/>
              <a:gd name="connsiteX2" fmla="*/ 5105400 w 5105400"/>
              <a:gd name="connsiteY2" fmla="*/ 0 h 309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5400" h="3091543">
                <a:moveTo>
                  <a:pt x="0" y="3091543"/>
                </a:moveTo>
                <a:cubicBezTo>
                  <a:pt x="706664" y="2325914"/>
                  <a:pt x="1413328" y="1560286"/>
                  <a:pt x="2264228" y="1045029"/>
                </a:cubicBezTo>
                <a:cubicBezTo>
                  <a:pt x="3115128" y="529772"/>
                  <a:pt x="4628243" y="174171"/>
                  <a:pt x="5105400" y="0"/>
                </a:cubicBezTo>
              </a:path>
            </a:pathLst>
          </a:cu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6744073" y="614100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00B0F0"/>
                </a:solidFill>
              </a:rPr>
              <a:t>y=x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5277036" y="239899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chemeClr val="bg2">
                    <a:lumMod val="50000"/>
                  </a:schemeClr>
                </a:solidFill>
              </a:rPr>
              <a:t>g1(x)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7608169" y="2055979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C00000"/>
                </a:solidFill>
              </a:rPr>
              <a:t>f(x)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4167789" y="4179249"/>
            <a:ext cx="3048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x</a:t>
            </a:r>
            <a:r>
              <a:rPr lang="fr-FR" sz="1100" i="1" baseline="-25000" dirty="0"/>
              <a:t>0</a:t>
            </a:r>
          </a:p>
        </p:txBody>
      </p:sp>
      <p:cxnSp>
        <p:nvCxnSpPr>
          <p:cNvPr id="18" name="Connecteur droit 17"/>
          <p:cNvCxnSpPr/>
          <p:nvPr/>
        </p:nvCxnSpPr>
        <p:spPr>
          <a:xfrm>
            <a:off x="5851195" y="1880827"/>
            <a:ext cx="0" cy="219624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stCxn id="16" idx="0"/>
          </p:cNvCxnSpPr>
          <p:nvPr/>
        </p:nvCxnSpPr>
        <p:spPr>
          <a:xfrm flipV="1">
            <a:off x="4320235" y="3356993"/>
            <a:ext cx="0" cy="822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H="1">
            <a:off x="2927649" y="3356992"/>
            <a:ext cx="13925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3711306" y="4206896"/>
            <a:ext cx="3048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x</a:t>
            </a:r>
            <a:r>
              <a:rPr lang="fr-FR" sz="1100" i="1" baseline="-25000" dirty="0"/>
              <a:t>1</a:t>
            </a:r>
          </a:p>
        </p:txBody>
      </p:sp>
      <p:cxnSp>
        <p:nvCxnSpPr>
          <p:cNvPr id="26" name="Connecteur droit 25"/>
          <p:cNvCxnSpPr/>
          <p:nvPr/>
        </p:nvCxnSpPr>
        <p:spPr>
          <a:xfrm>
            <a:off x="3863752" y="3356993"/>
            <a:ext cx="0" cy="7200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>
            <a:off x="2927648" y="3573016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3623941" y="3573016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3285390" y="4228491"/>
            <a:ext cx="3048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x</a:t>
            </a:r>
            <a:r>
              <a:rPr lang="fr-FR" sz="1100" i="1" baseline="-25000" dirty="0"/>
              <a:t>2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7017669" y="3249851"/>
            <a:ext cx="35995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Point fixe répulsif</a:t>
            </a:r>
          </a:p>
          <a:p>
            <a:pPr algn="ctr"/>
            <a:r>
              <a:rPr lang="fr-FR" b="1" dirty="0"/>
              <a:t>	(diverge) 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1775520" y="5661249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conclut que le choix de la fonction g(x) est important à la convergence du processus itératif</a:t>
            </a:r>
          </a:p>
        </p:txBody>
      </p:sp>
    </p:spTree>
    <p:extLst>
      <p:ext uri="{BB962C8B-B14F-4D97-AF65-F5344CB8AC3E}">
        <p14:creationId xmlns:p14="http://schemas.microsoft.com/office/powerpoint/2010/main" val="63876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2" grpId="0" animBg="1"/>
      <p:bldP spid="13" grpId="0"/>
      <p:bldP spid="14" grpId="0"/>
      <p:bldP spid="15" grpId="0"/>
      <p:bldP spid="16" grpId="0"/>
      <p:bldP spid="24" grpId="0"/>
      <p:bldP spid="31" grpId="0"/>
      <p:bldP spid="3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21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Méthode du point fixe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207569" y="1844824"/>
            <a:ext cx="1112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Exemple: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207569" y="2420888"/>
            <a:ext cx="6148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Ecrire l’équation f(x)=0 sous la forme x = g(x) si 𝒇(𝒙) = 𝒙</a:t>
            </a:r>
            <a:r>
              <a:rPr lang="fr-FR" baseline="30000" dirty="0"/>
              <a:t>3</a:t>
            </a:r>
            <a:r>
              <a:rPr lang="fr-FR" dirty="0"/>
              <a:t> - 𝒙 − 𝟏.</a:t>
            </a:r>
          </a:p>
        </p:txBody>
      </p:sp>
      <p:sp>
        <p:nvSpPr>
          <p:cNvPr id="8" name="Rectangle 7"/>
          <p:cNvSpPr/>
          <p:nvPr/>
        </p:nvSpPr>
        <p:spPr>
          <a:xfrm>
            <a:off x="2207568" y="2790220"/>
            <a:ext cx="16548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On peut écrire 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3647728" y="3315904"/>
                <a:ext cx="381642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dirty="0"/>
                  <a:t>𝒙 = 𝒈</a:t>
                </a:r>
                <a:r>
                  <a:rPr lang="fr-FR" baseline="-25000" dirty="0"/>
                  <a:t>𝟏</a:t>
                </a:r>
                <a:r>
                  <a:rPr lang="fr-FR" dirty="0"/>
                  <a:t>(𝒙)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fr-FR" i="1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fr-FR" dirty="0"/>
                  <a:t>-1</a:t>
                </a: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728" y="3315904"/>
                <a:ext cx="3816424" cy="369332"/>
              </a:xfrm>
              <a:prstGeom prst="rect">
                <a:avLst/>
              </a:prstGeom>
              <a:blipFill>
                <a:blip r:embed="rId2"/>
                <a:stretch>
                  <a:fillRect l="-1329" t="-10000" b="-26667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3647729" y="3798333"/>
                <a:ext cx="1991699" cy="3931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dirty="0"/>
                  <a:t>𝒙 = 𝒈</a:t>
                </a:r>
                <a:r>
                  <a:rPr lang="fr-FR" baseline="-25000" dirty="0"/>
                  <a:t>𝟐</a:t>
                </a:r>
                <a:r>
                  <a:rPr lang="fr-FR" dirty="0"/>
                  <a:t>(𝒙)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fr-FR" i="1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fr-FR" i="1">
                            <a:latin typeface="Cambria Math"/>
                          </a:rPr>
                          <m:t>𝑥</m:t>
                        </m:r>
                        <m:r>
                          <a:rPr lang="fr-FR" i="1">
                            <a:latin typeface="Cambria Math"/>
                          </a:rPr>
                          <m:t>+1</m:t>
                        </m:r>
                      </m:e>
                    </m:rad>
                  </m:oMath>
                </a14:m>
                <a:endParaRPr lang="fr-FR" baseline="30000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729" y="3798333"/>
                <a:ext cx="1991699" cy="393121"/>
              </a:xfrm>
              <a:prstGeom prst="rect">
                <a:avLst/>
              </a:prstGeom>
              <a:blipFill>
                <a:blip r:embed="rId3"/>
                <a:stretch>
                  <a:fillRect l="-2532" r="-4430" b="-21875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ZoneTexte 13"/>
              <p:cNvSpPr txBox="1"/>
              <p:nvPr/>
            </p:nvSpPr>
            <p:spPr>
              <a:xfrm>
                <a:off x="3647728" y="4294233"/>
                <a:ext cx="5112568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𝒙 = 𝒈</a:t>
                </a:r>
                <a:r>
                  <a:rPr lang="fr-FR" baseline="-25000" dirty="0"/>
                  <a:t>𝟑</a:t>
                </a:r>
                <a:r>
                  <a:rPr lang="fr-FR" dirty="0"/>
                  <a:t>(𝒙)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fr-FR" i="1">
                            <a:latin typeface="Cambria Math"/>
                          </a:rPr>
                          <m:t>(</m:t>
                        </m:r>
                        <m:r>
                          <a:rPr lang="fr-FR" i="1">
                            <a:latin typeface="Cambria Math"/>
                          </a:rPr>
                          <m:t>𝑥</m:t>
                        </m:r>
                        <m:r>
                          <a:rPr lang="fr-FR" i="1">
                            <a:latin typeface="Cambria Math"/>
                          </a:rPr>
                          <m:t>+1)/</m:t>
                        </m:r>
                        <m:r>
                          <a:rPr lang="fr-FR" i="1">
                            <a:latin typeface="Cambria Math"/>
                          </a:rPr>
                          <m:t>𝑥</m:t>
                        </m:r>
                        <m:r>
                          <m:rPr>
                            <m:nor/>
                          </m:rPr>
                          <a:rPr lang="fr-FR" dirty="0"/>
                          <m:t> </m:t>
                        </m:r>
                      </m:e>
                    </m:rad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728" y="4294233"/>
                <a:ext cx="5112568" cy="427746"/>
              </a:xfrm>
              <a:prstGeom prst="rect">
                <a:avLst/>
              </a:prstGeom>
              <a:blipFill>
                <a:blip r:embed="rId4"/>
                <a:stretch>
                  <a:fillRect l="-993" b="-22857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2123870" y="5120319"/>
            <a:ext cx="80045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Pour pouvoir choisir la forme de </a:t>
            </a:r>
            <a:r>
              <a:rPr lang="fr-FR" b="1" i="1" dirty="0"/>
              <a:t>g </a:t>
            </a:r>
            <a:r>
              <a:rPr lang="fr-FR" dirty="0"/>
              <a:t>adéquate pour le calcul, un critère de convergence de cette méthode doit être vérifié.</a:t>
            </a:r>
          </a:p>
        </p:txBody>
      </p:sp>
    </p:spTree>
    <p:extLst>
      <p:ext uri="{BB962C8B-B14F-4D97-AF65-F5344CB8AC3E}">
        <p14:creationId xmlns:p14="http://schemas.microsoft.com/office/powerpoint/2010/main" val="35587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3155950" y="407988"/>
            <a:ext cx="9036050" cy="1004887"/>
          </a:xfrm>
        </p:spPr>
        <p:txBody>
          <a:bodyPr>
            <a:noAutofit/>
          </a:bodyPr>
          <a:lstStyle/>
          <a:p>
            <a:r>
              <a:rPr lang="fr-FR" sz="2800" b="1" dirty="0"/>
              <a:t>Critère de convergence de la méthode</a:t>
            </a:r>
            <a:endParaRPr lang="fr-FR" sz="28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22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063552" y="1844825"/>
            <a:ext cx="75608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Soit</a:t>
            </a:r>
            <a:r>
              <a:rPr lang="fr-FR" i="1" dirty="0"/>
              <a:t> g </a:t>
            </a:r>
            <a:r>
              <a:rPr lang="fr-FR" dirty="0"/>
              <a:t>une fonction dérivable définie de </a:t>
            </a:r>
            <a:r>
              <a:rPr lang="fr-FR" b="1" dirty="0"/>
              <a:t>[a,b] </a:t>
            </a:r>
            <a:r>
              <a:rPr lang="fr-FR" dirty="0"/>
              <a:t>→ </a:t>
            </a:r>
            <a:r>
              <a:rPr lang="fr-FR" b="1" dirty="0"/>
              <a:t>[a,b] </a:t>
            </a:r>
            <a:r>
              <a:rPr lang="fr-FR" dirty="0"/>
              <a:t>tel que</a:t>
            </a:r>
          </a:p>
        </p:txBody>
      </p:sp>
      <p:sp>
        <p:nvSpPr>
          <p:cNvPr id="6" name="Rectangle 5"/>
          <p:cNvSpPr/>
          <p:nvPr/>
        </p:nvSpPr>
        <p:spPr>
          <a:xfrm>
            <a:off x="3719737" y="2420888"/>
            <a:ext cx="3009157" cy="3693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|𝒈′(𝒙)| ≤ K &lt; 𝟏      ∀ 𝒙 ∈ [𝒂, 𝒃]</a:t>
            </a:r>
          </a:p>
        </p:txBody>
      </p:sp>
      <p:sp>
        <p:nvSpPr>
          <p:cNvPr id="7" name="Rectangle 6"/>
          <p:cNvSpPr/>
          <p:nvPr/>
        </p:nvSpPr>
        <p:spPr>
          <a:xfrm>
            <a:off x="2063552" y="3068962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Alors la suite {𝒙</a:t>
            </a:r>
            <a:r>
              <a:rPr lang="fr-FR" baseline="-25000" dirty="0"/>
              <a:t>k</a:t>
            </a:r>
            <a:r>
              <a:rPr lang="fr-FR" dirty="0"/>
              <a:t>}</a:t>
            </a:r>
            <a:r>
              <a:rPr lang="fr-FR" baseline="-25000" dirty="0"/>
              <a:t>k=𝟎,∞ </a:t>
            </a:r>
            <a:r>
              <a:rPr lang="fr-FR" dirty="0"/>
              <a:t>définie par 𝒙</a:t>
            </a:r>
            <a:r>
              <a:rPr lang="fr-FR" baseline="-25000" dirty="0"/>
              <a:t>k+𝟏 </a:t>
            </a:r>
            <a:r>
              <a:rPr lang="fr-FR" dirty="0"/>
              <a:t>= 𝒈(𝒙</a:t>
            </a:r>
            <a:r>
              <a:rPr lang="fr-FR" baseline="-25000" dirty="0"/>
              <a:t>k</a:t>
            </a:r>
            <a:r>
              <a:rPr lang="fr-FR" dirty="0"/>
              <a:t>) </a:t>
            </a:r>
            <a:r>
              <a:rPr lang="fr-FR" b="1" dirty="0"/>
              <a:t>( n=0,1,2….) </a:t>
            </a:r>
            <a:r>
              <a:rPr lang="fr-FR" dirty="0"/>
              <a:t>converge</a:t>
            </a:r>
          </a:p>
          <a:p>
            <a:r>
              <a:rPr lang="fr-FR" dirty="0"/>
              <a:t>indépendamment de la valeur de 𝒙</a:t>
            </a:r>
            <a:r>
              <a:rPr lang="fr-FR" baseline="-25000" dirty="0"/>
              <a:t>𝟎</a:t>
            </a:r>
            <a:r>
              <a:rPr lang="fr-FR" dirty="0"/>
              <a:t> vers l’unique point fixe </a:t>
            </a:r>
            <a:r>
              <a:rPr lang="fr-FR" i="1" dirty="0"/>
              <a:t>c</a:t>
            </a:r>
            <a:r>
              <a:rPr lang="fr-FR" dirty="0"/>
              <a:t> de </a:t>
            </a:r>
            <a:r>
              <a:rPr lang="fr-FR" b="1" i="1" dirty="0"/>
              <a:t>g</a:t>
            </a:r>
            <a:r>
              <a:rPr lang="fr-FR" dirty="0"/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35560" y="4149081"/>
            <a:ext cx="7560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Si plusieurs formes de </a:t>
            </a:r>
            <a:r>
              <a:rPr lang="fr-FR" b="1" i="1" dirty="0"/>
              <a:t>g </a:t>
            </a:r>
            <a:r>
              <a:rPr lang="fr-FR" dirty="0"/>
              <a:t>vérifient cette condition, on aura plusieurs valeurs de </a:t>
            </a:r>
            <a:r>
              <a:rPr lang="fr-FR" b="1" i="1" dirty="0"/>
              <a:t>K</a:t>
            </a:r>
            <a:r>
              <a:rPr lang="fr-FR" dirty="0"/>
              <a:t>. On choisit celle avec la valeur minimale de </a:t>
            </a:r>
            <a:r>
              <a:rPr lang="fr-FR" b="1" i="1" dirty="0"/>
              <a:t>k</a:t>
            </a:r>
            <a:r>
              <a:rPr lang="fr-FR" dirty="0"/>
              <a:t>. En pratique, on calcule </a:t>
            </a:r>
            <a:r>
              <a:rPr lang="fr-FR" b="1" dirty="0"/>
              <a:t>K</a:t>
            </a:r>
            <a:r>
              <a:rPr lang="fr-FR" dirty="0"/>
              <a:t> = 𝒎𝒂𝒙</a:t>
            </a:r>
            <a:r>
              <a:rPr lang="fr-FR" baseline="-25000" dirty="0"/>
              <a:t>𝒙∈[𝒂,𝒃]</a:t>
            </a:r>
            <a:r>
              <a:rPr lang="fr-FR" dirty="0"/>
              <a:t>|𝒈′(𝒙)| qui doit être inférieure à l’unité pour que la méthode converge.</a:t>
            </a:r>
          </a:p>
        </p:txBody>
      </p:sp>
    </p:spTree>
    <p:extLst>
      <p:ext uri="{BB962C8B-B14F-4D97-AF65-F5344CB8AC3E}">
        <p14:creationId xmlns:p14="http://schemas.microsoft.com/office/powerpoint/2010/main" val="28486130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 fontScale="90000"/>
          </a:bodyPr>
          <a:lstStyle/>
          <a:p>
            <a:r>
              <a:rPr lang="fr-FR" sz="3600" b="1" dirty="0"/>
              <a:t>Critère d’arrêt de calculs pour la méthode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23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991544" y="4213685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On arrête les calculs pour cette méthode lorsque la différence absolue entre deux itérations successives est inférieure à une certaine précision </a:t>
            </a:r>
            <a:r>
              <a:rPr lang="fr-FR" b="1" dirty="0"/>
              <a:t>𝜀</a:t>
            </a:r>
            <a:r>
              <a:rPr lang="fr-FR" dirty="0"/>
              <a:t> donnée.</a:t>
            </a:r>
          </a:p>
        </p:txBody>
      </p:sp>
      <p:sp>
        <p:nvSpPr>
          <p:cNvPr id="6" name="Rectangle 5"/>
          <p:cNvSpPr/>
          <p:nvPr/>
        </p:nvSpPr>
        <p:spPr>
          <a:xfrm>
            <a:off x="4532784" y="5147900"/>
            <a:ext cx="1515158" cy="369332"/>
          </a:xfrm>
          <a:prstGeom prst="rect">
            <a:avLst/>
          </a:prstGeom>
          <a:solidFill>
            <a:schemeClr val="accent3"/>
          </a:solidFill>
        </p:spPr>
        <p:txBody>
          <a:bodyPr wrap="none">
            <a:spAutoFit/>
          </a:bodyPr>
          <a:lstStyle/>
          <a:p>
            <a:r>
              <a:rPr lang="fr-FR" dirty="0"/>
              <a:t>|𝒙</a:t>
            </a:r>
            <a:r>
              <a:rPr lang="fr-FR" baseline="-25000" dirty="0"/>
              <a:t>k+𝟏 </a:t>
            </a:r>
            <a:r>
              <a:rPr lang="fr-FR" dirty="0"/>
              <a:t>− 𝒙</a:t>
            </a:r>
            <a:r>
              <a:rPr lang="fr-FR" baseline="-25000" dirty="0"/>
              <a:t>k</a:t>
            </a:r>
            <a:r>
              <a:rPr lang="fr-FR" dirty="0"/>
              <a:t>| &lt; 𝜺</a:t>
            </a:r>
          </a:p>
        </p:txBody>
      </p:sp>
      <p:sp>
        <p:nvSpPr>
          <p:cNvPr id="7" name="Rectangle 6"/>
          <p:cNvSpPr/>
          <p:nvPr/>
        </p:nvSpPr>
        <p:spPr>
          <a:xfrm>
            <a:off x="2063552" y="1936625"/>
            <a:ext cx="7272808" cy="123110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dirty="0"/>
              <a:t>Si la fonction g est dérivable sur [</a:t>
            </a:r>
            <a:r>
              <a:rPr lang="fr-FR" dirty="0" err="1"/>
              <a:t>a,b</a:t>
            </a:r>
            <a:r>
              <a:rPr lang="fr-FR" dirty="0"/>
              <a:t>] et si la dérivée g’ vérifie :</a:t>
            </a:r>
          </a:p>
          <a:p>
            <a:pPr algn="ctr"/>
            <a:r>
              <a:rPr lang="fr-FR" dirty="0"/>
              <a:t>𝒎𝒂𝒙</a:t>
            </a:r>
            <a:r>
              <a:rPr lang="fr-FR" baseline="-25000" dirty="0"/>
              <a:t>𝒙∈[𝒂,𝒃]</a:t>
            </a:r>
            <a:r>
              <a:rPr lang="fr-FR" dirty="0"/>
              <a:t>|𝒈′(𝒙)|=k&lt;1 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alors g est une fonction </a:t>
            </a:r>
            <a:r>
              <a:rPr lang="fr-FR" sz="2000" b="1" dirty="0"/>
              <a:t>contractante</a:t>
            </a:r>
            <a:r>
              <a:rPr lang="fr-FR" dirty="0"/>
              <a:t> sur l’intervalle [</a:t>
            </a:r>
            <a:r>
              <a:rPr lang="fr-FR" dirty="0" err="1"/>
              <a:t>a,b</a:t>
            </a:r>
            <a:r>
              <a:rPr lang="fr-FR" dirty="0"/>
              <a:t>].</a:t>
            </a:r>
          </a:p>
        </p:txBody>
      </p:sp>
    </p:spTree>
    <p:extLst>
      <p:ext uri="{BB962C8B-B14F-4D97-AF65-F5344CB8AC3E}">
        <p14:creationId xmlns:p14="http://schemas.microsoft.com/office/powerpoint/2010/main" val="27923601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>
            <a:normAutofit fontScale="90000"/>
          </a:bodyPr>
          <a:lstStyle/>
          <a:p>
            <a:r>
              <a:rPr lang="fr-FR" dirty="0"/>
              <a:t>Algorithme de la méthode</a:t>
            </a:r>
            <a:br>
              <a:rPr lang="fr-FR" dirty="0"/>
            </a:br>
            <a:r>
              <a:rPr lang="fr-FR" dirty="0"/>
              <a:t>de point fixe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24</a:t>
            </a:fld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2135561" y="1892521"/>
            <a:ext cx="26194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fr-FR" i="1" dirty="0"/>
              <a:t>F</a:t>
            </a:r>
            <a:r>
              <a:rPr lang="fr-FR" dirty="0"/>
              <a:t> est continue sur [a,b]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22564" y="2261853"/>
            <a:ext cx="1657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fr-FR" i="1" dirty="0"/>
              <a:t>F(a) </a:t>
            </a:r>
            <a:r>
              <a:rPr lang="fr-FR" dirty="0"/>
              <a:t>× </a:t>
            </a:r>
            <a:r>
              <a:rPr lang="fr-FR" i="1" dirty="0"/>
              <a:t>F(b)&lt;</a:t>
            </a:r>
            <a:r>
              <a:rPr lang="fr-FR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48507" y="2631185"/>
            <a:ext cx="2776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fr-FR" dirty="0"/>
              <a:t>F est monotone sur [a,b]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179677" y="3021699"/>
            <a:ext cx="1781257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fr-FR" dirty="0"/>
              <a:t>g[a,b] ⊂ [a,b]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179676" y="3391031"/>
            <a:ext cx="1769780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fr-FR" dirty="0"/>
              <a:t>|g’(x)| ≤ k &lt;1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179677" y="3832795"/>
            <a:ext cx="1254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00B0F0"/>
                </a:solidFill>
              </a:rPr>
              <a:t>Algorithme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2179677" y="1556792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00B0F0"/>
                </a:solidFill>
              </a:rPr>
              <a:t>Condition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2179676" y="4293096"/>
            <a:ext cx="7200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  <a:r>
              <a:rPr lang="fr-FR" baseline="30000" dirty="0"/>
              <a:t>er</a:t>
            </a:r>
            <a:r>
              <a:rPr lang="fr-FR" dirty="0"/>
              <a:t> pas : </a:t>
            </a:r>
            <a:r>
              <a:rPr lang="fr-FR" i="1" dirty="0"/>
              <a:t>k</a:t>
            </a:r>
            <a:r>
              <a:rPr lang="fr-FR" i="1" dirty="0">
                <a:sym typeface="Wingdings" pitchFamily="2" charset="2"/>
              </a:rPr>
              <a:t>1</a:t>
            </a:r>
          </a:p>
          <a:p>
            <a:r>
              <a:rPr lang="fr-FR" dirty="0">
                <a:sym typeface="Wingdings" pitchFamily="2" charset="2"/>
              </a:rPr>
              <a:t>2ieme pas : </a:t>
            </a:r>
            <a:r>
              <a:rPr lang="fr-FR" i="1" dirty="0" err="1">
                <a:sym typeface="Wingdings" pitchFamily="2" charset="2"/>
              </a:rPr>
              <a:t>x</a:t>
            </a:r>
            <a:r>
              <a:rPr lang="fr-FR" i="1" baseline="-25000" dirty="0" err="1">
                <a:sym typeface="Wingdings" pitchFamily="2" charset="2"/>
              </a:rPr>
              <a:t>k</a:t>
            </a:r>
            <a:r>
              <a:rPr lang="fr-FR" i="1" dirty="0">
                <a:sym typeface="Wingdings" pitchFamily="2" charset="2"/>
              </a:rPr>
              <a:t>=g(x</a:t>
            </a:r>
            <a:r>
              <a:rPr lang="fr-FR" i="1" baseline="-25000" dirty="0">
                <a:sym typeface="Wingdings" pitchFamily="2" charset="2"/>
              </a:rPr>
              <a:t>k-1</a:t>
            </a:r>
            <a:r>
              <a:rPr lang="fr-FR" i="1" dirty="0">
                <a:sym typeface="Wingdings" pitchFamily="2" charset="2"/>
              </a:rPr>
              <a:t>)</a:t>
            </a:r>
          </a:p>
          <a:p>
            <a:r>
              <a:rPr lang="fr-FR" dirty="0">
                <a:sym typeface="Wingdings" pitchFamily="2" charset="2"/>
              </a:rPr>
              <a:t>3ieme pas : </a:t>
            </a:r>
            <a:r>
              <a:rPr lang="fr-FR" i="1" dirty="0">
                <a:sym typeface="Wingdings" pitchFamily="2" charset="2"/>
              </a:rPr>
              <a:t>si|x</a:t>
            </a:r>
            <a:r>
              <a:rPr lang="fr-FR" i="1" baseline="-25000" dirty="0">
                <a:sym typeface="Wingdings" pitchFamily="2" charset="2"/>
              </a:rPr>
              <a:t>k</a:t>
            </a:r>
            <a:r>
              <a:rPr lang="fr-FR" i="1" dirty="0">
                <a:sym typeface="Wingdings" pitchFamily="2" charset="2"/>
              </a:rPr>
              <a:t>-x</a:t>
            </a:r>
            <a:r>
              <a:rPr lang="fr-FR" i="1" baseline="-25000" dirty="0">
                <a:sym typeface="Wingdings" pitchFamily="2" charset="2"/>
              </a:rPr>
              <a:t>k-1</a:t>
            </a:r>
            <a:r>
              <a:rPr lang="fr-FR" i="1" dirty="0">
                <a:sym typeface="Wingdings" pitchFamily="2" charset="2"/>
              </a:rPr>
              <a:t>|</a:t>
            </a:r>
            <a:r>
              <a:rPr lang="fr-FR" i="1" dirty="0"/>
              <a:t> ≤ 𝜺</a:t>
            </a:r>
          </a:p>
          <a:p>
            <a:r>
              <a:rPr lang="fr-FR" dirty="0"/>
              <a:t>	alors </a:t>
            </a:r>
            <a:r>
              <a:rPr lang="fr-FR" i="1" dirty="0" err="1"/>
              <a:t>x</a:t>
            </a:r>
            <a:r>
              <a:rPr lang="fr-FR" i="1" baseline="-25000" dirty="0" err="1"/>
              <a:t>k</a:t>
            </a:r>
            <a:r>
              <a:rPr lang="fr-FR" dirty="0"/>
              <a:t> est une racine approchée(stop)</a:t>
            </a:r>
          </a:p>
          <a:p>
            <a:r>
              <a:rPr lang="fr-FR" dirty="0"/>
              <a:t>	sinon </a:t>
            </a:r>
            <a:r>
              <a:rPr lang="fr-FR" i="1" dirty="0"/>
              <a:t>k</a:t>
            </a:r>
            <a:r>
              <a:rPr lang="fr-FR" i="1" dirty="0">
                <a:sym typeface="Wingdings" pitchFamily="2" charset="2"/>
              </a:rPr>
              <a:t>k+1</a:t>
            </a:r>
          </a:p>
          <a:p>
            <a:r>
              <a:rPr lang="fr-FR" dirty="0">
                <a:sym typeface="Wingdings" pitchFamily="2" charset="2"/>
              </a:rPr>
              <a:t>4ieme pas : retour au 2ieme pas.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476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25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919536" y="1916833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Trouver la racine de  l’équation f(x)= </a:t>
            </a:r>
            <a:r>
              <a:rPr lang="fr-FR" i="1" dirty="0"/>
              <a:t>x</a:t>
            </a:r>
            <a:r>
              <a:rPr lang="fr-FR" i="1" baseline="30000" dirty="0"/>
              <a:t>3</a:t>
            </a:r>
            <a:r>
              <a:rPr lang="fr-FR" i="1" dirty="0"/>
              <a:t>-x-1</a:t>
            </a:r>
            <a:r>
              <a:rPr lang="fr-FR" dirty="0"/>
              <a:t>qui appartient à </a:t>
            </a:r>
            <a:r>
              <a:rPr lang="fr-FR" b="1" dirty="0"/>
              <a:t>[1, 2] </a:t>
            </a:r>
            <a:r>
              <a:rPr lang="fr-FR" dirty="0"/>
              <a:t>avec une précision </a:t>
            </a:r>
            <a:r>
              <a:rPr lang="fr-FR" b="1" dirty="0"/>
              <a:t>ε=10</a:t>
            </a:r>
            <a:r>
              <a:rPr lang="fr-FR" b="1" baseline="30000" dirty="0"/>
              <a:t>-2</a:t>
            </a:r>
            <a:r>
              <a:rPr lang="fr-FR" dirty="0"/>
              <a:t> et </a:t>
            </a:r>
            <a:r>
              <a:rPr lang="fr-FR" b="1" dirty="0"/>
              <a:t>x</a:t>
            </a:r>
            <a:r>
              <a:rPr lang="fr-FR" b="1" baseline="-25000" dirty="0"/>
              <a:t>0</a:t>
            </a:r>
            <a:r>
              <a:rPr lang="fr-FR" b="1" dirty="0"/>
              <a:t>=1.5</a:t>
            </a:r>
            <a:r>
              <a:rPr lang="fr-FR" dirty="0"/>
              <a:t>.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921430" y="2740278"/>
            <a:ext cx="4656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00B0F0"/>
                </a:solidFill>
              </a:rPr>
              <a:t>1. Vérification des conditions de convergence :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123345" y="3580294"/>
            <a:ext cx="7148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fonction f est un polynôme, alors f est continue sur </a:t>
            </a:r>
            <a:r>
              <a:rPr lang="fr-FR" b="1" dirty="0"/>
              <a:t>ℝ</a:t>
            </a:r>
            <a:r>
              <a:rPr lang="fr-FR" dirty="0"/>
              <a:t> et donc sur [1,2].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297246" y="3128738"/>
            <a:ext cx="4929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50"/>
                </a:solidFill>
              </a:rPr>
              <a:t>1.1. L’existence de la solution dans l’intervalle [1,2]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294327" y="4103083"/>
            <a:ext cx="2815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f(1)=-1, f(2)=5 </a:t>
            </a:r>
            <a:r>
              <a:rPr lang="fr-FR" dirty="0">
                <a:sym typeface="Wingdings" pitchFamily="2" charset="2"/>
              </a:rPr>
              <a:t> f(1).f(2) &lt;0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376712" y="4653136"/>
            <a:ext cx="470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50"/>
                </a:solidFill>
              </a:rPr>
              <a:t>1.2. L’unicité de la solution dans l’intervalle [1,2]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451445" y="5188550"/>
            <a:ext cx="294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f’(x)=3.x</a:t>
            </a:r>
            <a:r>
              <a:rPr lang="fr-FR" baseline="30000" dirty="0"/>
              <a:t>2</a:t>
            </a:r>
            <a:r>
              <a:rPr lang="fr-FR" dirty="0"/>
              <a:t>-1 &gt;0 ∀ x ∈ [1,2] </a:t>
            </a:r>
            <a:r>
              <a:rPr lang="fr-FR" dirty="0">
                <a:sym typeface="Wingdings" pitchFamily="2" charset="2"/>
              </a:rPr>
              <a:t> f</a:t>
            </a:r>
            <a:endParaRPr lang="fr-FR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V="1">
            <a:off x="5701053" y="5280884"/>
            <a:ext cx="178923" cy="1846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2451445" y="5731087"/>
            <a:ext cx="4159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 est monotone </a:t>
            </a:r>
            <a:r>
              <a:rPr lang="fr-FR" dirty="0">
                <a:sym typeface="Wingdings" pitchFamily="2" charset="2"/>
              </a:rPr>
              <a:t> la solution c est unique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598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3" grpId="0"/>
      <p:bldP spid="1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26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775520" y="1700808"/>
            <a:ext cx="537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00B0F0"/>
                </a:solidFill>
              </a:rPr>
              <a:t>2. Transformation de f(x)=0 en  x=g(x) avec f(x)=x-g(x): </a:t>
            </a:r>
          </a:p>
        </p:txBody>
      </p:sp>
      <p:sp>
        <p:nvSpPr>
          <p:cNvPr id="6" name="Rectangle 5"/>
          <p:cNvSpPr/>
          <p:nvPr/>
        </p:nvSpPr>
        <p:spPr>
          <a:xfrm>
            <a:off x="2063552" y="2204864"/>
            <a:ext cx="4057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f(x)= </a:t>
            </a:r>
            <a:r>
              <a:rPr lang="fr-FR" i="1" dirty="0"/>
              <a:t>x</a:t>
            </a:r>
            <a:r>
              <a:rPr lang="fr-FR" i="1" baseline="30000" dirty="0"/>
              <a:t>3</a:t>
            </a:r>
            <a:r>
              <a:rPr lang="fr-FR" i="1" dirty="0"/>
              <a:t>-x-1 </a:t>
            </a:r>
            <a:r>
              <a:rPr lang="fr-FR" i="1" dirty="0">
                <a:sym typeface="Wingdings" pitchFamily="2" charset="2"/>
              </a:rPr>
              <a:t> f(x)=0  x-g(x)=0  x=g(x)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279576" y="2780928"/>
            <a:ext cx="1654620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fr-FR" dirty="0"/>
              <a:t>x=g</a:t>
            </a:r>
            <a:r>
              <a:rPr lang="fr-FR" baseline="-25000" dirty="0"/>
              <a:t>1</a:t>
            </a:r>
            <a:r>
              <a:rPr lang="fr-FR" dirty="0"/>
              <a:t>(x)=x</a:t>
            </a:r>
            <a:r>
              <a:rPr lang="fr-FR" baseline="30000" dirty="0"/>
              <a:t>3</a:t>
            </a:r>
            <a:r>
              <a:rPr lang="fr-FR" dirty="0"/>
              <a:t>-1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135561" y="3348408"/>
            <a:ext cx="8026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va vérifier les conditions qui assurent la convergence de la méthode du point fixe 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526894" y="4110081"/>
            <a:ext cx="1986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LcPeriod"/>
            </a:pPr>
            <a:r>
              <a:rPr lang="fr-FR" dirty="0">
                <a:solidFill>
                  <a:srgbClr val="00B050"/>
                </a:solidFill>
              </a:rPr>
              <a:t>g</a:t>
            </a:r>
            <a:r>
              <a:rPr lang="fr-FR" baseline="-25000" dirty="0">
                <a:solidFill>
                  <a:srgbClr val="00B050"/>
                </a:solidFill>
              </a:rPr>
              <a:t>1</a:t>
            </a:r>
            <a:r>
              <a:rPr lang="fr-FR" dirty="0">
                <a:solidFill>
                  <a:srgbClr val="00B050"/>
                </a:solidFill>
              </a:rPr>
              <a:t>[1,2] ] ⊂[1,2]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140206" y="4548149"/>
            <a:ext cx="2396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</a:t>
            </a:r>
            <a:r>
              <a:rPr lang="fr-FR" baseline="-25000" dirty="0"/>
              <a:t>1 </a:t>
            </a:r>
            <a:r>
              <a:rPr lang="fr-FR" dirty="0"/>
              <a:t>est continue sur [1,2]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40206" y="5013176"/>
            <a:ext cx="327205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g</a:t>
            </a:r>
            <a:r>
              <a:rPr lang="fr-FR" baseline="-25000" dirty="0"/>
              <a:t>1</a:t>
            </a:r>
            <a:r>
              <a:rPr lang="fr-FR" dirty="0"/>
              <a:t>(x)=3x</a:t>
            </a:r>
            <a:r>
              <a:rPr lang="fr-FR" baseline="30000" dirty="0"/>
              <a:t>2</a:t>
            </a:r>
            <a:r>
              <a:rPr lang="fr-FR" dirty="0"/>
              <a:t> &gt;0 donc ∀ 𝒙 ∈ [1, 2] g</a:t>
            </a:r>
            <a:r>
              <a:rPr lang="fr-FR" baseline="-25000" dirty="0"/>
              <a:t>1 </a:t>
            </a:r>
            <a:r>
              <a:rPr lang="fr-FR" dirty="0"/>
              <a:t> </a:t>
            </a:r>
          </a:p>
          <a:p>
            <a:endParaRPr lang="fr-FR" baseline="30000" dirty="0"/>
          </a:p>
        </p:txBody>
      </p:sp>
      <p:cxnSp>
        <p:nvCxnSpPr>
          <p:cNvPr id="17" name="Connecteur droit avec flèche 16"/>
          <p:cNvCxnSpPr/>
          <p:nvPr/>
        </p:nvCxnSpPr>
        <p:spPr>
          <a:xfrm flipV="1">
            <a:off x="6725406" y="5085185"/>
            <a:ext cx="90674" cy="2049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226935" y="5445224"/>
            <a:ext cx="915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g</a:t>
            </a:r>
            <a:r>
              <a:rPr lang="fr-FR" baseline="-25000" dirty="0"/>
              <a:t>1</a:t>
            </a:r>
            <a:r>
              <a:rPr lang="fr-FR" dirty="0"/>
              <a:t>(1)=0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215891" y="5820594"/>
            <a:ext cx="915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g</a:t>
            </a:r>
            <a:r>
              <a:rPr lang="fr-FR" baseline="-25000" dirty="0"/>
              <a:t>1</a:t>
            </a:r>
            <a:r>
              <a:rPr lang="fr-FR" dirty="0"/>
              <a:t>(2)=7 </a:t>
            </a:r>
          </a:p>
        </p:txBody>
      </p:sp>
      <p:sp>
        <p:nvSpPr>
          <p:cNvPr id="20" name="Accolade fermante 19"/>
          <p:cNvSpPr/>
          <p:nvPr/>
        </p:nvSpPr>
        <p:spPr>
          <a:xfrm>
            <a:off x="6942850" y="4797152"/>
            <a:ext cx="305278" cy="151216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7392145" y="5290175"/>
            <a:ext cx="1640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g</a:t>
            </a:r>
            <a:r>
              <a:rPr lang="fr-FR" baseline="-25000" dirty="0"/>
              <a:t>1</a:t>
            </a:r>
            <a:r>
              <a:rPr lang="fr-FR" dirty="0"/>
              <a:t>[1,2] ] ⊂[1,2] </a:t>
            </a:r>
          </a:p>
        </p:txBody>
      </p:sp>
      <p:cxnSp>
        <p:nvCxnSpPr>
          <p:cNvPr id="23" name="Connecteur droit 22"/>
          <p:cNvCxnSpPr/>
          <p:nvPr/>
        </p:nvCxnSpPr>
        <p:spPr>
          <a:xfrm flipH="1">
            <a:off x="8472264" y="5290176"/>
            <a:ext cx="72008" cy="3397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7659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 animBg="1"/>
      <p:bldP spid="10" grpId="0"/>
      <p:bldP spid="11" grpId="0"/>
      <p:bldP spid="12" grpId="0"/>
      <p:bldP spid="15" grpId="0"/>
      <p:bldP spid="18" grpId="0"/>
      <p:bldP spid="19" grpId="0"/>
      <p:bldP spid="20" grpId="0" animBg="1"/>
      <p:bldP spid="2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27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775520" y="1700808"/>
            <a:ext cx="537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00B0F0"/>
                </a:solidFill>
              </a:rPr>
              <a:t>2. Transformation de f(x)=0 en  x=g(x) avec f(x)=x-g(x):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/>
              <p:cNvSpPr txBox="1"/>
              <p:nvPr/>
            </p:nvSpPr>
            <p:spPr>
              <a:xfrm>
                <a:off x="2203892" y="2097478"/>
                <a:ext cx="2220929" cy="393121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pPr marL="342900" indent="-342900">
                  <a:buFont typeface="+mj-lt"/>
                  <a:buAutoNum type="arabicParenR" startAt="2"/>
                </a:pPr>
                <a:r>
                  <a:rPr lang="fr-FR" dirty="0"/>
                  <a:t>x=g</a:t>
                </a:r>
                <a:r>
                  <a:rPr lang="fr-FR" baseline="-25000" dirty="0"/>
                  <a:t>2</a:t>
                </a:r>
                <a:r>
                  <a:rPr lang="fr-FR" dirty="0"/>
                  <a:t>(x)=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fr-FR" i="1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fr-FR" i="1">
                            <a:latin typeface="Cambria Math"/>
                          </a:rPr>
                          <m:t>𝑥</m:t>
                        </m:r>
                        <m:r>
                          <a:rPr lang="fr-FR" i="1">
                            <a:latin typeface="Cambria Math"/>
                          </a:rPr>
                          <m:t>+1</m:t>
                        </m:r>
                      </m:e>
                    </m:rad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3892" y="2097478"/>
                <a:ext cx="2220929" cy="393121"/>
              </a:xfrm>
              <a:prstGeom prst="rect">
                <a:avLst/>
              </a:prstGeom>
              <a:blipFill>
                <a:blip r:embed="rId2"/>
                <a:stretch>
                  <a:fillRect l="-2273" r="-9659" b="-21875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ZoneTexte 9"/>
          <p:cNvSpPr txBox="1"/>
          <p:nvPr/>
        </p:nvSpPr>
        <p:spPr>
          <a:xfrm>
            <a:off x="2134386" y="2673506"/>
            <a:ext cx="8026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va vérifier les conditions qui assurent la convergence de la méthode du point fixe 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319782" y="3330161"/>
            <a:ext cx="1986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LcPeriod"/>
            </a:pPr>
            <a:r>
              <a:rPr lang="fr-FR" dirty="0">
                <a:solidFill>
                  <a:srgbClr val="00B050"/>
                </a:solidFill>
              </a:rPr>
              <a:t>g</a:t>
            </a:r>
            <a:r>
              <a:rPr lang="fr-FR" baseline="-25000" dirty="0">
                <a:solidFill>
                  <a:srgbClr val="00B050"/>
                </a:solidFill>
              </a:rPr>
              <a:t>2</a:t>
            </a:r>
            <a:r>
              <a:rPr lang="fr-FR" dirty="0">
                <a:solidFill>
                  <a:srgbClr val="00B050"/>
                </a:solidFill>
              </a:rPr>
              <a:t>[1,2] ] ⊂[1,2]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509380" y="3731439"/>
            <a:ext cx="2396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</a:t>
            </a:r>
            <a:r>
              <a:rPr lang="fr-FR" baseline="-25000" dirty="0"/>
              <a:t>2 </a:t>
            </a:r>
            <a:r>
              <a:rPr lang="fr-FR" dirty="0"/>
              <a:t>est continue sur [1,2]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2509381" y="4196467"/>
                <a:ext cx="6682791" cy="7295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dirty="0"/>
                  <a:t>g'</a:t>
                </a:r>
                <a:r>
                  <a:rPr lang="fr-FR" baseline="-25000" dirty="0"/>
                  <a:t>2</a:t>
                </a:r>
                <a:r>
                  <a:rPr lang="fr-FR" dirty="0"/>
                  <a:t>(x)=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fr-FR" i="1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i="1">
                            <a:latin typeface="Cambria Math"/>
                          </a:rPr>
                          <m:t>(</m:t>
                        </m:r>
                        <m:r>
                          <a:rPr lang="fr-FR" i="1">
                            <a:latin typeface="Cambria Math"/>
                          </a:rPr>
                          <m:t>𝑥</m:t>
                        </m:r>
                        <m:r>
                          <a:rPr lang="fr-FR" i="1">
                            <a:latin typeface="Cambria Math"/>
                          </a:rPr>
                          <m:t>+1)</m:t>
                        </m:r>
                      </m:e>
                      <m:sup>
                        <m:r>
                          <a:rPr lang="fr-FR" i="1">
                            <a:latin typeface="Cambria Math"/>
                          </a:rPr>
                          <m:t>−2/3</m:t>
                        </m:r>
                      </m:sup>
                    </m:sSup>
                  </m:oMath>
                </a14:m>
                <a:r>
                  <a:rPr lang="fr-F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 dirty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fr-FR" i="1" dirty="0">
                            <a:latin typeface="Cambria Math"/>
                          </a:rPr>
                          <m:t>3</m:t>
                        </m:r>
                        <m:rad>
                          <m:radPr>
                            <m:ctrlPr>
                              <a:rPr lang="fr-FR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 lang="fr-FR" i="1" dirty="0">
                                <a:latin typeface="Cambria Math"/>
                              </a:rPr>
                              <m:t>3</m:t>
                            </m:r>
                          </m:deg>
                          <m:e>
                            <m:d>
                              <m:dPr>
                                <m:ctrlPr>
                                  <a:rPr lang="fr-FR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i="1" dirty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fr-FR" i="1" dirty="0">
                                    <a:latin typeface="Cambria Math"/>
                                  </a:rPr>
                                  <m:t>+1</m:t>
                                </m:r>
                              </m:e>
                            </m:d>
                            <m:r>
                              <a:rPr lang="fr-FR" i="1" baseline="30000" dirty="0">
                                <a:latin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fr-FR" dirty="0"/>
                  <a:t> &gt;0 donc ∀ 𝒙 ∈ [1, 2] g</a:t>
                </a:r>
                <a:r>
                  <a:rPr lang="fr-FR" baseline="-25000" dirty="0"/>
                  <a:t>2 </a:t>
                </a:r>
                <a:r>
                  <a:rPr lang="fr-FR" dirty="0"/>
                  <a:t> est croissante</a:t>
                </a:r>
                <a:r>
                  <a:rPr lang="fr-FR" baseline="-25000" dirty="0"/>
                  <a:t> </a:t>
                </a:r>
                <a:r>
                  <a:rPr lang="fr-FR" dirty="0"/>
                  <a:t> </a:t>
                </a:r>
              </a:p>
              <a:p>
                <a:endParaRPr lang="fr-FR" baseline="30000" dirty="0"/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9381" y="4196467"/>
                <a:ext cx="6682791" cy="729559"/>
              </a:xfrm>
              <a:prstGeom prst="rect">
                <a:avLst/>
              </a:prstGeom>
              <a:blipFill>
                <a:blip r:embed="rId3"/>
                <a:stretch>
                  <a:fillRect l="-759" r="-7021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2509381" y="4920843"/>
            <a:ext cx="1943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g</a:t>
            </a:r>
            <a:r>
              <a:rPr lang="fr-FR" baseline="-25000" dirty="0"/>
              <a:t>2</a:t>
            </a:r>
            <a:r>
              <a:rPr lang="fr-FR" dirty="0"/>
              <a:t>(1)=1,26 ∈ [1, 2]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09380" y="5290175"/>
            <a:ext cx="1943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g</a:t>
            </a:r>
            <a:r>
              <a:rPr lang="fr-FR" baseline="-25000" dirty="0"/>
              <a:t>2</a:t>
            </a:r>
            <a:r>
              <a:rPr lang="fr-FR" dirty="0"/>
              <a:t>(2)=1,44 ∈ [1, 2] </a:t>
            </a:r>
          </a:p>
        </p:txBody>
      </p:sp>
      <p:sp>
        <p:nvSpPr>
          <p:cNvPr id="20" name="Accolade fermante 19"/>
          <p:cNvSpPr/>
          <p:nvPr/>
        </p:nvSpPr>
        <p:spPr>
          <a:xfrm>
            <a:off x="4957641" y="4797152"/>
            <a:ext cx="305278" cy="151216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5807969" y="5174715"/>
            <a:ext cx="1640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g</a:t>
            </a:r>
            <a:r>
              <a:rPr lang="fr-FR" baseline="-25000" dirty="0"/>
              <a:t>2</a:t>
            </a:r>
            <a:r>
              <a:rPr lang="fr-FR" dirty="0"/>
              <a:t>[1,2] ] ⊂[1,2] </a:t>
            </a:r>
          </a:p>
        </p:txBody>
      </p:sp>
    </p:spTree>
    <p:extLst>
      <p:ext uri="{BB962C8B-B14F-4D97-AF65-F5344CB8AC3E}">
        <p14:creationId xmlns:p14="http://schemas.microsoft.com/office/powerpoint/2010/main" val="1981020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  <p:bldP spid="10" grpId="0"/>
      <p:bldP spid="11" grpId="0"/>
      <p:bldP spid="12" grpId="0"/>
      <p:bldP spid="15" grpId="0"/>
      <p:bldP spid="18" grpId="0"/>
      <p:bldP spid="19" grpId="0"/>
      <p:bldP spid="20" grpId="0" animBg="1"/>
      <p:bldP spid="2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28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991545" y="1988840"/>
            <a:ext cx="3350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lphaLcPeriod" startAt="2"/>
            </a:pPr>
            <a:r>
              <a:rPr lang="fr-FR" dirty="0">
                <a:solidFill>
                  <a:srgbClr val="00B050"/>
                </a:solidFill>
              </a:rPr>
              <a:t>|g’</a:t>
            </a:r>
            <a:r>
              <a:rPr lang="fr-FR" baseline="-25000" dirty="0">
                <a:solidFill>
                  <a:srgbClr val="00B050"/>
                </a:solidFill>
              </a:rPr>
              <a:t>2</a:t>
            </a:r>
            <a:r>
              <a:rPr lang="fr-FR" dirty="0">
                <a:solidFill>
                  <a:srgbClr val="00B050"/>
                </a:solidFill>
              </a:rPr>
              <a:t>(x)| &lt;= k&lt;1 ∀ 𝒙 ∈ [1, 2] ??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ZoneTexte 5"/>
              <p:cNvSpPr txBox="1"/>
              <p:nvPr/>
            </p:nvSpPr>
            <p:spPr>
              <a:xfrm>
                <a:off x="2124037" y="2658325"/>
                <a:ext cx="1765548" cy="5448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i="1" dirty="0">
                    <a:latin typeface="Cambria Math"/>
                  </a:rPr>
                  <a:t>g</a:t>
                </a:r>
                <a:r>
                  <a:rPr lang="fr-FR" i="1" baseline="-25000" dirty="0">
                    <a:latin typeface="Cambria Math"/>
                  </a:rPr>
                  <a:t>2</a:t>
                </a:r>
                <a:r>
                  <a:rPr lang="fr-FR" i="1" dirty="0">
                    <a:latin typeface="Cambria Math"/>
                  </a:rPr>
                  <a:t>’(x)=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 dirty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ctrlPr>
                              <a:rPr lang="fr-FR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 lang="fr-FR" i="1" dirty="0">
                                <a:latin typeface="Cambria Math"/>
                              </a:rPr>
                              <m:t>3</m:t>
                            </m:r>
                          </m:deg>
                          <m:e>
                            <m:d>
                              <m:dPr>
                                <m:ctrlPr>
                                  <a:rPr lang="fr-FR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i="1" dirty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fr-FR" i="1" dirty="0">
                                    <a:latin typeface="Cambria Math"/>
                                  </a:rPr>
                                  <m:t>+1</m:t>
                                </m:r>
                              </m:e>
                            </m:d>
                            <m:r>
                              <a:rPr lang="fr-FR" i="1" baseline="30000" dirty="0">
                                <a:latin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fr-FR" dirty="0"/>
                  <a:t>   </a:t>
                </a:r>
                <a:endParaRPr lang="fr-FR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4037" y="2658325"/>
                <a:ext cx="1765548" cy="544893"/>
              </a:xfrm>
              <a:prstGeom prst="rect">
                <a:avLst/>
              </a:prstGeom>
              <a:blipFill>
                <a:blip r:embed="rId2"/>
                <a:stretch>
                  <a:fillRect l="-2857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/>
              <p:cNvSpPr txBox="1"/>
              <p:nvPr/>
            </p:nvSpPr>
            <p:spPr>
              <a:xfrm>
                <a:off x="4504710" y="2636912"/>
                <a:ext cx="1765548" cy="5448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i="1" dirty="0">
                    <a:latin typeface="Cambria Math"/>
                  </a:rPr>
                  <a:t>g’</a:t>
                </a:r>
                <a:r>
                  <a:rPr lang="fr-FR" i="1" baseline="-25000" dirty="0">
                    <a:latin typeface="Cambria Math"/>
                  </a:rPr>
                  <a:t>2</a:t>
                </a:r>
                <a:r>
                  <a:rPr lang="fr-FR" i="1" dirty="0">
                    <a:latin typeface="Cambria Math"/>
                  </a:rPr>
                  <a:t>(x)=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 dirty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ctrlPr>
                              <a:rPr lang="fr-FR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 lang="fr-FR" i="1" dirty="0">
                                <a:latin typeface="Cambria Math"/>
                              </a:rPr>
                              <m:t>3</m:t>
                            </m:r>
                          </m:deg>
                          <m:e>
                            <m:d>
                              <m:dPr>
                                <m:ctrlPr>
                                  <a:rPr lang="fr-FR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i="1" dirty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fr-FR" i="1" dirty="0">
                                    <a:latin typeface="Cambria Math"/>
                                  </a:rPr>
                                  <m:t>+1</m:t>
                                </m:r>
                              </m:e>
                            </m:d>
                            <m:r>
                              <a:rPr lang="fr-FR" i="1" baseline="30000" dirty="0">
                                <a:latin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fr-FR" dirty="0"/>
                  <a:t>   </a:t>
                </a:r>
                <a:endParaRPr lang="fr-FR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4710" y="2636912"/>
                <a:ext cx="1765548" cy="544893"/>
              </a:xfrm>
              <a:prstGeom prst="rect">
                <a:avLst/>
              </a:prstGeom>
              <a:blipFill>
                <a:blip r:embed="rId3"/>
                <a:stretch>
                  <a:fillRect l="-2857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ZoneTexte 7"/>
          <p:cNvSpPr txBox="1"/>
          <p:nvPr/>
        </p:nvSpPr>
        <p:spPr>
          <a:xfrm>
            <a:off x="3922316" y="2730414"/>
            <a:ext cx="487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-</a:t>
            </a:r>
            <a:r>
              <a:rPr lang="fr-FR" dirty="0">
                <a:sym typeface="Wingdings" pitchFamily="2" charset="2"/>
              </a:rPr>
              <a:t>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1847529" y="3429000"/>
            <a:ext cx="27430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∀ 𝒙</a:t>
            </a:r>
            <a:r>
              <a:rPr lang="fr-FR" baseline="-25000" dirty="0"/>
              <a:t>1</a:t>
            </a:r>
            <a:r>
              <a:rPr lang="fr-FR" dirty="0"/>
              <a:t> ∈ [1, 2], ∀ 𝒙</a:t>
            </a:r>
            <a:r>
              <a:rPr lang="fr-FR" baseline="-25000" dirty="0"/>
              <a:t>2</a:t>
            </a:r>
            <a:r>
              <a:rPr lang="fr-FR" dirty="0"/>
              <a:t> ∈ [1, 2]  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ZoneTexte 10"/>
              <p:cNvSpPr txBox="1"/>
              <p:nvPr/>
            </p:nvSpPr>
            <p:spPr>
              <a:xfrm>
                <a:off x="2495600" y="4221089"/>
                <a:ext cx="4104456" cy="5448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x</a:t>
                </a:r>
                <a:r>
                  <a:rPr lang="fr-FR" baseline="-25000" dirty="0"/>
                  <a:t>1</a:t>
                </a:r>
                <a:r>
                  <a:rPr lang="fr-FR" dirty="0"/>
                  <a:t>&lt;x</a:t>
                </a:r>
                <a:r>
                  <a:rPr lang="fr-FR" baseline="-25000" dirty="0"/>
                  <a:t>2</a:t>
                </a:r>
                <a:r>
                  <a:rPr lang="fr-FR" dirty="0"/>
                  <a:t>  --</a:t>
                </a:r>
                <a:r>
                  <a:rPr lang="fr-FR" dirty="0">
                    <a:sym typeface="Wingdings" pitchFamily="2" charset="2"/>
                  </a:rPr>
                  <a:t>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 dirty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ctrlPr>
                              <a:rPr lang="fr-FR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 lang="fr-FR" i="1" dirty="0">
                                <a:latin typeface="Cambria Math"/>
                              </a:rPr>
                              <m:t>3</m:t>
                            </m:r>
                          </m:deg>
                          <m:e>
                            <m:d>
                              <m:dPr>
                                <m:ctrlPr>
                                  <a:rPr lang="fr-FR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i="1" dirty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fr-FR" i="1" baseline="-25000" dirty="0">
                                    <a:latin typeface="Cambria Math"/>
                                  </a:rPr>
                                  <m:t>1</m:t>
                                </m:r>
                                <m:r>
                                  <a:rPr lang="fr-FR" i="1" dirty="0">
                                    <a:latin typeface="Cambria Math"/>
                                  </a:rPr>
                                  <m:t>+1</m:t>
                                </m:r>
                              </m:e>
                            </m:d>
                            <m:r>
                              <a:rPr lang="fr-FR" i="1" baseline="30000" dirty="0">
                                <a:latin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fr-FR" dirty="0"/>
                  <a:t> 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 dirty="0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ctrlPr>
                              <a:rPr lang="fr-FR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 lang="fr-FR" i="1" dirty="0">
                                <a:latin typeface="Cambria Math"/>
                              </a:rPr>
                              <m:t>3</m:t>
                            </m:r>
                          </m:deg>
                          <m:e>
                            <m:d>
                              <m:dPr>
                                <m:ctrlPr>
                                  <a:rPr lang="fr-FR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i="1" dirty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fr-FR" i="1" baseline="-25000" dirty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fr-FR" i="1" dirty="0">
                                    <a:latin typeface="Cambria Math"/>
                                  </a:rPr>
                                  <m:t>+1</m:t>
                                </m:r>
                              </m:e>
                            </m:d>
                            <m:r>
                              <a:rPr lang="fr-FR" i="1" baseline="30000" dirty="0">
                                <a:latin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fr-FR" dirty="0"/>
                  <a:t>  </a:t>
                </a:r>
                <a:r>
                  <a:rPr lang="fr-FR" dirty="0">
                    <a:sym typeface="Wingdings" pitchFamily="2" charset="2"/>
                  </a:rPr>
                  <a:t>  </a:t>
                </a:r>
                <a:endParaRPr lang="fr-FR" dirty="0"/>
              </a:p>
            </p:txBody>
          </p:sp>
        </mc:Choice>
        <mc:Fallback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5600" y="4221089"/>
                <a:ext cx="4104456" cy="544893"/>
              </a:xfrm>
              <a:prstGeom prst="rect">
                <a:avLst/>
              </a:prstGeom>
              <a:blipFill>
                <a:blip r:embed="rId4"/>
                <a:stretch>
                  <a:fillRect l="-1235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ZoneTexte 12"/>
          <p:cNvSpPr txBox="1"/>
          <p:nvPr/>
        </p:nvSpPr>
        <p:spPr>
          <a:xfrm>
            <a:off x="3459426" y="4869160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|g’</a:t>
            </a:r>
            <a:r>
              <a:rPr lang="fr-FR" baseline="-25000" dirty="0"/>
              <a:t>2</a:t>
            </a:r>
            <a:r>
              <a:rPr lang="fr-FR" dirty="0"/>
              <a:t>(x</a:t>
            </a:r>
            <a:r>
              <a:rPr lang="fr-FR" baseline="-25000" dirty="0"/>
              <a:t>1</a:t>
            </a:r>
            <a:r>
              <a:rPr lang="fr-FR" dirty="0"/>
              <a:t>)|&gt; | g’</a:t>
            </a:r>
            <a:r>
              <a:rPr lang="fr-FR" baseline="-25000" dirty="0"/>
              <a:t>2</a:t>
            </a:r>
            <a:r>
              <a:rPr lang="fr-FR" dirty="0"/>
              <a:t>(x</a:t>
            </a:r>
            <a:r>
              <a:rPr lang="fr-FR" baseline="-25000" dirty="0"/>
              <a:t>1</a:t>
            </a:r>
            <a:r>
              <a:rPr lang="fr-FR" dirty="0"/>
              <a:t>)|</a:t>
            </a:r>
          </a:p>
        </p:txBody>
      </p:sp>
      <p:sp>
        <p:nvSpPr>
          <p:cNvPr id="14" name="Accolade fermante 13"/>
          <p:cNvSpPr/>
          <p:nvPr/>
        </p:nvSpPr>
        <p:spPr>
          <a:xfrm>
            <a:off x="5425956" y="3429000"/>
            <a:ext cx="742052" cy="19442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6347203" y="4124202"/>
            <a:ext cx="2183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g</a:t>
            </a:r>
            <a:r>
              <a:rPr lang="fr-FR" baseline="-25000" dirty="0"/>
              <a:t>2</a:t>
            </a:r>
            <a:r>
              <a:rPr lang="fr-FR" dirty="0"/>
              <a:t>(x) est décroissante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98310" y="5529844"/>
            <a:ext cx="3402983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fr-FR" dirty="0"/>
              <a:t>Donc |g’</a:t>
            </a:r>
            <a:r>
              <a:rPr lang="fr-FR" baseline="-25000" dirty="0"/>
              <a:t>2</a:t>
            </a:r>
            <a:r>
              <a:rPr lang="fr-FR" dirty="0"/>
              <a:t>(x)|&lt; |g’</a:t>
            </a:r>
            <a:r>
              <a:rPr lang="fr-FR" baseline="-25000" dirty="0"/>
              <a:t>2</a:t>
            </a:r>
            <a:r>
              <a:rPr lang="fr-FR" dirty="0"/>
              <a:t>(1)|=k=0.21 &lt; 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631504" y="6047021"/>
            <a:ext cx="70587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00B0F0"/>
                </a:solidFill>
              </a:rPr>
              <a:t>Les conditions a et b sont vérifier donc la méthode du point fixe converge</a:t>
            </a:r>
          </a:p>
        </p:txBody>
      </p:sp>
    </p:spTree>
    <p:extLst>
      <p:ext uri="{BB962C8B-B14F-4D97-AF65-F5344CB8AC3E}">
        <p14:creationId xmlns:p14="http://schemas.microsoft.com/office/powerpoint/2010/main" val="252513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  <p:bldP spid="14" grpId="0" animBg="1"/>
      <p:bldP spid="15" grpId="0"/>
      <p:bldP spid="16" grpId="0" animBg="1"/>
      <p:bldP spid="1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29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2063552" y="1988840"/>
            <a:ext cx="5219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La suite est définie par la formule récursive suivante :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2195700" y="2550296"/>
                <a:ext cx="2227726" cy="3711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dirty="0"/>
                  <a:t>x</a:t>
                </a:r>
                <a:r>
                  <a:rPr lang="fr-FR" baseline="-25000" dirty="0" err="1"/>
                  <a:t>k</a:t>
                </a:r>
                <a:r>
                  <a:rPr lang="fr-FR" dirty="0"/>
                  <a:t>=g(x</a:t>
                </a:r>
                <a:r>
                  <a:rPr lang="fr-FR" baseline="-25000" dirty="0"/>
                  <a:t>k-1</a:t>
                </a:r>
                <a:r>
                  <a:rPr lang="fr-FR" dirty="0"/>
                  <a:t>)=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fr-FR" i="1">
                            <a:latin typeface="Cambria Math"/>
                          </a:rPr>
                          <m:t>3</m:t>
                        </m:r>
                      </m:deg>
                      <m:e>
                        <m:r>
                          <a:rPr lang="fr-FR" i="1">
                            <a:latin typeface="Cambria Math"/>
                          </a:rPr>
                          <m:t>𝑥</m:t>
                        </m:r>
                        <m:r>
                          <a:rPr lang="fr-FR" i="1" baseline="-25000">
                            <a:latin typeface="Cambria Math"/>
                          </a:rPr>
                          <m:t>𝑘</m:t>
                        </m:r>
                        <m:r>
                          <a:rPr lang="fr-FR" i="1" baseline="-25000">
                            <a:latin typeface="Cambria Math"/>
                          </a:rPr>
                          <m:t>−1+1</m:t>
                        </m:r>
                      </m:e>
                    </m:rad>
                  </m:oMath>
                </a14:m>
                <a:r>
                  <a:rPr lang="fr-FR" dirty="0"/>
                  <a:t> </a:t>
                </a: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00" y="2550296"/>
                <a:ext cx="2227726" cy="371192"/>
              </a:xfrm>
              <a:prstGeom prst="rect">
                <a:avLst/>
              </a:prstGeom>
              <a:blipFill>
                <a:blip r:embed="rId2"/>
                <a:stretch>
                  <a:fillRect l="-2260" t="-3333" r="-6215" b="-26667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ZoneTexte 6"/>
          <p:cNvSpPr txBox="1"/>
          <p:nvPr/>
        </p:nvSpPr>
        <p:spPr>
          <a:xfrm>
            <a:off x="1775520" y="3068960"/>
            <a:ext cx="5569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00B0F0"/>
                </a:solidFill>
              </a:rPr>
              <a:t>3. Calcule de la solution approximative : </a:t>
            </a:r>
            <a:r>
              <a:rPr lang="fr-FR" b="1" dirty="0"/>
              <a:t>ε=10</a:t>
            </a:r>
            <a:r>
              <a:rPr lang="fr-FR" b="1" baseline="30000" dirty="0"/>
              <a:t>-2</a:t>
            </a:r>
            <a:r>
              <a:rPr lang="fr-FR" dirty="0"/>
              <a:t> et </a:t>
            </a:r>
            <a:r>
              <a:rPr lang="fr-FR" b="1" dirty="0"/>
              <a:t>x</a:t>
            </a:r>
            <a:r>
              <a:rPr lang="fr-FR" b="1" baseline="-25000" dirty="0"/>
              <a:t>0</a:t>
            </a:r>
            <a:r>
              <a:rPr lang="fr-FR" b="1" dirty="0"/>
              <a:t>=1.5</a:t>
            </a:r>
            <a:r>
              <a:rPr lang="fr-FR" b="1" u="sng" dirty="0">
                <a:solidFill>
                  <a:srgbClr val="00B0F0"/>
                </a:solidFill>
              </a:rPr>
              <a:t> 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063552" y="3717032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i="1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x</a:t>
                      </a:r>
                      <a:r>
                        <a:rPr lang="fr-FR" baseline="-25000" dirty="0" err="1"/>
                        <a:t>k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|x</a:t>
                      </a:r>
                      <a:r>
                        <a:rPr lang="fr-FR" baseline="-25000" dirty="0"/>
                        <a:t>k</a:t>
                      </a:r>
                      <a:r>
                        <a:rPr lang="fr-FR" dirty="0"/>
                        <a:t>-x</a:t>
                      </a:r>
                      <a:r>
                        <a:rPr lang="fr-FR" baseline="-25000" dirty="0"/>
                        <a:t>k-1</a:t>
                      </a:r>
                      <a:r>
                        <a:rPr lang="fr-FR" dirty="0"/>
                        <a:t>|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1.357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0.143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1.331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1.326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2423592" y="5589241"/>
            <a:ext cx="34917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solution approchée est c ≈ 1.326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073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47528" y="620689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fr-FR" dirty="0"/>
              <a:t>OBJECTIFS DU MODULE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Initiation à l’analyse et au calcul numériques</a:t>
            </a:r>
          </a:p>
          <a:p>
            <a:pPr marL="114300" indent="0">
              <a:buNone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Assimiler et appliquer des méthodes pratiques pour résoudre numériquement les problèmes de résolution numérique : 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des systèmes linéaires,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 des équations non linéaires, 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d’interpolation polynomiale , ...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42D9-5C7C-494A-8C74-F9860F072F18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6587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Méthode de Newton-</a:t>
            </a:r>
            <a:r>
              <a:rPr lang="fr-FR" dirty="0" err="1"/>
              <a:t>Raphson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 dirty="0" err="1"/>
              <a:t>I.laribi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30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661855" y="1730269"/>
            <a:ext cx="90364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Cette méthode est basée sur l’ équation de la tangente en un point donné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1631504" y="4742264"/>
            <a:ext cx="727280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2351584" y="2726040"/>
            <a:ext cx="0" cy="34563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rme libre 8"/>
          <p:cNvSpPr/>
          <p:nvPr/>
        </p:nvSpPr>
        <p:spPr>
          <a:xfrm rot="11913771">
            <a:off x="3040333" y="2111967"/>
            <a:ext cx="3038441" cy="3918832"/>
          </a:xfrm>
          <a:custGeom>
            <a:avLst/>
            <a:gdLst>
              <a:gd name="connsiteX0" fmla="*/ 0 w 5105400"/>
              <a:gd name="connsiteY0" fmla="*/ 3091543 h 3091543"/>
              <a:gd name="connsiteX1" fmla="*/ 2264228 w 5105400"/>
              <a:gd name="connsiteY1" fmla="*/ 1045029 h 3091543"/>
              <a:gd name="connsiteX2" fmla="*/ 5105400 w 5105400"/>
              <a:gd name="connsiteY2" fmla="*/ 0 h 309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5400" h="3091543">
                <a:moveTo>
                  <a:pt x="0" y="3091543"/>
                </a:moveTo>
                <a:cubicBezTo>
                  <a:pt x="706664" y="2325914"/>
                  <a:pt x="1413328" y="1560286"/>
                  <a:pt x="2264228" y="1045029"/>
                </a:cubicBezTo>
                <a:cubicBezTo>
                  <a:pt x="3115128" y="529772"/>
                  <a:pt x="4628243" y="174171"/>
                  <a:pt x="5105400" y="0"/>
                </a:cubicBezTo>
              </a:path>
            </a:pathLst>
          </a:cu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 rot="21151596">
            <a:off x="5743949" y="2706899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C00000"/>
                </a:solidFill>
              </a:rPr>
              <a:t>f(x)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4163508" y="4434488"/>
            <a:ext cx="396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c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6393115" y="4846657"/>
            <a:ext cx="3048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x</a:t>
            </a:r>
            <a:r>
              <a:rPr lang="fr-FR" sz="1100" i="1" baseline="-25000" dirty="0"/>
              <a:t>0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6375482" y="4555251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|</a:t>
            </a:r>
          </a:p>
        </p:txBody>
      </p:sp>
      <p:cxnSp>
        <p:nvCxnSpPr>
          <p:cNvPr id="17" name="Connecteur droit 16"/>
          <p:cNvCxnSpPr/>
          <p:nvPr/>
        </p:nvCxnSpPr>
        <p:spPr>
          <a:xfrm flipH="1">
            <a:off x="5226030" y="2664410"/>
            <a:ext cx="1447732" cy="2068739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6545561" y="2798562"/>
            <a:ext cx="87938" cy="1934587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5028474" y="4846657"/>
            <a:ext cx="3048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x</a:t>
            </a:r>
            <a:r>
              <a:rPr lang="fr-FR" sz="1100" i="1" baseline="-25000" dirty="0"/>
              <a:t>1</a:t>
            </a:r>
          </a:p>
        </p:txBody>
      </p:sp>
      <p:cxnSp>
        <p:nvCxnSpPr>
          <p:cNvPr id="28" name="Connecteur droit 27"/>
          <p:cNvCxnSpPr/>
          <p:nvPr/>
        </p:nvCxnSpPr>
        <p:spPr>
          <a:xfrm flipV="1">
            <a:off x="5180920" y="4149081"/>
            <a:ext cx="45110" cy="590837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H="1">
            <a:off x="4727848" y="4149080"/>
            <a:ext cx="523722" cy="593184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flipV="1">
            <a:off x="4727848" y="4555252"/>
            <a:ext cx="0" cy="187013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4493109" y="4846657"/>
            <a:ext cx="3048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x</a:t>
            </a:r>
            <a:r>
              <a:rPr lang="fr-FR" sz="1100" i="1" baseline="-25000" dirty="0"/>
              <a:t>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ZoneTexte 38"/>
              <p:cNvSpPr txBox="1"/>
              <p:nvPr/>
            </p:nvSpPr>
            <p:spPr>
              <a:xfrm>
                <a:off x="2551780" y="5841426"/>
                <a:ext cx="2548903" cy="5049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/>
                  <a:t>tg </a:t>
                </a:r>
                <a:r>
                  <a:rPr lang="el-GR" dirty="0"/>
                  <a:t>θ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/>
                              </a:rPr>
                              <m:t>𝑥</m:t>
                            </m:r>
                            <m:r>
                              <a:rPr lang="fr-FR" i="1" baseline="-25000">
                                <a:latin typeface="Cambria Math"/>
                              </a:rPr>
                              <m:t>0</m:t>
                            </m:r>
                          </m:e>
                        </m:d>
                        <m:r>
                          <a:rPr lang="fr-FR" i="1">
                            <a:latin typeface="Cambria Math"/>
                          </a:rPr>
                          <m:t>−</m:t>
                        </m:r>
                        <m:r>
                          <a:rPr lang="fr-FR" i="1">
                            <a:latin typeface="Cambria Math"/>
                          </a:rPr>
                          <m:t>𝑓</m:t>
                        </m:r>
                        <m:r>
                          <a:rPr lang="fr-FR" i="1">
                            <a:latin typeface="Cambria Math"/>
                          </a:rPr>
                          <m:t>(0)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𝑥</m:t>
                        </m:r>
                        <m:r>
                          <a:rPr lang="fr-FR" i="1" baseline="-25000">
                            <a:latin typeface="Cambria Math"/>
                          </a:rPr>
                          <m:t>0</m:t>
                        </m:r>
                        <m:r>
                          <a:rPr lang="fr-FR" i="1">
                            <a:latin typeface="Cambria Math"/>
                          </a:rPr>
                          <m:t> −</m:t>
                        </m:r>
                        <m:r>
                          <a:rPr lang="fr-FR" i="1">
                            <a:latin typeface="Cambria Math"/>
                          </a:rPr>
                          <m:t>𝑥</m:t>
                        </m:r>
                        <m:r>
                          <a:rPr lang="fr-FR" i="1" baseline="-25000">
                            <a:latin typeface="Cambria Math"/>
                          </a:rPr>
                          <m:t>1</m:t>
                        </m:r>
                      </m:den>
                    </m:f>
                    <m:r>
                      <a:rPr lang="fr-FR" i="1">
                        <a:latin typeface="Cambria Math"/>
                      </a:rPr>
                      <m:t>=</m:t>
                    </m:r>
                    <m:r>
                      <a:rPr lang="fr-FR" i="1">
                        <a:latin typeface="Cambria Math"/>
                      </a:rPr>
                      <m:t>𝑓</m:t>
                    </m:r>
                    <m:r>
                      <a:rPr lang="fr-FR" i="1">
                        <a:latin typeface="Cambria Math"/>
                      </a:rPr>
                      <m:t>′(</m:t>
                    </m:r>
                    <m:r>
                      <a:rPr lang="fr-FR" i="1">
                        <a:latin typeface="Cambria Math"/>
                      </a:rPr>
                      <m:t>𝑥</m:t>
                    </m:r>
                    <m:r>
                      <a:rPr lang="fr-FR" i="1" baseline="-25000">
                        <a:latin typeface="Cambria Math"/>
                      </a:rPr>
                      <m:t>0</m:t>
                    </m:r>
                    <m:r>
                      <a:rPr lang="fr-FR" i="1">
                        <a:latin typeface="Cambria Math"/>
                      </a:rPr>
                      <m:t>)</m:t>
                    </m:r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39" name="ZoneTexte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1780" y="5841426"/>
                <a:ext cx="2548903" cy="504946"/>
              </a:xfrm>
              <a:prstGeom prst="rect">
                <a:avLst/>
              </a:prstGeom>
              <a:blipFill>
                <a:blip r:embed="rId2"/>
                <a:stretch>
                  <a:fillRect l="-2488" r="-1493" b="-14634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Connecteur droit avec flèche 42"/>
          <p:cNvCxnSpPr/>
          <p:nvPr/>
        </p:nvCxnSpPr>
        <p:spPr>
          <a:xfrm>
            <a:off x="5150630" y="6093570"/>
            <a:ext cx="3680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ZoneTexte 43"/>
              <p:cNvSpPr txBox="1"/>
              <p:nvPr/>
            </p:nvSpPr>
            <p:spPr>
              <a:xfrm>
                <a:off x="5494041" y="5763061"/>
                <a:ext cx="1944763" cy="685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0</m:t>
                      </m:r>
                      <m:r>
                        <a:rPr lang="fr-FR" i="1">
                          <a:latin typeface="Cambria Math"/>
                        </a:rPr>
                        <m:t> −</m:t>
                      </m:r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1</m:t>
                      </m:r>
                      <m:r>
                        <a:rPr lang="fr-FR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/>
                            </a:rPr>
                            <m:t>𝑓</m:t>
                          </m:r>
                          <m:r>
                            <a:rPr lang="fr-FR" i="1">
                              <a:latin typeface="Cambria Math"/>
                            </a:rPr>
                            <m:t>(</m:t>
                          </m:r>
                          <m:r>
                            <a:rPr lang="fr-FR" i="1">
                              <a:latin typeface="Cambria Math"/>
                            </a:rPr>
                            <m:t>𝑥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0</m:t>
                          </m:r>
                          <m:r>
                            <a:rPr lang="fr-FR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num>
                        <m:den>
                          <m:r>
                            <a:rPr lang="fr-FR" i="1">
                              <a:latin typeface="Cambria Math"/>
                            </a:rPr>
                            <m:t>𝑓</m:t>
                          </m:r>
                          <m:r>
                            <a:rPr lang="fr-FR" i="1">
                              <a:latin typeface="Cambria Math"/>
                            </a:rPr>
                            <m:t>′(</m:t>
                          </m:r>
                          <m:r>
                            <a:rPr lang="fr-FR" i="1">
                              <a:latin typeface="Cambria Math"/>
                            </a:rPr>
                            <m:t>𝑥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0</m:t>
                          </m:r>
                          <m:r>
                            <a:rPr lang="fr-FR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44" name="ZoneTexte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4041" y="5763061"/>
                <a:ext cx="1944763" cy="685765"/>
              </a:xfrm>
              <a:prstGeom prst="rect">
                <a:avLst/>
              </a:prstGeom>
              <a:blipFill>
                <a:blip r:embed="rId3"/>
                <a:stretch>
                  <a:fillRect t="-3636" b="-7273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Connecteur droit avec flèche 44"/>
          <p:cNvCxnSpPr/>
          <p:nvPr/>
        </p:nvCxnSpPr>
        <p:spPr>
          <a:xfrm>
            <a:off x="7469093" y="6093570"/>
            <a:ext cx="3680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ZoneTexte 45"/>
              <p:cNvSpPr txBox="1"/>
              <p:nvPr/>
            </p:nvSpPr>
            <p:spPr>
              <a:xfrm>
                <a:off x="7937918" y="5661248"/>
                <a:ext cx="1927130" cy="6690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1</m:t>
                      </m:r>
                      <m:r>
                        <a:rPr lang="fr-FR" i="1">
                          <a:latin typeface="Cambria Math"/>
                        </a:rPr>
                        <m:t>=</m:t>
                      </m:r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0</m:t>
                      </m:r>
                      <m:r>
                        <a:rPr lang="fr-FR" i="1" baseline="-25000">
                          <a:latin typeface="Cambria Math"/>
                        </a:rPr>
                        <m:t> </m:t>
                      </m:r>
                      <m:r>
                        <a:rPr lang="fr-FR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/>
                            </a:rPr>
                            <m:t>𝑓</m:t>
                          </m:r>
                          <m:r>
                            <a:rPr lang="fr-FR" i="1">
                              <a:latin typeface="Cambria Math"/>
                            </a:rPr>
                            <m:t>(</m:t>
                          </m:r>
                          <m:r>
                            <a:rPr lang="fr-FR" i="1">
                              <a:latin typeface="Cambria Math"/>
                            </a:rPr>
                            <m:t>𝑥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0</m:t>
                          </m:r>
                          <m:r>
                            <a:rPr lang="fr-FR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num>
                        <m:den>
                          <m:r>
                            <a:rPr lang="fr-FR" i="1">
                              <a:latin typeface="Cambria Math"/>
                            </a:rPr>
                            <m:t>𝑓</m:t>
                          </m:r>
                          <m:r>
                            <a:rPr lang="fr-FR" i="1">
                              <a:latin typeface="Cambria Math"/>
                            </a:rPr>
                            <m:t>′(</m:t>
                          </m:r>
                          <m:r>
                            <a:rPr lang="fr-FR" i="1">
                              <a:latin typeface="Cambria Math"/>
                            </a:rPr>
                            <m:t>𝑥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0</m:t>
                          </m:r>
                          <m:r>
                            <a:rPr lang="fr-FR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46" name="ZoneText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7918" y="5661248"/>
                <a:ext cx="1927130" cy="669094"/>
              </a:xfrm>
              <a:prstGeom prst="rect">
                <a:avLst/>
              </a:prstGeom>
              <a:blipFill>
                <a:blip r:embed="rId4"/>
                <a:stretch>
                  <a:fillRect t="-3704" b="-11111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ZoneTexte 46"/>
          <p:cNvSpPr txBox="1"/>
          <p:nvPr/>
        </p:nvSpPr>
        <p:spPr>
          <a:xfrm>
            <a:off x="2711625" y="5476582"/>
            <a:ext cx="3361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Comment on passe de </a:t>
            </a:r>
            <a:r>
              <a:rPr lang="fr-FR" i="1" dirty="0" err="1">
                <a:solidFill>
                  <a:srgbClr val="FF0000"/>
                </a:solidFill>
              </a:rPr>
              <a:t>x</a:t>
            </a:r>
            <a:r>
              <a:rPr lang="fr-FR" i="1" baseline="-25000" dirty="0" err="1">
                <a:solidFill>
                  <a:srgbClr val="FF0000"/>
                </a:solidFill>
              </a:rPr>
              <a:t>k</a:t>
            </a:r>
            <a:r>
              <a:rPr lang="fr-FR" dirty="0">
                <a:solidFill>
                  <a:srgbClr val="FF0000"/>
                </a:solidFill>
              </a:rPr>
              <a:t> à  </a:t>
            </a:r>
            <a:r>
              <a:rPr lang="fr-FR" i="1" dirty="0">
                <a:solidFill>
                  <a:srgbClr val="FF0000"/>
                </a:solidFill>
              </a:rPr>
              <a:t>x</a:t>
            </a:r>
            <a:r>
              <a:rPr lang="fr-FR" i="1" baseline="-25000" dirty="0">
                <a:solidFill>
                  <a:srgbClr val="FF0000"/>
                </a:solidFill>
              </a:rPr>
              <a:t>k+1</a:t>
            </a:r>
            <a:r>
              <a:rPr lang="fr-FR" dirty="0">
                <a:solidFill>
                  <a:srgbClr val="FF0000"/>
                </a:solidFill>
              </a:rPr>
              <a:t>  ? </a:t>
            </a:r>
          </a:p>
        </p:txBody>
      </p:sp>
    </p:spTree>
    <p:extLst>
      <p:ext uri="{BB962C8B-B14F-4D97-AF65-F5344CB8AC3E}">
        <p14:creationId xmlns:p14="http://schemas.microsoft.com/office/powerpoint/2010/main" val="1345988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3" grpId="0"/>
      <p:bldP spid="14" grpId="0"/>
      <p:bldP spid="15" grpId="0"/>
      <p:bldP spid="26" grpId="0"/>
      <p:bldP spid="38" grpId="0"/>
      <p:bldP spid="39" grpId="0"/>
      <p:bldP spid="44" grpId="0"/>
      <p:bldP spid="46" grpId="0"/>
      <p:bldP spid="4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Méthode de Newton-</a:t>
            </a:r>
            <a:r>
              <a:rPr lang="fr-FR" dirty="0" err="1"/>
              <a:t>Raphson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 dirty="0" err="1"/>
              <a:t>I.laribi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31</a:t>
            </a:fld>
            <a:endParaRPr lang="fr-FR"/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1631504" y="3702983"/>
            <a:ext cx="727280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2351584" y="1686759"/>
            <a:ext cx="0" cy="34563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rme libre 8"/>
          <p:cNvSpPr/>
          <p:nvPr/>
        </p:nvSpPr>
        <p:spPr>
          <a:xfrm rot="11913771">
            <a:off x="3040333" y="1072686"/>
            <a:ext cx="3038441" cy="3918832"/>
          </a:xfrm>
          <a:custGeom>
            <a:avLst/>
            <a:gdLst>
              <a:gd name="connsiteX0" fmla="*/ 0 w 5105400"/>
              <a:gd name="connsiteY0" fmla="*/ 3091543 h 3091543"/>
              <a:gd name="connsiteX1" fmla="*/ 2264228 w 5105400"/>
              <a:gd name="connsiteY1" fmla="*/ 1045029 h 3091543"/>
              <a:gd name="connsiteX2" fmla="*/ 5105400 w 5105400"/>
              <a:gd name="connsiteY2" fmla="*/ 0 h 3091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05400" h="3091543">
                <a:moveTo>
                  <a:pt x="0" y="3091543"/>
                </a:moveTo>
                <a:cubicBezTo>
                  <a:pt x="706664" y="2325914"/>
                  <a:pt x="1413328" y="1560286"/>
                  <a:pt x="2264228" y="1045029"/>
                </a:cubicBezTo>
                <a:cubicBezTo>
                  <a:pt x="3115128" y="529772"/>
                  <a:pt x="4628243" y="174171"/>
                  <a:pt x="5105400" y="0"/>
                </a:cubicBezTo>
              </a:path>
            </a:pathLst>
          </a:cu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 rot="21151596">
            <a:off x="5743949" y="1667618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C00000"/>
                </a:solidFill>
              </a:rPr>
              <a:t>f(x)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4163508" y="3395207"/>
            <a:ext cx="3960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c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6393115" y="3807376"/>
            <a:ext cx="3048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x</a:t>
            </a:r>
            <a:r>
              <a:rPr lang="fr-FR" sz="1100" i="1" baseline="-25000" dirty="0"/>
              <a:t>0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6375482" y="351597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|</a:t>
            </a:r>
          </a:p>
        </p:txBody>
      </p:sp>
      <p:cxnSp>
        <p:nvCxnSpPr>
          <p:cNvPr id="17" name="Connecteur droit 16"/>
          <p:cNvCxnSpPr/>
          <p:nvPr/>
        </p:nvCxnSpPr>
        <p:spPr>
          <a:xfrm flipH="1">
            <a:off x="5226030" y="1625129"/>
            <a:ext cx="1447732" cy="2068739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6545561" y="1759281"/>
            <a:ext cx="87938" cy="1934587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5028474" y="3807376"/>
            <a:ext cx="3048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x</a:t>
            </a:r>
            <a:r>
              <a:rPr lang="fr-FR" sz="1100" i="1" baseline="-25000" dirty="0"/>
              <a:t>1</a:t>
            </a:r>
          </a:p>
        </p:txBody>
      </p:sp>
      <p:cxnSp>
        <p:nvCxnSpPr>
          <p:cNvPr id="28" name="Connecteur droit 27"/>
          <p:cNvCxnSpPr/>
          <p:nvPr/>
        </p:nvCxnSpPr>
        <p:spPr>
          <a:xfrm flipV="1">
            <a:off x="5180920" y="3109800"/>
            <a:ext cx="45110" cy="590837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H="1">
            <a:off x="4727848" y="3109799"/>
            <a:ext cx="523722" cy="593184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flipV="1">
            <a:off x="4727848" y="3515971"/>
            <a:ext cx="0" cy="187013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4493109" y="3807376"/>
            <a:ext cx="3048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x</a:t>
            </a:r>
            <a:r>
              <a:rPr lang="fr-FR" sz="1100" i="1" baseline="-25000" dirty="0"/>
              <a:t>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ZoneTexte 38"/>
              <p:cNvSpPr txBox="1"/>
              <p:nvPr/>
            </p:nvSpPr>
            <p:spPr>
              <a:xfrm>
                <a:off x="2582070" y="4473274"/>
                <a:ext cx="2548903" cy="5049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/>
                  <a:t>tg </a:t>
                </a:r>
                <a:r>
                  <a:rPr lang="el-GR" dirty="0"/>
                  <a:t>θ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latin typeface="Cambria Math"/>
                              </a:rPr>
                              <m:t>𝑥</m:t>
                            </m:r>
                            <m:r>
                              <a:rPr lang="fr-FR" i="1" baseline="-25000">
                                <a:latin typeface="Cambria Math"/>
                              </a:rPr>
                              <m:t>0</m:t>
                            </m:r>
                          </m:e>
                        </m:d>
                        <m:r>
                          <a:rPr lang="fr-FR" i="1">
                            <a:latin typeface="Cambria Math"/>
                          </a:rPr>
                          <m:t>−</m:t>
                        </m:r>
                        <m:r>
                          <a:rPr lang="fr-FR" i="1">
                            <a:latin typeface="Cambria Math"/>
                          </a:rPr>
                          <m:t>𝑓</m:t>
                        </m:r>
                        <m:r>
                          <a:rPr lang="fr-FR" i="1">
                            <a:latin typeface="Cambria Math"/>
                          </a:rPr>
                          <m:t>(0)</m:t>
                        </m:r>
                      </m:num>
                      <m:den>
                        <m:r>
                          <a:rPr lang="fr-FR" i="1">
                            <a:latin typeface="Cambria Math"/>
                          </a:rPr>
                          <m:t>𝑥</m:t>
                        </m:r>
                        <m:r>
                          <a:rPr lang="fr-FR" i="1" baseline="-25000">
                            <a:latin typeface="Cambria Math"/>
                          </a:rPr>
                          <m:t>0</m:t>
                        </m:r>
                        <m:r>
                          <a:rPr lang="fr-FR" i="1">
                            <a:latin typeface="Cambria Math"/>
                          </a:rPr>
                          <m:t> −</m:t>
                        </m:r>
                        <m:r>
                          <a:rPr lang="fr-FR" i="1">
                            <a:latin typeface="Cambria Math"/>
                          </a:rPr>
                          <m:t>𝑥</m:t>
                        </m:r>
                        <m:r>
                          <a:rPr lang="fr-FR" i="1" baseline="-25000">
                            <a:latin typeface="Cambria Math"/>
                          </a:rPr>
                          <m:t>1</m:t>
                        </m:r>
                      </m:den>
                    </m:f>
                    <m:r>
                      <a:rPr lang="fr-FR" i="1">
                        <a:latin typeface="Cambria Math"/>
                      </a:rPr>
                      <m:t>=</m:t>
                    </m:r>
                    <m:r>
                      <a:rPr lang="fr-FR" i="1">
                        <a:latin typeface="Cambria Math"/>
                      </a:rPr>
                      <m:t>𝑓</m:t>
                    </m:r>
                    <m:r>
                      <a:rPr lang="fr-FR" i="1">
                        <a:latin typeface="Cambria Math"/>
                      </a:rPr>
                      <m:t>′(</m:t>
                    </m:r>
                    <m:r>
                      <a:rPr lang="fr-FR" i="1">
                        <a:latin typeface="Cambria Math"/>
                      </a:rPr>
                      <m:t>𝑥</m:t>
                    </m:r>
                    <m:r>
                      <a:rPr lang="fr-FR" i="1" baseline="-25000">
                        <a:latin typeface="Cambria Math"/>
                      </a:rPr>
                      <m:t>0</m:t>
                    </m:r>
                    <m:r>
                      <a:rPr lang="fr-FR" i="1">
                        <a:latin typeface="Cambria Math"/>
                      </a:rPr>
                      <m:t>)</m:t>
                    </m:r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39" name="ZoneTexte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2070" y="4473274"/>
                <a:ext cx="2548903" cy="504946"/>
              </a:xfrm>
              <a:prstGeom prst="rect">
                <a:avLst/>
              </a:prstGeom>
              <a:blipFill>
                <a:blip r:embed="rId2"/>
                <a:stretch>
                  <a:fillRect l="-1980" r="-990" b="-12195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Connecteur droit avec flèche 42"/>
          <p:cNvCxnSpPr/>
          <p:nvPr/>
        </p:nvCxnSpPr>
        <p:spPr>
          <a:xfrm>
            <a:off x="5180920" y="4725418"/>
            <a:ext cx="3680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ZoneTexte 43"/>
              <p:cNvSpPr txBox="1"/>
              <p:nvPr/>
            </p:nvSpPr>
            <p:spPr>
              <a:xfrm>
                <a:off x="5524331" y="4394909"/>
                <a:ext cx="1944763" cy="6857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0</m:t>
                      </m:r>
                      <m:r>
                        <a:rPr lang="fr-FR" i="1">
                          <a:latin typeface="Cambria Math"/>
                        </a:rPr>
                        <m:t> −</m:t>
                      </m:r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1</m:t>
                      </m:r>
                      <m:r>
                        <a:rPr lang="fr-FR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/>
                            </a:rPr>
                            <m:t>𝑓</m:t>
                          </m:r>
                          <m:r>
                            <a:rPr lang="fr-FR" i="1">
                              <a:latin typeface="Cambria Math"/>
                            </a:rPr>
                            <m:t>(</m:t>
                          </m:r>
                          <m:r>
                            <a:rPr lang="fr-FR" i="1">
                              <a:latin typeface="Cambria Math"/>
                            </a:rPr>
                            <m:t>𝑥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0</m:t>
                          </m:r>
                          <m:r>
                            <a:rPr lang="fr-FR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num>
                        <m:den>
                          <m:r>
                            <a:rPr lang="fr-FR" i="1">
                              <a:latin typeface="Cambria Math"/>
                            </a:rPr>
                            <m:t>𝑓</m:t>
                          </m:r>
                          <m:r>
                            <a:rPr lang="fr-FR" i="1">
                              <a:latin typeface="Cambria Math"/>
                            </a:rPr>
                            <m:t>′(</m:t>
                          </m:r>
                          <m:r>
                            <a:rPr lang="fr-FR" i="1">
                              <a:latin typeface="Cambria Math"/>
                            </a:rPr>
                            <m:t>𝑥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0</m:t>
                          </m:r>
                          <m:r>
                            <a:rPr lang="fr-FR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44" name="ZoneTexte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331" y="4394909"/>
                <a:ext cx="1944763" cy="685765"/>
              </a:xfrm>
              <a:prstGeom prst="rect">
                <a:avLst/>
              </a:prstGeom>
              <a:blipFill>
                <a:blip r:embed="rId3"/>
                <a:stretch>
                  <a:fillRect t="-5556" b="-9259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Connecteur droit avec flèche 44"/>
          <p:cNvCxnSpPr/>
          <p:nvPr/>
        </p:nvCxnSpPr>
        <p:spPr>
          <a:xfrm>
            <a:off x="7469093" y="4725418"/>
            <a:ext cx="3680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ZoneTexte 45"/>
              <p:cNvSpPr txBox="1"/>
              <p:nvPr/>
            </p:nvSpPr>
            <p:spPr>
              <a:xfrm>
                <a:off x="7968208" y="4293096"/>
                <a:ext cx="1927130" cy="6690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1</m:t>
                      </m:r>
                      <m:r>
                        <a:rPr lang="fr-FR" i="1">
                          <a:latin typeface="Cambria Math"/>
                        </a:rPr>
                        <m:t>=</m:t>
                      </m:r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0</m:t>
                      </m:r>
                      <m:r>
                        <a:rPr lang="fr-FR" i="1" baseline="-25000">
                          <a:latin typeface="Cambria Math"/>
                        </a:rPr>
                        <m:t> </m:t>
                      </m:r>
                      <m:r>
                        <a:rPr lang="fr-FR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/>
                            </a:rPr>
                            <m:t>𝑓</m:t>
                          </m:r>
                          <m:r>
                            <a:rPr lang="fr-FR" i="1">
                              <a:latin typeface="Cambria Math"/>
                            </a:rPr>
                            <m:t>(</m:t>
                          </m:r>
                          <m:r>
                            <a:rPr lang="fr-FR" i="1">
                              <a:latin typeface="Cambria Math"/>
                            </a:rPr>
                            <m:t>𝑥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0</m:t>
                          </m:r>
                          <m:r>
                            <a:rPr lang="fr-FR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num>
                        <m:den>
                          <m:r>
                            <a:rPr lang="fr-FR" i="1">
                              <a:latin typeface="Cambria Math"/>
                            </a:rPr>
                            <m:t>𝑓</m:t>
                          </m:r>
                          <m:r>
                            <a:rPr lang="fr-FR" i="1">
                              <a:latin typeface="Cambria Math"/>
                            </a:rPr>
                            <m:t>′(</m:t>
                          </m:r>
                          <m:r>
                            <a:rPr lang="fr-FR" i="1">
                              <a:latin typeface="Cambria Math"/>
                            </a:rPr>
                            <m:t>𝑥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0</m:t>
                          </m:r>
                          <m:r>
                            <a:rPr lang="fr-FR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46" name="ZoneText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8208" y="4293096"/>
                <a:ext cx="1927130" cy="669094"/>
              </a:xfrm>
              <a:prstGeom prst="rect">
                <a:avLst/>
              </a:prstGeom>
              <a:blipFill>
                <a:blip r:embed="rId4"/>
                <a:stretch>
                  <a:fillRect t="-3704" b="-9259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ZoneTexte 26"/>
              <p:cNvSpPr txBox="1"/>
              <p:nvPr/>
            </p:nvSpPr>
            <p:spPr>
              <a:xfrm>
                <a:off x="2434400" y="5377341"/>
                <a:ext cx="1927130" cy="6690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2</m:t>
                      </m:r>
                      <m:r>
                        <a:rPr lang="fr-FR" i="1">
                          <a:latin typeface="Cambria Math"/>
                        </a:rPr>
                        <m:t>=</m:t>
                      </m:r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1 </m:t>
                      </m:r>
                      <m:r>
                        <a:rPr lang="fr-FR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/>
                            </a:rPr>
                            <m:t>𝑓</m:t>
                          </m:r>
                          <m:r>
                            <a:rPr lang="fr-FR" i="1">
                              <a:latin typeface="Cambria Math"/>
                            </a:rPr>
                            <m:t>(</m:t>
                          </m:r>
                          <m:r>
                            <a:rPr lang="fr-FR" i="1">
                              <a:latin typeface="Cambria Math"/>
                            </a:rPr>
                            <m:t>𝑥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1</m:t>
                          </m:r>
                          <m:r>
                            <a:rPr lang="fr-FR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num>
                        <m:den>
                          <m:r>
                            <a:rPr lang="fr-FR" i="1">
                              <a:latin typeface="Cambria Math"/>
                            </a:rPr>
                            <m:t>𝑓</m:t>
                          </m:r>
                          <m:r>
                            <a:rPr lang="fr-FR" i="1">
                              <a:latin typeface="Cambria Math"/>
                            </a:rPr>
                            <m:t>′(</m:t>
                          </m:r>
                          <m:r>
                            <a:rPr lang="fr-FR" i="1">
                              <a:latin typeface="Cambria Math"/>
                            </a:rPr>
                            <m:t>𝑥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1</m:t>
                          </m:r>
                          <m:r>
                            <a:rPr lang="fr-FR" i="1">
                              <a:latin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4400" y="5377341"/>
                <a:ext cx="1927130" cy="669094"/>
              </a:xfrm>
              <a:prstGeom prst="rect">
                <a:avLst/>
              </a:prstGeom>
              <a:blipFill>
                <a:blip r:embed="rId5"/>
                <a:stretch>
                  <a:fillRect t="-5556" b="-9259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ZoneTexte 9"/>
          <p:cNvSpPr txBox="1"/>
          <p:nvPr/>
        </p:nvSpPr>
        <p:spPr>
          <a:xfrm>
            <a:off x="4493110" y="5534996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…….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ZoneTexte 28"/>
              <p:cNvSpPr txBox="1"/>
              <p:nvPr/>
            </p:nvSpPr>
            <p:spPr>
              <a:xfrm>
                <a:off x="5203561" y="5420682"/>
                <a:ext cx="2553263" cy="6690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𝑘</m:t>
                      </m:r>
                      <m:r>
                        <a:rPr lang="fr-FR" i="1">
                          <a:latin typeface="Cambria Math"/>
                        </a:rPr>
                        <m:t>=</m:t>
                      </m:r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𝑘</m:t>
                      </m:r>
                      <m:r>
                        <a:rPr lang="fr-FR" i="1" baseline="-25000">
                          <a:latin typeface="Cambria Math"/>
                        </a:rPr>
                        <m:t>−1 −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/>
                            </a:rPr>
                            <m:t>𝑓</m:t>
                          </m:r>
                          <m:r>
                            <a:rPr lang="fr-FR" i="1">
                              <a:latin typeface="Cambria Math"/>
                            </a:rPr>
                            <m:t>(</m:t>
                          </m:r>
                          <m:r>
                            <a:rPr lang="fr-FR" i="1">
                              <a:latin typeface="Cambria Math"/>
                            </a:rPr>
                            <m:t>𝑥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𝑘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−1)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num>
                        <m:den>
                          <m:r>
                            <a:rPr lang="fr-FR" i="1">
                              <a:latin typeface="Cambria Math"/>
                            </a:rPr>
                            <m:t>𝑓</m:t>
                          </m:r>
                          <m:r>
                            <a:rPr lang="fr-FR" i="1">
                              <a:latin typeface="Cambria Math"/>
                            </a:rPr>
                            <m:t>′(</m:t>
                          </m:r>
                          <m:r>
                            <a:rPr lang="fr-FR" i="1">
                              <a:latin typeface="Cambria Math"/>
                            </a:rPr>
                            <m:t>𝑥𝑘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−1)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3561" y="5420682"/>
                <a:ext cx="2553263" cy="669094"/>
              </a:xfrm>
              <a:prstGeom prst="rect">
                <a:avLst/>
              </a:prstGeom>
              <a:blipFill>
                <a:blip r:embed="rId6"/>
                <a:stretch>
                  <a:fillRect t="-5556" b="-12963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0267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0" grpId="0"/>
      <p:bldP spid="2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Méthode de Newton-</a:t>
            </a:r>
            <a:r>
              <a:rPr lang="fr-FR" dirty="0" err="1"/>
              <a:t>Raphson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 dirty="0" err="1"/>
              <a:t>I.laribi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32</a:t>
            </a:fld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ZoneTexte 28"/>
              <p:cNvSpPr txBox="1"/>
              <p:nvPr/>
            </p:nvSpPr>
            <p:spPr>
              <a:xfrm>
                <a:off x="3860072" y="4678629"/>
                <a:ext cx="2505173" cy="6690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𝑘</m:t>
                      </m:r>
                      <m:r>
                        <a:rPr lang="fr-FR" i="1">
                          <a:latin typeface="Cambria Math"/>
                        </a:rPr>
                        <m:t>=</m:t>
                      </m:r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𝑘</m:t>
                      </m:r>
                      <m:r>
                        <a:rPr lang="fr-FR" i="1" baseline="-25000">
                          <a:latin typeface="Cambria Math"/>
                        </a:rPr>
                        <m:t>−1 −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/>
                            </a:rPr>
                            <m:t>𝑓</m:t>
                          </m:r>
                          <m:r>
                            <a:rPr lang="fr-FR" i="1">
                              <a:latin typeface="Cambria Math"/>
                            </a:rPr>
                            <m:t>(</m:t>
                          </m:r>
                          <m:r>
                            <a:rPr lang="fr-FR" i="1">
                              <a:latin typeface="Cambria Math"/>
                            </a:rPr>
                            <m:t>𝑥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𝑘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−1)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num>
                        <m:den>
                          <m:r>
                            <a:rPr lang="fr-FR" i="1">
                              <a:latin typeface="Cambria Math"/>
                            </a:rPr>
                            <m:t>𝑓</m:t>
                          </m:r>
                          <m:r>
                            <a:rPr lang="fr-FR" i="1">
                              <a:latin typeface="Cambria Math"/>
                            </a:rPr>
                            <m:t>′(</m:t>
                          </m:r>
                          <m:r>
                            <a:rPr lang="fr-FR" i="1">
                              <a:latin typeface="Cambria Math"/>
                            </a:rPr>
                            <m:t>𝑥𝑘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−1)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0072" y="4678629"/>
                <a:ext cx="2505173" cy="669094"/>
              </a:xfrm>
              <a:prstGeom prst="rect">
                <a:avLst/>
              </a:prstGeom>
              <a:blipFill>
                <a:blip r:embed="rId2"/>
                <a:stretch>
                  <a:fillRect t="-5660" b="-15094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/>
          <p:cNvSpPr/>
          <p:nvPr/>
        </p:nvSpPr>
        <p:spPr>
          <a:xfrm>
            <a:off x="2135561" y="1892521"/>
            <a:ext cx="26194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fr-FR" i="1" dirty="0"/>
              <a:t>F</a:t>
            </a:r>
            <a:r>
              <a:rPr lang="fr-FR" dirty="0"/>
              <a:t> est continue sur [a,b]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122564" y="2261853"/>
            <a:ext cx="1657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fr-FR" i="1" dirty="0"/>
              <a:t>F(a) </a:t>
            </a:r>
            <a:r>
              <a:rPr lang="fr-FR" dirty="0"/>
              <a:t>× </a:t>
            </a:r>
            <a:r>
              <a:rPr lang="fr-FR" i="1" dirty="0"/>
              <a:t>F(b)&lt;</a:t>
            </a:r>
            <a:r>
              <a:rPr lang="fr-FR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148507" y="2631185"/>
            <a:ext cx="2776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fr-FR" dirty="0"/>
              <a:t>F est monotone sur [a,b]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2179677" y="1556792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00B0F0"/>
                </a:solidFill>
              </a:rPr>
              <a:t>Condition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122564" y="3019607"/>
            <a:ext cx="22667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fr-FR" dirty="0"/>
              <a:t>∀ 𝒙 ∈ [</a:t>
            </a:r>
            <a:r>
              <a:rPr lang="fr-FR" dirty="0" err="1"/>
              <a:t>a,b</a:t>
            </a:r>
            <a:r>
              <a:rPr lang="fr-FR" dirty="0"/>
              <a:t>]: </a:t>
            </a:r>
            <a:r>
              <a:rPr lang="fr-FR" i="1" dirty="0"/>
              <a:t>f’(x)</a:t>
            </a:r>
            <a:r>
              <a:rPr lang="fr-FR" dirty="0"/>
              <a:t>≠ 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703512" y="3717033"/>
            <a:ext cx="907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méthode de Newton-</a:t>
            </a:r>
            <a:r>
              <a:rPr lang="fr-FR" dirty="0" err="1"/>
              <a:t>Raphson</a:t>
            </a:r>
            <a:r>
              <a:rPr lang="fr-FR" dirty="0"/>
              <a:t> est une méthode ou on construit par récurrence une suite qui vas convergé ver s la solution d’équation </a:t>
            </a:r>
            <a:r>
              <a:rPr lang="fr-FR" i="1" dirty="0"/>
              <a:t>f(x)</a:t>
            </a:r>
            <a:r>
              <a:rPr lang="fr-FR" dirty="0"/>
              <a:t>=0</a:t>
            </a:r>
          </a:p>
        </p:txBody>
      </p:sp>
      <p:sp>
        <p:nvSpPr>
          <p:cNvPr id="6" name="Accolade ouvrante 5"/>
          <p:cNvSpPr/>
          <p:nvPr/>
        </p:nvSpPr>
        <p:spPr>
          <a:xfrm>
            <a:off x="3465606" y="4363364"/>
            <a:ext cx="461323" cy="115386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ZoneTexte 10"/>
              <p:cNvSpPr txBox="1"/>
              <p:nvPr/>
            </p:nvSpPr>
            <p:spPr>
              <a:xfrm>
                <a:off x="4009620" y="4479767"/>
                <a:ext cx="436337" cy="3629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fr-FR" baseline="-25000" dirty="0"/>
              </a:p>
            </p:txBody>
          </p:sp>
        </mc:Choice>
        <mc:Fallback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9620" y="4479767"/>
                <a:ext cx="436337" cy="3629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1879664" y="5735476"/>
            <a:ext cx="7816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Cette suite, si elle converge, doit converger vers la solution </a:t>
            </a:r>
            <a:r>
              <a:rPr lang="fr-FR" i="1" dirty="0"/>
              <a:t>c</a:t>
            </a:r>
            <a:r>
              <a:rPr lang="fr-FR" dirty="0"/>
              <a:t> de f(x)=0. On remarque que </a:t>
            </a:r>
            <a:r>
              <a:rPr lang="fr-FR" i="1" dirty="0"/>
              <a:t>f’(x) </a:t>
            </a:r>
            <a:r>
              <a:rPr lang="fr-FR" dirty="0"/>
              <a:t>doit être non nulle</a:t>
            </a:r>
          </a:p>
        </p:txBody>
      </p:sp>
    </p:spTree>
    <p:extLst>
      <p:ext uri="{BB962C8B-B14F-4D97-AF65-F5344CB8AC3E}">
        <p14:creationId xmlns:p14="http://schemas.microsoft.com/office/powerpoint/2010/main" val="126990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32" grpId="0"/>
      <p:bldP spid="34" grpId="0"/>
      <p:bldP spid="35" grpId="0"/>
      <p:bldP spid="42" grpId="0"/>
      <p:bldP spid="5" grpId="0"/>
      <p:bldP spid="6" grpId="0" animBg="1"/>
      <p:bldP spid="11" grpId="0"/>
      <p:bldP spid="1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Méthode de Newton-</a:t>
            </a:r>
            <a:r>
              <a:rPr lang="fr-FR" dirty="0" err="1"/>
              <a:t>Raphson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 dirty="0" err="1"/>
              <a:t>I.laribi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33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847528" y="1916831"/>
            <a:ext cx="849694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fr-F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Critère d’arrêt de calcul pour la méthode de Newton-</a:t>
            </a:r>
            <a:r>
              <a:rPr lang="fr-FR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Raphson</a:t>
            </a:r>
            <a:endParaRPr lang="fr-FR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47528" y="2492897"/>
            <a:ext cx="81369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Si la condition de convergence est vérifiée, le procédé itératif doit converger. Cela veut dire que chaque nouvelle itération est meilleure que la précédente</a:t>
            </a:r>
          </a:p>
          <a:p>
            <a:endParaRPr lang="fr-FR" dirty="0"/>
          </a:p>
          <a:p>
            <a:r>
              <a:rPr lang="fr-FR" dirty="0"/>
              <a:t>on peut dire que si on a une précision 𝜺, on arrête le calcul lorsque la différence absolue entre deux approximations successives est inférieure à la précision donnée.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207568" y="5517232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Si cette condition est vérifiée on prend 𝒙</a:t>
            </a:r>
            <a:r>
              <a:rPr lang="fr-FR" baseline="-25000" dirty="0"/>
              <a:t>k</a:t>
            </a:r>
            <a:r>
              <a:rPr lang="fr-FR" dirty="0"/>
              <a:t> comme  solution de </a:t>
            </a:r>
            <a:r>
              <a:rPr lang="fr-FR" i="1" dirty="0"/>
              <a:t>f(x)=</a:t>
            </a:r>
            <a:r>
              <a:rPr lang="fr-FR" dirty="0"/>
              <a:t>0.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935761" y="4725144"/>
            <a:ext cx="1466107" cy="369332"/>
          </a:xfrm>
          <a:prstGeom prst="rect">
            <a:avLst/>
          </a:prstGeom>
          <a:solidFill>
            <a:schemeClr val="accent3"/>
          </a:solidFill>
        </p:spPr>
        <p:txBody>
          <a:bodyPr wrap="none">
            <a:spAutoFit/>
          </a:bodyPr>
          <a:lstStyle/>
          <a:p>
            <a:r>
              <a:rPr lang="fr-FR" dirty="0"/>
              <a:t>|𝒙</a:t>
            </a:r>
            <a:r>
              <a:rPr lang="fr-FR" baseline="-25000" dirty="0"/>
              <a:t>k </a:t>
            </a:r>
            <a:r>
              <a:rPr lang="fr-FR" dirty="0"/>
              <a:t>− 𝒙</a:t>
            </a:r>
            <a:r>
              <a:rPr lang="fr-FR" baseline="-25000" dirty="0"/>
              <a:t>k-1</a:t>
            </a:r>
            <a:r>
              <a:rPr lang="fr-FR" dirty="0"/>
              <a:t>| &lt; 𝜺</a:t>
            </a:r>
          </a:p>
        </p:txBody>
      </p:sp>
    </p:spTree>
    <p:extLst>
      <p:ext uri="{BB962C8B-B14F-4D97-AF65-F5344CB8AC3E}">
        <p14:creationId xmlns:p14="http://schemas.microsoft.com/office/powerpoint/2010/main" val="36093254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34</a:t>
            </a:fld>
            <a:endParaRPr lang="fr-FR"/>
          </a:p>
        </p:txBody>
      </p:sp>
      <p:sp>
        <p:nvSpPr>
          <p:cNvPr id="7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Méthode de Newton-</a:t>
            </a:r>
            <a:r>
              <a:rPr lang="fr-FR" dirty="0" err="1"/>
              <a:t>Raphson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991545" y="2176611"/>
            <a:ext cx="1254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00B0F0"/>
                </a:solidFill>
              </a:rPr>
              <a:t>Algorithme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991544" y="2636912"/>
            <a:ext cx="7200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  <a:r>
              <a:rPr lang="fr-FR" baseline="30000" dirty="0"/>
              <a:t>er</a:t>
            </a:r>
            <a:r>
              <a:rPr lang="fr-FR" dirty="0"/>
              <a:t> pas : </a:t>
            </a:r>
            <a:r>
              <a:rPr lang="fr-FR" i="1" dirty="0"/>
              <a:t>k</a:t>
            </a:r>
            <a:r>
              <a:rPr lang="fr-FR" i="1" dirty="0">
                <a:sym typeface="Wingdings" pitchFamily="2" charset="2"/>
              </a:rPr>
              <a:t>1</a:t>
            </a:r>
          </a:p>
          <a:p>
            <a:endParaRPr lang="fr-FR" i="1" dirty="0">
              <a:sym typeface="Wingdings" pitchFamily="2" charset="2"/>
            </a:endParaRPr>
          </a:p>
          <a:p>
            <a:r>
              <a:rPr lang="fr-FR" dirty="0">
                <a:sym typeface="Wingdings" pitchFamily="2" charset="2"/>
              </a:rPr>
              <a:t>2ieme pas :</a:t>
            </a:r>
          </a:p>
          <a:p>
            <a:endParaRPr lang="fr-FR" dirty="0">
              <a:sym typeface="Wingdings" pitchFamily="2" charset="2"/>
            </a:endParaRPr>
          </a:p>
          <a:p>
            <a:r>
              <a:rPr lang="fr-FR" dirty="0">
                <a:sym typeface="Wingdings" pitchFamily="2" charset="2"/>
              </a:rPr>
              <a:t> </a:t>
            </a:r>
            <a:endParaRPr lang="fr-FR" i="1" dirty="0">
              <a:sym typeface="Wingdings" pitchFamily="2" charset="2"/>
            </a:endParaRPr>
          </a:p>
          <a:p>
            <a:r>
              <a:rPr lang="fr-FR" dirty="0">
                <a:sym typeface="Wingdings" pitchFamily="2" charset="2"/>
              </a:rPr>
              <a:t>3ieme pas : </a:t>
            </a:r>
            <a:r>
              <a:rPr lang="fr-FR" i="1" dirty="0">
                <a:sym typeface="Wingdings" pitchFamily="2" charset="2"/>
              </a:rPr>
              <a:t>si|x</a:t>
            </a:r>
            <a:r>
              <a:rPr lang="fr-FR" i="1" baseline="-25000" dirty="0">
                <a:sym typeface="Wingdings" pitchFamily="2" charset="2"/>
              </a:rPr>
              <a:t>k</a:t>
            </a:r>
            <a:r>
              <a:rPr lang="fr-FR" i="1" dirty="0">
                <a:sym typeface="Wingdings" pitchFamily="2" charset="2"/>
              </a:rPr>
              <a:t>-x</a:t>
            </a:r>
            <a:r>
              <a:rPr lang="fr-FR" i="1" baseline="-25000" dirty="0">
                <a:sym typeface="Wingdings" pitchFamily="2" charset="2"/>
              </a:rPr>
              <a:t>k-1</a:t>
            </a:r>
            <a:r>
              <a:rPr lang="fr-FR" i="1" dirty="0">
                <a:sym typeface="Wingdings" pitchFamily="2" charset="2"/>
              </a:rPr>
              <a:t>|</a:t>
            </a:r>
            <a:r>
              <a:rPr lang="fr-FR" i="1" dirty="0"/>
              <a:t> ≤ 𝜺</a:t>
            </a:r>
          </a:p>
          <a:p>
            <a:r>
              <a:rPr lang="fr-FR" dirty="0"/>
              <a:t>	alors </a:t>
            </a:r>
            <a:r>
              <a:rPr lang="fr-FR" i="1" dirty="0" err="1"/>
              <a:t>x</a:t>
            </a:r>
            <a:r>
              <a:rPr lang="fr-FR" i="1" baseline="-25000" dirty="0" err="1"/>
              <a:t>k</a:t>
            </a:r>
            <a:r>
              <a:rPr lang="fr-FR" dirty="0"/>
              <a:t> est une racine approchée(stop)</a:t>
            </a:r>
          </a:p>
          <a:p>
            <a:r>
              <a:rPr lang="fr-FR" dirty="0"/>
              <a:t>	sinon </a:t>
            </a:r>
            <a:r>
              <a:rPr lang="fr-FR" i="1" dirty="0"/>
              <a:t>k</a:t>
            </a:r>
            <a:r>
              <a:rPr lang="fr-FR" i="1" dirty="0">
                <a:sym typeface="Wingdings" pitchFamily="2" charset="2"/>
              </a:rPr>
              <a:t>k+1</a:t>
            </a:r>
          </a:p>
          <a:p>
            <a:endParaRPr lang="fr-FR" i="1" dirty="0">
              <a:sym typeface="Wingdings" pitchFamily="2" charset="2"/>
            </a:endParaRPr>
          </a:p>
          <a:p>
            <a:r>
              <a:rPr lang="fr-FR" dirty="0">
                <a:sym typeface="Wingdings" pitchFamily="2" charset="2"/>
              </a:rPr>
              <a:t>4ieme pas : retour au 2ieme pas.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/>
              <p:cNvSpPr txBox="1"/>
              <p:nvPr/>
            </p:nvSpPr>
            <p:spPr>
              <a:xfrm>
                <a:off x="3441028" y="3068960"/>
                <a:ext cx="2553263" cy="6690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𝑘</m:t>
                      </m:r>
                      <m:r>
                        <a:rPr lang="fr-FR" i="1">
                          <a:latin typeface="Cambria Math"/>
                        </a:rPr>
                        <m:t>=</m:t>
                      </m:r>
                      <m:r>
                        <a:rPr lang="fr-FR" i="1">
                          <a:latin typeface="Cambria Math"/>
                        </a:rPr>
                        <m:t>𝑥</m:t>
                      </m:r>
                      <m:r>
                        <a:rPr lang="fr-FR" i="1" baseline="-25000">
                          <a:latin typeface="Cambria Math"/>
                        </a:rPr>
                        <m:t>𝑘</m:t>
                      </m:r>
                      <m:r>
                        <a:rPr lang="fr-FR" i="1" baseline="-25000">
                          <a:latin typeface="Cambria Math"/>
                        </a:rPr>
                        <m:t>−1 −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/>
                            </a:rPr>
                            <m:t>𝑓</m:t>
                          </m:r>
                          <m:r>
                            <a:rPr lang="fr-FR" i="1">
                              <a:latin typeface="Cambria Math"/>
                            </a:rPr>
                            <m:t>(</m:t>
                          </m:r>
                          <m:r>
                            <a:rPr lang="fr-FR" i="1">
                              <a:latin typeface="Cambria Math"/>
                            </a:rPr>
                            <m:t>𝑥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𝑘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−1)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num>
                        <m:den>
                          <m:r>
                            <a:rPr lang="fr-FR" i="1">
                              <a:latin typeface="Cambria Math"/>
                            </a:rPr>
                            <m:t>𝑓</m:t>
                          </m:r>
                          <m:r>
                            <a:rPr lang="fr-FR" i="1">
                              <a:latin typeface="Cambria Math"/>
                            </a:rPr>
                            <m:t>′(</m:t>
                          </m:r>
                          <m:r>
                            <a:rPr lang="fr-FR" i="1">
                              <a:latin typeface="Cambria Math"/>
                            </a:rPr>
                            <m:t>𝑥𝑘</m:t>
                          </m:r>
                          <m:r>
                            <a:rPr lang="fr-FR" i="1" baseline="-25000">
                              <a:latin typeface="Cambria Math"/>
                            </a:rPr>
                            <m:t>−1)</m:t>
                          </m:r>
                          <m:r>
                            <m:rPr>
                              <m:nor/>
                            </m:rPr>
                            <a:rPr lang="fr-FR" dirty="0"/>
                            <m:t> 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1028" y="3068960"/>
                <a:ext cx="2553263" cy="669094"/>
              </a:xfrm>
              <a:prstGeom prst="rect">
                <a:avLst/>
              </a:prstGeom>
              <a:blipFill>
                <a:blip r:embed="rId2"/>
                <a:stretch>
                  <a:fillRect t="-3704" b="-12963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9044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35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919536" y="1916833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Trouver la racine de  l’équation f(x)= </a:t>
            </a:r>
            <a:r>
              <a:rPr lang="fr-FR" i="1" dirty="0"/>
              <a:t>x</a:t>
            </a:r>
            <a:r>
              <a:rPr lang="fr-FR" i="1" baseline="30000" dirty="0"/>
              <a:t>3</a:t>
            </a:r>
            <a:r>
              <a:rPr lang="fr-FR" i="1" dirty="0"/>
              <a:t>-x-1</a:t>
            </a:r>
            <a:r>
              <a:rPr lang="fr-FR" dirty="0"/>
              <a:t>qui appartient à </a:t>
            </a:r>
            <a:r>
              <a:rPr lang="fr-FR" b="1" dirty="0"/>
              <a:t>[1, 2] </a:t>
            </a:r>
            <a:r>
              <a:rPr lang="fr-FR" dirty="0"/>
              <a:t>avec une précision </a:t>
            </a:r>
            <a:r>
              <a:rPr lang="fr-FR" b="1" dirty="0"/>
              <a:t>ε=10</a:t>
            </a:r>
            <a:r>
              <a:rPr lang="fr-FR" b="1" baseline="30000" dirty="0"/>
              <a:t>-2</a:t>
            </a:r>
            <a:r>
              <a:rPr lang="fr-FR" dirty="0"/>
              <a:t> et </a:t>
            </a:r>
            <a:r>
              <a:rPr lang="fr-FR" b="1" dirty="0"/>
              <a:t>x</a:t>
            </a:r>
            <a:r>
              <a:rPr lang="fr-FR" b="1" baseline="-25000" dirty="0"/>
              <a:t>0</a:t>
            </a:r>
            <a:r>
              <a:rPr lang="fr-FR" b="1" dirty="0"/>
              <a:t>=1.5</a:t>
            </a:r>
            <a:r>
              <a:rPr lang="fr-FR" dirty="0"/>
              <a:t>.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921430" y="2740278"/>
            <a:ext cx="4478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00B0F0"/>
                </a:solidFill>
              </a:rPr>
              <a:t> Vérification des conditions de convergence :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279576" y="3271597"/>
            <a:ext cx="4952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fr-FR" dirty="0"/>
              <a:t>f(x) est un polynôme, elle est continue sur [1,2] 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279577" y="3654316"/>
            <a:ext cx="3324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fr-FR" dirty="0"/>
              <a:t>f(1)= -1, f(2)=5 </a:t>
            </a:r>
            <a:r>
              <a:rPr lang="fr-FR" dirty="0">
                <a:sym typeface="Wingdings" pitchFamily="2" charset="2"/>
              </a:rPr>
              <a:t> f(1)*f(2) &lt;0 </a:t>
            </a:r>
            <a:r>
              <a:rPr lang="fr-FR" dirty="0"/>
              <a:t>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252193" y="4023648"/>
            <a:ext cx="5563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fr-FR" dirty="0"/>
              <a:t>f’(x)=3x</a:t>
            </a:r>
            <a:r>
              <a:rPr lang="fr-FR" baseline="30000" dirty="0"/>
              <a:t>2</a:t>
            </a:r>
            <a:r>
              <a:rPr lang="fr-FR" dirty="0"/>
              <a:t> -1 &gt; 0 ∀ 𝒙 ∈ [1,2] </a:t>
            </a:r>
            <a:r>
              <a:rPr lang="fr-FR" dirty="0">
                <a:sym typeface="Wingdings" pitchFamily="2" charset="2"/>
              </a:rPr>
              <a:t> f est monotone sur [1,2]</a:t>
            </a:r>
            <a:r>
              <a:rPr lang="fr-FR" dirty="0"/>
              <a:t>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252193" y="4509120"/>
            <a:ext cx="5298695" cy="369332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On déduit que f(x) =0 admet une seul racine dans [1,2]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252192" y="5413866"/>
            <a:ext cx="4623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Calculons la valeur approximative de la racine : 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309867" y="4880104"/>
            <a:ext cx="4030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fr-FR" dirty="0"/>
              <a:t>f’(x)=3x</a:t>
            </a:r>
            <a:r>
              <a:rPr lang="fr-FR" baseline="30000" dirty="0"/>
              <a:t>2</a:t>
            </a:r>
            <a:r>
              <a:rPr lang="fr-FR" dirty="0"/>
              <a:t> -1 &gt; 0 -</a:t>
            </a:r>
            <a:r>
              <a:rPr lang="fr-FR" dirty="0">
                <a:sym typeface="Wingdings" pitchFamily="2" charset="2"/>
              </a:rPr>
              <a:t> f’(x) ≠ 0</a:t>
            </a:r>
            <a:r>
              <a:rPr lang="fr-FR" dirty="0"/>
              <a:t> ∀ 𝒙 ∈ [1,2]</a:t>
            </a:r>
          </a:p>
        </p:txBody>
      </p:sp>
    </p:spTree>
    <p:extLst>
      <p:ext uri="{BB962C8B-B14F-4D97-AF65-F5344CB8AC3E}">
        <p14:creationId xmlns:p14="http://schemas.microsoft.com/office/powerpoint/2010/main" val="27330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36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919536" y="1916833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Trouver la racine de  l’équation f(x)= </a:t>
            </a:r>
            <a:r>
              <a:rPr lang="fr-FR" i="1" dirty="0"/>
              <a:t>x</a:t>
            </a:r>
            <a:r>
              <a:rPr lang="fr-FR" i="1" baseline="30000" dirty="0"/>
              <a:t>3</a:t>
            </a:r>
            <a:r>
              <a:rPr lang="fr-FR" i="1" dirty="0"/>
              <a:t>-x-1</a:t>
            </a:r>
            <a:r>
              <a:rPr lang="fr-FR" dirty="0"/>
              <a:t>qui appartient à </a:t>
            </a:r>
            <a:r>
              <a:rPr lang="fr-FR" b="1" dirty="0"/>
              <a:t>[1, 2] </a:t>
            </a:r>
            <a:r>
              <a:rPr lang="fr-FR" dirty="0"/>
              <a:t>avec une précision </a:t>
            </a:r>
            <a:r>
              <a:rPr lang="fr-FR" b="1" dirty="0"/>
              <a:t>ε=10</a:t>
            </a:r>
            <a:r>
              <a:rPr lang="fr-FR" b="1" baseline="30000" dirty="0"/>
              <a:t>-2</a:t>
            </a:r>
            <a:r>
              <a:rPr lang="fr-FR" dirty="0"/>
              <a:t> et </a:t>
            </a:r>
            <a:r>
              <a:rPr lang="fr-FR" b="1" dirty="0"/>
              <a:t>x</a:t>
            </a:r>
            <a:r>
              <a:rPr lang="fr-FR" b="1" baseline="-25000" dirty="0"/>
              <a:t>0</a:t>
            </a:r>
            <a:r>
              <a:rPr lang="fr-FR" b="1" dirty="0"/>
              <a:t>=1.5</a:t>
            </a:r>
            <a:r>
              <a:rPr lang="fr-FR" dirty="0"/>
              <a:t>. 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423592" y="2852936"/>
          <a:ext cx="6264696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5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21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944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r>
                        <a:rPr lang="fr-FR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dirty="0" err="1"/>
                        <a:t>x</a:t>
                      </a:r>
                      <a:r>
                        <a:rPr lang="fr-FR" i="1" baseline="-25000" dirty="0" err="1"/>
                        <a:t>k</a:t>
                      </a:r>
                      <a:endParaRPr lang="fr-FR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|</a:t>
                      </a:r>
                      <a:r>
                        <a:rPr lang="fr-FR" i="1" dirty="0"/>
                        <a:t>x</a:t>
                      </a:r>
                      <a:r>
                        <a:rPr lang="fr-FR" i="1" baseline="-25000" dirty="0"/>
                        <a:t>k</a:t>
                      </a:r>
                      <a:r>
                        <a:rPr lang="fr-FR" i="1" dirty="0"/>
                        <a:t>-x</a:t>
                      </a:r>
                      <a:r>
                        <a:rPr lang="fr-FR" i="1" baseline="-25000" dirty="0"/>
                        <a:t>k-1</a:t>
                      </a:r>
                      <a:r>
                        <a:rPr lang="fr-FR" dirty="0"/>
                        <a:t>|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/>
                        <a:t>f(</a:t>
                      </a:r>
                      <a:r>
                        <a:rPr lang="fr-FR" b="1" i="1" dirty="0" err="1"/>
                        <a:t>x</a:t>
                      </a:r>
                      <a:r>
                        <a:rPr lang="fr-FR" b="1" i="1" baseline="-25000" dirty="0" err="1"/>
                        <a:t>k</a:t>
                      </a:r>
                      <a:r>
                        <a:rPr lang="fr-FR" b="1" i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dirty="0"/>
                        <a:t>f’(</a:t>
                      </a:r>
                      <a:r>
                        <a:rPr lang="fr-FR" i="1" dirty="0" err="1"/>
                        <a:t>x</a:t>
                      </a:r>
                      <a:r>
                        <a:rPr lang="fr-FR" i="1" baseline="-25000" dirty="0" err="1"/>
                        <a:t>k</a:t>
                      </a:r>
                      <a:r>
                        <a:rPr lang="fr-FR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baseline="-25000" dirty="0"/>
                        <a:t>1.348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0.152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/>
                        <a:t>0.101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4,451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baseline="-25000" dirty="0"/>
                        <a:t>1.325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/>
                        <a:t>0.001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4.267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baseline="-25000" dirty="0"/>
                        <a:t>1.325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i="1" dirty="0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2207568" y="5301208"/>
            <a:ext cx="3357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/>
              <a:t>La racine approchée est : c= 1.325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5526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Remarques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37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991545" y="1916833"/>
            <a:ext cx="7992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La méthode de bissection est inconditionnellement convergente, son inconvénient est sa lenteur pour obtenir la solution avec une grande précision.</a:t>
            </a:r>
          </a:p>
        </p:txBody>
      </p:sp>
      <p:sp>
        <p:nvSpPr>
          <p:cNvPr id="6" name="Rectangle 5"/>
          <p:cNvSpPr/>
          <p:nvPr/>
        </p:nvSpPr>
        <p:spPr>
          <a:xfrm>
            <a:off x="1991544" y="3135966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La méthode du point fixe est plus rapide que celle de bissection à condition qu’elle converge.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004255" y="4375925"/>
            <a:ext cx="81241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La méthode de Newton-</a:t>
            </a:r>
            <a:r>
              <a:rPr lang="fr-FR" dirty="0" err="1"/>
              <a:t>Raphson</a:t>
            </a:r>
            <a:r>
              <a:rPr lang="fr-FR" dirty="0"/>
              <a:t> est la plus rapide, elle permet d’obtenir des solutions très précises en un nombre réduit d’itérations.</a:t>
            </a:r>
          </a:p>
        </p:txBody>
      </p:sp>
    </p:spTree>
    <p:extLst>
      <p:ext uri="{BB962C8B-B14F-4D97-AF65-F5344CB8AC3E}">
        <p14:creationId xmlns:p14="http://schemas.microsoft.com/office/powerpoint/2010/main" val="2638916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</a:t>
            </a:r>
          </a:p>
        </p:txBody>
      </p:sp>
      <p:pic>
        <p:nvPicPr>
          <p:cNvPr id="12" name="Espace réservé du contenu 11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5" r="25486"/>
          <a:stretch/>
        </p:blipFill>
        <p:spPr>
          <a:xfrm>
            <a:off x="1817914" y="1628800"/>
            <a:ext cx="1325758" cy="4752528"/>
          </a:xfr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42D9-5C7C-494A-8C74-F9860F072F18}" type="slidenum">
              <a:rPr lang="fr-FR" smtClean="0"/>
              <a:t>4</a:t>
            </a:fld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3143673" y="1916832"/>
            <a:ext cx="1148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b="1" u="sng" dirty="0">
                <a:solidFill>
                  <a:srgbClr val="92D050"/>
                </a:solidFill>
              </a:rPr>
              <a:t>Quoi ?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287687" y="2420889"/>
            <a:ext cx="6912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Méthode numérique est l’</a:t>
            </a:r>
            <a:r>
              <a:rPr lang="fr-FR" sz="2000" b="1" dirty="0">
                <a:solidFill>
                  <a:schemeClr val="accent3">
                    <a:lumMod val="75000"/>
                  </a:schemeClr>
                </a:solidFill>
              </a:rPr>
              <a:t>algorithme</a:t>
            </a:r>
            <a:r>
              <a:rPr lang="fr-FR" dirty="0"/>
              <a:t>, c’est-à-dire la suite finie et non-ambiguë d’instructions pour obtenir une solution numérique à un problème mathématique.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143672" y="3479722"/>
            <a:ext cx="1558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b="1" u="sng" dirty="0">
                <a:solidFill>
                  <a:srgbClr val="FFFF00"/>
                </a:solidFill>
              </a:rPr>
              <a:t>Pourquoi ? 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3287688" y="4005064"/>
            <a:ext cx="648071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On utilise une méthode numérique lorsque il n’existe pas de solution </a:t>
            </a:r>
            <a:r>
              <a:rPr lang="fr-FR" sz="2000" b="1" dirty="0">
                <a:solidFill>
                  <a:schemeClr val="accent3">
                    <a:lumMod val="75000"/>
                  </a:schemeClr>
                </a:solidFill>
              </a:rPr>
              <a:t>analytique</a:t>
            </a:r>
            <a:r>
              <a:rPr lang="fr-FR" sz="2000" dirty="0"/>
              <a:t> </a:t>
            </a:r>
            <a:r>
              <a:rPr lang="fr-FR" dirty="0"/>
              <a:t>ou celle-ci existe mais est difficile à obtenir.</a:t>
            </a:r>
          </a:p>
        </p:txBody>
      </p:sp>
    </p:spTree>
    <p:extLst>
      <p:ext uri="{BB962C8B-B14F-4D97-AF65-F5344CB8AC3E}">
        <p14:creationId xmlns:p14="http://schemas.microsoft.com/office/powerpoint/2010/main" val="38486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</a:t>
            </a:r>
          </a:p>
        </p:txBody>
      </p:sp>
      <p:pic>
        <p:nvPicPr>
          <p:cNvPr id="12" name="Espace réservé du contenu 11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5" r="25486"/>
          <a:stretch/>
        </p:blipFill>
        <p:spPr>
          <a:xfrm>
            <a:off x="1817914" y="1628800"/>
            <a:ext cx="1325758" cy="4752528"/>
          </a:xfr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42D9-5C7C-494A-8C74-F9860F072F18}" type="slidenum">
              <a:rPr lang="fr-FR" smtClean="0"/>
              <a:t>5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3359697" y="2400063"/>
            <a:ext cx="3492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Une méthode numérique doit être: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299454" y="2924945"/>
            <a:ext cx="7117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fr-FR" b="1" u="sng" dirty="0"/>
              <a:t>Pratique</a:t>
            </a:r>
            <a:r>
              <a:rPr lang="fr-FR" dirty="0"/>
              <a:t>: la solution doit être calculée en un </a:t>
            </a:r>
            <a:r>
              <a:rPr lang="fr-FR" u="sng" dirty="0">
                <a:solidFill>
                  <a:schemeClr val="accent3">
                    <a:lumMod val="75000"/>
                  </a:schemeClr>
                </a:solidFill>
              </a:rPr>
              <a:t>temps</a:t>
            </a: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fr-FR" dirty="0"/>
              <a:t>raisonnable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215680" y="1916832"/>
            <a:ext cx="1623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b="1" u="sng" dirty="0">
                <a:solidFill>
                  <a:srgbClr val="FF0000"/>
                </a:solidFill>
              </a:rPr>
              <a:t>Comment ?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3326228" y="4005064"/>
            <a:ext cx="7117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fr-FR" b="1" u="sng" dirty="0"/>
              <a:t>Précise</a:t>
            </a:r>
            <a:r>
              <a:rPr lang="fr-FR" dirty="0"/>
              <a:t>: </a:t>
            </a:r>
          </a:p>
          <a:p>
            <a:r>
              <a:rPr lang="fr-FR" dirty="0"/>
              <a:t>	- La solution doit être une bonne approximation de </a:t>
            </a: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la 	solution vraie.</a:t>
            </a:r>
          </a:p>
        </p:txBody>
      </p:sp>
    </p:spTree>
    <p:extLst>
      <p:ext uri="{BB962C8B-B14F-4D97-AF65-F5344CB8AC3E}">
        <p14:creationId xmlns:p14="http://schemas.microsoft.com/office/powerpoint/2010/main" val="2094564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6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135560" y="1916832"/>
            <a:ext cx="61868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Rappel : </a:t>
            </a:r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équation 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</a:rPr>
              <a:t>linéaire           </a:t>
            </a:r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vs      équation 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</a:rPr>
              <a:t>non-linéaire</a:t>
            </a:r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  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4151784" y="2384884"/>
            <a:ext cx="0" cy="187220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3071664" y="3212976"/>
            <a:ext cx="230425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8018928" y="2384884"/>
            <a:ext cx="0" cy="187220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6938808" y="3212976"/>
            <a:ext cx="230425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V="1">
            <a:off x="3503712" y="2636912"/>
            <a:ext cx="1152128" cy="1008112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en arc 17"/>
          <p:cNvCxnSpPr/>
          <p:nvPr/>
        </p:nvCxnSpPr>
        <p:spPr>
          <a:xfrm rot="16200000" flipH="1">
            <a:off x="7386127" y="2605945"/>
            <a:ext cx="1224136" cy="1224136"/>
          </a:xfrm>
          <a:prstGeom prst="curvedConnector3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orme libre 36"/>
          <p:cNvSpPr/>
          <p:nvPr/>
        </p:nvSpPr>
        <p:spPr>
          <a:xfrm rot="10800000">
            <a:off x="7608167" y="2492895"/>
            <a:ext cx="864096" cy="720080"/>
          </a:xfrm>
          <a:custGeom>
            <a:avLst/>
            <a:gdLst>
              <a:gd name="connsiteX0" fmla="*/ 0 w 1317062"/>
              <a:gd name="connsiteY0" fmla="*/ 784282 h 784282"/>
              <a:gd name="connsiteX1" fmla="*/ 653143 w 1317062"/>
              <a:gd name="connsiteY1" fmla="*/ 511 h 784282"/>
              <a:gd name="connsiteX2" fmla="*/ 1251858 w 1317062"/>
              <a:gd name="connsiteY2" fmla="*/ 664539 h 784282"/>
              <a:gd name="connsiteX3" fmla="*/ 1273629 w 1317062"/>
              <a:gd name="connsiteY3" fmla="*/ 686311 h 78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7062" h="784282">
                <a:moveTo>
                  <a:pt x="0" y="784282"/>
                </a:moveTo>
                <a:cubicBezTo>
                  <a:pt x="222250" y="402375"/>
                  <a:pt x="444500" y="20468"/>
                  <a:pt x="653143" y="511"/>
                </a:cubicBezTo>
                <a:cubicBezTo>
                  <a:pt x="861786" y="-19446"/>
                  <a:pt x="1148444" y="550239"/>
                  <a:pt x="1251858" y="664539"/>
                </a:cubicBezTo>
                <a:cubicBezTo>
                  <a:pt x="1355272" y="778839"/>
                  <a:pt x="1314450" y="732575"/>
                  <a:pt x="1273629" y="686311"/>
                </a:cubicBezTo>
              </a:path>
            </a:pathLst>
          </a:cu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/>
          <p:cNvSpPr txBox="1"/>
          <p:nvPr/>
        </p:nvSpPr>
        <p:spPr>
          <a:xfrm>
            <a:off x="2855640" y="4581128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y=2x-3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5x-7y=-35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y-5=1/2(x+4)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6918526" y="4455170"/>
            <a:ext cx="245428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y=x</a:t>
            </a:r>
            <a:r>
              <a:rPr lang="fr-FR" baseline="30000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y=</a:t>
            </a:r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√</a:t>
            </a:r>
            <a:r>
              <a:rPr lang="fr-FR" dirty="0"/>
              <a:t>x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 dirty="0" err="1">
                <a:solidFill>
                  <a:schemeClr val="accent5">
                    <a:lumMod val="75000"/>
                  </a:schemeClr>
                </a:solidFill>
              </a:rPr>
              <a:t>yx</a:t>
            </a:r>
            <a:r>
              <a:rPr lang="fr-FR" dirty="0"/>
              <a:t>=6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6</a:t>
            </a:r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/x</a:t>
            </a:r>
            <a:r>
              <a:rPr lang="fr-FR" dirty="0"/>
              <a:t>+7</a:t>
            </a:r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/y</a:t>
            </a:r>
            <a:r>
              <a:rPr lang="fr-FR" dirty="0"/>
              <a:t>=14</a:t>
            </a:r>
          </a:p>
        </p:txBody>
      </p:sp>
    </p:spTree>
    <p:extLst>
      <p:ext uri="{BB962C8B-B14F-4D97-AF65-F5344CB8AC3E}">
        <p14:creationId xmlns:p14="http://schemas.microsoft.com/office/powerpoint/2010/main" val="159389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/>
              <a:t>I.laribi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7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135561" y="1988840"/>
            <a:ext cx="6383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/>
              <a:t>Résoudre une équation </a:t>
            </a:r>
            <a:r>
              <a:rPr lang="fr-FR" i="1" dirty="0"/>
              <a:t>f(x)</a:t>
            </a:r>
            <a:r>
              <a:rPr lang="fr-FR" dirty="0"/>
              <a:t>=0 revient a calculé les racines de </a:t>
            </a:r>
            <a:r>
              <a:rPr lang="fr-FR" i="1" dirty="0"/>
              <a:t>f</a:t>
            </a:r>
            <a:r>
              <a:rPr lang="fr-FR" dirty="0"/>
              <a:t> 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135559" y="2708920"/>
            <a:ext cx="6713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/>
              <a:t>Une racine </a:t>
            </a:r>
            <a:r>
              <a:rPr lang="fr-FR" i="1" dirty="0"/>
              <a:t>x* </a:t>
            </a:r>
            <a:r>
              <a:rPr lang="fr-FR" dirty="0"/>
              <a:t>d’une fonction est un nombre réel qui vérifie </a:t>
            </a:r>
            <a:r>
              <a:rPr lang="fr-FR" i="1" dirty="0"/>
              <a:t>f(x*)</a:t>
            </a:r>
            <a:r>
              <a:rPr lang="fr-FR" dirty="0"/>
              <a:t>=0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483226" y="3316342"/>
            <a:ext cx="1441420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i="1" dirty="0"/>
              <a:t>F(x)</a:t>
            </a:r>
            <a:r>
              <a:rPr lang="fr-FR" dirty="0"/>
              <a:t>=</a:t>
            </a:r>
            <a:r>
              <a:rPr lang="fr-FR" i="1" dirty="0"/>
              <a:t>2x+5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639617" y="3781762"/>
            <a:ext cx="6532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L’équation </a:t>
            </a:r>
            <a:r>
              <a:rPr lang="fr-FR" i="1" dirty="0"/>
              <a:t>F</a:t>
            </a:r>
            <a:r>
              <a:rPr lang="fr-FR" dirty="0"/>
              <a:t> est dite </a:t>
            </a:r>
            <a:r>
              <a:rPr lang="fr-FR" b="1" dirty="0"/>
              <a:t>linéaire</a:t>
            </a:r>
            <a:r>
              <a:rPr lang="fr-FR" dirty="0"/>
              <a:t> est possède une racine unique </a:t>
            </a:r>
            <a:r>
              <a:rPr lang="fr-FR" i="1" dirty="0"/>
              <a:t>x*</a:t>
            </a:r>
            <a:r>
              <a:rPr lang="fr-FR" dirty="0"/>
              <a:t>=-2.5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509887" y="4324454"/>
            <a:ext cx="1632819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fr-FR" i="1" dirty="0"/>
              <a:t>g(x)= x</a:t>
            </a:r>
            <a:r>
              <a:rPr lang="fr-FR" i="1" baseline="30000" dirty="0"/>
              <a:t>2</a:t>
            </a:r>
            <a:r>
              <a:rPr lang="fr-FR" i="1" dirty="0"/>
              <a:t>+x-2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644688" y="4869160"/>
            <a:ext cx="7843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L’équation </a:t>
            </a:r>
            <a:r>
              <a:rPr lang="fr-FR" i="1" dirty="0"/>
              <a:t>g</a:t>
            </a:r>
            <a:r>
              <a:rPr lang="fr-FR" dirty="0"/>
              <a:t> est dite </a:t>
            </a:r>
            <a:r>
              <a:rPr lang="fr-FR" b="1" dirty="0"/>
              <a:t>non-linéaire</a:t>
            </a:r>
            <a:r>
              <a:rPr lang="fr-FR" dirty="0"/>
              <a:t> est possède deux racines distinctes 1 et -2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522711" y="5536249"/>
            <a:ext cx="1652055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fr-FR" i="1" dirty="0"/>
              <a:t>h(x)=x</a:t>
            </a:r>
            <a:r>
              <a:rPr lang="fr-FR" i="1" baseline="30000" dirty="0"/>
              <a:t>2</a:t>
            </a:r>
            <a:r>
              <a:rPr lang="fr-FR" i="1" dirty="0"/>
              <a:t>-7x-1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582716" y="6021289"/>
            <a:ext cx="7843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L’équation </a:t>
            </a:r>
            <a:r>
              <a:rPr lang="fr-FR" i="1" dirty="0"/>
              <a:t>h</a:t>
            </a:r>
            <a:r>
              <a:rPr lang="fr-FR" dirty="0"/>
              <a:t> est dite </a:t>
            </a:r>
            <a:r>
              <a:rPr lang="fr-FR" b="1" dirty="0"/>
              <a:t>non-linéaire</a:t>
            </a:r>
            <a:r>
              <a:rPr lang="fr-FR" dirty="0"/>
              <a:t> est possède deux racines distinctes (discriminant positif)</a:t>
            </a:r>
          </a:p>
        </p:txBody>
      </p:sp>
    </p:spTree>
    <p:extLst>
      <p:ext uri="{BB962C8B-B14F-4D97-AF65-F5344CB8AC3E}">
        <p14:creationId xmlns:p14="http://schemas.microsoft.com/office/powerpoint/2010/main" val="56306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 dirty="0" err="1"/>
              <a:t>I.laribi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8</a:t>
            </a:fld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03512" y="1772816"/>
            <a:ext cx="878497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Dans les exemples précédents, on dit que les solutions sont 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</a:rPr>
              <a:t>analytiques</a:t>
            </a:r>
          </a:p>
          <a:p>
            <a:endParaRPr lang="fr-FR" sz="2000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fr-FR" sz="2000" b="1" dirty="0">
                <a:solidFill>
                  <a:srgbClr val="FFC000"/>
                </a:solidFill>
              </a:rPr>
              <a:t>Pourquoi ? </a:t>
            </a:r>
          </a:p>
          <a:p>
            <a:endParaRPr lang="fr-FR" sz="2000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fr-FR" dirty="0"/>
              <a:t>car nous avons obtenu les valeurs exactes des racines des fonctions </a:t>
            </a:r>
          </a:p>
        </p:txBody>
      </p:sp>
      <p:sp>
        <p:nvSpPr>
          <p:cNvPr id="6" name="Rectangle 5"/>
          <p:cNvSpPr/>
          <p:nvPr/>
        </p:nvSpPr>
        <p:spPr>
          <a:xfrm>
            <a:off x="1705406" y="3453177"/>
            <a:ext cx="14922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FFC000"/>
                </a:solidFill>
              </a:rPr>
              <a:t>Cependant …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847529" y="3836948"/>
            <a:ext cx="48827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Dans les équations que l’on a souvent à résoudre :</a:t>
            </a:r>
          </a:p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707164" y="5037276"/>
            <a:ext cx="4802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fr-FR" dirty="0"/>
              <a:t>Soit la résolution analytique est très couteuse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615270" y="5439111"/>
            <a:ext cx="7297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Résoudre l’équation linéaire </a:t>
            </a:r>
            <a:r>
              <a:rPr lang="fr-FR" i="1" dirty="0" err="1">
                <a:solidFill>
                  <a:schemeClr val="accent3">
                    <a:lumMod val="75000"/>
                  </a:schemeClr>
                </a:solidFill>
              </a:rPr>
              <a:t>Ax</a:t>
            </a:r>
            <a:r>
              <a:rPr lang="fr-FR" i="1" dirty="0">
                <a:solidFill>
                  <a:schemeClr val="accent3">
                    <a:lumMod val="75000"/>
                  </a:schemeClr>
                </a:solidFill>
              </a:rPr>
              <a:t>-b=0</a:t>
            </a: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fr-FR" i="1" dirty="0">
                <a:solidFill>
                  <a:schemeClr val="accent3">
                    <a:lumMod val="75000"/>
                  </a:schemeClr>
                </a:solidFill>
              </a:rPr>
              <a:t>A</a:t>
            </a: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 matrice,</a:t>
            </a:r>
            <a:r>
              <a:rPr lang="fr-FR" i="1" dirty="0">
                <a:solidFill>
                  <a:schemeClr val="accent3">
                    <a:lumMod val="75000"/>
                  </a:schemeClr>
                </a:solidFill>
              </a:rPr>
              <a:t> x </a:t>
            </a: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et </a:t>
            </a:r>
            <a:r>
              <a:rPr lang="fr-FR" i="1" dirty="0">
                <a:solidFill>
                  <a:schemeClr val="accent3">
                    <a:lumMod val="75000"/>
                  </a:schemeClr>
                </a:solidFill>
              </a:rPr>
              <a:t>b</a:t>
            </a: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 de </a:t>
            </a:r>
            <a:r>
              <a:rPr lang="fr-FR" i="1" dirty="0">
                <a:solidFill>
                  <a:schemeClr val="accent3">
                    <a:lumMod val="75000"/>
                  </a:schemeClr>
                </a:solidFill>
              </a:rPr>
              <a:t>R</a:t>
            </a:r>
            <a:r>
              <a:rPr lang="fr-FR" i="1" baseline="30000" dirty="0">
                <a:solidFill>
                  <a:schemeClr val="accent3">
                    <a:lumMod val="75000"/>
                  </a:schemeClr>
                </a:solidFill>
              </a:rPr>
              <a:t>n </a:t>
            </a:r>
            <a:r>
              <a:rPr lang="fr-FR" i="1" dirty="0">
                <a:solidFill>
                  <a:schemeClr val="accent3">
                    <a:lumMod val="75000"/>
                  </a:schemeClr>
                </a:solidFill>
              </a:rPr>
              <a:t> pour n assez grand </a:t>
            </a:r>
            <a:endParaRPr lang="fr-FR" i="1" baseline="30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707164" y="4298612"/>
            <a:ext cx="39176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fr-FR" dirty="0"/>
              <a:t>Soit on a pas de solution analytique  </a:t>
            </a:r>
          </a:p>
          <a:p>
            <a:r>
              <a:rPr lang="fr-FR" dirty="0"/>
              <a:t> 	</a:t>
            </a:r>
            <a:r>
              <a:rPr lang="fr-FR" i="1" dirty="0">
                <a:solidFill>
                  <a:schemeClr val="accent3">
                    <a:lumMod val="75000"/>
                  </a:schemeClr>
                </a:solidFill>
              </a:rPr>
              <a:t>f(x)=sin(x)-</a:t>
            </a:r>
            <a:r>
              <a:rPr lang="fr-FR" i="1" dirty="0" err="1">
                <a:solidFill>
                  <a:schemeClr val="accent3">
                    <a:lumMod val="75000"/>
                  </a:schemeClr>
                </a:solidFill>
              </a:rPr>
              <a:t>xe</a:t>
            </a:r>
            <a:r>
              <a:rPr lang="fr-FR" i="1" baseline="30000" dirty="0" err="1">
                <a:solidFill>
                  <a:schemeClr val="accent3">
                    <a:lumMod val="75000"/>
                  </a:schemeClr>
                </a:solidFill>
              </a:rPr>
              <a:t>x</a:t>
            </a:r>
            <a:endParaRPr lang="fr-FR" i="1" baseline="30000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123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07988"/>
            <a:ext cx="8261350" cy="1039812"/>
          </a:xfrm>
        </p:spPr>
        <p:txBody>
          <a:bodyPr/>
          <a:lstStyle/>
          <a:p>
            <a:r>
              <a:rPr lang="fr-FR" dirty="0"/>
              <a:t>Exemple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95600" cy="365125"/>
          </a:xfrm>
        </p:spPr>
        <p:txBody>
          <a:bodyPr/>
          <a:lstStyle/>
          <a:p>
            <a:r>
              <a:rPr lang="fr-FR" dirty="0" err="1"/>
              <a:t>I.laribi</a:t>
            </a:r>
            <a:r>
              <a:rPr lang="fr-FR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10058400" y="6356350"/>
            <a:ext cx="2133600" cy="365125"/>
          </a:xfrm>
        </p:spPr>
        <p:txBody>
          <a:bodyPr/>
          <a:lstStyle/>
          <a:p>
            <a:fld id="{D4FC42D9-5C7C-494A-8C74-F9860F072F18}" type="slidenum">
              <a:rPr lang="fr-FR" smtClean="0"/>
              <a:t>9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279577" y="1988840"/>
            <a:ext cx="72008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résolution d’une équation f(x)=0 se fait généralement en recourant aux </a:t>
            </a:r>
            <a:r>
              <a:rPr lang="fr-FR" sz="2000" b="1" dirty="0">
                <a:solidFill>
                  <a:schemeClr val="accent3">
                    <a:lumMod val="75000"/>
                  </a:schemeClr>
                </a:solidFill>
              </a:rPr>
              <a:t>méthodes numériques  </a:t>
            </a:r>
            <a:endParaRPr lang="fr-FR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279577" y="2924944"/>
            <a:ext cx="3133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Ils consistent le plus souvent à :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647729" y="3573016"/>
            <a:ext cx="4882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fr-FR" dirty="0"/>
              <a:t>Donner une estimation approchée de la racine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712059" y="4100887"/>
            <a:ext cx="5768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fr-FR" dirty="0"/>
              <a:t>Propose un algorithme itératif qui vise a amélioré l’estimation de départ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279578" y="5517232"/>
            <a:ext cx="79208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solution obtenue au bout d’un nombre fini d’itération est dite  </a:t>
            </a:r>
            <a:r>
              <a:rPr lang="fr-FR" sz="2000" b="1" dirty="0">
                <a:solidFill>
                  <a:schemeClr val="accent3">
                    <a:lumMod val="75000"/>
                  </a:schemeClr>
                </a:solidFill>
              </a:rPr>
              <a:t>solution approchée </a:t>
            </a:r>
            <a:endParaRPr lang="fr-FR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7013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ype de bois">
  <a:themeElements>
    <a:clrScheme name="Type de bois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ype de bois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ype de bois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{42BACB29-36EB-6A43-9B8E-23C709D59906}tf10001070</Template>
  <TotalTime>4</TotalTime>
  <Words>3134</Words>
  <Application>Microsoft Macintosh PowerPoint</Application>
  <PresentationFormat>Grand écran</PresentationFormat>
  <Paragraphs>569</Paragraphs>
  <Slides>37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37</vt:i4>
      </vt:variant>
    </vt:vector>
  </HeadingPairs>
  <TitlesOfParts>
    <vt:vector size="45" baseType="lpstr">
      <vt:lpstr>Arial</vt:lpstr>
      <vt:lpstr>Calibri</vt:lpstr>
      <vt:lpstr>Cambria Math</vt:lpstr>
      <vt:lpstr>Rockwell</vt:lpstr>
      <vt:lpstr>Rockwell Condensed</vt:lpstr>
      <vt:lpstr>Rockwell Extra Bold</vt:lpstr>
      <vt:lpstr>Wingdings</vt:lpstr>
      <vt:lpstr>Type de bois</vt:lpstr>
      <vt:lpstr>Présentation PowerPoint</vt:lpstr>
      <vt:lpstr>Méthodes numériques</vt:lpstr>
      <vt:lpstr>OBJECTIFS DU MODULE </vt:lpstr>
      <vt:lpstr>Introduction</vt:lpstr>
      <vt:lpstr>Introduction</vt:lpstr>
      <vt:lpstr>Exemple</vt:lpstr>
      <vt:lpstr>Exemple </vt:lpstr>
      <vt:lpstr>Exemple</vt:lpstr>
      <vt:lpstr>Exemple </vt:lpstr>
      <vt:lpstr>Chapitre 1.  Résolution des équations non linéaires f(x)=0</vt:lpstr>
      <vt:lpstr>Méthode de la Bissection</vt:lpstr>
      <vt:lpstr>Méthode de la Bissection</vt:lpstr>
      <vt:lpstr>Algorithme de la méthode </vt:lpstr>
      <vt:lpstr>Exemple </vt:lpstr>
      <vt:lpstr>Présentation PowerPoint</vt:lpstr>
      <vt:lpstr>Nombre d’itération de la méthode </vt:lpstr>
      <vt:lpstr>Présentation PowerPoint</vt:lpstr>
      <vt:lpstr>Méthode du point fixe</vt:lpstr>
      <vt:lpstr>Présentation PowerPoint</vt:lpstr>
      <vt:lpstr>Présentation PowerPoint</vt:lpstr>
      <vt:lpstr>Méthode du point fixe</vt:lpstr>
      <vt:lpstr>Critère de convergence de la méthode</vt:lpstr>
      <vt:lpstr>Critère d’arrêt de calculs pour la méthode</vt:lpstr>
      <vt:lpstr>Algorithme de la méthode de point fixe </vt:lpstr>
      <vt:lpstr>Exemple </vt:lpstr>
      <vt:lpstr>Exemple</vt:lpstr>
      <vt:lpstr>Exemple</vt:lpstr>
      <vt:lpstr>exemple</vt:lpstr>
      <vt:lpstr>Exemple </vt:lpstr>
      <vt:lpstr>Méthode de Newton-Raphson</vt:lpstr>
      <vt:lpstr>Méthode de Newton-Raphson</vt:lpstr>
      <vt:lpstr>Méthode de Newton-Raphson</vt:lpstr>
      <vt:lpstr>Méthode de Newton-Raphson</vt:lpstr>
      <vt:lpstr>Méthode de Newton-Raphson</vt:lpstr>
      <vt:lpstr>Exemple </vt:lpstr>
      <vt:lpstr>Exemple </vt:lpstr>
      <vt:lpstr>Remarques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</dc:creator>
  <cp:lastModifiedBy>pc</cp:lastModifiedBy>
  <cp:revision>1</cp:revision>
  <dcterms:created xsi:type="dcterms:W3CDTF">2024-08-14T16:59:45Z</dcterms:created>
  <dcterms:modified xsi:type="dcterms:W3CDTF">2024-08-14T17:04:13Z</dcterms:modified>
</cp:coreProperties>
</file>