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5" r:id="rId2"/>
    <p:sldId id="286" r:id="rId3"/>
    <p:sldId id="290" r:id="rId4"/>
    <p:sldId id="299" r:id="rId5"/>
    <p:sldId id="294" r:id="rId6"/>
    <p:sldId id="298" r:id="rId7"/>
    <p:sldId id="289" r:id="rId8"/>
    <p:sldId id="296" r:id="rId9"/>
    <p:sldId id="300" r:id="rId10"/>
    <p:sldId id="301" r:id="rId11"/>
    <p:sldId id="302" r:id="rId12"/>
    <p:sldId id="314" r:id="rId13"/>
    <p:sldId id="310" r:id="rId14"/>
    <p:sldId id="311" r:id="rId15"/>
    <p:sldId id="312" r:id="rId16"/>
    <p:sldId id="313" r:id="rId17"/>
    <p:sldId id="308" r:id="rId18"/>
    <p:sldId id="309" r:id="rId19"/>
    <p:sldId id="315" r:id="rId20"/>
    <p:sldId id="316" r:id="rId21"/>
    <p:sldId id="335" r:id="rId22"/>
    <p:sldId id="327" r:id="rId23"/>
    <p:sldId id="317" r:id="rId24"/>
    <p:sldId id="318" r:id="rId25"/>
    <p:sldId id="336" r:id="rId26"/>
    <p:sldId id="319" r:id="rId27"/>
    <p:sldId id="320" r:id="rId28"/>
    <p:sldId id="321" r:id="rId29"/>
    <p:sldId id="322" r:id="rId30"/>
    <p:sldId id="323" r:id="rId31"/>
    <p:sldId id="330" r:id="rId32"/>
    <p:sldId id="331" r:id="rId33"/>
    <p:sldId id="333" r:id="rId34"/>
    <p:sldId id="334" r:id="rId35"/>
    <p:sldId id="343" r:id="rId36"/>
    <p:sldId id="326" r:id="rId37"/>
    <p:sldId id="338" r:id="rId38"/>
    <p:sldId id="329" r:id="rId39"/>
    <p:sldId id="339" r:id="rId40"/>
    <p:sldId id="340" r:id="rId41"/>
    <p:sldId id="341" r:id="rId42"/>
    <p:sldId id="342" r:id="rId43"/>
    <p:sldId id="344"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varScale="1">
        <p:scale>
          <a:sx n="66" d="100"/>
          <a:sy n="66" d="100"/>
        </p:scale>
        <p:origin x="7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71FA4-B27C-4632-8A9E-07916CE52282}" type="datetimeFigureOut">
              <a:rPr lang="fr-FR" smtClean="0"/>
              <a:pPr/>
              <a:t>15/03/2020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CF8C0-CCA8-4C6E-858B-4E0CD312AA5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ED19A-BAA1-45AA-82CB-C49D2D69043C}" type="datetimeFigureOut">
              <a:rPr lang="fr-FR" smtClean="0"/>
              <a:pPr/>
              <a:t>15/03/2020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E6653-1B40-4B10-B8A9-83AACF65731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7664" y="2024844"/>
            <a:ext cx="4800600" cy="594066"/>
          </a:xfrm>
          <a:ln w="3175">
            <a:solidFill>
              <a:schemeClr val="tx1"/>
            </a:solidFill>
          </a:ln>
          <a:effectLst>
            <a:outerShdw blurRad="50800" dist="38100" dir="2700000" algn="tl" rotWithShape="0">
              <a:prstClr val="black">
                <a:alpha val="40000"/>
              </a:prstClr>
            </a:outerShdw>
          </a:effectLst>
        </p:spPr>
        <p:txBody>
          <a:bodyPr>
            <a:normAutofit lnSpcReduction="10000"/>
          </a:bodyPr>
          <a:lstStyle/>
          <a:p>
            <a:r>
              <a:rPr lang="fr-FR" sz="1500" b="1" dirty="0"/>
              <a:t>Département d’Informatique</a:t>
            </a:r>
          </a:p>
          <a:p>
            <a:r>
              <a:rPr lang="fr-FR" sz="1500" b="1" dirty="0"/>
              <a:t>Master 1 Modèles Intelligents et Décision (MID)</a:t>
            </a:r>
          </a:p>
        </p:txBody>
      </p:sp>
      <p:pic>
        <p:nvPicPr>
          <p:cNvPr id="1026" name="Picture 2" descr="https://www.univ-tlemcen.dz/assets/img/logo-fr.png"/>
          <p:cNvPicPr>
            <a:picLocks noChangeAspect="1" noChangeArrowheads="1"/>
          </p:cNvPicPr>
          <p:nvPr/>
        </p:nvPicPr>
        <p:blipFill>
          <a:blip r:embed="rId2" cstate="print"/>
          <a:srcRect/>
          <a:stretch>
            <a:fillRect/>
          </a:stretch>
        </p:blipFill>
        <p:spPr bwMode="auto">
          <a:xfrm>
            <a:off x="4680012" y="1052736"/>
            <a:ext cx="2500313" cy="928688"/>
          </a:xfrm>
          <a:prstGeom prst="rect">
            <a:avLst/>
          </a:prstGeom>
          <a:noFill/>
        </p:spPr>
      </p:pic>
      <p:sp>
        <p:nvSpPr>
          <p:cNvPr id="5" name="Sous-titre 2"/>
          <p:cNvSpPr txBox="1">
            <a:spLocks/>
          </p:cNvSpPr>
          <p:nvPr/>
        </p:nvSpPr>
        <p:spPr>
          <a:xfrm>
            <a:off x="1385646" y="3104964"/>
            <a:ext cx="6426714" cy="486054"/>
          </a:xfrm>
          <a:prstGeom prst="rect">
            <a:avLst/>
          </a:prstGeom>
          <a:ln w="3175">
            <a:noFill/>
          </a:ln>
          <a:effectLst/>
          <a:scene3d>
            <a:camera prst="orthographicFront"/>
            <a:lightRig rig="threePt" dir="t"/>
          </a:scene3d>
          <a:sp3d>
            <a:bevelT/>
          </a:sp3d>
        </p:spPr>
        <p:txBody>
          <a:bodyPr vert="horz" lIns="68580" tIns="34290" rIns="68580" bIns="34290" rtlCol="0">
            <a:noAutofit/>
          </a:bodyPr>
          <a:lstStyle/>
          <a:p>
            <a:pPr algn="ctr">
              <a:spcBef>
                <a:spcPct val="20000"/>
              </a:spcBef>
              <a:defRPr/>
            </a:pPr>
            <a:r>
              <a:rPr lang="fr-FR" sz="2700" b="1" dirty="0">
                <a:solidFill>
                  <a:srgbClr val="C00000"/>
                </a:solidFill>
                <a:effectLst>
                  <a:outerShdw blurRad="38100" dist="38100" dir="2700000" algn="tl">
                    <a:srgbClr val="000000">
                      <a:alpha val="43137"/>
                    </a:srgbClr>
                  </a:outerShdw>
                </a:effectLst>
              </a:rPr>
              <a:t>JavaScript &amp; </a:t>
            </a:r>
            <a:r>
              <a:rPr lang="fr-FR" sz="2700" b="1" dirty="0" err="1">
                <a:solidFill>
                  <a:srgbClr val="C00000"/>
                </a:solidFill>
                <a:effectLst>
                  <a:outerShdw blurRad="38100" dist="38100" dir="2700000" algn="tl">
                    <a:srgbClr val="000000">
                      <a:alpha val="43137"/>
                    </a:srgbClr>
                  </a:outerShdw>
                </a:effectLst>
              </a:rPr>
              <a:t>Jquery</a:t>
            </a:r>
            <a:endParaRPr lang="fr-FR" sz="2700" b="1" dirty="0">
              <a:solidFill>
                <a:srgbClr val="C00000"/>
              </a:solidFill>
              <a:effectLst>
                <a:outerShdw blurRad="38100" dist="38100" dir="2700000" algn="tl">
                  <a:srgbClr val="000000">
                    <a:alpha val="43137"/>
                  </a:srgbClr>
                </a:outerShdw>
              </a:effectLst>
            </a:endParaRPr>
          </a:p>
        </p:txBody>
      </p:sp>
      <p:sp>
        <p:nvSpPr>
          <p:cNvPr id="6" name="ZoneTexte 5"/>
          <p:cNvSpPr txBox="1"/>
          <p:nvPr/>
        </p:nvSpPr>
        <p:spPr>
          <a:xfrm>
            <a:off x="1439653" y="5158499"/>
            <a:ext cx="2442015" cy="507831"/>
          </a:xfrm>
          <a:prstGeom prst="rect">
            <a:avLst/>
          </a:prstGeom>
          <a:noFill/>
        </p:spPr>
        <p:txBody>
          <a:bodyPr wrap="none" rtlCol="0">
            <a:spAutoFit/>
          </a:bodyPr>
          <a:lstStyle/>
          <a:p>
            <a:r>
              <a:rPr lang="fr-FR" sz="1350" b="1" dirty="0"/>
              <a:t>Mme Asma SARI née AMRAOUI</a:t>
            </a:r>
          </a:p>
          <a:p>
            <a:r>
              <a:rPr lang="fr-FR" sz="1350" dirty="0"/>
              <a:t>amraoui.asma@gmail.com</a:t>
            </a:r>
          </a:p>
        </p:txBody>
      </p:sp>
      <p:sp>
        <p:nvSpPr>
          <p:cNvPr id="7" name="ZoneTexte 6"/>
          <p:cNvSpPr txBox="1"/>
          <p:nvPr/>
        </p:nvSpPr>
        <p:spPr>
          <a:xfrm>
            <a:off x="5490102" y="5690283"/>
            <a:ext cx="2484276" cy="300082"/>
          </a:xfrm>
          <a:prstGeom prst="rect">
            <a:avLst/>
          </a:prstGeom>
          <a:noFill/>
        </p:spPr>
        <p:txBody>
          <a:bodyPr wrap="square" rtlCol="0">
            <a:spAutoFit/>
          </a:bodyPr>
          <a:lstStyle/>
          <a:p>
            <a:r>
              <a:rPr lang="fr-FR" sz="1350" dirty="0"/>
              <a:t>Année universitaire: 2019 - 2020</a:t>
            </a:r>
          </a:p>
        </p:txBody>
      </p:sp>
      <p:sp>
        <p:nvSpPr>
          <p:cNvPr id="35842" name="AutoShape 2" descr="Résultat de recherche d'images pour &quot;administration réseau&quot;"/>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pic>
        <p:nvPicPr>
          <p:cNvPr id="4" name="Picture 2" descr="Image associÃ©e">
            <a:extLst>
              <a:ext uri="{FF2B5EF4-FFF2-40B4-BE49-F238E27FC236}">
                <a16:creationId xmlns:a16="http://schemas.microsoft.com/office/drawing/2014/main" id="{1167E558-E908-40AA-9297-6B8EFD6A2F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29" y="3719631"/>
            <a:ext cx="3409167" cy="1136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CA812-0417-4DB8-8322-A99F0CB8FBC9}"/>
              </a:ext>
            </a:extLst>
          </p:cNvPr>
          <p:cNvSpPr>
            <a:spLocks noGrp="1"/>
          </p:cNvSpPr>
          <p:nvPr>
            <p:ph type="title"/>
          </p:nvPr>
        </p:nvSpPr>
        <p:spPr/>
        <p:txBody>
          <a:bodyPr/>
          <a:lstStyle/>
          <a:p>
            <a:r>
              <a:rPr lang="fr-FR" b="1" dirty="0">
                <a:solidFill>
                  <a:srgbClr val="C00000"/>
                </a:solidFill>
              </a:rPr>
              <a:t>Chargement JS</a:t>
            </a:r>
          </a:p>
        </p:txBody>
      </p:sp>
      <p:sp>
        <p:nvSpPr>
          <p:cNvPr id="3" name="Espace réservé du contenu 2">
            <a:extLst>
              <a:ext uri="{FF2B5EF4-FFF2-40B4-BE49-F238E27FC236}">
                <a16:creationId xmlns:a16="http://schemas.microsoft.com/office/drawing/2014/main" id="{26E5342A-974D-4DF5-8C7C-C7EB60001652}"/>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fr-FR" dirty="0"/>
              <a:t>Le chargement des scripts au bon moment pose un certain nombre de problèmes. </a:t>
            </a:r>
          </a:p>
          <a:p>
            <a:pPr algn="just">
              <a:buFont typeface="Wingdings" panose="05000000000000000000" pitchFamily="2" charset="2"/>
              <a:buChar char="q"/>
            </a:pPr>
            <a:r>
              <a:rPr lang="fr-FR" dirty="0"/>
              <a:t>Un problème courant est que tout le code HTML d’une page est chargé dans l’ordre dans lequel il apparaît. </a:t>
            </a:r>
          </a:p>
          <a:p>
            <a:pPr algn="just">
              <a:buFont typeface="Wingdings" panose="05000000000000000000" pitchFamily="2" charset="2"/>
              <a:buChar char="q"/>
            </a:pPr>
            <a:r>
              <a:rPr lang="fr-FR" dirty="0"/>
              <a:t>Si vous utilisez JavaScript pour manipuler des éléments sur la page (ou le DOM), votre code ne fonctionnera pas si le JavaScript est chargé et analysé avant le code HTML auquel vous tentez de faire quelque chose.</a:t>
            </a:r>
          </a:p>
        </p:txBody>
      </p:sp>
    </p:spTree>
    <p:extLst>
      <p:ext uri="{BB962C8B-B14F-4D97-AF65-F5344CB8AC3E}">
        <p14:creationId xmlns:p14="http://schemas.microsoft.com/office/powerpoint/2010/main" val="143509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938A30-AC93-4AD6-8093-1EC8CD3579A9}"/>
              </a:ext>
            </a:extLst>
          </p:cNvPr>
          <p:cNvSpPr>
            <a:spLocks noGrp="1"/>
          </p:cNvSpPr>
          <p:nvPr>
            <p:ph type="title"/>
          </p:nvPr>
        </p:nvSpPr>
        <p:spPr/>
        <p:txBody>
          <a:bodyPr/>
          <a:lstStyle/>
          <a:p>
            <a:r>
              <a:rPr lang="fr-FR" b="1" dirty="0">
                <a:solidFill>
                  <a:srgbClr val="C00000"/>
                </a:solidFill>
              </a:rPr>
              <a:t>Chargement JS</a:t>
            </a:r>
            <a:endParaRPr lang="fr-FR" dirty="0"/>
          </a:p>
        </p:txBody>
      </p:sp>
      <p:sp>
        <p:nvSpPr>
          <p:cNvPr id="3" name="Espace réservé du contenu 2">
            <a:extLst>
              <a:ext uri="{FF2B5EF4-FFF2-40B4-BE49-F238E27FC236}">
                <a16:creationId xmlns:a16="http://schemas.microsoft.com/office/drawing/2014/main" id="{44E1BBE6-BF22-4D33-A893-07BBF391098E}"/>
              </a:ext>
            </a:extLst>
          </p:cNvPr>
          <p:cNvSpPr>
            <a:spLocks noGrp="1"/>
          </p:cNvSpPr>
          <p:nvPr>
            <p:ph idx="1"/>
          </p:nvPr>
        </p:nvSpPr>
        <p:spPr/>
        <p:txBody>
          <a:bodyPr>
            <a:noAutofit/>
          </a:bodyPr>
          <a:lstStyle/>
          <a:p>
            <a:pPr algn="just">
              <a:buFont typeface="Wingdings" panose="05000000000000000000" pitchFamily="2" charset="2"/>
              <a:buChar char="q"/>
            </a:pPr>
            <a:r>
              <a:rPr lang="fr-FR" sz="2400" dirty="0"/>
              <a:t>Lorsque JavaScript est chargé et exécuté dans l'en-tête du document, avant que le corps soit analysé. Cela peut causer une erreur.</a:t>
            </a:r>
          </a:p>
          <a:p>
            <a:pPr algn="just">
              <a:buFont typeface="Wingdings" panose="05000000000000000000" pitchFamily="2" charset="2"/>
              <a:buChar char="q"/>
            </a:pPr>
            <a:r>
              <a:rPr lang="fr-FR" altLang="fr-FR" sz="2400" dirty="0">
                <a:solidFill>
                  <a:srgbClr val="333333"/>
                </a:solidFill>
                <a:latin typeface="Arial" panose="020B0604020202020204" pitchFamily="34" charset="0"/>
                <a:cs typeface="Arial" panose="020B0604020202020204" pitchFamily="34" charset="0"/>
              </a:rPr>
              <a:t>L'attribut </a:t>
            </a:r>
            <a:r>
              <a:rPr lang="fr-FR" altLang="fr-FR" sz="2400" b="1" dirty="0" err="1">
                <a:solidFill>
                  <a:srgbClr val="333333"/>
                </a:solidFill>
                <a:latin typeface="Consolas" panose="020B0609020204030204" pitchFamily="49" charset="0"/>
              </a:rPr>
              <a:t>async</a:t>
            </a:r>
            <a:r>
              <a:rPr lang="fr-FR" altLang="fr-FR" sz="2400" dirty="0">
                <a:solidFill>
                  <a:srgbClr val="333333"/>
                </a:solidFill>
                <a:latin typeface="Arial" panose="020B0604020202020204" pitchFamily="34" charset="0"/>
                <a:cs typeface="Arial" panose="020B0604020202020204" pitchFamily="34" charset="0"/>
              </a:rPr>
              <a:t> , indique au navigateur de continuer à télécharger le contenu HTML une fois que l'élément de balise </a:t>
            </a:r>
            <a:r>
              <a:rPr lang="fr-FR" altLang="fr-FR" sz="2400" dirty="0">
                <a:solidFill>
                  <a:srgbClr val="3D7E9A"/>
                </a:solidFill>
                <a:latin typeface="Consolas" panose="020B0609020204030204" pitchFamily="49" charset="0"/>
                <a:cs typeface="Arial" panose="020B0604020202020204" pitchFamily="34" charset="0"/>
              </a:rPr>
              <a:t>&lt;script&gt;</a:t>
            </a:r>
            <a:r>
              <a:rPr lang="fr-FR" altLang="fr-FR" sz="2400" dirty="0">
                <a:solidFill>
                  <a:srgbClr val="333333"/>
                </a:solidFill>
                <a:latin typeface="Arial" panose="020B0604020202020204" pitchFamily="34" charset="0"/>
                <a:cs typeface="Arial" panose="020B0604020202020204" pitchFamily="34" charset="0"/>
              </a:rPr>
              <a:t> a été atteint.</a:t>
            </a:r>
            <a:r>
              <a:rPr lang="fr-FR" altLang="fr-FR" sz="2400" dirty="0"/>
              <a:t> </a:t>
            </a:r>
          </a:p>
          <a:p>
            <a:pPr algn="just">
              <a:buFont typeface="Wingdings" panose="05000000000000000000" pitchFamily="2" charset="2"/>
              <a:buChar char="q"/>
            </a:pPr>
            <a:r>
              <a:rPr lang="fr-FR" altLang="fr-FR" sz="2400" dirty="0">
                <a:solidFill>
                  <a:srgbClr val="333333"/>
                </a:solidFill>
                <a:cs typeface="Arial" panose="020B0604020202020204" pitchFamily="34" charset="0"/>
              </a:rPr>
              <a:t>Les scripts asynchrones téléchargeront le script sans bloquer le rendu de la page et l'exécuteront dès que le téléchargement du script sera terminé. Vous n'obtenez aucune garantie que les scripts s'exécutent dans un ordre spécifique, mais seulement qu'ils n'empêcheront pas le reste de la page de s'afficher. </a:t>
            </a:r>
            <a:endParaRPr lang="fr-FR" altLang="fr-FR" sz="2400" dirty="0">
              <a:latin typeface="Arial" panose="020B0604020202020204" pitchFamily="34" charset="0"/>
            </a:endParaRPr>
          </a:p>
          <a:p>
            <a:pPr algn="just">
              <a:buFont typeface="Wingdings" panose="05000000000000000000" pitchFamily="2" charset="2"/>
              <a:buChar char="q"/>
            </a:pPr>
            <a:endParaRPr lang="fr-FR" sz="2400" dirty="0"/>
          </a:p>
          <a:p>
            <a:pPr algn="just">
              <a:buFont typeface="Wingdings" panose="05000000000000000000" pitchFamily="2" charset="2"/>
              <a:buChar char="q"/>
            </a:pPr>
            <a:endParaRPr lang="fr-FR" sz="2400" dirty="0"/>
          </a:p>
        </p:txBody>
      </p:sp>
    </p:spTree>
    <p:extLst>
      <p:ext uri="{BB962C8B-B14F-4D97-AF65-F5344CB8AC3E}">
        <p14:creationId xmlns:p14="http://schemas.microsoft.com/office/powerpoint/2010/main" val="224434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C9865-891B-47AD-9CE1-C627CB759F70}"/>
              </a:ext>
            </a:extLst>
          </p:cNvPr>
          <p:cNvSpPr>
            <a:spLocks noGrp="1"/>
          </p:cNvSpPr>
          <p:nvPr>
            <p:ph type="title"/>
          </p:nvPr>
        </p:nvSpPr>
        <p:spPr/>
        <p:txBody>
          <a:bodyPr/>
          <a:lstStyle/>
          <a:p>
            <a:r>
              <a:rPr lang="fr-FR" b="1" dirty="0">
                <a:solidFill>
                  <a:srgbClr val="C00000"/>
                </a:solidFill>
              </a:rPr>
              <a:t>Chargement JS</a:t>
            </a:r>
          </a:p>
        </p:txBody>
      </p:sp>
      <p:sp>
        <p:nvSpPr>
          <p:cNvPr id="3" name="Espace réservé du contenu 2">
            <a:extLst>
              <a:ext uri="{FF2B5EF4-FFF2-40B4-BE49-F238E27FC236}">
                <a16:creationId xmlns:a16="http://schemas.microsoft.com/office/drawing/2014/main" id="{99F7D621-7B51-4EBD-99D2-6BB5F8E7D863}"/>
              </a:ext>
            </a:extLst>
          </p:cNvPr>
          <p:cNvSpPr>
            <a:spLocks noGrp="1"/>
          </p:cNvSpPr>
          <p:nvPr>
            <p:ph idx="1"/>
          </p:nvPr>
        </p:nvSpPr>
        <p:spPr/>
        <p:txBody>
          <a:bodyPr>
            <a:normAutofit fontScale="85000" lnSpcReduction="20000"/>
          </a:bodyPr>
          <a:lstStyle/>
          <a:p>
            <a:pPr algn="just">
              <a:buFont typeface="Wingdings" panose="05000000000000000000" pitchFamily="2" charset="2"/>
              <a:buChar char="q"/>
            </a:pPr>
            <a:r>
              <a:rPr lang="fr-FR" altLang="fr-FR" dirty="0">
                <a:solidFill>
                  <a:srgbClr val="333333"/>
                </a:solidFill>
                <a:latin typeface="Consolas" panose="020B0609020204030204" pitchFamily="49" charset="0"/>
              </a:rPr>
              <a:t>L’attribut </a:t>
            </a:r>
            <a:r>
              <a:rPr lang="fr-FR" altLang="fr-FR" b="1" dirty="0" err="1">
                <a:solidFill>
                  <a:srgbClr val="333333"/>
                </a:solidFill>
                <a:latin typeface="Consolas" panose="020B0609020204030204" pitchFamily="49" charset="0"/>
              </a:rPr>
              <a:t>defer</a:t>
            </a:r>
            <a:r>
              <a:rPr lang="fr-FR" altLang="fr-FR" dirty="0">
                <a:solidFill>
                  <a:srgbClr val="333333"/>
                </a:solidFill>
                <a:latin typeface="Arial" panose="020B0604020202020204" pitchFamily="34" charset="0"/>
                <a:cs typeface="Arial" panose="020B0604020202020204" pitchFamily="34" charset="0"/>
              </a:rPr>
              <a:t> exécute les scripts dans l'ordre dans lequel ils apparaissent dans la page et les exécute dès que le script et le contenu sont téléchargés.</a:t>
            </a:r>
            <a:r>
              <a:rPr lang="fr-FR" altLang="fr-FR" dirty="0"/>
              <a:t> </a:t>
            </a:r>
          </a:p>
          <a:p>
            <a:pPr lvl="0" algn="just" eaLnBrk="0" fontAlgn="base" hangingPunct="0">
              <a:spcBef>
                <a:spcPct val="0"/>
              </a:spcBef>
              <a:spcAft>
                <a:spcPct val="0"/>
              </a:spcAft>
              <a:buFont typeface="Wingdings" panose="05000000000000000000" pitchFamily="2" charset="2"/>
              <a:buChar char="q"/>
            </a:pPr>
            <a:r>
              <a:rPr lang="fr-FR" altLang="fr-FR" dirty="0">
                <a:solidFill>
                  <a:srgbClr val="333333"/>
                </a:solidFill>
                <a:latin typeface="Arial" panose="020B0604020202020204" pitchFamily="34" charset="0"/>
                <a:cs typeface="Arial" panose="020B0604020202020204" pitchFamily="34" charset="0"/>
              </a:rPr>
              <a:t>Si vos scripts n'ont pas besoin d'attendre l'analyse et peuvent s'exécuter indépendamment sans dépendances, utilisez </a:t>
            </a:r>
            <a:r>
              <a:rPr lang="fr-FR" altLang="fr-FR" sz="3300" b="1" dirty="0" err="1">
                <a:solidFill>
                  <a:srgbClr val="333333"/>
                </a:solidFill>
                <a:latin typeface="Consolas" panose="020B0609020204030204" pitchFamily="49" charset="0"/>
                <a:cs typeface="Arial" panose="020B0604020202020204" pitchFamily="34" charset="0"/>
              </a:rPr>
              <a:t>async</a:t>
            </a:r>
            <a:r>
              <a:rPr lang="fr-FR" altLang="fr-FR" dirty="0">
                <a:solidFill>
                  <a:srgbClr val="333333"/>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buFont typeface="Wingdings" panose="05000000000000000000" pitchFamily="2" charset="2"/>
              <a:buChar char="q"/>
            </a:pPr>
            <a:r>
              <a:rPr lang="fr-FR" altLang="fr-FR" dirty="0">
                <a:solidFill>
                  <a:srgbClr val="333333"/>
                </a:solidFill>
                <a:latin typeface="Arial" panose="020B0604020202020204" pitchFamily="34" charset="0"/>
                <a:cs typeface="Arial" panose="020B0604020202020204" pitchFamily="34" charset="0"/>
              </a:rPr>
              <a:t>Si vos scripts doivent attendre l'analyse et dépendent d'autres scripts, chargez-les à l'aide de </a:t>
            </a:r>
            <a:r>
              <a:rPr lang="fr-FR" altLang="fr-FR" sz="3300" b="1" dirty="0" err="1">
                <a:solidFill>
                  <a:srgbClr val="333333"/>
                </a:solidFill>
                <a:latin typeface="Consolas" panose="020B0609020204030204" pitchFamily="49" charset="0"/>
                <a:cs typeface="Arial" panose="020B0604020202020204" pitchFamily="34" charset="0"/>
              </a:rPr>
              <a:t>defer</a:t>
            </a:r>
            <a:r>
              <a:rPr lang="fr-FR" altLang="fr-FR" dirty="0">
                <a:solidFill>
                  <a:srgbClr val="333333"/>
                </a:solidFill>
                <a:latin typeface="Arial" panose="020B0604020202020204" pitchFamily="34" charset="0"/>
                <a:cs typeface="Arial" panose="020B0604020202020204" pitchFamily="34" charset="0"/>
              </a:rPr>
              <a:t> et placez leurs éléments </a:t>
            </a:r>
            <a:r>
              <a:rPr lang="fr-FR" altLang="fr-FR" sz="3300" dirty="0">
                <a:latin typeface="Consolas" panose="020B0609020204030204" pitchFamily="49" charset="0"/>
                <a:cs typeface="Arial" panose="020B0604020202020204" pitchFamily="34" charset="0"/>
              </a:rPr>
              <a:t>&lt;script&gt;</a:t>
            </a:r>
            <a:r>
              <a:rPr lang="fr-FR" altLang="fr-FR" dirty="0">
                <a:solidFill>
                  <a:srgbClr val="333333"/>
                </a:solidFill>
                <a:latin typeface="Arial" panose="020B0604020202020204" pitchFamily="34" charset="0"/>
                <a:cs typeface="Arial" panose="020B0604020202020204" pitchFamily="34" charset="0"/>
              </a:rPr>
              <a:t> correspondants dans l'ordre dans lequel vous souhaitez que le navigateur les exécute.</a:t>
            </a:r>
          </a:p>
          <a:p>
            <a:pPr lvl="0" algn="just" eaLnBrk="0" fontAlgn="base" hangingPunct="0">
              <a:spcBef>
                <a:spcPct val="0"/>
              </a:spcBef>
              <a:spcAft>
                <a:spcPct val="0"/>
              </a:spcAft>
              <a:buFont typeface="Wingdings" panose="05000000000000000000" pitchFamily="2" charset="2"/>
              <a:buChar char="q"/>
            </a:pPr>
            <a:endParaRPr lang="fr-FR" altLang="fr-FR" sz="4400" dirty="0">
              <a:latin typeface="Arial" panose="020B0604020202020204" pitchFamily="34" charset="0"/>
            </a:endParaRPr>
          </a:p>
          <a:p>
            <a:pPr algn="just">
              <a:buFont typeface="Wingdings" panose="05000000000000000000" pitchFamily="2" charset="2"/>
              <a:buChar char="q"/>
            </a:pPr>
            <a:endParaRPr lang="fr-FR" altLang="fr-FR" dirty="0">
              <a:latin typeface="Arial" panose="020B0604020202020204" pitchFamily="34" charset="0"/>
            </a:endParaRP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15720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74715-896D-4981-A3EE-0D3C5A65B1A4}"/>
              </a:ext>
            </a:extLst>
          </p:cNvPr>
          <p:cNvSpPr>
            <a:spLocks noGrp="1"/>
          </p:cNvSpPr>
          <p:nvPr>
            <p:ph type="title"/>
          </p:nvPr>
        </p:nvSpPr>
        <p:spPr/>
        <p:txBody>
          <a:bodyPr/>
          <a:lstStyle/>
          <a:p>
            <a:r>
              <a:rPr lang="fr-FR" dirty="0">
                <a:solidFill>
                  <a:srgbClr val="C00000"/>
                </a:solidFill>
              </a:rPr>
              <a:t>Exemples: les fonctions</a:t>
            </a:r>
          </a:p>
        </p:txBody>
      </p:sp>
      <p:sp>
        <p:nvSpPr>
          <p:cNvPr id="3" name="Espace réservé du contenu 2">
            <a:extLst>
              <a:ext uri="{FF2B5EF4-FFF2-40B4-BE49-F238E27FC236}">
                <a16:creationId xmlns:a16="http://schemas.microsoft.com/office/drawing/2014/main" id="{E1E55637-D60C-44E8-A964-2EBB99D58752}"/>
              </a:ext>
            </a:extLst>
          </p:cNvPr>
          <p:cNvSpPr>
            <a:spLocks noGrp="1"/>
          </p:cNvSpPr>
          <p:nvPr>
            <p:ph idx="1"/>
          </p:nvPr>
        </p:nvSpPr>
        <p:spPr/>
        <p:txBody>
          <a:bodyPr/>
          <a:lstStyle/>
          <a:p>
            <a:pPr marL="0" indent="0">
              <a:buNone/>
            </a:pPr>
            <a:r>
              <a:rPr lang="en-US" dirty="0"/>
              <a:t>function </a:t>
            </a:r>
            <a:r>
              <a:rPr lang="en-US" dirty="0" err="1"/>
              <a:t>somme</a:t>
            </a:r>
            <a:r>
              <a:rPr lang="en-US" dirty="0"/>
              <a:t>(</a:t>
            </a:r>
            <a:r>
              <a:rPr lang="en-US" dirty="0" err="1"/>
              <a:t>a,b</a:t>
            </a:r>
            <a:r>
              <a:rPr lang="en-US" dirty="0"/>
              <a:t>) </a:t>
            </a:r>
            <a:r>
              <a:rPr lang="en-US" b="1" dirty="0"/>
              <a:t>{</a:t>
            </a:r>
            <a:br>
              <a:rPr lang="en-US" dirty="0"/>
            </a:br>
            <a:r>
              <a:rPr lang="en-US" dirty="0"/>
              <a:t>      sum=</a:t>
            </a:r>
            <a:r>
              <a:rPr lang="en-US" dirty="0" err="1"/>
              <a:t>a+b</a:t>
            </a:r>
            <a:r>
              <a:rPr lang="en-US" dirty="0"/>
              <a:t>;</a:t>
            </a:r>
            <a:br>
              <a:rPr lang="en-US" dirty="0"/>
            </a:br>
            <a:r>
              <a:rPr lang="en-US" dirty="0"/>
              <a:t>      return sum;</a:t>
            </a:r>
            <a:br>
              <a:rPr lang="en-US" dirty="0"/>
            </a:br>
            <a:r>
              <a:rPr lang="en-US" dirty="0"/>
              <a:t>   </a:t>
            </a:r>
            <a:r>
              <a:rPr lang="en-US" b="1" dirty="0"/>
              <a:t>}</a:t>
            </a:r>
          </a:p>
          <a:p>
            <a:endParaRPr lang="fr-FR" dirty="0"/>
          </a:p>
        </p:txBody>
      </p:sp>
    </p:spTree>
    <p:extLst>
      <p:ext uri="{BB962C8B-B14F-4D97-AF65-F5344CB8AC3E}">
        <p14:creationId xmlns:p14="http://schemas.microsoft.com/office/powerpoint/2010/main" val="316005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F7498-C2CF-4638-96FA-71DB4B029F54}"/>
              </a:ext>
            </a:extLst>
          </p:cNvPr>
          <p:cNvSpPr>
            <a:spLocks noGrp="1"/>
          </p:cNvSpPr>
          <p:nvPr>
            <p:ph type="title"/>
          </p:nvPr>
        </p:nvSpPr>
        <p:spPr/>
        <p:txBody>
          <a:bodyPr/>
          <a:lstStyle/>
          <a:p>
            <a:r>
              <a:rPr lang="fr-FR" dirty="0">
                <a:solidFill>
                  <a:srgbClr val="C00000"/>
                </a:solidFill>
              </a:rPr>
              <a:t>Exemples: les fonctions</a:t>
            </a:r>
            <a:endParaRPr lang="fr-FR" dirty="0"/>
          </a:p>
        </p:txBody>
      </p:sp>
      <p:sp>
        <p:nvSpPr>
          <p:cNvPr id="3" name="Espace réservé du contenu 2">
            <a:extLst>
              <a:ext uri="{FF2B5EF4-FFF2-40B4-BE49-F238E27FC236}">
                <a16:creationId xmlns:a16="http://schemas.microsoft.com/office/drawing/2014/main" id="{AB6E2449-D8EF-4BC7-80B5-5A9F65383496}"/>
              </a:ext>
            </a:extLst>
          </p:cNvPr>
          <p:cNvSpPr>
            <a:spLocks noGrp="1"/>
          </p:cNvSpPr>
          <p:nvPr>
            <p:ph idx="1"/>
          </p:nvPr>
        </p:nvSpPr>
        <p:spPr/>
        <p:txBody>
          <a:bodyPr>
            <a:normAutofit fontScale="55000" lnSpcReduction="20000"/>
          </a:bodyPr>
          <a:lstStyle/>
          <a:p>
            <a:pPr>
              <a:buNone/>
            </a:pPr>
            <a:r>
              <a:rPr lang="fr-FR" dirty="0"/>
              <a:t>&lt;html&gt; </a:t>
            </a:r>
          </a:p>
          <a:p>
            <a:pPr>
              <a:buNone/>
            </a:pPr>
            <a:r>
              <a:rPr lang="fr-FR" dirty="0"/>
              <a:t>&lt;</a:t>
            </a:r>
            <a:r>
              <a:rPr lang="fr-FR" dirty="0" err="1"/>
              <a:t>head</a:t>
            </a:r>
            <a:r>
              <a:rPr lang="fr-FR" dirty="0"/>
              <a:t>&gt; </a:t>
            </a:r>
          </a:p>
          <a:p>
            <a:pPr>
              <a:buNone/>
            </a:pPr>
            <a:r>
              <a:rPr lang="fr-FR" dirty="0"/>
              <a:t>&lt;script </a:t>
            </a:r>
            <a:r>
              <a:rPr lang="fr-FR" dirty="0" err="1"/>
              <a:t>language</a:t>
            </a:r>
            <a:r>
              <a:rPr lang="fr-FR" dirty="0"/>
              <a:t>="JavaScript"&gt; </a:t>
            </a:r>
          </a:p>
          <a:p>
            <a:pPr>
              <a:buNone/>
            </a:pPr>
            <a:r>
              <a:rPr lang="fr-FR" dirty="0" err="1"/>
              <a:t>function</a:t>
            </a:r>
            <a:r>
              <a:rPr lang="fr-FR" dirty="0"/>
              <a:t> </a:t>
            </a:r>
            <a:r>
              <a:rPr lang="fr-FR" b="1" dirty="0">
                <a:solidFill>
                  <a:srgbClr val="C00000"/>
                </a:solidFill>
              </a:rPr>
              <a:t>bonjour</a:t>
            </a:r>
            <a:r>
              <a:rPr lang="fr-FR" dirty="0"/>
              <a:t>() { </a:t>
            </a:r>
          </a:p>
          <a:p>
            <a:pPr>
              <a:buNone/>
            </a:pPr>
            <a:r>
              <a:rPr lang="fr-FR" dirty="0" err="1"/>
              <a:t>alert</a:t>
            </a:r>
            <a:r>
              <a:rPr lang="fr-FR" dirty="0"/>
              <a:t> ("Bienvenue à JavaScript -dans une nouvelle fenêtre !");</a:t>
            </a:r>
          </a:p>
          <a:p>
            <a:pPr>
              <a:buNone/>
            </a:pPr>
            <a:r>
              <a:rPr lang="fr-FR" dirty="0"/>
              <a:t>} </a:t>
            </a:r>
          </a:p>
          <a:p>
            <a:pPr>
              <a:buNone/>
            </a:pPr>
            <a:r>
              <a:rPr lang="fr-FR" dirty="0"/>
              <a:t>&lt;/script&gt; </a:t>
            </a:r>
          </a:p>
          <a:p>
            <a:pPr>
              <a:buNone/>
            </a:pPr>
            <a:r>
              <a:rPr lang="fr-FR" dirty="0"/>
              <a:t>&lt;/</a:t>
            </a:r>
            <a:r>
              <a:rPr lang="fr-FR" dirty="0" err="1"/>
              <a:t>head</a:t>
            </a:r>
            <a:r>
              <a:rPr lang="fr-FR" dirty="0"/>
              <a:t>&gt; </a:t>
            </a:r>
          </a:p>
          <a:p>
            <a:pPr>
              <a:buNone/>
            </a:pPr>
            <a:r>
              <a:rPr lang="fr-FR" dirty="0"/>
              <a:t>&lt;body&gt; </a:t>
            </a:r>
          </a:p>
          <a:p>
            <a:pPr>
              <a:buNone/>
            </a:pPr>
            <a:r>
              <a:rPr lang="fr-FR" dirty="0"/>
              <a:t>&lt;</a:t>
            </a:r>
            <a:r>
              <a:rPr lang="fr-FR" dirty="0" err="1"/>
              <a:t>form</a:t>
            </a:r>
            <a:r>
              <a:rPr lang="fr-FR" dirty="0"/>
              <a:t>&gt; </a:t>
            </a:r>
          </a:p>
          <a:p>
            <a:pPr>
              <a:buNone/>
            </a:pPr>
            <a:r>
              <a:rPr lang="fr-FR" dirty="0"/>
              <a:t>&lt;input type="</a:t>
            </a:r>
            <a:r>
              <a:rPr lang="fr-FR" dirty="0" err="1"/>
              <a:t>button</a:t>
            </a:r>
            <a:r>
              <a:rPr lang="fr-FR" dirty="0"/>
              <a:t>" </a:t>
            </a:r>
            <a:r>
              <a:rPr lang="fr-FR" dirty="0" err="1"/>
              <a:t>name</a:t>
            </a:r>
            <a:r>
              <a:rPr lang="fr-FR" dirty="0"/>
              <a:t>="</a:t>
            </a:r>
            <a:r>
              <a:rPr lang="fr-FR" dirty="0" err="1"/>
              <a:t>unBouton</a:t>
            </a:r>
            <a:r>
              <a:rPr lang="fr-FR" dirty="0"/>
              <a:t>" value="Cliquez ici" </a:t>
            </a:r>
            <a:r>
              <a:rPr lang="fr-FR" dirty="0" err="1"/>
              <a:t>onClick</a:t>
            </a:r>
            <a:r>
              <a:rPr lang="fr-FR" dirty="0"/>
              <a:t>="</a:t>
            </a:r>
            <a:r>
              <a:rPr lang="fr-FR" b="1" dirty="0">
                <a:solidFill>
                  <a:srgbClr val="C00000"/>
                </a:solidFill>
              </a:rPr>
              <a:t>bonjour</a:t>
            </a:r>
            <a:r>
              <a:rPr lang="fr-FR" dirty="0"/>
              <a:t>()"&gt; </a:t>
            </a:r>
          </a:p>
          <a:p>
            <a:pPr>
              <a:buNone/>
            </a:pPr>
            <a:r>
              <a:rPr lang="fr-FR" dirty="0"/>
              <a:t>&lt;/</a:t>
            </a:r>
            <a:r>
              <a:rPr lang="fr-FR" dirty="0" err="1"/>
              <a:t>form</a:t>
            </a:r>
            <a:r>
              <a:rPr lang="fr-FR" dirty="0"/>
              <a:t>&gt; </a:t>
            </a:r>
          </a:p>
          <a:p>
            <a:pPr>
              <a:buNone/>
            </a:pPr>
            <a:r>
              <a:rPr lang="fr-FR" dirty="0"/>
              <a:t>&lt;/body&gt; </a:t>
            </a:r>
          </a:p>
          <a:p>
            <a:pPr>
              <a:buNone/>
            </a:pPr>
            <a:r>
              <a:rPr lang="fr-FR" dirty="0"/>
              <a:t>&lt;/html&gt;</a:t>
            </a:r>
          </a:p>
        </p:txBody>
      </p:sp>
    </p:spTree>
    <p:extLst>
      <p:ext uri="{BB962C8B-B14F-4D97-AF65-F5344CB8AC3E}">
        <p14:creationId xmlns:p14="http://schemas.microsoft.com/office/powerpoint/2010/main" val="131536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3FE6E-D23B-4353-B7BA-5B9D96B949F7}"/>
              </a:ext>
            </a:extLst>
          </p:cNvPr>
          <p:cNvSpPr>
            <a:spLocks noGrp="1"/>
          </p:cNvSpPr>
          <p:nvPr>
            <p:ph type="title"/>
          </p:nvPr>
        </p:nvSpPr>
        <p:spPr/>
        <p:txBody>
          <a:bodyPr>
            <a:normAutofit fontScale="90000"/>
          </a:bodyPr>
          <a:lstStyle/>
          <a:p>
            <a:r>
              <a:rPr lang="fr-FR" dirty="0">
                <a:solidFill>
                  <a:srgbClr val="C00000"/>
                </a:solidFill>
              </a:rPr>
              <a:t>Exemples: Récupération de données</a:t>
            </a:r>
            <a:endParaRPr lang="fr-FR" dirty="0"/>
          </a:p>
        </p:txBody>
      </p:sp>
      <p:sp>
        <p:nvSpPr>
          <p:cNvPr id="3" name="Espace réservé du contenu 2">
            <a:extLst>
              <a:ext uri="{FF2B5EF4-FFF2-40B4-BE49-F238E27FC236}">
                <a16:creationId xmlns:a16="http://schemas.microsoft.com/office/drawing/2014/main" id="{AECC7CB1-930C-40AF-A122-E632FEFEA34C}"/>
              </a:ext>
            </a:extLst>
          </p:cNvPr>
          <p:cNvSpPr>
            <a:spLocks noGrp="1"/>
          </p:cNvSpPr>
          <p:nvPr>
            <p:ph idx="1"/>
          </p:nvPr>
        </p:nvSpPr>
        <p:spPr/>
        <p:txBody>
          <a:bodyPr>
            <a:normAutofit fontScale="55000" lnSpcReduction="20000"/>
          </a:bodyPr>
          <a:lstStyle/>
          <a:p>
            <a:pPr>
              <a:buNone/>
            </a:pPr>
            <a:r>
              <a:rPr lang="fr-FR" dirty="0"/>
              <a:t>&lt;html&gt; </a:t>
            </a:r>
          </a:p>
          <a:p>
            <a:pPr>
              <a:buNone/>
            </a:pPr>
            <a:r>
              <a:rPr lang="fr-FR" dirty="0"/>
              <a:t>&lt;</a:t>
            </a:r>
            <a:r>
              <a:rPr lang="fr-FR" dirty="0" err="1"/>
              <a:t>head</a:t>
            </a:r>
            <a:r>
              <a:rPr lang="fr-FR" dirty="0"/>
              <a:t>&gt; </a:t>
            </a:r>
          </a:p>
          <a:p>
            <a:pPr>
              <a:buNone/>
            </a:pPr>
            <a:r>
              <a:rPr lang="fr-FR" dirty="0"/>
              <a:t>&lt;script </a:t>
            </a:r>
            <a:r>
              <a:rPr lang="fr-FR" dirty="0" err="1"/>
              <a:t>language</a:t>
            </a:r>
            <a:r>
              <a:rPr lang="fr-FR" dirty="0"/>
              <a:t>="JavaScript"&gt; </a:t>
            </a:r>
          </a:p>
          <a:p>
            <a:pPr>
              <a:buNone/>
            </a:pPr>
            <a:r>
              <a:rPr lang="fr-FR" dirty="0" err="1"/>
              <a:t>function</a:t>
            </a:r>
            <a:r>
              <a:rPr lang="fr-FR" dirty="0"/>
              <a:t> nom(chaine) { </a:t>
            </a:r>
          </a:p>
          <a:p>
            <a:pPr>
              <a:buNone/>
            </a:pPr>
            <a:r>
              <a:rPr lang="fr-FR" dirty="0" err="1"/>
              <a:t>alert</a:t>
            </a:r>
            <a:r>
              <a:rPr lang="fr-FR" dirty="0"/>
              <a:t>("Bonjour, "+chaine+"!"); </a:t>
            </a:r>
          </a:p>
          <a:p>
            <a:pPr>
              <a:buNone/>
            </a:pPr>
            <a:r>
              <a:rPr lang="fr-FR" dirty="0"/>
              <a:t>} </a:t>
            </a:r>
          </a:p>
          <a:p>
            <a:pPr>
              <a:buNone/>
            </a:pPr>
            <a:r>
              <a:rPr lang="fr-FR" dirty="0"/>
              <a:t>&lt;/script&gt; </a:t>
            </a:r>
          </a:p>
          <a:p>
            <a:pPr>
              <a:buNone/>
            </a:pPr>
            <a:r>
              <a:rPr lang="fr-FR" dirty="0"/>
              <a:t>&lt;/</a:t>
            </a:r>
            <a:r>
              <a:rPr lang="fr-FR" dirty="0" err="1"/>
              <a:t>head</a:t>
            </a:r>
            <a:r>
              <a:rPr lang="fr-FR" dirty="0"/>
              <a:t>&gt; </a:t>
            </a:r>
          </a:p>
          <a:p>
            <a:pPr>
              <a:buNone/>
            </a:pPr>
            <a:r>
              <a:rPr lang="fr-FR" dirty="0"/>
              <a:t>&lt;body&gt; </a:t>
            </a:r>
          </a:p>
          <a:p>
            <a:pPr>
              <a:buNone/>
            </a:pPr>
            <a:r>
              <a:rPr lang="fr-FR" dirty="0"/>
              <a:t>Entrez votre nom s'il vous plait: </a:t>
            </a:r>
          </a:p>
          <a:p>
            <a:pPr>
              <a:buNone/>
            </a:pPr>
            <a:r>
              <a:rPr lang="fr-FR" dirty="0"/>
              <a:t>&lt;</a:t>
            </a:r>
            <a:r>
              <a:rPr lang="fr-FR" dirty="0" err="1"/>
              <a:t>form</a:t>
            </a:r>
            <a:r>
              <a:rPr lang="fr-FR" dirty="0"/>
              <a:t>&gt; </a:t>
            </a:r>
          </a:p>
          <a:p>
            <a:pPr>
              <a:buNone/>
            </a:pPr>
            <a:r>
              <a:rPr lang="fr-FR" dirty="0"/>
              <a:t>&lt;input type="</a:t>
            </a:r>
            <a:r>
              <a:rPr lang="fr-FR" dirty="0" err="1"/>
              <a:t>text</a:t>
            </a:r>
            <a:r>
              <a:rPr lang="fr-FR" dirty="0"/>
              <a:t>" </a:t>
            </a:r>
            <a:r>
              <a:rPr lang="fr-FR" dirty="0" err="1"/>
              <a:t>name</a:t>
            </a:r>
            <a:r>
              <a:rPr lang="fr-FR" dirty="0"/>
              <a:t>="</a:t>
            </a:r>
            <a:r>
              <a:rPr lang="fr-FR" dirty="0" err="1"/>
              <a:t>EntreNom</a:t>
            </a:r>
            <a:r>
              <a:rPr lang="fr-FR" dirty="0"/>
              <a:t>" </a:t>
            </a:r>
            <a:r>
              <a:rPr lang="fr-FR" dirty="0" err="1"/>
              <a:t>onBlur</a:t>
            </a:r>
            <a:r>
              <a:rPr lang="fr-FR" dirty="0"/>
              <a:t>="nom(</a:t>
            </a:r>
            <a:r>
              <a:rPr lang="fr-FR" dirty="0" err="1"/>
              <a:t>this.value</a:t>
            </a:r>
            <a:r>
              <a:rPr lang="fr-FR" dirty="0"/>
              <a:t>)"value=""&gt; </a:t>
            </a:r>
          </a:p>
          <a:p>
            <a:pPr>
              <a:buNone/>
            </a:pPr>
            <a:r>
              <a:rPr lang="fr-FR" dirty="0"/>
              <a:t>&lt;/</a:t>
            </a:r>
            <a:r>
              <a:rPr lang="fr-FR" dirty="0" err="1"/>
              <a:t>form</a:t>
            </a:r>
            <a:r>
              <a:rPr lang="fr-FR" dirty="0"/>
              <a:t>&gt; </a:t>
            </a:r>
          </a:p>
          <a:p>
            <a:pPr>
              <a:buNone/>
            </a:pPr>
            <a:r>
              <a:rPr lang="fr-FR" dirty="0"/>
              <a:t>&lt;/body&gt; </a:t>
            </a:r>
          </a:p>
          <a:p>
            <a:pPr>
              <a:buNone/>
            </a:pPr>
            <a:r>
              <a:rPr lang="fr-FR" dirty="0"/>
              <a:t>&lt;/html&gt;</a:t>
            </a:r>
          </a:p>
          <a:p>
            <a:endParaRPr lang="fr-FR" dirty="0"/>
          </a:p>
        </p:txBody>
      </p:sp>
    </p:spTree>
    <p:extLst>
      <p:ext uri="{BB962C8B-B14F-4D97-AF65-F5344CB8AC3E}">
        <p14:creationId xmlns:p14="http://schemas.microsoft.com/office/powerpoint/2010/main" val="243089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60717-B242-4591-BE10-4FD5CA512552}"/>
              </a:ext>
            </a:extLst>
          </p:cNvPr>
          <p:cNvSpPr>
            <a:spLocks noGrp="1"/>
          </p:cNvSpPr>
          <p:nvPr>
            <p:ph type="title"/>
          </p:nvPr>
        </p:nvSpPr>
        <p:spPr/>
        <p:txBody>
          <a:bodyPr>
            <a:normAutofit fontScale="90000"/>
          </a:bodyPr>
          <a:lstStyle/>
          <a:p>
            <a:r>
              <a:rPr lang="fr-FR" dirty="0">
                <a:solidFill>
                  <a:srgbClr val="C00000"/>
                </a:solidFill>
              </a:rPr>
              <a:t>Exemples: Récupération de données</a:t>
            </a:r>
            <a:endParaRPr lang="fr-FR" dirty="0"/>
          </a:p>
        </p:txBody>
      </p:sp>
      <p:sp>
        <p:nvSpPr>
          <p:cNvPr id="3" name="Espace réservé du contenu 2">
            <a:extLst>
              <a:ext uri="{FF2B5EF4-FFF2-40B4-BE49-F238E27FC236}">
                <a16:creationId xmlns:a16="http://schemas.microsoft.com/office/drawing/2014/main" id="{4ED2D875-8CE6-4405-AC57-997200B476CB}"/>
              </a:ext>
            </a:extLst>
          </p:cNvPr>
          <p:cNvSpPr>
            <a:spLocks noGrp="1"/>
          </p:cNvSpPr>
          <p:nvPr>
            <p:ph idx="1"/>
          </p:nvPr>
        </p:nvSpPr>
        <p:spPr/>
        <p:txBody>
          <a:bodyPr>
            <a:normAutofit fontScale="47500" lnSpcReduction="20000"/>
          </a:bodyPr>
          <a:lstStyle/>
          <a:p>
            <a:pPr>
              <a:buNone/>
            </a:pPr>
            <a:r>
              <a:rPr lang="fr-FR" dirty="0"/>
              <a:t>&lt;html&gt; </a:t>
            </a:r>
          </a:p>
          <a:p>
            <a:pPr>
              <a:buNone/>
            </a:pPr>
            <a:r>
              <a:rPr lang="fr-FR" dirty="0"/>
              <a:t>&lt;</a:t>
            </a:r>
            <a:r>
              <a:rPr lang="fr-FR" dirty="0" err="1"/>
              <a:t>head</a:t>
            </a:r>
            <a:r>
              <a:rPr lang="fr-FR" dirty="0"/>
              <a:t>&gt; </a:t>
            </a:r>
          </a:p>
          <a:p>
            <a:pPr>
              <a:buNone/>
            </a:pPr>
            <a:r>
              <a:rPr lang="fr-FR" dirty="0"/>
              <a:t>&lt;TITLE&gt;Un script tout simple&lt;/TITLE&gt; </a:t>
            </a:r>
          </a:p>
          <a:p>
            <a:pPr>
              <a:buNone/>
            </a:pPr>
            <a:r>
              <a:rPr lang="fr-FR" dirty="0"/>
              <a:t>&lt;script </a:t>
            </a:r>
            <a:r>
              <a:rPr lang="fr-FR" dirty="0" err="1"/>
              <a:t>language</a:t>
            </a:r>
            <a:r>
              <a:rPr lang="fr-FR" dirty="0"/>
              <a:t>="JavaScript"&gt; </a:t>
            </a:r>
          </a:p>
          <a:p>
            <a:pPr>
              <a:buNone/>
            </a:pPr>
            <a:r>
              <a:rPr lang="fr-FR" dirty="0" err="1"/>
              <a:t>function</a:t>
            </a:r>
            <a:r>
              <a:rPr lang="fr-FR" dirty="0"/>
              <a:t> lecture(o) {</a:t>
            </a:r>
          </a:p>
          <a:p>
            <a:pPr>
              <a:buNone/>
            </a:pPr>
            <a:r>
              <a:rPr lang="fr-FR" dirty="0" err="1"/>
              <a:t>alert</a:t>
            </a:r>
            <a:r>
              <a:rPr lang="fr-FR" dirty="0"/>
              <a:t>("Vous avez tapé : "+</a:t>
            </a:r>
            <a:r>
              <a:rPr lang="fr-FR" dirty="0" err="1"/>
              <a:t>o.monTexte.value</a:t>
            </a:r>
            <a:r>
              <a:rPr lang="fr-FR" dirty="0"/>
              <a:t>);</a:t>
            </a:r>
          </a:p>
          <a:p>
            <a:pPr>
              <a:buNone/>
            </a:pPr>
            <a:r>
              <a:rPr lang="fr-FR" dirty="0"/>
              <a:t>} </a:t>
            </a:r>
          </a:p>
          <a:p>
            <a:pPr>
              <a:buNone/>
            </a:pPr>
            <a:r>
              <a:rPr lang="fr-FR" dirty="0"/>
              <a:t>&lt;/script&gt; </a:t>
            </a:r>
          </a:p>
          <a:p>
            <a:pPr>
              <a:buNone/>
            </a:pPr>
            <a:r>
              <a:rPr lang="fr-FR" dirty="0"/>
              <a:t>&lt;/</a:t>
            </a:r>
            <a:r>
              <a:rPr lang="fr-FR" dirty="0" err="1"/>
              <a:t>head</a:t>
            </a:r>
            <a:r>
              <a:rPr lang="fr-FR" dirty="0"/>
              <a:t>&gt; </a:t>
            </a:r>
          </a:p>
          <a:p>
            <a:pPr>
              <a:buNone/>
            </a:pPr>
            <a:r>
              <a:rPr lang="fr-FR" dirty="0"/>
              <a:t>&lt;body&gt; </a:t>
            </a:r>
          </a:p>
          <a:p>
            <a:pPr>
              <a:buNone/>
            </a:pPr>
            <a:r>
              <a:rPr lang="fr-FR" dirty="0"/>
              <a:t>&lt;</a:t>
            </a:r>
            <a:r>
              <a:rPr lang="fr-FR" dirty="0" err="1"/>
              <a:t>form</a:t>
            </a:r>
            <a:r>
              <a:rPr lang="fr-FR" dirty="0"/>
              <a:t> Name="</a:t>
            </a:r>
            <a:r>
              <a:rPr lang="fr-FR" dirty="0" err="1"/>
              <a:t>MonFormulaire</a:t>
            </a:r>
            <a:r>
              <a:rPr lang="fr-FR" dirty="0"/>
              <a:t>"&gt;</a:t>
            </a:r>
          </a:p>
          <a:p>
            <a:pPr>
              <a:buNone/>
            </a:pPr>
            <a:r>
              <a:rPr lang="fr-FR" dirty="0"/>
              <a:t>Entrer une Valeur : </a:t>
            </a:r>
          </a:p>
          <a:p>
            <a:pPr>
              <a:buNone/>
            </a:pPr>
            <a:r>
              <a:rPr lang="fr-FR" dirty="0"/>
              <a:t>&lt;input Name="</a:t>
            </a:r>
            <a:r>
              <a:rPr lang="fr-FR" dirty="0" err="1"/>
              <a:t>monTexte</a:t>
            </a:r>
            <a:r>
              <a:rPr lang="fr-FR" dirty="0"/>
              <a:t>" type="</a:t>
            </a:r>
            <a:r>
              <a:rPr lang="fr-FR" dirty="0" err="1"/>
              <a:t>text</a:t>
            </a:r>
            <a:r>
              <a:rPr lang="fr-FR" dirty="0"/>
              <a:t>" </a:t>
            </a:r>
            <a:r>
              <a:rPr lang="fr-FR" dirty="0" err="1"/>
              <a:t>width</a:t>
            </a:r>
            <a:r>
              <a:rPr lang="fr-FR" dirty="0"/>
              <a:t>="40"&gt; </a:t>
            </a:r>
          </a:p>
          <a:p>
            <a:pPr>
              <a:buNone/>
            </a:pPr>
            <a:r>
              <a:rPr lang="fr-FR" dirty="0"/>
              <a:t>&lt;input type="</a:t>
            </a:r>
            <a:r>
              <a:rPr lang="fr-FR" dirty="0" err="1"/>
              <a:t>button</a:t>
            </a:r>
            <a:r>
              <a:rPr lang="fr-FR" dirty="0"/>
              <a:t>" value="OK" </a:t>
            </a:r>
            <a:r>
              <a:rPr lang="fr-FR" dirty="0" err="1"/>
              <a:t>onClick</a:t>
            </a:r>
            <a:r>
              <a:rPr lang="fr-FR" dirty="0"/>
              <a:t>="lecture(</a:t>
            </a:r>
            <a:r>
              <a:rPr lang="fr-FR" dirty="0" err="1"/>
              <a:t>this.form</a:t>
            </a:r>
            <a:r>
              <a:rPr lang="fr-FR" dirty="0"/>
              <a:t>)"&gt; </a:t>
            </a:r>
          </a:p>
          <a:p>
            <a:pPr>
              <a:buNone/>
            </a:pPr>
            <a:r>
              <a:rPr lang="fr-FR" dirty="0"/>
              <a:t>&lt;/</a:t>
            </a:r>
            <a:r>
              <a:rPr lang="fr-FR" dirty="0" err="1"/>
              <a:t>form</a:t>
            </a:r>
            <a:r>
              <a:rPr lang="fr-FR" dirty="0"/>
              <a:t>&gt; </a:t>
            </a:r>
          </a:p>
          <a:p>
            <a:pPr>
              <a:buNone/>
            </a:pPr>
            <a:r>
              <a:rPr lang="fr-FR" dirty="0"/>
              <a:t>&lt;/body&gt; </a:t>
            </a:r>
          </a:p>
          <a:p>
            <a:pPr>
              <a:buNone/>
            </a:pPr>
            <a:r>
              <a:rPr lang="fr-FR" dirty="0"/>
              <a:t>&lt;/html&gt;</a:t>
            </a:r>
          </a:p>
        </p:txBody>
      </p:sp>
    </p:spTree>
    <p:extLst>
      <p:ext uri="{BB962C8B-B14F-4D97-AF65-F5344CB8AC3E}">
        <p14:creationId xmlns:p14="http://schemas.microsoft.com/office/powerpoint/2010/main" val="426235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77CFF-18CF-46EA-8106-4444ECD59BC1}"/>
              </a:ext>
            </a:extLst>
          </p:cNvPr>
          <p:cNvSpPr>
            <a:spLocks noGrp="1"/>
          </p:cNvSpPr>
          <p:nvPr>
            <p:ph type="title"/>
          </p:nvPr>
        </p:nvSpPr>
        <p:spPr/>
        <p:txBody>
          <a:bodyPr/>
          <a:lstStyle/>
          <a:p>
            <a:r>
              <a:rPr lang="fr-FR" b="1" dirty="0">
                <a:solidFill>
                  <a:srgbClr val="C00000"/>
                </a:solidFill>
              </a:rPr>
              <a:t>Types d’erreurs JS</a:t>
            </a:r>
          </a:p>
        </p:txBody>
      </p:sp>
      <p:sp>
        <p:nvSpPr>
          <p:cNvPr id="3" name="Espace réservé du contenu 2">
            <a:extLst>
              <a:ext uri="{FF2B5EF4-FFF2-40B4-BE49-F238E27FC236}">
                <a16:creationId xmlns:a16="http://schemas.microsoft.com/office/drawing/2014/main" id="{17F2F262-96EC-4F45-B80F-43F539503CB4}"/>
              </a:ext>
            </a:extLst>
          </p:cNvPr>
          <p:cNvSpPr>
            <a:spLocks noGrp="1"/>
          </p:cNvSpPr>
          <p:nvPr>
            <p:ph idx="1"/>
          </p:nvPr>
        </p:nvSpPr>
        <p:spPr/>
        <p:txBody>
          <a:bodyPr>
            <a:normAutofit fontScale="85000" lnSpcReduction="20000"/>
          </a:bodyPr>
          <a:lstStyle/>
          <a:p>
            <a:pPr algn="just">
              <a:buFont typeface="Wingdings" panose="05000000000000000000" pitchFamily="2" charset="2"/>
              <a:buChar char="q"/>
            </a:pPr>
            <a:r>
              <a:rPr lang="fr-FR" b="1" dirty="0">
                <a:solidFill>
                  <a:srgbClr val="0070C0"/>
                </a:solidFill>
              </a:rPr>
              <a:t>Erreurs de syntaxe </a:t>
            </a:r>
            <a:r>
              <a:rPr lang="fr-FR" b="1" dirty="0"/>
              <a:t>: </a:t>
            </a:r>
            <a:r>
              <a:rPr lang="fr-FR" dirty="0"/>
              <a:t>Ce sont des fautes d'orthographe dans le code. Elles empêchent réellement le programme de fonctionner ou l'arrêtent en cours de chemin, elles sont accompagnées de messages d'erreur.</a:t>
            </a:r>
          </a:p>
          <a:p>
            <a:pPr algn="just">
              <a:buFont typeface="Wingdings" panose="05000000000000000000" pitchFamily="2" charset="2"/>
              <a:buChar char="q"/>
            </a:pPr>
            <a:r>
              <a:rPr lang="fr-FR" b="1" dirty="0">
                <a:solidFill>
                  <a:srgbClr val="0070C0"/>
                </a:solidFill>
              </a:rPr>
              <a:t>Erreurs logiques </a:t>
            </a:r>
            <a:r>
              <a:rPr lang="fr-FR" b="1" dirty="0"/>
              <a:t>: </a:t>
            </a:r>
            <a:r>
              <a:rPr lang="fr-FR" dirty="0"/>
              <a:t>Ce sont des erreurs où la syntaxe est correcte, mais où le code n'est pas ce que vous attendiez : le programme tourne correctement mais donne des résultats incorrects. Celles‑ci sont souvent plus difficiles à corriger que les erreurs de syntaxe, car il n'y a généralement pas de message d'erreur pour vous diriger vers la source de l'erreur.</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194596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590DD-DA9D-491C-B7EE-6363A4497B87}"/>
              </a:ext>
            </a:extLst>
          </p:cNvPr>
          <p:cNvSpPr>
            <a:spLocks noGrp="1"/>
          </p:cNvSpPr>
          <p:nvPr>
            <p:ph type="title"/>
          </p:nvPr>
        </p:nvSpPr>
        <p:spPr/>
        <p:txBody>
          <a:bodyPr/>
          <a:lstStyle/>
          <a:p>
            <a:r>
              <a:rPr lang="fr-FR" b="1" dirty="0">
                <a:solidFill>
                  <a:srgbClr val="C00000"/>
                </a:solidFill>
              </a:rPr>
              <a:t>Détection erreur JS</a:t>
            </a:r>
          </a:p>
        </p:txBody>
      </p:sp>
      <p:sp>
        <p:nvSpPr>
          <p:cNvPr id="3" name="Espace réservé du contenu 2">
            <a:extLst>
              <a:ext uri="{FF2B5EF4-FFF2-40B4-BE49-F238E27FC236}">
                <a16:creationId xmlns:a16="http://schemas.microsoft.com/office/drawing/2014/main" id="{191F384A-64CE-4C55-B357-1C7ADBE5B434}"/>
              </a:ext>
            </a:extLst>
          </p:cNvPr>
          <p:cNvSpPr>
            <a:spLocks noGrp="1"/>
          </p:cNvSpPr>
          <p:nvPr>
            <p:ph idx="1"/>
          </p:nvPr>
        </p:nvSpPr>
        <p:spPr/>
        <p:txBody>
          <a:bodyPr/>
          <a:lstStyle/>
          <a:p>
            <a:pPr>
              <a:buFont typeface="Wingdings" panose="05000000000000000000" pitchFamily="2" charset="2"/>
              <a:buChar char="q"/>
            </a:pPr>
            <a:r>
              <a:rPr lang="fr-FR" dirty="0"/>
              <a:t>Inspecteur d’</a:t>
            </a:r>
            <a:r>
              <a:rPr lang="fr-FR" dirty="0" err="1"/>
              <a:t>élèments</a:t>
            </a:r>
            <a:endParaRPr lang="fr-FR" dirty="0"/>
          </a:p>
          <a:p>
            <a:pPr>
              <a:buFont typeface="Wingdings" panose="05000000000000000000" pitchFamily="2" charset="2"/>
              <a:buChar char="q"/>
            </a:pPr>
            <a:endParaRPr lang="fr-FR" dirty="0"/>
          </a:p>
          <a:p>
            <a:pPr>
              <a:buFont typeface="Wingdings" panose="05000000000000000000" pitchFamily="2" charset="2"/>
              <a:buChar char="q"/>
            </a:pPr>
            <a:r>
              <a:rPr lang="fr-FR" dirty="0"/>
              <a:t>La console Javascript</a:t>
            </a:r>
          </a:p>
          <a:p>
            <a:pPr>
              <a:buFont typeface="Wingdings" panose="05000000000000000000" pitchFamily="2" charset="2"/>
              <a:buChar char="q"/>
            </a:pPr>
            <a:endParaRPr lang="fr-FR" dirty="0"/>
          </a:p>
          <a:p>
            <a:pPr>
              <a:buFont typeface="Wingdings" panose="05000000000000000000" pitchFamily="2" charset="2"/>
              <a:buChar char="q"/>
            </a:pPr>
            <a:endParaRPr lang="fr-FR" dirty="0"/>
          </a:p>
        </p:txBody>
      </p:sp>
    </p:spTree>
    <p:extLst>
      <p:ext uri="{BB962C8B-B14F-4D97-AF65-F5344CB8AC3E}">
        <p14:creationId xmlns:p14="http://schemas.microsoft.com/office/powerpoint/2010/main" val="420495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2CF5E-C380-436C-ADE2-1BC92DC5E087}"/>
              </a:ext>
            </a:extLst>
          </p:cNvPr>
          <p:cNvSpPr>
            <a:spLocks noGrp="1"/>
          </p:cNvSpPr>
          <p:nvPr>
            <p:ph type="title"/>
          </p:nvPr>
        </p:nvSpPr>
        <p:spPr/>
        <p:txBody>
          <a:bodyPr/>
          <a:lstStyle/>
          <a:p>
            <a:r>
              <a:rPr lang="fr-FR" b="1" dirty="0" err="1">
                <a:solidFill>
                  <a:srgbClr val="C00000"/>
                </a:solidFill>
              </a:rPr>
              <a:t>Frameworks</a:t>
            </a:r>
            <a:r>
              <a:rPr lang="fr-FR" b="1" dirty="0">
                <a:solidFill>
                  <a:srgbClr val="C00000"/>
                </a:solidFill>
              </a:rPr>
              <a:t> JS</a:t>
            </a:r>
          </a:p>
        </p:txBody>
      </p:sp>
      <p:sp>
        <p:nvSpPr>
          <p:cNvPr id="3" name="Espace réservé du contenu 2">
            <a:extLst>
              <a:ext uri="{FF2B5EF4-FFF2-40B4-BE49-F238E27FC236}">
                <a16:creationId xmlns:a16="http://schemas.microsoft.com/office/drawing/2014/main" id="{AA8FA3F2-37CE-41A6-9695-00C3F53614A1}"/>
              </a:ext>
            </a:extLst>
          </p:cNvPr>
          <p:cNvSpPr>
            <a:spLocks noGrp="1"/>
          </p:cNvSpPr>
          <p:nvPr>
            <p:ph idx="1"/>
          </p:nvPr>
        </p:nvSpPr>
        <p:spPr/>
        <p:txBody>
          <a:bodyPr/>
          <a:lstStyle/>
          <a:p>
            <a:r>
              <a:rPr lang="fr-FR" dirty="0" err="1"/>
              <a:t>React</a:t>
            </a:r>
            <a:r>
              <a:rPr lang="fr-FR" dirty="0"/>
              <a:t> JS</a:t>
            </a:r>
          </a:p>
          <a:p>
            <a:endParaRPr lang="fr-FR" dirty="0"/>
          </a:p>
          <a:p>
            <a:endParaRPr lang="fr-FR" dirty="0"/>
          </a:p>
          <a:p>
            <a:endParaRPr lang="fr-FR" dirty="0"/>
          </a:p>
          <a:p>
            <a:r>
              <a:rPr lang="fr-FR" dirty="0"/>
              <a:t>Vue JS</a:t>
            </a:r>
          </a:p>
          <a:p>
            <a:endParaRPr lang="fr-FR" dirty="0"/>
          </a:p>
        </p:txBody>
      </p:sp>
      <p:pic>
        <p:nvPicPr>
          <p:cNvPr id="9218" name="Picture 2" descr="RÃ©sultat de recherche d'images pour &quot;react js&quot;">
            <a:extLst>
              <a:ext uri="{FF2B5EF4-FFF2-40B4-BE49-F238E27FC236}">
                <a16:creationId xmlns:a16="http://schemas.microsoft.com/office/drawing/2014/main" id="{90473F8D-B558-47FF-AD5C-DED38CD19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2956"/>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Ã©sultat de recherche d'images pour &quot;angular js&quot;">
            <a:extLst>
              <a:ext uri="{FF2B5EF4-FFF2-40B4-BE49-F238E27FC236}">
                <a16:creationId xmlns:a16="http://schemas.microsoft.com/office/drawing/2014/main" id="{4895DCB5-699E-4809-A555-7C174974F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2381250"/>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Ã©sultat de recherche d'images pour &quot;vue js&quot;">
            <a:extLst>
              <a:ext uri="{FF2B5EF4-FFF2-40B4-BE49-F238E27FC236}">
                <a16:creationId xmlns:a16="http://schemas.microsoft.com/office/drawing/2014/main" id="{5B703858-1B3D-479F-A149-50E156A2F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08499"/>
            <a:ext cx="1400150" cy="14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0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A7FBE-C578-413B-AF61-1CCDA36F134F}"/>
              </a:ext>
            </a:extLst>
          </p:cNvPr>
          <p:cNvSpPr>
            <a:spLocks noGrp="1"/>
          </p:cNvSpPr>
          <p:nvPr>
            <p:ph type="title"/>
          </p:nvPr>
        </p:nvSpPr>
        <p:spPr/>
        <p:txBody>
          <a:bodyPr/>
          <a:lstStyle/>
          <a:p>
            <a:r>
              <a:rPr lang="fr-FR" dirty="0">
                <a:solidFill>
                  <a:srgbClr val="C00000"/>
                </a:solidFill>
              </a:rPr>
              <a:t>Script</a:t>
            </a:r>
          </a:p>
        </p:txBody>
      </p:sp>
      <p:sp>
        <p:nvSpPr>
          <p:cNvPr id="3" name="Espace réservé du contenu 2">
            <a:extLst>
              <a:ext uri="{FF2B5EF4-FFF2-40B4-BE49-F238E27FC236}">
                <a16:creationId xmlns:a16="http://schemas.microsoft.com/office/drawing/2014/main" id="{80BE1FBA-A50C-4A2D-88F4-9730F5ABC34D}"/>
              </a:ext>
            </a:extLst>
          </p:cNvPr>
          <p:cNvSpPr>
            <a:spLocks noGrp="1"/>
          </p:cNvSpPr>
          <p:nvPr>
            <p:ph idx="1"/>
          </p:nvPr>
        </p:nvSpPr>
        <p:spPr/>
        <p:txBody>
          <a:bodyPr>
            <a:normAutofit/>
          </a:bodyPr>
          <a:lstStyle/>
          <a:p>
            <a:pPr algn="just">
              <a:buFont typeface="Wingdings" panose="05000000000000000000" pitchFamily="2" charset="2"/>
              <a:buChar char="q"/>
            </a:pPr>
            <a:r>
              <a:rPr lang="fr-FR" dirty="0"/>
              <a:t>Un programme chargé d'exécuter une action prédéfinie quand un utilisateur réalise une action ou qu'une page web est en cours d'affichage.</a:t>
            </a:r>
          </a:p>
        </p:txBody>
      </p:sp>
    </p:spTree>
    <p:extLst>
      <p:ext uri="{BB962C8B-B14F-4D97-AF65-F5344CB8AC3E}">
        <p14:creationId xmlns:p14="http://schemas.microsoft.com/office/powerpoint/2010/main" val="40741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E9FBA-C44B-4936-952C-52C6DA0801A7}"/>
              </a:ext>
            </a:extLst>
          </p:cNvPr>
          <p:cNvSpPr>
            <a:spLocks noGrp="1"/>
          </p:cNvSpPr>
          <p:nvPr>
            <p:ph type="title"/>
          </p:nvPr>
        </p:nvSpPr>
        <p:spPr/>
        <p:txBody>
          <a:bodyPr/>
          <a:lstStyle/>
          <a:p>
            <a:r>
              <a:rPr lang="fr-FR" b="1" dirty="0">
                <a:solidFill>
                  <a:srgbClr val="C00000"/>
                </a:solidFill>
              </a:rPr>
              <a:t>Exercice: </a:t>
            </a:r>
            <a:r>
              <a:rPr lang="fr-FR" b="1" dirty="0">
                <a:solidFill>
                  <a:srgbClr val="0070C0"/>
                </a:solidFill>
              </a:rPr>
              <a:t>Devinez le nombre</a:t>
            </a:r>
          </a:p>
        </p:txBody>
      </p:sp>
      <p:sp>
        <p:nvSpPr>
          <p:cNvPr id="3" name="Espace réservé du contenu 2">
            <a:extLst>
              <a:ext uri="{FF2B5EF4-FFF2-40B4-BE49-F238E27FC236}">
                <a16:creationId xmlns:a16="http://schemas.microsoft.com/office/drawing/2014/main" id="{68E53ACA-95F0-4697-8384-B4BD4C3A063F}"/>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Le jeu choisit aléatoirement un nombre entre 1 et 100.</a:t>
            </a:r>
          </a:p>
          <a:p>
            <a:pPr algn="just">
              <a:buFont typeface="Wingdings" panose="05000000000000000000" pitchFamily="2" charset="2"/>
              <a:buChar char="q"/>
            </a:pPr>
            <a:r>
              <a:rPr lang="fr-FR" dirty="0"/>
              <a:t>Puis il met le joueur au défi de le deviner en 10 tentatives maxi. </a:t>
            </a:r>
          </a:p>
          <a:p>
            <a:pPr algn="just">
              <a:buFont typeface="Wingdings" panose="05000000000000000000" pitchFamily="2" charset="2"/>
              <a:buChar char="q"/>
            </a:pPr>
            <a:r>
              <a:rPr lang="fr-FR" dirty="0"/>
              <a:t>À chaque tour, le joueur doit être informé s'il a deviné ou non le bon nombre. </a:t>
            </a:r>
          </a:p>
          <a:p>
            <a:pPr algn="just">
              <a:buFont typeface="Wingdings" panose="05000000000000000000" pitchFamily="2" charset="2"/>
              <a:buChar char="q"/>
            </a:pPr>
            <a:r>
              <a:rPr lang="fr-FR" dirty="0"/>
              <a:t>si ce n'est pas le cas, le jeu lui indique si son estimation est trop </a:t>
            </a:r>
            <a:r>
              <a:rPr lang="fr-FR" b="1" dirty="0"/>
              <a:t>basse</a:t>
            </a:r>
            <a:r>
              <a:rPr lang="fr-FR" dirty="0"/>
              <a:t> ou trop </a:t>
            </a:r>
            <a:r>
              <a:rPr lang="fr-FR" b="1" dirty="0"/>
              <a:t>élevée</a:t>
            </a:r>
            <a:r>
              <a:rPr lang="fr-FR" dirty="0"/>
              <a:t>.</a:t>
            </a:r>
          </a:p>
          <a:p>
            <a:pPr algn="just">
              <a:buFont typeface="Wingdings" panose="05000000000000000000" pitchFamily="2" charset="2"/>
              <a:buChar char="q"/>
            </a:pPr>
            <a:r>
              <a:rPr lang="fr-FR" dirty="0"/>
              <a:t>Le jeu doit également rappeler au joueur les nombres déjà proposés.</a:t>
            </a:r>
          </a:p>
          <a:p>
            <a:pPr algn="just">
              <a:buFont typeface="Wingdings" panose="05000000000000000000" pitchFamily="2" charset="2"/>
              <a:buChar char="q"/>
            </a:pPr>
            <a:r>
              <a:rPr lang="fr-FR" dirty="0"/>
              <a:t>Le jeu se termine quand le joueur a deviné le nombre mystère, ou s'il a épuisé ses 10 chances. </a:t>
            </a:r>
          </a:p>
          <a:p>
            <a:pPr algn="just">
              <a:buFont typeface="Wingdings" panose="05000000000000000000" pitchFamily="2" charset="2"/>
              <a:buChar char="q"/>
            </a:pPr>
            <a:r>
              <a:rPr lang="fr-FR" dirty="0"/>
              <a:t>A la fin du jeu, le joueur a la possibilité de débuter une nouvelle partie.</a:t>
            </a:r>
          </a:p>
        </p:txBody>
      </p:sp>
    </p:spTree>
    <p:extLst>
      <p:ext uri="{BB962C8B-B14F-4D97-AF65-F5344CB8AC3E}">
        <p14:creationId xmlns:p14="http://schemas.microsoft.com/office/powerpoint/2010/main" val="337615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7B3A5B-48DA-49E4-B556-4EBB7FBE2F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3CC6153-4D85-4902-8E1A-FC82C1754829}"/>
              </a:ext>
            </a:extLst>
          </p:cNvPr>
          <p:cNvSpPr>
            <a:spLocks noGrp="1"/>
          </p:cNvSpPr>
          <p:nvPr>
            <p:ph idx="1"/>
          </p:nvPr>
        </p:nvSpPr>
        <p:spPr/>
        <p:txBody>
          <a:bodyPr/>
          <a:lstStyle/>
          <a:p>
            <a:endParaRPr lang="fr-FR" dirty="0"/>
          </a:p>
        </p:txBody>
      </p:sp>
      <p:pic>
        <p:nvPicPr>
          <p:cNvPr id="4098" name="Picture 2" descr="RÃ©sultat de recherche d'images pour &quot;jquery&quot;">
            <a:extLst>
              <a:ext uri="{FF2B5EF4-FFF2-40B4-BE49-F238E27FC236}">
                <a16:creationId xmlns:a16="http://schemas.microsoft.com/office/drawing/2014/main" id="{14F82E4F-67FB-4182-9E9E-8F942E53E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52736"/>
            <a:ext cx="47525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E739B-1902-4FC2-A52B-8AF3FF018066}"/>
              </a:ext>
            </a:extLst>
          </p:cNvPr>
          <p:cNvSpPr>
            <a:spLocks noGrp="1"/>
          </p:cNvSpPr>
          <p:nvPr>
            <p:ph type="title"/>
          </p:nvPr>
        </p:nvSpPr>
        <p:spPr/>
        <p:txBody>
          <a:bodyPr/>
          <a:lstStyle/>
          <a:p>
            <a:r>
              <a:rPr lang="fr-FR" dirty="0">
                <a:solidFill>
                  <a:srgbClr val="C00000"/>
                </a:solidFill>
              </a:rPr>
              <a:t>JavaScript</a:t>
            </a:r>
          </a:p>
        </p:txBody>
      </p:sp>
      <p:sp>
        <p:nvSpPr>
          <p:cNvPr id="3" name="Espace réservé du contenu 2">
            <a:extLst>
              <a:ext uri="{FF2B5EF4-FFF2-40B4-BE49-F238E27FC236}">
                <a16:creationId xmlns:a16="http://schemas.microsoft.com/office/drawing/2014/main" id="{DC7027D0-AB96-4B91-BFC2-0CC0FC979FFB}"/>
              </a:ext>
            </a:extLst>
          </p:cNvPr>
          <p:cNvSpPr>
            <a:spLocks noGrp="1"/>
          </p:cNvSpPr>
          <p:nvPr>
            <p:ph idx="1"/>
          </p:nvPr>
        </p:nvSpPr>
        <p:spPr/>
        <p:txBody>
          <a:bodyPr>
            <a:normAutofit/>
          </a:bodyPr>
          <a:lstStyle/>
          <a:p>
            <a:pPr algn="just">
              <a:buFont typeface="Wingdings" panose="05000000000000000000" pitchFamily="2" charset="2"/>
              <a:buChar char="q"/>
            </a:pPr>
            <a:r>
              <a:rPr lang="fr-FR" i="1" dirty="0"/>
              <a:t>JavaScript est le langage incontournable du web. </a:t>
            </a:r>
          </a:p>
          <a:p>
            <a:pPr algn="just">
              <a:buFont typeface="Wingdings" panose="05000000000000000000" pitchFamily="2" charset="2"/>
              <a:buChar char="q"/>
            </a:pPr>
            <a:r>
              <a:rPr lang="fr-FR" i="1" dirty="0"/>
              <a:t>C'est une technologie complète, qui regroupe un nombre impressionnant d'outils permettant de dynamiser vos pages web et de leur donner une toute autre dimension.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143313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59BB3-7792-4543-88ED-C7F67C38EA30}"/>
              </a:ext>
            </a:extLst>
          </p:cNvPr>
          <p:cNvSpPr>
            <a:spLocks noGrp="1"/>
          </p:cNvSpPr>
          <p:nvPr>
            <p:ph type="title"/>
          </p:nvPr>
        </p:nvSpPr>
        <p:spPr/>
        <p:txBody>
          <a:bodyPr/>
          <a:lstStyle/>
          <a:p>
            <a:r>
              <a:rPr lang="fr-FR" b="1" dirty="0" err="1">
                <a:solidFill>
                  <a:srgbClr val="C00000"/>
                </a:solidFill>
              </a:rPr>
              <a:t>Jquery</a:t>
            </a:r>
            <a:endParaRPr lang="fr-FR" b="1" dirty="0">
              <a:solidFill>
                <a:srgbClr val="C00000"/>
              </a:solidFill>
            </a:endParaRPr>
          </a:p>
        </p:txBody>
      </p:sp>
      <p:sp>
        <p:nvSpPr>
          <p:cNvPr id="3" name="Espace réservé du contenu 2">
            <a:extLst>
              <a:ext uri="{FF2B5EF4-FFF2-40B4-BE49-F238E27FC236}">
                <a16:creationId xmlns:a16="http://schemas.microsoft.com/office/drawing/2014/main" id="{E72DEC8B-B9AD-4C99-B5E4-825DE486913E}"/>
              </a:ext>
            </a:extLst>
          </p:cNvPr>
          <p:cNvSpPr>
            <a:spLocks noGrp="1"/>
          </p:cNvSpPr>
          <p:nvPr>
            <p:ph idx="1"/>
          </p:nvPr>
        </p:nvSpPr>
        <p:spPr/>
        <p:txBody>
          <a:bodyPr>
            <a:normAutofit/>
          </a:bodyPr>
          <a:lstStyle/>
          <a:p>
            <a:pPr algn="just">
              <a:buFont typeface="Wingdings" panose="05000000000000000000" pitchFamily="2" charset="2"/>
              <a:buChar char="q"/>
            </a:pPr>
            <a:r>
              <a:rPr lang="fr-FR" dirty="0"/>
              <a:t>Crée en 2006</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jQuery: écrivez moins, faites plus.</a:t>
            </a:r>
          </a:p>
        </p:txBody>
      </p:sp>
    </p:spTree>
    <p:extLst>
      <p:ext uri="{BB962C8B-B14F-4D97-AF65-F5344CB8AC3E}">
        <p14:creationId xmlns:p14="http://schemas.microsoft.com/office/powerpoint/2010/main" val="109496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977D8-9FC9-4C3C-B287-4EE0D0C60168}"/>
              </a:ext>
            </a:extLst>
          </p:cNvPr>
          <p:cNvSpPr>
            <a:spLocks noGrp="1"/>
          </p:cNvSpPr>
          <p:nvPr>
            <p:ph type="title"/>
          </p:nvPr>
        </p:nvSpPr>
        <p:spPr/>
        <p:txBody>
          <a:bodyPr/>
          <a:lstStyle/>
          <a:p>
            <a:r>
              <a:rPr lang="fr-FR" b="1" dirty="0" err="1">
                <a:solidFill>
                  <a:srgbClr val="C00000"/>
                </a:solidFill>
              </a:rPr>
              <a:t>Jquery</a:t>
            </a:r>
            <a:endParaRPr lang="fr-FR" b="1" dirty="0">
              <a:solidFill>
                <a:srgbClr val="C00000"/>
              </a:solidFill>
            </a:endParaRPr>
          </a:p>
        </p:txBody>
      </p:sp>
      <p:sp>
        <p:nvSpPr>
          <p:cNvPr id="7" name="ZoneTexte 6">
            <a:extLst>
              <a:ext uri="{FF2B5EF4-FFF2-40B4-BE49-F238E27FC236}">
                <a16:creationId xmlns:a16="http://schemas.microsoft.com/office/drawing/2014/main" id="{690EA4A7-A5D8-4332-94FD-F31A5C6114DC}"/>
              </a:ext>
            </a:extLst>
          </p:cNvPr>
          <p:cNvSpPr txBox="1"/>
          <p:nvPr/>
        </p:nvSpPr>
        <p:spPr>
          <a:xfrm>
            <a:off x="457200" y="1700808"/>
            <a:ext cx="8229600" cy="5262979"/>
          </a:xfrm>
          <a:prstGeom prst="rect">
            <a:avLst/>
          </a:prstGeom>
          <a:noFill/>
        </p:spPr>
        <p:txBody>
          <a:bodyPr wrap="square" rtlCol="0">
            <a:spAutoFit/>
          </a:bodyPr>
          <a:lstStyle/>
          <a:p>
            <a:pPr marL="285750" indent="-285750" algn="just">
              <a:buFont typeface="Wingdings" panose="05000000000000000000" pitchFamily="2" charset="2"/>
              <a:buChar char="q"/>
            </a:pPr>
            <a:r>
              <a:rPr lang="fr-FR" altLang="fr-FR" sz="2400" dirty="0">
                <a:solidFill>
                  <a:srgbClr val="000000"/>
                </a:solidFill>
                <a:latin typeface="Arial" panose="020B0604020202020204" pitchFamily="34" charset="0"/>
                <a:cs typeface="Arial" panose="020B0604020202020204" pitchFamily="34" charset="0"/>
              </a:rPr>
              <a:t>Bibliothèque JavaScript qui a pour but de soulager le développeur des tâches fastidieuses de gestion de compatibilité inter-navigateurs.</a:t>
            </a:r>
          </a:p>
          <a:p>
            <a:pPr marL="285750" indent="-285750" algn="just">
              <a:buFont typeface="Wingdings" panose="05000000000000000000" pitchFamily="2" charset="2"/>
              <a:buChar char="q"/>
            </a:pPr>
            <a:endParaRPr lang="fr-FR" altLang="fr-FR"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Permet de gagner en rapidité dans l'interaction avec le code HTML d'une page Web.  </a:t>
            </a:r>
          </a:p>
          <a:p>
            <a:pPr marL="285750" indent="-285750"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Permet la manipulation du Document Object Model.</a:t>
            </a:r>
          </a:p>
          <a:p>
            <a:pPr marL="285750" indent="-285750"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Permet la gestion des événements et de l'AJAX.</a:t>
            </a:r>
          </a:p>
          <a:p>
            <a:pPr marL="285750" indent="-285750"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Permet la création d'effets d'animation.</a:t>
            </a:r>
          </a:p>
          <a:p>
            <a:pPr marL="285750" indent="-285750" algn="just">
              <a:buFont typeface="Wingdings" panose="05000000000000000000" pitchFamily="2" charset="2"/>
              <a:buChar char="q"/>
            </a:pPr>
            <a:r>
              <a:rPr lang="fr-FR" sz="2400" dirty="0">
                <a:latin typeface="Arial" panose="020B0604020202020204" pitchFamily="34" charset="0"/>
                <a:cs typeface="Arial" panose="020B0604020202020204" pitchFamily="34" charset="0"/>
              </a:rPr>
              <a:t>Permet la manipulation des feuilles CSS. </a:t>
            </a:r>
          </a:p>
          <a:p>
            <a:pPr marL="285750" indent="-285750" algn="just">
              <a:buFont typeface="Wingdings" panose="05000000000000000000" pitchFamily="2" charset="2"/>
              <a:buChar char="q"/>
            </a:pPr>
            <a:endParaRPr lang="fr-FR"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400" dirty="0">
                <a:latin typeface="Arial" panose="020B0604020202020204" pitchFamily="34" charset="0"/>
                <a:cs typeface="Arial" panose="020B0604020202020204" pitchFamily="34" charset="0"/>
              </a:rPr>
              <a:t>Ne nécessite aucune installation particulière.</a:t>
            </a:r>
          </a:p>
          <a:p>
            <a:pPr marL="285750" indent="-285750" algn="just">
              <a:buFont typeface="Wingdings" panose="05000000000000000000" pitchFamily="2" charset="2"/>
              <a:buChar char="q"/>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26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D1BB14-00A8-445D-96EC-68F67A4BC493}"/>
              </a:ext>
            </a:extLst>
          </p:cNvPr>
          <p:cNvSpPr>
            <a:spLocks noGrp="1"/>
          </p:cNvSpPr>
          <p:nvPr>
            <p:ph type="title"/>
          </p:nvPr>
        </p:nvSpPr>
        <p:spPr/>
        <p:txBody>
          <a:bodyPr/>
          <a:lstStyle/>
          <a:p>
            <a:r>
              <a:rPr lang="fr-FR" b="1" dirty="0" err="1">
                <a:solidFill>
                  <a:srgbClr val="C00000"/>
                </a:solidFill>
              </a:rPr>
              <a:t>Jquery</a:t>
            </a:r>
            <a:endParaRPr lang="fr-FR" dirty="0"/>
          </a:p>
        </p:txBody>
      </p:sp>
      <p:sp>
        <p:nvSpPr>
          <p:cNvPr id="4" name="Espace réservé du contenu 3">
            <a:extLst>
              <a:ext uri="{FF2B5EF4-FFF2-40B4-BE49-F238E27FC236}">
                <a16:creationId xmlns:a16="http://schemas.microsoft.com/office/drawing/2014/main" id="{EDA61847-8B36-4395-B3F1-F17D13D70A7B}"/>
              </a:ext>
            </a:extLst>
          </p:cNvPr>
          <p:cNvSpPr>
            <a:spLocks noGrp="1" noChangeArrowheads="1"/>
          </p:cNvSpPr>
          <p:nvPr>
            <p:ph idx="1"/>
          </p:nvPr>
        </p:nvSpPr>
        <p:spPr bwMode="auto">
          <a:xfrm>
            <a:off x="457200" y="2893684"/>
            <a:ext cx="822960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fr-FR" altLang="fr-FR" sz="2400" b="0" i="0" u="none" strike="noStrike" cap="none" normalizeH="0" baseline="0" dirty="0">
                <a:ln>
                  <a:noFill/>
                </a:ln>
                <a:solidFill>
                  <a:schemeClr val="tx1"/>
                </a:solidFill>
                <a:effectLst/>
                <a:cs typeface="Arial" panose="020B0604020202020204" pitchFamily="34" charset="0"/>
              </a:rPr>
              <a:t>L'ensemble du </a:t>
            </a:r>
            <a:r>
              <a:rPr kumimoji="0" lang="fr-FR" altLang="fr-FR" sz="2400" b="0" i="0" u="none" strike="noStrike" cap="none" normalizeH="0" baseline="0" dirty="0" err="1">
                <a:ln>
                  <a:noFill/>
                </a:ln>
                <a:solidFill>
                  <a:schemeClr val="tx1"/>
                </a:solidFill>
                <a:effectLst/>
                <a:cs typeface="Arial" panose="020B0604020202020204" pitchFamily="34" charset="0"/>
              </a:rPr>
              <a:t>framework</a:t>
            </a:r>
            <a:r>
              <a:rPr kumimoji="0" lang="fr-FR" altLang="fr-FR" sz="2400" b="0" i="0" u="none" strike="noStrike" cap="none" normalizeH="0" baseline="0" dirty="0">
                <a:ln>
                  <a:noFill/>
                </a:ln>
                <a:solidFill>
                  <a:schemeClr val="tx1"/>
                </a:solidFill>
                <a:effectLst/>
                <a:cs typeface="Arial" panose="020B0604020202020204" pitchFamily="34" charset="0"/>
              </a:rPr>
              <a:t> jQuery repose sur une seule fonction jQuery()</a:t>
            </a: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fr-FR" altLang="fr-FR" sz="2400" b="0" i="0" u="none" strike="noStrike" cap="none" normalizeH="0" baseline="0" dirty="0">
              <a:ln>
                <a:noFill/>
              </a:ln>
              <a:solidFill>
                <a:schemeClr val="tx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fr-FR" altLang="fr-FR" sz="2400" b="0" i="0" u="none" strike="noStrike" cap="none" normalizeH="0" baseline="0" dirty="0">
                <a:ln>
                  <a:noFill/>
                </a:ln>
                <a:solidFill>
                  <a:schemeClr val="tx1"/>
                </a:solidFill>
                <a:effectLst/>
                <a:cs typeface="Arial" panose="020B0604020202020204" pitchFamily="34" charset="0"/>
              </a:rPr>
              <a:t>Sans cette fonction, le code jQuery peut ne pas être interprété correctement. </a:t>
            </a:r>
          </a:p>
        </p:txBody>
      </p:sp>
    </p:spTree>
    <p:extLst>
      <p:ext uri="{BB962C8B-B14F-4D97-AF65-F5344CB8AC3E}">
        <p14:creationId xmlns:p14="http://schemas.microsoft.com/office/powerpoint/2010/main" val="97250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E286C-48FC-4CA4-9110-E3E7CBC357BA}"/>
              </a:ext>
            </a:extLst>
          </p:cNvPr>
          <p:cNvSpPr>
            <a:spLocks noGrp="1"/>
          </p:cNvSpPr>
          <p:nvPr>
            <p:ph type="title"/>
          </p:nvPr>
        </p:nvSpPr>
        <p:spPr/>
        <p:txBody>
          <a:bodyPr/>
          <a:lstStyle/>
          <a:p>
            <a:r>
              <a:rPr lang="fr-FR" b="1" dirty="0">
                <a:solidFill>
                  <a:srgbClr val="C00000"/>
                </a:solidFill>
              </a:rPr>
              <a:t>Sélecteurs </a:t>
            </a:r>
          </a:p>
        </p:txBody>
      </p:sp>
      <p:sp>
        <p:nvSpPr>
          <p:cNvPr id="3" name="Espace réservé du contenu 2">
            <a:extLst>
              <a:ext uri="{FF2B5EF4-FFF2-40B4-BE49-F238E27FC236}">
                <a16:creationId xmlns:a16="http://schemas.microsoft.com/office/drawing/2014/main" id="{C01445C3-E726-47D5-B3CB-4864E2C2F085}"/>
              </a:ext>
            </a:extLst>
          </p:cNvPr>
          <p:cNvSpPr>
            <a:spLocks noGrp="1"/>
          </p:cNvSpPr>
          <p:nvPr>
            <p:ph idx="1"/>
          </p:nvPr>
        </p:nvSpPr>
        <p:spPr>
          <a:xfrm>
            <a:off x="457200" y="1600200"/>
            <a:ext cx="8068039" cy="26103600"/>
          </a:xfrm>
        </p:spPr>
        <p:txBody>
          <a:bodyPr/>
          <a:lstStyle/>
          <a:p>
            <a:pPr>
              <a:buFont typeface="Wingdings" panose="05000000000000000000" pitchFamily="2" charset="2"/>
              <a:buChar char="q"/>
            </a:pPr>
            <a:r>
              <a:rPr lang="fr-FR" dirty="0"/>
              <a:t>jQuery(’</a:t>
            </a:r>
            <a:r>
              <a:rPr lang="fr-FR" dirty="0" err="1"/>
              <a:t>selecteur</a:t>
            </a:r>
            <a:r>
              <a:rPr lang="fr-FR" dirty="0"/>
              <a:t>’) </a:t>
            </a:r>
          </a:p>
          <a:p>
            <a:pPr marL="0" indent="0">
              <a:buNone/>
            </a:pPr>
            <a:r>
              <a:rPr lang="fr-FR" dirty="0"/>
              <a:t>équivalent à </a:t>
            </a:r>
          </a:p>
          <a:p>
            <a:pPr>
              <a:buFont typeface="Wingdings" panose="05000000000000000000" pitchFamily="2" charset="2"/>
              <a:buChar char="q"/>
            </a:pPr>
            <a:r>
              <a:rPr lang="fr-FR" dirty="0"/>
              <a:t>$(’</a:t>
            </a:r>
            <a:r>
              <a:rPr lang="fr-FR" dirty="0" err="1"/>
              <a:t>selecteur</a:t>
            </a:r>
            <a:r>
              <a:rPr lang="fr-FR" dirty="0"/>
              <a:t>’)</a:t>
            </a:r>
          </a:p>
          <a:p>
            <a:pPr>
              <a:buFont typeface="Wingdings" panose="05000000000000000000" pitchFamily="2" charset="2"/>
              <a:buChar char="q"/>
            </a:pPr>
            <a:endParaRPr lang="fr-FR" dirty="0"/>
          </a:p>
        </p:txBody>
      </p:sp>
      <p:pic>
        <p:nvPicPr>
          <p:cNvPr id="1028" name="Picture 4" descr=":-°">
            <a:extLst>
              <a:ext uri="{FF2B5EF4-FFF2-40B4-BE49-F238E27FC236}">
                <a16:creationId xmlns:a16="http://schemas.microsoft.com/office/drawing/2014/main" id="{ECAFC7BD-D6C3-4BA4-A901-EE163734F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7400" y="-92075"/>
            <a:ext cx="1098714" cy="104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03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DD5A1-A73F-4AB2-AC6F-72C0F4BFB2DA}"/>
              </a:ext>
            </a:extLst>
          </p:cNvPr>
          <p:cNvSpPr>
            <a:spLocks noGrp="1"/>
          </p:cNvSpPr>
          <p:nvPr>
            <p:ph type="title"/>
          </p:nvPr>
        </p:nvSpPr>
        <p:spPr/>
        <p:txBody>
          <a:bodyPr/>
          <a:lstStyle/>
          <a:p>
            <a:r>
              <a:rPr lang="fr-FR" b="1" dirty="0">
                <a:solidFill>
                  <a:srgbClr val="C00000"/>
                </a:solidFill>
              </a:rPr>
              <a:t>Sélecteurs</a:t>
            </a:r>
          </a:p>
        </p:txBody>
      </p:sp>
      <p:sp>
        <p:nvSpPr>
          <p:cNvPr id="3" name="Espace réservé du contenu 2">
            <a:extLst>
              <a:ext uri="{FF2B5EF4-FFF2-40B4-BE49-F238E27FC236}">
                <a16:creationId xmlns:a16="http://schemas.microsoft.com/office/drawing/2014/main" id="{7C9088CA-7682-4DEF-BCF5-F063575CC410}"/>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FC31D0C-2F34-40BA-96A9-E1C27611B906}"/>
              </a:ext>
            </a:extLst>
          </p:cNvPr>
          <p:cNvPicPr>
            <a:picLocks noChangeAspect="1"/>
          </p:cNvPicPr>
          <p:nvPr/>
        </p:nvPicPr>
        <p:blipFill rotWithShape="1">
          <a:blip r:embed="rId2"/>
          <a:srcRect l="24013" t="20586" r="33462" b="35993"/>
          <a:stretch/>
        </p:blipFill>
        <p:spPr>
          <a:xfrm>
            <a:off x="468469" y="1600200"/>
            <a:ext cx="7979990" cy="4525963"/>
          </a:xfrm>
          <a:prstGeom prst="rect">
            <a:avLst/>
          </a:prstGeom>
        </p:spPr>
      </p:pic>
    </p:spTree>
    <p:extLst>
      <p:ext uri="{BB962C8B-B14F-4D97-AF65-F5344CB8AC3E}">
        <p14:creationId xmlns:p14="http://schemas.microsoft.com/office/powerpoint/2010/main" val="3087447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D1D7D-6C46-4FCD-BB47-AFCB61F08DD1}"/>
              </a:ext>
            </a:extLst>
          </p:cNvPr>
          <p:cNvSpPr>
            <a:spLocks noGrp="1"/>
          </p:cNvSpPr>
          <p:nvPr>
            <p:ph type="title"/>
          </p:nvPr>
        </p:nvSpPr>
        <p:spPr/>
        <p:txBody>
          <a:bodyPr/>
          <a:lstStyle/>
          <a:p>
            <a:r>
              <a:rPr lang="fr-FR" b="1" dirty="0">
                <a:solidFill>
                  <a:srgbClr val="C00000"/>
                </a:solidFill>
              </a:rPr>
              <a:t>Sélecteurs: </a:t>
            </a:r>
            <a:r>
              <a:rPr lang="fr-FR" b="1" dirty="0">
                <a:solidFill>
                  <a:srgbClr val="0070C0"/>
                </a:solidFill>
              </a:rPr>
              <a:t>classes</a:t>
            </a:r>
            <a:endParaRPr lang="fr-FR" dirty="0">
              <a:solidFill>
                <a:srgbClr val="0070C0"/>
              </a:solidFill>
            </a:endParaRPr>
          </a:p>
        </p:txBody>
      </p:sp>
      <p:sp>
        <p:nvSpPr>
          <p:cNvPr id="3" name="Espace réservé du contenu 2">
            <a:extLst>
              <a:ext uri="{FF2B5EF4-FFF2-40B4-BE49-F238E27FC236}">
                <a16:creationId xmlns:a16="http://schemas.microsoft.com/office/drawing/2014/main" id="{1CB186A7-8CE8-4FC9-BDFB-C29C2935B137}"/>
              </a:ext>
            </a:extLst>
          </p:cNvPr>
          <p:cNvSpPr>
            <a:spLocks noGrp="1"/>
          </p:cNvSpPr>
          <p:nvPr>
            <p:ph idx="1"/>
          </p:nvPr>
        </p:nvSpPr>
        <p:spPr/>
        <p:txBody>
          <a:bodyPr/>
          <a:lstStyle/>
          <a:p>
            <a:pPr>
              <a:buFont typeface="Wingdings" panose="05000000000000000000" pitchFamily="2" charset="2"/>
              <a:buChar char="q"/>
            </a:pPr>
            <a:r>
              <a:rPr lang="fr-FR" dirty="0"/>
              <a:t>Test d’une classe</a:t>
            </a:r>
          </a:p>
          <a:p>
            <a:pPr marL="0" indent="0">
              <a:buNone/>
            </a:pPr>
            <a:r>
              <a:rPr lang="fr-FR" dirty="0"/>
              <a:t>	$(’</a:t>
            </a:r>
            <a:r>
              <a:rPr lang="fr-FR" dirty="0" err="1"/>
              <a:t>selecteur</a:t>
            </a:r>
            <a:r>
              <a:rPr lang="fr-FR" dirty="0"/>
              <a:t>’).</a:t>
            </a:r>
            <a:r>
              <a:rPr lang="fr-FR" dirty="0" err="1"/>
              <a:t>hasClass</a:t>
            </a:r>
            <a:r>
              <a:rPr lang="fr-FR" dirty="0"/>
              <a:t>(’classe’); </a:t>
            </a:r>
          </a:p>
          <a:p>
            <a:pPr>
              <a:buFont typeface="Wingdings" panose="05000000000000000000" pitchFamily="2" charset="2"/>
              <a:buChar char="q"/>
            </a:pPr>
            <a:r>
              <a:rPr lang="fr-FR" dirty="0"/>
              <a:t>Ajout d’une classe : 	$(’</a:t>
            </a:r>
            <a:r>
              <a:rPr lang="fr-FR" dirty="0" err="1"/>
              <a:t>selecteur</a:t>
            </a:r>
            <a:r>
              <a:rPr lang="fr-FR" dirty="0"/>
              <a:t>’).</a:t>
            </a:r>
            <a:r>
              <a:rPr lang="fr-FR" dirty="0" err="1"/>
              <a:t>addClass</a:t>
            </a:r>
            <a:r>
              <a:rPr lang="fr-FR" dirty="0"/>
              <a:t>(’classe’);</a:t>
            </a:r>
          </a:p>
          <a:p>
            <a:pPr>
              <a:buFont typeface="Wingdings" panose="05000000000000000000" pitchFamily="2" charset="2"/>
              <a:buChar char="q"/>
            </a:pPr>
            <a:r>
              <a:rPr lang="fr-FR" dirty="0"/>
              <a:t> Suppression d’une classe : 	$(’</a:t>
            </a:r>
            <a:r>
              <a:rPr lang="fr-FR" dirty="0" err="1"/>
              <a:t>selecteur</a:t>
            </a:r>
            <a:r>
              <a:rPr lang="fr-FR" dirty="0"/>
              <a:t>’).</a:t>
            </a:r>
            <a:r>
              <a:rPr lang="fr-FR" dirty="0" err="1"/>
              <a:t>removeClass</a:t>
            </a:r>
            <a:r>
              <a:rPr lang="fr-FR" dirty="0"/>
              <a:t>(’classe’); </a:t>
            </a:r>
          </a:p>
          <a:p>
            <a:pPr>
              <a:buFont typeface="Wingdings" panose="05000000000000000000" pitchFamily="2" charset="2"/>
              <a:buChar char="q"/>
            </a:pPr>
            <a:r>
              <a:rPr lang="fr-FR" dirty="0"/>
              <a:t>Ajout d’une classe, la supprime si elle existe : 	$(’</a:t>
            </a:r>
            <a:r>
              <a:rPr lang="fr-FR" dirty="0" err="1"/>
              <a:t>selecteur</a:t>
            </a:r>
            <a:r>
              <a:rPr lang="fr-FR" dirty="0"/>
              <a:t>’).</a:t>
            </a:r>
            <a:r>
              <a:rPr lang="fr-FR" dirty="0" err="1"/>
              <a:t>toggleClass</a:t>
            </a:r>
            <a:r>
              <a:rPr lang="fr-FR" dirty="0"/>
              <a:t>(’</a:t>
            </a:r>
            <a:r>
              <a:rPr lang="fr-FR" dirty="0" err="1"/>
              <a:t>highlighted</a:t>
            </a:r>
            <a:r>
              <a:rPr lang="fr-FR" dirty="0"/>
              <a:t>’);</a:t>
            </a:r>
          </a:p>
        </p:txBody>
      </p:sp>
    </p:spTree>
    <p:extLst>
      <p:ext uri="{BB962C8B-B14F-4D97-AF65-F5344CB8AC3E}">
        <p14:creationId xmlns:p14="http://schemas.microsoft.com/office/powerpoint/2010/main" val="327490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413E5D-E9FC-45EB-BD87-355E4F9CA8CE}"/>
              </a:ext>
            </a:extLst>
          </p:cNvPr>
          <p:cNvSpPr>
            <a:spLocks noGrp="1"/>
          </p:cNvSpPr>
          <p:nvPr>
            <p:ph type="title"/>
          </p:nvPr>
        </p:nvSpPr>
        <p:spPr/>
        <p:txBody>
          <a:bodyPr/>
          <a:lstStyle/>
          <a:p>
            <a:r>
              <a:rPr lang="fr-FR" b="1" dirty="0">
                <a:solidFill>
                  <a:srgbClr val="C00000"/>
                </a:solidFill>
              </a:rPr>
              <a:t>Sélecteurs:</a:t>
            </a:r>
            <a:r>
              <a:rPr lang="fr-FR" b="1" dirty="0">
                <a:solidFill>
                  <a:srgbClr val="0070C0"/>
                </a:solidFill>
              </a:rPr>
              <a:t> Texte</a:t>
            </a:r>
          </a:p>
        </p:txBody>
      </p:sp>
      <p:sp>
        <p:nvSpPr>
          <p:cNvPr id="3" name="Espace réservé du contenu 2">
            <a:extLst>
              <a:ext uri="{FF2B5EF4-FFF2-40B4-BE49-F238E27FC236}">
                <a16:creationId xmlns:a16="http://schemas.microsoft.com/office/drawing/2014/main" id="{00A401C5-7351-44C0-8BD3-BAD7BE8D2BBD}"/>
              </a:ext>
            </a:extLst>
          </p:cNvPr>
          <p:cNvSpPr>
            <a:spLocks noGrp="1"/>
          </p:cNvSpPr>
          <p:nvPr>
            <p:ph idx="1"/>
          </p:nvPr>
        </p:nvSpPr>
        <p:spPr/>
        <p:txBody>
          <a:bodyPr>
            <a:normAutofit fontScale="62500" lnSpcReduction="20000"/>
          </a:bodyPr>
          <a:lstStyle/>
          <a:p>
            <a:pPr>
              <a:buFont typeface="Wingdings" panose="05000000000000000000" pitchFamily="2" charset="2"/>
              <a:buChar char="q"/>
            </a:pPr>
            <a:r>
              <a:rPr lang="fr-FR" b="1" dirty="0"/>
              <a:t>Contenu textuel Récupération :</a:t>
            </a:r>
          </a:p>
          <a:p>
            <a:pPr marL="0" indent="0">
              <a:buNone/>
            </a:pPr>
            <a:r>
              <a:rPr lang="fr-FR" dirty="0"/>
              <a:t>	 $(’</a:t>
            </a:r>
            <a:r>
              <a:rPr lang="fr-FR" dirty="0" err="1"/>
              <a:t>selecteur</a:t>
            </a:r>
            <a:r>
              <a:rPr lang="fr-FR" dirty="0"/>
              <a:t>’).</a:t>
            </a:r>
            <a:r>
              <a:rPr lang="fr-FR" dirty="0" err="1"/>
              <a:t>text</a:t>
            </a:r>
            <a:r>
              <a:rPr lang="fr-FR" dirty="0"/>
              <a:t>(); </a:t>
            </a:r>
          </a:p>
          <a:p>
            <a:pPr>
              <a:buFont typeface="Wingdings" panose="05000000000000000000" pitchFamily="2" charset="2"/>
              <a:buChar char="q"/>
            </a:pPr>
            <a:r>
              <a:rPr lang="fr-FR" b="1" dirty="0"/>
              <a:t>Modification : </a:t>
            </a:r>
          </a:p>
          <a:p>
            <a:pPr marL="457200" lvl="1" indent="0">
              <a:buNone/>
            </a:pPr>
            <a:r>
              <a:rPr lang="fr-FR" dirty="0"/>
              <a:t>	$(’</a:t>
            </a:r>
            <a:r>
              <a:rPr lang="fr-FR" dirty="0" err="1"/>
              <a:t>selecteur</a:t>
            </a:r>
            <a:r>
              <a:rPr lang="fr-FR" dirty="0"/>
              <a:t>’).</a:t>
            </a:r>
            <a:r>
              <a:rPr lang="fr-FR" dirty="0" err="1"/>
              <a:t>text</a:t>
            </a:r>
            <a:r>
              <a:rPr lang="fr-FR" dirty="0"/>
              <a:t>(’Nouveau contenu’); </a:t>
            </a:r>
          </a:p>
          <a:p>
            <a:pPr marL="457200" lvl="1" indent="0">
              <a:buNone/>
            </a:pPr>
            <a:endParaRPr lang="fr-FR" dirty="0"/>
          </a:p>
          <a:p>
            <a:pPr>
              <a:buFont typeface="Wingdings" panose="05000000000000000000" pitchFamily="2" charset="2"/>
              <a:buChar char="q"/>
            </a:pPr>
            <a:r>
              <a:rPr lang="fr-FR" b="1" dirty="0"/>
              <a:t>Contenu HTML Récupération : </a:t>
            </a:r>
          </a:p>
          <a:p>
            <a:pPr marL="0" indent="0">
              <a:buNone/>
            </a:pPr>
            <a:r>
              <a:rPr lang="fr-FR" dirty="0"/>
              <a:t>	$(’</a:t>
            </a:r>
            <a:r>
              <a:rPr lang="fr-FR" dirty="0" err="1"/>
              <a:t>selecteur</a:t>
            </a:r>
            <a:r>
              <a:rPr lang="fr-FR" dirty="0"/>
              <a:t>’).html(); </a:t>
            </a:r>
          </a:p>
          <a:p>
            <a:pPr>
              <a:buFont typeface="Wingdings" panose="05000000000000000000" pitchFamily="2" charset="2"/>
              <a:buChar char="q"/>
            </a:pPr>
            <a:r>
              <a:rPr lang="fr-FR" b="1" dirty="0"/>
              <a:t>Modification : </a:t>
            </a:r>
          </a:p>
          <a:p>
            <a:pPr marL="0" indent="0">
              <a:buNone/>
            </a:pPr>
            <a:r>
              <a:rPr lang="fr-FR" dirty="0"/>
              <a:t>	$(’</a:t>
            </a:r>
            <a:r>
              <a:rPr lang="fr-FR" dirty="0" err="1"/>
              <a:t>selecteur</a:t>
            </a:r>
            <a:r>
              <a:rPr lang="fr-FR" dirty="0"/>
              <a:t>’).html(’Nouveau contenu avec balises HTML!’); </a:t>
            </a:r>
          </a:p>
          <a:p>
            <a:pPr marL="0" indent="0">
              <a:buNone/>
            </a:pPr>
            <a:endParaRPr lang="fr-FR" dirty="0"/>
          </a:p>
          <a:p>
            <a:pPr>
              <a:buFont typeface="Wingdings" panose="05000000000000000000" pitchFamily="2" charset="2"/>
              <a:buChar char="q"/>
            </a:pPr>
            <a:r>
              <a:rPr lang="fr-FR" b="1" dirty="0"/>
              <a:t>Attribut value Récupération : </a:t>
            </a:r>
          </a:p>
          <a:p>
            <a:pPr marL="0" indent="0">
              <a:buNone/>
            </a:pPr>
            <a:r>
              <a:rPr lang="fr-FR" dirty="0"/>
              <a:t>	$(’</a:t>
            </a:r>
            <a:r>
              <a:rPr lang="fr-FR" dirty="0" err="1"/>
              <a:t>selecteur</a:t>
            </a:r>
            <a:r>
              <a:rPr lang="fr-FR" dirty="0"/>
              <a:t>’).val(); </a:t>
            </a:r>
          </a:p>
          <a:p>
            <a:pPr>
              <a:buFont typeface="Wingdings" panose="05000000000000000000" pitchFamily="2" charset="2"/>
              <a:buChar char="q"/>
            </a:pPr>
            <a:r>
              <a:rPr lang="fr-FR" b="1" dirty="0"/>
              <a:t>Modification : </a:t>
            </a:r>
          </a:p>
          <a:p>
            <a:pPr marL="0" indent="0">
              <a:buNone/>
            </a:pPr>
            <a:r>
              <a:rPr lang="fr-FR" dirty="0"/>
              <a:t>	$(’</a:t>
            </a:r>
            <a:r>
              <a:rPr lang="fr-FR" dirty="0" err="1"/>
              <a:t>selecteur</a:t>
            </a:r>
            <a:r>
              <a:rPr lang="fr-FR" dirty="0"/>
              <a:t>’).val(’Nouvelle valeur’);</a:t>
            </a:r>
          </a:p>
        </p:txBody>
      </p:sp>
    </p:spTree>
    <p:extLst>
      <p:ext uri="{BB962C8B-B14F-4D97-AF65-F5344CB8AC3E}">
        <p14:creationId xmlns:p14="http://schemas.microsoft.com/office/powerpoint/2010/main" val="259877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6EC39-C051-44FD-B46D-0CA5298BDFD4}"/>
              </a:ext>
            </a:extLst>
          </p:cNvPr>
          <p:cNvSpPr>
            <a:spLocks noGrp="1"/>
          </p:cNvSpPr>
          <p:nvPr>
            <p:ph type="title"/>
          </p:nvPr>
        </p:nvSpPr>
        <p:spPr/>
        <p:txBody>
          <a:bodyPr/>
          <a:lstStyle/>
          <a:p>
            <a:r>
              <a:rPr lang="fr-FR" b="1" dirty="0">
                <a:solidFill>
                  <a:srgbClr val="C00000"/>
                </a:solidFill>
              </a:rPr>
              <a:t>Langage de script</a:t>
            </a:r>
          </a:p>
        </p:txBody>
      </p:sp>
      <p:sp>
        <p:nvSpPr>
          <p:cNvPr id="3" name="Espace réservé du contenu 2">
            <a:extLst>
              <a:ext uri="{FF2B5EF4-FFF2-40B4-BE49-F238E27FC236}">
                <a16:creationId xmlns:a16="http://schemas.microsoft.com/office/drawing/2014/main" id="{FEE05E88-19FE-4453-9393-38F72FDF1AD9}"/>
              </a:ext>
            </a:extLst>
          </p:cNvPr>
          <p:cNvSpPr>
            <a:spLocks noGrp="1"/>
          </p:cNvSpPr>
          <p:nvPr>
            <p:ph idx="1"/>
          </p:nvPr>
        </p:nvSpPr>
        <p:spPr/>
        <p:txBody>
          <a:bodyPr>
            <a:normAutofit fontScale="92500" lnSpcReduction="20000"/>
          </a:bodyPr>
          <a:lstStyle/>
          <a:p>
            <a:pPr algn="just">
              <a:buFont typeface="Wingdings" panose="05000000000000000000" pitchFamily="2" charset="2"/>
              <a:buChar char="q"/>
            </a:pPr>
            <a:r>
              <a:rPr lang="fr-FR" dirty="0"/>
              <a:t>C’est un langage de programmation qui prend en charge les scripts, programmes écrits pour un environnement d’exécution particulier, qui automatise l’exécution de tâches pouvant être exécutées une par une par un opérateur humain.</a:t>
            </a:r>
          </a:p>
          <a:p>
            <a:pPr algn="just">
              <a:buFont typeface="Wingdings" panose="05000000000000000000" pitchFamily="2" charset="2"/>
              <a:buChar char="q"/>
            </a:pPr>
            <a:r>
              <a:rPr lang="fr-FR" dirty="0"/>
              <a:t>Le code est interprété à l'exécution par un autre programme au lieu d'être compilé par le processeur de l'ordinateur. Un script nécessite un interprète, alors qu'un programme nécessite un compilateur. Cependant, il n'y a pas de différence dans la création du code.</a:t>
            </a:r>
          </a:p>
        </p:txBody>
      </p:sp>
    </p:spTree>
    <p:extLst>
      <p:ext uri="{BB962C8B-B14F-4D97-AF65-F5344CB8AC3E}">
        <p14:creationId xmlns:p14="http://schemas.microsoft.com/office/powerpoint/2010/main" val="417263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96573-BE20-4D9A-B6BB-60D4C3EA6D63}"/>
              </a:ext>
            </a:extLst>
          </p:cNvPr>
          <p:cNvSpPr>
            <a:spLocks noGrp="1"/>
          </p:cNvSpPr>
          <p:nvPr>
            <p:ph type="title"/>
          </p:nvPr>
        </p:nvSpPr>
        <p:spPr/>
        <p:txBody>
          <a:bodyPr/>
          <a:lstStyle/>
          <a:p>
            <a:r>
              <a:rPr lang="fr-FR" b="1" dirty="0">
                <a:solidFill>
                  <a:srgbClr val="C00000"/>
                </a:solidFill>
              </a:rPr>
              <a:t>Sélecteurs: </a:t>
            </a:r>
            <a:r>
              <a:rPr lang="fr-FR" b="1" dirty="0">
                <a:solidFill>
                  <a:srgbClr val="0070C0"/>
                </a:solidFill>
              </a:rPr>
              <a:t>affichage éléments</a:t>
            </a:r>
          </a:p>
        </p:txBody>
      </p:sp>
      <p:sp>
        <p:nvSpPr>
          <p:cNvPr id="3" name="Espace réservé du contenu 2">
            <a:extLst>
              <a:ext uri="{FF2B5EF4-FFF2-40B4-BE49-F238E27FC236}">
                <a16:creationId xmlns:a16="http://schemas.microsoft.com/office/drawing/2014/main" id="{A5F2D657-75D4-4384-B657-DD89F83F92C8}"/>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fr-FR" b="1" dirty="0"/>
              <a:t>Apparition : </a:t>
            </a:r>
          </a:p>
          <a:p>
            <a:pPr marL="0" indent="0">
              <a:buNone/>
            </a:pPr>
            <a:r>
              <a:rPr lang="fr-FR" dirty="0"/>
              <a:t>	$(’</a:t>
            </a:r>
            <a:r>
              <a:rPr lang="fr-FR" dirty="0" err="1"/>
              <a:t>selecteur</a:t>
            </a:r>
            <a:r>
              <a:rPr lang="fr-FR" dirty="0"/>
              <a:t>’).show(); </a:t>
            </a:r>
          </a:p>
          <a:p>
            <a:pPr>
              <a:buFont typeface="Wingdings" panose="05000000000000000000" pitchFamily="2" charset="2"/>
              <a:buChar char="q"/>
            </a:pPr>
            <a:r>
              <a:rPr lang="fr-FR" b="1" dirty="0"/>
              <a:t>Masquage : </a:t>
            </a:r>
          </a:p>
          <a:p>
            <a:pPr marL="0" indent="0">
              <a:buNone/>
            </a:pPr>
            <a:r>
              <a:rPr lang="fr-FR" dirty="0"/>
              <a:t>	$(’</a:t>
            </a:r>
            <a:r>
              <a:rPr lang="fr-FR" dirty="0" err="1"/>
              <a:t>selecteur</a:t>
            </a:r>
            <a:r>
              <a:rPr lang="fr-FR" dirty="0"/>
              <a:t>’).</a:t>
            </a:r>
            <a:r>
              <a:rPr lang="fr-FR" dirty="0" err="1"/>
              <a:t>hide</a:t>
            </a:r>
            <a:r>
              <a:rPr lang="fr-FR" dirty="0"/>
              <a:t>(); </a:t>
            </a:r>
          </a:p>
          <a:p>
            <a:pPr>
              <a:buFont typeface="Wingdings" panose="05000000000000000000" pitchFamily="2" charset="2"/>
              <a:buChar char="q"/>
            </a:pPr>
            <a:r>
              <a:rPr lang="fr-FR" b="1" dirty="0"/>
              <a:t>Apparition ou masquage : </a:t>
            </a:r>
          </a:p>
          <a:p>
            <a:pPr marL="0" indent="0">
              <a:buNone/>
            </a:pPr>
            <a:r>
              <a:rPr lang="fr-FR" dirty="0"/>
              <a:t>	$(’</a:t>
            </a:r>
            <a:r>
              <a:rPr lang="fr-FR" dirty="0" err="1"/>
              <a:t>selecteur</a:t>
            </a:r>
            <a:r>
              <a:rPr lang="fr-FR" dirty="0"/>
              <a:t>’).</a:t>
            </a:r>
            <a:r>
              <a:rPr lang="fr-FR" dirty="0" err="1"/>
              <a:t>toggle</a:t>
            </a:r>
            <a:r>
              <a:rPr lang="fr-FR" dirty="0"/>
              <a:t>(); </a:t>
            </a:r>
          </a:p>
          <a:p>
            <a:pPr>
              <a:buFont typeface="Wingdings" panose="05000000000000000000" pitchFamily="2" charset="2"/>
              <a:buChar char="q"/>
            </a:pPr>
            <a:r>
              <a:rPr lang="fr-FR" b="1" dirty="0"/>
              <a:t>Animations avec effet Apparition : </a:t>
            </a:r>
            <a:r>
              <a:rPr lang="fr-FR" dirty="0"/>
              <a:t>	$(’</a:t>
            </a:r>
            <a:r>
              <a:rPr lang="fr-FR" dirty="0" err="1"/>
              <a:t>selecteur</a:t>
            </a:r>
            <a:r>
              <a:rPr lang="fr-FR" dirty="0"/>
              <a:t>’).</a:t>
            </a:r>
            <a:r>
              <a:rPr lang="fr-FR" dirty="0" err="1"/>
              <a:t>slideDown</a:t>
            </a:r>
            <a:r>
              <a:rPr lang="fr-FR" dirty="0"/>
              <a:t>(); </a:t>
            </a:r>
          </a:p>
          <a:p>
            <a:pPr>
              <a:buFont typeface="Wingdings" panose="05000000000000000000" pitchFamily="2" charset="2"/>
              <a:buChar char="q"/>
            </a:pPr>
            <a:r>
              <a:rPr lang="fr-FR" b="1" dirty="0"/>
              <a:t>Masquage : </a:t>
            </a:r>
          </a:p>
          <a:p>
            <a:pPr marL="0" indent="0">
              <a:buNone/>
            </a:pPr>
            <a:r>
              <a:rPr lang="fr-FR" dirty="0"/>
              <a:t>	$(’</a:t>
            </a:r>
            <a:r>
              <a:rPr lang="fr-FR" dirty="0" err="1"/>
              <a:t>selecteur</a:t>
            </a:r>
            <a:r>
              <a:rPr lang="fr-FR" dirty="0"/>
              <a:t>’).</a:t>
            </a:r>
            <a:r>
              <a:rPr lang="fr-FR" dirty="0" err="1"/>
              <a:t>slideUp</a:t>
            </a:r>
            <a:r>
              <a:rPr lang="fr-FR" dirty="0"/>
              <a:t>(); </a:t>
            </a:r>
          </a:p>
        </p:txBody>
      </p:sp>
    </p:spTree>
    <p:extLst>
      <p:ext uri="{BB962C8B-B14F-4D97-AF65-F5344CB8AC3E}">
        <p14:creationId xmlns:p14="http://schemas.microsoft.com/office/powerpoint/2010/main" val="205618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F55BD-70F7-474F-9607-FA230A276FCB}"/>
              </a:ext>
            </a:extLst>
          </p:cNvPr>
          <p:cNvSpPr>
            <a:spLocks noGrp="1"/>
          </p:cNvSpPr>
          <p:nvPr>
            <p:ph type="title"/>
          </p:nvPr>
        </p:nvSpPr>
        <p:spPr/>
        <p:txBody>
          <a:bodyPr/>
          <a:lstStyle/>
          <a:p>
            <a:r>
              <a:rPr lang="fr-FR" b="1" dirty="0">
                <a:solidFill>
                  <a:srgbClr val="C00000"/>
                </a:solidFill>
              </a:rPr>
              <a:t>CSS et </a:t>
            </a:r>
            <a:r>
              <a:rPr lang="fr-FR" b="1" dirty="0" err="1">
                <a:solidFill>
                  <a:srgbClr val="C00000"/>
                </a:solidFill>
              </a:rPr>
              <a:t>jquery</a:t>
            </a:r>
            <a:r>
              <a:rPr lang="fr-FR" b="1" dirty="0">
                <a:solidFill>
                  <a:srgbClr val="C00000"/>
                </a:solidFill>
              </a:rPr>
              <a:t>	</a:t>
            </a:r>
          </a:p>
        </p:txBody>
      </p:sp>
      <p:sp>
        <p:nvSpPr>
          <p:cNvPr id="3" name="Espace réservé du contenu 2">
            <a:extLst>
              <a:ext uri="{FF2B5EF4-FFF2-40B4-BE49-F238E27FC236}">
                <a16:creationId xmlns:a16="http://schemas.microsoft.com/office/drawing/2014/main" id="{93B7C781-4415-4424-BADD-F4A0FCEF8823}"/>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9964AD56-2A2C-4B96-AAAB-2704F929BE35}"/>
              </a:ext>
            </a:extLst>
          </p:cNvPr>
          <p:cNvPicPr>
            <a:picLocks noChangeAspect="1"/>
          </p:cNvPicPr>
          <p:nvPr/>
        </p:nvPicPr>
        <p:blipFill rotWithShape="1">
          <a:blip r:embed="rId2"/>
          <a:srcRect l="35825" t="47199" r="20075" b="24788"/>
          <a:stretch/>
        </p:blipFill>
        <p:spPr>
          <a:xfrm>
            <a:off x="611559" y="2333448"/>
            <a:ext cx="7906475" cy="2823743"/>
          </a:xfrm>
          <a:prstGeom prst="rect">
            <a:avLst/>
          </a:prstGeom>
        </p:spPr>
      </p:pic>
    </p:spTree>
    <p:extLst>
      <p:ext uri="{BB962C8B-B14F-4D97-AF65-F5344CB8AC3E}">
        <p14:creationId xmlns:p14="http://schemas.microsoft.com/office/powerpoint/2010/main" val="96966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0B395-9FFE-4239-808E-0C2E8B1471AD}"/>
              </a:ext>
            </a:extLst>
          </p:cNvPr>
          <p:cNvSpPr>
            <a:spLocks noGrp="1"/>
          </p:cNvSpPr>
          <p:nvPr>
            <p:ph type="title"/>
          </p:nvPr>
        </p:nvSpPr>
        <p:spPr/>
        <p:txBody>
          <a:bodyPr/>
          <a:lstStyle/>
          <a:p>
            <a:r>
              <a:rPr lang="fr-FR" b="1" dirty="0">
                <a:solidFill>
                  <a:srgbClr val="C00000"/>
                </a:solidFill>
              </a:rPr>
              <a:t>CSS et </a:t>
            </a:r>
            <a:r>
              <a:rPr lang="fr-FR" b="1" dirty="0" err="1">
                <a:solidFill>
                  <a:srgbClr val="C00000"/>
                </a:solidFill>
              </a:rPr>
              <a:t>jquery</a:t>
            </a:r>
            <a:endParaRPr lang="fr-FR" dirty="0"/>
          </a:p>
        </p:txBody>
      </p:sp>
      <p:sp>
        <p:nvSpPr>
          <p:cNvPr id="3" name="Espace réservé du contenu 2">
            <a:extLst>
              <a:ext uri="{FF2B5EF4-FFF2-40B4-BE49-F238E27FC236}">
                <a16:creationId xmlns:a16="http://schemas.microsoft.com/office/drawing/2014/main" id="{6AA38D9C-4AE5-433E-B7C9-52485C493FA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C1CD03AE-8972-421C-9E4D-4388E6281ADF}"/>
              </a:ext>
            </a:extLst>
          </p:cNvPr>
          <p:cNvPicPr>
            <a:picLocks noChangeAspect="1"/>
          </p:cNvPicPr>
          <p:nvPr/>
        </p:nvPicPr>
        <p:blipFill rotWithShape="1">
          <a:blip r:embed="rId2"/>
          <a:srcRect l="35038" t="41596" r="21650" b="27589"/>
          <a:stretch/>
        </p:blipFill>
        <p:spPr>
          <a:xfrm>
            <a:off x="755576" y="2017643"/>
            <a:ext cx="7704856" cy="3081944"/>
          </a:xfrm>
          <a:prstGeom prst="rect">
            <a:avLst/>
          </a:prstGeom>
        </p:spPr>
      </p:pic>
    </p:spTree>
    <p:extLst>
      <p:ext uri="{BB962C8B-B14F-4D97-AF65-F5344CB8AC3E}">
        <p14:creationId xmlns:p14="http://schemas.microsoft.com/office/powerpoint/2010/main" val="184611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30BC8-79CC-4F64-B023-AB98D99ACF9C}"/>
              </a:ext>
            </a:extLst>
          </p:cNvPr>
          <p:cNvSpPr>
            <a:spLocks noGrp="1"/>
          </p:cNvSpPr>
          <p:nvPr>
            <p:ph type="title"/>
          </p:nvPr>
        </p:nvSpPr>
        <p:spPr/>
        <p:txBody>
          <a:bodyPr/>
          <a:lstStyle/>
          <a:p>
            <a:r>
              <a:rPr lang="fr-FR" b="1" dirty="0">
                <a:solidFill>
                  <a:srgbClr val="C00000"/>
                </a:solidFill>
              </a:rPr>
              <a:t>Show()/ </a:t>
            </a:r>
            <a:r>
              <a:rPr lang="fr-FR" b="1" dirty="0" err="1">
                <a:solidFill>
                  <a:srgbClr val="C00000"/>
                </a:solidFill>
              </a:rPr>
              <a:t>hide</a:t>
            </a:r>
            <a:r>
              <a:rPr lang="fr-FR" b="1" dirty="0">
                <a:solidFill>
                  <a:srgbClr val="C00000"/>
                </a:solidFill>
              </a:rPr>
              <a:t>()</a:t>
            </a:r>
          </a:p>
        </p:txBody>
      </p:sp>
      <p:sp>
        <p:nvSpPr>
          <p:cNvPr id="3" name="Espace réservé du contenu 2">
            <a:extLst>
              <a:ext uri="{FF2B5EF4-FFF2-40B4-BE49-F238E27FC236}">
                <a16:creationId xmlns:a16="http://schemas.microsoft.com/office/drawing/2014/main" id="{75A4C205-8A73-42AC-BFF5-A643804714C6}"/>
              </a:ext>
            </a:extLst>
          </p:cNvPr>
          <p:cNvSpPr>
            <a:spLocks noGrp="1"/>
          </p:cNvSpPr>
          <p:nvPr>
            <p:ph idx="1"/>
          </p:nvPr>
        </p:nvSpPr>
        <p:spPr/>
        <p:txBody>
          <a:bodyPr>
            <a:normAutofit fontScale="70000" lnSpcReduction="20000"/>
          </a:bodyPr>
          <a:lstStyle/>
          <a:p>
            <a:pPr marL="0" indent="0">
              <a:buNone/>
            </a:pPr>
            <a:r>
              <a:rPr lang="en-US" dirty="0"/>
              <a:t>&lt;script&gt;</a:t>
            </a:r>
          </a:p>
          <a:p>
            <a:pPr marL="0" indent="0">
              <a:buNone/>
            </a:pPr>
            <a:r>
              <a:rPr lang="en-US" dirty="0"/>
              <a:t>$( "button" ).click(function() {</a:t>
            </a:r>
          </a:p>
          <a:p>
            <a:pPr marL="0" indent="0">
              <a:buNone/>
            </a:pPr>
            <a:r>
              <a:rPr lang="en-US" dirty="0"/>
              <a:t>  $( "p" ).hide( "slow" );</a:t>
            </a:r>
          </a:p>
          <a:p>
            <a:pPr marL="0" indent="0">
              <a:buNone/>
            </a:pPr>
            <a:r>
              <a:rPr lang="en-US" dirty="0"/>
              <a:t>});</a:t>
            </a:r>
          </a:p>
          <a:p>
            <a:pPr marL="0" indent="0">
              <a:buNone/>
            </a:pPr>
            <a:r>
              <a:rPr lang="en-US" dirty="0"/>
              <a:t>&lt;/script&gt;</a:t>
            </a:r>
          </a:p>
          <a:p>
            <a:pPr marL="0" indent="0">
              <a:buNone/>
            </a:pPr>
            <a:endParaRPr lang="en-US" dirty="0"/>
          </a:p>
          <a:p>
            <a:pPr marL="0" indent="0">
              <a:buNone/>
            </a:pPr>
            <a:endParaRPr lang="en-US" dirty="0"/>
          </a:p>
          <a:p>
            <a:pPr marL="0" indent="0">
              <a:buNone/>
            </a:pPr>
            <a:r>
              <a:rPr lang="en-US" dirty="0"/>
              <a:t>&lt;script&gt;</a:t>
            </a:r>
          </a:p>
          <a:p>
            <a:pPr marL="0" indent="0">
              <a:buNone/>
            </a:pPr>
            <a:r>
              <a:rPr lang="en-US" dirty="0"/>
              <a:t>$( "#b1" ).click(function() {</a:t>
            </a:r>
          </a:p>
          <a:p>
            <a:pPr marL="0" indent="0">
              <a:buNone/>
            </a:pPr>
            <a:r>
              <a:rPr lang="en-US" dirty="0"/>
              <a:t>  $( "div" ).first().show( "fast", function </a:t>
            </a:r>
            <a:r>
              <a:rPr lang="en-US" dirty="0" err="1"/>
              <a:t>showNext</a:t>
            </a:r>
            <a:r>
              <a:rPr lang="en-US" dirty="0"/>
              <a:t>() {</a:t>
            </a:r>
          </a:p>
          <a:p>
            <a:pPr marL="0" indent="0">
              <a:buNone/>
            </a:pPr>
            <a:r>
              <a:rPr lang="en-US" dirty="0"/>
              <a:t>    $( this ).next( "div" ).show( "fast", </a:t>
            </a:r>
            <a:r>
              <a:rPr lang="en-US" dirty="0" err="1"/>
              <a:t>showNext</a:t>
            </a:r>
            <a:r>
              <a:rPr lang="en-US" dirty="0"/>
              <a:t> );</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3571867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02A8B-D093-46F8-9380-BA47CE3BE4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A945085-E7A3-40B7-A12F-3F49B064250E}"/>
              </a:ext>
            </a:extLst>
          </p:cNvPr>
          <p:cNvSpPr>
            <a:spLocks noGrp="1"/>
          </p:cNvSpPr>
          <p:nvPr>
            <p:ph idx="1"/>
          </p:nvPr>
        </p:nvSpPr>
        <p:spPr/>
        <p:txBody>
          <a:bodyPr/>
          <a:lstStyle/>
          <a:p>
            <a:endParaRPr lang="fr-FR"/>
          </a:p>
        </p:txBody>
      </p:sp>
      <p:pic>
        <p:nvPicPr>
          <p:cNvPr id="2050" name="Picture 2" descr="RÃ©sultat de recherche d'images pour &quot;jquery&quot;">
            <a:extLst>
              <a:ext uri="{FF2B5EF4-FFF2-40B4-BE49-F238E27FC236}">
                <a16:creationId xmlns:a16="http://schemas.microsoft.com/office/drawing/2014/main" id="{486CDE82-8A1A-4F15-9D9C-D3826F4B58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6336704" cy="304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6D72A-51C4-4D57-9A0F-FA362571028F}"/>
              </a:ext>
            </a:extLst>
          </p:cNvPr>
          <p:cNvSpPr>
            <a:spLocks noGrp="1"/>
          </p:cNvSpPr>
          <p:nvPr>
            <p:ph type="title"/>
          </p:nvPr>
        </p:nvSpPr>
        <p:spPr/>
        <p:txBody>
          <a:bodyPr>
            <a:normAutofit fontScale="90000"/>
          </a:bodyPr>
          <a:lstStyle/>
          <a:p>
            <a:r>
              <a:rPr lang="fr-FR" b="1" dirty="0">
                <a:solidFill>
                  <a:srgbClr val="C00000"/>
                </a:solidFill>
              </a:rPr>
              <a:t>AJAX </a:t>
            </a:r>
            <a:r>
              <a:rPr lang="fr-FR" sz="4000" b="1" dirty="0">
                <a:solidFill>
                  <a:srgbClr val="0070C0"/>
                </a:solidFill>
              </a:rPr>
              <a:t>(</a:t>
            </a:r>
            <a:r>
              <a:rPr lang="fr-FR" sz="4000" b="1" dirty="0" err="1">
                <a:solidFill>
                  <a:srgbClr val="0070C0"/>
                </a:solidFill>
              </a:rPr>
              <a:t>Asynchronous</a:t>
            </a:r>
            <a:r>
              <a:rPr lang="fr-FR" sz="4000" b="1" dirty="0">
                <a:solidFill>
                  <a:srgbClr val="0070C0"/>
                </a:solidFill>
              </a:rPr>
              <a:t> JavaScript and XML)</a:t>
            </a:r>
            <a:endParaRPr lang="fr-FR" sz="4000" b="1" dirty="0">
              <a:solidFill>
                <a:srgbClr val="C00000"/>
              </a:solidFill>
            </a:endParaRPr>
          </a:p>
        </p:txBody>
      </p:sp>
      <p:sp>
        <p:nvSpPr>
          <p:cNvPr id="3" name="Espace réservé du contenu 2">
            <a:extLst>
              <a:ext uri="{FF2B5EF4-FFF2-40B4-BE49-F238E27FC236}">
                <a16:creationId xmlns:a16="http://schemas.microsoft.com/office/drawing/2014/main" id="{9014B739-9EA3-4530-A3F4-C77EA643A500}"/>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fr-FR" dirty="0"/>
              <a:t> Technique permettant de créer des pages web rapide et dynamique.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 Permet de mettre à jour des pages web asynchrone en échangeant de petites quantités de données avec le serveur dans les coulisses. </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 Permet de mettre à jour certaines parties d'une page web, sans recharger la page entière.</a:t>
            </a:r>
          </a:p>
        </p:txBody>
      </p:sp>
    </p:spTree>
    <p:extLst>
      <p:ext uri="{BB962C8B-B14F-4D97-AF65-F5344CB8AC3E}">
        <p14:creationId xmlns:p14="http://schemas.microsoft.com/office/powerpoint/2010/main" val="3124372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39314-B066-45C1-9C90-A82F58CF6FA4}"/>
              </a:ext>
            </a:extLst>
          </p:cNvPr>
          <p:cNvSpPr>
            <a:spLocks noGrp="1"/>
          </p:cNvSpPr>
          <p:nvPr>
            <p:ph type="title"/>
          </p:nvPr>
        </p:nvSpPr>
        <p:spPr/>
        <p:txBody>
          <a:bodyPr>
            <a:normAutofit/>
          </a:bodyPr>
          <a:lstStyle/>
          <a:p>
            <a:r>
              <a:rPr lang="fr-FR" b="1" dirty="0">
                <a:solidFill>
                  <a:srgbClr val="C00000"/>
                </a:solidFill>
              </a:rPr>
              <a:t>Ajax</a:t>
            </a:r>
            <a:endParaRPr lang="fr-FR" sz="4000" b="1" dirty="0">
              <a:solidFill>
                <a:srgbClr val="0070C0"/>
              </a:solidFill>
            </a:endParaRPr>
          </a:p>
        </p:txBody>
      </p:sp>
      <p:sp>
        <p:nvSpPr>
          <p:cNvPr id="3" name="Espace réservé du contenu 2">
            <a:extLst>
              <a:ext uri="{FF2B5EF4-FFF2-40B4-BE49-F238E27FC236}">
                <a16:creationId xmlns:a16="http://schemas.microsoft.com/office/drawing/2014/main" id="{B7130889-7D1E-4761-A95D-9DF3AA9458B9}"/>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fr-FR" dirty="0"/>
              <a:t>AJAX est rendu possible grâce à un objet de JavaScript appelé </a:t>
            </a:r>
            <a:r>
              <a:rPr lang="fr-FR" dirty="0" err="1"/>
              <a:t>XmlHttpRequest</a:t>
            </a:r>
            <a:r>
              <a:rPr lang="fr-FR" dirty="0"/>
              <a:t> (XHR)</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err="1"/>
              <a:t>XmlHttpRequest</a:t>
            </a:r>
            <a:r>
              <a:rPr lang="fr-FR" dirty="0"/>
              <a:t> pour envoyer des requêtes HTTP.</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L’instanciation de l’objet </a:t>
            </a:r>
            <a:r>
              <a:rPr lang="fr-FR" dirty="0" err="1"/>
              <a:t>XmlHttpRequest</a:t>
            </a:r>
            <a:r>
              <a:rPr lang="fr-FR" dirty="0"/>
              <a:t> est différente d'un navigateur à l'autre.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AJAX avec jQuery a été grandement simplifié.</a:t>
            </a:r>
          </a:p>
        </p:txBody>
      </p:sp>
    </p:spTree>
    <p:extLst>
      <p:ext uri="{BB962C8B-B14F-4D97-AF65-F5344CB8AC3E}">
        <p14:creationId xmlns:p14="http://schemas.microsoft.com/office/powerpoint/2010/main" val="2547050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E57EF-C8F1-46A2-A2DD-D6555BB53968}"/>
              </a:ext>
            </a:extLst>
          </p:cNvPr>
          <p:cNvSpPr>
            <a:spLocks noGrp="1"/>
          </p:cNvSpPr>
          <p:nvPr>
            <p:ph type="title"/>
          </p:nvPr>
        </p:nvSpPr>
        <p:spPr/>
        <p:txBody>
          <a:bodyPr/>
          <a:lstStyle/>
          <a:p>
            <a:r>
              <a:rPr lang="fr-FR" b="1" dirty="0" err="1">
                <a:solidFill>
                  <a:srgbClr val="C00000"/>
                </a:solidFill>
              </a:rPr>
              <a:t>XmlHttpRequest</a:t>
            </a:r>
            <a:endParaRPr lang="fr-FR" b="1" dirty="0">
              <a:solidFill>
                <a:srgbClr val="C00000"/>
              </a:solidFill>
            </a:endParaRPr>
          </a:p>
        </p:txBody>
      </p:sp>
      <p:sp>
        <p:nvSpPr>
          <p:cNvPr id="3" name="Espace réservé du contenu 2">
            <a:extLst>
              <a:ext uri="{FF2B5EF4-FFF2-40B4-BE49-F238E27FC236}">
                <a16:creationId xmlns:a16="http://schemas.microsoft.com/office/drawing/2014/main" id="{D025226C-B635-4838-AA36-EBE7979E6BC1}"/>
              </a:ext>
            </a:extLst>
          </p:cNvPr>
          <p:cNvSpPr>
            <a:spLocks noGrp="1"/>
          </p:cNvSpPr>
          <p:nvPr>
            <p:ph idx="1"/>
          </p:nvPr>
        </p:nvSpPr>
        <p:spPr/>
        <p:txBody>
          <a:bodyPr/>
          <a:lstStyle/>
          <a:p>
            <a:pPr algn="just">
              <a:buFont typeface="Wingdings" panose="05000000000000000000" pitchFamily="2" charset="2"/>
              <a:buChar char="q"/>
            </a:pPr>
            <a:r>
              <a:rPr lang="fr-FR" dirty="0"/>
              <a:t>Instancier un objet </a:t>
            </a:r>
            <a:r>
              <a:rPr lang="fr-FR" dirty="0" err="1"/>
              <a:t>XmlHttpRequest</a:t>
            </a:r>
            <a:r>
              <a:rPr lang="fr-FR" dirty="0"/>
              <a:t> devient extrêmement simple, cela va être rendu possible par la fonction</a:t>
            </a:r>
          </a:p>
          <a:p>
            <a:pPr algn="just">
              <a:buFont typeface="Wingdings" panose="05000000000000000000" pitchFamily="2" charset="2"/>
              <a:buChar char="q"/>
            </a:pPr>
            <a:endParaRPr lang="fr-FR" dirty="0"/>
          </a:p>
          <a:p>
            <a:pPr marL="0" indent="0" algn="just">
              <a:buNone/>
            </a:pPr>
            <a:r>
              <a:rPr lang="fr-FR" dirty="0"/>
              <a:t>              </a:t>
            </a:r>
            <a:r>
              <a:rPr lang="fr-FR" dirty="0" err="1"/>
              <a:t>jQuery.ajax</a:t>
            </a:r>
            <a:r>
              <a:rPr lang="fr-FR" dirty="0"/>
              <a:t>()     ou                $.ajax(). </a:t>
            </a:r>
          </a:p>
        </p:txBody>
      </p:sp>
    </p:spTree>
    <p:extLst>
      <p:ext uri="{BB962C8B-B14F-4D97-AF65-F5344CB8AC3E}">
        <p14:creationId xmlns:p14="http://schemas.microsoft.com/office/powerpoint/2010/main" val="1178028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DA25-C808-4AD2-965E-224CC6D72779}"/>
              </a:ext>
            </a:extLst>
          </p:cNvPr>
          <p:cNvSpPr>
            <a:spLocks noGrp="1"/>
          </p:cNvSpPr>
          <p:nvPr>
            <p:ph type="title"/>
          </p:nvPr>
        </p:nvSpPr>
        <p:spPr/>
        <p:txBody>
          <a:bodyPr/>
          <a:lstStyle/>
          <a:p>
            <a:r>
              <a:rPr lang="fr-FR" b="1" dirty="0">
                <a:solidFill>
                  <a:srgbClr val="C00000"/>
                </a:solidFill>
              </a:rPr>
              <a:t>Ajax ou </a:t>
            </a:r>
            <a:r>
              <a:rPr lang="fr-FR" b="1" dirty="0" err="1">
                <a:solidFill>
                  <a:srgbClr val="C00000"/>
                </a:solidFill>
              </a:rPr>
              <a:t>Ajaj</a:t>
            </a:r>
            <a:r>
              <a:rPr lang="fr-FR" b="1" dirty="0">
                <a:solidFill>
                  <a:srgbClr val="C00000"/>
                </a:solidFill>
              </a:rPr>
              <a:t> ?</a:t>
            </a:r>
          </a:p>
        </p:txBody>
      </p:sp>
      <p:sp>
        <p:nvSpPr>
          <p:cNvPr id="3" name="Espace réservé du contenu 2">
            <a:extLst>
              <a:ext uri="{FF2B5EF4-FFF2-40B4-BE49-F238E27FC236}">
                <a16:creationId xmlns:a16="http://schemas.microsoft.com/office/drawing/2014/main" id="{5C6CDF29-1416-46C4-9B9E-C71276E8D033}"/>
              </a:ext>
            </a:extLst>
          </p:cNvPr>
          <p:cNvSpPr>
            <a:spLocks noGrp="1"/>
          </p:cNvSpPr>
          <p:nvPr>
            <p:ph idx="1"/>
          </p:nvPr>
        </p:nvSpPr>
        <p:spPr/>
        <p:txBody>
          <a:bodyPr>
            <a:normAutofit/>
          </a:bodyPr>
          <a:lstStyle/>
          <a:p>
            <a:pPr algn="just">
              <a:buFont typeface="Wingdings" panose="05000000000000000000" pitchFamily="2" charset="2"/>
              <a:buChar char="q"/>
            </a:pPr>
            <a:r>
              <a:rPr lang="fr-FR" dirty="0"/>
              <a:t>XML se situe en fait au niveau du retour que PHP fait et que jQuery intercepte.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On utilise généralement un autre format, le JSON qui est plus simple à traiter et plus léger. </a:t>
            </a:r>
          </a:p>
        </p:txBody>
      </p:sp>
    </p:spTree>
    <p:extLst>
      <p:ext uri="{BB962C8B-B14F-4D97-AF65-F5344CB8AC3E}">
        <p14:creationId xmlns:p14="http://schemas.microsoft.com/office/powerpoint/2010/main" val="28233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575A9-0B5C-421E-AA85-8613E0C1051B}"/>
              </a:ext>
            </a:extLst>
          </p:cNvPr>
          <p:cNvSpPr>
            <a:spLocks noGrp="1"/>
          </p:cNvSpPr>
          <p:nvPr>
            <p:ph type="title"/>
          </p:nvPr>
        </p:nvSpPr>
        <p:spPr/>
        <p:txBody>
          <a:bodyPr/>
          <a:lstStyle/>
          <a:p>
            <a:r>
              <a:rPr lang="fr-FR" b="1" dirty="0">
                <a:solidFill>
                  <a:srgbClr val="C00000"/>
                </a:solidFill>
              </a:rPr>
              <a:t>Fonctionnement Ajax</a:t>
            </a:r>
          </a:p>
        </p:txBody>
      </p:sp>
      <p:sp>
        <p:nvSpPr>
          <p:cNvPr id="3" name="Espace réservé du contenu 2">
            <a:extLst>
              <a:ext uri="{FF2B5EF4-FFF2-40B4-BE49-F238E27FC236}">
                <a16:creationId xmlns:a16="http://schemas.microsoft.com/office/drawing/2014/main" id="{FCD55C88-7BCD-4E81-A205-B6039D94DBA5}"/>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Lorsque vous envoyez une requête HTTP, vous demandez quelque chose au serveur. </a:t>
            </a:r>
          </a:p>
          <a:p>
            <a:pPr algn="just">
              <a:buFont typeface="Wingdings" panose="05000000000000000000" pitchFamily="2" charset="2"/>
              <a:buChar char="q"/>
            </a:pPr>
            <a:r>
              <a:rPr lang="fr-FR" dirty="0"/>
              <a:t>Pour spécifier quelle est la ressource ciblée (notre script PHP) nous allons devoir utiliser le paramètre url de $.ajax().</a:t>
            </a:r>
          </a:p>
          <a:p>
            <a:pPr algn="just">
              <a:buFont typeface="Wingdings" panose="05000000000000000000" pitchFamily="2" charset="2"/>
              <a:buChar char="q"/>
            </a:pPr>
            <a:endParaRPr lang="fr-FR" dirty="0"/>
          </a:p>
          <a:p>
            <a:pPr marL="0" indent="0" algn="just">
              <a:buNone/>
            </a:pPr>
            <a:r>
              <a:rPr lang="fr-FR" dirty="0"/>
              <a:t>$("#b1").click(</a:t>
            </a:r>
            <a:r>
              <a:rPr lang="fr-FR" dirty="0" err="1"/>
              <a:t>function</a:t>
            </a:r>
            <a:r>
              <a:rPr lang="fr-FR" dirty="0"/>
              <a:t>(){</a:t>
            </a:r>
          </a:p>
          <a:p>
            <a:pPr marL="0" indent="0" algn="just">
              <a:buNone/>
            </a:pPr>
            <a:r>
              <a:rPr lang="fr-FR" dirty="0"/>
              <a:t>    $.ajax({</a:t>
            </a:r>
          </a:p>
          <a:p>
            <a:pPr marL="0" indent="0" algn="just">
              <a:buNone/>
            </a:pPr>
            <a:r>
              <a:rPr lang="fr-FR" dirty="0"/>
              <a:t>       url : fichier1.php'</a:t>
            </a:r>
          </a:p>
          <a:p>
            <a:pPr marL="0" indent="0" algn="just">
              <a:buNone/>
            </a:pPr>
            <a:r>
              <a:rPr lang="fr-FR" dirty="0"/>
              <a:t>    });</a:t>
            </a:r>
          </a:p>
          <a:p>
            <a:pPr marL="0" indent="0" algn="just">
              <a:buNone/>
            </a:pPr>
            <a:r>
              <a:rPr lang="fr-FR" dirty="0"/>
              <a:t>   </a:t>
            </a:r>
          </a:p>
          <a:p>
            <a:pPr marL="0" indent="0" algn="just">
              <a:buNone/>
            </a:pPr>
            <a:r>
              <a:rPr lang="fr-FR" dirty="0"/>
              <a:t>});</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316854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83809-D686-4D84-808E-15C77DC7D0C4}"/>
              </a:ext>
            </a:extLst>
          </p:cNvPr>
          <p:cNvSpPr>
            <a:spLocks noGrp="1"/>
          </p:cNvSpPr>
          <p:nvPr>
            <p:ph type="title"/>
          </p:nvPr>
        </p:nvSpPr>
        <p:spPr/>
        <p:txBody>
          <a:bodyPr/>
          <a:lstStyle/>
          <a:p>
            <a:r>
              <a:rPr lang="fr-FR" b="1" dirty="0">
                <a:solidFill>
                  <a:srgbClr val="C00000"/>
                </a:solidFill>
              </a:rPr>
              <a:t>Types de scripts</a:t>
            </a:r>
          </a:p>
        </p:txBody>
      </p:sp>
      <p:sp>
        <p:nvSpPr>
          <p:cNvPr id="3" name="Espace réservé du contenu 2">
            <a:extLst>
              <a:ext uri="{FF2B5EF4-FFF2-40B4-BE49-F238E27FC236}">
                <a16:creationId xmlns:a16="http://schemas.microsoft.com/office/drawing/2014/main" id="{F954F839-92E8-4B3A-8E68-44C830095F0D}"/>
              </a:ext>
            </a:extLst>
          </p:cNvPr>
          <p:cNvSpPr>
            <a:spLocks noGrp="1"/>
          </p:cNvSpPr>
          <p:nvPr>
            <p:ph idx="1"/>
          </p:nvPr>
        </p:nvSpPr>
        <p:spPr/>
        <p:txBody>
          <a:bodyPr>
            <a:normAutofit fontScale="77500" lnSpcReduction="20000"/>
          </a:bodyPr>
          <a:lstStyle/>
          <a:p>
            <a:pPr algn="just">
              <a:buFont typeface="Wingdings" panose="05000000000000000000" pitchFamily="2" charset="2"/>
              <a:buChar char="Ø"/>
            </a:pPr>
            <a:r>
              <a:rPr lang="fr-FR" b="1" u="sng" dirty="0">
                <a:solidFill>
                  <a:srgbClr val="0070C0"/>
                </a:solidFill>
              </a:rPr>
              <a:t>Script côté client: </a:t>
            </a:r>
            <a:r>
              <a:rPr lang="fr-FR" dirty="0"/>
              <a:t>code exécuté sur l’ordinateur de l’utilisateur : quand une page web est vue, le code est téléchargé, puis exécuté et affiché par le navigateur. </a:t>
            </a:r>
          </a:p>
          <a:p>
            <a:pPr marL="0" indent="0" algn="just">
              <a:buNone/>
            </a:pPr>
            <a:r>
              <a:rPr lang="fr-FR" dirty="0"/>
              <a:t>	Exemple: Javascript</a:t>
            </a:r>
          </a:p>
          <a:p>
            <a:pPr algn="just">
              <a:buFont typeface="Wingdings" panose="05000000000000000000" pitchFamily="2" charset="2"/>
              <a:buChar char="Ø"/>
            </a:pPr>
            <a:r>
              <a:rPr lang="fr-FR" b="1" u="sng" dirty="0">
                <a:solidFill>
                  <a:srgbClr val="0070C0"/>
                </a:solidFill>
              </a:rPr>
              <a:t>Script côté serveur:</a:t>
            </a:r>
            <a:r>
              <a:rPr lang="fr-FR" dirty="0"/>
              <a:t> code exécuté sur le serveur, puis ses résultats sont téléchargés et affichés par le navigateur. Le code n'est alors pas visible sur le code source de la page web car il est lu et interprété par le serveur, puis envoyé vers l'appareil de l'utilisateur en format HTML.  	Exemples: PHP, Python, Ruby, et ASP.NET. </a:t>
            </a:r>
          </a:p>
          <a:p>
            <a:pPr algn="just">
              <a:buFont typeface="Wingdings" panose="05000000000000000000" pitchFamily="2" charset="2"/>
              <a:buChar char="Ø"/>
            </a:pPr>
            <a:endParaRPr lang="fr-FR" dirty="0"/>
          </a:p>
          <a:p>
            <a:pPr algn="just">
              <a:buFont typeface="Wingdings" panose="05000000000000000000" pitchFamily="2" charset="2"/>
              <a:buChar char="Ø"/>
            </a:pPr>
            <a:r>
              <a:rPr lang="fr-FR" dirty="0"/>
              <a:t>JavaScript peut aussi s’utiliser comme un langage </a:t>
            </a:r>
            <a:r>
              <a:rPr lang="fr-FR" b="1" dirty="0"/>
              <a:t>côté serveur</a:t>
            </a:r>
            <a:r>
              <a:rPr lang="fr-FR" dirty="0"/>
              <a:t> dans Node.js</a:t>
            </a:r>
          </a:p>
        </p:txBody>
      </p:sp>
    </p:spTree>
    <p:extLst>
      <p:ext uri="{BB962C8B-B14F-4D97-AF65-F5344CB8AC3E}">
        <p14:creationId xmlns:p14="http://schemas.microsoft.com/office/powerpoint/2010/main" val="178629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ECFFF-3E6E-403B-8D3D-65C8885C1FC6}"/>
              </a:ext>
            </a:extLst>
          </p:cNvPr>
          <p:cNvSpPr>
            <a:spLocks noGrp="1"/>
          </p:cNvSpPr>
          <p:nvPr>
            <p:ph type="title"/>
          </p:nvPr>
        </p:nvSpPr>
        <p:spPr/>
        <p:txBody>
          <a:bodyPr/>
          <a:lstStyle/>
          <a:p>
            <a:r>
              <a:rPr lang="fr-FR" b="1" dirty="0">
                <a:solidFill>
                  <a:srgbClr val="C00000"/>
                </a:solidFill>
              </a:rPr>
              <a:t>SET ou GET</a:t>
            </a:r>
          </a:p>
        </p:txBody>
      </p:sp>
      <p:sp>
        <p:nvSpPr>
          <p:cNvPr id="3" name="Espace réservé du contenu 2">
            <a:extLst>
              <a:ext uri="{FF2B5EF4-FFF2-40B4-BE49-F238E27FC236}">
                <a16:creationId xmlns:a16="http://schemas.microsoft.com/office/drawing/2014/main" id="{EBB33408-3856-41F3-94D1-D2738EAFD68C}"/>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fr-FR" dirty="0"/>
              <a:t>GET est le type que jQuery prend par défaut.</a:t>
            </a:r>
          </a:p>
          <a:p>
            <a:endParaRPr lang="fr-FR" dirty="0"/>
          </a:p>
          <a:p>
            <a:pPr marL="0" indent="0">
              <a:buNone/>
            </a:pPr>
            <a:r>
              <a:rPr lang="fr-FR" dirty="0"/>
              <a:t>$("#b1").click(</a:t>
            </a:r>
            <a:r>
              <a:rPr lang="fr-FR" dirty="0" err="1"/>
              <a:t>function</a:t>
            </a:r>
            <a:r>
              <a:rPr lang="fr-FR" dirty="0"/>
              <a:t>(){</a:t>
            </a:r>
          </a:p>
          <a:p>
            <a:pPr marL="0" indent="0">
              <a:buNone/>
            </a:pPr>
            <a:r>
              <a:rPr lang="fr-FR" dirty="0"/>
              <a:t>    $.ajax({</a:t>
            </a:r>
          </a:p>
          <a:p>
            <a:pPr marL="0" indent="0">
              <a:buNone/>
            </a:pPr>
            <a:r>
              <a:rPr lang="fr-FR" dirty="0"/>
              <a:t>       url : ‘fichier1.php’,     //ressource ciblée</a:t>
            </a:r>
          </a:p>
          <a:p>
            <a:pPr marL="0" indent="0">
              <a:buNone/>
            </a:pPr>
            <a:r>
              <a:rPr lang="fr-FR" dirty="0"/>
              <a:t>       type : 'POST’,              //méthode </a:t>
            </a:r>
            <a:r>
              <a:rPr lang="fr-FR" dirty="0" err="1"/>
              <a:t>Get</a:t>
            </a:r>
            <a:r>
              <a:rPr lang="fr-FR" dirty="0"/>
              <a:t> ou Post</a:t>
            </a:r>
          </a:p>
          <a:p>
            <a:pPr marL="0" indent="0">
              <a:buNone/>
            </a:pPr>
            <a:r>
              <a:rPr lang="fr-FR" dirty="0"/>
              <a:t>       data : 'email=' + email + '&amp;contenu=' + </a:t>
            </a:r>
            <a:r>
              <a:rPr lang="fr-FR" dirty="0" err="1"/>
              <a:t>contenu_mail</a:t>
            </a:r>
            <a:r>
              <a:rPr lang="fr-FR" dirty="0"/>
              <a:t>,  //passage de paramètres</a:t>
            </a:r>
          </a:p>
          <a:p>
            <a:pPr marL="0" indent="0">
              <a:buNone/>
            </a:pPr>
            <a:r>
              <a:rPr lang="fr-FR" dirty="0"/>
              <a:t>       </a:t>
            </a:r>
            <a:r>
              <a:rPr lang="fr-FR" dirty="0" err="1"/>
              <a:t>dataType</a:t>
            </a:r>
            <a:r>
              <a:rPr lang="fr-FR" dirty="0"/>
              <a:t> : JSON’     //type de sortie</a:t>
            </a:r>
          </a:p>
          <a:p>
            <a:pPr marL="0" indent="0">
              <a:buNone/>
            </a:pPr>
            <a:r>
              <a:rPr lang="fr-FR" dirty="0"/>
              <a:t>    });</a:t>
            </a:r>
          </a:p>
          <a:p>
            <a:pPr marL="0" indent="0">
              <a:buNone/>
            </a:pPr>
            <a:r>
              <a:rPr lang="fr-FR" dirty="0"/>
              <a:t>   </a:t>
            </a:r>
          </a:p>
          <a:p>
            <a:pPr marL="0" indent="0">
              <a:buNone/>
            </a:pPr>
            <a:r>
              <a:rPr lang="fr-FR" dirty="0"/>
              <a:t>});</a:t>
            </a:r>
          </a:p>
          <a:p>
            <a:endParaRPr lang="fr-FR" dirty="0"/>
          </a:p>
        </p:txBody>
      </p:sp>
    </p:spTree>
    <p:extLst>
      <p:ext uri="{BB962C8B-B14F-4D97-AF65-F5344CB8AC3E}">
        <p14:creationId xmlns:p14="http://schemas.microsoft.com/office/powerpoint/2010/main" val="2617742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A293F-157E-4F8A-AECD-F1B0012712A9}"/>
              </a:ext>
            </a:extLst>
          </p:cNvPr>
          <p:cNvSpPr>
            <a:spLocks noGrp="1"/>
          </p:cNvSpPr>
          <p:nvPr>
            <p:ph type="title"/>
          </p:nvPr>
        </p:nvSpPr>
        <p:spPr/>
        <p:txBody>
          <a:bodyPr/>
          <a:lstStyle/>
          <a:p>
            <a:r>
              <a:rPr lang="fr-FR" b="1" dirty="0">
                <a:solidFill>
                  <a:srgbClr val="C00000"/>
                </a:solidFill>
              </a:rPr>
              <a:t>SET ou GET</a:t>
            </a:r>
            <a:endParaRPr lang="fr-FR" dirty="0"/>
          </a:p>
        </p:txBody>
      </p:sp>
      <p:sp>
        <p:nvSpPr>
          <p:cNvPr id="3" name="Espace réservé du contenu 2">
            <a:extLst>
              <a:ext uri="{FF2B5EF4-FFF2-40B4-BE49-F238E27FC236}">
                <a16:creationId xmlns:a16="http://schemas.microsoft.com/office/drawing/2014/main" id="{82DB56D9-C468-4553-A8C0-FF8BD521FBA6}"/>
              </a:ext>
            </a:extLst>
          </p:cNvPr>
          <p:cNvSpPr>
            <a:spLocks noGrp="1"/>
          </p:cNvSpPr>
          <p:nvPr>
            <p:ph idx="1"/>
          </p:nvPr>
        </p:nvSpPr>
        <p:spPr/>
        <p:txBody>
          <a:bodyPr>
            <a:normAutofit fontScale="70000" lnSpcReduction="20000"/>
          </a:bodyPr>
          <a:lstStyle/>
          <a:p>
            <a:pPr>
              <a:buFont typeface="Wingdings" panose="05000000000000000000" pitchFamily="2" charset="2"/>
              <a:buChar char="q"/>
            </a:pPr>
            <a:r>
              <a:rPr lang="fr-FR" dirty="0"/>
              <a:t>$.post()         $.</a:t>
            </a:r>
            <a:r>
              <a:rPr lang="fr-FR" dirty="0" err="1"/>
              <a:t>get</a:t>
            </a:r>
            <a:r>
              <a:rPr lang="fr-FR" dirty="0"/>
              <a:t>()</a:t>
            </a:r>
          </a:p>
          <a:p>
            <a:endParaRPr lang="fr-FR" dirty="0"/>
          </a:p>
          <a:p>
            <a:pPr marL="0" indent="0">
              <a:buNone/>
            </a:pPr>
            <a:r>
              <a:rPr lang="fr-FR" dirty="0"/>
              <a:t>$.</a:t>
            </a:r>
            <a:r>
              <a:rPr lang="fr-FR" dirty="0" err="1"/>
              <a:t>get</a:t>
            </a:r>
            <a:r>
              <a:rPr lang="fr-FR" dirty="0"/>
              <a:t>(</a:t>
            </a:r>
          </a:p>
          <a:p>
            <a:pPr marL="0" indent="0">
              <a:buNone/>
            </a:pPr>
            <a:r>
              <a:rPr lang="fr-FR" dirty="0"/>
              <a:t>    '</a:t>
            </a:r>
            <a:r>
              <a:rPr lang="fr-FR" dirty="0" err="1"/>
              <a:t>fichier_cible.php</a:t>
            </a:r>
            <a:r>
              <a:rPr lang="fr-FR" dirty="0"/>
              <a:t>', // ressource ciblée</a:t>
            </a:r>
          </a:p>
          <a:p>
            <a:pPr marL="0" indent="0">
              <a:buNone/>
            </a:pPr>
            <a:r>
              <a:rPr lang="fr-FR" dirty="0"/>
              <a:t>    'false', // pas de données à envoyer</a:t>
            </a:r>
          </a:p>
          <a:p>
            <a:pPr marL="0" indent="0">
              <a:buNone/>
            </a:pPr>
            <a:r>
              <a:rPr lang="fr-FR" dirty="0"/>
              <a:t>    '</a:t>
            </a:r>
            <a:r>
              <a:rPr lang="fr-FR" dirty="0" err="1"/>
              <a:t>nom_fonction_retour</a:t>
            </a:r>
            <a:r>
              <a:rPr lang="fr-FR" dirty="0"/>
              <a:t>', // nom de la fonction de retour.</a:t>
            </a:r>
          </a:p>
          <a:p>
            <a:pPr marL="0" indent="0">
              <a:buNone/>
            </a:pPr>
            <a:r>
              <a:rPr lang="fr-FR" dirty="0"/>
              <a:t>    '</a:t>
            </a:r>
            <a:r>
              <a:rPr lang="fr-FR" dirty="0" err="1"/>
              <a:t>text</a:t>
            </a:r>
            <a:r>
              <a:rPr lang="fr-FR" dirty="0"/>
              <a:t>' // Format des données reçues.</a:t>
            </a:r>
          </a:p>
          <a:p>
            <a:pPr marL="0" indent="0">
              <a:buNone/>
            </a:pPr>
            <a:r>
              <a:rPr lang="fr-FR" dirty="0"/>
              <a:t>);</a:t>
            </a:r>
          </a:p>
          <a:p>
            <a:pPr marL="0" indent="0">
              <a:buNone/>
            </a:pPr>
            <a:endParaRPr lang="fr-FR" dirty="0"/>
          </a:p>
          <a:p>
            <a:pPr marL="0" indent="0">
              <a:buNone/>
            </a:pPr>
            <a:r>
              <a:rPr lang="fr-FR" dirty="0" err="1"/>
              <a:t>function</a:t>
            </a:r>
            <a:r>
              <a:rPr lang="fr-FR" dirty="0"/>
              <a:t> </a:t>
            </a:r>
            <a:r>
              <a:rPr lang="fr-FR" dirty="0" err="1"/>
              <a:t>nom_fonction_retour</a:t>
            </a:r>
            <a:r>
              <a:rPr lang="fr-FR" dirty="0"/>
              <a:t>(</a:t>
            </a:r>
            <a:r>
              <a:rPr lang="fr-FR" dirty="0" err="1"/>
              <a:t>texte_recu</a:t>
            </a:r>
            <a:r>
              <a:rPr lang="fr-FR" dirty="0"/>
              <a:t>){</a:t>
            </a:r>
          </a:p>
          <a:p>
            <a:pPr marL="0" indent="0">
              <a:buNone/>
            </a:pPr>
            <a:r>
              <a:rPr lang="fr-FR" dirty="0"/>
              <a:t>    // Du code pour gérer le retour de l'appel AJAX.</a:t>
            </a:r>
          </a:p>
          <a:p>
            <a:pPr marL="0" indent="0">
              <a:buNone/>
            </a:pPr>
            <a:r>
              <a:rPr lang="fr-FR" dirty="0"/>
              <a:t>}</a:t>
            </a:r>
          </a:p>
          <a:p>
            <a:endParaRPr lang="fr-FR" dirty="0"/>
          </a:p>
        </p:txBody>
      </p:sp>
    </p:spTree>
    <p:extLst>
      <p:ext uri="{BB962C8B-B14F-4D97-AF65-F5344CB8AC3E}">
        <p14:creationId xmlns:p14="http://schemas.microsoft.com/office/powerpoint/2010/main" val="3861353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9F720-6C36-41BC-84C2-421ECDA69EF3}"/>
              </a:ext>
            </a:extLst>
          </p:cNvPr>
          <p:cNvSpPr>
            <a:spLocks noGrp="1"/>
          </p:cNvSpPr>
          <p:nvPr>
            <p:ph type="title"/>
          </p:nvPr>
        </p:nvSpPr>
        <p:spPr/>
        <p:txBody>
          <a:bodyPr/>
          <a:lstStyle/>
          <a:p>
            <a:r>
              <a:rPr lang="fr-FR" b="1" dirty="0">
                <a:solidFill>
                  <a:srgbClr val="C00000"/>
                </a:solidFill>
              </a:rPr>
              <a:t>SET ou GET</a:t>
            </a:r>
            <a:endParaRPr lang="fr-FR" dirty="0"/>
          </a:p>
        </p:txBody>
      </p:sp>
      <p:sp>
        <p:nvSpPr>
          <p:cNvPr id="3" name="Espace réservé du contenu 2">
            <a:extLst>
              <a:ext uri="{FF2B5EF4-FFF2-40B4-BE49-F238E27FC236}">
                <a16:creationId xmlns:a16="http://schemas.microsoft.com/office/drawing/2014/main" id="{DE86E0C7-653F-4F95-B155-37DF622A41A5}"/>
              </a:ext>
            </a:extLst>
          </p:cNvPr>
          <p:cNvSpPr>
            <a:spLocks noGrp="1"/>
          </p:cNvSpPr>
          <p:nvPr>
            <p:ph idx="1"/>
          </p:nvPr>
        </p:nvSpPr>
        <p:spPr/>
        <p:txBody>
          <a:bodyPr>
            <a:normAutofit fontScale="70000" lnSpcReduction="20000"/>
          </a:bodyPr>
          <a:lstStyle/>
          <a:p>
            <a:pPr marL="0" indent="0">
              <a:buNone/>
            </a:pPr>
            <a:r>
              <a:rPr lang="fr-FR" dirty="0"/>
              <a:t>$.post(</a:t>
            </a:r>
          </a:p>
          <a:p>
            <a:pPr marL="0" indent="0">
              <a:buNone/>
            </a:pPr>
            <a:r>
              <a:rPr lang="fr-FR" dirty="0"/>
              <a:t>    '</a:t>
            </a:r>
            <a:r>
              <a:rPr lang="fr-FR" dirty="0" err="1"/>
              <a:t>send_mail.php</a:t>
            </a:r>
            <a:r>
              <a:rPr lang="fr-FR" dirty="0"/>
              <a:t>', // ressource ciblée</a:t>
            </a:r>
          </a:p>
          <a:p>
            <a:pPr marL="0" indent="0">
              <a:buNone/>
            </a:pPr>
            <a:r>
              <a:rPr lang="fr-FR" dirty="0"/>
              <a:t>    {</a:t>
            </a:r>
          </a:p>
          <a:p>
            <a:pPr marL="0" indent="0">
              <a:buNone/>
            </a:pPr>
            <a:r>
              <a:rPr lang="fr-FR" dirty="0"/>
              <a:t>        sujet : $("#sujet").val(), </a:t>
            </a:r>
          </a:p>
          <a:p>
            <a:pPr marL="0" indent="0">
              <a:buNone/>
            </a:pPr>
            <a:r>
              <a:rPr lang="fr-FR" dirty="0"/>
              <a:t>        contenu : $("#contenu").val()</a:t>
            </a:r>
          </a:p>
          <a:p>
            <a:pPr marL="0" indent="0">
              <a:buNone/>
            </a:pPr>
            <a:r>
              <a:rPr lang="fr-FR" dirty="0"/>
              <a:t>    },</a:t>
            </a:r>
          </a:p>
          <a:p>
            <a:pPr marL="0" indent="0">
              <a:buNone/>
            </a:pPr>
            <a:r>
              <a:rPr lang="fr-FR" dirty="0"/>
              <a:t>    </a:t>
            </a:r>
            <a:r>
              <a:rPr lang="fr-FR" dirty="0" err="1"/>
              <a:t>nom_fonction_retour</a:t>
            </a:r>
            <a:r>
              <a:rPr lang="fr-FR" dirty="0"/>
              <a:t>, // nom de la fonction de retour.</a:t>
            </a:r>
          </a:p>
          <a:p>
            <a:pPr marL="0" indent="0">
              <a:buNone/>
            </a:pPr>
            <a:r>
              <a:rPr lang="fr-FR" dirty="0"/>
              <a:t>    '</a:t>
            </a:r>
            <a:r>
              <a:rPr lang="fr-FR" dirty="0" err="1"/>
              <a:t>text</a:t>
            </a:r>
            <a:r>
              <a:rPr lang="fr-FR" dirty="0"/>
              <a:t>' // Format des données reçues.</a:t>
            </a:r>
          </a:p>
          <a:p>
            <a:pPr marL="0" indent="0">
              <a:buNone/>
            </a:pPr>
            <a:r>
              <a:rPr lang="fr-FR" dirty="0"/>
              <a:t>);</a:t>
            </a:r>
          </a:p>
          <a:p>
            <a:pPr marL="0" indent="0">
              <a:buNone/>
            </a:pPr>
            <a:endParaRPr lang="fr-FR" dirty="0"/>
          </a:p>
          <a:p>
            <a:pPr marL="0" indent="0">
              <a:buNone/>
            </a:pPr>
            <a:r>
              <a:rPr lang="fr-FR" dirty="0" err="1"/>
              <a:t>function</a:t>
            </a:r>
            <a:r>
              <a:rPr lang="fr-FR" dirty="0"/>
              <a:t> </a:t>
            </a:r>
            <a:r>
              <a:rPr lang="fr-FR" dirty="0" err="1"/>
              <a:t>nom_fonction_retour</a:t>
            </a:r>
            <a:r>
              <a:rPr lang="fr-FR" dirty="0"/>
              <a:t>(</a:t>
            </a:r>
            <a:r>
              <a:rPr lang="fr-FR" dirty="0" err="1"/>
              <a:t>texte_recu</a:t>
            </a:r>
            <a:r>
              <a:rPr lang="fr-FR" dirty="0"/>
              <a:t>){</a:t>
            </a:r>
          </a:p>
          <a:p>
            <a:pPr marL="0" indent="0">
              <a:buNone/>
            </a:pPr>
            <a:r>
              <a:rPr lang="fr-FR" dirty="0"/>
              <a:t>    // Du code pour gérer le retour de l'appel AJAX.</a:t>
            </a:r>
          </a:p>
          <a:p>
            <a:pPr marL="0" indent="0">
              <a:buNone/>
            </a:pPr>
            <a:r>
              <a:rPr lang="fr-FR" dirty="0"/>
              <a:t>}</a:t>
            </a:r>
          </a:p>
        </p:txBody>
      </p:sp>
    </p:spTree>
    <p:extLst>
      <p:ext uri="{BB962C8B-B14F-4D97-AF65-F5344CB8AC3E}">
        <p14:creationId xmlns:p14="http://schemas.microsoft.com/office/powerpoint/2010/main" val="4064274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F9B00-94D7-4CAD-A22E-98627DE0514C}"/>
              </a:ext>
            </a:extLst>
          </p:cNvPr>
          <p:cNvSpPr>
            <a:spLocks noGrp="1"/>
          </p:cNvSpPr>
          <p:nvPr>
            <p:ph type="title"/>
          </p:nvPr>
        </p:nvSpPr>
        <p:spPr/>
        <p:txBody>
          <a:bodyPr/>
          <a:lstStyle/>
          <a:p>
            <a:r>
              <a:rPr lang="fr-FR" b="1" dirty="0" err="1">
                <a:solidFill>
                  <a:srgbClr val="C00000"/>
                </a:solidFill>
              </a:rPr>
              <a:t>Done</a:t>
            </a:r>
            <a:r>
              <a:rPr lang="fr-FR" b="1" dirty="0">
                <a:solidFill>
                  <a:srgbClr val="C00000"/>
                </a:solidFill>
              </a:rPr>
              <a:t>() / fail()</a:t>
            </a:r>
          </a:p>
        </p:txBody>
      </p:sp>
      <p:sp>
        <p:nvSpPr>
          <p:cNvPr id="3" name="Espace réservé du contenu 2">
            <a:extLst>
              <a:ext uri="{FF2B5EF4-FFF2-40B4-BE49-F238E27FC236}">
                <a16:creationId xmlns:a16="http://schemas.microsoft.com/office/drawing/2014/main" id="{094A9ED9-D090-4D46-8DD9-7BCEB3486EF4}"/>
              </a:ext>
            </a:extLst>
          </p:cNvPr>
          <p:cNvSpPr>
            <a:spLocks noGrp="1"/>
          </p:cNvSpPr>
          <p:nvPr>
            <p:ph idx="1"/>
          </p:nvPr>
        </p:nvSpPr>
        <p:spPr/>
        <p:txBody>
          <a:bodyPr>
            <a:normAutofit fontScale="92500" lnSpcReduction="20000"/>
          </a:bodyPr>
          <a:lstStyle/>
          <a:p>
            <a:pPr marL="0" indent="0">
              <a:buNone/>
            </a:pPr>
            <a:r>
              <a:rPr lang="fr-FR" dirty="0"/>
              <a:t>$.ajax({</a:t>
            </a:r>
          </a:p>
          <a:p>
            <a:pPr marL="0" indent="0">
              <a:buNone/>
            </a:pPr>
            <a:r>
              <a:rPr lang="fr-FR" dirty="0"/>
              <a:t>  url: "test.html",</a:t>
            </a:r>
          </a:p>
          <a:p>
            <a:pPr marL="0" indent="0">
              <a:buNone/>
            </a:pPr>
            <a:r>
              <a:rPr lang="fr-FR" dirty="0"/>
              <a:t>})</a:t>
            </a:r>
          </a:p>
          <a:p>
            <a:pPr marL="0" indent="0">
              <a:buNone/>
            </a:pPr>
            <a:r>
              <a:rPr lang="fr-FR" dirty="0"/>
              <a:t>  .</a:t>
            </a:r>
            <a:r>
              <a:rPr lang="fr-FR" dirty="0" err="1"/>
              <a:t>done</a:t>
            </a:r>
            <a:r>
              <a:rPr lang="fr-FR" dirty="0"/>
              <a:t>(</a:t>
            </a:r>
            <a:r>
              <a:rPr lang="fr-FR" dirty="0" err="1"/>
              <a:t>function</a:t>
            </a:r>
            <a:r>
              <a:rPr lang="fr-FR" dirty="0"/>
              <a:t>( html ) {</a:t>
            </a:r>
          </a:p>
          <a:p>
            <a:pPr marL="0" indent="0">
              <a:buNone/>
            </a:pPr>
            <a:r>
              <a:rPr lang="fr-FR" dirty="0"/>
              <a:t>    $( "#</a:t>
            </a:r>
            <a:r>
              <a:rPr lang="fr-FR" dirty="0" err="1"/>
              <a:t>results</a:t>
            </a:r>
            <a:r>
              <a:rPr lang="fr-FR" dirty="0"/>
              <a:t>" ).append( html );</a:t>
            </a:r>
          </a:p>
          <a:p>
            <a:pPr marL="0" indent="0">
              <a:buNone/>
            </a:pPr>
            <a:r>
              <a:rPr lang="fr-FR" dirty="0"/>
              <a:t>  });</a:t>
            </a:r>
          </a:p>
          <a:p>
            <a:pPr marL="0" indent="0">
              <a:buNone/>
            </a:pPr>
            <a:r>
              <a:rPr lang="fr-FR" dirty="0"/>
              <a:t> .fail(</a:t>
            </a:r>
            <a:r>
              <a:rPr lang="fr-FR" dirty="0" err="1"/>
              <a:t>function</a:t>
            </a:r>
            <a:r>
              <a:rPr lang="fr-FR" dirty="0"/>
              <a:t>( html ) {</a:t>
            </a:r>
          </a:p>
          <a:p>
            <a:pPr marL="0" indent="0">
              <a:buNone/>
            </a:pPr>
            <a:r>
              <a:rPr lang="fr-FR" dirty="0"/>
              <a:t>    </a:t>
            </a:r>
            <a:r>
              <a:rPr lang="fr-FR" dirty="0" err="1"/>
              <a:t>alert</a:t>
            </a:r>
            <a:r>
              <a:rPr lang="fr-FR" dirty="0"/>
              <a:t>(‘erreur’);</a:t>
            </a:r>
          </a:p>
          <a:p>
            <a:pPr marL="0" indent="0">
              <a:buNone/>
            </a:pPr>
            <a:r>
              <a:rPr lang="fr-FR" dirty="0"/>
              <a:t>  });</a:t>
            </a:r>
          </a:p>
        </p:txBody>
      </p:sp>
    </p:spTree>
    <p:extLst>
      <p:ext uri="{BB962C8B-B14F-4D97-AF65-F5344CB8AC3E}">
        <p14:creationId xmlns:p14="http://schemas.microsoft.com/office/powerpoint/2010/main" val="22061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B2BEA-F6BA-4748-89CD-234DCC9D6073}"/>
              </a:ext>
            </a:extLst>
          </p:cNvPr>
          <p:cNvSpPr>
            <a:spLocks noGrp="1"/>
          </p:cNvSpPr>
          <p:nvPr>
            <p:ph type="title"/>
          </p:nvPr>
        </p:nvSpPr>
        <p:spPr/>
        <p:txBody>
          <a:bodyPr/>
          <a:lstStyle/>
          <a:p>
            <a:r>
              <a:rPr lang="fr-FR" b="1" dirty="0">
                <a:solidFill>
                  <a:srgbClr val="C00000"/>
                </a:solidFill>
              </a:rPr>
              <a:t>Exemples de langages de Script</a:t>
            </a:r>
          </a:p>
        </p:txBody>
      </p:sp>
      <p:sp>
        <p:nvSpPr>
          <p:cNvPr id="3" name="Espace réservé du contenu 2">
            <a:extLst>
              <a:ext uri="{FF2B5EF4-FFF2-40B4-BE49-F238E27FC236}">
                <a16:creationId xmlns:a16="http://schemas.microsoft.com/office/drawing/2014/main" id="{012E1BC8-C1B1-4F51-BA29-4F01D844F1F4}"/>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JavaScript</a:t>
            </a:r>
          </a:p>
          <a:p>
            <a:pPr algn="just">
              <a:buFont typeface="Wingdings" panose="05000000000000000000" pitchFamily="2" charset="2"/>
              <a:buChar char="q"/>
            </a:pPr>
            <a:r>
              <a:rPr lang="fr-FR" dirty="0"/>
              <a:t>Les commandes que l'on exécute parfois dans la boîte d’invite de commandes de Windows, (fichiers .bat)</a:t>
            </a:r>
          </a:p>
          <a:p>
            <a:pPr algn="just">
              <a:buFont typeface="Wingdings" panose="05000000000000000000" pitchFamily="2" charset="2"/>
              <a:buChar char="q"/>
            </a:pPr>
            <a:r>
              <a:rPr lang="fr-FR" dirty="0"/>
              <a:t>Les langages sh; </a:t>
            </a:r>
            <a:r>
              <a:rPr lang="fr-FR" dirty="0" err="1"/>
              <a:t>bash</a:t>
            </a:r>
            <a:r>
              <a:rPr lang="fr-FR" dirty="0"/>
              <a:t>; </a:t>
            </a:r>
            <a:r>
              <a:rPr lang="fr-FR" dirty="0" err="1"/>
              <a:t>ksh</a:t>
            </a:r>
            <a:r>
              <a:rPr lang="fr-FR" dirty="0"/>
              <a:t>; </a:t>
            </a:r>
            <a:r>
              <a:rPr lang="fr-FR" dirty="0" err="1"/>
              <a:t>zsh</a:t>
            </a:r>
            <a:r>
              <a:rPr lang="fr-FR" dirty="0"/>
              <a:t>; </a:t>
            </a:r>
            <a:r>
              <a:rPr lang="fr-FR" dirty="0" err="1"/>
              <a:t>csh</a:t>
            </a:r>
            <a:r>
              <a:rPr lang="fr-FR" dirty="0"/>
              <a:t> et </a:t>
            </a:r>
            <a:r>
              <a:rPr lang="fr-FR" dirty="0" err="1"/>
              <a:t>tcsh</a:t>
            </a:r>
            <a:r>
              <a:rPr lang="fr-FR" dirty="0"/>
              <a:t> sont des langages de scripts dans le monde Linux/Unix.</a:t>
            </a:r>
          </a:p>
          <a:p>
            <a:pPr algn="just">
              <a:buFont typeface="Wingdings" panose="05000000000000000000" pitchFamily="2" charset="2"/>
              <a:buChar char="q"/>
            </a:pPr>
            <a:r>
              <a:rPr lang="fr-FR" dirty="0"/>
              <a:t>AppleScript est un langage de scripts dans le monde Apple</a:t>
            </a:r>
          </a:p>
          <a:p>
            <a:pPr algn="just">
              <a:buFont typeface="Wingdings" panose="05000000000000000000" pitchFamily="2" charset="2"/>
              <a:buChar char="q"/>
            </a:pPr>
            <a:r>
              <a:rPr lang="fr-FR" dirty="0"/>
              <a:t>Les forums de discussion, comme les blogs, sont écrit dans un langage de script, généralement PHP, qui s'exécute côté serveur.</a:t>
            </a:r>
          </a:p>
          <a:p>
            <a:pPr algn="just">
              <a:buFont typeface="Wingdings" panose="05000000000000000000" pitchFamily="2" charset="2"/>
              <a:buChar char="q"/>
            </a:pPr>
            <a:r>
              <a:rPr lang="fr-FR" dirty="0"/>
              <a:t>Autres langages de scripts : VBScript; Lisp; Scheme; GNU Octave; Matlab; </a:t>
            </a:r>
            <a:r>
              <a:rPr lang="fr-FR" dirty="0" err="1"/>
              <a:t>Autoit</a:t>
            </a:r>
            <a:r>
              <a:rPr lang="fr-FR" dirty="0"/>
              <a:t>; Perl; Python; </a:t>
            </a:r>
            <a:r>
              <a:rPr lang="fr-FR" dirty="0" err="1"/>
              <a:t>Rebol</a:t>
            </a:r>
            <a:r>
              <a:rPr lang="fr-FR" dirty="0"/>
              <a:t>; </a:t>
            </a:r>
            <a:r>
              <a:rPr lang="fr-FR" dirty="0" err="1"/>
              <a:t>Rexx</a:t>
            </a:r>
            <a:r>
              <a:rPr lang="fr-FR" dirty="0"/>
              <a:t>; Ruby; </a:t>
            </a:r>
            <a:r>
              <a:rPr lang="fr-FR" dirty="0" err="1"/>
              <a:t>Lua</a:t>
            </a:r>
            <a:r>
              <a:rPr lang="fr-FR" dirty="0"/>
              <a:t>; </a:t>
            </a:r>
            <a:r>
              <a:rPr lang="fr-FR" dirty="0" err="1"/>
              <a:t>Tcl</a:t>
            </a:r>
            <a:r>
              <a:rPr lang="fr-FR" dirty="0"/>
              <a:t>/</a:t>
            </a:r>
            <a:r>
              <a:rPr lang="fr-FR" dirty="0" err="1"/>
              <a:t>Tk</a:t>
            </a:r>
            <a:r>
              <a:rPr lang="fr-FR" dirty="0"/>
              <a:t>; </a:t>
            </a:r>
            <a:r>
              <a:rPr lang="fr-FR" dirty="0" err="1"/>
              <a:t>KiXtart</a:t>
            </a:r>
            <a:r>
              <a:rPr lang="fr-FR" dirty="0"/>
              <a:t>; Groovy; etc.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169879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17A33-E347-43D7-8C01-BE43F9211277}"/>
              </a:ext>
            </a:extLst>
          </p:cNvPr>
          <p:cNvSpPr>
            <a:spLocks noGrp="1"/>
          </p:cNvSpPr>
          <p:nvPr>
            <p:ph type="title"/>
          </p:nvPr>
        </p:nvSpPr>
        <p:spPr/>
        <p:txBody>
          <a:bodyPr/>
          <a:lstStyle/>
          <a:p>
            <a:r>
              <a:rPr lang="fr-FR" b="1" dirty="0">
                <a:solidFill>
                  <a:srgbClr val="C00000"/>
                </a:solidFill>
              </a:rPr>
              <a:t>Langage interprété vs compilés</a:t>
            </a:r>
          </a:p>
        </p:txBody>
      </p:sp>
      <p:sp>
        <p:nvSpPr>
          <p:cNvPr id="3" name="Espace réservé du contenu 2">
            <a:extLst>
              <a:ext uri="{FF2B5EF4-FFF2-40B4-BE49-F238E27FC236}">
                <a16:creationId xmlns:a16="http://schemas.microsoft.com/office/drawing/2014/main" id="{0FB40E4C-E203-4B48-AEDE-C609DFBEDA7B}"/>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fr-FR" b="1" dirty="0">
                <a:solidFill>
                  <a:srgbClr val="0070C0"/>
                </a:solidFill>
              </a:rPr>
              <a:t>Langage interprété </a:t>
            </a:r>
            <a:r>
              <a:rPr lang="fr-FR" dirty="0"/>
              <a:t>: le code est exécuté de haut en bas et le résultat du code exécuté est envoyé immédiatement. Vous n’avez pas à transformer le code en une autre forme avant que le navigateur ne l’exécute. Ex: Javascript</a:t>
            </a:r>
          </a:p>
          <a:p>
            <a:pPr algn="just">
              <a:buFont typeface="Wingdings" panose="05000000000000000000" pitchFamily="2" charset="2"/>
              <a:buChar char="q"/>
            </a:pPr>
            <a:r>
              <a:rPr lang="fr-FR" b="1" dirty="0">
                <a:solidFill>
                  <a:srgbClr val="0070C0"/>
                </a:solidFill>
              </a:rPr>
              <a:t>Langages compilés: </a:t>
            </a:r>
            <a:r>
              <a:rPr lang="fr-FR" dirty="0"/>
              <a:t>le code est transformé en une autre forme avant d’être exécuté par l’ordinateur. Par exemple le C et le C++ sont compilés en langage assembleur qui est ensuite exécuté par l’ordinateur.</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68156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6907F-6AE5-499F-A429-D69C53632EDB}"/>
              </a:ext>
            </a:extLst>
          </p:cNvPr>
          <p:cNvSpPr>
            <a:spLocks noGrp="1"/>
          </p:cNvSpPr>
          <p:nvPr>
            <p:ph type="title"/>
          </p:nvPr>
        </p:nvSpPr>
        <p:spPr/>
        <p:txBody>
          <a:bodyPr/>
          <a:lstStyle/>
          <a:p>
            <a:r>
              <a:rPr lang="fr-FR" b="1" dirty="0">
                <a:solidFill>
                  <a:srgbClr val="C00000"/>
                </a:solidFill>
              </a:rPr>
              <a:t>Javascript</a:t>
            </a:r>
          </a:p>
        </p:txBody>
      </p:sp>
      <p:sp>
        <p:nvSpPr>
          <p:cNvPr id="3" name="Espace réservé du contenu 2">
            <a:extLst>
              <a:ext uri="{FF2B5EF4-FFF2-40B4-BE49-F238E27FC236}">
                <a16:creationId xmlns:a16="http://schemas.microsoft.com/office/drawing/2014/main" id="{B7E01187-9AD3-4050-B7E5-F3C38C28D113}"/>
              </a:ext>
            </a:extLst>
          </p:cNvPr>
          <p:cNvSpPr>
            <a:spLocks noGrp="1"/>
          </p:cNvSpPr>
          <p:nvPr>
            <p:ph idx="1"/>
          </p:nvPr>
        </p:nvSpPr>
        <p:spPr/>
        <p:txBody>
          <a:bodyPr>
            <a:normAutofit fontScale="85000" lnSpcReduction="10000"/>
          </a:bodyPr>
          <a:lstStyle/>
          <a:p>
            <a:pPr algn="just">
              <a:buFont typeface="Wingdings" panose="05000000000000000000" pitchFamily="2" charset="2"/>
              <a:buChar char="q"/>
            </a:pPr>
            <a:r>
              <a:rPr lang="fr-FR" dirty="0"/>
              <a:t>JavaScript est un langage de script côté client.</a:t>
            </a:r>
          </a:p>
          <a:p>
            <a:pPr algn="just">
              <a:buFont typeface="Wingdings" panose="05000000000000000000" pitchFamily="2" charset="2"/>
              <a:buChar char="q"/>
            </a:pPr>
            <a:r>
              <a:rPr lang="fr-FR" dirty="0"/>
              <a:t>Compatible avec tous les navigateurs. </a:t>
            </a:r>
          </a:p>
          <a:p>
            <a:pPr algn="just">
              <a:buFont typeface="Wingdings" panose="05000000000000000000" pitchFamily="2" charset="2"/>
              <a:buChar char="q"/>
            </a:pPr>
            <a:r>
              <a:rPr lang="fr-FR" dirty="0"/>
              <a:t>Aucune installation n'est nécessaire. </a:t>
            </a:r>
          </a:p>
          <a:p>
            <a:pPr algn="just">
              <a:buFont typeface="Wingdings" panose="05000000000000000000" pitchFamily="2" charset="2"/>
              <a:buChar char="q"/>
            </a:pPr>
            <a:r>
              <a:rPr lang="fr-FR" dirty="0"/>
              <a:t>Rend les pages dynamiques</a:t>
            </a:r>
          </a:p>
          <a:p>
            <a:pPr algn="just">
              <a:buFont typeface="Wingdings" panose="05000000000000000000" pitchFamily="2" charset="2"/>
              <a:buChar char="q"/>
            </a:pPr>
            <a:r>
              <a:rPr lang="fr-FR" dirty="0"/>
              <a:t>Les navigateurs Microsoft et Netscape prennent en charge JavaScript, mais parfois de manière différente. </a:t>
            </a:r>
          </a:p>
          <a:p>
            <a:pPr algn="just">
              <a:buFont typeface="Wingdings" panose="05000000000000000000" pitchFamily="2" charset="2"/>
              <a:buChar char="q"/>
            </a:pPr>
            <a:r>
              <a:rPr lang="fr-FR" dirty="0"/>
              <a:t>Le premier et le nom officiel de JavaScript était Live Script, qui a été modifié après la publication de Netscape Navigator 2.0 Beta 3. Le changement de nom était dû à l’ajout de la technologie Java. </a:t>
            </a:r>
          </a:p>
        </p:txBody>
      </p:sp>
    </p:spTree>
    <p:extLst>
      <p:ext uri="{BB962C8B-B14F-4D97-AF65-F5344CB8AC3E}">
        <p14:creationId xmlns:p14="http://schemas.microsoft.com/office/powerpoint/2010/main" val="93155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F49E2-3328-4967-9B91-C915E1E3596F}"/>
              </a:ext>
            </a:extLst>
          </p:cNvPr>
          <p:cNvSpPr>
            <a:spLocks noGrp="1"/>
          </p:cNvSpPr>
          <p:nvPr>
            <p:ph type="title"/>
          </p:nvPr>
        </p:nvSpPr>
        <p:spPr/>
        <p:txBody>
          <a:bodyPr/>
          <a:lstStyle/>
          <a:p>
            <a:r>
              <a:rPr lang="fr-FR" b="1" dirty="0">
                <a:solidFill>
                  <a:srgbClr val="C00000"/>
                </a:solidFill>
              </a:rPr>
              <a:t>Exécution JS</a:t>
            </a:r>
          </a:p>
        </p:txBody>
      </p:sp>
      <p:sp>
        <p:nvSpPr>
          <p:cNvPr id="3" name="Espace réservé du contenu 2">
            <a:extLst>
              <a:ext uri="{FF2B5EF4-FFF2-40B4-BE49-F238E27FC236}">
                <a16:creationId xmlns:a16="http://schemas.microsoft.com/office/drawing/2014/main" id="{EBC5E04E-21FF-4B37-A65C-F058A2C0F7D3}"/>
              </a:ext>
            </a:extLst>
          </p:cNvPr>
          <p:cNvSpPr>
            <a:spLocks noGrp="1"/>
          </p:cNvSpPr>
          <p:nvPr>
            <p:ph idx="1"/>
          </p:nvPr>
        </p:nvSpPr>
        <p:spPr/>
        <p:txBody>
          <a:bodyPr>
            <a:normAutofit fontScale="70000" lnSpcReduction="20000"/>
          </a:bodyPr>
          <a:lstStyle/>
          <a:p>
            <a:pPr algn="just">
              <a:buFont typeface="Wingdings" panose="05000000000000000000" pitchFamily="2" charset="2"/>
              <a:buChar char="q"/>
            </a:pPr>
            <a:r>
              <a:rPr lang="fr-FR" dirty="0"/>
              <a:t>Le JavaScript est exécuté par le moteur JavaScript du navigateur, après que le HTML et le CSS aient été assemblés et combinés en une page web. Cet enchaînement est nécessaire pour être sûr que la structure et le style de la page seront déjà en place quand le JavaScript commencera son exécution.</a:t>
            </a:r>
          </a:p>
          <a:p>
            <a:pPr algn="just">
              <a:buFont typeface="Wingdings" panose="05000000000000000000" pitchFamily="2" charset="2"/>
              <a:buChar char="q"/>
            </a:pPr>
            <a:r>
              <a:rPr lang="fr-FR" dirty="0"/>
              <a:t>C’est une bonne chose, étant donné qu’un usage fréquent de JavaScript est de modifier dynamiquement le HTML et le CSS pour mettre à jour l’interface utilisateur, via l’API DOM comme évoqué plus tôt. Charger le JavaScript et essayer de l’exécuter avant que le HTML et le CSS ne soient là mènerait à des erreurs</a:t>
            </a:r>
          </a:p>
          <a:p>
            <a:pPr algn="just">
              <a:buFont typeface="Wingdings" panose="05000000000000000000" pitchFamily="2" charset="2"/>
              <a:buChar char="q"/>
            </a:pPr>
            <a:r>
              <a:rPr lang="fr-FR" dirty="0"/>
              <a:t>Quand le navigateur rencontre un bloc de JavaScript, il l’exécute généralement dans l’ordre, de haut en bas. Vous devrez donc faire attention à l’ordre dans lequel vous écrivez les choses.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225086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658C9-55C2-45B1-99F2-38C242F6948C}"/>
              </a:ext>
            </a:extLst>
          </p:cNvPr>
          <p:cNvSpPr>
            <a:spLocks noGrp="1"/>
          </p:cNvSpPr>
          <p:nvPr>
            <p:ph type="title"/>
          </p:nvPr>
        </p:nvSpPr>
        <p:spPr/>
        <p:txBody>
          <a:bodyPr/>
          <a:lstStyle/>
          <a:p>
            <a:r>
              <a:rPr lang="fr-FR" b="1" dirty="0">
                <a:solidFill>
                  <a:srgbClr val="C00000"/>
                </a:solidFill>
              </a:rPr>
              <a:t>Insertion JS</a:t>
            </a:r>
          </a:p>
        </p:txBody>
      </p:sp>
      <p:sp>
        <p:nvSpPr>
          <p:cNvPr id="3" name="Espace réservé du contenu 2">
            <a:extLst>
              <a:ext uri="{FF2B5EF4-FFF2-40B4-BE49-F238E27FC236}">
                <a16:creationId xmlns:a16="http://schemas.microsoft.com/office/drawing/2014/main" id="{085F71A6-6600-48E7-9D70-7817B00B658C}"/>
              </a:ext>
            </a:extLst>
          </p:cNvPr>
          <p:cNvSpPr>
            <a:spLocks noGrp="1"/>
          </p:cNvSpPr>
          <p:nvPr>
            <p:ph idx="1"/>
          </p:nvPr>
        </p:nvSpPr>
        <p:spPr/>
        <p:txBody>
          <a:bodyPr>
            <a:normAutofit/>
          </a:bodyPr>
          <a:lstStyle/>
          <a:p>
            <a:pPr algn="just">
              <a:buFont typeface="Wingdings" panose="05000000000000000000" pitchFamily="2" charset="2"/>
              <a:buChar char="q"/>
            </a:pPr>
            <a:r>
              <a:rPr lang="fr-FR" dirty="0"/>
              <a:t>En interne: &lt;script&gt;….&lt;/script&gt;</a:t>
            </a:r>
          </a:p>
          <a:p>
            <a:pPr algn="just">
              <a:buFont typeface="Wingdings" panose="05000000000000000000" pitchFamily="2" charset="2"/>
              <a:buChar char="q"/>
            </a:pPr>
            <a:r>
              <a:rPr lang="fr-FR" dirty="0"/>
              <a:t>En externe: </a:t>
            </a:r>
          </a:p>
          <a:p>
            <a:pPr algn="just">
              <a:buFont typeface="Wingdings" panose="05000000000000000000" pitchFamily="2" charset="2"/>
              <a:buChar char="q"/>
            </a:pPr>
            <a:endParaRPr lang="fr-FR" dirty="0"/>
          </a:p>
          <a:p>
            <a:pPr marL="285750" lvl="1" algn="just">
              <a:buFont typeface="Wingdings" panose="05000000000000000000" pitchFamily="2" charset="2"/>
              <a:buChar char="q"/>
            </a:pPr>
            <a:r>
              <a:rPr lang="fr-FR" dirty="0"/>
              <a:t>Placé entre &lt;body&gt;et&lt;/body&gt; dans le cas d'une exécution à l'ouverture de la page. </a:t>
            </a:r>
          </a:p>
          <a:p>
            <a:pPr marL="285750" lvl="1" algn="just">
              <a:buFont typeface="Wingdings" panose="05000000000000000000" pitchFamily="2" charset="2"/>
              <a:buChar char="q"/>
            </a:pPr>
            <a:r>
              <a:rPr lang="fr-FR" dirty="0"/>
              <a:t>Placé entre les Balises &lt;</a:t>
            </a:r>
            <a:r>
              <a:rPr lang="fr-FR" dirty="0" err="1"/>
              <a:t>head</a:t>
            </a:r>
            <a:r>
              <a:rPr lang="fr-FR" dirty="0"/>
              <a:t>&gt; et&lt;/</a:t>
            </a:r>
            <a:r>
              <a:rPr lang="fr-FR" dirty="0" err="1"/>
              <a:t>head</a:t>
            </a:r>
            <a:r>
              <a:rPr lang="fr-FR" dirty="0"/>
              <a:t>&gt;pour une exécution différée. </a:t>
            </a:r>
          </a:p>
        </p:txBody>
      </p:sp>
      <p:sp>
        <p:nvSpPr>
          <p:cNvPr id="6" name="Rectangle 3">
            <a:extLst>
              <a:ext uri="{FF2B5EF4-FFF2-40B4-BE49-F238E27FC236}">
                <a16:creationId xmlns:a16="http://schemas.microsoft.com/office/drawing/2014/main" id="{D918682C-713F-4436-8592-69C82A5B4FA4}"/>
              </a:ext>
            </a:extLst>
          </p:cNvPr>
          <p:cNvSpPr>
            <a:spLocks noChangeArrowheads="1"/>
          </p:cNvSpPr>
          <p:nvPr/>
        </p:nvSpPr>
        <p:spPr bwMode="auto">
          <a:xfrm>
            <a:off x="1259632" y="2780928"/>
            <a:ext cx="6912768" cy="27699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999999"/>
                </a:solidFill>
                <a:effectLst/>
                <a:latin typeface="Arial Black" panose="020B0A04020102020204" pitchFamily="34" charset="0"/>
              </a:rPr>
              <a:t>&lt;</a:t>
            </a:r>
            <a:r>
              <a:rPr kumimoji="0" lang="fr-FR" altLang="fr-FR" b="0" i="0" u="none" strike="noStrike" cap="none" normalizeH="0" baseline="0" dirty="0">
                <a:ln>
                  <a:noFill/>
                </a:ln>
                <a:solidFill>
                  <a:srgbClr val="990055"/>
                </a:solidFill>
                <a:effectLst/>
                <a:latin typeface="Arial Black" panose="020B0A04020102020204" pitchFamily="34" charset="0"/>
              </a:rPr>
              <a:t>script </a:t>
            </a:r>
            <a:r>
              <a:rPr kumimoji="0" lang="fr-FR" altLang="fr-FR" b="0" i="0" u="none" strike="noStrike" cap="none" normalizeH="0" baseline="0" dirty="0">
                <a:ln>
                  <a:noFill/>
                </a:ln>
                <a:solidFill>
                  <a:srgbClr val="669900"/>
                </a:solidFill>
                <a:effectLst/>
                <a:latin typeface="Arial Black" panose="020B0A04020102020204" pitchFamily="34" charset="0"/>
              </a:rPr>
              <a:t>src</a:t>
            </a:r>
            <a:r>
              <a:rPr kumimoji="0" lang="fr-FR" altLang="fr-FR" b="0" i="0" u="none" strike="noStrike" cap="none" normalizeH="0" baseline="0" dirty="0">
                <a:ln>
                  <a:noFill/>
                </a:ln>
                <a:solidFill>
                  <a:srgbClr val="999999"/>
                </a:solidFill>
                <a:effectLst/>
                <a:latin typeface="Arial Black" panose="020B0A04020102020204" pitchFamily="34" charset="0"/>
              </a:rPr>
              <a:t>="</a:t>
            </a:r>
            <a:r>
              <a:rPr kumimoji="0" lang="fr-FR" altLang="fr-FR" b="0" i="0" u="none" strike="noStrike" cap="none" normalizeH="0" baseline="0" dirty="0">
                <a:ln>
                  <a:noFill/>
                </a:ln>
                <a:solidFill>
                  <a:srgbClr val="0077AA"/>
                </a:solidFill>
                <a:effectLst/>
                <a:latin typeface="Arial Black" panose="020B0A04020102020204" pitchFamily="34" charset="0"/>
              </a:rPr>
              <a:t>script.js</a:t>
            </a:r>
            <a:r>
              <a:rPr kumimoji="0" lang="fr-FR" altLang="fr-FR" b="0" i="0" u="none" strike="noStrike" cap="none" normalizeH="0" baseline="0" dirty="0">
                <a:ln>
                  <a:noFill/>
                </a:ln>
                <a:solidFill>
                  <a:srgbClr val="999999"/>
                </a:solidFill>
                <a:effectLst/>
                <a:latin typeface="Arial Black" panose="020B0A04020102020204" pitchFamily="34" charset="0"/>
              </a:rPr>
              <a:t>"&gt;&lt;/</a:t>
            </a:r>
            <a:r>
              <a:rPr kumimoji="0" lang="fr-FR" altLang="fr-FR" b="0" i="0" u="none" strike="noStrike" cap="none" normalizeH="0" baseline="0" dirty="0">
                <a:ln>
                  <a:noFill/>
                </a:ln>
                <a:solidFill>
                  <a:srgbClr val="990055"/>
                </a:solidFill>
                <a:effectLst/>
                <a:latin typeface="Arial Black" panose="020B0A04020102020204" pitchFamily="34" charset="0"/>
              </a:rPr>
              <a:t>script</a:t>
            </a:r>
            <a:r>
              <a:rPr kumimoji="0" lang="fr-FR" altLang="fr-FR" b="0" i="0" u="none" strike="noStrike" cap="none" normalizeH="0" baseline="0" dirty="0">
                <a:ln>
                  <a:noFill/>
                </a:ln>
                <a:solidFill>
                  <a:srgbClr val="999999"/>
                </a:solidFill>
                <a:effectLst/>
                <a:latin typeface="Arial Black" panose="020B0A04020102020204" pitchFamily="34" charset="0"/>
              </a:rPr>
              <a:t>&gt;</a:t>
            </a:r>
            <a:r>
              <a:rPr kumimoji="0" lang="fr-FR" altLang="fr-FR" b="0" i="0" u="none" strike="noStrike" cap="none" normalizeH="0" baseline="0" dirty="0">
                <a:ln>
                  <a:noFill/>
                </a:ln>
                <a:solidFill>
                  <a:schemeClr val="tx1"/>
                </a:solidFill>
                <a:effectLst/>
                <a:latin typeface="Arial Black" panose="020B0A04020102020204" pitchFamily="34" charset="0"/>
              </a:rPr>
              <a:t> </a:t>
            </a:r>
          </a:p>
        </p:txBody>
      </p:sp>
    </p:spTree>
    <p:extLst>
      <p:ext uri="{BB962C8B-B14F-4D97-AF65-F5344CB8AC3E}">
        <p14:creationId xmlns:p14="http://schemas.microsoft.com/office/powerpoint/2010/main" val="11917478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9444</TotalTime>
  <Words>2503</Words>
  <Application>Microsoft Office PowerPoint</Application>
  <PresentationFormat>Affichage à l'écran (4:3)</PresentationFormat>
  <Paragraphs>285</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Arial Black</vt:lpstr>
      <vt:lpstr>Calibri</vt:lpstr>
      <vt:lpstr>Consolas</vt:lpstr>
      <vt:lpstr>Wingdings</vt:lpstr>
      <vt:lpstr>Thème Office</vt:lpstr>
      <vt:lpstr>Présentation PowerPoint</vt:lpstr>
      <vt:lpstr>Script</vt:lpstr>
      <vt:lpstr>Langage de script</vt:lpstr>
      <vt:lpstr>Types de scripts</vt:lpstr>
      <vt:lpstr>Exemples de langages de Script</vt:lpstr>
      <vt:lpstr>Langage interprété vs compilés</vt:lpstr>
      <vt:lpstr>Javascript</vt:lpstr>
      <vt:lpstr>Exécution JS</vt:lpstr>
      <vt:lpstr>Insertion JS</vt:lpstr>
      <vt:lpstr>Chargement JS</vt:lpstr>
      <vt:lpstr>Chargement JS</vt:lpstr>
      <vt:lpstr>Chargement JS</vt:lpstr>
      <vt:lpstr>Exemples: les fonctions</vt:lpstr>
      <vt:lpstr>Exemples: les fonctions</vt:lpstr>
      <vt:lpstr>Exemples: Récupération de données</vt:lpstr>
      <vt:lpstr>Exemples: Récupération de données</vt:lpstr>
      <vt:lpstr>Types d’erreurs JS</vt:lpstr>
      <vt:lpstr>Détection erreur JS</vt:lpstr>
      <vt:lpstr>Frameworks JS</vt:lpstr>
      <vt:lpstr>Exercice: Devinez le nombre</vt:lpstr>
      <vt:lpstr>Présentation PowerPoint</vt:lpstr>
      <vt:lpstr>JavaScript</vt:lpstr>
      <vt:lpstr>Jquery</vt:lpstr>
      <vt:lpstr>Jquery</vt:lpstr>
      <vt:lpstr>Jquery</vt:lpstr>
      <vt:lpstr>Sélecteurs </vt:lpstr>
      <vt:lpstr>Sélecteurs</vt:lpstr>
      <vt:lpstr>Sélecteurs: classes</vt:lpstr>
      <vt:lpstr>Sélecteurs: Texte</vt:lpstr>
      <vt:lpstr>Sélecteurs: affichage éléments</vt:lpstr>
      <vt:lpstr>CSS et jquery </vt:lpstr>
      <vt:lpstr>CSS et jquery</vt:lpstr>
      <vt:lpstr>Show()/ hide()</vt:lpstr>
      <vt:lpstr>Présentation PowerPoint</vt:lpstr>
      <vt:lpstr>AJAX (Asynchronous JavaScript and XML)</vt:lpstr>
      <vt:lpstr>Ajax</vt:lpstr>
      <vt:lpstr>XmlHttpRequest</vt:lpstr>
      <vt:lpstr>Ajax ou Ajaj ?</vt:lpstr>
      <vt:lpstr>Fonctionnement Ajax</vt:lpstr>
      <vt:lpstr>SET ou GET</vt:lpstr>
      <vt:lpstr>SET ou GET</vt:lpstr>
      <vt:lpstr>SET ou GET</vt:lpstr>
      <vt:lpstr>Done() / fail()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AsmaPC</dc:creator>
  <cp:lastModifiedBy>SAMSUNG</cp:lastModifiedBy>
  <cp:revision>102</cp:revision>
  <dcterms:created xsi:type="dcterms:W3CDTF">2017-09-22T18:06:42Z</dcterms:created>
  <dcterms:modified xsi:type="dcterms:W3CDTF">2020-03-15T16:52:13Z</dcterms:modified>
</cp:coreProperties>
</file>