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83" r:id="rId29"/>
    <p:sldId id="285" r:id="rId30"/>
    <p:sldId id="286" r:id="rId31"/>
    <p:sldId id="284" r:id="rId32"/>
    <p:sldId id="287" r:id="rId33"/>
    <p:sldId id="288" r:id="rId34"/>
    <p:sldId id="289" r:id="rId35"/>
    <p:sldId id="290" r:id="rId36"/>
    <p:sldId id="291" r:id="rId37"/>
    <p:sldId id="292" r:id="rId38"/>
    <p:sldId id="293" r:id="rId39"/>
    <p:sldId id="296" r:id="rId40"/>
    <p:sldId id="297" r:id="rId41"/>
    <p:sldId id="298" r:id="rId42"/>
    <p:sldId id="299" r:id="rId43"/>
    <p:sldId id="300" r:id="rId44"/>
    <p:sldId id="301" r:id="rId45"/>
    <p:sldId id="303" r:id="rId46"/>
    <p:sldId id="313" r:id="rId47"/>
    <p:sldId id="314" r:id="rId48"/>
    <p:sldId id="315" r:id="rId49"/>
    <p:sldId id="317" r:id="rId50"/>
    <p:sldId id="302" r:id="rId51"/>
    <p:sldId id="310" r:id="rId52"/>
    <p:sldId id="311" r:id="rId53"/>
    <p:sldId id="307" r:id="rId54"/>
    <p:sldId id="308" r:id="rId55"/>
    <p:sldId id="306" r:id="rId56"/>
    <p:sldId id="309" r:id="rId57"/>
    <p:sldId id="312" r:id="rId58"/>
    <p:sldId id="318" r:id="rId59"/>
    <p:sldId id="319" r:id="rId60"/>
    <p:sldId id="320" r:id="rId61"/>
    <p:sldId id="321" r:id="rId62"/>
    <p:sldId id="322" r:id="rId63"/>
    <p:sldId id="323" r:id="rId64"/>
    <p:sldId id="324" r:id="rId65"/>
    <p:sldId id="325"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154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22742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400344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428983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169396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176704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164713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421258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111206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101563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183892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D08E62-4A49-4648-B7D1-F60BBE51E99D}" type="datetimeFigureOut">
              <a:rPr lang="fr-FR" smtClean="0"/>
              <a:pPr/>
              <a:t>21/04/2019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72851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8E62-4A49-4648-B7D1-F60BBE51E99D}" type="datetimeFigureOut">
              <a:rPr lang="fr-FR" smtClean="0"/>
              <a:pPr/>
              <a:t>21/04/2019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C2590-679B-4026-8C87-B0C600E13AA0}" type="slidenum">
              <a:rPr lang="fr-FR" smtClean="0"/>
              <a:pPr/>
              <a:t>‹N°›</a:t>
            </a:fld>
            <a:endParaRPr lang="fr-FR"/>
          </a:p>
        </p:txBody>
      </p:sp>
    </p:spTree>
    <p:extLst>
      <p:ext uri="{BB962C8B-B14F-4D97-AF65-F5344CB8AC3E}">
        <p14:creationId xmlns:p14="http://schemas.microsoft.com/office/powerpoint/2010/main" xmlns="" val="274850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1">
            <a:schemeClr val="accent6"/>
          </a:lnRef>
          <a:fillRef idx="3">
            <a:schemeClr val="accent6"/>
          </a:fillRef>
          <a:effectRef idx="2">
            <a:schemeClr val="accent6"/>
          </a:effectRef>
          <a:fontRef idx="minor">
            <a:schemeClr val="lt1"/>
          </a:fontRef>
        </p:style>
        <p:txBody>
          <a:bodyPr/>
          <a:lstStyle/>
          <a:p>
            <a:r>
              <a:rPr lang="fr-FR" dirty="0" smtClean="0"/>
              <a:t>Perception sensorielle des aliments</a:t>
            </a:r>
            <a:endParaRPr lang="fr-FR" dirty="0"/>
          </a:p>
        </p:txBody>
      </p:sp>
    </p:spTree>
    <p:extLst>
      <p:ext uri="{BB962C8B-B14F-4D97-AF65-F5344CB8AC3E}">
        <p14:creationId xmlns:p14="http://schemas.microsoft.com/office/powerpoint/2010/main" xmlns="" val="40961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980728"/>
            <a:ext cx="7967442"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771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908720"/>
            <a:ext cx="7672811"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2428860" y="5929330"/>
            <a:ext cx="4714908" cy="523220"/>
          </a:xfrm>
          <a:prstGeom prst="rect">
            <a:avLst/>
          </a:prstGeom>
          <a:noFill/>
        </p:spPr>
        <p:txBody>
          <a:bodyPr wrap="square" rtlCol="0">
            <a:spAutoFit/>
          </a:bodyPr>
          <a:lstStyle/>
          <a:p>
            <a:pPr algn="ctr"/>
            <a:r>
              <a:rPr lang="fr-FR" sz="2800" dirty="0" smtClean="0"/>
              <a:t>Le 6</a:t>
            </a:r>
            <a:r>
              <a:rPr lang="fr-FR" sz="3200" baseline="30000" dirty="0" smtClean="0"/>
              <a:t>éme</a:t>
            </a:r>
            <a:r>
              <a:rPr lang="fr-FR" sz="2800" dirty="0" smtClean="0"/>
              <a:t> gout c’est le gout gras </a:t>
            </a:r>
            <a:endParaRPr lang="fr-FR" sz="2800" dirty="0"/>
          </a:p>
        </p:txBody>
      </p:sp>
    </p:spTree>
    <p:extLst>
      <p:ext uri="{BB962C8B-B14F-4D97-AF65-F5344CB8AC3E}">
        <p14:creationId xmlns:p14="http://schemas.microsoft.com/office/powerpoint/2010/main" xmlns="" val="421270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450726"/>
            <a:ext cx="7776864" cy="5786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912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32656"/>
            <a:ext cx="8424936" cy="6109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310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580" y="404664"/>
            <a:ext cx="8272892" cy="5984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8194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692696"/>
            <a:ext cx="8247806" cy="5159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0511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59" y="620688"/>
            <a:ext cx="8089503"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2838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908720"/>
            <a:ext cx="7911718"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7869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6136" y="548680"/>
            <a:ext cx="432048" cy="341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4005064"/>
            <a:ext cx="278130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0" name="Picture 6" descr="Image associé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872" y="1138436"/>
            <a:ext cx="2667000"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899776" y="3062211"/>
            <a:ext cx="2373191" cy="461665"/>
          </a:xfrm>
          <a:prstGeom prst="rect">
            <a:avLst/>
          </a:prstGeom>
          <a:noFill/>
        </p:spPr>
        <p:txBody>
          <a:bodyPr wrap="square" rtlCol="0">
            <a:spAutoFit/>
          </a:bodyPr>
          <a:lstStyle/>
          <a:p>
            <a:r>
              <a:rPr lang="fr-FR" sz="2400" dirty="0" smtClean="0"/>
              <a:t>Jus naturels</a:t>
            </a:r>
            <a:endParaRPr lang="fr-FR" sz="2400" dirty="0"/>
          </a:p>
        </p:txBody>
      </p:sp>
      <p:sp>
        <p:nvSpPr>
          <p:cNvPr id="6" name="ZoneTexte 5"/>
          <p:cNvSpPr txBox="1"/>
          <p:nvPr/>
        </p:nvSpPr>
        <p:spPr>
          <a:xfrm>
            <a:off x="827584" y="5877272"/>
            <a:ext cx="2425774" cy="461665"/>
          </a:xfrm>
          <a:prstGeom prst="rect">
            <a:avLst/>
          </a:prstGeom>
          <a:noFill/>
        </p:spPr>
        <p:txBody>
          <a:bodyPr wrap="square" rtlCol="0">
            <a:spAutoFit/>
          </a:bodyPr>
          <a:lstStyle/>
          <a:p>
            <a:r>
              <a:rPr lang="fr-FR" sz="2400" dirty="0" smtClean="0"/>
              <a:t>Extrait + colorant</a:t>
            </a:r>
            <a:endParaRPr lang="fr-FR" sz="2400" dirty="0"/>
          </a:p>
        </p:txBody>
      </p:sp>
      <p:sp>
        <p:nvSpPr>
          <p:cNvPr id="9" name="ZoneTexte 8"/>
          <p:cNvSpPr txBox="1"/>
          <p:nvPr/>
        </p:nvSpPr>
        <p:spPr>
          <a:xfrm>
            <a:off x="5796136" y="2219380"/>
            <a:ext cx="2273633" cy="1569660"/>
          </a:xfrm>
          <a:prstGeom prst="rect">
            <a:avLst/>
          </a:prstGeom>
          <a:noFill/>
        </p:spPr>
        <p:txBody>
          <a:bodyPr wrap="square" rtlCol="0">
            <a:spAutoFit/>
          </a:bodyPr>
          <a:lstStyle/>
          <a:p>
            <a:r>
              <a:rPr lang="fr-FR" sz="3200" dirty="0" smtClean="0"/>
              <a:t>Fruits rouges ou jaunes,…</a:t>
            </a:r>
            <a:endParaRPr lang="fr-FR" sz="3200" dirty="0"/>
          </a:p>
        </p:txBody>
      </p:sp>
      <p:sp>
        <p:nvSpPr>
          <p:cNvPr id="11" name="Flèche à angle droit 10"/>
          <p:cNvSpPr/>
          <p:nvPr/>
        </p:nvSpPr>
        <p:spPr>
          <a:xfrm>
            <a:off x="3563888" y="3717032"/>
            <a:ext cx="3369064" cy="1479243"/>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à entaille 12"/>
          <p:cNvSpPr/>
          <p:nvPr/>
        </p:nvSpPr>
        <p:spPr>
          <a:xfrm>
            <a:off x="3523459" y="2220721"/>
            <a:ext cx="1971228" cy="492904"/>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39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3968" y="3020234"/>
            <a:ext cx="571500"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3989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147905"/>
            <a:ext cx="8320845" cy="3891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816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094" y="908720"/>
            <a:ext cx="7903337" cy="5632311"/>
          </a:xfrm>
          <a:prstGeom prst="rect">
            <a:avLst/>
          </a:prstGeom>
        </p:spPr>
        <p:txBody>
          <a:bodyPr wrap="square">
            <a:spAutoFit/>
          </a:bodyPr>
          <a:lstStyle/>
          <a:p>
            <a:pPr algn="ctr"/>
            <a:r>
              <a:rPr lang="fr-FR" sz="2400" dirty="0" smtClean="0">
                <a:solidFill>
                  <a:srgbClr val="FF0000"/>
                </a:solidFill>
                <a:latin typeface="Times New Roman" pitchFamily="18" charset="0"/>
                <a:cs typeface="Times New Roman" pitchFamily="18" charset="0"/>
              </a:rPr>
              <a:t>Perception sensorielles des aliments</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Définitions</a:t>
            </a:r>
          </a:p>
          <a:p>
            <a:pPr marL="285750" indent="-285750">
              <a:buFont typeface="Arial" pitchFamily="34" charset="0"/>
              <a:buChar char="•"/>
            </a:pPr>
            <a:r>
              <a:rPr lang="fr-FR" sz="2400" dirty="0" smtClean="0">
                <a:latin typeface="Times New Roman" pitchFamily="18" charset="0"/>
                <a:cs typeface="Times New Roman" pitchFamily="18" charset="0"/>
              </a:rPr>
              <a:t>Processus de recueil et de traitement de l’information sensorielle,</a:t>
            </a:r>
          </a:p>
          <a:p>
            <a:pPr marL="285750" indent="-285750">
              <a:buFont typeface="Arial" pitchFamily="34" charset="0"/>
              <a:buChar char="•"/>
            </a:pPr>
            <a:r>
              <a:rPr lang="fr-FR" sz="2400" dirty="0" smtClean="0">
                <a:latin typeface="Times New Roman" pitchFamily="18" charset="0"/>
                <a:cs typeface="Times New Roman" pitchFamily="18" charset="0"/>
              </a:rPr>
              <a:t>Elle regroupe l’ensemble des informations immédiates délivrées par les cinq sens : le goût, la vue, l’odorat, le toucher et l’ouïe.</a:t>
            </a:r>
          </a:p>
          <a:p>
            <a:pPr marL="285750" indent="-285750">
              <a:buFont typeface="Arial" pitchFamily="34" charset="0"/>
              <a:buChar char="•"/>
            </a:pPr>
            <a:r>
              <a:rPr lang="fr-FR" sz="2400" dirty="0" smtClean="0">
                <a:latin typeface="Times New Roman" pitchFamily="18" charset="0"/>
                <a:cs typeface="Times New Roman" pitchFamily="18" charset="0"/>
              </a:rPr>
              <a:t>C‘est une réaction à une stimulation externe qui se traduit par une réaction chimique et neurologique au niveau des organes concernés par les sens,</a:t>
            </a:r>
          </a:p>
          <a:p>
            <a:pPr marL="285750" indent="-285750">
              <a:buFont typeface="Arial" pitchFamily="34" charset="0"/>
              <a:buChar char="•"/>
            </a:pPr>
            <a:r>
              <a:rPr lang="fr-FR" sz="2400" dirty="0" smtClean="0">
                <a:latin typeface="Times New Roman" pitchFamily="18" charset="0"/>
                <a:cs typeface="Times New Roman" pitchFamily="18" charset="0"/>
              </a:rPr>
              <a:t>Chaque sens présente des récepteurs spécifiques et active des zones distinctes du cortex cérébral,</a:t>
            </a:r>
          </a:p>
          <a:p>
            <a:pPr marL="285750" indent="-285750">
              <a:buFont typeface="Arial" pitchFamily="34" charset="0"/>
              <a:buChar char="•"/>
            </a:pPr>
            <a:endParaRPr lang="fr-FR" sz="2400" dirty="0" smtClean="0">
              <a:latin typeface="Times New Roman" pitchFamily="18" charset="0"/>
              <a:cs typeface="Times New Roman" pitchFamily="18" charset="0"/>
            </a:endParaRPr>
          </a:p>
          <a:p>
            <a:pPr marL="285750" indent="-285750">
              <a:buFont typeface="Arial" pitchFamily="34" charset="0"/>
              <a:buChar char="•"/>
            </a:pP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8999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692696"/>
            <a:ext cx="7772947"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4345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2406" y="692696"/>
            <a:ext cx="7868367"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0414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5954" y="620688"/>
            <a:ext cx="7710462"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803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620688"/>
            <a:ext cx="7622205"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4077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692696"/>
            <a:ext cx="7056784" cy="5400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2612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701253"/>
            <a:ext cx="5472608"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672" y="3669382"/>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83727" y="3240757"/>
            <a:ext cx="2009775" cy="227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1314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5" y="476672"/>
            <a:ext cx="8330746"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9812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76672"/>
            <a:ext cx="8208912"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8503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708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fr-FR" dirty="0" smtClean="0">
                <a:solidFill>
                  <a:srgbClr val="FF0000"/>
                </a:solidFill>
              </a:rPr>
              <a:t>Gustation et ses désordres</a:t>
            </a:r>
            <a:endParaRPr lang="fr-FR" dirty="0">
              <a:solidFill>
                <a:srgbClr val="FF0000"/>
              </a:solidFill>
            </a:endParaRPr>
          </a:p>
        </p:txBody>
      </p:sp>
    </p:spTree>
    <p:extLst>
      <p:ext uri="{BB962C8B-B14F-4D97-AF65-F5344CB8AC3E}">
        <p14:creationId xmlns:p14="http://schemas.microsoft.com/office/powerpoint/2010/main" xmlns="" val="141715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9588" y="695325"/>
            <a:ext cx="8124825" cy="546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0329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980728"/>
            <a:ext cx="7984170"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1077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764704"/>
            <a:ext cx="7793038" cy="5112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930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908721"/>
            <a:ext cx="7344816" cy="4763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2859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908720"/>
            <a:ext cx="7813227" cy="518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228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081088"/>
            <a:ext cx="7272808" cy="4902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5346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8465" y="1057274"/>
            <a:ext cx="7223935" cy="48920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1816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9370" y="1238250"/>
            <a:ext cx="6997793" cy="4783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6111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17177" y="1176338"/>
            <a:ext cx="6619556" cy="4772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7907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764704"/>
            <a:ext cx="6768752" cy="4970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6404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938064"/>
            <a:ext cx="7452604" cy="4701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4419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1916" y="908720"/>
            <a:ext cx="4091777" cy="4057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538"/>
          <a:stretch/>
        </p:blipFill>
        <p:spPr bwMode="auto">
          <a:xfrm>
            <a:off x="4932039" y="1385455"/>
            <a:ext cx="3497586" cy="3969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7419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4221" y="1052736"/>
            <a:ext cx="7662195" cy="4481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1266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3719"/>
            <a:ext cx="8568952" cy="6124754"/>
          </a:xfrm>
          <a:prstGeom prst="rect">
            <a:avLst/>
          </a:prstGeom>
        </p:spPr>
        <p:txBody>
          <a:bodyPr wrap="square">
            <a:spAutoFit/>
          </a:bodyPr>
          <a:lstStyle/>
          <a:p>
            <a:pPr algn="just" fontAlgn="base"/>
            <a:r>
              <a:rPr lang="fr-FR" sz="2800" dirty="0">
                <a:latin typeface="Times New Roman" pitchFamily="18" charset="0"/>
                <a:cs typeface="Times New Roman" pitchFamily="18" charset="0"/>
              </a:rPr>
              <a:t>Les médecins distinguent différentes anomalies de la fonction gustative :</a:t>
            </a:r>
          </a:p>
          <a:p>
            <a:pPr algn="just" fontAlgn="base"/>
            <a:r>
              <a:rPr lang="fr-FR" sz="2800" dirty="0">
                <a:latin typeface="Times New Roman" pitchFamily="18" charset="0"/>
                <a:cs typeface="Times New Roman" pitchFamily="18" charset="0"/>
              </a:rPr>
              <a:t>- </a:t>
            </a:r>
            <a:r>
              <a:rPr lang="fr-FR" sz="2800" b="1" dirty="0">
                <a:solidFill>
                  <a:srgbClr val="FF0000"/>
                </a:solidFill>
                <a:latin typeface="Times New Roman" pitchFamily="18" charset="0"/>
                <a:cs typeface="Times New Roman" pitchFamily="18" charset="0"/>
              </a:rPr>
              <a:t>Agueusie complète</a:t>
            </a:r>
            <a:r>
              <a:rPr lang="fr-FR" sz="2800" dirty="0">
                <a:latin typeface="Times New Roman" pitchFamily="18" charset="0"/>
                <a:cs typeface="Times New Roman" pitchFamily="18" charset="0"/>
              </a:rPr>
              <a:t> : incapacité à reconnaître le sucré, le salé, l'amer et l'acide </a:t>
            </a:r>
          </a:p>
          <a:p>
            <a:pPr algn="just" fontAlgn="base"/>
            <a:r>
              <a:rPr lang="fr-FR" sz="2800" dirty="0">
                <a:latin typeface="Times New Roman" pitchFamily="18" charset="0"/>
                <a:cs typeface="Times New Roman" pitchFamily="18" charset="0"/>
              </a:rPr>
              <a:t>- </a:t>
            </a:r>
            <a:r>
              <a:rPr lang="fr-FR" sz="2800" b="1" dirty="0">
                <a:solidFill>
                  <a:srgbClr val="FF0000"/>
                </a:solidFill>
                <a:latin typeface="Times New Roman" pitchFamily="18" charset="0"/>
                <a:cs typeface="Times New Roman" pitchFamily="18" charset="0"/>
              </a:rPr>
              <a:t>Agueusie partielle</a:t>
            </a:r>
            <a:r>
              <a:rPr lang="fr-FR" sz="2800" dirty="0">
                <a:latin typeface="Times New Roman" pitchFamily="18" charset="0"/>
                <a:cs typeface="Times New Roman" pitchFamily="18" charset="0"/>
              </a:rPr>
              <a:t> : incapacité à reconnaître certaines saveurs mais pas toutes </a:t>
            </a:r>
          </a:p>
          <a:p>
            <a:pPr algn="just" fontAlgn="base"/>
            <a:r>
              <a:rPr lang="fr-FR" sz="2800" dirty="0">
                <a:latin typeface="Times New Roman" pitchFamily="18" charset="0"/>
                <a:cs typeface="Times New Roman" pitchFamily="18" charset="0"/>
              </a:rPr>
              <a:t>- </a:t>
            </a:r>
            <a:r>
              <a:rPr lang="fr-FR" sz="2800" b="1" dirty="0">
                <a:solidFill>
                  <a:srgbClr val="FF0000"/>
                </a:solidFill>
                <a:latin typeface="Times New Roman" pitchFamily="18" charset="0"/>
                <a:cs typeface="Times New Roman" pitchFamily="18" charset="0"/>
              </a:rPr>
              <a:t>Agueusie spécifique</a:t>
            </a:r>
            <a:r>
              <a:rPr lang="fr-FR" sz="2800" dirty="0">
                <a:latin typeface="Times New Roman" pitchFamily="18" charset="0"/>
                <a:cs typeface="Times New Roman" pitchFamily="18" charset="0"/>
              </a:rPr>
              <a:t> : incapacité à reconnaître la saveur de certaines substances </a:t>
            </a:r>
          </a:p>
          <a:p>
            <a:pPr algn="just" fontAlgn="base"/>
            <a:r>
              <a:rPr lang="fr-FR" sz="2800" dirty="0">
                <a:latin typeface="Times New Roman" pitchFamily="18" charset="0"/>
                <a:cs typeface="Times New Roman" pitchFamily="18" charset="0"/>
              </a:rPr>
              <a:t>-</a:t>
            </a:r>
            <a:r>
              <a:rPr lang="fr-FR" sz="2800"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Hypogueusie</a:t>
            </a:r>
            <a:r>
              <a:rPr lang="fr-FR" sz="2800" b="1" dirty="0">
                <a:solidFill>
                  <a:srgbClr val="FF0000"/>
                </a:solidFill>
                <a:latin typeface="Times New Roman" pitchFamily="18" charset="0"/>
                <a:cs typeface="Times New Roman" pitchFamily="18" charset="0"/>
              </a:rPr>
              <a:t> complète</a:t>
            </a:r>
            <a:r>
              <a:rPr lang="fr-FR" sz="2800" dirty="0">
                <a:latin typeface="Times New Roman" pitchFamily="18" charset="0"/>
                <a:cs typeface="Times New Roman" pitchFamily="18" charset="0"/>
              </a:rPr>
              <a:t> : diminution du goût </a:t>
            </a:r>
          </a:p>
          <a:p>
            <a:pPr algn="just" fontAlgn="base"/>
            <a:r>
              <a:rPr lang="fr-FR" sz="2800" dirty="0">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Hypogueusie</a:t>
            </a:r>
            <a:r>
              <a:rPr lang="fr-FR" sz="2800" b="1" dirty="0">
                <a:solidFill>
                  <a:srgbClr val="FF0000"/>
                </a:solidFill>
                <a:latin typeface="Times New Roman" pitchFamily="18" charset="0"/>
                <a:cs typeface="Times New Roman" pitchFamily="18" charset="0"/>
              </a:rPr>
              <a:t> partielle</a:t>
            </a:r>
            <a:r>
              <a:rPr lang="fr-FR" sz="2800" dirty="0">
                <a:latin typeface="Times New Roman" pitchFamily="18" charset="0"/>
                <a:cs typeface="Times New Roman" pitchFamily="18" charset="0"/>
              </a:rPr>
              <a:t> : diminution de la sensibilité à quelques saveurs </a:t>
            </a:r>
          </a:p>
          <a:p>
            <a:pPr algn="just" fontAlgn="base"/>
            <a:r>
              <a:rPr lang="fr-FR" sz="2800" dirty="0">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Dysgueusie</a:t>
            </a:r>
            <a:r>
              <a:rPr lang="fr-FR" sz="2800" dirty="0">
                <a:latin typeface="Times New Roman" pitchFamily="18" charset="0"/>
                <a:cs typeface="Times New Roman" pitchFamily="18" charset="0"/>
              </a:rPr>
              <a:t> : distorsion dans la perception d'une saveur, c'est-à-dire perception erronée d'une saveur présente ou perception d'un goût en l'absence de stimulation</a:t>
            </a:r>
          </a:p>
        </p:txBody>
      </p:sp>
    </p:spTree>
    <p:extLst>
      <p:ext uri="{BB962C8B-B14F-4D97-AF65-F5344CB8AC3E}">
        <p14:creationId xmlns:p14="http://schemas.microsoft.com/office/powerpoint/2010/main" xmlns="" val="457669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62619" y="2780928"/>
            <a:ext cx="6192688"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4400" dirty="0" smtClean="0"/>
              <a:t>Olfaction et ses désordres</a:t>
            </a:r>
            <a:endParaRPr lang="fr-FR" sz="4400" dirty="0"/>
          </a:p>
        </p:txBody>
      </p:sp>
    </p:spTree>
    <p:extLst>
      <p:ext uri="{BB962C8B-B14F-4D97-AF65-F5344CB8AC3E}">
        <p14:creationId xmlns:p14="http://schemas.microsoft.com/office/powerpoint/2010/main" xmlns="" val="2149074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576263"/>
            <a:ext cx="7315200" cy="570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99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5838" y="657225"/>
            <a:ext cx="7172325" cy="554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4353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fr-FR">
                <a:latin typeface="Comic Sans MS" pitchFamily="66" charset="0"/>
              </a:rPr>
              <a:t>Les 4 étapes de la physiologie de l’olfaction</a:t>
            </a:r>
          </a:p>
        </p:txBody>
      </p:sp>
      <p:sp>
        <p:nvSpPr>
          <p:cNvPr id="11267" name="Rectangle 3"/>
          <p:cNvSpPr>
            <a:spLocks noGrp="1" noChangeArrowheads="1"/>
          </p:cNvSpPr>
          <p:nvPr>
            <p:ph type="body" idx="1"/>
          </p:nvPr>
        </p:nvSpPr>
        <p:spPr>
          <a:xfrm>
            <a:off x="685800" y="2514600"/>
            <a:ext cx="7772400" cy="3505200"/>
          </a:xfrm>
        </p:spPr>
        <p:txBody>
          <a:bodyPr/>
          <a:lstStyle/>
          <a:p>
            <a:pPr>
              <a:lnSpc>
                <a:spcPct val="90000"/>
              </a:lnSpc>
            </a:pPr>
            <a:r>
              <a:rPr lang="fr-FR" dirty="0">
                <a:solidFill>
                  <a:srgbClr val="0070C0"/>
                </a:solidFill>
                <a:latin typeface="Comic Sans MS" pitchFamily="66" charset="0"/>
              </a:rPr>
              <a:t>L’</a:t>
            </a:r>
            <a:r>
              <a:rPr lang="fr-FR" dirty="0" err="1">
                <a:solidFill>
                  <a:srgbClr val="0070C0"/>
                </a:solidFill>
                <a:latin typeface="Comic Sans MS" pitchFamily="66" charset="0"/>
              </a:rPr>
              <a:t>aéroportage</a:t>
            </a:r>
            <a:endParaRPr lang="fr-FR" dirty="0">
              <a:solidFill>
                <a:srgbClr val="0070C0"/>
              </a:solidFill>
              <a:latin typeface="Comic Sans MS" pitchFamily="66" charset="0"/>
            </a:endParaRPr>
          </a:p>
          <a:p>
            <a:pPr>
              <a:lnSpc>
                <a:spcPct val="90000"/>
              </a:lnSpc>
            </a:pPr>
            <a:r>
              <a:rPr lang="fr-FR" dirty="0">
                <a:solidFill>
                  <a:srgbClr val="0070C0"/>
                </a:solidFill>
                <a:latin typeface="Comic Sans MS" pitchFamily="66" charset="0"/>
              </a:rPr>
              <a:t>Les événements péri-récepteurs (dissolution dans le mucus)</a:t>
            </a:r>
          </a:p>
          <a:p>
            <a:pPr>
              <a:lnSpc>
                <a:spcPct val="90000"/>
              </a:lnSpc>
            </a:pPr>
            <a:r>
              <a:rPr lang="fr-FR" dirty="0">
                <a:solidFill>
                  <a:srgbClr val="0070C0"/>
                </a:solidFill>
                <a:latin typeface="Comic Sans MS" pitchFamily="66" charset="0"/>
              </a:rPr>
              <a:t>La transduction (neurones olfactifs primaires)</a:t>
            </a:r>
          </a:p>
          <a:p>
            <a:pPr>
              <a:lnSpc>
                <a:spcPct val="90000"/>
              </a:lnSpc>
            </a:pPr>
            <a:r>
              <a:rPr lang="fr-FR" dirty="0">
                <a:solidFill>
                  <a:srgbClr val="0070C0"/>
                </a:solidFill>
                <a:latin typeface="Comic Sans MS" pitchFamily="66" charset="0"/>
              </a:rPr>
              <a:t>L’intégration centrale (dès le bulbe olfactif jusqu’aux aires corticales)</a:t>
            </a:r>
          </a:p>
        </p:txBody>
      </p:sp>
    </p:spTree>
    <p:extLst>
      <p:ext uri="{BB962C8B-B14F-4D97-AF65-F5344CB8AC3E}">
        <p14:creationId xmlns:p14="http://schemas.microsoft.com/office/powerpoint/2010/main" xmlns="" val="370151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764704"/>
            <a:ext cx="7996378" cy="525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3081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692696"/>
            <a:ext cx="8243324" cy="5531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7521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1935" y="620688"/>
            <a:ext cx="8560545"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4544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021772" y="692696"/>
            <a:ext cx="7222635" cy="5472608"/>
            <a:chOff x="1021772" y="692696"/>
            <a:chExt cx="7222635" cy="5472608"/>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1772" y="692696"/>
              <a:ext cx="7222635"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123728" y="4869160"/>
              <a:ext cx="26642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258516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671513"/>
            <a:ext cx="7569845" cy="551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6176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476672"/>
            <a:ext cx="7983871" cy="5760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9095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260648"/>
            <a:ext cx="8121335" cy="6264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6538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404664"/>
            <a:ext cx="8424936" cy="6364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5270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fr-FR">
                <a:latin typeface="Comic Sans MS" pitchFamily="66" charset="0"/>
              </a:rPr>
              <a:t>Dysosmies par trouble de l’aéroportage</a:t>
            </a:r>
          </a:p>
        </p:txBody>
      </p:sp>
      <p:sp>
        <p:nvSpPr>
          <p:cNvPr id="20483" name="Rectangle 3"/>
          <p:cNvSpPr>
            <a:spLocks noGrp="1" noChangeArrowheads="1"/>
          </p:cNvSpPr>
          <p:nvPr>
            <p:ph type="body" idx="1"/>
          </p:nvPr>
        </p:nvSpPr>
        <p:spPr/>
        <p:txBody>
          <a:bodyPr>
            <a:normAutofit lnSpcReduction="10000"/>
          </a:bodyPr>
          <a:lstStyle/>
          <a:p>
            <a:pPr>
              <a:buFontTx/>
              <a:buNone/>
            </a:pPr>
            <a:endParaRPr lang="fr-FR" dirty="0">
              <a:solidFill>
                <a:srgbClr val="00FF00"/>
              </a:solidFill>
              <a:latin typeface="Comic Sans MS" pitchFamily="66" charset="0"/>
            </a:endParaRPr>
          </a:p>
          <a:p>
            <a:pPr>
              <a:buFontTx/>
              <a:buNone/>
            </a:pPr>
            <a:endParaRPr lang="fr-FR" dirty="0">
              <a:solidFill>
                <a:srgbClr val="00FF00"/>
              </a:solidFill>
              <a:latin typeface="Comic Sans MS" pitchFamily="66" charset="0"/>
            </a:endParaRPr>
          </a:p>
          <a:p>
            <a:pPr algn="ctr">
              <a:buFontTx/>
              <a:buNone/>
            </a:pPr>
            <a:r>
              <a:rPr lang="fr-FR" dirty="0">
                <a:solidFill>
                  <a:srgbClr val="00FF00"/>
                </a:solidFill>
                <a:latin typeface="Comic Sans MS" pitchFamily="66" charset="0"/>
              </a:rPr>
              <a:t>Polypose </a:t>
            </a:r>
            <a:r>
              <a:rPr lang="fr-FR" dirty="0" err="1">
                <a:solidFill>
                  <a:srgbClr val="00FF00"/>
                </a:solidFill>
                <a:latin typeface="Comic Sans MS" pitchFamily="66" charset="0"/>
              </a:rPr>
              <a:t>naso</a:t>
            </a:r>
            <a:r>
              <a:rPr lang="fr-FR" dirty="0">
                <a:solidFill>
                  <a:srgbClr val="00FF00"/>
                </a:solidFill>
                <a:latin typeface="Comic Sans MS" pitchFamily="66" charset="0"/>
              </a:rPr>
              <a:t>-sinusienne +++: </a:t>
            </a:r>
            <a:r>
              <a:rPr lang="fr-FR" dirty="0">
                <a:latin typeface="Comic Sans MS" pitchFamily="66" charset="0"/>
              </a:rPr>
              <a:t>est une sinusite chronique inflammatoire, dont l'origine reste encore mal connue. Cette sinusite chronique est responsable d'une dégénérescence </a:t>
            </a:r>
            <a:r>
              <a:rPr lang="fr-FR" dirty="0" err="1">
                <a:latin typeface="Comic Sans MS" pitchFamily="66" charset="0"/>
              </a:rPr>
              <a:t>oedémateuse</a:t>
            </a:r>
            <a:r>
              <a:rPr lang="fr-FR" dirty="0">
                <a:latin typeface="Comic Sans MS" pitchFamily="66" charset="0"/>
              </a:rPr>
              <a:t> de la muqueuse sinusienne aboutissant à la formation de polypes (tumeur bénigne).</a:t>
            </a:r>
          </a:p>
        </p:txBody>
      </p:sp>
    </p:spTree>
    <p:extLst>
      <p:ext uri="{BB962C8B-B14F-4D97-AF65-F5344CB8AC3E}">
        <p14:creationId xmlns:p14="http://schemas.microsoft.com/office/powerpoint/2010/main" xmlns="" val="2273703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fr-FR">
                <a:latin typeface="Comic Sans MS" pitchFamily="66" charset="0"/>
              </a:rPr>
              <a:t>Dysosmies par atteinte de la transduction</a:t>
            </a:r>
          </a:p>
        </p:txBody>
      </p:sp>
      <p:sp>
        <p:nvSpPr>
          <p:cNvPr id="22531" name="Rectangle 3"/>
          <p:cNvSpPr>
            <a:spLocks noGrp="1" noChangeArrowheads="1"/>
          </p:cNvSpPr>
          <p:nvPr>
            <p:ph type="body" idx="1"/>
          </p:nvPr>
        </p:nvSpPr>
        <p:spPr/>
        <p:txBody>
          <a:bodyPr/>
          <a:lstStyle/>
          <a:p>
            <a:pPr algn="ctr">
              <a:buFontTx/>
              <a:buNone/>
            </a:pPr>
            <a:endParaRPr lang="fr-FR" sz="2800" dirty="0">
              <a:solidFill>
                <a:srgbClr val="00FF00"/>
              </a:solidFill>
              <a:latin typeface="Comic Sans MS" pitchFamily="66" charset="0"/>
            </a:endParaRPr>
          </a:p>
          <a:p>
            <a:pPr algn="ctr">
              <a:buFontTx/>
              <a:buNone/>
            </a:pPr>
            <a:r>
              <a:rPr lang="fr-FR" sz="2800" dirty="0">
                <a:solidFill>
                  <a:srgbClr val="00FF00"/>
                </a:solidFill>
                <a:latin typeface="Comic Sans MS" pitchFamily="66" charset="0"/>
              </a:rPr>
              <a:t>Dysosmie post-</a:t>
            </a:r>
            <a:r>
              <a:rPr lang="fr-FR" sz="2800" dirty="0" err="1">
                <a:solidFill>
                  <a:srgbClr val="00FF00"/>
                </a:solidFill>
                <a:latin typeface="Comic Sans MS" pitchFamily="66" charset="0"/>
              </a:rPr>
              <a:t>Rhinitique</a:t>
            </a:r>
            <a:r>
              <a:rPr lang="fr-FR" sz="2800" dirty="0">
                <a:solidFill>
                  <a:srgbClr val="00FF00"/>
                </a:solidFill>
                <a:latin typeface="Comic Sans MS" pitchFamily="66" charset="0"/>
              </a:rPr>
              <a:t> +++</a:t>
            </a:r>
            <a:endParaRPr lang="fr-FR" sz="2800" dirty="0">
              <a:solidFill>
                <a:srgbClr val="FF0000"/>
              </a:solidFill>
              <a:latin typeface="Comic Sans MS" pitchFamily="66" charset="0"/>
            </a:endParaRPr>
          </a:p>
          <a:p>
            <a:pPr algn="ctr">
              <a:buFontTx/>
              <a:buNone/>
            </a:pPr>
            <a:endParaRPr lang="fr-FR" sz="2800" dirty="0">
              <a:solidFill>
                <a:srgbClr val="FF0000"/>
              </a:solidFill>
              <a:latin typeface="Comic Sans MS" pitchFamily="66" charset="0"/>
            </a:endParaRPr>
          </a:p>
          <a:p>
            <a:pPr algn="ctr">
              <a:buFontTx/>
              <a:buNone/>
            </a:pPr>
            <a:r>
              <a:rPr lang="fr-FR" sz="2800" dirty="0">
                <a:solidFill>
                  <a:srgbClr val="FF0000"/>
                </a:solidFill>
                <a:latin typeface="Comic Sans MS" pitchFamily="66" charset="0"/>
              </a:rPr>
              <a:t>Destruction des neurones olfactifs primaires</a:t>
            </a:r>
          </a:p>
          <a:p>
            <a:pPr algn="ctr">
              <a:buFontTx/>
              <a:buNone/>
            </a:pPr>
            <a:r>
              <a:rPr lang="fr-FR" sz="2800" dirty="0" err="1">
                <a:solidFill>
                  <a:srgbClr val="FF0000"/>
                </a:solidFill>
                <a:latin typeface="Comic Sans MS" pitchFamily="66" charset="0"/>
              </a:rPr>
              <a:t>Hyposmie</a:t>
            </a:r>
            <a:r>
              <a:rPr lang="fr-FR" sz="2800" dirty="0">
                <a:solidFill>
                  <a:srgbClr val="FF0000"/>
                </a:solidFill>
                <a:latin typeface="Comic Sans MS" pitchFamily="66" charset="0"/>
              </a:rPr>
              <a:t> ou </a:t>
            </a:r>
            <a:r>
              <a:rPr lang="fr-FR" sz="2800" dirty="0" smtClean="0">
                <a:solidFill>
                  <a:srgbClr val="FF0000"/>
                </a:solidFill>
                <a:latin typeface="Comic Sans MS" pitchFamily="66" charset="0"/>
              </a:rPr>
              <a:t>anosmie</a:t>
            </a:r>
            <a:endParaRPr lang="fr-FR" sz="2800" dirty="0">
              <a:solidFill>
                <a:srgbClr val="FF0000"/>
              </a:solidFill>
              <a:latin typeface="Comic Sans MS" pitchFamily="66" charset="0"/>
            </a:endParaRPr>
          </a:p>
        </p:txBody>
      </p:sp>
    </p:spTree>
    <p:extLst>
      <p:ext uri="{BB962C8B-B14F-4D97-AF65-F5344CB8AC3E}">
        <p14:creationId xmlns:p14="http://schemas.microsoft.com/office/powerpoint/2010/main" xmlns="" val="32104349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fr-FR">
                <a:latin typeface="Comic Sans MS" pitchFamily="66" charset="0"/>
              </a:rPr>
              <a:t>Dysosmie par altération des événements péri-récepteurs</a:t>
            </a:r>
          </a:p>
        </p:txBody>
      </p:sp>
      <p:sp>
        <p:nvSpPr>
          <p:cNvPr id="21507" name="Rectangle 3"/>
          <p:cNvSpPr>
            <a:spLocks noGrp="1" noChangeArrowheads="1"/>
          </p:cNvSpPr>
          <p:nvPr>
            <p:ph type="body" idx="1"/>
          </p:nvPr>
        </p:nvSpPr>
        <p:spPr>
          <a:xfrm>
            <a:off x="685800" y="2133600"/>
            <a:ext cx="7772400" cy="3962400"/>
          </a:xfrm>
        </p:spPr>
        <p:txBody>
          <a:bodyPr/>
          <a:lstStyle/>
          <a:p>
            <a:pPr>
              <a:lnSpc>
                <a:spcPct val="90000"/>
              </a:lnSpc>
              <a:buFontTx/>
              <a:buNone/>
            </a:pPr>
            <a:endParaRPr lang="fr-FR">
              <a:solidFill>
                <a:srgbClr val="00FF00"/>
              </a:solidFill>
              <a:latin typeface="Comic Sans MS" pitchFamily="66" charset="0"/>
            </a:endParaRPr>
          </a:p>
          <a:p>
            <a:pPr algn="ctr">
              <a:lnSpc>
                <a:spcPct val="90000"/>
              </a:lnSpc>
              <a:buFontTx/>
              <a:buNone/>
            </a:pPr>
            <a:r>
              <a:rPr lang="fr-FR">
                <a:solidFill>
                  <a:srgbClr val="00FF00"/>
                </a:solidFill>
                <a:latin typeface="Comic Sans MS" pitchFamily="66" charset="0"/>
              </a:rPr>
              <a:t>Rhinite chronique par</a:t>
            </a:r>
          </a:p>
          <a:p>
            <a:pPr>
              <a:lnSpc>
                <a:spcPct val="90000"/>
              </a:lnSpc>
              <a:buFontTx/>
              <a:buNone/>
            </a:pPr>
            <a:endParaRPr lang="fr-FR">
              <a:solidFill>
                <a:srgbClr val="00FF00"/>
              </a:solidFill>
              <a:latin typeface="Comic Sans MS" pitchFamily="66" charset="0"/>
            </a:endParaRPr>
          </a:p>
          <a:p>
            <a:pPr algn="ctr">
              <a:lnSpc>
                <a:spcPct val="90000"/>
              </a:lnSpc>
              <a:buFontTx/>
              <a:buNone/>
            </a:pPr>
            <a:r>
              <a:rPr lang="fr-FR">
                <a:solidFill>
                  <a:srgbClr val="FF0000"/>
                </a:solidFill>
                <a:latin typeface="Comic Sans MS" pitchFamily="66" charset="0"/>
              </a:rPr>
              <a:t>Obstruction nasale</a:t>
            </a:r>
          </a:p>
          <a:p>
            <a:pPr algn="ctr">
              <a:lnSpc>
                <a:spcPct val="90000"/>
              </a:lnSpc>
              <a:buFontTx/>
              <a:buNone/>
            </a:pPr>
            <a:r>
              <a:rPr lang="fr-FR">
                <a:solidFill>
                  <a:srgbClr val="FF0000"/>
                </a:solidFill>
                <a:latin typeface="Comic Sans MS" pitchFamily="66" charset="0"/>
              </a:rPr>
              <a:t>Trouble de la sécrétion de mucus</a:t>
            </a:r>
          </a:p>
          <a:p>
            <a:pPr algn="ctr">
              <a:lnSpc>
                <a:spcPct val="90000"/>
              </a:lnSpc>
              <a:buFontTx/>
              <a:buNone/>
            </a:pPr>
            <a:r>
              <a:rPr lang="fr-FR">
                <a:solidFill>
                  <a:srgbClr val="FF0000"/>
                </a:solidFill>
                <a:latin typeface="Comic Sans MS" pitchFamily="66" charset="0"/>
              </a:rPr>
              <a:t>Pathologie de la transduction dans le neuro-épithélium olfactif</a:t>
            </a:r>
          </a:p>
        </p:txBody>
      </p:sp>
    </p:spTree>
    <p:extLst>
      <p:ext uri="{BB962C8B-B14F-4D97-AF65-F5344CB8AC3E}">
        <p14:creationId xmlns:p14="http://schemas.microsoft.com/office/powerpoint/2010/main" xmlns="" val="2804386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a:latin typeface="Comic Sans MS" pitchFamily="66" charset="0"/>
              </a:rPr>
              <a:t>Dysosmies centrales</a:t>
            </a:r>
          </a:p>
        </p:txBody>
      </p:sp>
      <p:sp>
        <p:nvSpPr>
          <p:cNvPr id="23555" name="Rectangle 3"/>
          <p:cNvSpPr>
            <a:spLocks noGrp="1" noChangeArrowheads="1"/>
          </p:cNvSpPr>
          <p:nvPr>
            <p:ph type="body" idx="1"/>
          </p:nvPr>
        </p:nvSpPr>
        <p:spPr/>
        <p:txBody>
          <a:bodyPr>
            <a:normAutofit lnSpcReduction="10000"/>
          </a:bodyPr>
          <a:lstStyle/>
          <a:p>
            <a:pPr algn="ctr">
              <a:lnSpc>
                <a:spcPct val="90000"/>
              </a:lnSpc>
              <a:buFontTx/>
              <a:buNone/>
            </a:pPr>
            <a:r>
              <a:rPr lang="fr-FR" sz="2800" dirty="0">
                <a:solidFill>
                  <a:srgbClr val="00FF00"/>
                </a:solidFill>
                <a:latin typeface="Comic Sans MS" pitchFamily="66" charset="0"/>
              </a:rPr>
              <a:t>Dysosmies post-traumatiques</a:t>
            </a:r>
          </a:p>
          <a:p>
            <a:pPr algn="ctr">
              <a:lnSpc>
                <a:spcPct val="90000"/>
              </a:lnSpc>
              <a:buFontTx/>
              <a:buNone/>
            </a:pPr>
            <a:r>
              <a:rPr lang="fr-FR" sz="2800" dirty="0">
                <a:solidFill>
                  <a:srgbClr val="FF0000"/>
                </a:solidFill>
                <a:latin typeface="Comic Sans MS" pitchFamily="66" charset="0"/>
              </a:rPr>
              <a:t>2ème cause des dysosmies</a:t>
            </a:r>
          </a:p>
          <a:p>
            <a:pPr algn="ctr">
              <a:lnSpc>
                <a:spcPct val="90000"/>
              </a:lnSpc>
              <a:buFontTx/>
              <a:buNone/>
            </a:pPr>
            <a:r>
              <a:rPr lang="fr-FR" sz="2800" dirty="0">
                <a:solidFill>
                  <a:srgbClr val="FF0000"/>
                </a:solidFill>
                <a:latin typeface="Comic Sans MS" pitchFamily="66" charset="0"/>
              </a:rPr>
              <a:t>cisaillement des axones</a:t>
            </a:r>
          </a:p>
          <a:p>
            <a:pPr algn="ctr">
              <a:lnSpc>
                <a:spcPct val="90000"/>
              </a:lnSpc>
              <a:buFontTx/>
              <a:buNone/>
            </a:pPr>
            <a:r>
              <a:rPr lang="fr-FR" sz="2800" dirty="0">
                <a:solidFill>
                  <a:srgbClr val="FF0000"/>
                </a:solidFill>
                <a:latin typeface="Comic Sans MS" pitchFamily="66" charset="0"/>
              </a:rPr>
              <a:t>Lésion du neuro-épithélium</a:t>
            </a:r>
          </a:p>
          <a:p>
            <a:pPr algn="ctr">
              <a:lnSpc>
                <a:spcPct val="90000"/>
              </a:lnSpc>
              <a:buFontTx/>
              <a:buNone/>
            </a:pPr>
            <a:r>
              <a:rPr lang="fr-FR" sz="2800" dirty="0">
                <a:solidFill>
                  <a:srgbClr val="FF0000"/>
                </a:solidFill>
                <a:latin typeface="Comic Sans MS" pitchFamily="66" charset="0"/>
              </a:rPr>
              <a:t>Lésion des centres olfactifs</a:t>
            </a:r>
          </a:p>
          <a:p>
            <a:pPr algn="ctr">
              <a:lnSpc>
                <a:spcPct val="90000"/>
              </a:lnSpc>
              <a:buFontTx/>
              <a:buNone/>
            </a:pPr>
            <a:endParaRPr lang="fr-FR" sz="2800" dirty="0">
              <a:solidFill>
                <a:srgbClr val="00FF00"/>
              </a:solidFill>
              <a:latin typeface="Comic Sans MS" pitchFamily="66" charset="0"/>
            </a:endParaRPr>
          </a:p>
          <a:p>
            <a:pPr algn="ctr">
              <a:lnSpc>
                <a:spcPct val="90000"/>
              </a:lnSpc>
              <a:buFontTx/>
              <a:buNone/>
            </a:pPr>
            <a:r>
              <a:rPr lang="fr-FR" sz="2800" dirty="0">
                <a:solidFill>
                  <a:srgbClr val="00FF00"/>
                </a:solidFill>
                <a:latin typeface="Comic Sans MS" pitchFamily="66" charset="0"/>
              </a:rPr>
              <a:t>Vieillissement du système olfactif</a:t>
            </a:r>
          </a:p>
          <a:p>
            <a:pPr algn="ctr">
              <a:lnSpc>
                <a:spcPct val="90000"/>
              </a:lnSpc>
              <a:buFontTx/>
              <a:buNone/>
            </a:pPr>
            <a:r>
              <a:rPr lang="fr-FR" sz="2800" dirty="0">
                <a:solidFill>
                  <a:srgbClr val="FF0000"/>
                </a:solidFill>
                <a:latin typeface="Comic Sans MS" pitchFamily="66" charset="0"/>
              </a:rPr>
              <a:t>Alzheimer: dysosmie précoce++</a:t>
            </a:r>
          </a:p>
          <a:p>
            <a:pPr algn="ctr">
              <a:lnSpc>
                <a:spcPct val="90000"/>
              </a:lnSpc>
              <a:buFontTx/>
              <a:buNone/>
            </a:pPr>
            <a:endParaRPr lang="fr-FR" sz="2800" dirty="0">
              <a:solidFill>
                <a:srgbClr val="FF0000"/>
              </a:solidFill>
              <a:latin typeface="Comic Sans MS" pitchFamily="66" charset="0"/>
            </a:endParaRPr>
          </a:p>
          <a:p>
            <a:pPr algn="ctr">
              <a:lnSpc>
                <a:spcPct val="90000"/>
              </a:lnSpc>
              <a:buFontTx/>
              <a:buNone/>
            </a:pPr>
            <a:r>
              <a:rPr lang="fr-FR" sz="2800" dirty="0">
                <a:solidFill>
                  <a:srgbClr val="00FF00"/>
                </a:solidFill>
                <a:latin typeface="Comic Sans MS" pitchFamily="66" charset="0"/>
              </a:rPr>
              <a:t>Méningiome olfactif</a:t>
            </a:r>
          </a:p>
        </p:txBody>
      </p:sp>
    </p:spTree>
    <p:extLst>
      <p:ext uri="{BB962C8B-B14F-4D97-AF65-F5344CB8AC3E}">
        <p14:creationId xmlns:p14="http://schemas.microsoft.com/office/powerpoint/2010/main" xmlns="" val="1413059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2071723"/>
            <a:ext cx="6912768" cy="212365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4400" dirty="0" smtClean="0"/>
              <a:t>Influence de l’alimentation sur la fatigue du système nerveux central</a:t>
            </a:r>
            <a:endParaRPr lang="fr-FR" sz="4400" dirty="0"/>
          </a:p>
        </p:txBody>
      </p:sp>
    </p:spTree>
    <p:extLst>
      <p:ext uri="{BB962C8B-B14F-4D97-AF65-F5344CB8AC3E}">
        <p14:creationId xmlns:p14="http://schemas.microsoft.com/office/powerpoint/2010/main" xmlns="" val="41011712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15460"/>
            <a:ext cx="9324528" cy="7201972"/>
          </a:xfrm>
          <a:prstGeom prst="rect">
            <a:avLst/>
          </a:prstGeom>
        </p:spPr>
        <p:txBody>
          <a:bodyPr wrap="square">
            <a:spAutoFit/>
          </a:bodyPr>
          <a:lstStyle/>
          <a:p>
            <a:pPr marL="457200" indent="-457200" algn="just">
              <a:lnSpc>
                <a:spcPct val="150000"/>
              </a:lnSpc>
              <a:buFont typeface="Arial" pitchFamily="34" charset="0"/>
              <a:buChar char="•"/>
            </a:pPr>
            <a:r>
              <a:rPr lang="fr-FR" sz="2800" dirty="0">
                <a:latin typeface="Times New Roman" pitchFamily="18" charset="0"/>
                <a:cs typeface="Times New Roman" pitchFamily="18" charset="0"/>
              </a:rPr>
              <a:t>L’alimentation </a:t>
            </a:r>
            <a:r>
              <a:rPr lang="fr-FR" sz="2800" dirty="0" smtClean="0">
                <a:latin typeface="Times New Roman" pitchFamily="18" charset="0"/>
                <a:cs typeface="Times New Roman" pitchFamily="18" charset="0"/>
              </a:rPr>
              <a:t> influe </a:t>
            </a:r>
            <a:r>
              <a:rPr lang="fr-FR" sz="2800" dirty="0">
                <a:latin typeface="Times New Roman" pitchFamily="18" charset="0"/>
                <a:cs typeface="Times New Roman" pitchFamily="18" charset="0"/>
              </a:rPr>
              <a:t>à la fois sur le développement et sur la santé des structures et des fonctions du cerveau</a:t>
            </a:r>
            <a:r>
              <a:rPr lang="fr-FR" sz="2800" dirty="0" smtClean="0">
                <a:latin typeface="Times New Roman" pitchFamily="18" charset="0"/>
                <a:cs typeface="Times New Roman" pitchFamily="18" charset="0"/>
              </a:rPr>
              <a:t>.</a:t>
            </a:r>
          </a:p>
          <a:p>
            <a:pPr marL="457200" indent="-457200" algn="just">
              <a:lnSpc>
                <a:spcPct val="150000"/>
              </a:lnSpc>
              <a:buFont typeface="Arial" pitchFamily="34" charset="0"/>
              <a:buChar char="•"/>
            </a:pP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Une saine alimentation fournit les éléments de base au cerveau pour créer et conserver les liaisons </a:t>
            </a:r>
            <a:r>
              <a:rPr lang="fr-FR" sz="2800" dirty="0" smtClean="0">
                <a:latin typeface="Times New Roman" pitchFamily="18" charset="0"/>
                <a:cs typeface="Times New Roman" pitchFamily="18" charset="0"/>
              </a:rPr>
              <a:t>neuronales. </a:t>
            </a:r>
          </a:p>
          <a:p>
            <a:pPr marL="457200" indent="-457200" algn="just">
              <a:lnSpc>
                <a:spcPct val="150000"/>
              </a:lnSpc>
              <a:buFont typeface="Arial" pitchFamily="34" charset="0"/>
              <a:buChar char="•"/>
            </a:pPr>
            <a:r>
              <a:rPr lang="fr-FR" sz="2800" dirty="0" smtClean="0">
                <a:latin typeface="Times New Roman" pitchFamily="18" charset="0"/>
                <a:cs typeface="Times New Roman" pitchFamily="18" charset="0"/>
              </a:rPr>
              <a:t>Les </a:t>
            </a:r>
            <a:r>
              <a:rPr lang="fr-FR" sz="2800" dirty="0">
                <a:latin typeface="Times New Roman" pitchFamily="18" charset="0"/>
                <a:cs typeface="Times New Roman" pitchFamily="18" charset="0"/>
              </a:rPr>
              <a:t>facteurs alimentaires ont de nombreux effets positifs sur les fonctions et la plasticité neuronales. Par exemple, les acides gras oméga-3 participent à la structure même du cerveau. Ils sont essentiels pour permettre la signalisation intercellulaire et, par conséquent, pour exercer une influence positive sur la fonction synaptique. </a:t>
            </a:r>
            <a:endParaRPr lang="fr-FR" sz="2800" dirty="0" smtClean="0">
              <a:latin typeface="Times New Roman" pitchFamily="18" charset="0"/>
              <a:cs typeface="Times New Roman" pitchFamily="18" charset="0"/>
            </a:endParaRPr>
          </a:p>
          <a:p>
            <a:pPr algn="just">
              <a:lnSpc>
                <a:spcPct val="150000"/>
              </a:lnSpc>
            </a:pPr>
            <a:endParaRPr lang="fr-FR" sz="2800" dirty="0"/>
          </a:p>
        </p:txBody>
      </p:sp>
    </p:spTree>
    <p:extLst>
      <p:ext uri="{BB962C8B-B14F-4D97-AF65-F5344CB8AC3E}">
        <p14:creationId xmlns:p14="http://schemas.microsoft.com/office/powerpoint/2010/main" xmlns="" val="30182443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8064896" cy="5016758"/>
          </a:xfrm>
          <a:prstGeom prst="rect">
            <a:avLst/>
          </a:prstGeom>
        </p:spPr>
        <p:txBody>
          <a:bodyPr wrap="square">
            <a:spAutoFit/>
          </a:bodyPr>
          <a:lstStyle/>
          <a:p>
            <a:pPr marL="457200" indent="-457200" algn="just">
              <a:buFont typeface="Arial" pitchFamily="34" charset="0"/>
              <a:buChar char="•"/>
            </a:pPr>
            <a:r>
              <a:rPr lang="fr-FR" sz="3200" dirty="0">
                <a:latin typeface="Times New Roman" pitchFamily="18" charset="0"/>
                <a:cs typeface="Times New Roman" pitchFamily="18" charset="0"/>
              </a:rPr>
              <a:t>Toutefois, les régimes riches en sucres, en lipides saturés ou très caloriques sont considérés comme néfastes pour les fonctions neuronales puisqu’ils réduisent la plasticité synaptique et les fonctions cognitives </a:t>
            </a:r>
            <a:r>
              <a:rPr lang="fr-FR" sz="3200" dirty="0" smtClean="0">
                <a:latin typeface="Times New Roman" pitchFamily="18" charset="0"/>
                <a:cs typeface="Times New Roman" pitchFamily="18" charset="0"/>
              </a:rPr>
              <a:t>.</a:t>
            </a:r>
          </a:p>
          <a:p>
            <a:pPr marL="457200" indent="-457200" algn="just">
              <a:buFont typeface="Arial" pitchFamily="34" charset="0"/>
              <a:buChar char="•"/>
            </a:pPr>
            <a:r>
              <a:rPr lang="fr-FR" sz="3200" dirty="0">
                <a:latin typeface="Times New Roman" pitchFamily="18" charset="0"/>
                <a:cs typeface="Times New Roman" pitchFamily="18" charset="0"/>
              </a:rPr>
              <a:t>La fonction cérébrale dépend évidemment d’une alimentation adéquate, et les variations à court terme dans la quantité et la composition de l'apport </a:t>
            </a:r>
            <a:r>
              <a:rPr lang="fr-FR" sz="3200" dirty="0" smtClean="0">
                <a:latin typeface="Times New Roman" pitchFamily="18" charset="0"/>
                <a:cs typeface="Times New Roman" pitchFamily="18" charset="0"/>
              </a:rPr>
              <a:t>nutritionnel. </a:t>
            </a:r>
            <a:endParaRPr lang="fr-FR"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68825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152484"/>
            <a:ext cx="7049211" cy="4806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28945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526" y="604066"/>
            <a:ext cx="7884368" cy="5831853"/>
          </a:xfrm>
          <a:prstGeom prst="rect">
            <a:avLst/>
          </a:prstGeom>
        </p:spPr>
        <p:txBody>
          <a:bodyPr wrap="square">
            <a:spAutoFit/>
          </a:bodyPr>
          <a:lstStyle/>
          <a:p>
            <a:pPr algn="just">
              <a:lnSpc>
                <a:spcPct val="150000"/>
              </a:lnSpc>
            </a:pPr>
            <a:r>
              <a:rPr lang="fr-FR" sz="2800" dirty="0">
                <a:solidFill>
                  <a:srgbClr val="FF0000"/>
                </a:solidFill>
                <a:latin typeface="Times New Roman" pitchFamily="18" charset="0"/>
                <a:cs typeface="Times New Roman" pitchFamily="18" charset="0"/>
              </a:rPr>
              <a:t>(</a:t>
            </a:r>
            <a:r>
              <a:rPr lang="fr-FR" sz="2800" dirty="0" err="1">
                <a:solidFill>
                  <a:srgbClr val="FF0000"/>
                </a:solidFill>
                <a:latin typeface="Times New Roman" pitchFamily="18" charset="0"/>
                <a:cs typeface="Times New Roman" pitchFamily="18" charset="0"/>
              </a:rPr>
              <a:t>Hoyland</a:t>
            </a:r>
            <a:r>
              <a:rPr lang="fr-FR" sz="2800" dirty="0">
                <a:solidFill>
                  <a:srgbClr val="FF0000"/>
                </a:solidFill>
                <a:latin typeface="Times New Roman" pitchFamily="18" charset="0"/>
                <a:cs typeface="Times New Roman" pitchFamily="18" charset="0"/>
              </a:rPr>
              <a:t> et coll., 2009; </a:t>
            </a:r>
            <a:r>
              <a:rPr lang="fr-FR" sz="2800" dirty="0" err="1">
                <a:solidFill>
                  <a:srgbClr val="FF0000"/>
                </a:solidFill>
                <a:latin typeface="Times New Roman" pitchFamily="18" charset="0"/>
                <a:cs typeface="Times New Roman" pitchFamily="18" charset="0"/>
              </a:rPr>
              <a:t>Taki</a:t>
            </a:r>
            <a:r>
              <a:rPr lang="fr-FR" sz="2800" dirty="0">
                <a:solidFill>
                  <a:srgbClr val="FF0000"/>
                </a:solidFill>
                <a:latin typeface="Times New Roman" pitchFamily="18" charset="0"/>
                <a:cs typeface="Times New Roman" pitchFamily="18" charset="0"/>
              </a:rPr>
              <a:t> et coll., 2010</a:t>
            </a:r>
            <a:r>
              <a:rPr lang="fr-FR" sz="2800" dirty="0" smtClean="0">
                <a:solidFill>
                  <a:srgbClr val="FF0000"/>
                </a:solidFill>
                <a:latin typeface="Times New Roman" pitchFamily="18" charset="0"/>
                <a:cs typeface="Times New Roman" pitchFamily="18" charset="0"/>
              </a:rPr>
              <a:t>):</a:t>
            </a:r>
          </a:p>
          <a:p>
            <a:pPr algn="just">
              <a:lnSpc>
                <a:spcPct val="150000"/>
              </a:lnSpc>
            </a:pPr>
            <a:r>
              <a:rPr lang="fr-FR" sz="2800" dirty="0" smtClean="0">
                <a:latin typeface="Times New Roman" pitchFamily="18" charset="0"/>
                <a:cs typeface="Times New Roman" pitchFamily="18" charset="0"/>
              </a:rPr>
              <a:t>Des </a:t>
            </a:r>
            <a:r>
              <a:rPr lang="fr-FR" sz="2800" dirty="0">
                <a:latin typeface="Times New Roman" pitchFamily="18" charset="0"/>
                <a:cs typeface="Times New Roman" pitchFamily="18" charset="0"/>
              </a:rPr>
              <a:t>études ont révélé que le petit-déjeuner est aurait de nombreux effets positifs sur la fonction cognitive des enfants bien nourris </a:t>
            </a:r>
            <a:r>
              <a:rPr lang="fr-FR" sz="2800" dirty="0" smtClean="0">
                <a:latin typeface="Times New Roman" pitchFamily="18" charset="0"/>
                <a:cs typeface="Times New Roman" pitchFamily="18" charset="0"/>
              </a:rPr>
              <a:t>,Il </a:t>
            </a:r>
            <a:r>
              <a:rPr lang="fr-FR" sz="2800" dirty="0">
                <a:latin typeface="Times New Roman" pitchFamily="18" charset="0"/>
                <a:cs typeface="Times New Roman" pitchFamily="18" charset="0"/>
              </a:rPr>
              <a:t>a été montré que l’exercice interagit avec les modifications alimentaires </a:t>
            </a:r>
            <a:r>
              <a:rPr lang="fr-FR" sz="2800" dirty="0" smtClean="0">
                <a:latin typeface="Times New Roman" pitchFamily="18" charset="0"/>
                <a:cs typeface="Times New Roman" pitchFamily="18" charset="0"/>
              </a:rPr>
              <a:t>augmentant </a:t>
            </a:r>
            <a:r>
              <a:rPr lang="fr-FR" sz="2800" dirty="0">
                <a:latin typeface="Times New Roman" pitchFamily="18" charset="0"/>
                <a:cs typeface="Times New Roman" pitchFamily="18" charset="0"/>
              </a:rPr>
              <a:t>ainsi ses effets positifs sur la fonction cérébrale et diminuant en même temps les effets nocifs d’un régime alimentaire trop riche en matières grasses. </a:t>
            </a:r>
          </a:p>
        </p:txBody>
      </p:sp>
    </p:spTree>
    <p:extLst>
      <p:ext uri="{BB962C8B-B14F-4D97-AF65-F5344CB8AC3E}">
        <p14:creationId xmlns:p14="http://schemas.microsoft.com/office/powerpoint/2010/main" xmlns="" val="10159898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50" y="620688"/>
            <a:ext cx="8496944" cy="5632311"/>
          </a:xfrm>
          <a:prstGeom prst="rect">
            <a:avLst/>
          </a:prstGeom>
        </p:spPr>
        <p:txBody>
          <a:bodyPr wrap="square">
            <a:spAutoFit/>
          </a:bodyPr>
          <a:lstStyle/>
          <a:p>
            <a:pPr algn="just">
              <a:lnSpc>
                <a:spcPct val="150000"/>
              </a:lnSpc>
            </a:pPr>
            <a:r>
              <a:rPr lang="fr-FR" sz="2400" dirty="0">
                <a:latin typeface="Times New Roman" pitchFamily="18" charset="0"/>
                <a:cs typeface="Times New Roman" pitchFamily="18" charset="0"/>
              </a:rPr>
              <a:t>Les interventions en nutrition sont utiles non seulement pour agir sur la fonction cognitive, mais aussi pour prolonger la durée d'un exercice ou retarder la fatigue. La fatigue peut être définie comme une défaillance aiguë des performances sportives engendrant une incapacité à produire une puissance maximale </a:t>
            </a:r>
            <a:r>
              <a:rPr lang="fr-FR" sz="2400" dirty="0">
                <a:solidFill>
                  <a:srgbClr val="FF0000"/>
                </a:solidFill>
                <a:latin typeface="Times New Roman" pitchFamily="18" charset="0"/>
                <a:cs typeface="Times New Roman" pitchFamily="18" charset="0"/>
              </a:rPr>
              <a:t>(</a:t>
            </a:r>
            <a:r>
              <a:rPr lang="fr-FR" sz="2400" dirty="0" err="1">
                <a:solidFill>
                  <a:srgbClr val="FF0000"/>
                </a:solidFill>
                <a:latin typeface="Times New Roman" pitchFamily="18" charset="0"/>
                <a:cs typeface="Times New Roman" pitchFamily="18" charset="0"/>
              </a:rPr>
              <a:t>Meeusen</a:t>
            </a:r>
            <a:r>
              <a:rPr lang="fr-FR" sz="2400" dirty="0">
                <a:solidFill>
                  <a:srgbClr val="FF0000"/>
                </a:solidFill>
                <a:latin typeface="Times New Roman" pitchFamily="18" charset="0"/>
                <a:cs typeface="Times New Roman" pitchFamily="18" charset="0"/>
              </a:rPr>
              <a:t> et coll., 2006)</a:t>
            </a:r>
            <a:r>
              <a:rPr lang="fr-FR" sz="2400" dirty="0">
                <a:latin typeface="Times New Roman" pitchFamily="18" charset="0"/>
                <a:cs typeface="Times New Roman" pitchFamily="18" charset="0"/>
              </a:rPr>
              <a:t>, ce qui comprend à la fois une augmentation de l'effort perçu pour exercer une force ou une puissance donnée et l'incapacité éventuelle de produire cette force ou cette puissance </a:t>
            </a:r>
            <a:r>
              <a:rPr lang="fr-FR" sz="2400" dirty="0">
                <a:solidFill>
                  <a:srgbClr val="FF0000"/>
                </a:solidFill>
                <a:latin typeface="Times New Roman" pitchFamily="18" charset="0"/>
                <a:cs typeface="Times New Roman" pitchFamily="18" charset="0"/>
              </a:rPr>
              <a:t>(Davis et Bailey, 1997). </a:t>
            </a:r>
            <a:r>
              <a:rPr lang="fr-FR" sz="2400" dirty="0">
                <a:latin typeface="Times New Roman" pitchFamily="18" charset="0"/>
                <a:cs typeface="Times New Roman" pitchFamily="18" charset="0"/>
              </a:rPr>
              <a:t>Il se peut que cette fatigue se fasse sentir dans les muscles périphériques ou au niveau du SNC.</a:t>
            </a:r>
          </a:p>
        </p:txBody>
      </p:sp>
    </p:spTree>
    <p:extLst>
      <p:ext uri="{BB962C8B-B14F-4D97-AF65-F5344CB8AC3E}">
        <p14:creationId xmlns:p14="http://schemas.microsoft.com/office/powerpoint/2010/main" xmlns="" val="16244670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12968" cy="6186309"/>
          </a:xfrm>
          <a:prstGeom prst="rect">
            <a:avLst/>
          </a:prstGeom>
        </p:spPr>
        <p:txBody>
          <a:bodyPr wrap="square">
            <a:spAutoFit/>
          </a:bodyPr>
          <a:lstStyle/>
          <a:p>
            <a:pPr marL="285750" indent="-285750" algn="just">
              <a:lnSpc>
                <a:spcPct val="150000"/>
              </a:lnSpc>
              <a:buFont typeface="Arial" pitchFamily="34" charset="0"/>
              <a:buChar char="•"/>
            </a:pPr>
            <a:r>
              <a:rPr lang="fr-FR" sz="2400" dirty="0">
                <a:latin typeface="Times New Roman" pitchFamily="18" charset="0"/>
                <a:cs typeface="Times New Roman" pitchFamily="18" charset="0"/>
              </a:rPr>
              <a:t>Il a été suggéré qu'un apport supplémentaire en AACR  (Acides aminés à chaîne </a:t>
            </a:r>
            <a:r>
              <a:rPr lang="fr-FR" sz="2400" dirty="0" smtClean="0">
                <a:latin typeface="Times New Roman" pitchFamily="18" charset="0"/>
                <a:cs typeface="Times New Roman" pitchFamily="18" charset="0"/>
              </a:rPr>
              <a:t>ramifiée) pourrait </a:t>
            </a:r>
            <a:r>
              <a:rPr lang="fr-FR" sz="2400" dirty="0">
                <a:latin typeface="Times New Roman" pitchFamily="18" charset="0"/>
                <a:cs typeface="Times New Roman" pitchFamily="18" charset="0"/>
              </a:rPr>
              <a:t>permettre de limiter le développement de la fatigue centrale</a:t>
            </a:r>
            <a:r>
              <a:rPr lang="fr-FR" sz="2400" dirty="0" smtClean="0">
                <a:latin typeface="Times New Roman" pitchFamily="18" charset="0"/>
                <a:cs typeface="Times New Roman" pitchFamily="18" charset="0"/>
              </a:rPr>
              <a:t>.</a:t>
            </a:r>
          </a:p>
          <a:p>
            <a:pPr marL="285750" indent="-285750" algn="just">
              <a:lnSpc>
                <a:spcPct val="150000"/>
              </a:lnSpc>
              <a:buFont typeface="Arial" pitchFamily="34" charset="0"/>
              <a:buChar char="•"/>
            </a:pPr>
            <a:r>
              <a:rPr lang="fr-FR" sz="2400" dirty="0">
                <a:latin typeface="Times New Roman" pitchFamily="18" charset="0"/>
                <a:cs typeface="Times New Roman" pitchFamily="18" charset="0"/>
              </a:rPr>
              <a:t>La tyrosine (</a:t>
            </a:r>
            <a:r>
              <a:rPr lang="fr-FR" sz="2400" dirty="0" err="1">
                <a:latin typeface="Times New Roman" pitchFamily="18" charset="0"/>
                <a:cs typeface="Times New Roman" pitchFamily="18" charset="0"/>
              </a:rPr>
              <a:t>hydroxyphénylalanine</a:t>
            </a:r>
            <a:r>
              <a:rPr lang="fr-FR" sz="2400" dirty="0">
                <a:latin typeface="Times New Roman" pitchFamily="18" charset="0"/>
                <a:cs typeface="Times New Roman" pitchFamily="18" charset="0"/>
              </a:rPr>
              <a:t>) peut être synthétisée dans l’organisme à partir de la phénylalanine, et plusieurs aliments à forte teneur en protéines, dont les produits du </a:t>
            </a:r>
            <a:r>
              <a:rPr lang="fr-FR" sz="2400" dirty="0" smtClean="0">
                <a:latin typeface="Times New Roman" pitchFamily="18" charset="0"/>
                <a:cs typeface="Times New Roman" pitchFamily="18" charset="0"/>
              </a:rPr>
              <a:t>soja</a:t>
            </a:r>
            <a:r>
              <a:rPr lang="fr-FR" sz="2400" dirty="0">
                <a:latin typeface="Times New Roman" pitchFamily="18" charset="0"/>
                <a:cs typeface="Times New Roman" pitchFamily="18" charset="0"/>
              </a:rPr>
              <a:t>, le poulet, la dinde, le poisson, les arachides, les amandes, les avocats, le lait, le fromage, le yogourt et les graines de sésame en contiennent. Une grande consommation de tyrosine augmente son taux par rapport aux autres grands acides aminés neutres comme la leucine, l’isoleucine, la valine et le tryptophane.</a:t>
            </a:r>
          </a:p>
        </p:txBody>
      </p:sp>
    </p:spTree>
    <p:extLst>
      <p:ext uri="{BB962C8B-B14F-4D97-AF65-F5344CB8AC3E}">
        <p14:creationId xmlns:p14="http://schemas.microsoft.com/office/powerpoint/2010/main" xmlns="" val="42772215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640960" cy="5632311"/>
          </a:xfrm>
          <a:prstGeom prst="rect">
            <a:avLst/>
          </a:prstGeom>
        </p:spPr>
        <p:txBody>
          <a:bodyPr wrap="square">
            <a:spAutoFit/>
          </a:bodyPr>
          <a:lstStyle/>
          <a:p>
            <a:pPr marL="285750" indent="-285750" algn="just">
              <a:lnSpc>
                <a:spcPct val="150000"/>
              </a:lnSpc>
              <a:buFont typeface="Arial" pitchFamily="34" charset="0"/>
              <a:buChar char="•"/>
            </a:pPr>
            <a:r>
              <a:rPr lang="fr-FR" sz="2400" dirty="0">
                <a:latin typeface="Times New Roman" pitchFamily="18" charset="0"/>
                <a:cs typeface="Times New Roman" pitchFamily="18" charset="0"/>
              </a:rPr>
              <a:t>Une série d’études précliniques chez l'animal ont clairement indiqué que la tyrosine réduit plusieurs des effets indésirables du stress </a:t>
            </a:r>
            <a:r>
              <a:rPr lang="fr-FR" sz="2400" dirty="0" smtClean="0">
                <a:latin typeface="Times New Roman" pitchFamily="18" charset="0"/>
                <a:cs typeface="Times New Roman" pitchFamily="18" charset="0"/>
              </a:rPr>
              <a:t>aigue </a:t>
            </a:r>
            <a:r>
              <a:rPr lang="fr-FR" sz="2400" dirty="0">
                <a:latin typeface="Times New Roman" pitchFamily="18" charset="0"/>
                <a:cs typeface="Times New Roman" pitchFamily="18" charset="0"/>
              </a:rPr>
              <a:t>sur le rendement cognitif dans une grande variété de milieux </a:t>
            </a:r>
            <a:r>
              <a:rPr lang="fr-FR" sz="2400" dirty="0" smtClean="0">
                <a:latin typeface="Times New Roman" pitchFamily="18" charset="0"/>
                <a:cs typeface="Times New Roman" pitchFamily="18" charset="0"/>
              </a:rPr>
              <a:t>stressants,</a:t>
            </a:r>
          </a:p>
          <a:p>
            <a:pPr marL="285750" indent="-285750" algn="just">
              <a:lnSpc>
                <a:spcPct val="150000"/>
              </a:lnSpc>
              <a:buFont typeface="Arial" pitchFamily="34" charset="0"/>
              <a:buChar char="•"/>
            </a:pPr>
            <a:r>
              <a:rPr lang="fr-FR" sz="2400" dirty="0" smtClean="0">
                <a:latin typeface="Times New Roman" pitchFamily="18" charset="0"/>
                <a:cs typeface="Times New Roman" pitchFamily="18" charset="0"/>
              </a:rPr>
              <a:t>Glucides: plusieurs </a:t>
            </a:r>
            <a:r>
              <a:rPr lang="fr-FR" sz="2400" dirty="0">
                <a:latin typeface="Times New Roman" pitchFamily="18" charset="0"/>
                <a:cs typeface="Times New Roman" pitchFamily="18" charset="0"/>
              </a:rPr>
              <a:t>études ont montré un effet de renforcement par l’exercice de l’apport supplémentaire de glucides sur le métabolisme périphérique; cependant, des études plus récentes suggèrent qu’une alimentation en glucides peut aussi augmenter l’endurance lors d'un exercice en affectant le cerveau, soit par l’effet direct de l’arrivée de glucose au </a:t>
            </a:r>
            <a:r>
              <a:rPr lang="fr-FR" sz="2400" dirty="0" smtClean="0">
                <a:latin typeface="Times New Roman" pitchFamily="18" charset="0"/>
                <a:cs typeface="Times New Roman" pitchFamily="18" charset="0"/>
              </a:rPr>
              <a:t>cerveau.</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352598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174" y="764704"/>
            <a:ext cx="8413282" cy="3970318"/>
          </a:xfrm>
          <a:prstGeom prst="rect">
            <a:avLst/>
          </a:prstGeom>
        </p:spPr>
        <p:txBody>
          <a:bodyPr wrap="square">
            <a:spAutoFit/>
          </a:bodyPr>
          <a:lstStyle/>
          <a:p>
            <a:pPr algn="just">
              <a:lnSpc>
                <a:spcPct val="150000"/>
              </a:lnSpc>
            </a:pPr>
            <a:r>
              <a:rPr lang="fr-FR" sz="2400" dirty="0">
                <a:latin typeface="Times New Roman" pitchFamily="18" charset="0"/>
                <a:cs typeface="Times New Roman" pitchFamily="18" charset="0"/>
              </a:rPr>
              <a:t>L’alimentation fournit les éléments de base à la croissance du cerveau. Un nombre grandissant d’études donnent à penser que certains nutriments, comme les flavonoïdes et d’autres polyphénols, peuvent aussi ralentir la détérioration des capacités neuronales et cognitives liée à l’âge. Chez les personnes âgées, l'exercice physique augmente la taille de l’hippocampe (une région du cerveau qui joue un rôle important dans la mémoire).</a:t>
            </a:r>
          </a:p>
        </p:txBody>
      </p:sp>
    </p:spTree>
    <p:extLst>
      <p:ext uri="{BB962C8B-B14F-4D97-AF65-F5344CB8AC3E}">
        <p14:creationId xmlns:p14="http://schemas.microsoft.com/office/powerpoint/2010/main" xmlns="" val="36087974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1052736"/>
            <a:ext cx="7560840" cy="2585323"/>
          </a:xfrm>
          <a:prstGeom prst="rect">
            <a:avLst/>
          </a:prstGeom>
          <a:noFill/>
        </p:spPr>
        <p:txBody>
          <a:bodyPr wrap="square" rtlCol="0">
            <a:spAutoFit/>
          </a:bodyPr>
          <a:lstStyle/>
          <a:p>
            <a:pPr algn="ctr"/>
            <a:r>
              <a:rPr lang="fr-FR" sz="5400" dirty="0" smtClean="0">
                <a:latin typeface="Times New Roman" pitchFamily="18" charset="0"/>
                <a:cs typeface="Times New Roman" pitchFamily="18" charset="0"/>
              </a:rPr>
              <a:t>Conclusion :</a:t>
            </a:r>
          </a:p>
          <a:p>
            <a:pPr algn="ctr"/>
            <a:r>
              <a:rPr lang="fr-FR" sz="5400" dirty="0" smtClean="0">
                <a:latin typeface="Times New Roman" pitchFamily="18" charset="0"/>
                <a:cs typeface="Times New Roman" pitchFamily="18" charset="0"/>
              </a:rPr>
              <a:t>«</a:t>
            </a:r>
            <a:r>
              <a:rPr lang="fr-FR" sz="5400" dirty="0" smtClean="0">
                <a:solidFill>
                  <a:srgbClr val="FF0000"/>
                </a:solidFill>
                <a:latin typeface="Times New Roman" pitchFamily="18" charset="0"/>
                <a:cs typeface="Times New Roman" pitchFamily="18" charset="0"/>
              </a:rPr>
              <a:t> Que </a:t>
            </a:r>
            <a:r>
              <a:rPr lang="fr-FR" sz="5400" dirty="0">
                <a:solidFill>
                  <a:srgbClr val="FF0000"/>
                </a:solidFill>
                <a:latin typeface="Times New Roman" pitchFamily="18" charset="0"/>
                <a:cs typeface="Times New Roman" pitchFamily="18" charset="0"/>
              </a:rPr>
              <a:t>ton aliment soit ta médecine </a:t>
            </a:r>
            <a:r>
              <a:rPr lang="fr-FR" sz="5400" dirty="0">
                <a:latin typeface="Times New Roman" pitchFamily="18" charset="0"/>
                <a:cs typeface="Times New Roman" pitchFamily="18" charset="0"/>
              </a:rPr>
              <a:t>» </a:t>
            </a:r>
            <a:r>
              <a:rPr lang="fr-FR" sz="3200" dirty="0">
                <a:latin typeface="Times New Roman" pitchFamily="18" charset="0"/>
                <a:cs typeface="Times New Roman" pitchFamily="18" charset="0"/>
              </a:rPr>
              <a:t>Hippocrate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0298" y="3460723"/>
            <a:ext cx="151765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312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5850" y="1052736"/>
            <a:ext cx="6972300" cy="4309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786314" y="1285860"/>
            <a:ext cx="92869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416108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052736"/>
            <a:ext cx="7135935" cy="4402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4372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048900"/>
            <a:ext cx="7238447" cy="4756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0742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893</Words>
  <Application>Microsoft Office PowerPoint</Application>
  <PresentationFormat>Affichage à l'écran (4:3)</PresentationFormat>
  <Paragraphs>70</Paragraphs>
  <Slides>65</Slides>
  <Notes>0</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Thème Office</vt:lpstr>
      <vt:lpstr>Perception sensorielle des aliments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Gustation et ses désordres</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Les 4 étapes de la physiologie de l’olfaction</vt:lpstr>
      <vt:lpstr>Diapositive 46</vt:lpstr>
      <vt:lpstr>Diapositive 47</vt:lpstr>
      <vt:lpstr>Diapositive 48</vt:lpstr>
      <vt:lpstr>Diapositive 49</vt:lpstr>
      <vt:lpstr>Diapositive 50</vt:lpstr>
      <vt:lpstr>Diapositive 51</vt:lpstr>
      <vt:lpstr>Diapositive 52</vt:lpstr>
      <vt:lpstr>Dysosmies par trouble de l’aéroportage</vt:lpstr>
      <vt:lpstr>Dysosmies par atteinte de la transduction</vt:lpstr>
      <vt:lpstr>Dysosmie par altération des événements péri-récepteurs</vt:lpstr>
      <vt:lpstr>Dysosmies centrales</vt:lpstr>
      <vt:lpstr>Diapositive 57</vt:lpstr>
      <vt:lpstr>Diapositive 58</vt:lpstr>
      <vt:lpstr>Diapositive 59</vt:lpstr>
      <vt:lpstr>Diapositive 60</vt:lpstr>
      <vt:lpstr>Diapositive 61</vt:lpstr>
      <vt:lpstr>Diapositive 62</vt:lpstr>
      <vt:lpstr>Diapositive 63</vt:lpstr>
      <vt:lpstr>Diapositive 64</vt:lpstr>
      <vt:lpstr>Diapositive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Mes Documents</dc:creator>
  <cp:lastModifiedBy>client</cp:lastModifiedBy>
  <cp:revision>40</cp:revision>
  <dcterms:created xsi:type="dcterms:W3CDTF">2017-04-11T15:23:32Z</dcterms:created>
  <dcterms:modified xsi:type="dcterms:W3CDTF">2019-04-21T19:20:23Z</dcterms:modified>
</cp:coreProperties>
</file>