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35170-2274-4F2F-BAEE-F11569617B30}" type="datetimeFigureOut">
              <a:rPr lang="en-GB" smtClean="0"/>
              <a:t>12/04/2023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1B888-6EBD-4B35-AFC4-DB0E87ED1ED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2696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35170-2274-4F2F-BAEE-F11569617B30}" type="datetimeFigureOut">
              <a:rPr lang="en-GB" smtClean="0"/>
              <a:t>12/04/2023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1B888-6EBD-4B35-AFC4-DB0E87ED1ED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9768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35170-2274-4F2F-BAEE-F11569617B30}" type="datetimeFigureOut">
              <a:rPr lang="en-GB" smtClean="0"/>
              <a:t>12/04/2023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1B888-6EBD-4B35-AFC4-DB0E87ED1ED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0131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35170-2274-4F2F-BAEE-F11569617B30}" type="datetimeFigureOut">
              <a:rPr lang="en-GB" smtClean="0"/>
              <a:t>12/04/2023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1B888-6EBD-4B35-AFC4-DB0E87ED1ED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8932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35170-2274-4F2F-BAEE-F11569617B30}" type="datetimeFigureOut">
              <a:rPr lang="en-GB" smtClean="0"/>
              <a:t>12/04/2023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1B888-6EBD-4B35-AFC4-DB0E87ED1ED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0482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35170-2274-4F2F-BAEE-F11569617B30}" type="datetimeFigureOut">
              <a:rPr lang="en-GB" smtClean="0"/>
              <a:t>12/04/2023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1B888-6EBD-4B35-AFC4-DB0E87ED1ED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6208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35170-2274-4F2F-BAEE-F11569617B30}" type="datetimeFigureOut">
              <a:rPr lang="en-GB" smtClean="0"/>
              <a:t>12/04/2023</a:t>
            </a:fld>
            <a:endParaRPr lang="en-GB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1B888-6EBD-4B35-AFC4-DB0E87ED1ED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4166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35170-2274-4F2F-BAEE-F11569617B30}" type="datetimeFigureOut">
              <a:rPr lang="en-GB" smtClean="0"/>
              <a:t>12/04/2023</a:t>
            </a:fld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1B888-6EBD-4B35-AFC4-DB0E87ED1ED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5512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35170-2274-4F2F-BAEE-F11569617B30}" type="datetimeFigureOut">
              <a:rPr lang="en-GB" smtClean="0"/>
              <a:t>12/04/2023</a:t>
            </a:fld>
            <a:endParaRPr lang="en-GB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1B888-6EBD-4B35-AFC4-DB0E87ED1ED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1496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35170-2274-4F2F-BAEE-F11569617B30}" type="datetimeFigureOut">
              <a:rPr lang="en-GB" smtClean="0"/>
              <a:t>12/04/2023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1B888-6EBD-4B35-AFC4-DB0E87ED1ED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0840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35170-2274-4F2F-BAEE-F11569617B30}" type="datetimeFigureOut">
              <a:rPr lang="en-GB" smtClean="0"/>
              <a:t>12/04/2023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1B888-6EBD-4B35-AFC4-DB0E87ED1ED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0777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135170-2274-4F2F-BAEE-F11569617B30}" type="datetimeFigureOut">
              <a:rPr lang="en-GB" smtClean="0"/>
              <a:t>12/04/2023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1B888-6EBD-4B35-AFC4-DB0E87ED1ED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5218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67544" y="188640"/>
            <a:ext cx="8208912" cy="5904656"/>
          </a:xfrm>
        </p:spPr>
        <p:txBody>
          <a:bodyPr>
            <a:normAutofit fontScale="70000" lnSpcReduction="20000"/>
          </a:bodyPr>
          <a:lstStyle/>
          <a:p>
            <a:pPr algn="l" fontAlgn="base"/>
            <a:r>
              <a:rPr lang="en-US" b="1" i="0" dirty="0" smtClean="0">
                <a:solidFill>
                  <a:srgbClr val="160909"/>
                </a:solidFill>
                <a:effectLst/>
                <a:latin typeface="work sans"/>
              </a:rPr>
              <a:t>Exercise 1:</a:t>
            </a:r>
          </a:p>
          <a:p>
            <a:pPr algn="l" fontAlgn="base"/>
            <a:endParaRPr lang="en-US" b="1" i="0" dirty="0" smtClean="0">
              <a:solidFill>
                <a:srgbClr val="160909"/>
              </a:solidFill>
              <a:effectLst/>
              <a:latin typeface="work sans"/>
            </a:endParaRPr>
          </a:p>
          <a:p>
            <a:pPr algn="l" fontAlgn="base">
              <a:buFont typeface="+mj-lt"/>
              <a:buAutoNum type="arabicPeriod"/>
            </a:pP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There is an empty bowl _____ </a:t>
            </a:r>
            <a:r>
              <a:rPr lang="en-US" b="1" i="0" dirty="0" smtClean="0">
                <a:solidFill>
                  <a:srgbClr val="111111"/>
                </a:solidFill>
                <a:effectLst/>
                <a:latin typeface="roboto"/>
              </a:rPr>
              <a:t>(at, in, on)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 the worktop.</a:t>
            </a:r>
          </a:p>
          <a:p>
            <a:pPr algn="l" fontAlgn="base">
              <a:buFont typeface="+mj-lt"/>
              <a:buAutoNum type="arabicPeriod"/>
            </a:pP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Sana is holding a beautiful vase ____ </a:t>
            </a:r>
            <a:r>
              <a:rPr lang="en-US" b="1" i="0" dirty="0" smtClean="0">
                <a:solidFill>
                  <a:srgbClr val="111111"/>
                </a:solidFill>
                <a:effectLst/>
                <a:latin typeface="roboto"/>
              </a:rPr>
              <a:t>(in, at, on) 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her hand.</a:t>
            </a:r>
          </a:p>
          <a:p>
            <a:pPr algn="l" fontAlgn="base">
              <a:buFont typeface="+mj-lt"/>
              <a:buAutoNum type="arabicPeriod"/>
            </a:pP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There is a beautiful cupboard _____ </a:t>
            </a:r>
            <a:r>
              <a:rPr lang="en-US" b="1" i="0" dirty="0" smtClean="0">
                <a:solidFill>
                  <a:srgbClr val="111111"/>
                </a:solidFill>
                <a:effectLst/>
                <a:latin typeface="roboto"/>
              </a:rPr>
              <a:t>(in, on, at, into)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 the wall.</a:t>
            </a:r>
          </a:p>
          <a:p>
            <a:pPr algn="l" fontAlgn="base">
              <a:buFont typeface="+mj-lt"/>
              <a:buAutoNum type="arabicPeriod"/>
            </a:pP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The policeman was looking ______ </a:t>
            </a:r>
            <a:r>
              <a:rPr lang="en-US" b="1" i="0" dirty="0" smtClean="0">
                <a:solidFill>
                  <a:srgbClr val="111111"/>
                </a:solidFill>
                <a:effectLst/>
                <a:latin typeface="roboto"/>
              </a:rPr>
              <a:t>(in, at, to)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 the culprit.</a:t>
            </a:r>
          </a:p>
          <a:p>
            <a:pPr algn="l" fontAlgn="base">
              <a:buFont typeface="+mj-lt"/>
              <a:buAutoNum type="arabicPeriod"/>
            </a:pP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What are you doing ______ </a:t>
            </a:r>
            <a:r>
              <a:rPr lang="en-US" b="1" i="0" dirty="0" smtClean="0">
                <a:solidFill>
                  <a:srgbClr val="111111"/>
                </a:solidFill>
                <a:effectLst/>
                <a:latin typeface="roboto"/>
              </a:rPr>
              <a:t>(in, on, at)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 Sunday?</a:t>
            </a:r>
          </a:p>
          <a:p>
            <a:pPr algn="l" fontAlgn="base">
              <a:buFont typeface="+mj-lt"/>
              <a:buAutoNum type="arabicPeriod"/>
            </a:pP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I have not been to my village _____ </a:t>
            </a:r>
            <a:r>
              <a:rPr lang="en-US" b="1" i="0" dirty="0" smtClean="0">
                <a:solidFill>
                  <a:srgbClr val="111111"/>
                </a:solidFill>
                <a:effectLst/>
                <a:latin typeface="roboto"/>
              </a:rPr>
              <a:t>(for, on, since)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 December.</a:t>
            </a:r>
          </a:p>
          <a:p>
            <a:pPr algn="l" fontAlgn="base">
              <a:buFont typeface="+mj-lt"/>
              <a:buAutoNum type="arabicPeriod"/>
            </a:pP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He is not at home. He might have left ____ </a:t>
            </a:r>
            <a:r>
              <a:rPr lang="en-US" b="1" i="0" dirty="0" smtClean="0">
                <a:solidFill>
                  <a:srgbClr val="111111"/>
                </a:solidFill>
                <a:effectLst/>
                <a:latin typeface="roboto"/>
              </a:rPr>
              <a:t>(at, on, in)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 the afternoon.</a:t>
            </a:r>
          </a:p>
          <a:p>
            <a:pPr algn="l" fontAlgn="base">
              <a:buFont typeface="+mj-lt"/>
              <a:buAutoNum type="arabicPeriod"/>
            </a:pP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Will you stay _____ (in, on, at) your grandmother’s home ______ </a:t>
            </a:r>
            <a:r>
              <a:rPr lang="en-US" b="1" i="0" dirty="0" smtClean="0">
                <a:solidFill>
                  <a:srgbClr val="111111"/>
                </a:solidFill>
                <a:effectLst/>
                <a:latin typeface="roboto"/>
              </a:rPr>
              <a:t>(since, until, for, by)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 the weekend.</a:t>
            </a:r>
          </a:p>
          <a:p>
            <a:pPr algn="l" fontAlgn="base">
              <a:buFont typeface="+mj-lt"/>
              <a:buAutoNum type="arabicPeriod"/>
            </a:pP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We live ______ </a:t>
            </a:r>
            <a:r>
              <a:rPr lang="en-US" b="1" i="0" dirty="0" smtClean="0">
                <a:solidFill>
                  <a:srgbClr val="111111"/>
                </a:solidFill>
                <a:effectLst/>
                <a:latin typeface="roboto"/>
              </a:rPr>
              <a:t>(at, in, on) 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New York.</a:t>
            </a:r>
          </a:p>
          <a:p>
            <a:pPr algn="l" fontAlgn="base">
              <a:buFont typeface="+mj-lt"/>
              <a:buAutoNum type="arabicPeriod"/>
            </a:pP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Would you like to go _____ </a:t>
            </a:r>
            <a:r>
              <a:rPr lang="en-US" b="1" i="0" dirty="0" smtClean="0">
                <a:solidFill>
                  <a:srgbClr val="111111"/>
                </a:solidFill>
                <a:effectLst/>
                <a:latin typeface="roboto"/>
              </a:rPr>
              <a:t>(at, to, in)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 the cinema this weekend night?</a:t>
            </a:r>
          </a:p>
          <a:p>
            <a:pPr algn="l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7107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09531"/>
          </a:xfrm>
        </p:spPr>
        <p:txBody>
          <a:bodyPr>
            <a:normAutofit fontScale="70000" lnSpcReduction="20000"/>
          </a:bodyPr>
          <a:lstStyle/>
          <a:p>
            <a:pPr marL="0" indent="0" fontAlgn="base">
              <a:buNone/>
            </a:pPr>
            <a:r>
              <a:rPr lang="en-US" b="1" i="0" dirty="0" smtClean="0">
                <a:solidFill>
                  <a:srgbClr val="160909"/>
                </a:solidFill>
                <a:effectLst/>
                <a:latin typeface="work sans"/>
              </a:rPr>
              <a:t>Exercise 2:</a:t>
            </a:r>
          </a:p>
          <a:p>
            <a:pPr marL="0" indent="0" fontAlgn="base">
              <a:buNone/>
            </a:pPr>
            <a:endParaRPr lang="en-US" b="1" i="0" dirty="0" smtClean="0">
              <a:solidFill>
                <a:srgbClr val="160909"/>
              </a:solidFill>
              <a:effectLst/>
              <a:latin typeface="work sans"/>
            </a:endParaRPr>
          </a:p>
          <a:p>
            <a:pPr fontAlgn="base">
              <a:buFont typeface="+mj-lt"/>
              <a:buAutoNum type="arabicPeriod"/>
            </a:pP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______ </a:t>
            </a:r>
            <a:r>
              <a:rPr lang="en-US" b="1" i="0" dirty="0" smtClean="0">
                <a:solidFill>
                  <a:srgbClr val="111111"/>
                </a:solidFill>
                <a:effectLst/>
                <a:latin typeface="roboto"/>
              </a:rPr>
              <a:t>(onto, on, in) 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her wall, I saw a picture of her and her grandfather.</a:t>
            </a:r>
          </a:p>
          <a:p>
            <a:pPr fontAlgn="base">
              <a:buFont typeface="+mj-lt"/>
              <a:buAutoNum type="arabicPeriod"/>
            </a:pP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Her city lies 5300 meters _____ </a:t>
            </a:r>
            <a:r>
              <a:rPr lang="en-US" b="1" i="0" dirty="0" smtClean="0">
                <a:solidFill>
                  <a:srgbClr val="111111"/>
                </a:solidFill>
                <a:effectLst/>
                <a:latin typeface="roboto"/>
              </a:rPr>
              <a:t>(above, below, on)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 sea level.</a:t>
            </a:r>
          </a:p>
          <a:p>
            <a:pPr fontAlgn="base">
              <a:buFont typeface="+mj-lt"/>
              <a:buAutoNum type="arabicPeriod"/>
            </a:pP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Do you recognize the young boy ________ </a:t>
            </a:r>
            <a:r>
              <a:rPr lang="en-US" b="1" i="0" dirty="0" smtClean="0">
                <a:solidFill>
                  <a:srgbClr val="111111"/>
                </a:solidFill>
                <a:effectLst/>
                <a:latin typeface="roboto"/>
              </a:rPr>
              <a:t>(at, in, on)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 the picture?</a:t>
            </a:r>
          </a:p>
          <a:p>
            <a:pPr fontAlgn="base">
              <a:buFont typeface="+mj-lt"/>
              <a:buAutoNum type="arabicPeriod"/>
            </a:pP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If you want to watch the match, you can come _____ </a:t>
            </a:r>
            <a:r>
              <a:rPr lang="en-US" b="1" i="0" dirty="0" smtClean="0">
                <a:solidFill>
                  <a:srgbClr val="111111"/>
                </a:solidFill>
                <a:effectLst/>
                <a:latin typeface="roboto"/>
              </a:rPr>
              <a:t>(to, into, in)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 my sitting room.</a:t>
            </a:r>
          </a:p>
          <a:p>
            <a:pPr fontAlgn="base">
              <a:buFont typeface="+mj-lt"/>
              <a:buAutoNum type="arabicPeriod"/>
            </a:pP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Shall we go ____ </a:t>
            </a:r>
            <a:r>
              <a:rPr lang="en-US" b="1" i="0" dirty="0" smtClean="0">
                <a:solidFill>
                  <a:srgbClr val="111111"/>
                </a:solidFill>
                <a:effectLst/>
                <a:latin typeface="roboto"/>
              </a:rPr>
              <a:t>(on, in, to)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 the picnic this weekend?</a:t>
            </a:r>
          </a:p>
          <a:p>
            <a:pPr fontAlgn="base">
              <a:buFont typeface="+mj-lt"/>
              <a:buAutoNum type="arabicPeriod"/>
            </a:pP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Wait! I will be there _____ </a:t>
            </a:r>
            <a:r>
              <a:rPr lang="en-US" b="1" i="0" dirty="0" smtClean="0">
                <a:solidFill>
                  <a:srgbClr val="111111"/>
                </a:solidFill>
                <a:effectLst/>
                <a:latin typeface="roboto"/>
              </a:rPr>
              <a:t>(in, on, at)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 a minute.</a:t>
            </a:r>
          </a:p>
          <a:p>
            <a:pPr fontAlgn="base">
              <a:buFont typeface="+mj-lt"/>
              <a:buAutoNum type="arabicPeriod"/>
            </a:pP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Your favorite books are ________ </a:t>
            </a:r>
            <a:r>
              <a:rPr lang="en-US" b="1" i="0" dirty="0" smtClean="0">
                <a:solidFill>
                  <a:srgbClr val="111111"/>
                </a:solidFill>
                <a:effectLst/>
                <a:latin typeface="roboto"/>
              </a:rPr>
              <a:t>(in, on, at)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 the floor.</a:t>
            </a:r>
          </a:p>
          <a:p>
            <a:pPr fontAlgn="base">
              <a:buFont typeface="+mj-lt"/>
              <a:buAutoNum type="arabicPeriod"/>
            </a:pP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I met her _____ </a:t>
            </a:r>
            <a:r>
              <a:rPr lang="en-US" b="1" i="0" dirty="0" smtClean="0">
                <a:solidFill>
                  <a:srgbClr val="111111"/>
                </a:solidFill>
                <a:effectLst/>
                <a:latin typeface="roboto"/>
              </a:rPr>
              <a:t>(at, in, on)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 a party for the first time.</a:t>
            </a:r>
          </a:p>
          <a:p>
            <a:pPr fontAlgn="base">
              <a:buFont typeface="+mj-lt"/>
              <a:buAutoNum type="arabicPeriod"/>
            </a:pP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Tonight, I will meet you _____ </a:t>
            </a:r>
            <a:r>
              <a:rPr lang="en-US" b="1" i="0" dirty="0" smtClean="0">
                <a:solidFill>
                  <a:srgbClr val="111111"/>
                </a:solidFill>
                <a:effectLst/>
                <a:latin typeface="roboto"/>
              </a:rPr>
              <a:t>(in, at, on) 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9 o’clock.</a:t>
            </a:r>
          </a:p>
          <a:p>
            <a:pPr fontAlgn="base">
              <a:buFont typeface="+mj-lt"/>
              <a:buAutoNum type="arabicPeriod"/>
            </a:pP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The famous Harry Potter series is written _____</a:t>
            </a:r>
            <a:r>
              <a:rPr lang="en-US" b="1" i="0" dirty="0" smtClean="0">
                <a:solidFill>
                  <a:srgbClr val="111111"/>
                </a:solidFill>
                <a:effectLst/>
                <a:latin typeface="roboto"/>
              </a:rPr>
              <a:t> (at, by, on) 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JK Rowling.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8690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70000" lnSpcReduction="20000"/>
          </a:bodyPr>
          <a:lstStyle/>
          <a:p>
            <a:pPr marL="0" indent="0" fontAlgn="base">
              <a:buNone/>
            </a:pPr>
            <a:r>
              <a:rPr lang="en-US" b="1" i="0" dirty="0" smtClean="0">
                <a:solidFill>
                  <a:srgbClr val="160909"/>
                </a:solidFill>
                <a:effectLst/>
                <a:latin typeface="work sans"/>
              </a:rPr>
              <a:t>Exercise 3:</a:t>
            </a:r>
          </a:p>
          <a:p>
            <a:pPr marL="0" indent="0" fontAlgn="base">
              <a:buNone/>
            </a:pPr>
            <a:endParaRPr lang="en-US" b="1" i="0" dirty="0" smtClean="0">
              <a:solidFill>
                <a:srgbClr val="160909"/>
              </a:solidFill>
              <a:effectLst/>
              <a:latin typeface="work sans"/>
            </a:endParaRPr>
          </a:p>
          <a:p>
            <a:pPr fontAlgn="base">
              <a:buFont typeface="+mj-lt"/>
              <a:buAutoNum type="arabicPeriod"/>
            </a:pP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He is a student _____ </a:t>
            </a:r>
            <a:r>
              <a:rPr lang="en-US" b="1" i="0" dirty="0" smtClean="0">
                <a:solidFill>
                  <a:srgbClr val="111111"/>
                </a:solidFill>
                <a:effectLst/>
                <a:latin typeface="roboto"/>
              </a:rPr>
              <a:t>(in, on, at)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 Harvard.</a:t>
            </a:r>
          </a:p>
          <a:p>
            <a:pPr fontAlgn="base">
              <a:buFont typeface="+mj-lt"/>
              <a:buAutoNum type="arabicPeriod"/>
            </a:pP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Where are you coming ____ </a:t>
            </a:r>
            <a:r>
              <a:rPr lang="en-US" b="1" i="0" dirty="0" smtClean="0">
                <a:solidFill>
                  <a:srgbClr val="111111"/>
                </a:solidFill>
                <a:effectLst/>
                <a:latin typeface="roboto"/>
              </a:rPr>
              <a:t>(for, by, from).</a:t>
            </a:r>
            <a:endParaRPr lang="en-US" b="0" i="0" dirty="0" smtClean="0">
              <a:solidFill>
                <a:srgbClr val="111111"/>
              </a:solidFill>
              <a:effectLst/>
              <a:latin typeface="roboto"/>
            </a:endParaRPr>
          </a:p>
          <a:p>
            <a:pPr fontAlgn="base">
              <a:buFont typeface="+mj-lt"/>
              <a:buAutoNum type="arabicPeriod"/>
            </a:pP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There were a lot of nice people ____ </a:t>
            </a:r>
            <a:r>
              <a:rPr lang="en-US" b="1" i="0" dirty="0" smtClean="0">
                <a:solidFill>
                  <a:srgbClr val="111111"/>
                </a:solidFill>
                <a:effectLst/>
                <a:latin typeface="roboto"/>
              </a:rPr>
              <a:t>(in, at, to) 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Sara’s birthday party last night.</a:t>
            </a:r>
          </a:p>
          <a:p>
            <a:pPr fontAlgn="base">
              <a:buFont typeface="+mj-lt"/>
              <a:buAutoNum type="arabicPeriod"/>
            </a:pP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Can you translate this passage _____ French _____ English?</a:t>
            </a:r>
          </a:p>
          <a:p>
            <a:pPr fontAlgn="base">
              <a:buFont typeface="+mj-lt"/>
              <a:buAutoNum type="arabicPeriod"/>
            </a:pP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____ </a:t>
            </a:r>
            <a:r>
              <a:rPr lang="en-US" b="1" i="0" dirty="0" smtClean="0">
                <a:solidFill>
                  <a:srgbClr val="111111"/>
                </a:solidFill>
                <a:effectLst/>
                <a:latin typeface="roboto"/>
              </a:rPr>
              <a:t>(on, in, at) 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November 2, we will start our new fall semester.</a:t>
            </a:r>
          </a:p>
          <a:p>
            <a:pPr fontAlgn="base">
              <a:buFont typeface="+mj-lt"/>
              <a:buAutoNum type="arabicPeriod"/>
            </a:pP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I love your house ____ </a:t>
            </a:r>
            <a:r>
              <a:rPr lang="en-US" b="1" i="0" dirty="0" smtClean="0">
                <a:solidFill>
                  <a:srgbClr val="111111"/>
                </a:solidFill>
                <a:effectLst/>
                <a:latin typeface="roboto"/>
              </a:rPr>
              <a:t>(by, with, at)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 the river.</a:t>
            </a:r>
          </a:p>
          <a:p>
            <a:pPr fontAlgn="base">
              <a:buFont typeface="+mj-lt"/>
              <a:buAutoNum type="arabicPeriod"/>
            </a:pP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Since we live ____ </a:t>
            </a:r>
            <a:r>
              <a:rPr lang="en-US" b="1" i="0" dirty="0" smtClean="0">
                <a:solidFill>
                  <a:srgbClr val="111111"/>
                </a:solidFill>
                <a:effectLst/>
                <a:latin typeface="roboto"/>
              </a:rPr>
              <a:t>(in, at, on) 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the main road, it is very loud and noisy.</a:t>
            </a:r>
          </a:p>
          <a:p>
            <a:pPr fontAlgn="base">
              <a:buFont typeface="+mj-lt"/>
              <a:buAutoNum type="arabicPeriod"/>
            </a:pP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She misses her grandfather. Because she has not met him _____ </a:t>
            </a:r>
            <a:r>
              <a:rPr lang="en-US" b="1" i="0" dirty="0" smtClean="0">
                <a:solidFill>
                  <a:srgbClr val="111111"/>
                </a:solidFill>
                <a:effectLst/>
                <a:latin typeface="roboto"/>
              </a:rPr>
              <a:t>(in, for, on)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 ages.</a:t>
            </a:r>
          </a:p>
          <a:p>
            <a:pPr fontAlgn="base">
              <a:buFont typeface="+mj-lt"/>
              <a:buAutoNum type="arabicPeriod"/>
            </a:pP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He is well after the accident. What ____</a:t>
            </a:r>
            <a:r>
              <a:rPr lang="en-US" b="1" i="0" dirty="0" smtClean="0">
                <a:solidFill>
                  <a:srgbClr val="111111"/>
                </a:solidFill>
                <a:effectLst/>
                <a:latin typeface="roboto"/>
              </a:rPr>
              <a:t> (for, at, about)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?</a:t>
            </a:r>
          </a:p>
          <a:p>
            <a:pPr fontAlgn="base">
              <a:buFont typeface="+mj-lt"/>
              <a:buAutoNum type="arabicPeriod"/>
            </a:pP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He asked me if my room was ____</a:t>
            </a:r>
            <a:r>
              <a:rPr lang="en-US" b="1" i="0" dirty="0" smtClean="0">
                <a:solidFill>
                  <a:srgbClr val="111111"/>
                </a:solidFill>
                <a:effectLst/>
                <a:latin typeface="roboto"/>
              </a:rPr>
              <a:t> (in, on, at)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 the second floor.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0662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62500" lnSpcReduction="20000"/>
          </a:bodyPr>
          <a:lstStyle/>
          <a:p>
            <a:pPr marL="0" indent="0" fontAlgn="base">
              <a:buNone/>
            </a:pPr>
            <a:r>
              <a:rPr lang="en-US" b="1" i="0" dirty="0" smtClean="0">
                <a:solidFill>
                  <a:srgbClr val="160909"/>
                </a:solidFill>
                <a:effectLst/>
                <a:latin typeface="work sans"/>
              </a:rPr>
              <a:t>Exercise 4:</a:t>
            </a:r>
          </a:p>
          <a:p>
            <a:pPr fontAlgn="base"/>
            <a:endParaRPr lang="en-US" b="1" i="0" dirty="0" smtClean="0">
              <a:solidFill>
                <a:srgbClr val="160909"/>
              </a:solidFill>
              <a:effectLst/>
              <a:latin typeface="work sans"/>
            </a:endParaRPr>
          </a:p>
          <a:p>
            <a:pPr fontAlgn="base">
              <a:buFont typeface="+mj-lt"/>
              <a:buAutoNum type="arabicPeriod"/>
            </a:pP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I hate flying. Therefore, we went ____</a:t>
            </a:r>
            <a:r>
              <a:rPr lang="en-US" b="1" i="0" dirty="0" smtClean="0">
                <a:solidFill>
                  <a:srgbClr val="111111"/>
                </a:solidFill>
                <a:effectLst/>
                <a:latin typeface="roboto"/>
              </a:rPr>
              <a:t> (on, by, at)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 bus.</a:t>
            </a:r>
          </a:p>
          <a:p>
            <a:pPr fontAlgn="base">
              <a:buFont typeface="+mj-lt"/>
              <a:buAutoNum type="arabicPeriod"/>
            </a:pP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That beautiful couple are married _____ </a:t>
            </a:r>
            <a:r>
              <a:rPr lang="en-US" b="1" i="0" dirty="0" smtClean="0">
                <a:solidFill>
                  <a:srgbClr val="111111"/>
                </a:solidFill>
                <a:effectLst/>
                <a:latin typeface="roboto"/>
              </a:rPr>
              <a:t>(on, since, from) 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2002.</a:t>
            </a:r>
          </a:p>
          <a:p>
            <a:pPr fontAlgn="base">
              <a:buFont typeface="+mj-lt"/>
              <a:buAutoNum type="arabicPeriod"/>
            </a:pP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My best friend lives _____ </a:t>
            </a:r>
            <a:r>
              <a:rPr lang="en-US" b="1" i="0" dirty="0" smtClean="0">
                <a:solidFill>
                  <a:srgbClr val="111111"/>
                </a:solidFill>
                <a:effectLst/>
                <a:latin typeface="roboto"/>
              </a:rPr>
              <a:t>(in, at, on)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 a beautiful house ____ (across, at, on) the street.</a:t>
            </a:r>
          </a:p>
          <a:p>
            <a:pPr fontAlgn="base">
              <a:buFont typeface="+mj-lt"/>
              <a:buAutoNum type="arabicPeriod"/>
            </a:pP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We had to walk _____ </a:t>
            </a:r>
            <a:r>
              <a:rPr lang="en-US" b="1" i="0" dirty="0" smtClean="0">
                <a:solidFill>
                  <a:srgbClr val="111111"/>
                </a:solidFill>
                <a:effectLst/>
                <a:latin typeface="roboto"/>
              </a:rPr>
              <a:t>(until, as far as, up to)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 the edge of the desert to find water.</a:t>
            </a:r>
          </a:p>
          <a:p>
            <a:pPr fontAlgn="base">
              <a:buFont typeface="+mj-lt"/>
              <a:buAutoNum type="arabicPeriod"/>
            </a:pP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It seems hard to manage his family. Because Mr. Green has nothing ____ </a:t>
            </a:r>
            <a:r>
              <a:rPr lang="en-US" b="1" i="0" dirty="0" smtClean="0">
                <a:solidFill>
                  <a:srgbClr val="111111"/>
                </a:solidFill>
                <a:effectLst/>
                <a:latin typeface="roboto"/>
              </a:rPr>
              <a:t>(apart from, in, with)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 his pension.</a:t>
            </a:r>
          </a:p>
          <a:p>
            <a:pPr fontAlgn="base">
              <a:buFont typeface="+mj-lt"/>
              <a:buAutoNum type="arabicPeriod"/>
            </a:pP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It seems very cold today. Have you worn anything _____</a:t>
            </a:r>
            <a:r>
              <a:rPr lang="en-US" b="1" i="0" dirty="0" smtClean="0">
                <a:solidFill>
                  <a:srgbClr val="111111"/>
                </a:solidFill>
                <a:effectLst/>
                <a:latin typeface="roboto"/>
              </a:rPr>
              <a:t> (underneath, below, on)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 your sweater?</a:t>
            </a:r>
          </a:p>
          <a:p>
            <a:pPr fontAlgn="base">
              <a:buFont typeface="+mj-lt"/>
              <a:buAutoNum type="arabicPeriod"/>
            </a:pP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We must have arrived ___</a:t>
            </a:r>
            <a:r>
              <a:rPr lang="en-US" b="1" i="0" dirty="0" smtClean="0">
                <a:solidFill>
                  <a:srgbClr val="111111"/>
                </a:solidFill>
                <a:effectLst/>
                <a:latin typeface="roboto"/>
              </a:rPr>
              <a:t> (on, in, at)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 their place ____ </a:t>
            </a:r>
            <a:r>
              <a:rPr lang="en-US" b="1" i="0" dirty="0" smtClean="0">
                <a:solidFill>
                  <a:srgbClr val="111111"/>
                </a:solidFill>
                <a:effectLst/>
                <a:latin typeface="roboto"/>
              </a:rPr>
              <a:t>(on, in, at)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 time _____ </a:t>
            </a:r>
            <a:r>
              <a:rPr lang="en-US" b="1" i="0" dirty="0" smtClean="0">
                <a:solidFill>
                  <a:srgbClr val="111111"/>
                </a:solidFill>
                <a:effectLst/>
                <a:latin typeface="roboto"/>
              </a:rPr>
              <a:t>(at, by, for)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 dinner _____ </a:t>
            </a:r>
            <a:r>
              <a:rPr lang="en-US" b="1" i="0" dirty="0" smtClean="0">
                <a:solidFill>
                  <a:srgbClr val="111111"/>
                </a:solidFill>
                <a:effectLst/>
                <a:latin typeface="roboto"/>
              </a:rPr>
              <a:t>(in, on, at)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 the weekend.</a:t>
            </a:r>
          </a:p>
          <a:p>
            <a:pPr fontAlgn="base">
              <a:buFont typeface="+mj-lt"/>
              <a:buAutoNum type="arabicPeriod"/>
            </a:pP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John died ____ </a:t>
            </a:r>
            <a:r>
              <a:rPr lang="en-US" b="1" i="0" dirty="0" smtClean="0">
                <a:solidFill>
                  <a:srgbClr val="111111"/>
                </a:solidFill>
                <a:effectLst/>
                <a:latin typeface="roboto"/>
              </a:rPr>
              <a:t>(from, with, on)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 a head injury a few days ____ </a:t>
            </a:r>
            <a:r>
              <a:rPr lang="en-US" b="1" i="0" dirty="0" smtClean="0">
                <a:solidFill>
                  <a:srgbClr val="111111"/>
                </a:solidFill>
                <a:effectLst/>
                <a:latin typeface="roboto"/>
              </a:rPr>
              <a:t>(after, on, at)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 his accident.</a:t>
            </a:r>
          </a:p>
          <a:p>
            <a:pPr fontAlgn="base">
              <a:buFont typeface="+mj-lt"/>
              <a:buAutoNum type="arabicPeriod"/>
            </a:pP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My grandparents live ___ </a:t>
            </a:r>
            <a:r>
              <a:rPr lang="en-US" b="1" i="0" dirty="0" smtClean="0">
                <a:solidFill>
                  <a:srgbClr val="111111"/>
                </a:solidFill>
                <a:effectLst/>
                <a:latin typeface="roboto"/>
              </a:rPr>
              <a:t>(on, in, by)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 the way from Karachi to Quetta.</a:t>
            </a:r>
          </a:p>
          <a:p>
            <a:pPr fontAlgn="base">
              <a:buFont typeface="+mj-lt"/>
              <a:buAutoNum type="arabicPeriod"/>
            </a:pP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There are tasty ripe mangoes _____ </a:t>
            </a:r>
            <a:r>
              <a:rPr lang="en-US" b="1" i="0" dirty="0" smtClean="0">
                <a:solidFill>
                  <a:srgbClr val="111111"/>
                </a:solidFill>
                <a:effectLst/>
                <a:latin typeface="roboto"/>
              </a:rPr>
              <a:t>(in, at, on, with)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 the tree.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349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70000" lnSpcReduction="20000"/>
          </a:bodyPr>
          <a:lstStyle/>
          <a:p>
            <a:pPr marL="0" indent="0" fontAlgn="base">
              <a:buNone/>
            </a:pPr>
            <a:r>
              <a:rPr lang="en-US" b="1" i="0" dirty="0" smtClean="0">
                <a:solidFill>
                  <a:srgbClr val="160909"/>
                </a:solidFill>
                <a:effectLst/>
                <a:latin typeface="work sans"/>
              </a:rPr>
              <a:t>Exercise 5:</a:t>
            </a:r>
          </a:p>
          <a:p>
            <a:pPr marL="0" indent="0" fontAlgn="base">
              <a:buNone/>
            </a:pPr>
            <a:endParaRPr lang="en-US" b="1" i="0" dirty="0" smtClean="0">
              <a:solidFill>
                <a:srgbClr val="160909"/>
              </a:solidFill>
              <a:effectLst/>
              <a:latin typeface="work sans"/>
            </a:endParaRPr>
          </a:p>
          <a:p>
            <a:pPr fontAlgn="base">
              <a:buFont typeface="+mj-lt"/>
              <a:buAutoNum type="arabicPeriod"/>
            </a:pP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When I was younger, we had to live ____</a:t>
            </a:r>
            <a:r>
              <a:rPr lang="en-US" b="1" i="0" dirty="0" smtClean="0">
                <a:solidFill>
                  <a:srgbClr val="111111"/>
                </a:solidFill>
                <a:effectLst/>
                <a:latin typeface="roboto"/>
              </a:rPr>
              <a:t> (on, in, at) 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a small two-bedroom apartment _____</a:t>
            </a:r>
            <a:r>
              <a:rPr lang="en-US" b="1" i="0" dirty="0" smtClean="0">
                <a:solidFill>
                  <a:srgbClr val="111111"/>
                </a:solidFill>
                <a:effectLst/>
                <a:latin typeface="roboto"/>
              </a:rPr>
              <a:t> (across, at)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 that street.</a:t>
            </a:r>
          </a:p>
          <a:p>
            <a:pPr fontAlgn="base">
              <a:buFont typeface="+mj-lt"/>
              <a:buAutoNum type="arabicPeriod"/>
            </a:pP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I hope you will write ____ </a:t>
            </a:r>
            <a:r>
              <a:rPr lang="en-US" b="1" i="0" dirty="0" smtClean="0">
                <a:solidFill>
                  <a:srgbClr val="111111"/>
                </a:solidFill>
                <a:effectLst/>
                <a:latin typeface="roboto"/>
              </a:rPr>
              <a:t>(to, on, with)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 me soon.</a:t>
            </a:r>
          </a:p>
          <a:p>
            <a:pPr fontAlgn="base">
              <a:buFont typeface="+mj-lt"/>
              <a:buAutoNum type="arabicPeriod"/>
            </a:pP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____</a:t>
            </a:r>
            <a:r>
              <a:rPr lang="en-US" b="1" i="0" dirty="0" smtClean="0">
                <a:solidFill>
                  <a:srgbClr val="111111"/>
                </a:solidFill>
                <a:effectLst/>
                <a:latin typeface="roboto"/>
              </a:rPr>
              <a:t> (on, in, at) 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1970, this beautiful mansion was built.</a:t>
            </a:r>
          </a:p>
          <a:p>
            <a:pPr fontAlgn="base">
              <a:buFont typeface="+mj-lt"/>
              <a:buAutoNum type="arabicPeriod"/>
            </a:pP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My father has been living ____ </a:t>
            </a:r>
            <a:r>
              <a:rPr lang="en-US" b="1" i="0" dirty="0" smtClean="0">
                <a:solidFill>
                  <a:srgbClr val="111111"/>
                </a:solidFill>
                <a:effectLst/>
                <a:latin typeface="roboto"/>
              </a:rPr>
              <a:t>(on, in, at)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 Canada ____ </a:t>
            </a:r>
            <a:r>
              <a:rPr lang="en-US" b="1" i="0" dirty="0" smtClean="0">
                <a:solidFill>
                  <a:srgbClr val="111111"/>
                </a:solidFill>
                <a:effectLst/>
                <a:latin typeface="roboto"/>
              </a:rPr>
              <a:t>(since, for, in) 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two years.</a:t>
            </a:r>
          </a:p>
          <a:p>
            <a:pPr fontAlgn="base">
              <a:buFont typeface="+mj-lt"/>
              <a:buAutoNum type="arabicPeriod"/>
            </a:pP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I am very pleased ___ </a:t>
            </a:r>
            <a:r>
              <a:rPr lang="en-US" b="1" i="0" dirty="0" smtClean="0">
                <a:solidFill>
                  <a:srgbClr val="111111"/>
                </a:solidFill>
                <a:effectLst/>
                <a:latin typeface="roboto"/>
              </a:rPr>
              <a:t>(in, with, to)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 meet you.</a:t>
            </a:r>
          </a:p>
          <a:p>
            <a:pPr fontAlgn="base">
              <a:buFont typeface="+mj-lt"/>
              <a:buAutoNum type="arabicPeriod"/>
            </a:pP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Her parents are ___ </a:t>
            </a:r>
            <a:r>
              <a:rPr lang="en-US" b="1" i="0" dirty="0" smtClean="0">
                <a:solidFill>
                  <a:srgbClr val="111111"/>
                </a:solidFill>
                <a:effectLst/>
                <a:latin typeface="roboto"/>
              </a:rPr>
              <a:t>(in, for, on) 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vacation. They are ____</a:t>
            </a:r>
            <a:r>
              <a:rPr lang="en-US" b="1" i="0" dirty="0" smtClean="0">
                <a:solidFill>
                  <a:srgbClr val="111111"/>
                </a:solidFill>
                <a:effectLst/>
                <a:latin typeface="roboto"/>
              </a:rPr>
              <a:t> (on, in, at) 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Paris.</a:t>
            </a:r>
          </a:p>
          <a:p>
            <a:pPr fontAlgn="base">
              <a:buFont typeface="+mj-lt"/>
              <a:buAutoNum type="arabicPeriod"/>
            </a:pP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Can you look ____ </a:t>
            </a:r>
            <a:r>
              <a:rPr lang="en-US" b="1" i="0" dirty="0" smtClean="0">
                <a:solidFill>
                  <a:srgbClr val="111111"/>
                </a:solidFill>
                <a:effectLst/>
                <a:latin typeface="roboto"/>
              </a:rPr>
              <a:t>(on, at, with)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 those beautiful flowers?</a:t>
            </a:r>
          </a:p>
          <a:p>
            <a:pPr fontAlgn="base">
              <a:buFont typeface="+mj-lt"/>
              <a:buAutoNum type="arabicPeriod"/>
            </a:pP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They have a house ____ </a:t>
            </a:r>
            <a:r>
              <a:rPr lang="en-US" b="1" i="0" dirty="0" smtClean="0">
                <a:solidFill>
                  <a:srgbClr val="111111"/>
                </a:solidFill>
                <a:effectLst/>
                <a:latin typeface="roboto"/>
              </a:rPr>
              <a:t>(in, on, with) 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a huge backyard.</a:t>
            </a:r>
          </a:p>
          <a:p>
            <a:pPr fontAlgn="base">
              <a:buFont typeface="+mj-lt"/>
              <a:buAutoNum type="arabicPeriod"/>
            </a:pP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He is a tall boy ____ </a:t>
            </a:r>
            <a:r>
              <a:rPr lang="en-US" b="1" i="0" dirty="0" smtClean="0">
                <a:solidFill>
                  <a:srgbClr val="111111"/>
                </a:solidFill>
                <a:effectLst/>
                <a:latin typeface="roboto"/>
              </a:rPr>
              <a:t>(in, with, on)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 long brown hair.</a:t>
            </a:r>
          </a:p>
          <a:p>
            <a:pPr fontAlgn="base">
              <a:buFont typeface="+mj-lt"/>
              <a:buAutoNum type="arabicPeriod"/>
            </a:pP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He comes ____</a:t>
            </a:r>
            <a:r>
              <a:rPr lang="en-US" b="1" i="0" dirty="0" smtClean="0">
                <a:solidFill>
                  <a:srgbClr val="111111"/>
                </a:solidFill>
                <a:effectLst/>
                <a:latin typeface="roboto"/>
              </a:rPr>
              <a:t> (in, from, at)</a:t>
            </a:r>
            <a:r>
              <a:rPr lang="en-US" b="0" i="0" dirty="0" smtClean="0">
                <a:solidFill>
                  <a:srgbClr val="111111"/>
                </a:solidFill>
                <a:effectLst/>
                <a:latin typeface="roboto"/>
              </a:rPr>
              <a:t> a big family with 21 family members.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2974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62473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Prepositions Exercise 1: </a:t>
            </a:r>
            <a:r>
              <a:rPr lang="en-US" dirty="0" smtClean="0"/>
              <a:t>Please choose the correct preposition </a:t>
            </a:r>
            <a:r>
              <a:rPr lang="en-US" b="1" dirty="0" smtClean="0"/>
              <a:t>(in/of/on) </a:t>
            </a:r>
            <a:r>
              <a:rPr lang="en-US" dirty="0" smtClean="0"/>
              <a:t>for the sentences in this exercise.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1. All the students will work ___ a collaborative environment.                           2. They need to concentrate ___ their studies.                                           3. They will be placed ___ a range of community settings.                       4. We examined the scientific basis ___ dental practice.                          5. This degree appeals to students who are interested ___ working in the new fields and occupations created by </a:t>
            </a:r>
            <a:r>
              <a:rPr lang="en-US" dirty="0" err="1" smtClean="0"/>
              <a:t>digitisation</a:t>
            </a:r>
            <a:r>
              <a:rPr lang="en-US" dirty="0" smtClean="0"/>
              <a:t>                                                                                                        6. The essay will be ___ a topic you have studied recently.                      7. These are the cultural processes ___ </a:t>
            </a:r>
            <a:r>
              <a:rPr lang="en-US" dirty="0" err="1" smtClean="0"/>
              <a:t>globalisation</a:t>
            </a:r>
            <a:r>
              <a:rPr lang="en-US" dirty="0" smtClean="0"/>
              <a:t>.                                                      8. Here is a simple analysis ___ algorithms.                                                              9. The researchers are reliant ___ external funding.                               10. This course provides the opportunity to focus ___ your major area of interest.                                                                                                                                   11. You will study this ___ a social context.                                                              12. You will study the important causes ___ environmental change.                   13. The course is ___ the boundary of advanced engineering and science.                                                                                                                             14. This program offers a broad education in areas relevant to the study ___ human health.                                                                                               15. Evolutionary Biology involves the study ___ information contained in living plants and animals.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6984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408712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en-US" b="1" dirty="0" smtClean="0"/>
              <a:t>Prepositions Exercise 2: </a:t>
            </a:r>
            <a:r>
              <a:rPr lang="en-US" dirty="0" smtClean="0"/>
              <a:t>Please choose the correct preposition (about/for/to) for the sentences in this exercise                                                    1. In addition to the formal contact time required ___ each course students will need to allocate non-contact time.                      2. The course encourages students to think critically ___ development.                                                                                                              3. The relative proportion of contact and non-contact time may vary from </a:t>
            </a:r>
            <a:r>
              <a:rPr lang="en-US" dirty="0" err="1" smtClean="0"/>
              <a:t>course___course</a:t>
            </a:r>
            <a:r>
              <a:rPr lang="en-US" dirty="0" smtClean="0"/>
              <a:t>.                                                                 4. The course aims to help people make sound choices ___ health.                                                                                                             5. Graduates are well equipped ___ careers in environmental policy.                                                                                     6. Marine Biology is all ___ the largest and most diverse ecosystem on the planet – the sea.                                                                                                    7. This academic program offers opportunities for studies that can lead ___ careers in the increasingly important field of international business.                                                                                                                           8. Students will learn ___ such key concepts as the scientific method. 9. The degree is designed to build a student's capacity ___ lifelong learning beyond graduation.                                                                                        10. You will study issues related ___ individual adjustment and maladjustment.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80013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26469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Prepositions Exercise 3: </a:t>
            </a:r>
            <a:r>
              <a:rPr lang="en-US" dirty="0" smtClean="0"/>
              <a:t>Please add prepositions to the gaps in this passage. You will need: at, for, from, in, of, on, to,   </a:t>
            </a:r>
          </a:p>
          <a:p>
            <a:pPr marL="0" indent="0" algn="just">
              <a:buNone/>
            </a:pPr>
            <a:r>
              <a:rPr lang="en-US" dirty="0" smtClean="0"/>
              <a:t>In order to write a thesis, one must engage ___ research which focuses ___ a specific topic relevant ___ one's field of study. Current issues ___ the field should be addressed by means of a review ___ the literature ___ their chosen subject. Candidates should show an awareness ___ recent debate ___ the area and not rely ___ secondary sources but make use ___ primary data with particular reference ___ recent findings. Training ___ research methodology is important and students should be guided ___ their choice ___ appropriate software packages and receive instruction ___ their use. They should be introduced ___ qualitative and quantitative research methods and learn how to construct questionnaires ___ volunteers to complete, with questions ___ relevant details. The answers should be given ___ a scale ___ one ___ seven. Researchers should clearly indicate the limitations ___ their study and its usefulness in terms of the wider research ___ the field. All researchers must study ___ a South Australian university ___ the second semester ___2015.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45798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464587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655</Words>
  <Application>Microsoft Office PowerPoint</Application>
  <PresentationFormat>Affichage à l'écran (4:3)</PresentationFormat>
  <Paragraphs>66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User</dc:creator>
  <cp:lastModifiedBy>User</cp:lastModifiedBy>
  <cp:revision>2</cp:revision>
  <dcterms:created xsi:type="dcterms:W3CDTF">2023-04-12T00:08:37Z</dcterms:created>
  <dcterms:modified xsi:type="dcterms:W3CDTF">2023-04-12T00:25:21Z</dcterms:modified>
</cp:coreProperties>
</file>