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56" r:id="rId2"/>
    <p:sldId id="302" r:id="rId3"/>
    <p:sldId id="295" r:id="rId4"/>
    <p:sldId id="257" r:id="rId5"/>
    <p:sldId id="342" r:id="rId6"/>
    <p:sldId id="359" r:id="rId7"/>
    <p:sldId id="350" r:id="rId8"/>
    <p:sldId id="351" r:id="rId9"/>
    <p:sldId id="352" r:id="rId10"/>
    <p:sldId id="343" r:id="rId11"/>
    <p:sldId id="344" r:id="rId12"/>
    <p:sldId id="346" r:id="rId13"/>
    <p:sldId id="347" r:id="rId14"/>
    <p:sldId id="345" r:id="rId15"/>
    <p:sldId id="353" r:id="rId16"/>
    <p:sldId id="354" r:id="rId17"/>
    <p:sldId id="355" r:id="rId18"/>
    <p:sldId id="333" r:id="rId19"/>
    <p:sldId id="358" r:id="rId20"/>
    <p:sldId id="360" r:id="rId21"/>
    <p:sldId id="348" r:id="rId22"/>
    <p:sldId id="301" r:id="rId23"/>
    <p:sldId id="303"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24B09"/>
    <a:srgbClr val="391BED"/>
    <a:srgbClr val="1B3B0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572" y="-4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5FB6C1-AAD5-41A8-B06C-681B2E784750}" type="datetimeFigureOut">
              <a:rPr lang="fr-FR" smtClean="0"/>
              <a:pPr/>
              <a:t>23/04/2020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88CC3-9E59-402C-80A8-628FD2D2EB5F}" type="slidenum">
              <a:rPr lang="fr-FR" smtClean="0"/>
              <a:pPr/>
              <a:t>‹N°›</a:t>
            </a:fld>
            <a:endParaRPr lang="fr-FR"/>
          </a:p>
        </p:txBody>
      </p:sp>
    </p:spTree>
    <p:extLst>
      <p:ext uri="{BB962C8B-B14F-4D97-AF65-F5344CB8AC3E}">
        <p14:creationId xmlns="" xmlns:p14="http://schemas.microsoft.com/office/powerpoint/2010/main" val="270458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088CC3-9E59-402C-80A8-628FD2D2EB5F}" type="slidenum">
              <a:rPr lang="fr-FR" smtClean="0"/>
              <a:pPr/>
              <a:t>10</a:t>
            </a:fld>
            <a:endParaRPr lang="fr-FR"/>
          </a:p>
        </p:txBody>
      </p:sp>
    </p:spTree>
    <p:extLst>
      <p:ext uri="{BB962C8B-B14F-4D97-AF65-F5344CB8AC3E}">
        <p14:creationId xmlns="" xmlns:p14="http://schemas.microsoft.com/office/powerpoint/2010/main" val="29592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Chaque flèche secondaire identifie une des familles de causes potentielles.</a:t>
            </a:r>
          </a:p>
          <a:p>
            <a:endParaRPr lang="fr-FR" dirty="0"/>
          </a:p>
        </p:txBody>
      </p:sp>
      <p:sp>
        <p:nvSpPr>
          <p:cNvPr id="4" name="Espace réservé du numéro de diapositive 3"/>
          <p:cNvSpPr>
            <a:spLocks noGrp="1"/>
          </p:cNvSpPr>
          <p:nvPr>
            <p:ph type="sldNum" sz="quarter" idx="10"/>
          </p:nvPr>
        </p:nvSpPr>
        <p:spPr/>
        <p:txBody>
          <a:bodyPr/>
          <a:lstStyle/>
          <a:p>
            <a:fld id="{40088CC3-9E59-402C-80A8-628FD2D2EB5F}" type="slidenum">
              <a:rPr lang="fr-FR" smtClean="0"/>
              <a:pPr/>
              <a:t>15</a:t>
            </a:fld>
            <a:endParaRPr lang="fr-FR"/>
          </a:p>
        </p:txBody>
      </p:sp>
    </p:spTree>
    <p:extLst>
      <p:ext uri="{BB962C8B-B14F-4D97-AF65-F5344CB8AC3E}">
        <p14:creationId xmlns="" xmlns:p14="http://schemas.microsoft.com/office/powerpoint/2010/main" val="284250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088CC3-9E59-402C-80A8-628FD2D2EB5F}" type="slidenum">
              <a:rPr lang="fr-FR" smtClean="0"/>
              <a:pPr/>
              <a:t>16</a:t>
            </a:fld>
            <a:endParaRPr lang="fr-FR"/>
          </a:p>
        </p:txBody>
      </p:sp>
    </p:spTree>
    <p:extLst>
      <p:ext uri="{BB962C8B-B14F-4D97-AF65-F5344CB8AC3E}">
        <p14:creationId xmlns="" xmlns:p14="http://schemas.microsoft.com/office/powerpoint/2010/main" val="276854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u="sng" dirty="0" smtClean="0">
                <a:solidFill>
                  <a:schemeClr val="bg2">
                    <a:lumMod val="50000"/>
                  </a:schemeClr>
                </a:solidFill>
              </a:rPr>
              <a:t>Etapes</a:t>
            </a:r>
            <a:endParaRPr lang="fr-FR" dirty="0"/>
          </a:p>
        </p:txBody>
      </p:sp>
      <p:sp>
        <p:nvSpPr>
          <p:cNvPr id="4" name="Espace réservé du numéro de diapositive 3"/>
          <p:cNvSpPr>
            <a:spLocks noGrp="1"/>
          </p:cNvSpPr>
          <p:nvPr>
            <p:ph type="sldNum" sz="quarter" idx="10"/>
          </p:nvPr>
        </p:nvSpPr>
        <p:spPr/>
        <p:txBody>
          <a:bodyPr/>
          <a:lstStyle/>
          <a:p>
            <a:fld id="{40088CC3-9E59-402C-80A8-628FD2D2EB5F}" type="slidenum">
              <a:rPr lang="fr-FR" smtClean="0"/>
              <a:pPr/>
              <a:t>19</a:t>
            </a:fld>
            <a:endParaRPr lang="fr-FR"/>
          </a:p>
        </p:txBody>
      </p:sp>
    </p:spTree>
    <p:extLst>
      <p:ext uri="{BB962C8B-B14F-4D97-AF65-F5344CB8AC3E}">
        <p14:creationId xmlns="" xmlns:p14="http://schemas.microsoft.com/office/powerpoint/2010/main" val="1659644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D16CFE38-3CE7-4D7B-B02F-FE1DEC67F656}" type="datetimeFigureOut">
              <a:rPr lang="fr-FR" smtClean="0"/>
              <a:pPr/>
              <a:t>23/04/2020</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CC032B7A-4410-4B04-A5BC-A868C5A62BC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D16CFE38-3CE7-4D7B-B02F-FE1DEC67F656}" type="datetimeFigureOut">
              <a:rPr lang="fr-FR" smtClean="0"/>
              <a:pPr/>
              <a:t>23/04/2020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032B7A-4410-4B04-A5BC-A868C5A62BC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D16CFE38-3CE7-4D7B-B02F-FE1DEC67F656}" type="datetimeFigureOut">
              <a:rPr lang="fr-FR" smtClean="0"/>
              <a:pPr/>
              <a:t>23/04/2020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032B7A-4410-4B04-A5BC-A868C5A62BC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D16CFE38-3CE7-4D7B-B02F-FE1DEC67F656}" type="datetimeFigureOut">
              <a:rPr lang="fr-FR" smtClean="0"/>
              <a:pPr/>
              <a:t>23/04/2020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032B7A-4410-4B04-A5BC-A868C5A62BC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D16CFE38-3CE7-4D7B-B02F-FE1DEC67F656}" type="datetimeFigureOut">
              <a:rPr lang="fr-FR" smtClean="0"/>
              <a:pPr/>
              <a:t>23/04/2020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032B7A-4410-4B04-A5BC-A868C5A62BC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D16CFE38-3CE7-4D7B-B02F-FE1DEC67F656}" type="datetimeFigureOut">
              <a:rPr lang="fr-FR" smtClean="0"/>
              <a:pPr/>
              <a:t>23/04/2020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032B7A-4410-4B04-A5BC-A868C5A62BC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D16CFE38-3CE7-4D7B-B02F-FE1DEC67F656}" type="datetimeFigureOut">
              <a:rPr lang="fr-FR" smtClean="0"/>
              <a:pPr/>
              <a:t>23/04/2020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C032B7A-4410-4B04-A5BC-A868C5A62BC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D16CFE38-3CE7-4D7B-B02F-FE1DEC67F656}" type="datetimeFigureOut">
              <a:rPr lang="fr-FR" smtClean="0"/>
              <a:pPr/>
              <a:t>23/04/2020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C032B7A-4410-4B04-A5BC-A868C5A62BC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6CFE38-3CE7-4D7B-B02F-FE1DEC67F656}" type="datetimeFigureOut">
              <a:rPr lang="fr-FR" smtClean="0"/>
              <a:pPr/>
              <a:t>23/04/2020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C032B7A-4410-4B04-A5BC-A868C5A62BC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D16CFE38-3CE7-4D7B-B02F-FE1DEC67F656}" type="datetimeFigureOut">
              <a:rPr lang="fr-FR" smtClean="0"/>
              <a:pPr/>
              <a:t>23/04/2020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032B7A-4410-4B04-A5BC-A868C5A62BC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D16CFE38-3CE7-4D7B-B02F-FE1DEC67F656}" type="datetimeFigureOut">
              <a:rPr lang="fr-FR" smtClean="0"/>
              <a:pPr/>
              <a:t>23/04/2020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CC032B7A-4410-4B04-A5BC-A868C5A62BC7}" type="slidenum">
              <a:rPr lang="fr-FR" smtClean="0"/>
              <a:pPr/>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16CFE38-3CE7-4D7B-B02F-FE1DEC67F656}" type="datetimeFigureOut">
              <a:rPr lang="fr-FR" smtClean="0"/>
              <a:pPr/>
              <a:t>23/04/2020</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032B7A-4410-4B04-A5BC-A868C5A62BC7}" type="slidenum">
              <a:rPr lang="fr-FR" smtClean="0"/>
              <a:pPr/>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1221" y="0"/>
            <a:ext cx="8928992" cy="1608903"/>
          </a:xfrm>
        </p:spPr>
        <p:txBody>
          <a:bodyPr>
            <a:normAutofit/>
            <a:scene3d>
              <a:camera prst="orthographicFront"/>
              <a:lightRig rig="soft" dir="t">
                <a:rot lat="0" lon="0" rev="10800000"/>
              </a:lightRig>
            </a:scene3d>
            <a:sp3d>
              <a:bevelT w="27940" h="12700"/>
              <a:contourClr>
                <a:srgbClr val="DDDDDD"/>
              </a:contourClr>
            </a:sp3d>
          </a:bodyPr>
          <a:lstStyle/>
          <a:p>
            <a:pPr algn="ctr"/>
            <a:r>
              <a:rPr lang="fr-FR" sz="1600" dirty="0">
                <a:solidFill>
                  <a:schemeClr val="tx1"/>
                </a:solidFill>
                <a:effectLst/>
                <a:latin typeface="+mn-lt"/>
                <a:cs typeface="Times New Roman" pitchFamily="18" charset="0"/>
              </a:rPr>
              <a:t>UNIVERSITE ABOUBEKR BELKAID</a:t>
            </a:r>
            <a:br>
              <a:rPr lang="fr-FR" sz="1600" dirty="0">
                <a:solidFill>
                  <a:schemeClr val="tx1"/>
                </a:solidFill>
                <a:effectLst/>
                <a:latin typeface="+mn-lt"/>
                <a:cs typeface="Times New Roman" pitchFamily="18" charset="0"/>
              </a:rPr>
            </a:br>
            <a:r>
              <a:rPr lang="fr-FR" sz="1600" dirty="0">
                <a:solidFill>
                  <a:schemeClr val="tx1"/>
                </a:solidFill>
                <a:effectLst/>
                <a:latin typeface="+mn-lt"/>
                <a:cs typeface="Times New Roman" pitchFamily="18" charset="0"/>
              </a:rPr>
              <a:t>Faculté des Sciences de la Nature et de la Vie et des Sciences de la Terre et de l’Univers</a:t>
            </a:r>
            <a:br>
              <a:rPr lang="fr-FR" sz="1600" dirty="0">
                <a:solidFill>
                  <a:schemeClr val="tx1"/>
                </a:solidFill>
                <a:effectLst/>
                <a:latin typeface="+mn-lt"/>
                <a:cs typeface="Times New Roman" pitchFamily="18" charset="0"/>
              </a:rPr>
            </a:br>
            <a:r>
              <a:rPr lang="fr-FR" sz="1600" spc="150" dirty="0" smtClean="0">
                <a:ln w="11430"/>
                <a:solidFill>
                  <a:srgbClr val="F8F8F8"/>
                </a:solidFill>
                <a:effectLst>
                  <a:outerShdw blurRad="25400" algn="tl" rotWithShape="0">
                    <a:srgbClr val="000000">
                      <a:alpha val="43000"/>
                    </a:srgbClr>
                  </a:outerShdw>
                </a:effectLst>
                <a:latin typeface="+mn-lt"/>
                <a:cs typeface="Arial" pitchFamily="34" charset="0"/>
              </a:rPr>
              <a:t>Faculté  </a:t>
            </a:r>
            <a:r>
              <a:rPr lang="fr-FR" sz="1600" spc="150" dirty="0">
                <a:ln w="11430"/>
                <a:solidFill>
                  <a:srgbClr val="F8F8F8"/>
                </a:solidFill>
                <a:effectLst>
                  <a:outerShdw blurRad="25400" algn="tl" rotWithShape="0">
                    <a:srgbClr val="000000">
                      <a:alpha val="43000"/>
                    </a:srgbClr>
                  </a:outerShdw>
                </a:effectLst>
                <a:latin typeface="+mn-lt"/>
                <a:cs typeface="Arial" pitchFamily="34" charset="0"/>
              </a:rPr>
              <a:t>des  Sciences  de </a:t>
            </a:r>
            <a:r>
              <a:rPr lang="fr-FR" sz="1600" spc="150" dirty="0" smtClean="0">
                <a:ln w="11430"/>
                <a:solidFill>
                  <a:srgbClr val="F8F8F8"/>
                </a:solidFill>
                <a:effectLst>
                  <a:outerShdw blurRad="25400" algn="tl" rotWithShape="0">
                    <a:srgbClr val="000000">
                      <a:alpha val="43000"/>
                    </a:srgbClr>
                  </a:outerShdw>
                </a:effectLst>
                <a:latin typeface="+mn-lt"/>
                <a:cs typeface="Arial" pitchFamily="34" charset="0"/>
              </a:rPr>
              <a:t>la Nature  </a:t>
            </a:r>
            <a:r>
              <a:rPr lang="fr-FR" sz="1600" spc="150" dirty="0">
                <a:ln w="11430"/>
                <a:solidFill>
                  <a:srgbClr val="F8F8F8"/>
                </a:solidFill>
                <a:effectLst>
                  <a:outerShdw blurRad="25400" algn="tl" rotWithShape="0">
                    <a:srgbClr val="000000">
                      <a:alpha val="43000"/>
                    </a:srgbClr>
                  </a:outerShdw>
                </a:effectLst>
                <a:latin typeface="+mn-lt"/>
                <a:cs typeface="Arial" pitchFamily="34" charset="0"/>
              </a:rPr>
              <a:t>et  de la Vie  et des </a:t>
            </a:r>
            <a:r>
              <a:rPr lang="fr-FR" sz="1600" spc="150" dirty="0" smtClean="0">
                <a:ln w="11430"/>
                <a:solidFill>
                  <a:srgbClr val="F8F8F8"/>
                </a:solidFill>
                <a:effectLst>
                  <a:outerShdw blurRad="25400" algn="tl" rotWithShape="0">
                    <a:srgbClr val="000000">
                      <a:alpha val="43000"/>
                    </a:srgbClr>
                  </a:outerShdw>
                </a:effectLst>
                <a:latin typeface="+mn-lt"/>
                <a:cs typeface="Arial" pitchFamily="34" charset="0"/>
              </a:rPr>
              <a:t>Sciences de  </a:t>
            </a:r>
            <a:r>
              <a:rPr lang="fr-FR" sz="1600" spc="150" dirty="0">
                <a:ln w="11430"/>
                <a:solidFill>
                  <a:srgbClr val="F8F8F8"/>
                </a:solidFill>
                <a:effectLst>
                  <a:outerShdw blurRad="25400" algn="tl" rotWithShape="0">
                    <a:srgbClr val="000000">
                      <a:alpha val="43000"/>
                    </a:srgbClr>
                  </a:outerShdw>
                </a:effectLst>
                <a:latin typeface="+mn-lt"/>
                <a:cs typeface="Arial" pitchFamily="34" charset="0"/>
              </a:rPr>
              <a:t>la Terre  </a:t>
            </a:r>
            <a:r>
              <a:rPr lang="fr-FR" sz="1600" spc="150" dirty="0" smtClean="0">
                <a:ln w="11430"/>
                <a:solidFill>
                  <a:srgbClr val="F8F8F8"/>
                </a:solidFill>
                <a:effectLst>
                  <a:outerShdw blurRad="25400" algn="tl" rotWithShape="0">
                    <a:srgbClr val="000000">
                      <a:alpha val="43000"/>
                    </a:srgbClr>
                  </a:outerShdw>
                </a:effectLst>
                <a:latin typeface="+mn-lt"/>
                <a:cs typeface="Arial" pitchFamily="34" charset="0"/>
              </a:rPr>
              <a:t>et l’Univers</a:t>
            </a:r>
            <a:r>
              <a:rPr lang="fr-FR" sz="1600" spc="150" dirty="0">
                <a:ln w="11430"/>
                <a:solidFill>
                  <a:srgbClr val="F8F8F8"/>
                </a:solidFill>
                <a:effectLst>
                  <a:outerShdw blurRad="25400" algn="tl" rotWithShape="0">
                    <a:srgbClr val="000000">
                      <a:alpha val="43000"/>
                    </a:srgbClr>
                  </a:outerShdw>
                </a:effectLst>
                <a:latin typeface="+mn-lt"/>
                <a:cs typeface="Arial" pitchFamily="34" charset="0"/>
              </a:rPr>
              <a:t/>
            </a:r>
            <a:br>
              <a:rPr lang="fr-FR" sz="1600" spc="150" dirty="0">
                <a:ln w="11430"/>
                <a:solidFill>
                  <a:srgbClr val="F8F8F8"/>
                </a:solidFill>
                <a:effectLst>
                  <a:outerShdw blurRad="25400" algn="tl" rotWithShape="0">
                    <a:srgbClr val="000000">
                      <a:alpha val="43000"/>
                    </a:srgbClr>
                  </a:outerShdw>
                </a:effectLst>
                <a:latin typeface="+mn-lt"/>
                <a:cs typeface="Arial" pitchFamily="34" charset="0"/>
              </a:rPr>
            </a:br>
            <a:r>
              <a:rPr lang="fr-FR" sz="1600" spc="150" dirty="0" smtClean="0">
                <a:ln w="11430"/>
                <a:solidFill>
                  <a:srgbClr val="F8F8F8"/>
                </a:solidFill>
                <a:effectLst>
                  <a:outerShdw blurRad="25400" algn="tl" rotWithShape="0">
                    <a:srgbClr val="000000">
                      <a:alpha val="43000"/>
                    </a:srgbClr>
                  </a:outerShdw>
                </a:effectLst>
                <a:latin typeface="+mn-lt"/>
                <a:cs typeface="Arial" pitchFamily="34" charset="0"/>
              </a:rPr>
              <a:t>Département de biologie</a:t>
            </a:r>
            <a:endParaRPr lang="fr-FR" sz="1600" spc="150" dirty="0">
              <a:ln w="11430"/>
              <a:solidFill>
                <a:srgbClr val="F8F8F8"/>
              </a:solidFill>
              <a:effectLst>
                <a:outerShdw blurRad="25400" algn="tl" rotWithShape="0">
                  <a:srgbClr val="000000">
                    <a:alpha val="43000"/>
                  </a:srgbClr>
                </a:outerShdw>
              </a:effectLst>
              <a:latin typeface="+mn-lt"/>
            </a:endParaRPr>
          </a:p>
        </p:txBody>
      </p:sp>
      <p:sp>
        <p:nvSpPr>
          <p:cNvPr id="3" name="Sous-titre 2"/>
          <p:cNvSpPr>
            <a:spLocks noGrp="1"/>
          </p:cNvSpPr>
          <p:nvPr>
            <p:ph type="subTitle" idx="1"/>
          </p:nvPr>
        </p:nvSpPr>
        <p:spPr>
          <a:xfrm>
            <a:off x="827584" y="2620187"/>
            <a:ext cx="7558608" cy="2945922"/>
          </a:xfrm>
        </p:spPr>
        <p:txBody>
          <a:bodyPr/>
          <a:lstStyle/>
          <a:p>
            <a:pPr algn="l"/>
            <a:endParaRPr lang="fr-FR" b="1" dirty="0" smtClean="0"/>
          </a:p>
        </p:txBody>
      </p:sp>
      <p:pic>
        <p:nvPicPr>
          <p:cNvPr id="5" name="Image 5" descr="Logo_Univ"/>
          <p:cNvPicPr>
            <a:picLocks noChangeAspect="1" noChangeArrowheads="1"/>
          </p:cNvPicPr>
          <p:nvPr/>
        </p:nvPicPr>
        <p:blipFill>
          <a:blip r:embed="rId2" cstate="print"/>
          <a:srcRect/>
          <a:stretch>
            <a:fillRect/>
          </a:stretch>
        </p:blipFill>
        <p:spPr bwMode="auto">
          <a:xfrm>
            <a:off x="3918445" y="1772816"/>
            <a:ext cx="1080120" cy="815427"/>
          </a:xfrm>
          <a:prstGeom prst="rect">
            <a:avLst/>
          </a:prstGeom>
          <a:noFill/>
          <a:ln w="9525">
            <a:noFill/>
            <a:miter lim="800000"/>
            <a:headEnd/>
            <a:tailEnd/>
          </a:ln>
          <a:effectLst>
            <a:outerShdw blurRad="50800" dist="38100" dir="10800000" algn="r" rotWithShape="0">
              <a:prstClr val="black">
                <a:alpha val="40000"/>
              </a:prstClr>
            </a:outerShdw>
            <a:softEdge rad="12700"/>
          </a:effectLst>
        </p:spPr>
      </p:pic>
      <p:sp>
        <p:nvSpPr>
          <p:cNvPr id="8" name="Rectangle à coins arrondis 7"/>
          <p:cNvSpPr/>
          <p:nvPr/>
        </p:nvSpPr>
        <p:spPr>
          <a:xfrm>
            <a:off x="2370273" y="3284984"/>
            <a:ext cx="5256584" cy="1584176"/>
          </a:xfrm>
          <a:prstGeom prst="roundRect">
            <a:avLst/>
          </a:prstGeom>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dirty="0" smtClean="0">
                <a:latin typeface="Algerian" pitchFamily="82" charset="0"/>
              </a:rPr>
              <a:t>Méthode des 5M</a:t>
            </a:r>
            <a:endParaRPr lang="fr-FR" sz="3200" dirty="0">
              <a:latin typeface="Algerian" pitchFamily="82" charset="0"/>
            </a:endParaRPr>
          </a:p>
        </p:txBody>
      </p:sp>
      <p:sp>
        <p:nvSpPr>
          <p:cNvPr id="10" name="Rectangle 9"/>
          <p:cNvSpPr>
            <a:spLocks noChangeArrowheads="1"/>
          </p:cNvSpPr>
          <p:nvPr/>
        </p:nvSpPr>
        <p:spPr bwMode="auto">
          <a:xfrm>
            <a:off x="5327576" y="6488668"/>
            <a:ext cx="381642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AC007F"/>
                </a:solidFill>
                <a:effectLst/>
                <a:latin typeface="Times New Roman" pitchFamily="18" charset="0"/>
                <a:ea typeface="Calibri" pitchFamily="34" charset="0"/>
                <a:cs typeface="Times New Roman" pitchFamily="18" charset="0"/>
              </a:rPr>
              <a:t>       </a:t>
            </a:r>
            <a:r>
              <a:rPr kumimoji="0" lang="fr-FR" b="1" i="0" u="none" strike="noStrike" cap="none" normalizeH="0" baseline="0" dirty="0" smtClean="0">
                <a:ln>
                  <a:noFill/>
                </a:ln>
                <a:effectLst/>
                <a:latin typeface="Times New Roman" pitchFamily="18" charset="0"/>
                <a:ea typeface="Calibri" pitchFamily="34" charset="0"/>
                <a:cs typeface="Times New Roman" pitchFamily="18" charset="0"/>
              </a:rPr>
              <a:t>Ann</a:t>
            </a:r>
            <a:r>
              <a:rPr kumimoji="0" lang="fr-FR" b="1" i="0" u="none" strike="noStrike" cap="none" normalizeH="0" baseline="0" dirty="0" smtClean="0">
                <a:ln>
                  <a:noFill/>
                </a:ln>
                <a:effectLst/>
                <a:latin typeface="Calibri"/>
                <a:ea typeface="Calibri" pitchFamily="34" charset="0"/>
                <a:cs typeface="Times New Roman" pitchFamily="18" charset="0"/>
              </a:rPr>
              <a:t>é</a:t>
            </a:r>
            <a:r>
              <a:rPr kumimoji="0" lang="fr-FR" b="1" i="0" u="none" strike="noStrike" cap="none" normalizeH="0" baseline="0" dirty="0" smtClean="0">
                <a:ln>
                  <a:noFill/>
                </a:ln>
                <a:effectLst/>
                <a:latin typeface="Times New Roman" pitchFamily="18" charset="0"/>
                <a:ea typeface="Calibri" pitchFamily="34" charset="0"/>
                <a:cs typeface="Times New Roman" pitchFamily="18" charset="0"/>
              </a:rPr>
              <a:t>e universitaire </a:t>
            </a:r>
            <a:r>
              <a:rPr kumimoji="0" lang="fr-FR"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2020-2019</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Rectangle 10"/>
          <p:cNvSpPr/>
          <p:nvPr/>
        </p:nvSpPr>
        <p:spPr>
          <a:xfrm>
            <a:off x="308051" y="5809228"/>
            <a:ext cx="4442498" cy="369332"/>
          </a:xfrm>
          <a:prstGeom prst="rect">
            <a:avLst/>
          </a:prstGeom>
        </p:spPr>
        <p:txBody>
          <a:bodyPr wrap="none">
            <a:spAutoFit/>
          </a:bodyPr>
          <a:lstStyle/>
          <a:p>
            <a:r>
              <a:rPr lang="fr-FR" b="1" dirty="0"/>
              <a:t>Responsable du module : </a:t>
            </a:r>
            <a:r>
              <a:rPr lang="fr-FR" b="1" dirty="0">
                <a:solidFill>
                  <a:schemeClr val="bg1"/>
                </a:solidFill>
              </a:rPr>
              <a:t>Mr BENYOUB</a:t>
            </a:r>
          </a:p>
        </p:txBody>
      </p:sp>
    </p:spTree>
    <p:extLst>
      <p:ext uri="{BB962C8B-B14F-4D97-AF65-F5344CB8AC3E}">
        <p14:creationId xmlns="" xmlns:p14="http://schemas.microsoft.com/office/powerpoint/2010/main" val="18307389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536" y="595208"/>
            <a:ext cx="8136904" cy="4873752"/>
          </a:xfrm>
        </p:spPr>
        <p:txBody>
          <a:bodyPr/>
          <a:lstStyle/>
          <a:p>
            <a:pPr marL="0" indent="0">
              <a:buNone/>
            </a:pPr>
            <a:endParaRPr lang="fr-FR" b="1" dirty="0">
              <a:solidFill>
                <a:srgbClr val="FF0000"/>
              </a:solidFill>
            </a:endParaRPr>
          </a:p>
          <a:p>
            <a:pPr marL="0" indent="0">
              <a:buNone/>
            </a:pPr>
            <a:r>
              <a:rPr lang="fr-FR" b="1" dirty="0" smtClean="0">
                <a:solidFill>
                  <a:srgbClr val="FF0000"/>
                </a:solidFill>
              </a:rPr>
              <a:t>M1</a:t>
            </a:r>
            <a:r>
              <a:rPr lang="fr-FR" dirty="0" smtClean="0"/>
              <a:t> </a:t>
            </a:r>
            <a:r>
              <a:rPr lang="fr-FR" dirty="0"/>
              <a:t>- </a:t>
            </a:r>
            <a:r>
              <a:rPr lang="fr-FR" sz="2800" u="sng" dirty="0">
                <a:solidFill>
                  <a:srgbClr val="FF0000"/>
                </a:solidFill>
              </a:rPr>
              <a:t>Matières premières </a:t>
            </a:r>
            <a:r>
              <a:rPr lang="fr-FR" dirty="0"/>
              <a:t>: </a:t>
            </a:r>
            <a:r>
              <a:rPr lang="fr-FR" dirty="0" smtClean="0"/>
              <a:t> </a:t>
            </a:r>
            <a:r>
              <a:rPr lang="fr-FR" sz="2400" dirty="0" smtClean="0"/>
              <a:t>Ce qui est fourni pour travailler et qui ensuite transformé</a:t>
            </a:r>
            <a:endParaRPr lang="fr-FR" sz="2400" dirty="0"/>
          </a:p>
        </p:txBody>
      </p:sp>
      <p:pic>
        <p:nvPicPr>
          <p:cNvPr id="5" name="Imag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446397" y="4814720"/>
            <a:ext cx="4285843" cy="1950740"/>
          </a:xfrm>
          <a:prstGeom prst="ellipse">
            <a:avLst/>
          </a:prstGeom>
          <a:ln>
            <a:noFill/>
          </a:ln>
          <a:effectLst>
            <a:softEdge rad="112500"/>
          </a:effectLst>
        </p:spPr>
      </p:pic>
      <p:sp>
        <p:nvSpPr>
          <p:cNvPr id="2" name="Ellipse 1"/>
          <p:cNvSpPr/>
          <p:nvPr/>
        </p:nvSpPr>
        <p:spPr>
          <a:xfrm>
            <a:off x="449157" y="3650610"/>
            <a:ext cx="2321331"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I</a:t>
            </a:r>
            <a:r>
              <a:rPr lang="fr-FR" dirty="0" smtClean="0"/>
              <a:t>dentification</a:t>
            </a:r>
            <a:endParaRPr lang="fr-FR" dirty="0"/>
          </a:p>
        </p:txBody>
      </p:sp>
      <p:sp>
        <p:nvSpPr>
          <p:cNvPr id="6" name="Ellipse 5"/>
          <p:cNvSpPr/>
          <p:nvPr/>
        </p:nvSpPr>
        <p:spPr>
          <a:xfrm>
            <a:off x="6159269" y="3645024"/>
            <a:ext cx="2211242"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dirty="0" smtClean="0"/>
              <a:t>Manutention</a:t>
            </a:r>
            <a:endParaRPr lang="fr-FR" dirty="0"/>
          </a:p>
        </p:txBody>
      </p:sp>
      <p:sp>
        <p:nvSpPr>
          <p:cNvPr id="7" name="Ellipse 6"/>
          <p:cNvSpPr/>
          <p:nvPr/>
        </p:nvSpPr>
        <p:spPr>
          <a:xfrm>
            <a:off x="3392350" y="2329356"/>
            <a:ext cx="1872208"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Stockage</a:t>
            </a:r>
            <a:endParaRPr lang="fr-FR" dirty="0"/>
          </a:p>
        </p:txBody>
      </p:sp>
      <p:sp>
        <p:nvSpPr>
          <p:cNvPr id="8" name="Ellipse 7"/>
          <p:cNvSpPr/>
          <p:nvPr/>
        </p:nvSpPr>
        <p:spPr>
          <a:xfrm>
            <a:off x="6229256" y="2323596"/>
            <a:ext cx="1872208"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Qualité</a:t>
            </a:r>
            <a:endParaRPr lang="fr-FR" dirty="0"/>
          </a:p>
        </p:txBody>
      </p:sp>
      <p:sp>
        <p:nvSpPr>
          <p:cNvPr id="9" name="Ellipse 8"/>
          <p:cNvSpPr/>
          <p:nvPr/>
        </p:nvSpPr>
        <p:spPr>
          <a:xfrm>
            <a:off x="574189" y="2329356"/>
            <a:ext cx="1872208"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Pièces</a:t>
            </a:r>
            <a:endParaRPr lang="fr-FR" dirty="0"/>
          </a:p>
        </p:txBody>
      </p:sp>
      <p:sp>
        <p:nvSpPr>
          <p:cNvPr id="11" name="Ellipse 10"/>
          <p:cNvSpPr/>
          <p:nvPr/>
        </p:nvSpPr>
        <p:spPr>
          <a:xfrm>
            <a:off x="3392350" y="3645024"/>
            <a:ext cx="2071268"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Fournitures</a:t>
            </a:r>
            <a:endParaRPr lang="fr-FR" dirty="0"/>
          </a:p>
        </p:txBody>
      </p:sp>
    </p:spTree>
    <p:extLst>
      <p:ext uri="{BB962C8B-B14F-4D97-AF65-F5344CB8AC3E}">
        <p14:creationId xmlns="" xmlns:p14="http://schemas.microsoft.com/office/powerpoint/2010/main" val="61833804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27856" y="404664"/>
            <a:ext cx="7467600" cy="4873752"/>
          </a:xfrm>
        </p:spPr>
        <p:txBody>
          <a:bodyPr/>
          <a:lstStyle/>
          <a:p>
            <a:pPr marL="0" indent="0">
              <a:buNone/>
            </a:pPr>
            <a:endParaRPr lang="fr-FR" sz="2800" b="1" dirty="0" smtClean="0">
              <a:solidFill>
                <a:srgbClr val="FF0000"/>
              </a:solidFill>
            </a:endParaRPr>
          </a:p>
          <a:p>
            <a:pPr marL="0" indent="0">
              <a:buNone/>
            </a:pPr>
            <a:r>
              <a:rPr lang="fr-FR" sz="2800" b="1" dirty="0" smtClean="0">
                <a:solidFill>
                  <a:srgbClr val="FF0000"/>
                </a:solidFill>
              </a:rPr>
              <a:t>M2</a:t>
            </a:r>
            <a:r>
              <a:rPr lang="fr-FR" dirty="0" smtClean="0"/>
              <a:t> </a:t>
            </a:r>
            <a:r>
              <a:rPr lang="fr-FR" dirty="0"/>
              <a:t>- </a:t>
            </a:r>
            <a:r>
              <a:rPr lang="fr-FR" u="sng" dirty="0">
                <a:solidFill>
                  <a:srgbClr val="FF0000"/>
                </a:solidFill>
              </a:rPr>
              <a:t>Matériel</a:t>
            </a:r>
            <a:r>
              <a:rPr lang="fr-FR" dirty="0">
                <a:solidFill>
                  <a:srgbClr val="FF0000"/>
                </a:solidFill>
              </a:rPr>
              <a:t> </a:t>
            </a:r>
            <a:r>
              <a:rPr lang="fr-FR" dirty="0"/>
              <a:t>:  </a:t>
            </a:r>
            <a:r>
              <a:rPr lang="fr-FR" dirty="0" smtClean="0"/>
              <a:t>Recense </a:t>
            </a:r>
            <a:r>
              <a:rPr lang="fr-FR" dirty="0"/>
              <a:t>les causes probables ayant pour origine les supports techniques et les produits utilisés. </a:t>
            </a:r>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11760" y="5157192"/>
            <a:ext cx="4104456" cy="1619250"/>
          </a:xfrm>
          <a:prstGeom prst="ellipse">
            <a:avLst/>
          </a:prstGeom>
          <a:ln>
            <a:noFill/>
          </a:ln>
          <a:effectLst>
            <a:softEdge rad="112500"/>
          </a:effectLst>
        </p:spPr>
      </p:pic>
      <p:sp>
        <p:nvSpPr>
          <p:cNvPr id="2" name="Ellipse 1"/>
          <p:cNvSpPr/>
          <p:nvPr/>
        </p:nvSpPr>
        <p:spPr>
          <a:xfrm>
            <a:off x="671635" y="2539691"/>
            <a:ext cx="2088232" cy="100811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a:t>Machines</a:t>
            </a:r>
          </a:p>
        </p:txBody>
      </p:sp>
      <p:sp>
        <p:nvSpPr>
          <p:cNvPr id="7" name="Ellipse 6"/>
          <p:cNvSpPr/>
          <p:nvPr/>
        </p:nvSpPr>
        <p:spPr>
          <a:xfrm>
            <a:off x="677830" y="4031870"/>
            <a:ext cx="2088232" cy="100811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Outils</a:t>
            </a:r>
            <a:endParaRPr lang="fr-FR" dirty="0"/>
          </a:p>
        </p:txBody>
      </p:sp>
      <p:sp>
        <p:nvSpPr>
          <p:cNvPr id="8" name="Ellipse 7"/>
          <p:cNvSpPr/>
          <p:nvPr/>
        </p:nvSpPr>
        <p:spPr>
          <a:xfrm>
            <a:off x="3338905" y="4031870"/>
            <a:ext cx="2088232" cy="100811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Age</a:t>
            </a:r>
            <a:endParaRPr lang="fr-FR" dirty="0"/>
          </a:p>
        </p:txBody>
      </p:sp>
      <p:sp>
        <p:nvSpPr>
          <p:cNvPr id="9" name="Ellipse 8"/>
          <p:cNvSpPr/>
          <p:nvPr/>
        </p:nvSpPr>
        <p:spPr>
          <a:xfrm>
            <a:off x="6031783" y="4031870"/>
            <a:ext cx="2294778" cy="100811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Equipements</a:t>
            </a:r>
            <a:endParaRPr lang="fr-FR" dirty="0"/>
          </a:p>
        </p:txBody>
      </p:sp>
      <p:sp>
        <p:nvSpPr>
          <p:cNvPr id="10" name="Ellipse 9"/>
          <p:cNvSpPr/>
          <p:nvPr/>
        </p:nvSpPr>
        <p:spPr>
          <a:xfrm>
            <a:off x="3344006" y="2544915"/>
            <a:ext cx="2088232" cy="100811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Nombre</a:t>
            </a:r>
            <a:endParaRPr lang="fr-FR" dirty="0"/>
          </a:p>
        </p:txBody>
      </p:sp>
      <p:sp>
        <p:nvSpPr>
          <p:cNvPr id="11" name="Ellipse 10"/>
          <p:cNvSpPr/>
          <p:nvPr/>
        </p:nvSpPr>
        <p:spPr>
          <a:xfrm>
            <a:off x="6016377" y="2573268"/>
            <a:ext cx="2290982" cy="100811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t>Maintenance</a:t>
            </a:r>
            <a:endParaRPr lang="fr-FR" dirty="0"/>
          </a:p>
        </p:txBody>
      </p:sp>
    </p:spTree>
    <p:extLst>
      <p:ext uri="{BB962C8B-B14F-4D97-AF65-F5344CB8AC3E}">
        <p14:creationId xmlns="" xmlns:p14="http://schemas.microsoft.com/office/powerpoint/2010/main" val="2917262203"/>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536" y="476672"/>
            <a:ext cx="7467600" cy="4873752"/>
          </a:xfrm>
        </p:spPr>
        <p:txBody>
          <a:bodyPr/>
          <a:lstStyle/>
          <a:p>
            <a:pPr marL="0" indent="0">
              <a:buNone/>
            </a:pPr>
            <a:endParaRPr lang="fr-FR" sz="2800" b="1" dirty="0" smtClean="0">
              <a:solidFill>
                <a:srgbClr val="FF0000"/>
              </a:solidFill>
            </a:endParaRPr>
          </a:p>
          <a:p>
            <a:pPr marL="0" indent="0">
              <a:buNone/>
            </a:pPr>
            <a:r>
              <a:rPr lang="fr-FR" sz="2800" b="1" dirty="0" smtClean="0">
                <a:solidFill>
                  <a:srgbClr val="FF0000"/>
                </a:solidFill>
              </a:rPr>
              <a:t>M3</a:t>
            </a:r>
            <a:r>
              <a:rPr lang="fr-FR" dirty="0" smtClean="0"/>
              <a:t> </a:t>
            </a:r>
            <a:r>
              <a:rPr lang="fr-FR" dirty="0"/>
              <a:t>- </a:t>
            </a:r>
            <a:r>
              <a:rPr lang="fr-FR" sz="2800" u="sng" dirty="0">
                <a:solidFill>
                  <a:srgbClr val="FF0000"/>
                </a:solidFill>
              </a:rPr>
              <a:t>Milieu</a:t>
            </a:r>
            <a:r>
              <a:rPr lang="fr-FR" dirty="0"/>
              <a:t> </a:t>
            </a:r>
            <a:r>
              <a:rPr lang="fr-FR" dirty="0" smtClean="0"/>
              <a:t>: </a:t>
            </a:r>
            <a:r>
              <a:rPr lang="fr-FR" sz="2400" dirty="0"/>
              <a:t>E</a:t>
            </a:r>
            <a:r>
              <a:rPr lang="fr-FR" sz="2400" dirty="0" smtClean="0"/>
              <a:t>nvironnement de travail </a:t>
            </a:r>
            <a:endParaRPr lang="fr-FR" sz="2400"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23728" y="4479445"/>
            <a:ext cx="4896544" cy="1847850"/>
          </a:xfrm>
          <a:prstGeom prst="ellipse">
            <a:avLst/>
          </a:prstGeom>
          <a:ln>
            <a:noFill/>
          </a:ln>
          <a:effectLst>
            <a:softEdge rad="112500"/>
          </a:effectLst>
        </p:spPr>
      </p:pic>
      <p:sp>
        <p:nvSpPr>
          <p:cNvPr id="2" name="Ellipse 1"/>
          <p:cNvSpPr/>
          <p:nvPr/>
        </p:nvSpPr>
        <p:spPr>
          <a:xfrm>
            <a:off x="395536" y="1900275"/>
            <a:ext cx="2696144" cy="10801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Environnement </a:t>
            </a:r>
            <a:r>
              <a:rPr lang="fr-FR" dirty="0"/>
              <a:t>physique</a:t>
            </a:r>
          </a:p>
        </p:txBody>
      </p:sp>
      <p:sp>
        <p:nvSpPr>
          <p:cNvPr id="7" name="Ellipse 6"/>
          <p:cNvSpPr/>
          <p:nvPr/>
        </p:nvSpPr>
        <p:spPr>
          <a:xfrm>
            <a:off x="539551" y="3105207"/>
            <a:ext cx="2520280" cy="10801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Aménagement</a:t>
            </a:r>
            <a:endParaRPr lang="fr-FR" dirty="0"/>
          </a:p>
        </p:txBody>
      </p:sp>
      <p:sp>
        <p:nvSpPr>
          <p:cNvPr id="8" name="Ellipse 7"/>
          <p:cNvSpPr/>
          <p:nvPr/>
        </p:nvSpPr>
        <p:spPr>
          <a:xfrm>
            <a:off x="3416958" y="3212699"/>
            <a:ext cx="2520280" cy="10801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Climat</a:t>
            </a:r>
            <a:endParaRPr lang="fr-FR" dirty="0"/>
          </a:p>
        </p:txBody>
      </p:sp>
      <p:sp>
        <p:nvSpPr>
          <p:cNvPr id="9" name="Ellipse 8"/>
          <p:cNvSpPr/>
          <p:nvPr/>
        </p:nvSpPr>
        <p:spPr>
          <a:xfrm>
            <a:off x="6268344" y="3212699"/>
            <a:ext cx="2520280" cy="10801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dirty="0" smtClean="0"/>
              <a:t>Législation</a:t>
            </a:r>
            <a:endParaRPr lang="fr-FR" dirty="0"/>
          </a:p>
        </p:txBody>
      </p:sp>
      <p:sp>
        <p:nvSpPr>
          <p:cNvPr id="10" name="Ellipse 9"/>
          <p:cNvSpPr/>
          <p:nvPr/>
        </p:nvSpPr>
        <p:spPr>
          <a:xfrm>
            <a:off x="3419872" y="1972283"/>
            <a:ext cx="2520280" cy="10801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Eclairage</a:t>
            </a:r>
            <a:endParaRPr lang="fr-FR" dirty="0"/>
          </a:p>
        </p:txBody>
      </p:sp>
      <p:sp>
        <p:nvSpPr>
          <p:cNvPr id="11" name="Ellipse 10"/>
          <p:cNvSpPr/>
          <p:nvPr/>
        </p:nvSpPr>
        <p:spPr>
          <a:xfrm>
            <a:off x="6268344" y="2009415"/>
            <a:ext cx="2520280" cy="10801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Bruit</a:t>
            </a:r>
            <a:endParaRPr lang="fr-FR" dirty="0"/>
          </a:p>
        </p:txBody>
      </p:sp>
    </p:spTree>
    <p:extLst>
      <p:ext uri="{BB962C8B-B14F-4D97-AF65-F5344CB8AC3E}">
        <p14:creationId xmlns="" xmlns:p14="http://schemas.microsoft.com/office/powerpoint/2010/main" val="342512549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67544" y="605777"/>
            <a:ext cx="7467600" cy="4873752"/>
          </a:xfrm>
        </p:spPr>
        <p:txBody>
          <a:bodyPr/>
          <a:lstStyle/>
          <a:p>
            <a:pPr marL="0" indent="0">
              <a:buNone/>
            </a:pPr>
            <a:endParaRPr lang="fr-FR" sz="2800" b="1" dirty="0">
              <a:solidFill>
                <a:srgbClr val="FF0000"/>
              </a:solidFill>
            </a:endParaRPr>
          </a:p>
          <a:p>
            <a:pPr marL="0" indent="0">
              <a:buNone/>
            </a:pPr>
            <a:r>
              <a:rPr lang="fr-FR" sz="2800" b="1" dirty="0" smtClean="0">
                <a:solidFill>
                  <a:srgbClr val="FF0000"/>
                </a:solidFill>
              </a:rPr>
              <a:t>M4</a:t>
            </a:r>
            <a:r>
              <a:rPr lang="fr-FR" dirty="0" smtClean="0"/>
              <a:t> </a:t>
            </a:r>
            <a:r>
              <a:rPr lang="fr-FR" dirty="0"/>
              <a:t>- </a:t>
            </a:r>
            <a:r>
              <a:rPr lang="fr-FR" sz="2800" u="sng" dirty="0">
                <a:solidFill>
                  <a:srgbClr val="FF0000"/>
                </a:solidFill>
              </a:rPr>
              <a:t>Méthodes</a:t>
            </a:r>
            <a:r>
              <a:rPr lang="fr-FR" dirty="0"/>
              <a:t> </a:t>
            </a:r>
            <a:r>
              <a:rPr lang="fr-FR" dirty="0" smtClean="0"/>
              <a:t>: La façon de faire , le procédé</a:t>
            </a:r>
            <a:endParaRPr lang="fr-FR"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27084" y="4725144"/>
            <a:ext cx="4864596" cy="2132856"/>
          </a:xfrm>
          <a:prstGeom prst="ellipse">
            <a:avLst/>
          </a:prstGeom>
          <a:ln>
            <a:noFill/>
          </a:ln>
          <a:effectLst>
            <a:softEdge rad="112500"/>
          </a:effectLst>
        </p:spPr>
      </p:pic>
      <p:sp>
        <p:nvSpPr>
          <p:cNvPr id="2" name="Ellipse 1"/>
          <p:cNvSpPr/>
          <p:nvPr/>
        </p:nvSpPr>
        <p:spPr>
          <a:xfrm>
            <a:off x="606167" y="1988840"/>
            <a:ext cx="2232248" cy="10081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Instructions</a:t>
            </a:r>
            <a:endParaRPr lang="fr-FR" dirty="0"/>
          </a:p>
        </p:txBody>
      </p:sp>
      <p:sp>
        <p:nvSpPr>
          <p:cNvPr id="5" name="Ellipse 4"/>
          <p:cNvSpPr/>
          <p:nvPr/>
        </p:nvSpPr>
        <p:spPr>
          <a:xfrm>
            <a:off x="2583131" y="3364448"/>
            <a:ext cx="3461607" cy="10081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Modes </a:t>
            </a:r>
            <a:r>
              <a:rPr lang="fr-FR" dirty="0"/>
              <a:t>opératoires</a:t>
            </a:r>
          </a:p>
        </p:txBody>
      </p:sp>
      <p:sp>
        <p:nvSpPr>
          <p:cNvPr id="6" name="Ellipse 5"/>
          <p:cNvSpPr/>
          <p:nvPr/>
        </p:nvSpPr>
        <p:spPr>
          <a:xfrm>
            <a:off x="6062291" y="2005814"/>
            <a:ext cx="2232248" cy="10081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Procédures</a:t>
            </a:r>
            <a:endParaRPr lang="fr-FR" dirty="0"/>
          </a:p>
        </p:txBody>
      </p:sp>
      <p:sp>
        <p:nvSpPr>
          <p:cNvPr id="7" name="Ellipse 6"/>
          <p:cNvSpPr/>
          <p:nvPr/>
        </p:nvSpPr>
        <p:spPr>
          <a:xfrm>
            <a:off x="3270534" y="1988840"/>
            <a:ext cx="2232248" cy="10081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Manuels</a:t>
            </a:r>
            <a:endParaRPr lang="fr-FR" dirty="0"/>
          </a:p>
        </p:txBody>
      </p:sp>
    </p:spTree>
    <p:extLst>
      <p:ext uri="{BB962C8B-B14F-4D97-AF65-F5344CB8AC3E}">
        <p14:creationId xmlns="" xmlns:p14="http://schemas.microsoft.com/office/powerpoint/2010/main" val="694780349"/>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82821" y="257112"/>
            <a:ext cx="7467600" cy="4873752"/>
          </a:xfrm>
        </p:spPr>
        <p:txBody>
          <a:bodyPr/>
          <a:lstStyle/>
          <a:p>
            <a:pPr marL="0" indent="0">
              <a:buNone/>
            </a:pPr>
            <a:endParaRPr lang="fr-FR" sz="2800" b="1" dirty="0" smtClean="0">
              <a:solidFill>
                <a:srgbClr val="FF0000"/>
              </a:solidFill>
            </a:endParaRPr>
          </a:p>
          <a:p>
            <a:pPr marL="0" indent="0">
              <a:buNone/>
            </a:pPr>
            <a:r>
              <a:rPr lang="fr-FR" sz="2800" b="1" dirty="0" smtClean="0">
                <a:solidFill>
                  <a:srgbClr val="FF0000"/>
                </a:solidFill>
              </a:rPr>
              <a:t>M5</a:t>
            </a:r>
            <a:r>
              <a:rPr lang="fr-FR" dirty="0" smtClean="0"/>
              <a:t> </a:t>
            </a:r>
            <a:r>
              <a:rPr lang="fr-FR" dirty="0"/>
              <a:t>- </a:t>
            </a:r>
            <a:r>
              <a:rPr lang="fr-FR" sz="2800" u="sng" dirty="0">
                <a:solidFill>
                  <a:srgbClr val="FF0000"/>
                </a:solidFill>
              </a:rPr>
              <a:t>Main d'</a:t>
            </a:r>
            <a:r>
              <a:rPr lang="fr-FR" sz="2800" u="sng" dirty="0" err="1">
                <a:solidFill>
                  <a:srgbClr val="FF0000"/>
                </a:solidFill>
              </a:rPr>
              <a:t>oeuvre</a:t>
            </a:r>
            <a:r>
              <a:rPr lang="fr-FR" sz="2800" u="sng" dirty="0">
                <a:solidFill>
                  <a:srgbClr val="FF0000"/>
                </a:solidFill>
              </a:rPr>
              <a:t> </a:t>
            </a:r>
            <a:r>
              <a:rPr lang="fr-FR" dirty="0"/>
              <a:t>: </a:t>
            </a:r>
            <a:endParaRPr lang="fr-FR" dirty="0" smtClean="0"/>
          </a:p>
          <a:p>
            <a:pPr marL="0" indent="0">
              <a:buNone/>
            </a:pPr>
            <a:r>
              <a:rPr lang="fr-FR" sz="2400" dirty="0" smtClean="0"/>
              <a:t>La personne qui réalise le travail </a:t>
            </a:r>
            <a:endParaRPr lang="fr-FR" sz="2400" dirty="0"/>
          </a:p>
        </p:txBody>
      </p:sp>
      <p:sp>
        <p:nvSpPr>
          <p:cNvPr id="5" name="Ellipse 4"/>
          <p:cNvSpPr/>
          <p:nvPr/>
        </p:nvSpPr>
        <p:spPr>
          <a:xfrm>
            <a:off x="5088772" y="3023889"/>
            <a:ext cx="2016224" cy="10081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t> </a:t>
            </a:r>
            <a:r>
              <a:rPr lang="fr-FR" dirty="0" smtClean="0"/>
              <a:t>Expérience</a:t>
            </a:r>
            <a:endParaRPr lang="fr-FR" dirty="0"/>
          </a:p>
        </p:txBody>
      </p:sp>
      <p:sp>
        <p:nvSpPr>
          <p:cNvPr id="6" name="Ellipse 5"/>
          <p:cNvSpPr/>
          <p:nvPr/>
        </p:nvSpPr>
        <p:spPr>
          <a:xfrm>
            <a:off x="1056324" y="5589519"/>
            <a:ext cx="2088232" cy="100811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t>C</a:t>
            </a:r>
            <a:r>
              <a:rPr lang="fr-FR" dirty="0" smtClean="0"/>
              <a:t>ompétence</a:t>
            </a:r>
            <a:endParaRPr lang="fr-FR" dirty="0"/>
          </a:p>
        </p:txBody>
      </p:sp>
      <p:sp>
        <p:nvSpPr>
          <p:cNvPr id="7" name="Ellipse 6"/>
          <p:cNvSpPr/>
          <p:nvPr/>
        </p:nvSpPr>
        <p:spPr>
          <a:xfrm>
            <a:off x="259671" y="1980084"/>
            <a:ext cx="2016224" cy="10081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Directe</a:t>
            </a:r>
            <a:endParaRPr lang="fr-FR" dirty="0"/>
          </a:p>
        </p:txBody>
      </p:sp>
      <p:sp>
        <p:nvSpPr>
          <p:cNvPr id="8" name="Ellipse 7"/>
          <p:cNvSpPr/>
          <p:nvPr/>
        </p:nvSpPr>
        <p:spPr>
          <a:xfrm>
            <a:off x="3432589" y="5657722"/>
            <a:ext cx="2230140" cy="100811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Organisation</a:t>
            </a:r>
            <a:endParaRPr lang="fr-FR" dirty="0"/>
          </a:p>
        </p:txBody>
      </p:sp>
      <p:sp>
        <p:nvSpPr>
          <p:cNvPr id="9" name="Ellipse 8"/>
          <p:cNvSpPr/>
          <p:nvPr/>
        </p:nvSpPr>
        <p:spPr>
          <a:xfrm>
            <a:off x="3535215" y="4103410"/>
            <a:ext cx="2016224" cy="10081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Problème de </a:t>
            </a:r>
            <a:endParaRPr lang="fr-FR" dirty="0"/>
          </a:p>
        </p:txBody>
      </p:sp>
      <p:sp>
        <p:nvSpPr>
          <p:cNvPr id="10" name="Ellipse 9"/>
          <p:cNvSpPr/>
          <p:nvPr/>
        </p:nvSpPr>
        <p:spPr>
          <a:xfrm>
            <a:off x="6798448" y="2036420"/>
            <a:ext cx="2016224" cy="10081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Formation</a:t>
            </a:r>
            <a:endParaRPr lang="fr-FR" dirty="0"/>
          </a:p>
        </p:txBody>
      </p:sp>
      <p:sp>
        <p:nvSpPr>
          <p:cNvPr id="11" name="Ellipse 10"/>
          <p:cNvSpPr/>
          <p:nvPr/>
        </p:nvSpPr>
        <p:spPr>
          <a:xfrm>
            <a:off x="2424477" y="1980084"/>
            <a:ext cx="2016224" cy="10081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Indirecte</a:t>
            </a:r>
            <a:endParaRPr lang="fr-FR" dirty="0"/>
          </a:p>
        </p:txBody>
      </p:sp>
      <p:sp>
        <p:nvSpPr>
          <p:cNvPr id="12" name="Ellipse 11"/>
          <p:cNvSpPr/>
          <p:nvPr/>
        </p:nvSpPr>
        <p:spPr>
          <a:xfrm>
            <a:off x="4589283" y="1980084"/>
            <a:ext cx="2016224" cy="10081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Motivation</a:t>
            </a:r>
            <a:endParaRPr lang="fr-FR" dirty="0"/>
          </a:p>
        </p:txBody>
      </p:sp>
      <p:sp>
        <p:nvSpPr>
          <p:cNvPr id="13" name="Ellipse 12"/>
          <p:cNvSpPr/>
          <p:nvPr/>
        </p:nvSpPr>
        <p:spPr>
          <a:xfrm>
            <a:off x="1727241" y="3110812"/>
            <a:ext cx="2202493" cy="10081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t>A</a:t>
            </a:r>
            <a:r>
              <a:rPr lang="fr-FR" dirty="0" smtClean="0"/>
              <a:t>bsentéisme</a:t>
            </a:r>
            <a:endParaRPr lang="fr-FR" dirty="0"/>
          </a:p>
        </p:txBody>
      </p:sp>
      <p:sp>
        <p:nvSpPr>
          <p:cNvPr id="14" name="Ellipse 13"/>
          <p:cNvSpPr/>
          <p:nvPr/>
        </p:nvSpPr>
        <p:spPr>
          <a:xfrm>
            <a:off x="6063257" y="5627822"/>
            <a:ext cx="2301827" cy="100811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dirty="0" smtClean="0"/>
              <a:t>Management</a:t>
            </a:r>
            <a:endParaRPr lang="fr-FR" dirty="0"/>
          </a:p>
        </p:txBody>
      </p:sp>
      <p:cxnSp>
        <p:nvCxnSpPr>
          <p:cNvPr id="16" name="Connecteur droit avec flèche 15"/>
          <p:cNvCxnSpPr>
            <a:stCxn id="9" idx="3"/>
          </p:cNvCxnSpPr>
          <p:nvPr/>
        </p:nvCxnSpPr>
        <p:spPr>
          <a:xfrm flipH="1">
            <a:off x="2568492" y="4963887"/>
            <a:ext cx="1261992" cy="663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p:cNvCxnSpPr>
            <a:stCxn id="9" idx="4"/>
            <a:endCxn id="8" idx="0"/>
          </p:cNvCxnSpPr>
          <p:nvPr/>
        </p:nvCxnSpPr>
        <p:spPr>
          <a:xfrm>
            <a:off x="4543327" y="5111522"/>
            <a:ext cx="4332" cy="546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p:cNvCxnSpPr>
            <a:stCxn id="9" idx="5"/>
          </p:cNvCxnSpPr>
          <p:nvPr/>
        </p:nvCxnSpPr>
        <p:spPr>
          <a:xfrm>
            <a:off x="5256170" y="4963887"/>
            <a:ext cx="1848826" cy="625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256170" y="767627"/>
            <a:ext cx="3741891" cy="1005189"/>
          </a:xfrm>
          <a:prstGeom prst="rect">
            <a:avLst/>
          </a:prstGeom>
        </p:spPr>
      </p:pic>
    </p:spTree>
    <p:extLst>
      <p:ext uri="{BB962C8B-B14F-4D97-AF65-F5344CB8AC3E}">
        <p14:creationId xmlns="" xmlns:p14="http://schemas.microsoft.com/office/powerpoint/2010/main" val="4256861726"/>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rmAutofit/>
          </a:bodyPr>
          <a:lstStyle/>
          <a:p>
            <a:pPr algn="ctr"/>
            <a:r>
              <a:rPr lang="fr-FR" sz="3200" b="1" dirty="0">
                <a:solidFill>
                  <a:srgbClr val="0070C0"/>
                </a:solidFill>
              </a:rPr>
              <a:t>Etape 3</a:t>
            </a:r>
          </a:p>
        </p:txBody>
      </p:sp>
      <p:sp>
        <p:nvSpPr>
          <p:cNvPr id="3" name="Espace réservé du contenu 2"/>
          <p:cNvSpPr>
            <a:spLocks noGrp="1"/>
          </p:cNvSpPr>
          <p:nvPr>
            <p:ph sz="quarter" idx="1"/>
          </p:nvPr>
        </p:nvSpPr>
        <p:spPr/>
        <p:txBody>
          <a:bodyPr>
            <a:normAutofit lnSpcReduction="10000"/>
          </a:bodyPr>
          <a:lstStyle/>
          <a:p>
            <a:r>
              <a:rPr lang="fr-FR" sz="2400" dirty="0" smtClean="0"/>
              <a:t>Tracer </a:t>
            </a:r>
            <a:r>
              <a:rPr lang="fr-FR" sz="2400" dirty="0"/>
              <a:t>les flèches secondaires correspondant au nombre de familles </a:t>
            </a:r>
            <a:r>
              <a:rPr lang="fr-FR" sz="2400" dirty="0" smtClean="0"/>
              <a:t>de causes </a:t>
            </a:r>
            <a:r>
              <a:rPr lang="fr-FR" sz="2400" dirty="0"/>
              <a:t>potentielles identifiées, et les raccorder à la flèche principale. </a:t>
            </a:r>
            <a:endParaRPr lang="fr-FR" sz="2400" dirty="0" smtClean="0"/>
          </a:p>
          <a:p>
            <a:endParaRPr lang="fr-FR" sz="2400" dirty="0"/>
          </a:p>
          <a:p>
            <a:endParaRPr lang="fr-FR" sz="2400" dirty="0" smtClean="0"/>
          </a:p>
          <a:p>
            <a:pPr marL="0" indent="0">
              <a:buNone/>
            </a:pPr>
            <a:r>
              <a:rPr lang="fr-FR" dirty="0" smtClean="0"/>
              <a:t>                     </a:t>
            </a:r>
            <a:r>
              <a:rPr lang="fr-FR" b="1" dirty="0" smtClean="0">
                <a:solidFill>
                  <a:srgbClr val="FF0000"/>
                </a:solidFill>
              </a:rPr>
              <a:t>M1</a:t>
            </a:r>
            <a:r>
              <a:rPr lang="fr-FR" dirty="0" smtClean="0"/>
              <a:t>       </a:t>
            </a:r>
            <a:r>
              <a:rPr lang="fr-FR" b="1" dirty="0" smtClean="0">
                <a:solidFill>
                  <a:srgbClr val="FF0000"/>
                </a:solidFill>
              </a:rPr>
              <a:t>M2  </a:t>
            </a:r>
          </a:p>
          <a:p>
            <a:endParaRPr lang="fr-FR" dirty="0" smtClean="0"/>
          </a:p>
          <a:p>
            <a:endParaRPr lang="fr-FR" dirty="0"/>
          </a:p>
          <a:p>
            <a:pPr marL="0" indent="0">
              <a:buNone/>
            </a:pPr>
            <a:r>
              <a:rPr lang="fr-FR" dirty="0" smtClean="0"/>
              <a:t>                          </a:t>
            </a:r>
          </a:p>
          <a:p>
            <a:pPr marL="0" indent="0">
              <a:buNone/>
            </a:pPr>
            <a:r>
              <a:rPr lang="fr-FR" b="1" dirty="0">
                <a:solidFill>
                  <a:srgbClr val="FF0000"/>
                </a:solidFill>
              </a:rPr>
              <a:t> </a:t>
            </a:r>
            <a:r>
              <a:rPr lang="fr-FR" b="1" dirty="0" smtClean="0">
                <a:solidFill>
                  <a:srgbClr val="FF0000"/>
                </a:solidFill>
              </a:rPr>
              <a:t>                          M3</a:t>
            </a:r>
            <a:r>
              <a:rPr lang="fr-FR" dirty="0" smtClean="0"/>
              <a:t>       </a:t>
            </a:r>
            <a:r>
              <a:rPr lang="fr-FR" b="1" dirty="0">
                <a:solidFill>
                  <a:srgbClr val="FF0000"/>
                </a:solidFill>
              </a:rPr>
              <a:t>M4</a:t>
            </a:r>
            <a:r>
              <a:rPr lang="fr-FR" dirty="0" smtClean="0"/>
              <a:t>   </a:t>
            </a:r>
            <a:r>
              <a:rPr lang="fr-FR" b="1" dirty="0">
                <a:solidFill>
                  <a:srgbClr val="FF0000"/>
                </a:solidFill>
              </a:rPr>
              <a:t>M5</a:t>
            </a:r>
          </a:p>
        </p:txBody>
      </p:sp>
      <p:cxnSp>
        <p:nvCxnSpPr>
          <p:cNvPr id="4" name="Connecteur droit avec flèche 3"/>
          <p:cNvCxnSpPr/>
          <p:nvPr/>
        </p:nvCxnSpPr>
        <p:spPr>
          <a:xfrm>
            <a:off x="1539191" y="5124137"/>
            <a:ext cx="4320480" cy="360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 name="Connecteur droit 4"/>
          <p:cNvCxnSpPr/>
          <p:nvPr/>
        </p:nvCxnSpPr>
        <p:spPr>
          <a:xfrm flipH="1" flipV="1">
            <a:off x="2591780" y="4609744"/>
            <a:ext cx="432048" cy="486054"/>
          </a:xfrm>
          <a:prstGeom prst="line">
            <a:avLst/>
          </a:prstGeom>
        </p:spPr>
        <p:style>
          <a:lnRef idx="2">
            <a:schemeClr val="dk1"/>
          </a:lnRef>
          <a:fillRef idx="0">
            <a:schemeClr val="dk1"/>
          </a:fillRef>
          <a:effectRef idx="1">
            <a:schemeClr val="dk1"/>
          </a:effectRef>
          <a:fontRef idx="minor">
            <a:schemeClr val="tx1"/>
          </a:fontRef>
        </p:style>
      </p:cxnSp>
      <p:cxnSp>
        <p:nvCxnSpPr>
          <p:cNvPr id="6" name="Connecteur droit 5"/>
          <p:cNvCxnSpPr/>
          <p:nvPr/>
        </p:nvCxnSpPr>
        <p:spPr>
          <a:xfrm flipV="1">
            <a:off x="2807804" y="5142139"/>
            <a:ext cx="360040" cy="397278"/>
          </a:xfrm>
          <a:prstGeom prst="line">
            <a:avLst/>
          </a:prstGeom>
        </p:spPr>
        <p:style>
          <a:lnRef idx="2">
            <a:schemeClr val="dk1"/>
          </a:lnRef>
          <a:fillRef idx="0">
            <a:schemeClr val="dk1"/>
          </a:fillRef>
          <a:effectRef idx="1">
            <a:schemeClr val="dk1"/>
          </a:effectRef>
          <a:fontRef idx="minor">
            <a:schemeClr val="tx1"/>
          </a:fontRef>
        </p:style>
      </p:cxnSp>
      <p:cxnSp>
        <p:nvCxnSpPr>
          <p:cNvPr id="7" name="Connecteur droit 6"/>
          <p:cNvCxnSpPr/>
          <p:nvPr/>
        </p:nvCxnSpPr>
        <p:spPr>
          <a:xfrm flipV="1">
            <a:off x="4716016" y="5160141"/>
            <a:ext cx="288032" cy="419404"/>
          </a:xfrm>
          <a:prstGeom prst="line">
            <a:avLst/>
          </a:prstGeom>
        </p:spPr>
        <p:style>
          <a:lnRef idx="2">
            <a:schemeClr val="dk1"/>
          </a:lnRef>
          <a:fillRef idx="0">
            <a:schemeClr val="dk1"/>
          </a:fillRef>
          <a:effectRef idx="1">
            <a:schemeClr val="dk1"/>
          </a:effectRef>
          <a:fontRef idx="minor">
            <a:schemeClr val="tx1"/>
          </a:fontRef>
        </p:style>
      </p:cxnSp>
      <p:cxnSp>
        <p:nvCxnSpPr>
          <p:cNvPr id="8" name="Connecteur droit 7"/>
          <p:cNvCxnSpPr/>
          <p:nvPr/>
        </p:nvCxnSpPr>
        <p:spPr>
          <a:xfrm flipH="1" flipV="1">
            <a:off x="3563888" y="4638083"/>
            <a:ext cx="432048" cy="486054"/>
          </a:xfrm>
          <a:prstGeom prst="line">
            <a:avLst/>
          </a:prstGeom>
        </p:spPr>
        <p:style>
          <a:lnRef idx="2">
            <a:schemeClr val="dk1"/>
          </a:lnRef>
          <a:fillRef idx="0">
            <a:schemeClr val="dk1"/>
          </a:fillRef>
          <a:effectRef idx="1">
            <a:schemeClr val="dk1"/>
          </a:effectRef>
          <a:fontRef idx="minor">
            <a:schemeClr val="tx1"/>
          </a:fontRef>
        </p:style>
      </p:cxnSp>
      <p:cxnSp>
        <p:nvCxnSpPr>
          <p:cNvPr id="9" name="Connecteur droit 8"/>
          <p:cNvCxnSpPr/>
          <p:nvPr/>
        </p:nvCxnSpPr>
        <p:spPr>
          <a:xfrm flipV="1">
            <a:off x="3851920" y="5142139"/>
            <a:ext cx="288032" cy="403684"/>
          </a:xfrm>
          <a:prstGeom prst="line">
            <a:avLst/>
          </a:prstGeom>
        </p:spPr>
        <p:style>
          <a:lnRef idx="2">
            <a:schemeClr val="dk1"/>
          </a:lnRef>
          <a:fillRef idx="0">
            <a:schemeClr val="dk1"/>
          </a:fillRef>
          <a:effectRef idx="1">
            <a:schemeClr val="dk1"/>
          </a:effectRef>
          <a:fontRef idx="minor">
            <a:schemeClr val="tx1"/>
          </a:fontRef>
        </p:style>
      </p:cxnSp>
      <p:sp>
        <p:nvSpPr>
          <p:cNvPr id="16" name="Rectangle 15"/>
          <p:cNvSpPr/>
          <p:nvPr/>
        </p:nvSpPr>
        <p:spPr>
          <a:xfrm>
            <a:off x="5908204" y="4843770"/>
            <a:ext cx="1211876"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rgbClr val="0070C0"/>
                </a:solidFill>
              </a:rPr>
              <a:t>EFFET</a:t>
            </a:r>
            <a:endParaRPr lang="fr-FR" b="1" dirty="0">
              <a:solidFill>
                <a:srgbClr val="0070C0"/>
              </a:solidFill>
            </a:endParaRPr>
          </a:p>
        </p:txBody>
      </p:sp>
    </p:spTree>
    <p:extLst>
      <p:ext uri="{BB962C8B-B14F-4D97-AF65-F5344CB8AC3E}">
        <p14:creationId xmlns="" xmlns:p14="http://schemas.microsoft.com/office/powerpoint/2010/main" val="197036740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0415" y="476672"/>
            <a:ext cx="8229600" cy="1143000"/>
          </a:xfrm>
        </p:spPr>
        <p:txBody>
          <a:bodyPr>
            <a:normAutofit/>
          </a:bodyPr>
          <a:lstStyle/>
          <a:p>
            <a:pPr algn="ctr"/>
            <a:r>
              <a:rPr lang="fr-FR" sz="3200" b="1" dirty="0">
                <a:solidFill>
                  <a:srgbClr val="0070C0"/>
                </a:solidFill>
              </a:rPr>
              <a:t>Etape 4</a:t>
            </a:r>
          </a:p>
        </p:txBody>
      </p:sp>
      <p:sp>
        <p:nvSpPr>
          <p:cNvPr id="3" name="Espace réservé du contenu 2"/>
          <p:cNvSpPr>
            <a:spLocks noGrp="1"/>
          </p:cNvSpPr>
          <p:nvPr>
            <p:ph sz="quarter" idx="1"/>
          </p:nvPr>
        </p:nvSpPr>
        <p:spPr/>
        <p:txBody>
          <a:bodyPr>
            <a:normAutofit lnSpcReduction="10000"/>
          </a:bodyPr>
          <a:lstStyle/>
          <a:p>
            <a:r>
              <a:rPr lang="fr-FR" sz="2400" dirty="0" smtClean="0"/>
              <a:t>Inscrire </a:t>
            </a:r>
            <a:r>
              <a:rPr lang="fr-FR" sz="2400" dirty="0"/>
              <a:t>sur des </a:t>
            </a:r>
            <a:r>
              <a:rPr lang="fr-FR" sz="2400" dirty="0" smtClean="0"/>
              <a:t>mini </a:t>
            </a:r>
            <a:r>
              <a:rPr lang="fr-FR" sz="2400" dirty="0"/>
              <a:t>flèches, les causes rattachées à chacune des familles.</a:t>
            </a:r>
          </a:p>
          <a:p>
            <a:r>
              <a:rPr lang="fr-FR" sz="2400" dirty="0"/>
              <a:t>Il faut veiller à ce que toutes les causes potentielles </a:t>
            </a:r>
            <a:r>
              <a:rPr lang="fr-FR" sz="2400" dirty="0" smtClean="0"/>
              <a:t>apparaissent</a:t>
            </a:r>
          </a:p>
          <a:p>
            <a:pPr marL="0" indent="0">
              <a:buNone/>
            </a:pPr>
            <a:r>
              <a:rPr lang="fr-FR" b="1" dirty="0">
                <a:solidFill>
                  <a:srgbClr val="FF0000"/>
                </a:solidFill>
              </a:rPr>
              <a:t> </a:t>
            </a:r>
            <a:r>
              <a:rPr lang="fr-FR" b="1" dirty="0" smtClean="0">
                <a:solidFill>
                  <a:srgbClr val="FF0000"/>
                </a:solidFill>
              </a:rPr>
              <a:t>                      </a:t>
            </a:r>
            <a:endParaRPr lang="fr-FR" b="1" dirty="0">
              <a:solidFill>
                <a:srgbClr val="FF0000"/>
              </a:solidFill>
            </a:endParaRPr>
          </a:p>
          <a:p>
            <a:pPr marL="0" indent="0">
              <a:buNone/>
            </a:pPr>
            <a:r>
              <a:rPr lang="fr-FR" b="1" dirty="0" smtClean="0">
                <a:solidFill>
                  <a:srgbClr val="FF0000"/>
                </a:solidFill>
              </a:rPr>
              <a:t>                     M1</a:t>
            </a:r>
            <a:r>
              <a:rPr lang="fr-FR" dirty="0" smtClean="0"/>
              <a:t>               </a:t>
            </a:r>
            <a:r>
              <a:rPr lang="fr-FR" b="1" dirty="0" smtClean="0">
                <a:solidFill>
                  <a:srgbClr val="FF0000"/>
                </a:solidFill>
              </a:rPr>
              <a:t>M2  </a:t>
            </a:r>
            <a:endParaRPr lang="fr-FR" b="1" dirty="0">
              <a:solidFill>
                <a:srgbClr val="FF0000"/>
              </a:solidFill>
            </a:endParaRPr>
          </a:p>
          <a:p>
            <a:pPr marL="0" indent="0">
              <a:buNone/>
            </a:pPr>
            <a:r>
              <a:rPr lang="fr-FR" dirty="0"/>
              <a:t> </a:t>
            </a:r>
            <a:r>
              <a:rPr lang="fr-FR" dirty="0" smtClean="0"/>
              <a:t>                     </a:t>
            </a:r>
          </a:p>
          <a:p>
            <a:pPr marL="0" indent="0">
              <a:buNone/>
            </a:pPr>
            <a:r>
              <a:rPr lang="fr-FR" b="1" dirty="0">
                <a:solidFill>
                  <a:srgbClr val="FF0000"/>
                </a:solidFill>
              </a:rPr>
              <a:t> </a:t>
            </a:r>
            <a:r>
              <a:rPr lang="fr-FR" b="1" dirty="0" smtClean="0">
                <a:solidFill>
                  <a:srgbClr val="FF0000"/>
                </a:solidFill>
              </a:rPr>
              <a:t>                          </a:t>
            </a:r>
          </a:p>
          <a:p>
            <a:pPr marL="0" indent="0">
              <a:buNone/>
            </a:pPr>
            <a:r>
              <a:rPr lang="fr-FR" b="1" dirty="0">
                <a:solidFill>
                  <a:srgbClr val="FF0000"/>
                </a:solidFill>
              </a:rPr>
              <a:t> </a:t>
            </a:r>
            <a:r>
              <a:rPr lang="fr-FR" b="1" dirty="0" smtClean="0">
                <a:solidFill>
                  <a:srgbClr val="FF0000"/>
                </a:solidFill>
              </a:rPr>
              <a:t>                             </a:t>
            </a:r>
          </a:p>
          <a:p>
            <a:pPr marL="0" indent="0">
              <a:buNone/>
            </a:pPr>
            <a:r>
              <a:rPr lang="fr-FR" b="1" dirty="0">
                <a:solidFill>
                  <a:srgbClr val="FF0000"/>
                </a:solidFill>
              </a:rPr>
              <a:t> </a:t>
            </a:r>
            <a:r>
              <a:rPr lang="fr-FR" b="1" dirty="0" smtClean="0">
                <a:solidFill>
                  <a:srgbClr val="FF0000"/>
                </a:solidFill>
              </a:rPr>
              <a:t>                            M3</a:t>
            </a:r>
            <a:r>
              <a:rPr lang="fr-FR" dirty="0" smtClean="0"/>
              <a:t>     </a:t>
            </a:r>
            <a:r>
              <a:rPr lang="fr-FR" b="1" dirty="0" smtClean="0">
                <a:solidFill>
                  <a:srgbClr val="FF0000"/>
                </a:solidFill>
              </a:rPr>
              <a:t>M4</a:t>
            </a:r>
            <a:r>
              <a:rPr lang="fr-FR" dirty="0" smtClean="0"/>
              <a:t>   </a:t>
            </a:r>
            <a:r>
              <a:rPr lang="fr-FR" b="1" dirty="0">
                <a:solidFill>
                  <a:srgbClr val="FF0000"/>
                </a:solidFill>
              </a:rPr>
              <a:t>M5</a:t>
            </a:r>
            <a:endParaRPr lang="fr-FR" dirty="0"/>
          </a:p>
        </p:txBody>
      </p:sp>
      <p:cxnSp>
        <p:nvCxnSpPr>
          <p:cNvPr id="4" name="Connecteur droit avec flèche 3"/>
          <p:cNvCxnSpPr/>
          <p:nvPr/>
        </p:nvCxnSpPr>
        <p:spPr>
          <a:xfrm>
            <a:off x="1802907" y="4869160"/>
            <a:ext cx="4320480" cy="360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 name="Connecteur droit 4"/>
          <p:cNvCxnSpPr/>
          <p:nvPr/>
        </p:nvCxnSpPr>
        <p:spPr>
          <a:xfrm flipH="1" flipV="1">
            <a:off x="4143167" y="4420701"/>
            <a:ext cx="432048" cy="486054"/>
          </a:xfrm>
          <a:prstGeom prst="line">
            <a:avLst/>
          </a:prstGeom>
        </p:spPr>
        <p:style>
          <a:lnRef idx="2">
            <a:schemeClr val="dk1"/>
          </a:lnRef>
          <a:fillRef idx="0">
            <a:schemeClr val="dk1"/>
          </a:fillRef>
          <a:effectRef idx="1">
            <a:schemeClr val="dk1"/>
          </a:effectRef>
          <a:fontRef idx="minor">
            <a:schemeClr val="tx1"/>
          </a:fontRef>
        </p:style>
      </p:cxnSp>
      <p:cxnSp>
        <p:nvCxnSpPr>
          <p:cNvPr id="6" name="Connecteur droit 5"/>
          <p:cNvCxnSpPr/>
          <p:nvPr/>
        </p:nvCxnSpPr>
        <p:spPr>
          <a:xfrm flipH="1" flipV="1">
            <a:off x="2604297" y="4383106"/>
            <a:ext cx="432048" cy="486054"/>
          </a:xfrm>
          <a:prstGeom prst="line">
            <a:avLst/>
          </a:prstGeom>
        </p:spPr>
        <p:style>
          <a:lnRef idx="2">
            <a:schemeClr val="dk1"/>
          </a:lnRef>
          <a:fillRef idx="0">
            <a:schemeClr val="dk1"/>
          </a:fillRef>
          <a:effectRef idx="1">
            <a:schemeClr val="dk1"/>
          </a:effectRef>
          <a:fontRef idx="minor">
            <a:schemeClr val="tx1"/>
          </a:fontRef>
        </p:style>
      </p:cxnSp>
      <p:cxnSp>
        <p:nvCxnSpPr>
          <p:cNvPr id="7" name="Connecteur droit 6"/>
          <p:cNvCxnSpPr/>
          <p:nvPr/>
        </p:nvCxnSpPr>
        <p:spPr>
          <a:xfrm flipV="1">
            <a:off x="3036345" y="4891506"/>
            <a:ext cx="329154" cy="625726"/>
          </a:xfrm>
          <a:prstGeom prst="line">
            <a:avLst/>
          </a:prstGeom>
        </p:spPr>
        <p:style>
          <a:lnRef idx="2">
            <a:schemeClr val="dk1"/>
          </a:lnRef>
          <a:fillRef idx="0">
            <a:schemeClr val="dk1"/>
          </a:fillRef>
          <a:effectRef idx="1">
            <a:schemeClr val="dk1"/>
          </a:effectRef>
          <a:fontRef idx="minor">
            <a:schemeClr val="tx1"/>
          </a:fontRef>
        </p:style>
      </p:cxnSp>
      <p:cxnSp>
        <p:nvCxnSpPr>
          <p:cNvPr id="8" name="Connecteur droit 7"/>
          <p:cNvCxnSpPr/>
          <p:nvPr/>
        </p:nvCxnSpPr>
        <p:spPr>
          <a:xfrm flipV="1">
            <a:off x="3963147" y="4929101"/>
            <a:ext cx="383629" cy="588131"/>
          </a:xfrm>
          <a:prstGeom prst="line">
            <a:avLst/>
          </a:prstGeom>
        </p:spPr>
        <p:style>
          <a:lnRef idx="2">
            <a:schemeClr val="dk1"/>
          </a:lnRef>
          <a:fillRef idx="0">
            <a:schemeClr val="dk1"/>
          </a:fillRef>
          <a:effectRef idx="1">
            <a:schemeClr val="dk1"/>
          </a:effectRef>
          <a:fontRef idx="minor">
            <a:schemeClr val="tx1"/>
          </a:fontRef>
        </p:style>
      </p:cxnSp>
      <p:cxnSp>
        <p:nvCxnSpPr>
          <p:cNvPr id="10" name="Connecteur droit 9"/>
          <p:cNvCxnSpPr/>
          <p:nvPr/>
        </p:nvCxnSpPr>
        <p:spPr>
          <a:xfrm flipV="1">
            <a:off x="4721041" y="4927970"/>
            <a:ext cx="504353" cy="661270"/>
          </a:xfrm>
          <a:prstGeom prst="line">
            <a:avLst/>
          </a:prstGeom>
        </p:spPr>
        <p:style>
          <a:lnRef idx="2">
            <a:schemeClr val="dk1"/>
          </a:lnRef>
          <a:fillRef idx="0">
            <a:schemeClr val="dk1"/>
          </a:fillRef>
          <a:effectRef idx="1">
            <a:schemeClr val="dk1"/>
          </a:effectRef>
          <a:fontRef idx="minor">
            <a:schemeClr val="tx1"/>
          </a:fontRef>
        </p:style>
      </p:cxnSp>
      <p:sp>
        <p:nvSpPr>
          <p:cNvPr id="11" name="Rectangle 10"/>
          <p:cNvSpPr/>
          <p:nvPr/>
        </p:nvSpPr>
        <p:spPr>
          <a:xfrm>
            <a:off x="6122083" y="4707963"/>
            <a:ext cx="1211876"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rgbClr val="0070C0"/>
                </a:solidFill>
              </a:rPr>
              <a:t>EFFET</a:t>
            </a:r>
            <a:endParaRPr lang="fr-FR" b="1" dirty="0">
              <a:solidFill>
                <a:srgbClr val="0070C0"/>
              </a:solidFill>
            </a:endParaRPr>
          </a:p>
        </p:txBody>
      </p:sp>
      <p:cxnSp>
        <p:nvCxnSpPr>
          <p:cNvPr id="13" name="Connecteur droit avec flèche 12"/>
          <p:cNvCxnSpPr/>
          <p:nvPr/>
        </p:nvCxnSpPr>
        <p:spPr>
          <a:xfrm flipH="1">
            <a:off x="4271973" y="5086435"/>
            <a:ext cx="2887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645050" y="4447997"/>
            <a:ext cx="2887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4482982" y="4797152"/>
            <a:ext cx="2887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5102531" y="5164789"/>
            <a:ext cx="2887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3275489" y="5086435"/>
            <a:ext cx="2887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2924933" y="4663728"/>
            <a:ext cx="2887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4058011" y="5326379"/>
            <a:ext cx="2887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3171404" y="5274472"/>
            <a:ext cx="2887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4367065" y="4523567"/>
            <a:ext cx="2887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4915472" y="5326379"/>
            <a:ext cx="2887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2933815" y="5078664"/>
            <a:ext cx="26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2556509" y="4663728"/>
            <a:ext cx="26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2817556" y="5326379"/>
            <a:ext cx="26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3743031" y="5326379"/>
            <a:ext cx="26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4006843" y="4663728"/>
            <a:ext cx="26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863779" y="4523567"/>
            <a:ext cx="26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424603" y="4475513"/>
            <a:ext cx="26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3863779" y="5090145"/>
            <a:ext cx="26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4693566" y="5108948"/>
            <a:ext cx="26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4589135" y="5326379"/>
            <a:ext cx="26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84803377"/>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rmAutofit/>
          </a:bodyPr>
          <a:lstStyle/>
          <a:p>
            <a:pPr algn="ctr"/>
            <a:r>
              <a:rPr lang="fr-FR" sz="3200" b="1" dirty="0">
                <a:solidFill>
                  <a:srgbClr val="0070C0"/>
                </a:solidFill>
              </a:rPr>
              <a:t>Etape 5</a:t>
            </a:r>
          </a:p>
        </p:txBody>
      </p:sp>
      <p:sp>
        <p:nvSpPr>
          <p:cNvPr id="4" name="Organigramme : Données 3"/>
          <p:cNvSpPr/>
          <p:nvPr/>
        </p:nvSpPr>
        <p:spPr>
          <a:xfrm>
            <a:off x="429852" y="1844824"/>
            <a:ext cx="7992888" cy="3528392"/>
          </a:xfrm>
          <a:prstGeom prst="flowChartInputOutput">
            <a:avLst/>
          </a:prstGeom>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dirty="0">
                <a:solidFill>
                  <a:schemeClr val="tx1"/>
                </a:solidFill>
              </a:rPr>
              <a:t>Rechercher parmi les causes potentielles exposées</a:t>
            </a:r>
            <a:r>
              <a:rPr lang="fr-FR" sz="2400" dirty="0" smtClean="0">
                <a:solidFill>
                  <a:schemeClr val="tx1"/>
                </a:solidFill>
              </a:rPr>
              <a:t>,</a:t>
            </a:r>
          </a:p>
          <a:p>
            <a:pPr algn="ctr"/>
            <a:r>
              <a:rPr lang="fr-FR" sz="2400" dirty="0" smtClean="0">
                <a:solidFill>
                  <a:schemeClr val="tx1"/>
                </a:solidFill>
              </a:rPr>
              <a:t> </a:t>
            </a:r>
            <a:r>
              <a:rPr lang="fr-FR" sz="2400" dirty="0">
                <a:solidFill>
                  <a:schemeClr val="tx1"/>
                </a:solidFill>
              </a:rPr>
              <a:t>les causes réelles du</a:t>
            </a:r>
          </a:p>
          <a:p>
            <a:pPr algn="ctr"/>
            <a:r>
              <a:rPr lang="fr-FR" sz="2400" dirty="0">
                <a:solidFill>
                  <a:schemeClr val="tx1"/>
                </a:solidFill>
              </a:rPr>
              <a:t>problème identifié. Ce sera notamment la cause la plus probable qu’il restera à</a:t>
            </a:r>
          </a:p>
          <a:p>
            <a:pPr algn="ctr"/>
            <a:r>
              <a:rPr lang="fr-FR" sz="2400" dirty="0">
                <a:solidFill>
                  <a:schemeClr val="tx1"/>
                </a:solidFill>
              </a:rPr>
              <a:t>vérifier dans la réalité et à corriger</a:t>
            </a:r>
            <a:r>
              <a:rPr lang="fr-FR" sz="2400" dirty="0" smtClean="0">
                <a:solidFill>
                  <a:schemeClr val="tx1"/>
                </a:solidFill>
              </a:rPr>
              <a:t>.</a:t>
            </a:r>
            <a:endParaRPr lang="fr-FR" sz="2400" dirty="0">
              <a:solidFill>
                <a:schemeClr val="tx1"/>
              </a:solidFill>
            </a:endParaRPr>
          </a:p>
        </p:txBody>
      </p:sp>
    </p:spTree>
    <p:extLst>
      <p:ext uri="{BB962C8B-B14F-4D97-AF65-F5344CB8AC3E}">
        <p14:creationId xmlns="" xmlns:p14="http://schemas.microsoft.com/office/powerpoint/2010/main" val="390206204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161" y="58613"/>
            <a:ext cx="7467600" cy="1354163"/>
          </a:xfrm>
        </p:spPr>
        <p:txBody>
          <a:bodyPr>
            <a:normAutofit/>
          </a:bodyPr>
          <a:lstStyle/>
          <a:p>
            <a:pPr algn="ctr"/>
            <a:r>
              <a:rPr lang="fr-FR" sz="3200" b="1" u="sng" dirty="0">
                <a:solidFill>
                  <a:srgbClr val="00B050"/>
                </a:solidFill>
                <a:latin typeface="Algerian" pitchFamily="82" charset="0"/>
              </a:rPr>
              <a:t>Représentation</a:t>
            </a:r>
            <a:r>
              <a:rPr lang="fr-FR" sz="3200" b="1" dirty="0"/>
              <a:t> </a:t>
            </a:r>
            <a:r>
              <a:rPr lang="fr-FR" sz="3200" b="1" u="sng" dirty="0">
                <a:solidFill>
                  <a:srgbClr val="00B050"/>
                </a:solidFill>
                <a:latin typeface="Algerian" pitchFamily="82" charset="0"/>
              </a:rPr>
              <a:t>graphique du diagramme de causes à effets</a:t>
            </a:r>
          </a:p>
        </p:txBody>
      </p:sp>
      <p:pic>
        <p:nvPicPr>
          <p:cNvPr id="4" name="Espace réservé du contenu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79512" y="1935163"/>
            <a:ext cx="8964488" cy="4806205"/>
          </a:xfrm>
        </p:spPr>
      </p:pic>
    </p:spTree>
    <p:extLst>
      <p:ext uri="{BB962C8B-B14F-4D97-AF65-F5344CB8AC3E}">
        <p14:creationId xmlns="" xmlns:p14="http://schemas.microsoft.com/office/powerpoint/2010/main" val="219211300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8229600" cy="794352"/>
          </a:xfrm>
        </p:spPr>
        <p:txBody>
          <a:bodyPr>
            <a:normAutofit/>
          </a:bodyPr>
          <a:lstStyle/>
          <a:p>
            <a:pPr algn="ctr"/>
            <a:r>
              <a:rPr lang="fr-FR" sz="3200" b="1" u="sng" dirty="0">
                <a:solidFill>
                  <a:srgbClr val="00B050"/>
                </a:solidFill>
                <a:latin typeface="Algerian" pitchFamily="82" charset="0"/>
              </a:rPr>
              <a:t>Comment utiliser ?</a:t>
            </a:r>
          </a:p>
        </p:txBody>
      </p:sp>
      <p:sp>
        <p:nvSpPr>
          <p:cNvPr id="3" name="Espace réservé du contenu 2"/>
          <p:cNvSpPr>
            <a:spLocks noGrp="1"/>
          </p:cNvSpPr>
          <p:nvPr>
            <p:ph idx="1"/>
          </p:nvPr>
        </p:nvSpPr>
        <p:spPr>
          <a:xfrm>
            <a:off x="436144" y="1628800"/>
            <a:ext cx="8229600" cy="4389120"/>
          </a:xfrm>
        </p:spPr>
        <p:txBody>
          <a:bodyPr>
            <a:normAutofit/>
          </a:bodyPr>
          <a:lstStyle/>
          <a:p>
            <a:pPr marL="0" indent="0">
              <a:buNone/>
            </a:pPr>
            <a:endParaRPr lang="fr-FR" sz="2400" b="1" u="sng" dirty="0" smtClean="0"/>
          </a:p>
          <a:p>
            <a:endParaRPr lang="fr-FR" sz="2400" dirty="0" smtClean="0"/>
          </a:p>
          <a:p>
            <a:endParaRPr lang="fr-FR" sz="2400" dirty="0"/>
          </a:p>
        </p:txBody>
      </p:sp>
      <p:sp>
        <p:nvSpPr>
          <p:cNvPr id="4" name="Pentagone 3"/>
          <p:cNvSpPr/>
          <p:nvPr/>
        </p:nvSpPr>
        <p:spPr>
          <a:xfrm>
            <a:off x="1720017" y="1916832"/>
            <a:ext cx="5718529" cy="72008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dirty="0"/>
              <a:t>Poser le </a:t>
            </a:r>
            <a:r>
              <a:rPr lang="fr-FR" sz="2400" dirty="0" smtClean="0"/>
              <a:t>problème</a:t>
            </a:r>
            <a:endParaRPr lang="fr-FR" sz="2400" dirty="0"/>
          </a:p>
        </p:txBody>
      </p:sp>
      <p:sp>
        <p:nvSpPr>
          <p:cNvPr id="9" name="Pentagone 8"/>
          <p:cNvSpPr/>
          <p:nvPr/>
        </p:nvSpPr>
        <p:spPr>
          <a:xfrm>
            <a:off x="1720020" y="5356084"/>
            <a:ext cx="5775199" cy="72008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dirty="0"/>
              <a:t>Entourer la cause réelle </a:t>
            </a:r>
          </a:p>
        </p:txBody>
      </p:sp>
      <p:sp>
        <p:nvSpPr>
          <p:cNvPr id="10" name="Pentagone 9"/>
          <p:cNvSpPr/>
          <p:nvPr/>
        </p:nvSpPr>
        <p:spPr>
          <a:xfrm>
            <a:off x="1720019" y="2780928"/>
            <a:ext cx="5760642" cy="72008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dirty="0"/>
              <a:t>Faire émerger toutes les idées</a:t>
            </a:r>
          </a:p>
        </p:txBody>
      </p:sp>
      <p:sp>
        <p:nvSpPr>
          <p:cNvPr id="11" name="Pentagone 10"/>
          <p:cNvSpPr/>
          <p:nvPr/>
        </p:nvSpPr>
        <p:spPr>
          <a:xfrm>
            <a:off x="1734579" y="3645024"/>
            <a:ext cx="5775200" cy="72008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dirty="0"/>
              <a:t>Classer ensuit les causes possibles </a:t>
            </a:r>
          </a:p>
        </p:txBody>
      </p:sp>
      <p:sp>
        <p:nvSpPr>
          <p:cNvPr id="12" name="Pentagone 11"/>
          <p:cNvSpPr/>
          <p:nvPr/>
        </p:nvSpPr>
        <p:spPr>
          <a:xfrm>
            <a:off x="1734579" y="4509120"/>
            <a:ext cx="5760641" cy="72008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dirty="0"/>
              <a:t>Repérer par vote la ou les causes a tester </a:t>
            </a:r>
          </a:p>
        </p:txBody>
      </p:sp>
    </p:spTree>
    <p:extLst>
      <p:ext uri="{BB962C8B-B14F-4D97-AF65-F5344CB8AC3E}">
        <p14:creationId xmlns="" xmlns:p14="http://schemas.microsoft.com/office/powerpoint/2010/main" val="3968090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7467600" cy="1143000"/>
          </a:xfrm>
        </p:spPr>
        <p:txBody>
          <a:bodyPr>
            <a:normAutofit/>
          </a:bodyPr>
          <a:lstStyle/>
          <a:p>
            <a:pPr algn="ctr"/>
            <a:r>
              <a:rPr lang="fr-FR" sz="3200" b="1" u="sng" dirty="0" smtClean="0">
                <a:solidFill>
                  <a:srgbClr val="00B050"/>
                </a:solidFill>
                <a:latin typeface="Algerian" pitchFamily="82" charset="0"/>
              </a:rPr>
              <a:t>  Plant de travail </a:t>
            </a:r>
            <a:r>
              <a:rPr lang="fr-FR" sz="3200" b="1" u="sng" dirty="0" smtClean="0">
                <a:solidFill>
                  <a:srgbClr val="00B050"/>
                </a:solidFill>
              </a:rPr>
              <a:t> </a:t>
            </a:r>
            <a:endParaRPr lang="fr-FR" sz="3200" b="1" u="sng" dirty="0">
              <a:solidFill>
                <a:srgbClr val="00B050"/>
              </a:solidFill>
            </a:endParaRPr>
          </a:p>
        </p:txBody>
      </p:sp>
      <p:sp>
        <p:nvSpPr>
          <p:cNvPr id="3" name="Content Placeholder 2"/>
          <p:cNvSpPr>
            <a:spLocks noGrp="1"/>
          </p:cNvSpPr>
          <p:nvPr>
            <p:ph idx="1"/>
          </p:nvPr>
        </p:nvSpPr>
        <p:spPr>
          <a:xfrm>
            <a:off x="457200" y="1268760"/>
            <a:ext cx="7467600" cy="5421216"/>
          </a:xfrm>
        </p:spPr>
        <p:txBody>
          <a:bodyPr>
            <a:normAutofit/>
          </a:bodyPr>
          <a:lstStyle/>
          <a:p>
            <a:endParaRPr lang="fr-FR" dirty="0"/>
          </a:p>
          <a:p>
            <a:endParaRPr lang="fr-FR" dirty="0"/>
          </a:p>
          <a:p>
            <a:endParaRPr lang="fr-FR" dirty="0"/>
          </a:p>
          <a:p>
            <a:endParaRPr lang="fr-FR" dirty="0"/>
          </a:p>
          <a:p>
            <a:endParaRPr lang="fr-FR" dirty="0"/>
          </a:p>
        </p:txBody>
      </p:sp>
      <p:sp>
        <p:nvSpPr>
          <p:cNvPr id="4" name="Moins 3"/>
          <p:cNvSpPr/>
          <p:nvPr/>
        </p:nvSpPr>
        <p:spPr>
          <a:xfrm>
            <a:off x="1159811" y="31459"/>
            <a:ext cx="6840760" cy="2656053"/>
          </a:xfrm>
          <a:prstGeom prst="mathMin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a:t>Introduction</a:t>
            </a:r>
          </a:p>
        </p:txBody>
      </p:sp>
      <p:sp>
        <p:nvSpPr>
          <p:cNvPr id="5" name="Moins 4"/>
          <p:cNvSpPr/>
          <p:nvPr/>
        </p:nvSpPr>
        <p:spPr>
          <a:xfrm>
            <a:off x="1147074" y="903040"/>
            <a:ext cx="6840760" cy="2592288"/>
          </a:xfrm>
          <a:prstGeom prst="mathMin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t>Définition</a:t>
            </a:r>
          </a:p>
        </p:txBody>
      </p:sp>
      <p:sp>
        <p:nvSpPr>
          <p:cNvPr id="6" name="Moins 5"/>
          <p:cNvSpPr/>
          <p:nvPr/>
        </p:nvSpPr>
        <p:spPr>
          <a:xfrm>
            <a:off x="1147074" y="2564904"/>
            <a:ext cx="6840760" cy="2397672"/>
          </a:xfrm>
          <a:prstGeom prst="mathMin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t>Construction du diagramme</a:t>
            </a:r>
          </a:p>
        </p:txBody>
      </p:sp>
      <p:sp>
        <p:nvSpPr>
          <p:cNvPr id="7" name="Moins 6"/>
          <p:cNvSpPr/>
          <p:nvPr/>
        </p:nvSpPr>
        <p:spPr>
          <a:xfrm>
            <a:off x="1115616" y="3320988"/>
            <a:ext cx="6840760" cy="2520280"/>
          </a:xfrm>
          <a:prstGeom prst="mathMin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a:t>Comment utiliser ?</a:t>
            </a:r>
          </a:p>
        </p:txBody>
      </p:sp>
      <p:sp>
        <p:nvSpPr>
          <p:cNvPr id="8" name="Moins 7"/>
          <p:cNvSpPr/>
          <p:nvPr/>
        </p:nvSpPr>
        <p:spPr>
          <a:xfrm>
            <a:off x="1115616" y="4049688"/>
            <a:ext cx="6840760" cy="2808312"/>
          </a:xfrm>
          <a:prstGeom prst="mathMin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t>Les </a:t>
            </a:r>
            <a:r>
              <a:rPr lang="fr-FR" sz="2400" b="1" dirty="0" smtClean="0"/>
              <a:t>avantages</a:t>
            </a:r>
            <a:endParaRPr lang="fr-FR" sz="2400" b="1" dirty="0"/>
          </a:p>
        </p:txBody>
      </p:sp>
      <p:sp>
        <p:nvSpPr>
          <p:cNvPr id="9" name="Moins 8"/>
          <p:cNvSpPr/>
          <p:nvPr/>
        </p:nvSpPr>
        <p:spPr>
          <a:xfrm>
            <a:off x="1115616" y="1700808"/>
            <a:ext cx="6840760" cy="2485186"/>
          </a:xfrm>
          <a:prstGeom prst="mathMin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a:t>Pourquoi utiliser?</a:t>
            </a:r>
          </a:p>
        </p:txBody>
      </p:sp>
      <p:sp>
        <p:nvSpPr>
          <p:cNvPr id="10" name="Moins 9"/>
          <p:cNvSpPr/>
          <p:nvPr/>
        </p:nvSpPr>
        <p:spPr>
          <a:xfrm>
            <a:off x="1140447" y="5085184"/>
            <a:ext cx="6840760" cy="2520280"/>
          </a:xfrm>
          <a:prstGeom prst="mathMin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t>conclusion</a:t>
            </a:r>
            <a:endParaRPr lang="fr-FR" sz="2400" b="1" dirty="0"/>
          </a:p>
        </p:txBody>
      </p:sp>
    </p:spTree>
    <p:extLst>
      <p:ext uri="{BB962C8B-B14F-4D97-AF65-F5344CB8AC3E}">
        <p14:creationId xmlns="" xmlns:p14="http://schemas.microsoft.com/office/powerpoint/2010/main" val="106991379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234440"/>
            <a:ext cx="8229600" cy="4389120"/>
          </a:xfrm>
        </p:spPr>
        <p:txBody>
          <a:bodyPr/>
          <a:lstStyle/>
          <a:p>
            <a:r>
              <a:rPr lang="fr-FR" b="1" dirty="0" smtClean="0">
                <a:solidFill>
                  <a:schemeClr val="bg2">
                    <a:lumMod val="50000"/>
                  </a:schemeClr>
                </a:solidFill>
              </a:rPr>
              <a:t>Méthodologie et conseils </a:t>
            </a:r>
          </a:p>
          <a:p>
            <a:pPr marL="0" indent="0">
              <a:buNone/>
            </a:pPr>
            <a:r>
              <a:rPr lang="fr-FR" sz="2400" dirty="0" smtClean="0"/>
              <a:t>Le diagramme des 5M prend tout son intérêt si l’on s’efforce de compléter posément chacune des 5 rubrique. Si une famille ne comporte aucune cause potentiel, sans doute le problème n’a-t-il pas été assez étudier. Il est important de clarifier les thèmes ( Main-d'œuvre, Milieu, Matière premier, Matériel, Méthode)  </a:t>
            </a:r>
            <a:endParaRPr lang="fr-FR" sz="2400"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48064" y="3645024"/>
            <a:ext cx="3810000" cy="3081339"/>
          </a:xfrm>
          <a:prstGeom prst="rect">
            <a:avLst/>
          </a:prstGeom>
        </p:spPr>
      </p:pic>
    </p:spTree>
    <p:extLst>
      <p:ext uri="{BB962C8B-B14F-4D97-AF65-F5344CB8AC3E}">
        <p14:creationId xmlns="" xmlns:p14="http://schemas.microsoft.com/office/powerpoint/2010/main" val="4238973884"/>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0952" y="404664"/>
            <a:ext cx="8229600" cy="1143000"/>
          </a:xfrm>
        </p:spPr>
        <p:txBody>
          <a:bodyPr>
            <a:normAutofit/>
          </a:bodyPr>
          <a:lstStyle/>
          <a:p>
            <a:pPr algn="ctr"/>
            <a:r>
              <a:rPr lang="fr-FR" sz="3200" b="1" u="sng" dirty="0">
                <a:solidFill>
                  <a:srgbClr val="00B050"/>
                </a:solidFill>
                <a:latin typeface="Algerian" pitchFamily="82" charset="0"/>
              </a:rPr>
              <a:t>Les avantages </a:t>
            </a:r>
          </a:p>
        </p:txBody>
      </p:sp>
      <p:sp>
        <p:nvSpPr>
          <p:cNvPr id="3" name="Espace réservé du contenu 2"/>
          <p:cNvSpPr>
            <a:spLocks noGrp="1"/>
          </p:cNvSpPr>
          <p:nvPr>
            <p:ph idx="1"/>
          </p:nvPr>
        </p:nvSpPr>
        <p:spPr>
          <a:xfrm>
            <a:off x="453244" y="1988840"/>
            <a:ext cx="8345016" cy="2088232"/>
          </a:xfrm>
        </p:spPr>
        <p:style>
          <a:lnRef idx="2">
            <a:schemeClr val="accent5"/>
          </a:lnRef>
          <a:fillRef idx="1">
            <a:schemeClr val="lt1"/>
          </a:fillRef>
          <a:effectRef idx="0">
            <a:schemeClr val="accent5"/>
          </a:effectRef>
          <a:fontRef idx="minor">
            <a:schemeClr val="dk1"/>
          </a:fontRef>
        </p:style>
        <p:txBody>
          <a:bodyPr/>
          <a:lstStyle/>
          <a:p>
            <a:r>
              <a:rPr lang="fr-FR" sz="2400" dirty="0" smtClean="0"/>
              <a:t>permet de lister toutes les causes possibles.</a:t>
            </a:r>
          </a:p>
          <a:p>
            <a:r>
              <a:rPr lang="fr-FR" sz="2400" dirty="0"/>
              <a:t>p</a:t>
            </a:r>
            <a:r>
              <a:rPr lang="fr-FR" sz="2400" dirty="0" smtClean="0"/>
              <a:t>ermet de sélectionner les causes sur les quelles seront faits des tests.</a:t>
            </a:r>
          </a:p>
          <a:p>
            <a:r>
              <a:rPr lang="fr-FR" sz="2400" dirty="0" smtClean="0"/>
              <a:t>Garde en mémoire les causes possibles qui pourront faire l’objet d’actions préventives.</a:t>
            </a:r>
            <a:endParaRPr lang="fr-FR" sz="2400"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7504" y="4221088"/>
            <a:ext cx="9036496" cy="2644589"/>
          </a:xfrm>
          <a:prstGeom prst="rect">
            <a:avLst/>
          </a:prstGeom>
        </p:spPr>
      </p:pic>
    </p:spTree>
    <p:extLst>
      <p:ext uri="{BB962C8B-B14F-4D97-AF65-F5344CB8AC3E}">
        <p14:creationId xmlns="" xmlns:p14="http://schemas.microsoft.com/office/powerpoint/2010/main" val="329463124"/>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620688"/>
            <a:ext cx="7467600" cy="994122"/>
          </a:xfrm>
        </p:spPr>
        <p:txBody>
          <a:bodyPr vert="horz" anchor="b">
            <a:normAutofit fontScale="90000"/>
          </a:bodyPr>
          <a:lstStyle/>
          <a:p>
            <a:pPr algn="ctr"/>
            <a:r>
              <a:rPr lang="fr-FR" sz="3200" b="1" u="sng" dirty="0">
                <a:solidFill>
                  <a:srgbClr val="00B050"/>
                </a:solidFill>
                <a:latin typeface="Algerian" pitchFamily="82" charset="0"/>
              </a:rPr>
              <a:t>Conclusion</a:t>
            </a:r>
            <a:br>
              <a:rPr lang="fr-FR" sz="3200" b="1" u="sng" dirty="0">
                <a:solidFill>
                  <a:srgbClr val="00B050"/>
                </a:solidFill>
                <a:latin typeface="Algerian" pitchFamily="82" charset="0"/>
              </a:rPr>
            </a:br>
            <a:endParaRPr lang="fr-FR" sz="3200" b="1" u="sng" dirty="0">
              <a:solidFill>
                <a:srgbClr val="00B050"/>
              </a:solidFill>
              <a:latin typeface="Algerian" pitchFamily="82" charset="0"/>
            </a:endParaRPr>
          </a:p>
        </p:txBody>
      </p:sp>
      <p:sp>
        <p:nvSpPr>
          <p:cNvPr id="3" name="Espace réservé du contenu 2"/>
          <p:cNvSpPr>
            <a:spLocks noGrp="1"/>
          </p:cNvSpPr>
          <p:nvPr>
            <p:ph idx="1"/>
          </p:nvPr>
        </p:nvSpPr>
        <p:spPr>
          <a:xfrm>
            <a:off x="457200" y="1412776"/>
            <a:ext cx="7467600" cy="5061176"/>
          </a:xfrm>
        </p:spPr>
        <p:txBody>
          <a:bodyPr>
            <a:normAutofit/>
          </a:bodyPr>
          <a:lstStyle/>
          <a:p>
            <a:endParaRPr lang="fr-FR" dirty="0">
              <a:latin typeface="Calibri" panose="020F0502020204030204" pitchFamily="34" charset="0"/>
            </a:endParaRPr>
          </a:p>
          <a:p>
            <a:endParaRPr lang="fr-FR" b="1" dirty="0"/>
          </a:p>
        </p:txBody>
      </p:sp>
      <p:sp>
        <p:nvSpPr>
          <p:cNvPr id="4" name="Ellipse 3"/>
          <p:cNvSpPr/>
          <p:nvPr/>
        </p:nvSpPr>
        <p:spPr>
          <a:xfrm>
            <a:off x="611560" y="1268760"/>
            <a:ext cx="7848872" cy="4464496"/>
          </a:xfrm>
          <a:prstGeom prst="ellipse">
            <a:avLst/>
          </a:prstGeom>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dirty="0">
                <a:solidFill>
                  <a:schemeClr val="tx1"/>
                </a:solidFill>
              </a:rPr>
              <a:t>Le diagramme </a:t>
            </a:r>
            <a:r>
              <a:rPr lang="fr-FR" sz="2400" dirty="0" smtClean="0">
                <a:solidFill>
                  <a:schemeClr val="tx1"/>
                </a:solidFill>
              </a:rPr>
              <a:t>d’Ishikawa </a:t>
            </a:r>
            <a:r>
              <a:rPr lang="fr-FR" sz="2400" dirty="0">
                <a:solidFill>
                  <a:schemeClr val="tx1"/>
                </a:solidFill>
              </a:rPr>
              <a:t>permet de limiter l’oubli des causes et de fournir des éléments pour l’étude des solutions. Cette méthode permet d’agir sur les causes pour corriger les défauts et donner des solutions en employant des actions correctives.</a:t>
            </a:r>
          </a:p>
          <a:p>
            <a:pPr algn="ctr"/>
            <a:endParaRPr lang="fr-FR" dirty="0"/>
          </a:p>
        </p:txBody>
      </p:sp>
    </p:spTree>
    <p:extLst>
      <p:ext uri="{BB962C8B-B14F-4D97-AF65-F5344CB8AC3E}">
        <p14:creationId xmlns="" xmlns:p14="http://schemas.microsoft.com/office/powerpoint/2010/main" val="425844202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out sur les 5 M, pour une gestion de projet sans problèmes"/>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726251" y="3429000"/>
            <a:ext cx="7702751" cy="707886"/>
          </a:xfrm>
          <a:prstGeom prst="rect">
            <a:avLst/>
          </a:prstGeom>
        </p:spPr>
        <p:txBody>
          <a:bodyPr wrap="none">
            <a:spAutoFit/>
          </a:bodyPr>
          <a:lstStyle/>
          <a:p>
            <a:pPr algn="ctr"/>
            <a:r>
              <a:rPr lang="fr-FR" sz="4000" b="1" i="1" dirty="0" smtClean="0">
                <a:solidFill>
                  <a:srgbClr val="00B0F0"/>
                </a:solidFill>
                <a:latin typeface="Algerian" pitchFamily="82" charset="0"/>
              </a:rPr>
              <a:t>Merci pour votre attention </a:t>
            </a:r>
            <a:endParaRPr lang="fr-FR" sz="4000" b="1" i="1" dirty="0">
              <a:solidFill>
                <a:srgbClr val="00B0F0"/>
              </a:solidFill>
              <a:latin typeface="Algerian" pitchFamily="82" charset="0"/>
            </a:endParaRPr>
          </a:p>
        </p:txBody>
      </p:sp>
    </p:spTree>
    <p:extLst>
      <p:ext uri="{BB962C8B-B14F-4D97-AF65-F5344CB8AC3E}">
        <p14:creationId xmlns="" xmlns:p14="http://schemas.microsoft.com/office/powerpoint/2010/main" val="142518176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7467600" cy="1143000"/>
          </a:xfrm>
        </p:spPr>
        <p:txBody>
          <a:bodyPr vert="horz" anchor="b">
            <a:normAutofit/>
          </a:bodyPr>
          <a:lstStyle/>
          <a:p>
            <a:pPr algn="ctr"/>
            <a:r>
              <a:rPr lang="fr-FR" sz="3200" b="1" u="sng" dirty="0">
                <a:solidFill>
                  <a:srgbClr val="00B050"/>
                </a:solidFill>
                <a:latin typeface="Algerian" pitchFamily="82" charset="0"/>
              </a:rPr>
              <a:t>Introduction </a:t>
            </a:r>
            <a:br>
              <a:rPr lang="fr-FR" sz="3200" b="1" u="sng" dirty="0">
                <a:solidFill>
                  <a:srgbClr val="00B050"/>
                </a:solidFill>
                <a:latin typeface="Algerian" pitchFamily="82" charset="0"/>
              </a:rPr>
            </a:br>
            <a:endParaRPr lang="fr-FR" sz="3200" b="1" u="sng" dirty="0">
              <a:solidFill>
                <a:srgbClr val="00B050"/>
              </a:solidFill>
              <a:latin typeface="Algerian" pitchFamily="82" charset="0"/>
            </a:endParaRPr>
          </a:p>
        </p:txBody>
      </p:sp>
      <p:sp>
        <p:nvSpPr>
          <p:cNvPr id="3" name="Espace réservé du contenu 2"/>
          <p:cNvSpPr>
            <a:spLocks noGrp="1"/>
          </p:cNvSpPr>
          <p:nvPr>
            <p:ph idx="1"/>
          </p:nvPr>
        </p:nvSpPr>
        <p:spPr>
          <a:xfrm>
            <a:off x="467544" y="1457400"/>
            <a:ext cx="8291264" cy="5328592"/>
          </a:xfrm>
        </p:spPr>
        <p:txBody>
          <a:bodyPr>
            <a:normAutofit/>
          </a:bodyPr>
          <a:lstStyle/>
          <a:p>
            <a:r>
              <a:rPr lang="fr-FR" sz="2400" dirty="0"/>
              <a:t>La maîtrise de l'hygiène alimentaire repose sur la maîtrise des cinq grands paramètres </a:t>
            </a:r>
            <a:r>
              <a:rPr lang="fr-FR" sz="2400" dirty="0" smtClean="0"/>
              <a:t>les </a:t>
            </a:r>
            <a:r>
              <a:rPr lang="fr-FR" sz="2400" dirty="0"/>
              <a:t>«</a:t>
            </a:r>
            <a:r>
              <a:rPr lang="fr-FR" sz="2400" b="1" dirty="0">
                <a:solidFill>
                  <a:srgbClr val="0070C0"/>
                </a:solidFill>
              </a:rPr>
              <a:t>5M</a:t>
            </a:r>
            <a:r>
              <a:rPr lang="fr-FR" sz="2400" dirty="0"/>
              <a:t>» mis en œuvre dans la préparation des denrées alimentaires.</a:t>
            </a:r>
            <a:endParaRPr lang="fr-FR" sz="2400" dirty="0" smtClean="0"/>
          </a:p>
          <a:p>
            <a:r>
              <a:rPr lang="fr-FR" sz="2400" dirty="0" smtClean="0"/>
              <a:t>Introduit </a:t>
            </a:r>
            <a:r>
              <a:rPr lang="fr-FR" sz="2400" dirty="0"/>
              <a:t>par </a:t>
            </a:r>
            <a:r>
              <a:rPr lang="fr-FR" sz="2400" dirty="0" err="1"/>
              <a:t>Kaoru</a:t>
            </a:r>
            <a:r>
              <a:rPr lang="fr-FR" sz="2400" dirty="0"/>
              <a:t> Ishikawa Dans les chantiers navals Kawasaki au japon</a:t>
            </a:r>
            <a:r>
              <a:rPr lang="fr-FR" sz="2400" dirty="0" smtClean="0"/>
              <a:t>. les </a:t>
            </a:r>
            <a:r>
              <a:rPr lang="fr-FR" sz="2400" dirty="0"/>
              <a:t>années 60 </a:t>
            </a:r>
          </a:p>
          <a:p>
            <a:r>
              <a:rPr lang="fr-FR" sz="2400" dirty="0" smtClean="0"/>
              <a:t>En </a:t>
            </a:r>
            <a:r>
              <a:rPr lang="fr-FR" sz="2400" dirty="0"/>
              <a:t>l’espèce, quels sont les éléments de la situation de travail qui déterminent le risque ? La réponse à cette question suppose une réflexion à plusieurs pour regrouper l’ensemble des informations.</a:t>
            </a:r>
          </a:p>
          <a:p>
            <a:endParaRPr lang="fr-FR" dirty="0"/>
          </a:p>
        </p:txBody>
      </p:sp>
      <p:pic>
        <p:nvPicPr>
          <p:cNvPr id="4" name="Picture 4" descr="Kaoru Ishikaw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36096" y="5157192"/>
            <a:ext cx="3589883" cy="162880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3006188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467600" cy="1143000"/>
          </a:xfrm>
        </p:spPr>
        <p:txBody>
          <a:bodyPr vert="horz" anchor="b">
            <a:normAutofit/>
          </a:bodyPr>
          <a:lstStyle/>
          <a:p>
            <a:pPr algn="ctr"/>
            <a:r>
              <a:rPr lang="fr-FR" sz="3200" b="1" u="sng" dirty="0">
                <a:solidFill>
                  <a:srgbClr val="00B050"/>
                </a:solidFill>
                <a:latin typeface="Algerian" pitchFamily="82" charset="0"/>
              </a:rPr>
              <a:t/>
            </a:r>
            <a:br>
              <a:rPr lang="fr-FR" sz="3200" b="1" u="sng" dirty="0">
                <a:solidFill>
                  <a:srgbClr val="00B050"/>
                </a:solidFill>
                <a:latin typeface="Algerian" pitchFamily="82" charset="0"/>
              </a:rPr>
            </a:br>
            <a:r>
              <a:rPr lang="fr-FR" sz="3200" b="1" u="sng" dirty="0">
                <a:solidFill>
                  <a:srgbClr val="00B050"/>
                </a:solidFill>
                <a:latin typeface="Algerian" pitchFamily="82" charset="0"/>
              </a:rPr>
              <a:t>Définition</a:t>
            </a:r>
          </a:p>
        </p:txBody>
      </p:sp>
      <p:sp>
        <p:nvSpPr>
          <p:cNvPr id="3" name="Espace réservé du contenu 2"/>
          <p:cNvSpPr>
            <a:spLocks noGrp="1"/>
          </p:cNvSpPr>
          <p:nvPr>
            <p:ph idx="1"/>
          </p:nvPr>
        </p:nvSpPr>
        <p:spPr>
          <a:xfrm>
            <a:off x="457200" y="1556792"/>
            <a:ext cx="8291264" cy="1440160"/>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fr-FR" sz="2400" b="1" dirty="0" smtClean="0"/>
              <a:t>Le </a:t>
            </a:r>
            <a:r>
              <a:rPr lang="fr-FR" sz="2400" b="1" dirty="0"/>
              <a:t>diagramme de cause à effet </a:t>
            </a:r>
            <a:r>
              <a:rPr lang="fr-FR" sz="2400" dirty="0"/>
              <a:t>ou </a:t>
            </a:r>
            <a:r>
              <a:rPr lang="fr-FR" sz="2400" b="1" dirty="0"/>
              <a:t>diagramme d’Ishikawa </a:t>
            </a:r>
            <a:r>
              <a:rPr lang="fr-FR" sz="2400" dirty="0"/>
              <a:t>ou encore </a:t>
            </a:r>
            <a:r>
              <a:rPr lang="fr-FR" sz="2400" b="1" dirty="0"/>
              <a:t>méthode des 5M </a:t>
            </a:r>
            <a:r>
              <a:rPr lang="fr-FR" sz="2400" dirty="0"/>
              <a:t>est </a:t>
            </a:r>
            <a:r>
              <a:rPr lang="fr-FR" sz="2400" b="1" dirty="0">
                <a:solidFill>
                  <a:srgbClr val="00B0F0"/>
                </a:solidFill>
              </a:rPr>
              <a:t>une</a:t>
            </a:r>
            <a:r>
              <a:rPr lang="fr-FR" sz="2400" b="1" dirty="0"/>
              <a:t> </a:t>
            </a:r>
            <a:r>
              <a:rPr lang="fr-FR" sz="2400" b="1" dirty="0">
                <a:solidFill>
                  <a:srgbClr val="00B0F0"/>
                </a:solidFill>
              </a:rPr>
              <a:t>démarche</a:t>
            </a:r>
            <a:r>
              <a:rPr lang="fr-FR" sz="2400" b="1" dirty="0"/>
              <a:t> </a:t>
            </a:r>
            <a:r>
              <a:rPr lang="fr-FR" sz="2400" dirty="0"/>
              <a:t>qui permet d’identifier les causes possibles d’un problème ou un défaut </a:t>
            </a:r>
            <a:r>
              <a:rPr lang="fr-FR" sz="2400" dirty="0" smtClean="0"/>
              <a:t>. </a:t>
            </a:r>
            <a:endParaRPr lang="fr-FR" dirty="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573017"/>
            <a:ext cx="4427984" cy="3284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27984" y="3573016"/>
            <a:ext cx="4716016" cy="3197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000747785"/>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707" y="260648"/>
            <a:ext cx="8229600" cy="1143000"/>
          </a:xfrm>
        </p:spPr>
        <p:txBody>
          <a:bodyPr/>
          <a:lstStyle/>
          <a:p>
            <a:pPr algn="ctr"/>
            <a:r>
              <a:rPr lang="fr-FR" sz="3200" b="1" u="sng" dirty="0" smtClean="0">
                <a:solidFill>
                  <a:srgbClr val="00B050"/>
                </a:solidFill>
                <a:latin typeface="Algerian" pitchFamily="82" charset="0"/>
              </a:rPr>
              <a:t>Pourquoi utiliser?</a:t>
            </a:r>
            <a:endParaRPr lang="fr-FR" sz="3200" b="1" u="sng" dirty="0">
              <a:solidFill>
                <a:srgbClr val="00B050"/>
              </a:solidFill>
              <a:latin typeface="Algerian" pitchFamily="82" charset="0"/>
            </a:endParaRPr>
          </a:p>
        </p:txBody>
      </p:sp>
      <p:sp>
        <p:nvSpPr>
          <p:cNvPr id="3" name="Espace réservé du contenu 2"/>
          <p:cNvSpPr>
            <a:spLocks noGrp="1"/>
          </p:cNvSpPr>
          <p:nvPr>
            <p:ph idx="1"/>
          </p:nvPr>
        </p:nvSpPr>
        <p:spPr>
          <a:xfrm>
            <a:off x="454683" y="2348880"/>
            <a:ext cx="8229600" cy="1638731"/>
          </a:xfrm>
        </p:spPr>
        <p:style>
          <a:lnRef idx="0">
            <a:schemeClr val="accent3"/>
          </a:lnRef>
          <a:fillRef idx="3">
            <a:schemeClr val="accent3"/>
          </a:fillRef>
          <a:effectRef idx="3">
            <a:schemeClr val="accent3"/>
          </a:effectRef>
          <a:fontRef idx="minor">
            <a:schemeClr val="lt1"/>
          </a:fontRef>
        </p:style>
        <p:txBody>
          <a:bodyPr>
            <a:normAutofit/>
          </a:bodyPr>
          <a:lstStyle/>
          <a:p>
            <a:pPr marL="0" indent="0">
              <a:buNone/>
            </a:pPr>
            <a:r>
              <a:rPr lang="fr-FR" sz="2400" dirty="0" smtClean="0"/>
              <a:t>Cet utile  visuel est utilisé pour rechercher, classer par famille les causes d’un problème. Il ne donne pas la cause du problème mais permet de choisir parmi les causes possibles celle(s) a tester.  </a:t>
            </a:r>
            <a:endParaRPr lang="fr-FR" sz="2400"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149080"/>
            <a:ext cx="9144000" cy="2708920"/>
          </a:xfrm>
          <a:prstGeom prst="rect">
            <a:avLst/>
          </a:prstGeom>
        </p:spPr>
      </p:pic>
      <p:sp>
        <p:nvSpPr>
          <p:cNvPr id="5" name="Rectangle 4"/>
          <p:cNvSpPr/>
          <p:nvPr/>
        </p:nvSpPr>
        <p:spPr>
          <a:xfrm>
            <a:off x="467544" y="1564960"/>
            <a:ext cx="1369286" cy="523220"/>
          </a:xfrm>
          <a:prstGeom prst="rect">
            <a:avLst/>
          </a:prstGeom>
        </p:spPr>
        <p:txBody>
          <a:bodyPr wrap="none">
            <a:spAutoFit/>
          </a:bodyPr>
          <a:lstStyle/>
          <a:p>
            <a:r>
              <a:rPr lang="fr-FR" sz="2800" b="1" dirty="0">
                <a:solidFill>
                  <a:schemeClr val="bg2">
                    <a:lumMod val="50000"/>
                  </a:schemeClr>
                </a:solidFill>
                <a:latin typeface="+mj-lt"/>
                <a:ea typeface="+mj-ea"/>
                <a:cs typeface="+mj-cs"/>
              </a:rPr>
              <a:t>Objectif</a:t>
            </a:r>
          </a:p>
        </p:txBody>
      </p:sp>
    </p:spTree>
    <p:extLst>
      <p:ext uri="{BB962C8B-B14F-4D97-AF65-F5344CB8AC3E}">
        <p14:creationId xmlns="" xmlns:p14="http://schemas.microsoft.com/office/powerpoint/2010/main" val="2915070703"/>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solidFill>
                  <a:schemeClr val="bg2">
                    <a:lumMod val="50000"/>
                  </a:schemeClr>
                </a:solidFill>
              </a:rPr>
              <a:t>C</a:t>
            </a:r>
            <a:r>
              <a:rPr lang="fr-FR" sz="2800" b="1" dirty="0" smtClean="0">
                <a:solidFill>
                  <a:schemeClr val="bg2">
                    <a:lumMod val="50000"/>
                  </a:schemeClr>
                </a:solidFill>
              </a:rPr>
              <a:t>ontexte</a:t>
            </a:r>
            <a:endParaRPr lang="fr-FR" sz="2400" b="1" dirty="0">
              <a:solidFill>
                <a:schemeClr val="bg2">
                  <a:lumMod val="50000"/>
                </a:schemeClr>
              </a:solidFill>
            </a:endParaRPr>
          </a:p>
        </p:txBody>
      </p:sp>
      <p:sp>
        <p:nvSpPr>
          <p:cNvPr id="3" name="Espace réservé du contenu 2"/>
          <p:cNvSpPr>
            <a:spLocks noGrp="1"/>
          </p:cNvSpPr>
          <p:nvPr>
            <p:ph idx="1"/>
          </p:nvPr>
        </p:nvSpPr>
        <p:spPr>
          <a:xfrm>
            <a:off x="457200" y="1935480"/>
            <a:ext cx="8229600" cy="1781552"/>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fr-FR" sz="2400" dirty="0" smtClean="0"/>
              <a:t>Cet outil est a utiliser lorsque le problème peut être formulé de façon suffisamment précise (donc après un QQOQCCP) et avant de réfléchir aux solutions a mettre en œuvre pour supprimer le problème.  </a:t>
            </a:r>
            <a:endParaRPr lang="fr-FR" sz="2400" dirty="0"/>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4005064"/>
            <a:ext cx="8388424" cy="2852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85419228"/>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anchor="b">
            <a:normAutofit/>
          </a:bodyPr>
          <a:lstStyle/>
          <a:p>
            <a:pPr algn="ctr"/>
            <a:r>
              <a:rPr lang="fr-FR" sz="3200" b="1" u="sng" dirty="0">
                <a:solidFill>
                  <a:srgbClr val="00B050"/>
                </a:solidFill>
                <a:latin typeface="Algerian" pitchFamily="82" charset="0"/>
              </a:rPr>
              <a:t>Construction du diagramme </a:t>
            </a:r>
            <a:br>
              <a:rPr lang="fr-FR" sz="3200" b="1" u="sng" dirty="0">
                <a:solidFill>
                  <a:srgbClr val="00B050"/>
                </a:solidFill>
                <a:latin typeface="Algerian" pitchFamily="82" charset="0"/>
              </a:rPr>
            </a:br>
            <a:endParaRPr lang="fr-FR" sz="3200" b="1" u="sng" dirty="0">
              <a:solidFill>
                <a:srgbClr val="00B050"/>
              </a:solidFill>
              <a:latin typeface="Algerian" pitchFamily="82" charset="0"/>
            </a:endParaRPr>
          </a:p>
        </p:txBody>
      </p:sp>
      <p:sp>
        <p:nvSpPr>
          <p:cNvPr id="3" name="Espace réservé du contenu 2"/>
          <p:cNvSpPr>
            <a:spLocks noGrp="1"/>
          </p:cNvSpPr>
          <p:nvPr>
            <p:ph sz="quarter" idx="1"/>
          </p:nvPr>
        </p:nvSpPr>
        <p:spPr/>
        <p:txBody>
          <a:bodyPr/>
          <a:lstStyle/>
          <a:p>
            <a:r>
              <a:rPr lang="fr-FR" sz="2400" dirty="0" smtClean="0"/>
              <a:t>Le </a:t>
            </a:r>
            <a:r>
              <a:rPr lang="fr-FR" sz="2400" dirty="0"/>
              <a:t>diagramme </a:t>
            </a:r>
            <a:r>
              <a:rPr lang="fr-FR" sz="2400" dirty="0" smtClean="0"/>
              <a:t>d'Ishikawa </a:t>
            </a:r>
            <a:r>
              <a:rPr lang="fr-FR" sz="2400" dirty="0"/>
              <a:t>se présente sous la forme </a:t>
            </a:r>
            <a:r>
              <a:rPr lang="fr-FR" sz="2400" dirty="0" smtClean="0"/>
              <a:t>d’un </a:t>
            </a:r>
            <a:r>
              <a:rPr lang="fr-FR" sz="2400" dirty="0"/>
              <a:t>graphe en arêtes de poisson. </a:t>
            </a:r>
          </a:p>
          <a:p>
            <a:r>
              <a:rPr lang="fr-FR" sz="2400" dirty="0"/>
              <a:t>Dans ce dernier, sont classé par catégorie les </a:t>
            </a:r>
            <a:r>
              <a:rPr lang="fr-FR" sz="2400" dirty="0" smtClean="0"/>
              <a:t>causes </a:t>
            </a:r>
            <a:r>
              <a:rPr lang="fr-FR" sz="2400" dirty="0"/>
              <a:t>selon la loi des 5 M (</a:t>
            </a:r>
            <a:r>
              <a:rPr lang="fr-FR" sz="2400" dirty="0" smtClean="0"/>
              <a:t>Matière premier , Main d’œuvre</a:t>
            </a:r>
            <a:r>
              <a:rPr lang="fr-FR" sz="2400" dirty="0"/>
              <a:t>, Matériel, Méthode, Milieu). </a:t>
            </a:r>
            <a:r>
              <a:rPr lang="fr-FR" sz="2400" dirty="0" smtClean="0"/>
              <a:t> Il </a:t>
            </a:r>
            <a:r>
              <a:rPr lang="fr-FR" sz="2400" dirty="0"/>
              <a:t>se construit en cinq étapes : </a:t>
            </a:r>
          </a:p>
          <a:p>
            <a:pPr marL="0" indent="0">
              <a:buNone/>
            </a:pPr>
            <a:endParaRPr lang="fr-FR" dirty="0"/>
          </a:p>
        </p:txBody>
      </p:sp>
      <p:pic>
        <p:nvPicPr>
          <p:cNvPr id="5" name="Espace réservé du contenu 1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583" y="4365104"/>
            <a:ext cx="7488833" cy="2268252"/>
          </a:xfrm>
          <a:prstGeom prst="rect">
            <a:avLst/>
          </a:prstGeom>
        </p:spPr>
      </p:pic>
    </p:spTree>
    <p:extLst>
      <p:ext uri="{BB962C8B-B14F-4D97-AF65-F5344CB8AC3E}">
        <p14:creationId xmlns="" xmlns:p14="http://schemas.microsoft.com/office/powerpoint/2010/main" val="2174346831"/>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dirty="0">
                <a:solidFill>
                  <a:srgbClr val="0070C0"/>
                </a:solidFill>
              </a:rPr>
              <a:t>Etape</a:t>
            </a:r>
            <a:r>
              <a:rPr lang="fr-FR" b="1" dirty="0">
                <a:solidFill>
                  <a:srgbClr val="0070C0"/>
                </a:solidFill>
              </a:rPr>
              <a:t> </a:t>
            </a:r>
            <a:r>
              <a:rPr lang="fr-FR" b="1" dirty="0" smtClean="0">
                <a:solidFill>
                  <a:srgbClr val="0070C0"/>
                </a:solidFill>
              </a:rPr>
              <a:t>1</a:t>
            </a:r>
            <a:endParaRPr lang="fr-FR" dirty="0">
              <a:solidFill>
                <a:srgbClr val="0070C0"/>
              </a:solidFill>
            </a:endParaRPr>
          </a:p>
        </p:txBody>
      </p:sp>
      <p:sp>
        <p:nvSpPr>
          <p:cNvPr id="3" name="Espace réservé du contenu 2"/>
          <p:cNvSpPr>
            <a:spLocks noGrp="1"/>
          </p:cNvSpPr>
          <p:nvPr>
            <p:ph sz="quarter" idx="1"/>
          </p:nvPr>
        </p:nvSpPr>
        <p:spPr/>
        <p:txBody>
          <a:bodyPr/>
          <a:lstStyle/>
          <a:p>
            <a:pPr marL="0" indent="0">
              <a:buNone/>
            </a:pPr>
            <a:r>
              <a:rPr lang="fr-FR" b="1" dirty="0" smtClean="0"/>
              <a:t> </a:t>
            </a:r>
            <a:endParaRPr lang="fr-FR" dirty="0"/>
          </a:p>
        </p:txBody>
      </p:sp>
      <p:sp>
        <p:nvSpPr>
          <p:cNvPr id="4" name="Ellipse 3"/>
          <p:cNvSpPr/>
          <p:nvPr/>
        </p:nvSpPr>
        <p:spPr>
          <a:xfrm>
            <a:off x="1135766" y="1988840"/>
            <a:ext cx="6480720" cy="2808312"/>
          </a:xfrm>
          <a:prstGeom prst="ellipse">
            <a:avLst/>
          </a:prstGeom>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dirty="0">
                <a:solidFill>
                  <a:schemeClr val="tx1"/>
                </a:solidFill>
              </a:rPr>
              <a:t>Placer une flèche horizontalement, pointée vers le problème identifié ou le but recherché.</a:t>
            </a:r>
          </a:p>
          <a:p>
            <a:pPr algn="ctr"/>
            <a:endParaRPr lang="fr-FR" dirty="0"/>
          </a:p>
        </p:txBody>
      </p:sp>
      <p:cxnSp>
        <p:nvCxnSpPr>
          <p:cNvPr id="6" name="Connecteur droit avec flèche 5"/>
          <p:cNvCxnSpPr/>
          <p:nvPr/>
        </p:nvCxnSpPr>
        <p:spPr>
          <a:xfrm>
            <a:off x="5508104" y="1124744"/>
            <a:ext cx="1800200" cy="0"/>
          </a:xfrm>
          <a:prstGeom prst="straightConnector1">
            <a:avLst/>
          </a:prstGeom>
          <a:ln>
            <a:solidFill>
              <a:srgbClr val="00B0F0"/>
            </a:solidFill>
            <a:tailEnd type="arrow"/>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7314145" y="908720"/>
            <a:ext cx="936104" cy="43204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problème</a:t>
            </a:r>
            <a:endParaRPr lang="fr-FR" sz="1200" dirty="0"/>
          </a:p>
        </p:txBody>
      </p:sp>
      <p:cxnSp>
        <p:nvCxnSpPr>
          <p:cNvPr id="11" name="Connecteur droit 10"/>
          <p:cNvCxnSpPr/>
          <p:nvPr/>
        </p:nvCxnSpPr>
        <p:spPr>
          <a:xfrm>
            <a:off x="5724128" y="764704"/>
            <a:ext cx="432048" cy="360040"/>
          </a:xfrm>
          <a:prstGeom prst="line">
            <a:avLst/>
          </a:prstGeom>
          <a:ln>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12" name="Connecteur droit 11"/>
          <p:cNvCxnSpPr/>
          <p:nvPr/>
        </p:nvCxnSpPr>
        <p:spPr>
          <a:xfrm>
            <a:off x="6273283" y="764704"/>
            <a:ext cx="386949" cy="341817"/>
          </a:xfrm>
          <a:prstGeom prst="line">
            <a:avLst/>
          </a:prstGeom>
          <a:ln>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14" name="Connecteur droit 13"/>
          <p:cNvCxnSpPr/>
          <p:nvPr/>
        </p:nvCxnSpPr>
        <p:spPr>
          <a:xfrm flipH="1">
            <a:off x="5724128" y="1141512"/>
            <a:ext cx="288032" cy="288032"/>
          </a:xfrm>
          <a:prstGeom prst="line">
            <a:avLst/>
          </a:prstGeom>
          <a:ln>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16" name="Connecteur droit 15"/>
          <p:cNvCxnSpPr/>
          <p:nvPr/>
        </p:nvCxnSpPr>
        <p:spPr>
          <a:xfrm flipH="1">
            <a:off x="6156176" y="1141512"/>
            <a:ext cx="310581" cy="288032"/>
          </a:xfrm>
          <a:prstGeom prst="line">
            <a:avLst/>
          </a:prstGeom>
          <a:ln>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17" name="Connecteur droit 16"/>
          <p:cNvCxnSpPr/>
          <p:nvPr/>
        </p:nvCxnSpPr>
        <p:spPr>
          <a:xfrm flipH="1">
            <a:off x="6660232" y="1141512"/>
            <a:ext cx="288032" cy="288032"/>
          </a:xfrm>
          <a:prstGeom prst="line">
            <a:avLst/>
          </a:prstGeom>
          <a:ln>
            <a:solidFill>
              <a:srgbClr val="00B0F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p14="http://schemas.microsoft.com/office/powerpoint/2010/main" val="117145587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33536"/>
            <a:ext cx="7467600" cy="778098"/>
          </a:xfrm>
        </p:spPr>
        <p:txBody>
          <a:bodyPr>
            <a:normAutofit/>
          </a:bodyPr>
          <a:lstStyle/>
          <a:p>
            <a:pPr algn="ctr"/>
            <a:r>
              <a:rPr lang="fr-FR" sz="3200" b="1" dirty="0">
                <a:solidFill>
                  <a:srgbClr val="0070C0"/>
                </a:solidFill>
              </a:rPr>
              <a:t>Etape 2</a:t>
            </a:r>
          </a:p>
        </p:txBody>
      </p:sp>
      <p:sp>
        <p:nvSpPr>
          <p:cNvPr id="4" name="Flèche vers le bas 3"/>
          <p:cNvSpPr/>
          <p:nvPr/>
        </p:nvSpPr>
        <p:spPr>
          <a:xfrm>
            <a:off x="1403648" y="2564904"/>
            <a:ext cx="5904656" cy="2808312"/>
          </a:xfrm>
          <a:prstGeom prst="downArrow">
            <a:avLst>
              <a:gd name="adj1" fmla="val 92529"/>
              <a:gd name="adj2" fmla="val 41762"/>
            </a:avLst>
          </a:prstGeom>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400" dirty="0" smtClean="0"/>
          </a:p>
          <a:p>
            <a:pPr algn="ctr"/>
            <a:r>
              <a:rPr lang="fr-FR" sz="2400" dirty="0" smtClean="0"/>
              <a:t>Regrouper </a:t>
            </a:r>
            <a:r>
              <a:rPr lang="fr-FR" sz="2400" dirty="0"/>
              <a:t>à l’aide de la méthode de « brainstorming » par exemple, les causes potentielles en familles, appelées communément les 5M :</a:t>
            </a:r>
          </a:p>
          <a:p>
            <a:pPr algn="ctr"/>
            <a:endParaRPr lang="fr-FR" dirty="0"/>
          </a:p>
        </p:txBody>
      </p:sp>
      <p:pic>
        <p:nvPicPr>
          <p:cNvPr id="5" name="Imag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69196" y="836712"/>
            <a:ext cx="2843808" cy="1728192"/>
          </a:xfrm>
          <a:prstGeom prst="rect">
            <a:avLst/>
          </a:prstGeom>
          <a:ln>
            <a:noFill/>
          </a:ln>
          <a:effectLst>
            <a:softEdge rad="112500"/>
          </a:effectLst>
        </p:spPr>
      </p:pic>
    </p:spTree>
    <p:extLst>
      <p:ext uri="{BB962C8B-B14F-4D97-AF65-F5344CB8AC3E}">
        <p14:creationId xmlns="" xmlns:p14="http://schemas.microsoft.com/office/powerpoint/2010/main" val="125722678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4757</TotalTime>
  <Words>717</Words>
  <Application>Microsoft Office PowerPoint</Application>
  <PresentationFormat>Affichage à l'écran (4:3)</PresentationFormat>
  <Paragraphs>127</Paragraphs>
  <Slides>23</Slides>
  <Notes>4</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Débit</vt:lpstr>
      <vt:lpstr>UNIVERSITE ABOUBEKR BELKAID Faculté des Sciences de la Nature et de la Vie et des Sciences de la Terre et de l’Univers Faculté  des  Sciences  de la Nature  et  de la Vie  et des Sciences de  la Terre  et l’Univers Département de biologie</vt:lpstr>
      <vt:lpstr>  Plant de travail  </vt:lpstr>
      <vt:lpstr>Introduction  </vt:lpstr>
      <vt:lpstr> Définition</vt:lpstr>
      <vt:lpstr>Pourquoi utiliser?</vt:lpstr>
      <vt:lpstr>Contexte</vt:lpstr>
      <vt:lpstr>Construction du diagramme  </vt:lpstr>
      <vt:lpstr>Etape 1</vt:lpstr>
      <vt:lpstr>Etape 2</vt:lpstr>
      <vt:lpstr>Diapositive 10</vt:lpstr>
      <vt:lpstr>Diapositive 11</vt:lpstr>
      <vt:lpstr>Diapositive 12</vt:lpstr>
      <vt:lpstr>Diapositive 13</vt:lpstr>
      <vt:lpstr>Diapositive 14</vt:lpstr>
      <vt:lpstr>Etape 3</vt:lpstr>
      <vt:lpstr>Etape 4</vt:lpstr>
      <vt:lpstr>Etape 5</vt:lpstr>
      <vt:lpstr>Représentation graphique du diagramme de causes à effets</vt:lpstr>
      <vt:lpstr>Comment utiliser ?</vt:lpstr>
      <vt:lpstr>Diapositive 20</vt:lpstr>
      <vt:lpstr>Les avantages </vt:lpstr>
      <vt:lpstr>Conclusion </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Nassima</dc:creator>
  <cp:lastModifiedBy>Admin</cp:lastModifiedBy>
  <cp:revision>213</cp:revision>
  <dcterms:created xsi:type="dcterms:W3CDTF">2018-02-27T15:16:00Z</dcterms:created>
  <dcterms:modified xsi:type="dcterms:W3CDTF">2020-04-23T13:24:24Z</dcterms:modified>
</cp:coreProperties>
</file>