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8" r:id="rId9"/>
    <p:sldId id="269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322714"/>
          </a:xfrm>
        </p:spPr>
        <p:txBody>
          <a:bodyPr/>
          <a:lstStyle/>
          <a:p>
            <a:pPr rtl="1"/>
            <a:r>
              <a:rPr lang="ar-DZ" b="1" dirty="0" smtClean="0"/>
              <a:t>المحاضرة7</a:t>
            </a:r>
            <a:br>
              <a:rPr lang="ar-DZ" b="1" dirty="0" smtClean="0"/>
            </a:br>
            <a:r>
              <a:rPr lang="ar-DZ" b="1" dirty="0" smtClean="0"/>
              <a:t>وظائف</a:t>
            </a:r>
            <a:r>
              <a:rPr lang="fr-FR" b="1" dirty="0" smtClean="0"/>
              <a:t> </a:t>
            </a:r>
            <a:r>
              <a:rPr lang="ar-DZ" b="1" dirty="0" smtClean="0"/>
              <a:t>المتحف ونشاطاته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5562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94722"/>
          </a:xfrm>
        </p:spPr>
        <p:txBody>
          <a:bodyPr>
            <a:normAutofit/>
          </a:bodyPr>
          <a:lstStyle/>
          <a:p>
            <a:pPr lvl="0" rtl="1"/>
            <a:r>
              <a:rPr lang="ar-DZ" sz="4000" b="1" dirty="0"/>
              <a:t>الهبات</a:t>
            </a:r>
            <a:r>
              <a:rPr lang="ar-DZ" sz="4000" b="1" dirty="0" smtClean="0"/>
              <a:t>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/>
              <a:t>الإعارة</a:t>
            </a:r>
            <a:r>
              <a:rPr lang="ar-DZ" sz="4000" b="1" dirty="0" smtClean="0"/>
              <a:t>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95456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6552728"/>
          </a:xfrm>
        </p:spPr>
        <p:txBody>
          <a:bodyPr>
            <a:normAutofit/>
          </a:bodyPr>
          <a:lstStyle/>
          <a:p>
            <a:pPr rtl="1"/>
            <a:r>
              <a:rPr lang="ar-DZ" sz="4000" b="1" dirty="0" smtClean="0"/>
              <a:t/>
            </a:r>
            <a:br>
              <a:rPr lang="ar-DZ" sz="4000" b="1" dirty="0" smtClean="0"/>
            </a:br>
            <a:r>
              <a:rPr lang="ar-DZ" sz="4000" b="1" dirty="0" smtClean="0"/>
              <a:t>الحفظ </a:t>
            </a:r>
            <a:r>
              <a:rPr lang="ar-DZ" sz="4000" b="1" dirty="0"/>
              <a:t>والصيانة</a:t>
            </a:r>
            <a:r>
              <a:rPr lang="ar-DZ" sz="4000" b="1" dirty="0" smtClean="0"/>
              <a:t>:</a:t>
            </a:r>
            <a:r>
              <a:rPr lang="ar-DZ" sz="4000" dirty="0" smtClean="0"/>
              <a:t>.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 smtClean="0"/>
              <a:t>العرض</a:t>
            </a:r>
            <a:r>
              <a:rPr lang="ar-DZ" sz="4000" b="1" dirty="0" smtClean="0"/>
              <a:t>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5138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pPr rtl="1"/>
            <a:r>
              <a:rPr lang="fr-FR" sz="3600" dirty="0"/>
              <a:t/>
            </a:r>
            <a:br>
              <a:rPr lang="fr-FR" sz="3600" dirty="0"/>
            </a:br>
            <a:r>
              <a:rPr lang="ar-DZ" sz="3600" b="1" dirty="0" smtClean="0">
                <a:solidFill>
                  <a:srgbClr val="FF0000"/>
                </a:solidFill>
              </a:rPr>
              <a:t>2</a:t>
            </a:r>
            <a:r>
              <a:rPr lang="ar-DZ" sz="3600" b="1" dirty="0">
                <a:solidFill>
                  <a:srgbClr val="FF0000"/>
                </a:solidFill>
              </a:rPr>
              <a:t>. وظائف تتعلق بالجمهور</a:t>
            </a:r>
            <a:r>
              <a:rPr lang="ar-DZ" sz="3600" b="1" dirty="0" smtClean="0">
                <a:solidFill>
                  <a:srgbClr val="FF0000"/>
                </a:solidFill>
              </a:rPr>
              <a:t>:</a:t>
            </a:r>
            <a:br>
              <a:rPr lang="ar-DZ" sz="3600" b="1" dirty="0" smtClean="0">
                <a:solidFill>
                  <a:srgbClr val="FF0000"/>
                </a:solidFill>
              </a:rPr>
            </a:br>
            <a:r>
              <a:rPr lang="ar-DZ" sz="3600" b="1" dirty="0" smtClean="0">
                <a:solidFill>
                  <a:srgbClr val="FF0000"/>
                </a:solidFill>
              </a:rPr>
              <a:t> </a:t>
            </a:r>
            <a:r>
              <a:rPr lang="ar-DZ" sz="3600" dirty="0"/>
              <a:t>ونجدها هي الأخرى متعددة والتي نذكر منها على سبيل المثال لا الحصر: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ar-DZ" sz="3600" b="1" dirty="0" smtClean="0"/>
              <a:t>نشر </a:t>
            </a:r>
            <a:r>
              <a:rPr lang="ar-DZ" sz="3600" b="1" dirty="0"/>
              <a:t>الثقافة والمعرفة</a:t>
            </a:r>
            <a:r>
              <a:rPr lang="ar-DZ" sz="3600" b="1" dirty="0" smtClean="0"/>
              <a:t>: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89741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pPr rtl="1"/>
            <a:r>
              <a:rPr lang="ar-DZ" sz="4000" b="1" dirty="0"/>
              <a:t>تلبية احتياجات الجمهور المختلفة: </a:t>
            </a:r>
            <a:r>
              <a:rPr lang="ar-DZ" sz="4000" b="1" dirty="0" smtClean="0"/>
              <a:t/>
            </a:r>
            <a:br>
              <a:rPr lang="ar-DZ" sz="4000" b="1" dirty="0" smtClean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8488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pPr rtl="1"/>
            <a:r>
              <a:rPr lang="ar-DZ" sz="3600" b="1" dirty="0"/>
              <a:t>ضمان الراحة والترفيه: </a:t>
            </a:r>
            <a:r>
              <a:rPr lang="ar-DZ" sz="3600" b="1" dirty="0" smtClean="0"/>
              <a:t/>
            </a:r>
            <a:br>
              <a:rPr lang="ar-DZ" sz="3600" b="1" dirty="0" smtClean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570127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>
            <a:normAutofit/>
          </a:bodyPr>
          <a:lstStyle/>
          <a:p>
            <a:pPr rtl="1"/>
            <a:r>
              <a:rPr lang="ar-DZ" sz="4000" b="1" dirty="0"/>
              <a:t>تنشيط حركة التبادل الثقافي والحضاري</a:t>
            </a:r>
            <a:r>
              <a:rPr lang="ar-DZ" sz="4000" b="1" dirty="0" smtClean="0"/>
              <a:t>:</a:t>
            </a:r>
            <a:br>
              <a:rPr lang="ar-DZ" sz="4000" b="1" dirty="0" smtClean="0"/>
            </a:br>
            <a:r>
              <a:rPr lang="ar-DZ" sz="4000" b="1" dirty="0" smtClean="0"/>
              <a:t> 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SA" sz="4000" b="1" dirty="0" smtClean="0"/>
              <a:t>تنشيط </a:t>
            </a:r>
            <a:r>
              <a:rPr lang="ar-SA" sz="4000" b="1" dirty="0"/>
              <a:t>الأبحاث العلمية</a:t>
            </a:r>
            <a:r>
              <a:rPr lang="ar-SA" sz="4000" b="1" dirty="0" smtClean="0"/>
              <a:t>:</a:t>
            </a:r>
            <a:r>
              <a:rPr lang="ar-DZ" sz="4000" b="1" dirty="0" smtClean="0"/>
              <a:t/>
            </a:r>
            <a:br>
              <a:rPr lang="ar-DZ" sz="4000" b="1" dirty="0" smtClean="0"/>
            </a:br>
            <a:r>
              <a:rPr lang="ar-SA" sz="4000" dirty="0" smtClean="0"/>
              <a:t>.</a:t>
            </a:r>
            <a:r>
              <a:rPr lang="ar-SA" sz="4000" baseline="30000" dirty="0" smtClean="0"/>
              <a:t>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5231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rtl="1"/>
            <a:r>
              <a:rPr lang="ar-DZ" sz="4000" dirty="0"/>
              <a:t>تواجه المتاحف تحديات مهنية كبيرة كونها تجمع بين جدرانها عراقة الماضي و وجودها</a:t>
            </a:r>
            <a:br>
              <a:rPr lang="ar-DZ" sz="4000" dirty="0"/>
            </a:br>
            <a:r>
              <a:rPr lang="ar-DZ" sz="4000" dirty="0" smtClean="0"/>
              <a:t>،  </a:t>
            </a:r>
            <a:r>
              <a:rPr lang="ar-DZ" sz="4000" dirty="0"/>
              <a:t>فإننا نحددها بأربعة وظائف شاملة: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40753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94722"/>
          </a:xfrm>
        </p:spPr>
        <p:txBody>
          <a:bodyPr>
            <a:normAutofit/>
          </a:bodyPr>
          <a:lstStyle/>
          <a:p>
            <a:pPr rtl="1"/>
            <a:r>
              <a:rPr lang="ar-DZ" sz="3600" b="1" u="sng" dirty="0"/>
              <a:t>أ - جمع العينات المتحفية </a:t>
            </a:r>
            <a:r>
              <a:rPr lang="ar-DZ" sz="3600" b="1" u="sng" dirty="0" smtClean="0"/>
              <a:t>ميدانيا: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3135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>
            <a:normAutofit/>
          </a:bodyPr>
          <a:lstStyle/>
          <a:p>
            <a:pPr rtl="1"/>
            <a:r>
              <a:rPr lang="ar-DZ" sz="3600" b="1" u="sng" dirty="0"/>
              <a:t>ب - حفظ الثروات الطبيعية و المأثورات التاريخية 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38315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>
            <a:normAutofit/>
          </a:bodyPr>
          <a:lstStyle/>
          <a:p>
            <a:pPr rtl="1"/>
            <a:r>
              <a:rPr lang="ar-DZ" sz="4000" b="1" u="sng" dirty="0"/>
              <a:t>ج - إجراء البحوث و الدراسات المتحفية: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32555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178698"/>
          </a:xfrm>
        </p:spPr>
        <p:txBody>
          <a:bodyPr>
            <a:normAutofit/>
          </a:bodyPr>
          <a:lstStyle/>
          <a:p>
            <a:pPr rtl="1"/>
            <a:r>
              <a:rPr lang="ar-DZ" sz="4000" b="1" u="sng" dirty="0"/>
              <a:t>د - توفير تسهيلات للراحة و الترفيه: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77405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DZ" sz="4000" dirty="0" smtClean="0"/>
              <a:t>و لقد قامت الهيئة القومية للمتاحف في الولايات المتحدة الأمريكية  بتحديد</a:t>
            </a:r>
            <a:r>
              <a:rPr lang="ar-SA" sz="4000" dirty="0" smtClean="0"/>
              <a:t> و تعريف و تلخيص وظائف المتاحف، حيث قدمت تقريرا بذلك يتضمن الوظائف التالية</a:t>
            </a:r>
            <a:r>
              <a:rPr lang="en-US" sz="4000" b="1" dirty="0" smtClean="0"/>
              <a:t>:</a:t>
            </a:r>
            <a:r>
              <a:rPr lang="en-US" sz="4000" dirty="0" smtClean="0"/>
              <a:t> 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555955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rtl="1"/>
            <a:r>
              <a:rPr lang="ar-DZ" sz="4000" b="1" dirty="0"/>
              <a:t>نشاطات المتحف: </a:t>
            </a:r>
            <a:r>
              <a:rPr lang="ar-DZ" sz="4000" dirty="0"/>
              <a:t>للمتحف وظائف عديدة ومتنوعة والتي نستطيع تصنيفها إلى نوعين </a:t>
            </a:r>
            <a:r>
              <a:rPr lang="ar-DZ" sz="4000" dirty="0" smtClean="0"/>
              <a:t/>
            </a:r>
            <a:br>
              <a:rPr lang="ar-DZ" sz="4000" dirty="0" smtClean="0"/>
            </a:br>
            <a:r>
              <a:rPr lang="ar-DZ" sz="4000" dirty="0" smtClean="0"/>
              <a:t>أساسيين </a:t>
            </a:r>
            <a:r>
              <a:rPr lang="ar-DZ" sz="4000" dirty="0"/>
              <a:t>هما</a:t>
            </a:r>
            <a:r>
              <a:rPr lang="ar-DZ" sz="4000" dirty="0" smtClean="0"/>
              <a:t>:</a:t>
            </a:r>
            <a:br>
              <a:rPr lang="ar-DZ" sz="4000" dirty="0" smtClean="0"/>
            </a:br>
            <a:r>
              <a:rPr lang="ar-DZ" sz="4000" b="1" dirty="0" smtClean="0">
                <a:solidFill>
                  <a:srgbClr val="FF0000"/>
                </a:solidFill>
              </a:rPr>
              <a:t>1-</a:t>
            </a:r>
            <a:r>
              <a:rPr lang="ar-DZ" sz="4000" dirty="0" smtClean="0">
                <a:solidFill>
                  <a:srgbClr val="FF0000"/>
                </a:solidFill>
              </a:rPr>
              <a:t> </a:t>
            </a:r>
            <a:r>
              <a:rPr lang="ar-DZ" sz="4000" b="1" dirty="0" smtClean="0">
                <a:solidFill>
                  <a:srgbClr val="FF0000"/>
                </a:solidFill>
              </a:rPr>
              <a:t>وظائف </a:t>
            </a:r>
            <a:r>
              <a:rPr lang="ar-DZ" sz="4000" b="1" dirty="0">
                <a:solidFill>
                  <a:srgbClr val="FF0000"/>
                </a:solidFill>
              </a:rPr>
              <a:t>تتعلق بالمقتنيات</a:t>
            </a:r>
            <a:r>
              <a:rPr lang="ar-DZ" sz="4000" b="1" dirty="0" smtClean="0">
                <a:solidFill>
                  <a:srgbClr val="FF0000"/>
                </a:solidFill>
              </a:rPr>
              <a:t>:</a:t>
            </a:r>
            <a:br>
              <a:rPr lang="ar-DZ" sz="4000" b="1" dirty="0" smtClean="0">
                <a:solidFill>
                  <a:srgbClr val="FF0000"/>
                </a:solidFill>
              </a:rPr>
            </a:br>
            <a:r>
              <a:rPr lang="ar-DZ" sz="4000" b="1" dirty="0" smtClean="0">
                <a:solidFill>
                  <a:srgbClr val="FF0000"/>
                </a:solidFill>
              </a:rPr>
              <a:t> </a:t>
            </a:r>
            <a:r>
              <a:rPr lang="ar-DZ" sz="4000" dirty="0"/>
              <a:t>والتي نجدها متمثلة في: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 smtClean="0"/>
              <a:t>الاقتناء</a:t>
            </a:r>
            <a:r>
              <a:rPr lang="ar-DZ" sz="4000" b="1" dirty="0" smtClean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195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/>
              <a:t>التنقيبات وعمليات البحث</a:t>
            </a:r>
            <a:r>
              <a:rPr lang="ar-DZ" b="1" dirty="0" smtClean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التبادل</a:t>
            </a:r>
            <a:r>
              <a:rPr lang="ar-DZ" b="1" dirty="0" smtClean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55358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105</Words>
  <Application>Microsoft Office PowerPoint</Application>
  <PresentationFormat>Affichage à l'écran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المحاضرة7 وظائف المتحف ونشاطاته</vt:lpstr>
      <vt:lpstr>تواجه المتاحف تحديات مهنية كبيرة كونها تجمع بين جدرانها عراقة الماضي و وجودها ،  فإننا نحددها بأربعة وظائف شاملة: </vt:lpstr>
      <vt:lpstr>أ - جمع العينات المتحفية ميدانيا:  </vt:lpstr>
      <vt:lpstr>ب - حفظ الثروات الطبيعية و المأثورات التاريخية :  </vt:lpstr>
      <vt:lpstr>ج - إجراء البحوث و الدراسات المتحفية: </vt:lpstr>
      <vt:lpstr>د - توفير تسهيلات للراحة و الترفيه: </vt:lpstr>
      <vt:lpstr>و لقد قامت الهيئة القومية للمتاحف في الولايات المتحدة الأمريكية  بتحديد و تعريف و تلخيص وظائف المتاحف، حيث قدمت تقريرا بذلك يتضمن الوظائف التالية:  </vt:lpstr>
      <vt:lpstr>نشاطات المتحف: للمتحف وظائف عديدة ومتنوعة والتي نستطيع تصنيفها إلى نوعين  أساسيين هما: 1- وظائف تتعلق بالمقتنيات:  والتي نجدها متمثلة في: الاقتناء: </vt:lpstr>
      <vt:lpstr>التنقيبات وعمليات البحث: التبادل:  </vt:lpstr>
      <vt:lpstr>الهبات: الإعارة: </vt:lpstr>
      <vt:lpstr> الحفظ والصيانة:. العرض: </vt:lpstr>
      <vt:lpstr> 2. وظائف تتعلق بالجمهور:  ونجدها هي الأخرى متعددة والتي نذكر منها على سبيل المثال لا الحصر: نشر الثقافة والمعرفة: </vt:lpstr>
      <vt:lpstr>تلبية احتياجات الجمهور المختلفة:   </vt:lpstr>
      <vt:lpstr>ضمان الراحة والترفيه:   </vt:lpstr>
      <vt:lpstr>تنشيط حركة التبادل الثقافي والحضاري:   تنشيط الأبحاث العلمية: 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المحاضرة7 وظائف المتحف</dc:title>
  <dc:creator>aicha</dc:creator>
  <cp:lastModifiedBy>pc</cp:lastModifiedBy>
  <cp:revision>5</cp:revision>
  <dcterms:created xsi:type="dcterms:W3CDTF">2023-02-19T10:14:07Z</dcterms:created>
  <dcterms:modified xsi:type="dcterms:W3CDTF">2024-05-05T17:44:16Z</dcterms:modified>
</cp:coreProperties>
</file>