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sldIdLst>
    <p:sldId id="256" r:id="rId2"/>
    <p:sldId id="271" r:id="rId3"/>
    <p:sldId id="272" r:id="rId4"/>
    <p:sldId id="257" r:id="rId5"/>
    <p:sldId id="273" r:id="rId6"/>
    <p:sldId id="274" r:id="rId7"/>
    <p:sldId id="275" r:id="rId8"/>
    <p:sldId id="258" r:id="rId9"/>
    <p:sldId id="259" r:id="rId10"/>
    <p:sldId id="276" r:id="rId11"/>
    <p:sldId id="260" r:id="rId12"/>
    <p:sldId id="261" r:id="rId13"/>
    <p:sldId id="278" r:id="rId14"/>
    <p:sldId id="279" r:id="rId15"/>
    <p:sldId id="277" r:id="rId16"/>
    <p:sldId id="262" r:id="rId17"/>
    <p:sldId id="280" r:id="rId18"/>
    <p:sldId id="281" r:id="rId19"/>
    <p:sldId id="282" r:id="rId20"/>
    <p:sldId id="263" r:id="rId21"/>
    <p:sldId id="266" r:id="rId22"/>
    <p:sldId id="283" r:id="rId23"/>
    <p:sldId id="284" r:id="rId24"/>
    <p:sldId id="264" r:id="rId25"/>
    <p:sldId id="265" r:id="rId26"/>
    <p:sldId id="267" r:id="rId27"/>
    <p:sldId id="268" r:id="rId28"/>
    <p:sldId id="269" r:id="rId29"/>
    <p:sldId id="27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B2E6F-D117-4AB4-83FA-5376BD2DF9BA}" type="datetimeFigureOut">
              <a:rPr lang="fr-FR" smtClean="0"/>
              <a:t>02/11/2025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88BE3-35BE-4D9C-9CC8-E106395CD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54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23BFC9-F2D7-4223-BC24-80722750CE96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1040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DC4E-8B4E-4319-8253-F5572B88C9B6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BFF0C-1128-4899-99B2-F20E596CB677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A207-3AFE-4CB9-8C61-41F75375CB2E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65EC294-98F5-47FD-9F54-E00696B1D610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5997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B326F-B532-4519-AE0C-7C19EDC3A846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17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8D59B-694E-4470-9B47-84F5525D2B3C}" type="datetime1">
              <a:rPr lang="en-US" smtClean="0"/>
              <a:t>11/2/2025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42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25BDA-FC56-45A1-B453-343F52428D34}" type="datetime1">
              <a:rPr lang="en-US" smtClean="0"/>
              <a:t>11/2/2025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74C4-BF99-4827-A352-E00E839D3337}" type="datetime1">
              <a:rPr lang="en-US" smtClean="0"/>
              <a:t>11/2/2025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0059BDC7-D254-4C45-9F2C-29F293E2A614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285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854D60D7-8DF3-4CA5-8CC0-32D2C109BB9D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290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A084A4D-EA5E-44A7-A1C2-40CA5FC237B2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1426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C</a:t>
            </a:r>
            <a:r>
              <a:rPr lang="fr-FR" dirty="0"/>
              <a:t>HAPTER 4</a:t>
            </a:r>
            <a:r>
              <a:rPr dirty="0"/>
              <a:t> – Part 2: Advanced Relational Algebra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 sz="2000"/>
            </a:pPr>
            <a:r>
              <a:rPr dirty="0"/>
              <a:t>Information Systems and Databases</a:t>
            </a:r>
          </a:p>
          <a:p>
            <a:pPr>
              <a:defRPr sz="2000"/>
            </a:pPr>
            <a:r>
              <a:rPr lang="fr-FR" dirty="0"/>
              <a:t>LECTURER</a:t>
            </a:r>
            <a:r>
              <a:rPr dirty="0"/>
              <a:t>: Dr. Hichem Betaouaf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AA0FBA-C9F4-4D6E-A1A7-DA5CF7E1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Union (∪)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Other Example:</a:t>
                </a:r>
              </a:p>
              <a:p>
                <a:pPr marL="0" indent="0">
                  <a:buNone/>
                  <a:defRPr sz="2000"/>
                </a:pPr>
                <a:r>
                  <a:rPr lang="en-US" b="1" dirty="0"/>
                  <a:t>Retrieve the names of students and the names of subjects.</a:t>
                </a:r>
                <a:br>
                  <a:rPr lang="en-US" dirty="0"/>
                </a:br>
                <a:r>
                  <a:rPr lang="en-US" i="1" dirty="0"/>
                  <a:t>Because the attribute names must match, we need to rename them first.</a:t>
                </a:r>
              </a:p>
              <a:p>
                <a:pPr>
                  <a:defRPr sz="2000"/>
                </a:pPr>
                <a:endParaRPr lang="en-US" sz="900" i="1" dirty="0"/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𝑆𝑡𝑢𝑑𝑒𝑛𝑡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 ∪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𝑢𝑏𝑗𝑒𝑐𝑡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𝑆𝑈𝐵𝐽𝐸𝐶𝑇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7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au 9">
            <a:extLst>
              <a:ext uri="{FF2B5EF4-FFF2-40B4-BE49-F238E27FC236}">
                <a16:creationId xmlns:a16="http://schemas.microsoft.com/office/drawing/2014/main" id="{9A0EE29B-BC99-4836-A56A-824A7755B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858220"/>
              </p:ext>
            </p:extLst>
          </p:nvPr>
        </p:nvGraphicFramePr>
        <p:xfrm>
          <a:off x="7746815" y="4523615"/>
          <a:ext cx="881989" cy="18542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881989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123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227463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ADAE97A-B37F-47E3-A9D3-189CCEAEF49F}"/>
              </a:ext>
            </a:extLst>
          </p:cNvPr>
          <p:cNvSpPr txBox="1"/>
          <p:nvPr/>
        </p:nvSpPr>
        <p:spPr>
          <a:xfrm>
            <a:off x="7673093" y="4133207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UNION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622AA81-033B-4E3A-A798-30E15BAEFA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320622"/>
              </p:ext>
            </p:extLst>
          </p:nvPr>
        </p:nvGraphicFramePr>
        <p:xfrm>
          <a:off x="775564" y="5271071"/>
          <a:ext cx="2985277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5708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86409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StduentName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0336427-5C24-4C08-A5A1-8992BA783331}"/>
              </a:ext>
            </a:extLst>
          </p:cNvPr>
          <p:cNvSpPr txBox="1"/>
          <p:nvPr/>
        </p:nvSpPr>
        <p:spPr>
          <a:xfrm>
            <a:off x="712500" y="4856761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82ECECD-9B0B-4C13-8970-9DE1D084B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990355"/>
              </p:ext>
            </p:extLst>
          </p:nvPr>
        </p:nvGraphicFramePr>
        <p:xfrm>
          <a:off x="3966315" y="5263496"/>
          <a:ext cx="3544100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8201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212574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IdSubject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SubjectName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Math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4BCBA11E-0AFF-4D8A-A33A-ED2F51761184}"/>
              </a:ext>
            </a:extLst>
          </p:cNvPr>
          <p:cNvSpPr txBox="1"/>
          <p:nvPr/>
        </p:nvSpPr>
        <p:spPr>
          <a:xfrm>
            <a:off x="3911405" y="4852011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SUBJECT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C3DF381-02E6-4464-B71D-1757B093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2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Intersection (∩)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Returns tuples appearing in </a:t>
                </a:r>
                <a:r>
                  <a:rPr lang="fr-FR" dirty="0">
                    <a:solidFill>
                      <a:srgbClr val="FF0000"/>
                    </a:solidFill>
                  </a:rPr>
                  <a:t>both</a:t>
                </a:r>
                <a:r>
                  <a:rPr lang="fr-FR" dirty="0"/>
                  <a:t> relations.</a:t>
                </a:r>
              </a:p>
              <a:p>
                <a:pPr>
                  <a:defRPr sz="2000"/>
                </a:pPr>
                <a:r>
                  <a:rPr lang="fr-FR" dirty="0"/>
                  <a:t>Notation: R ∩ S</a:t>
                </a:r>
              </a:p>
              <a:p>
                <a:pPr>
                  <a:defRPr sz="2000"/>
                </a:pPr>
                <a:r>
                  <a:rPr lang="fr-FR" dirty="0"/>
                  <a:t>Example: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ar-DZ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𝑑𝑆𝑡𝑢𝑑𝑒𝑛𝑡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𝑑𝑆𝑡𝑢𝑑𝑒𝑛𝑡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3BBCA5-B02B-4C49-8C43-39CDD7705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81F0330B-C4CD-40A7-A657-3DD55B7987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72330"/>
              </p:ext>
            </p:extLst>
          </p:nvPr>
        </p:nvGraphicFramePr>
        <p:xfrm>
          <a:off x="1109645" y="5263159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3F4550D-C589-4378-973D-BCFEA77986EA}"/>
              </a:ext>
            </a:extLst>
          </p:cNvPr>
          <p:cNvSpPr txBox="1"/>
          <p:nvPr/>
        </p:nvSpPr>
        <p:spPr>
          <a:xfrm>
            <a:off x="1143312" y="480999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5E159861-0FAD-4671-9D26-C6D81A3B6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0046628"/>
              </p:ext>
            </p:extLst>
          </p:nvPr>
        </p:nvGraphicFramePr>
        <p:xfrm>
          <a:off x="3774424" y="5263159"/>
          <a:ext cx="2683527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98F543-505F-4938-BE89-5D5F9A439F66}"/>
              </a:ext>
            </a:extLst>
          </p:cNvPr>
          <p:cNvSpPr txBox="1"/>
          <p:nvPr/>
        </p:nvSpPr>
        <p:spPr>
          <a:xfrm>
            <a:off x="3774424" y="480639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A170E9AE-6D28-46EB-86AD-A80172ED11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001258"/>
              </p:ext>
            </p:extLst>
          </p:nvPr>
        </p:nvGraphicFramePr>
        <p:xfrm>
          <a:off x="6918731" y="5200402"/>
          <a:ext cx="1200970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0097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227463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2FBB3EC8-29E7-432D-9A83-194666F75D50}"/>
              </a:ext>
            </a:extLst>
          </p:cNvPr>
          <p:cNvSpPr txBox="1"/>
          <p:nvPr/>
        </p:nvSpPr>
        <p:spPr>
          <a:xfrm>
            <a:off x="6845009" y="4809994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INTERSECT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Difference (−)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Returns tuples present in the first relation but not in the second.</a:t>
                </a:r>
              </a:p>
              <a:p>
                <a:pPr>
                  <a:defRPr sz="2000"/>
                </a:pPr>
                <a:r>
                  <a:rPr lang="fr-FR" dirty="0"/>
                  <a:t>Notation: R − S</a:t>
                </a:r>
              </a:p>
              <a:p>
                <a:pPr>
                  <a:defRPr sz="2000"/>
                </a:pPr>
                <a:r>
                  <a:rPr lang="fr-FR" dirty="0"/>
                  <a:t>Example: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ar-DZ" b="0" i="1" smtClean="0">
                              <a:latin typeface="Cambria Math" panose="02040503050406030204" pitchFamily="18" charset="0"/>
                            </a:rPr>
                            <m:t>𝑖𝑑𝑆𝑡𝑢𝑑𝑒𝑛𝑡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ar-DZ" i="1">
                              <a:latin typeface="Cambria Math" panose="02040503050406030204" pitchFamily="18" charset="0"/>
                            </a:rPr>
                            <m:t>𝑑𝑆𝑡𝑢𝑑𝑒𝑛𝑡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DZ" b="0" i="1" smtClean="0">
                          <a:latin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lang="ar-DZ" dirty="0"/>
              </a:p>
              <a:p>
                <a:pPr>
                  <a:defRPr sz="2000"/>
                </a:pPr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109C01-6842-4BD9-A520-B8A18C7C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2CE57087-E9F8-4C37-A967-C80BB99A48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602791"/>
              </p:ext>
            </p:extLst>
          </p:nvPr>
        </p:nvGraphicFramePr>
        <p:xfrm>
          <a:off x="1109645" y="5263159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31A40CC-CF23-4623-9A6B-990243FC777E}"/>
              </a:ext>
            </a:extLst>
          </p:cNvPr>
          <p:cNvSpPr txBox="1"/>
          <p:nvPr/>
        </p:nvSpPr>
        <p:spPr>
          <a:xfrm>
            <a:off x="1143312" y="480999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13D4F471-D565-4F6A-85E5-3D52EDEBF9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9995172"/>
              </p:ext>
            </p:extLst>
          </p:nvPr>
        </p:nvGraphicFramePr>
        <p:xfrm>
          <a:off x="3774424" y="5263159"/>
          <a:ext cx="2683527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4471FED-A67D-44D0-8A9F-29C0723F616C}"/>
              </a:ext>
            </a:extLst>
          </p:cNvPr>
          <p:cNvSpPr txBox="1"/>
          <p:nvPr/>
        </p:nvSpPr>
        <p:spPr>
          <a:xfrm>
            <a:off x="3774424" y="480639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69DEBCC4-B0E8-46A7-801A-0E03A4429D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29473"/>
              </p:ext>
            </p:extLst>
          </p:nvPr>
        </p:nvGraphicFramePr>
        <p:xfrm>
          <a:off x="6918731" y="5200402"/>
          <a:ext cx="1200970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0097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2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227463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4F22255F-D839-48BB-93A4-0DF29CC7D0A8}"/>
              </a:ext>
            </a:extLst>
          </p:cNvPr>
          <p:cNvSpPr txBox="1"/>
          <p:nvPr/>
        </p:nvSpPr>
        <p:spPr>
          <a:xfrm>
            <a:off x="6845009" y="4809994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PRACTICE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Write the following queries: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identifiers of people who have friends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identifiers of people who do not have friends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identifiers of people who have a friend and whose age is ≥ 20</a:t>
            </a:r>
            <a:endParaRPr lang="ar-DZ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109C01-6842-4BD9-A520-B8A18C7C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F5431FFE-5FD6-4946-B418-BF1C7FFF9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101882"/>
              </p:ext>
            </p:extLst>
          </p:nvPr>
        </p:nvGraphicFramePr>
        <p:xfrm>
          <a:off x="1236939" y="4637661"/>
          <a:ext cx="3088826" cy="18542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Samir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601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Ahmed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037152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EE169ED7-24C6-4285-9A2B-8A04840891F5}"/>
              </a:ext>
            </a:extLst>
          </p:cNvPr>
          <p:cNvSpPr txBox="1"/>
          <p:nvPr/>
        </p:nvSpPr>
        <p:spPr>
          <a:xfrm>
            <a:off x="1236939" y="4114195"/>
            <a:ext cx="1128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PERSON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0EDD485-3E06-4296-ABBE-461FA0E575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134732"/>
              </p:ext>
            </p:extLst>
          </p:nvPr>
        </p:nvGraphicFramePr>
        <p:xfrm>
          <a:off x="5261971" y="4616956"/>
          <a:ext cx="2579983" cy="114215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24736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3262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4004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IdPerson2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9776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80A0152-845B-4C16-8976-B68C676548A1}"/>
              </a:ext>
            </a:extLst>
          </p:cNvPr>
          <p:cNvSpPr txBox="1"/>
          <p:nvPr/>
        </p:nvSpPr>
        <p:spPr>
          <a:xfrm>
            <a:off x="5224419" y="4131423"/>
            <a:ext cx="1045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FRIEND</a:t>
            </a:r>
          </a:p>
        </p:txBody>
      </p:sp>
    </p:spTree>
    <p:extLst>
      <p:ext uri="{BB962C8B-B14F-4D97-AF65-F5344CB8AC3E}">
        <p14:creationId xmlns:p14="http://schemas.microsoft.com/office/powerpoint/2010/main" val="275336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CORRECTION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8" y="2286002"/>
                <a:ext cx="7817616" cy="3593591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  <a:defRPr sz="2000"/>
                </a:pPr>
                <a:r>
                  <a:rPr lang="en-US" dirty="0"/>
                  <a:t>The identifiers of people who have friends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𝑑𝑃𝑒𝑟𝑠𝑜𝑛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𝑖𝑑𝑃𝑒𝑟𝑠𝑜𝑛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𝐹𝑅𝐼𝐸𝑁𝐷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 ∪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𝑑𝑃𝑒𝑟𝑠𝑜𝑛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𝑖𝑑𝑃𝑒𝑟𝑠𝑜𝑛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𝐹𝑅𝐼𝐸𝑁𝐷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  <a:defRPr sz="2000"/>
                </a:pPr>
                <a:endParaRPr lang="en-US" dirty="0"/>
              </a:p>
              <a:p>
                <a:pPr marL="457200" indent="-457200">
                  <a:buFont typeface="+mj-lt"/>
                  <a:buAutoNum type="arabicPeriod" startAt="2"/>
                  <a:defRPr sz="2000"/>
                </a:pPr>
                <a:r>
                  <a:rPr lang="en-US" dirty="0"/>
                  <a:t>The identifiers of people who do not have friends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𝑖𝑑𝑃𝑒𝑟𝑠𝑜𝑛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𝑃𝐸𝑅𝑆𝑂𝑁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  <a:defRPr sz="2000"/>
                </a:pPr>
                <a:endParaRPr lang="en-US" dirty="0"/>
              </a:p>
              <a:p>
                <a:pPr marL="457200" indent="-457200">
                  <a:buFont typeface="+mj-lt"/>
                  <a:buAutoNum type="arabicPeriod" startAt="3"/>
                  <a:defRPr sz="2000"/>
                </a:pPr>
                <a:r>
                  <a:rPr lang="en-US" dirty="0"/>
                  <a:t>The identifiers of people who have a friend and whose age is ≥ 20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𝑖𝑑𝑃𝑒𝑟𝑠𝑜𝑛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𝐴𝑔𝑒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𝑃𝐸𝑅𝑆𝑂𝑁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ar-DZ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8" y="2286002"/>
                <a:ext cx="7817616" cy="3593591"/>
              </a:xfrm>
              <a:blipFill>
                <a:blip r:embed="rId2"/>
                <a:stretch>
                  <a:fillRect l="-780" t="-678" r="-2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109C01-6842-4BD9-A520-B8A18C7C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99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9270A-0868-4D88-945B-A5168BEDA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093533"/>
            <a:ext cx="7738814" cy="4394988"/>
          </a:xfrm>
        </p:spPr>
        <p:txBody>
          <a:bodyPr/>
          <a:lstStyle/>
          <a:p>
            <a:r>
              <a:rPr lang="fr-FR" sz="5400" dirty="0" err="1"/>
              <a:t>Cartesian</a:t>
            </a:r>
            <a:r>
              <a:rPr lang="fr-FR" sz="5400" dirty="0"/>
              <a:t> </a:t>
            </a:r>
            <a:br>
              <a:rPr lang="fr-FR" sz="5400" dirty="0"/>
            </a:br>
            <a:r>
              <a:rPr lang="fr-FR" sz="5400" dirty="0"/>
              <a:t>Product</a:t>
            </a:r>
            <a:br>
              <a:rPr lang="fr-FR" sz="5400" dirty="0"/>
            </a:br>
            <a:r>
              <a:rPr lang="fr-FR" sz="5400" dirty="0"/>
              <a:t>(×)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E65044-E57F-4FE5-AC5E-937132F036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A945F7-E05E-4304-95B4-95DCAE37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74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Cartesian Product (×)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7" y="1520688"/>
            <a:ext cx="7946826" cy="4358906"/>
          </a:xfrm>
        </p:spPr>
        <p:txBody>
          <a:bodyPr/>
          <a:lstStyle/>
          <a:p>
            <a:pPr>
              <a:defRPr sz="2000"/>
            </a:pPr>
            <a:r>
              <a:rPr dirty="0"/>
              <a:t>Combines </a:t>
            </a:r>
            <a:r>
              <a:rPr dirty="0">
                <a:solidFill>
                  <a:srgbClr val="FF0000"/>
                </a:solidFill>
              </a:rPr>
              <a:t>every</a:t>
            </a:r>
            <a:r>
              <a:rPr dirty="0"/>
              <a:t> tuple of relation R with </a:t>
            </a:r>
            <a:r>
              <a:rPr dirty="0">
                <a:solidFill>
                  <a:srgbClr val="FF0000"/>
                </a:solidFill>
              </a:rPr>
              <a:t>every</a:t>
            </a:r>
            <a:r>
              <a:rPr dirty="0"/>
              <a:t> tuple of relation S.</a:t>
            </a:r>
          </a:p>
          <a:p>
            <a:pPr>
              <a:defRPr sz="2000"/>
            </a:pPr>
            <a:r>
              <a:rPr dirty="0"/>
              <a:t>Notation: R × S</a:t>
            </a:r>
            <a:r>
              <a:rPr lang="fr-FR" dirty="0"/>
              <a:t>  =&gt; </a:t>
            </a:r>
            <a:r>
              <a:rPr dirty="0"/>
              <a:t>Resulting relation contains all possible combinations of tuples from R and 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42D34F-5850-4439-ADF7-AFF5BB0C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848B6231-CDD6-4BAA-AE0F-02BD9FBAA1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473362"/>
              </p:ext>
            </p:extLst>
          </p:nvPr>
        </p:nvGraphicFramePr>
        <p:xfrm>
          <a:off x="1251911" y="3201389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9DB274F-8777-4923-B36E-06DC28B03151}"/>
              </a:ext>
            </a:extLst>
          </p:cNvPr>
          <p:cNvSpPr txBox="1"/>
          <p:nvPr/>
        </p:nvSpPr>
        <p:spPr>
          <a:xfrm>
            <a:off x="1220558" y="282815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9A9F54B0-10B3-4BA3-B92D-861384A8F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722922"/>
              </p:ext>
            </p:extLst>
          </p:nvPr>
        </p:nvGraphicFramePr>
        <p:xfrm>
          <a:off x="5184517" y="3201389"/>
          <a:ext cx="2683527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A84131A-A289-4CDB-BFA0-25C2428A1E13}"/>
              </a:ext>
            </a:extLst>
          </p:cNvPr>
          <p:cNvSpPr txBox="1"/>
          <p:nvPr/>
        </p:nvSpPr>
        <p:spPr>
          <a:xfrm>
            <a:off x="5184517" y="2807610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GRADE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16A48080-C412-49FC-88C1-42B4EF23F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530938"/>
              </p:ext>
            </p:extLst>
          </p:nvPr>
        </p:nvGraphicFramePr>
        <p:xfrm>
          <a:off x="2125621" y="4850907"/>
          <a:ext cx="2339234" cy="18542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1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B2FB7269-B55C-4F83-873C-0C84FD839FCC}"/>
              </a:ext>
            </a:extLst>
          </p:cNvPr>
          <p:cNvSpPr txBox="1"/>
          <p:nvPr/>
        </p:nvSpPr>
        <p:spPr>
          <a:xfrm>
            <a:off x="2159288" y="4397742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 × GRADE</a:t>
            </a:r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7B58F139-49CC-4297-8680-16D0ED2007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014162"/>
              </p:ext>
            </p:extLst>
          </p:nvPr>
        </p:nvGraphicFramePr>
        <p:xfrm>
          <a:off x="4464855" y="4850907"/>
          <a:ext cx="2683527" cy="1854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92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Cartesian Product (×)</a:t>
            </a:r>
            <a:r>
              <a:rPr lang="fr-FR" dirty="0"/>
              <a:t> - </a:t>
            </a:r>
            <a:r>
              <a:rPr lang="fr-FR" dirty="0" err="1"/>
              <a:t>Examples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7" y="2345635"/>
                <a:ext cx="7946826" cy="3533958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Find all students who have a grade :</a:t>
                </a:r>
              </a:p>
              <a:p>
                <a:pPr>
                  <a:defRPr sz="2000"/>
                </a:pPr>
                <a:endParaRPr lang="en-US" dirty="0"/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𝑆𝑇𝑈𝐷𝐸𝑁𝑇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𝑖𝑑𝑆𝑡𝑑𝑢𝑒𝑛𝑡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𝐺𝑅𝐴𝐷𝐸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𝑖𝑑𝑆𝑡𝑢𝑑𝑒𝑛𝑡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7" y="2345635"/>
                <a:ext cx="7946826" cy="3533958"/>
              </a:xfrm>
              <a:blipFill>
                <a:blip r:embed="rId2"/>
                <a:stretch>
                  <a:fillRect l="-690" t="-8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42D34F-5850-4439-ADF7-AFF5BB0C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16A48080-C412-49FC-88C1-42B4EF23F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916390"/>
              </p:ext>
            </p:extLst>
          </p:nvPr>
        </p:nvGraphicFramePr>
        <p:xfrm>
          <a:off x="2091954" y="4471340"/>
          <a:ext cx="2339234" cy="18542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1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B2FB7269-B55C-4F83-873C-0C84FD839FCC}"/>
              </a:ext>
            </a:extLst>
          </p:cNvPr>
          <p:cNvSpPr txBox="1"/>
          <p:nvPr/>
        </p:nvSpPr>
        <p:spPr>
          <a:xfrm>
            <a:off x="2125621" y="4018175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 × GRADE</a:t>
            </a:r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7B58F139-49CC-4297-8680-16D0ED2007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49351"/>
              </p:ext>
            </p:extLst>
          </p:nvPr>
        </p:nvGraphicFramePr>
        <p:xfrm>
          <a:off x="4431188" y="4471340"/>
          <a:ext cx="2683527" cy="1854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92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85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Cartesian Product (×)</a:t>
            </a:r>
            <a:r>
              <a:rPr lang="fr-FR" dirty="0"/>
              <a:t> - </a:t>
            </a:r>
            <a:r>
              <a:rPr lang="fr-FR" dirty="0" err="1"/>
              <a:t>Examples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7" y="2345635"/>
                <a:ext cx="7946826" cy="3533958"/>
              </a:xfrm>
            </p:spPr>
            <p:txBody>
              <a:bodyPr>
                <a:normAutofit/>
              </a:bodyPr>
              <a:lstStyle/>
              <a:p>
                <a:pPr>
                  <a:defRPr sz="2000"/>
                </a:pPr>
                <a:r>
                  <a:rPr lang="en-US" dirty="0"/>
                  <a:t>Retrieve the names and grades of students who obtained a grade in Mathematics :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𝑆𝑡𝑢𝑑𝑒𝑛𝑡𝑁𝑎𝑚𝑒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𝐺𝑟𝑎𝑑𝑒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 </m:t>
                      </m:r>
                    </m:oMath>
                  </m:oMathPara>
                </a14:m>
                <a:endParaRPr lang="fr-F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𝑆𝑇𝑈𝐷𝐸𝑁𝑇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𝑖𝑑𝑆𝑡𝑑𝑢𝑒𝑛𝑡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𝐺𝑅𝐴𝐷𝐸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𝑖𝑑𝑆𝑡𝑢𝑑𝑒𝑛𝑡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∧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𝑖𝑑𝑆𝑢𝑏𝑗𝑒𝑐𝑡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𝑆𝑇𝑈𝐷𝐸𝑁𝑇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×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7" y="2345635"/>
                <a:ext cx="7946826" cy="3533958"/>
              </a:xfrm>
              <a:blipFill>
                <a:blip r:embed="rId2"/>
                <a:stretch>
                  <a:fillRect l="-690" t="-8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42D34F-5850-4439-ADF7-AFF5BB0C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16A48080-C412-49FC-88C1-42B4EF23F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016278"/>
              </p:ext>
            </p:extLst>
          </p:nvPr>
        </p:nvGraphicFramePr>
        <p:xfrm>
          <a:off x="2091954" y="4471340"/>
          <a:ext cx="2339234" cy="18542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1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B2FB7269-B55C-4F83-873C-0C84FD839FCC}"/>
              </a:ext>
            </a:extLst>
          </p:cNvPr>
          <p:cNvSpPr txBox="1"/>
          <p:nvPr/>
        </p:nvSpPr>
        <p:spPr>
          <a:xfrm>
            <a:off x="2125621" y="4018175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 × GRADE</a:t>
            </a:r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7B58F139-49CC-4297-8680-16D0ED2007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491796"/>
              </p:ext>
            </p:extLst>
          </p:nvPr>
        </p:nvGraphicFramePr>
        <p:xfrm>
          <a:off x="4431188" y="4471340"/>
          <a:ext cx="2683527" cy="1854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92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10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9270A-0868-4D88-945B-A5168BEDA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093533"/>
            <a:ext cx="7738814" cy="4394988"/>
          </a:xfrm>
        </p:spPr>
        <p:txBody>
          <a:bodyPr/>
          <a:lstStyle/>
          <a:p>
            <a:r>
              <a:rPr lang="fr-FR" sz="5400" dirty="0"/>
              <a:t>JOIN </a:t>
            </a:r>
            <a:br>
              <a:rPr lang="fr-FR" sz="5400" dirty="0"/>
            </a:br>
            <a:r>
              <a:rPr lang="fr-FR" sz="5400" dirty="0"/>
              <a:t>OPERATIONS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E65044-E57F-4FE5-AC5E-937132F036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A945F7-E05E-4304-95B4-95DCAE37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11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REMINDER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SELECT (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fr-FR" dirty="0"/>
                  <a:t>) filters </a:t>
                </a:r>
                <a:r>
                  <a:rPr lang="fr-FR" dirty="0">
                    <a:solidFill>
                      <a:srgbClr val="FF0000"/>
                    </a:solidFill>
                  </a:rPr>
                  <a:t>rows</a:t>
                </a:r>
                <a:r>
                  <a:rPr lang="fr-FR" dirty="0"/>
                  <a:t> based on conditions</a:t>
                </a:r>
              </a:p>
              <a:p>
                <a:pPr>
                  <a:defRPr sz="2000"/>
                </a:pPr>
                <a:r>
                  <a:rPr lang="fr-FR" dirty="0"/>
                  <a:t>PROJECT (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) selects </a:t>
                </a:r>
                <a:r>
                  <a:rPr lang="fr-FR" dirty="0">
                    <a:solidFill>
                      <a:srgbClr val="FF0000"/>
                    </a:solidFill>
                  </a:rPr>
                  <a:t>columns</a:t>
                </a:r>
                <a:r>
                  <a:rPr lang="fr-FR" dirty="0"/>
                  <a:t> and removes duplicates</a:t>
                </a:r>
              </a:p>
              <a:p>
                <a:pPr>
                  <a:defRPr sz="2000"/>
                </a:pPr>
                <a:r>
                  <a:rPr lang="fr-FR" dirty="0"/>
                  <a:t>Combining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fr-FR" dirty="0"/>
                  <a:t> and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enables focused data extraction</a:t>
                </a:r>
              </a:p>
              <a:p>
                <a:pPr>
                  <a:defRPr sz="2000"/>
                </a:pPr>
                <a:r>
                  <a:rPr lang="fr-FR" dirty="0"/>
                  <a:t>Relational algebra concepts map directly to SQL operations</a:t>
                </a: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ED4C05-E064-4531-92A5-EBFA200F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39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Join Operations – Overview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dirty="0"/>
                  <a:t>Join combines related tuples from two relations based on a condition.</a:t>
                </a:r>
              </a:p>
              <a:p>
                <a:pPr>
                  <a:defRPr sz="2000"/>
                </a:pPr>
                <a:r>
                  <a:rPr dirty="0"/>
                  <a:t>Notation: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dirty="0"/>
              </a:p>
              <a:p>
                <a:pPr>
                  <a:defRPr sz="2000"/>
                </a:pPr>
                <a:r>
                  <a:rPr dirty="0"/>
                  <a:t>Types of join:</a:t>
                </a:r>
              </a:p>
              <a:p>
                <a:pPr lvl="1">
                  <a:defRPr sz="2000"/>
                </a:pPr>
                <a:r>
                  <a:rPr lang="fr-FR" dirty="0"/>
                  <a:t>Natural </a:t>
                </a:r>
                <a:r>
                  <a:rPr lang="fr-FR" dirty="0" err="1"/>
                  <a:t>Join</a:t>
                </a:r>
                <a:r>
                  <a:rPr lang="fr-FR" dirty="0"/>
                  <a:t> (⋈)</a:t>
                </a:r>
              </a:p>
              <a:p>
                <a:pPr lvl="1">
                  <a:defRPr sz="2000"/>
                </a:pPr>
                <a:r>
                  <a:rPr dirty="0"/>
                  <a:t>Theta Join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dirty="0"/>
                  <a:t>)</a:t>
                </a:r>
              </a:p>
              <a:p>
                <a:pPr lvl="1">
                  <a:defRPr sz="2000"/>
                </a:pPr>
                <a:r>
                  <a:rPr dirty="0" err="1"/>
                  <a:t>Equi</a:t>
                </a:r>
                <a:r>
                  <a:rPr dirty="0"/>
                  <a:t>-Join</a:t>
                </a:r>
              </a:p>
              <a:p>
                <a:pPr lvl="1">
                  <a:defRPr sz="2000"/>
                </a:pPr>
                <a:r>
                  <a:rPr dirty="0"/>
                  <a:t>Self-Join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3ACFB6-D73D-4D41-8EEE-6A16267C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Natural Join (⋈)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8853" y="1410456"/>
                <a:ext cx="8145607" cy="4239636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Automatically joins relations with attributes of the </a:t>
                </a:r>
                <a:r>
                  <a:rPr lang="fr-FR" dirty="0">
                    <a:solidFill>
                      <a:srgbClr val="FF0000"/>
                    </a:solidFill>
                  </a:rPr>
                  <a:t>same name </a:t>
                </a:r>
                <a:r>
                  <a:rPr lang="fr-FR" dirty="0"/>
                  <a:t>and domain.</a:t>
                </a:r>
              </a:p>
              <a:p>
                <a:pPr>
                  <a:defRPr sz="2000"/>
                </a:pPr>
                <a:r>
                  <a:rPr lang="fr-FR" dirty="0"/>
                  <a:t>Eliminates duplicate join columns.</a:t>
                </a:r>
              </a:p>
              <a:p>
                <a:pPr>
                  <a:defRPr sz="2000"/>
                </a:pPr>
                <a:r>
                  <a:rPr lang="fr-FR" dirty="0"/>
                  <a:t>Notation: R ⋈ S</a:t>
                </a:r>
              </a:p>
              <a:p>
                <a:pPr>
                  <a:defRPr sz="2000"/>
                </a:pPr>
                <a:r>
                  <a:rPr lang="fr-FR" dirty="0"/>
                  <a:t>Example: STUDENT ⋈ GRADE → matches on </a:t>
                </a:r>
                <a:r>
                  <a:rPr lang="fr-FR" dirty="0" err="1"/>
                  <a:t>StudentID</a:t>
                </a:r>
                <a:endParaRPr lang="fr-FR" dirty="0"/>
              </a:p>
              <a:p>
                <a:pPr marL="457200" lvl="1" indent="0">
                  <a:buNone/>
                  <a:defRPr sz="2000"/>
                </a:pPr>
                <a:r>
                  <a:rPr lang="fr-FR" dirty="0" err="1"/>
                  <a:t>equivalent</a:t>
                </a:r>
                <a:r>
                  <a:rPr lang="fr-FR" dirty="0"/>
                  <a:t> to : 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𝑑𝑆𝑡𝑢𝑑𝑒𝑛𝑡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𝑆𝑡𝑢𝑑𝑒𝑛𝑡𝑁𝑎𝑚𝑒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𝐴𝑔𝑒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𝑖𝑑𝑆𝑢𝑏𝑗𝑒𝑐𝑡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𝐺𝑟𝑎𝑑𝑒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 </m:t>
                      </m:r>
                    </m:oMath>
                  </m:oMathPara>
                </a14:m>
                <a:endParaRPr lang="ar-DZ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𝑆𝑇𝑈𝐷𝐸𝑁𝑇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𝑖𝑑𝑆𝑡𝑑𝑢𝑒𝑛𝑡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𝐺𝑅𝐴𝐷𝐸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𝑖𝑑𝑆𝑡𝑢𝑑𝑒𝑛𝑡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𝐺𝑅𝐴𝐷𝐸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8853" y="1410456"/>
                <a:ext cx="8145607" cy="4239636"/>
              </a:xfrm>
              <a:blipFill>
                <a:blip r:embed="rId2"/>
                <a:stretch>
                  <a:fillRect l="-674" t="-575" r="-2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52E551-8B86-4A4A-AB1C-6262A4989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BBF05B30-C52F-490A-916A-CC21B3384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187777"/>
              </p:ext>
            </p:extLst>
          </p:nvPr>
        </p:nvGraphicFramePr>
        <p:xfrm>
          <a:off x="1869444" y="4682609"/>
          <a:ext cx="2339234" cy="18542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1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DA82BA9-6ED7-4388-B3A2-8180022CF45E}"/>
              </a:ext>
            </a:extLst>
          </p:cNvPr>
          <p:cNvSpPr txBox="1"/>
          <p:nvPr/>
        </p:nvSpPr>
        <p:spPr>
          <a:xfrm>
            <a:off x="1903111" y="4286674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 × GRADE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11619A5A-509D-4B47-8B80-C10127AA6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648993"/>
              </p:ext>
            </p:extLst>
          </p:nvPr>
        </p:nvGraphicFramePr>
        <p:xfrm>
          <a:off x="4208678" y="4682609"/>
          <a:ext cx="2683527" cy="1854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92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Natural Join (⋈)</a:t>
            </a:r>
            <a:r>
              <a:rPr lang="fr-FR" dirty="0"/>
              <a:t> - </a:t>
            </a:r>
            <a:r>
              <a:rPr lang="fr-FR" dirty="0" err="1"/>
              <a:t>EXAMPLEs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8853" y="2236304"/>
                <a:ext cx="8145607" cy="3413787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Find all students who have a grade in Mathematics :</a:t>
                </a:r>
              </a:p>
              <a:p>
                <a:pPr>
                  <a:defRPr sz="2000"/>
                </a:pPr>
                <a:endParaRPr lang="fr-F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𝑖𝑑𝑆𝑢𝑏𝑗𝑒𝑐𝑡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dirty="0"/>
                        <m:t>⋈</m:t>
                      </m:r>
                      <m:r>
                        <m:rPr>
                          <m:nor/>
                        </m:rPr>
                        <a:rPr lang="fr-FR" b="0" i="0" dirty="0" smtClean="0"/>
                        <m:t>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𝐺𝑅𝐴𝐷𝐸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8853" y="2236304"/>
                <a:ext cx="8145607" cy="3413787"/>
              </a:xfrm>
              <a:blipFill>
                <a:blip r:embed="rId2"/>
                <a:stretch>
                  <a:fillRect l="-674" t="-8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52E551-8B86-4A4A-AB1C-6262A4989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BBF05B30-C52F-490A-916A-CC21B3384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4237884"/>
              </p:ext>
            </p:extLst>
          </p:nvPr>
        </p:nvGraphicFramePr>
        <p:xfrm>
          <a:off x="2817666" y="4353668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</a:tbl>
          </a:graphicData>
        </a:graphic>
      </p:graphicFrame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11619A5A-509D-4B47-8B80-C10127AA6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7067664"/>
              </p:ext>
            </p:extLst>
          </p:nvPr>
        </p:nvGraphicFramePr>
        <p:xfrm>
          <a:off x="5156900" y="4353668"/>
          <a:ext cx="1670085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A9CF00-C1FB-4192-8693-594EF5F4578D}"/>
                  </a:ext>
                </a:extLst>
              </p:cNvPr>
              <p:cNvSpPr txBox="1"/>
              <p:nvPr/>
            </p:nvSpPr>
            <p:spPr>
              <a:xfrm>
                <a:off x="2748092" y="3945463"/>
                <a:ext cx="22733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STUDENT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dirty="0"/>
                      <m:t>⋈</m:t>
                    </m:r>
                  </m:oMath>
                </a14:m>
                <a:r>
                  <a:rPr lang="fr-F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GRADE</a:t>
                </a: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A9CF00-C1FB-4192-8693-594EF5F45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092" y="3945463"/>
                <a:ext cx="2273379" cy="369332"/>
              </a:xfrm>
              <a:prstGeom prst="rect">
                <a:avLst/>
              </a:prstGeom>
              <a:blipFill>
                <a:blip r:embed="rId3"/>
                <a:stretch>
                  <a:fillRect l="-2413" t="-8197" r="-187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930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Natural Join (⋈)</a:t>
            </a:r>
            <a:r>
              <a:rPr lang="fr-FR" dirty="0"/>
              <a:t> - </a:t>
            </a:r>
            <a:r>
              <a:rPr lang="fr-FR" dirty="0" err="1"/>
              <a:t>EXAMPLEs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8853" y="2236304"/>
                <a:ext cx="8145607" cy="3413787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en-US" dirty="0"/>
                  <a:t>Find all students who have a grade in Mathematics :</a:t>
                </a:r>
              </a:p>
              <a:p>
                <a:pPr>
                  <a:defRPr sz="2000"/>
                </a:pPr>
                <a:endParaRPr lang="fr-F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𝑆𝑢𝑏𝑗𝑒𝑐𝑡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𝑁𝑎𝑚𝑒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𝑀𝑎𝑡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ar-D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dirty="0"/>
                        <m:t>⋈</m:t>
                      </m:r>
                      <m:r>
                        <m:rPr>
                          <m:nor/>
                        </m:rPr>
                        <a:rPr lang="fr-FR" b="0" i="0" dirty="0" smtClean="0"/>
                        <m:t> </m:t>
                      </m:r>
                      <m:r>
                        <a:rPr lang="ar-DZ" i="1">
                          <a:latin typeface="Cambria Math" panose="02040503050406030204" pitchFamily="18" charset="0"/>
                        </a:rPr>
                        <m:t>𝐺𝑅𝐴𝐷𝐸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𝑆𝑈𝐵𝐽𝐸𝐶𝑇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8853" y="2236304"/>
                <a:ext cx="8145607" cy="3413787"/>
              </a:xfrm>
              <a:blipFill>
                <a:blip r:embed="rId2"/>
                <a:stretch>
                  <a:fillRect l="-674" t="-8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52E551-8B86-4A4A-AB1C-6262A4989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BBF05B30-C52F-490A-916A-CC21B3384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2411670"/>
              </p:ext>
            </p:extLst>
          </p:nvPr>
        </p:nvGraphicFramePr>
        <p:xfrm>
          <a:off x="1296979" y="4426183"/>
          <a:ext cx="233923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134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08957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373952"/>
                  </a:ext>
                </a:extLst>
              </a:tr>
            </a:tbl>
          </a:graphicData>
        </a:graphic>
      </p:graphicFrame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11619A5A-509D-4B47-8B80-C10127AA6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505448"/>
              </p:ext>
            </p:extLst>
          </p:nvPr>
        </p:nvGraphicFramePr>
        <p:xfrm>
          <a:off x="3622108" y="4426183"/>
          <a:ext cx="1670085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7055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99531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IdSubject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Grade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A9CF00-C1FB-4192-8693-594EF5F4578D}"/>
                  </a:ext>
                </a:extLst>
              </p:cNvPr>
              <p:cNvSpPr txBox="1"/>
              <p:nvPr/>
            </p:nvSpPr>
            <p:spPr>
              <a:xfrm>
                <a:off x="1236717" y="3945463"/>
                <a:ext cx="35189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STUDENT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dirty="0"/>
                      <m:t>⋈</m:t>
                    </m:r>
                  </m:oMath>
                </a14:m>
                <a:r>
                  <a:rPr lang="fr-F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GRADE</a:t>
                </a:r>
                <a14:m>
                  <m:oMath xmlns:m="http://schemas.openxmlformats.org/officeDocument/2006/math">
                    <m:r>
                      <a:rPr lang="fr-F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dirty="0"/>
                      <m:t>⋈</m:t>
                    </m:r>
                  </m:oMath>
                </a14:m>
                <a:r>
                  <a:rPr lang="fr-F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SUBJECT </a:t>
                </a: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A9CF00-C1FB-4192-8693-594EF5F45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717" y="3945463"/>
                <a:ext cx="3518912" cy="369332"/>
              </a:xfrm>
              <a:prstGeom prst="rect">
                <a:avLst/>
              </a:prstGeom>
              <a:blipFill>
                <a:blip r:embed="rId3"/>
                <a:stretch>
                  <a:fillRect l="-1560" t="-8197" r="-34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09280F6-8899-454E-9259-F69F37123C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654880"/>
              </p:ext>
            </p:extLst>
          </p:nvPr>
        </p:nvGraphicFramePr>
        <p:xfrm>
          <a:off x="5292193" y="4426183"/>
          <a:ext cx="2560775" cy="111251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48201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212574">
                  <a:extLst>
                    <a:ext uri="{9D8B030D-6E8A-4147-A177-3AD203B41FA5}">
                      <a16:colId xmlns:a16="http://schemas.microsoft.com/office/drawing/2014/main" val="1140460601"/>
                    </a:ext>
                  </a:extLst>
                </a:gridCol>
              </a:tblGrid>
              <a:tr h="36955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SubjectName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nbrStudents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1481">
                <a:tc>
                  <a:txBody>
                    <a:bodyPr/>
                    <a:lstStyle/>
                    <a:p>
                      <a:r>
                        <a:rPr lang="en-US" sz="1350" b="0" u="none" strike="noStrike" kern="1200" baseline="0" noProof="0" dirty="0">
                          <a:solidFill>
                            <a:schemeClr val="dk1"/>
                          </a:solidFill>
                        </a:rPr>
                        <a:t>Math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1481">
                <a:tc>
                  <a:txBody>
                    <a:bodyPr/>
                    <a:lstStyle/>
                    <a:p>
                      <a:r>
                        <a:rPr lang="en-US" noProof="0" dirty="0"/>
                        <a:t>Psycho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28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dirty="0"/>
                  <a:t>Theta Join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dirty="0"/>
                  <a:t>)</a:t>
                </a: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914" t="-159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8" y="1431235"/>
                <a:ext cx="7633742" cy="4448359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Join based on a general comparison </a:t>
                </a:r>
                <a:r>
                  <a:rPr lang="fr-FR" dirty="0">
                    <a:solidFill>
                      <a:srgbClr val="FF0000"/>
                    </a:solidFill>
                  </a:rPr>
                  <a:t>condition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fr-FR" dirty="0"/>
                  <a:t>.</a:t>
                </a:r>
              </a:p>
              <a:p>
                <a:pPr>
                  <a:defRPr sz="2000"/>
                </a:pPr>
                <a:r>
                  <a:rPr lang="fr-FR" dirty="0"/>
                  <a:t>Notation: 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ar-DZ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  </a:t>
                </a:r>
                <a:r>
                  <a:rPr lang="fr-FR" dirty="0" err="1"/>
                  <a:t>where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is</a:t>
                </a:r>
                <a:r>
                  <a:rPr lang="fr-FR" dirty="0"/>
                  <a:t> a condition</a:t>
                </a:r>
              </a:p>
              <a:p>
                <a:pPr>
                  <a:defRPr sz="2000"/>
                </a:pPr>
                <a:r>
                  <a:rPr lang="fr-FR" dirty="0"/>
                  <a:t>Example: </a:t>
                </a:r>
                <a:r>
                  <a:rPr lang="en-US" dirty="0"/>
                  <a:t>Find employees whose salary qualifies for a bonus.</a:t>
                </a:r>
                <a:endParaRPr lang="fr-FR" dirty="0"/>
              </a:p>
              <a:p>
                <a:pPr marL="0" indent="0" algn="ctr">
                  <a:buNone/>
                  <a:defRPr sz="2000"/>
                </a:pPr>
                <a:r>
                  <a:rPr lang="fr-FR" dirty="0"/>
                  <a:t>EMPLOYEE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𝑆𝑎𝑙𝑎𝑟𝑦</m:t>
                        </m:r>
                        <m:r>
                          <a:rPr lang="ar-DZ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𝑀𝑖𝑛𝑆𝑎𝑙𝑎𝑟𝑦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ar-DZ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𝑆𝑎𝑙𝑎𝑟𝑦</m:t>
                        </m:r>
                        <m:r>
                          <a:rPr lang="ar-DZ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𝑀𝑎𝑥𝑆𝑎𝑙𝑎𝑟𝑦</m:t>
                        </m:r>
                      </m:sub>
                    </m:sSub>
                    <m:r>
                      <a:rPr lang="ar-DZ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BONUS</a:t>
                </a:r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8" y="1431235"/>
                <a:ext cx="7633742" cy="4448359"/>
              </a:xfrm>
              <a:blipFill>
                <a:blip r:embed="rId3"/>
                <a:stretch>
                  <a:fillRect l="-719" t="-6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DB2A9E-72AD-4DF4-9096-E1B9B1DD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CB874772-A842-4AC3-9502-1A63FF0149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438155"/>
              </p:ext>
            </p:extLst>
          </p:nvPr>
        </p:nvGraphicFramePr>
        <p:xfrm>
          <a:off x="938758" y="3867872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9A5F2CB-8BAD-4625-B2A5-92BFAA10856A}"/>
              </a:ext>
            </a:extLst>
          </p:cNvPr>
          <p:cNvSpPr txBox="1"/>
          <p:nvPr/>
        </p:nvSpPr>
        <p:spPr>
          <a:xfrm>
            <a:off x="938758" y="3446684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EMPLOYEE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9D3FE32D-A10E-4580-95C6-567457C662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138618"/>
              </p:ext>
            </p:extLst>
          </p:nvPr>
        </p:nvGraphicFramePr>
        <p:xfrm>
          <a:off x="4439320" y="3867872"/>
          <a:ext cx="4008941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0793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43609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262269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39555886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idBonus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MinSalary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MaxSalary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Bonus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44E94D7-F69B-4277-88D1-4E66CD8A051C}"/>
              </a:ext>
            </a:extLst>
          </p:cNvPr>
          <p:cNvSpPr txBox="1"/>
          <p:nvPr/>
        </p:nvSpPr>
        <p:spPr>
          <a:xfrm>
            <a:off x="4364286" y="3424917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BONUS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07F73C94-CC26-4EA7-A247-1B5A1252CC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5458551"/>
              </p:ext>
            </p:extLst>
          </p:nvPr>
        </p:nvGraphicFramePr>
        <p:xfrm>
          <a:off x="1062997" y="5476477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70EE16B-BD3A-4AA8-B205-09C5523CE015}"/>
                  </a:ext>
                </a:extLst>
              </p:cNvPr>
              <p:cNvSpPr txBox="1"/>
              <p:nvPr/>
            </p:nvSpPr>
            <p:spPr>
              <a:xfrm>
                <a:off x="983236" y="5065017"/>
                <a:ext cx="247766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lvl1pPr>
              </a:lstStyle>
              <a:p>
                <a:r>
                  <a:rPr lang="fr-FR" dirty="0"/>
                  <a:t>EMPLOYEE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dirty="0" smtClean="0"/>
                        </m:ctrlPr>
                      </m:sSubPr>
                      <m:e>
                        <m:r>
                          <a:rPr lang="ar-DZ" dirty="0"/>
                          <m:t>⋈</m:t>
                        </m:r>
                      </m:e>
                      <m:sub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ar-DZ" dirty="0"/>
                      <m:t> </m:t>
                    </m:r>
                  </m:oMath>
                </a14:m>
                <a:r>
                  <a:rPr lang="fr-FR" dirty="0"/>
                  <a:t>BONUS</a:t>
                </a:r>
              </a:p>
              <a:p>
                <a:endParaRPr lang="fr-FR" dirty="0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70EE16B-BD3A-4AA8-B205-09C5523CE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" y="5065017"/>
                <a:ext cx="2477666" cy="646331"/>
              </a:xfrm>
              <a:prstGeom prst="rect">
                <a:avLst/>
              </a:prstGeom>
              <a:blipFill>
                <a:blip r:embed="rId4"/>
                <a:stretch>
                  <a:fillRect l="-1966" t="-5660" r="-2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C3BAE844-D2A6-4173-B6E5-188A2111A6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111966"/>
              </p:ext>
            </p:extLst>
          </p:nvPr>
        </p:nvGraphicFramePr>
        <p:xfrm>
          <a:off x="4151823" y="5476477"/>
          <a:ext cx="4008941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0793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43609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262269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39555886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idBonus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MinSalary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MaxSalary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Bonus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Equi-Join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8" y="1630018"/>
                <a:ext cx="7633742" cy="4249576"/>
              </a:xfrm>
            </p:spPr>
            <p:txBody>
              <a:bodyPr/>
              <a:lstStyle/>
              <a:p>
                <a:pPr>
                  <a:defRPr sz="2000"/>
                </a:pPr>
                <a:r>
                  <a:rPr lang="fr-FR" dirty="0"/>
                  <a:t>A special case of Theta Join where the condition uses equality (=).</a:t>
                </a:r>
              </a:p>
              <a:p>
                <a:pPr>
                  <a:defRPr sz="2000"/>
                </a:pPr>
                <a:r>
                  <a:rPr lang="fr-FR" dirty="0"/>
                  <a:t>Produces duplicate columns for the join attribute.</a:t>
                </a:r>
              </a:p>
              <a:p>
                <a:pPr>
                  <a:defRPr sz="2000"/>
                </a:pPr>
                <a:r>
                  <a:rPr lang="fr-FR" dirty="0"/>
                  <a:t>Example: Retrieve employees who have a </a:t>
                </a:r>
                <a:r>
                  <a:rPr lang="fr-FR" dirty="0" err="1"/>
                  <a:t>corresponding</a:t>
                </a:r>
                <a:r>
                  <a:rPr lang="fr-FR" dirty="0"/>
                  <a:t> bonus range. EMPLOYEE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𝑅𝑜𝑢𝑛𝑑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𝑆𝑎𝑙𝑎𝑟𝑦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)=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𝑅𝑎𝑛𝑔𝑒</m:t>
                        </m:r>
                      </m:sub>
                    </m:sSub>
                    <m:r>
                      <a:rPr lang="ar-DZ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BONUS</a:t>
                </a:r>
              </a:p>
              <a:p>
                <a:pPr>
                  <a:defRPr sz="2000"/>
                </a:pPr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8" y="1630018"/>
                <a:ext cx="7633742" cy="4249576"/>
              </a:xfrm>
              <a:blipFill>
                <a:blip r:embed="rId2"/>
                <a:stretch>
                  <a:fillRect l="-719" t="-573" r="-2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357524-1D85-4E75-AF0C-16AA7AF1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F299D56A-F9DB-45D9-A4D2-C60003A501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0692"/>
              </p:ext>
            </p:extLst>
          </p:nvPr>
        </p:nvGraphicFramePr>
        <p:xfrm>
          <a:off x="938758" y="3867872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686FBF9-60B5-477D-B73E-3404D4F22337}"/>
              </a:ext>
            </a:extLst>
          </p:cNvPr>
          <p:cNvSpPr txBox="1"/>
          <p:nvPr/>
        </p:nvSpPr>
        <p:spPr>
          <a:xfrm>
            <a:off x="938758" y="3446684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EMPLOYEE</a:t>
            </a:r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FF61733B-6D06-43A0-9F21-1F1664FD2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692980"/>
              </p:ext>
            </p:extLst>
          </p:nvPr>
        </p:nvGraphicFramePr>
        <p:xfrm>
          <a:off x="4364286" y="3867872"/>
          <a:ext cx="2965332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0793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262269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39555886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idBonus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Range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Bonus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A71AD39-7131-419D-9B66-D9DC26B0AEBA}"/>
              </a:ext>
            </a:extLst>
          </p:cNvPr>
          <p:cNvSpPr txBox="1"/>
          <p:nvPr/>
        </p:nvSpPr>
        <p:spPr>
          <a:xfrm>
            <a:off x="4364286" y="3424917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BONUS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1E0D6264-B1D0-41A7-8C7D-573373A62B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7476786"/>
              </p:ext>
            </p:extLst>
          </p:nvPr>
        </p:nvGraphicFramePr>
        <p:xfrm>
          <a:off x="1062997" y="5476477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IdEmployee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F84B043-8C89-4D89-AB0A-3C1888F3AA64}"/>
                  </a:ext>
                </a:extLst>
              </p:cNvPr>
              <p:cNvSpPr txBox="1"/>
              <p:nvPr/>
            </p:nvSpPr>
            <p:spPr>
              <a:xfrm>
                <a:off x="983236" y="5065017"/>
                <a:ext cx="247766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lvl1pPr>
              </a:lstStyle>
              <a:p>
                <a:r>
                  <a:rPr lang="fr-FR" dirty="0"/>
                  <a:t>EMPLOYEE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DZ" dirty="0" smtClean="0"/>
                        </m:ctrlPr>
                      </m:sSubPr>
                      <m:e>
                        <m:r>
                          <a:rPr lang="ar-DZ" dirty="0"/>
                          <m:t>⋈</m:t>
                        </m:r>
                      </m:e>
                      <m:sub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ar-DZ" dirty="0"/>
                      <m:t> </m:t>
                    </m:r>
                  </m:oMath>
                </a14:m>
                <a:r>
                  <a:rPr lang="fr-FR" dirty="0"/>
                  <a:t>BONUS</a:t>
                </a:r>
              </a:p>
              <a:p>
                <a:endParaRPr lang="fr-FR" dirty="0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F84B043-8C89-4D89-AB0A-3C1888F3A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" y="5065017"/>
                <a:ext cx="2477666" cy="646331"/>
              </a:xfrm>
              <a:prstGeom prst="rect">
                <a:avLst/>
              </a:prstGeom>
              <a:blipFill>
                <a:blip r:embed="rId3"/>
                <a:stretch>
                  <a:fillRect l="-1966" t="-5660" r="-2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7A270BCE-30A5-46A4-8A37-DFF6F8622C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033852"/>
              </p:ext>
            </p:extLst>
          </p:nvPr>
        </p:nvGraphicFramePr>
        <p:xfrm>
          <a:off x="4151823" y="5476477"/>
          <a:ext cx="2965332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0793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262269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39555886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idBonus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Range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Bonus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Self-Join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8758" y="1395308"/>
                <a:ext cx="7633742" cy="4484286"/>
              </a:xfrm>
            </p:spPr>
            <p:txBody>
              <a:bodyPr>
                <a:normAutofit fontScale="92500"/>
              </a:bodyPr>
              <a:lstStyle/>
              <a:p>
                <a:pPr>
                  <a:defRPr sz="2000"/>
                </a:pPr>
                <a:r>
                  <a:rPr lang="fr-FR" dirty="0"/>
                  <a:t>Join of a relation with </a:t>
                </a:r>
                <a:r>
                  <a:rPr lang="fr-FR" dirty="0">
                    <a:solidFill>
                      <a:srgbClr val="FF0000"/>
                    </a:solidFill>
                  </a:rPr>
                  <a:t>itself</a:t>
                </a:r>
                <a:r>
                  <a:rPr lang="fr-FR" dirty="0"/>
                  <a:t>.</a:t>
                </a:r>
              </a:p>
              <a:p>
                <a:pPr>
                  <a:defRPr sz="2000"/>
                </a:pPr>
                <a:r>
                  <a:rPr lang="fr-FR" dirty="0"/>
                  <a:t>Used when comparing rows within the same table.</a:t>
                </a:r>
              </a:p>
              <a:p>
                <a:pPr>
                  <a:defRPr sz="2000"/>
                </a:pPr>
                <a:r>
                  <a:rPr lang="fr-FR" dirty="0"/>
                  <a:t>Requires renaming one of the copies using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fr-FR" dirty="0"/>
                  <a:t> (Renaming Operator).</a:t>
                </a:r>
              </a:p>
              <a:p>
                <a:pPr>
                  <a:defRPr sz="2000"/>
                </a:pPr>
                <a:r>
                  <a:rPr lang="fr-FR" dirty="0"/>
                  <a:t>Example: Employees who have the </a:t>
                </a:r>
                <a:r>
                  <a:rPr lang="fr-FR" dirty="0" err="1"/>
                  <a:t>same</a:t>
                </a:r>
                <a:r>
                  <a:rPr lang="fr-FR" dirty="0"/>
                  <a:t> </a:t>
                </a:r>
                <a:r>
                  <a:rPr lang="fr-FR" dirty="0" err="1"/>
                  <a:t>salary</a:t>
                </a:r>
                <a:endParaRPr lang="fr-FR" dirty="0"/>
              </a:p>
              <a:p>
                <a:pPr>
                  <a:defRPr sz="2000"/>
                </a:pPr>
                <a:endParaRPr lang="fr-FR" sz="1700" dirty="0"/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sSub>
                            <m:sSubPr>
                              <m:ctrlPr>
                                <a:rPr lang="fr-FR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𝐸𝑚𝑝𝐼𝐷</m:t>
                                  </m:r>
                                </m:e>
                                <m:sub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𝑁𝑎𝑚𝑒</m:t>
                                  </m:r>
                                </m:e>
                                <m:sub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𝑆𝑎𝑙𝑎𝑟𝑦</m:t>
                              </m:r>
                            </m:e>
                          </m:d>
                        </m:sub>
                      </m:sSub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​</m:t>
                      </m:r>
                      <m:d>
                        <m:d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𝐸𝑀𝑃𝐿𝑂𝑌𝐸𝐸</m:t>
                          </m:r>
                        </m:e>
                      </m:d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sSub>
                            <m:sSub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DZ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a:rPr lang="ar-DZ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DZ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𝐸𝑚𝑝𝐼𝐷</m:t>
                          </m:r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DZ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ar-DZ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𝐸𝑚𝑝𝐼𝐷</m:t>
                          </m:r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​</m:t>
                          </m:r>
                        </m:sub>
                      </m:sSub>
                    </m:oMath>
                  </m:oMathPara>
                </a14:m>
                <a:endParaRPr lang="fr-FR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​</m:t>
                      </m:r>
                      <m:sSub>
                        <m:sSubPr>
                          <m:ctrlPr>
                            <a:rPr lang="fr-F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sSub>
                            <m:sSub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𝐸𝑚𝑝𝐼𝐷</m:t>
                                  </m:r>
                                </m:e>
                                <m:sub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𝑁𝑎𝑚𝑒</m:t>
                                  </m:r>
                                </m:e>
                                <m:sub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𝑆𝑎𝑙𝑎𝑟𝑦</m:t>
                              </m:r>
                            </m:e>
                          </m:d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𝐸𝑀𝑃𝐿𝑂𝑌𝐸𝐸</m:t>
                      </m:r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758" y="1395308"/>
                <a:ext cx="7633742" cy="4484286"/>
              </a:xfrm>
              <a:blipFill>
                <a:blip r:embed="rId2"/>
                <a:stretch>
                  <a:fillRect l="-639" t="-679" r="-11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FBECA5-5BF2-4E9D-86B2-C8F9F0A5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5" name="Tableau 9">
            <a:extLst>
              <a:ext uri="{FF2B5EF4-FFF2-40B4-BE49-F238E27FC236}">
                <a16:creationId xmlns:a16="http://schemas.microsoft.com/office/drawing/2014/main" id="{E9438310-94E1-4FB7-A520-DDBA94E216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718350"/>
              </p:ext>
            </p:extLst>
          </p:nvPr>
        </p:nvGraphicFramePr>
        <p:xfrm>
          <a:off x="938758" y="4788607"/>
          <a:ext cx="2392877" cy="14833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90992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77525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707704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EmpID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750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Rayan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19000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376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DE539A4-3264-45C5-B446-1598D0709C42}"/>
              </a:ext>
            </a:extLst>
          </p:cNvPr>
          <p:cNvSpPr txBox="1"/>
          <p:nvPr/>
        </p:nvSpPr>
        <p:spPr>
          <a:xfrm>
            <a:off x="1179323" y="4367419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EMPLOYEE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au 9">
                <a:extLst>
                  <a:ext uri="{FF2B5EF4-FFF2-40B4-BE49-F238E27FC236}">
                    <a16:creationId xmlns:a16="http://schemas.microsoft.com/office/drawing/2014/main" id="{46CCEC0A-FB66-4032-8C16-FA2B5ACF512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52858648"/>
                  </p:ext>
                </p:extLst>
              </p:nvPr>
            </p:nvGraphicFramePr>
            <p:xfrm>
              <a:off x="3883938" y="5514549"/>
              <a:ext cx="2392875" cy="741680"/>
            </p:xfrm>
            <a:graphic>
              <a:graphicData uri="http://schemas.openxmlformats.org/drawingml/2006/table">
                <a:tbl>
                  <a:tblPr firstRow="1" bandRow="1">
                    <a:tableStyleId>{EB344D84-9AFB-497E-A393-DC336BA19D2E}</a:tableStyleId>
                  </a:tblPr>
                  <a:tblGrid>
                    <a:gridCol w="909920">
                      <a:extLst>
                        <a:ext uri="{9D8B030D-6E8A-4147-A177-3AD203B41FA5}">
                          <a16:colId xmlns:a16="http://schemas.microsoft.com/office/drawing/2014/main" val="764353565"/>
                        </a:ext>
                      </a:extLst>
                    </a:gridCol>
                    <a:gridCol w="775252">
                      <a:extLst>
                        <a:ext uri="{9D8B030D-6E8A-4147-A177-3AD203B41FA5}">
                          <a16:colId xmlns:a16="http://schemas.microsoft.com/office/drawing/2014/main" val="392931313"/>
                        </a:ext>
                      </a:extLst>
                    </a:gridCol>
                    <a:gridCol w="707703">
                      <a:extLst>
                        <a:ext uri="{9D8B030D-6E8A-4147-A177-3AD203B41FA5}">
                          <a16:colId xmlns:a16="http://schemas.microsoft.com/office/drawing/2014/main" val="2771938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b="1" i="0" dirty="0" smtClean="0">
                                        <a:latin typeface="+mn-lt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0" dirty="0">
                                        <a:latin typeface="+mn-lt"/>
                                      </a:rPr>
                                      <m:t>𝐄𝐦𝐩𝐈𝐃</m:t>
                                    </m:r>
                                  </m:e>
                                  <m:sub>
                                    <m:r>
                                      <a:rPr lang="fr-FR" b="1" i="0" dirty="0">
                                        <a:latin typeface="+mn-lt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i="0" noProof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b="1" i="0" dirty="0" smtClean="0">
                                        <a:latin typeface="+mn-lt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0" dirty="0">
                                        <a:latin typeface="+mn-lt"/>
                                      </a:rPr>
                                      <m:t>𝐍𝐚𝐦𝐞</m:t>
                                    </m:r>
                                  </m:e>
                                  <m:sub>
                                    <m:r>
                                      <a:rPr lang="fr-FR" b="1" i="0" dirty="0">
                                        <a:latin typeface="+mn-lt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b="1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latin typeface="+mn-lt"/>
                            </a:rPr>
                            <a:t>Salary</a:t>
                          </a:r>
                          <a:endParaRPr lang="en-US" noProof="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7557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750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Rayan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19000</a:t>
                          </a:r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791989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au 9">
                <a:extLst>
                  <a:ext uri="{FF2B5EF4-FFF2-40B4-BE49-F238E27FC236}">
                    <a16:creationId xmlns:a16="http://schemas.microsoft.com/office/drawing/2014/main" id="{46CCEC0A-FB66-4032-8C16-FA2B5ACF512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52858648"/>
                  </p:ext>
                </p:extLst>
              </p:nvPr>
            </p:nvGraphicFramePr>
            <p:xfrm>
              <a:off x="3883938" y="5514549"/>
              <a:ext cx="2392875" cy="741680"/>
            </p:xfrm>
            <a:graphic>
              <a:graphicData uri="http://schemas.openxmlformats.org/drawingml/2006/table">
                <a:tbl>
                  <a:tblPr firstRow="1" bandRow="1">
                    <a:tableStyleId>{EB344D84-9AFB-497E-A393-DC336BA19D2E}</a:tableStyleId>
                  </a:tblPr>
                  <a:tblGrid>
                    <a:gridCol w="909920">
                      <a:extLst>
                        <a:ext uri="{9D8B030D-6E8A-4147-A177-3AD203B41FA5}">
                          <a16:colId xmlns:a16="http://schemas.microsoft.com/office/drawing/2014/main" val="764353565"/>
                        </a:ext>
                      </a:extLst>
                    </a:gridCol>
                    <a:gridCol w="775252">
                      <a:extLst>
                        <a:ext uri="{9D8B030D-6E8A-4147-A177-3AD203B41FA5}">
                          <a16:colId xmlns:a16="http://schemas.microsoft.com/office/drawing/2014/main" val="392931313"/>
                        </a:ext>
                      </a:extLst>
                    </a:gridCol>
                    <a:gridCol w="707703">
                      <a:extLst>
                        <a:ext uri="{9D8B030D-6E8A-4147-A177-3AD203B41FA5}">
                          <a16:colId xmlns:a16="http://schemas.microsoft.com/office/drawing/2014/main" val="2771938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t="-3226" r="-165101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16406" t="-3226" r="-92188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latin typeface="+mn-lt"/>
                            </a:rPr>
                            <a:t>Salary</a:t>
                          </a:r>
                          <a:endParaRPr lang="en-US" noProof="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7557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750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Rayan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19000</a:t>
                          </a:r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79198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E5130F6-E974-4659-9E44-67E0901A62B9}"/>
                  </a:ext>
                </a:extLst>
              </p:cNvPr>
              <p:cNvSpPr txBox="1"/>
              <p:nvPr/>
            </p:nvSpPr>
            <p:spPr>
              <a:xfrm>
                <a:off x="3862636" y="5093361"/>
                <a:ext cx="1157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DZ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ar-DZ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sSub>
                        <m:sSubPr>
                          <m:ctrlP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i="1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E5130F6-E974-4659-9E44-67E0901A6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636" y="5093361"/>
                <a:ext cx="1157496" cy="369332"/>
              </a:xfrm>
              <a:prstGeom prst="rect">
                <a:avLst/>
              </a:prstGeom>
              <a:blipFill>
                <a:blip r:embed="rId4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Tableau 9">
                <a:extLst>
                  <a:ext uri="{FF2B5EF4-FFF2-40B4-BE49-F238E27FC236}">
                    <a16:creationId xmlns:a16="http://schemas.microsoft.com/office/drawing/2014/main" id="{556DA7CE-D63B-4737-A455-DE48EE5EDD0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35463430"/>
                  </p:ext>
                </p:extLst>
              </p:nvPr>
            </p:nvGraphicFramePr>
            <p:xfrm>
              <a:off x="6276813" y="5514549"/>
              <a:ext cx="1685172" cy="741680"/>
            </p:xfrm>
            <a:graphic>
              <a:graphicData uri="http://schemas.openxmlformats.org/drawingml/2006/table">
                <a:tbl>
                  <a:tblPr firstRow="1" bandRow="1">
                    <a:tableStyleId>{74C1A8A3-306A-4EB7-A6B1-4F7E0EB9C5D6}</a:tableStyleId>
                  </a:tblPr>
                  <a:tblGrid>
                    <a:gridCol w="909920">
                      <a:extLst>
                        <a:ext uri="{9D8B030D-6E8A-4147-A177-3AD203B41FA5}">
                          <a16:colId xmlns:a16="http://schemas.microsoft.com/office/drawing/2014/main" val="764353565"/>
                        </a:ext>
                      </a:extLst>
                    </a:gridCol>
                    <a:gridCol w="775252">
                      <a:extLst>
                        <a:ext uri="{9D8B030D-6E8A-4147-A177-3AD203B41FA5}">
                          <a16:colId xmlns:a16="http://schemas.microsoft.com/office/drawing/2014/main" val="39293131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b="1" dirty="0" smtClean="0"/>
                                    </m:ctrlPr>
                                  </m:sSubPr>
                                  <m:e>
                                    <m:r>
                                      <a:rPr lang="fr-FR" b="1" dirty="0"/>
                                      <m:t>𝐄𝐦𝐩𝐈𝐃</m:t>
                                    </m:r>
                                  </m:e>
                                  <m:sub>
                                    <m:r>
                                      <a:rPr lang="fr-FR" b="1" dirty="0" smtClean="0"/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i="0" noProof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b="1" dirty="0" smtClean="0"/>
                                    </m:ctrlPr>
                                  </m:sSubPr>
                                  <m:e>
                                    <m:r>
                                      <a:rPr lang="fr-FR" b="1" dirty="0"/>
                                      <m:t>𝐍𝐚𝐦𝐞</m:t>
                                    </m:r>
                                  </m:e>
                                  <m:sub>
                                    <m:r>
                                      <a:rPr lang="fr-FR" b="1" dirty="0" smtClean="0"/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97557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860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Yasmine</a:t>
                          </a:r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791989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Tableau 9">
                <a:extLst>
                  <a:ext uri="{FF2B5EF4-FFF2-40B4-BE49-F238E27FC236}">
                    <a16:creationId xmlns:a16="http://schemas.microsoft.com/office/drawing/2014/main" id="{556DA7CE-D63B-4737-A455-DE48EE5EDD0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35463430"/>
                  </p:ext>
                </p:extLst>
              </p:nvPr>
            </p:nvGraphicFramePr>
            <p:xfrm>
              <a:off x="6276813" y="5514549"/>
              <a:ext cx="1685172" cy="741680"/>
            </p:xfrm>
            <a:graphic>
              <a:graphicData uri="http://schemas.openxmlformats.org/drawingml/2006/table">
                <a:tbl>
                  <a:tblPr firstRow="1" bandRow="1">
                    <a:tableStyleId>{74C1A8A3-306A-4EB7-A6B1-4F7E0EB9C5D6}</a:tableStyleId>
                  </a:tblPr>
                  <a:tblGrid>
                    <a:gridCol w="909920">
                      <a:extLst>
                        <a:ext uri="{9D8B030D-6E8A-4147-A177-3AD203B41FA5}">
                          <a16:colId xmlns:a16="http://schemas.microsoft.com/office/drawing/2014/main" val="764353565"/>
                        </a:ext>
                      </a:extLst>
                    </a:gridCol>
                    <a:gridCol w="775252">
                      <a:extLst>
                        <a:ext uri="{9D8B030D-6E8A-4147-A177-3AD203B41FA5}">
                          <a16:colId xmlns:a16="http://schemas.microsoft.com/office/drawing/2014/main" val="39293131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t="-3226" r="-86667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17188" t="-3226" r="-1563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7557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860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350" b="0" u="none" strike="noStrike" kern="1200" baseline="0" dirty="0">
                              <a:solidFill>
                                <a:schemeClr val="dk1"/>
                              </a:solidFill>
                            </a:rPr>
                            <a:t>Yasmine</a:t>
                          </a:r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7919898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311965"/>
            <a:ext cx="7633742" cy="5063714"/>
          </a:xfrm>
        </p:spPr>
        <p:txBody>
          <a:bodyPr>
            <a:normAutofit fontScale="92500" lnSpcReduction="20000"/>
          </a:bodyPr>
          <a:lstStyle/>
          <a:p>
            <a:pPr>
              <a:defRPr sz="2000"/>
            </a:pPr>
            <a:r>
              <a:rPr lang="en-US" dirty="0"/>
              <a:t>Given the following relational schema:</a:t>
            </a:r>
          </a:p>
          <a:p>
            <a:pPr marL="457200" lvl="1" indent="0">
              <a:buNone/>
              <a:defRPr sz="2000"/>
            </a:pPr>
            <a:r>
              <a:rPr lang="en-US" dirty="0"/>
              <a:t>PERSON(</a:t>
            </a:r>
            <a:r>
              <a:rPr lang="en-US" u="sng" dirty="0" err="1"/>
              <a:t>idPerson</a:t>
            </a:r>
            <a:r>
              <a:rPr lang="en-US" dirty="0"/>
              <a:t>, name, age)</a:t>
            </a:r>
          </a:p>
          <a:p>
            <a:pPr marL="457200" lvl="1" indent="0">
              <a:buNone/>
              <a:defRPr sz="2000"/>
            </a:pPr>
            <a:r>
              <a:rPr lang="en-US" dirty="0"/>
              <a:t>RESTAURANT(</a:t>
            </a:r>
            <a:r>
              <a:rPr lang="en-US" u="sng" dirty="0" err="1"/>
              <a:t>idRestaurant</a:t>
            </a:r>
            <a:r>
              <a:rPr lang="en-US" dirty="0"/>
              <a:t>, name, city)</a:t>
            </a:r>
          </a:p>
          <a:p>
            <a:pPr marL="457200" lvl="1" indent="0">
              <a:buNone/>
              <a:defRPr sz="2000"/>
            </a:pPr>
            <a:r>
              <a:rPr lang="en-US" dirty="0"/>
              <a:t>RESERVATION(</a:t>
            </a:r>
            <a:r>
              <a:rPr lang="en-US" u="sng" dirty="0"/>
              <a:t>#idPerson, #idRestaurant, date</a:t>
            </a:r>
            <a:r>
              <a:rPr lang="en-US" dirty="0"/>
              <a:t>)</a:t>
            </a:r>
          </a:p>
          <a:p>
            <a:pPr marL="457200" lvl="1" indent="0">
              <a:buNone/>
              <a:defRPr sz="2000"/>
            </a:pPr>
            <a:endParaRPr lang="en-US" dirty="0"/>
          </a:p>
          <a:p>
            <a:pPr>
              <a:defRPr sz="2000"/>
            </a:pPr>
            <a:r>
              <a:rPr lang="en-US" dirty="0"/>
              <a:t>Write the following queries: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names of the people who made reservations in February 2020 in </a:t>
            </a:r>
            <a:r>
              <a:rPr lang="en-US" dirty="0" err="1"/>
              <a:t>Tlemcen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cities of the restaurants where Yasmine went.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identifiers of the people who are older than 21 or who went to the restaurant “Le Boudoir.”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identifiers of the people who are older than 21 and who did not make a reservation at “Le Fumoir.”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names of the people who made at least two reservations.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lang="en-US" dirty="0"/>
              <a:t>The names of the people who are older than </a:t>
            </a:r>
            <a:r>
              <a:rPr lang="en-US" dirty="0" err="1"/>
              <a:t>Samah</a:t>
            </a:r>
            <a:r>
              <a:rPr lang="en-US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3761E2-9150-4367-9791-84B05CC68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Renaming Operator (ρ) → changes relation or attribute names.</a:t>
            </a:r>
          </a:p>
          <a:p>
            <a:pPr>
              <a:defRPr sz="2000"/>
            </a:pPr>
            <a:r>
              <a:t>Set Operators (∪, ∩, −) → combine or compare relations.</a:t>
            </a:r>
          </a:p>
          <a:p>
            <a:pPr>
              <a:defRPr sz="2000"/>
            </a:pPr>
            <a:r>
              <a:t>Cartesian Product (×) → basis for joins.</a:t>
            </a:r>
          </a:p>
          <a:p>
            <a:pPr>
              <a:defRPr sz="2000"/>
            </a:pPr>
            <a:r>
              <a:t>Join Operators (⋈) → combine related data across tables.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89B539-DB8F-48E5-944C-89B2486B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Chapter Preview – Introduction to 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Translation of relational algebra into SQL statements:</a:t>
            </a:r>
          </a:p>
          <a:p>
            <a:pPr lvl="1">
              <a:defRPr sz="2000"/>
            </a:pPr>
            <a:r>
              <a:rPr dirty="0"/>
              <a:t>SELECT, INSERT, UPDATE, DELETE (DML)</a:t>
            </a:r>
          </a:p>
          <a:p>
            <a:pPr lvl="1">
              <a:defRPr sz="2000"/>
            </a:pPr>
            <a:r>
              <a:rPr dirty="0"/>
              <a:t>CREATE, ALTER, DROP (DDL)</a:t>
            </a:r>
          </a:p>
          <a:p>
            <a:pPr lvl="1">
              <a:defRPr sz="2000"/>
            </a:pPr>
            <a:r>
              <a:rPr dirty="0"/>
              <a:t>Constraints: PRIMARY KEY, FOREIGN KEY, UNIQUE, CHECK</a:t>
            </a:r>
          </a:p>
          <a:p>
            <a:pPr>
              <a:defRPr sz="2000"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2E8C34-78E5-41D5-93A7-5DF97015D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591B6A7-F18B-49E3-9EAA-C449C6547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385968"/>
            <a:ext cx="7738814" cy="4394988"/>
          </a:xfrm>
        </p:spPr>
        <p:txBody>
          <a:bodyPr/>
          <a:lstStyle/>
          <a:p>
            <a:r>
              <a:rPr lang="fr-FR" sz="6000" dirty="0" err="1"/>
              <a:t>Renaming</a:t>
            </a:r>
            <a:r>
              <a:rPr lang="fr-FR" sz="6000" dirty="0"/>
              <a:t> </a:t>
            </a:r>
            <a:r>
              <a:rPr lang="fr-FR" sz="6000" dirty="0" err="1"/>
              <a:t>Operator</a:t>
            </a:r>
            <a:r>
              <a:rPr lang="fr-FR" sz="6000" dirty="0"/>
              <a:t> </a:t>
            </a:r>
            <a:br>
              <a:rPr lang="fr-FR" sz="6000" dirty="0"/>
            </a:br>
            <a:r>
              <a:rPr lang="fr-FR" sz="6000" b="1" dirty="0">
                <a:sym typeface="Symbol" panose="05050102010706020507" pitchFamily="18" charset="2"/>
              </a:rPr>
              <a:t></a:t>
            </a:r>
            <a:endParaRPr lang="fr-FR" sz="6000" b="1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7D0E3FD-8F12-47FD-9A01-7E36724775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B251F8C-0CAE-4896-B9AF-ECE8FDD44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5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Renaming Operator </a:t>
            </a:r>
            <a:r>
              <a:rPr lang="fr-FR" b="1" dirty="0">
                <a:sym typeface="Symbol" panose="05050102010706020507" pitchFamily="18" charset="2"/>
              </a:rPr>
              <a:t></a:t>
            </a:r>
            <a:endParaRPr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defRPr sz="2000"/>
                </a:pPr>
                <a:r>
                  <a:rPr lang="fr-FR" dirty="0"/>
                  <a:t>Purpose: rename </a:t>
                </a:r>
                <a:r>
                  <a:rPr lang="fr-FR" dirty="0">
                    <a:solidFill>
                      <a:srgbClr val="FF0000"/>
                    </a:solidFill>
                  </a:rPr>
                  <a:t>relations</a:t>
                </a:r>
                <a:r>
                  <a:rPr lang="fr-FR" dirty="0"/>
                  <a:t> or </a:t>
                </a:r>
                <a:r>
                  <a:rPr lang="fr-FR" dirty="0">
                    <a:solidFill>
                      <a:srgbClr val="FF0000"/>
                    </a:solidFill>
                  </a:rPr>
                  <a:t>attributes</a:t>
                </a:r>
                <a:r>
                  <a:rPr lang="fr-FR" dirty="0"/>
                  <a:t> to avoid ambiguity.</a:t>
                </a:r>
              </a:p>
              <a:p>
                <a:pPr>
                  <a:defRPr sz="2000"/>
                </a:pPr>
                <a:r>
                  <a:rPr lang="fr-FR" dirty="0"/>
                  <a:t>Notation: </a:t>
                </a:r>
              </a:p>
              <a:p>
                <a:pPr marL="457200" lvl="1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sSup>
                            <m:sSup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,  …,</m:t>
                          </m:r>
                          <m:sSub>
                            <m:sSub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Example: 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𝑃𝐸𝑅𝑆𝑂𝑁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𝑖𝑑𝑃𝑒𝑟𝑠𝑜𝑛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𝑃𝑒𝑟𝑠𝑜𝑛𝑁𝑎𝑚𝑒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𝑑𝑆𝑡𝑢𝑑𝑒𝑛𝑡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𝑆𝑡𝑢𝑑𝑒𝑛𝑡𝑁𝑎𝑚𝑒</m:t>
                          </m:r>
                        </m:sub>
                      </m:sSub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pPr>
                  <a:defRPr sz="2000"/>
                </a:pPr>
                <a:endParaRPr lang="fr-F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EE1FBFF0-01B1-4E86-B7E9-3377757D5D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449739"/>
              </p:ext>
            </p:extLst>
          </p:nvPr>
        </p:nvGraphicFramePr>
        <p:xfrm>
          <a:off x="1013792" y="5208819"/>
          <a:ext cx="288263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0718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9418CA1-D363-482A-80F2-A3BFE6D7FE76}"/>
              </a:ext>
            </a:extLst>
          </p:cNvPr>
          <p:cNvSpPr txBox="1"/>
          <p:nvPr/>
        </p:nvSpPr>
        <p:spPr>
          <a:xfrm>
            <a:off x="938758" y="476586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0788CC3-99A3-45EE-A750-D70CE8B337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164099"/>
              </p:ext>
            </p:extLst>
          </p:nvPr>
        </p:nvGraphicFramePr>
        <p:xfrm>
          <a:off x="5199366" y="5208819"/>
          <a:ext cx="2513399" cy="112009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8332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3007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927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idPerson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PersonName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6367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7D15402-406E-45D0-90AB-578AE85C7B58}"/>
              </a:ext>
            </a:extLst>
          </p:cNvPr>
          <p:cNvSpPr txBox="1"/>
          <p:nvPr/>
        </p:nvSpPr>
        <p:spPr>
          <a:xfrm>
            <a:off x="5167595" y="4759634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PERSON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57B123C-8884-4148-9F29-9ACE057F7F77}"/>
              </a:ext>
            </a:extLst>
          </p:cNvPr>
          <p:cNvSpPr/>
          <p:nvPr/>
        </p:nvSpPr>
        <p:spPr>
          <a:xfrm>
            <a:off x="4097099" y="5625547"/>
            <a:ext cx="727431" cy="2540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2D159A-FBFF-4190-B17B-8967D219D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Renaming Operator </a:t>
            </a:r>
            <a:r>
              <a:rPr lang="fr-FR" b="1" dirty="0">
                <a:sym typeface="Symbol" panose="05050102010706020507" pitchFamily="18" charset="2"/>
              </a:rPr>
              <a:t></a:t>
            </a:r>
            <a:endParaRPr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defRPr sz="2000"/>
                </a:pPr>
                <a:r>
                  <a:rPr lang="fr-FR" dirty="0"/>
                  <a:t>Rename relations </a:t>
                </a:r>
                <a14:m>
                  <m:oMath xmlns:m="http://schemas.openxmlformats.org/officeDocument/2006/math">
                    <m:r>
                      <a:rPr lang="fr-FR" b="0" i="0" dirty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           </m:t>
                    </m:r>
                    <m:sSub>
                      <m:sSubPr>
                        <m:ctrlPr>
                          <a:rPr lang="ar-D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DZ" i="1" dirty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p>
                          <m:sSupPr>
                            <m:ctrlPr>
                              <a:rPr lang="fr-FR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fr-FR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ar-DZ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b="0" i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/>
              </a:p>
              <a:p>
                <a:pPr>
                  <a:defRPr sz="2000"/>
                </a:pPr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Example: 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𝑃𝐸𝑅𝑆𝑂𝑁</m:t>
                          </m:r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pPr>
                  <a:defRPr sz="2000"/>
                </a:pPr>
                <a:endParaRPr lang="fr-F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5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EE1FBFF0-01B1-4E86-B7E9-3377757D5D8B}"/>
              </a:ext>
            </a:extLst>
          </p:cNvPr>
          <p:cNvGraphicFramePr>
            <a:graphicFrameLocks/>
          </p:cNvGraphicFramePr>
          <p:nvPr/>
        </p:nvGraphicFramePr>
        <p:xfrm>
          <a:off x="1013792" y="5208819"/>
          <a:ext cx="288263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0718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9418CA1-D363-482A-80F2-A3BFE6D7FE76}"/>
              </a:ext>
            </a:extLst>
          </p:cNvPr>
          <p:cNvSpPr txBox="1"/>
          <p:nvPr/>
        </p:nvSpPr>
        <p:spPr>
          <a:xfrm>
            <a:off x="938758" y="4767073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D15402-406E-45D0-90AB-578AE85C7B58}"/>
              </a:ext>
            </a:extLst>
          </p:cNvPr>
          <p:cNvSpPr txBox="1"/>
          <p:nvPr/>
        </p:nvSpPr>
        <p:spPr>
          <a:xfrm>
            <a:off x="5167595" y="4759634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PERSON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57B123C-8884-4148-9F29-9ACE057F7F77}"/>
              </a:ext>
            </a:extLst>
          </p:cNvPr>
          <p:cNvSpPr/>
          <p:nvPr/>
        </p:nvSpPr>
        <p:spPr>
          <a:xfrm>
            <a:off x="4097099" y="5625547"/>
            <a:ext cx="727431" cy="2540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85C41C8C-65D8-4326-9C57-C08B2F792E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374173"/>
              </p:ext>
            </p:extLst>
          </p:nvPr>
        </p:nvGraphicFramePr>
        <p:xfrm>
          <a:off x="5247572" y="5208819"/>
          <a:ext cx="288263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0718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4E851D4-3BB9-4658-A3A7-FE1FD1211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Renaming Operator </a:t>
            </a:r>
            <a:r>
              <a:rPr lang="fr-FR" b="1" dirty="0">
                <a:sym typeface="Symbol" panose="05050102010706020507" pitchFamily="18" charset="2"/>
              </a:rPr>
              <a:t></a:t>
            </a:r>
            <a:endParaRPr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defRPr sz="2000"/>
                </a:pPr>
                <a:r>
                  <a:rPr lang="fr-FR" dirty="0"/>
                  <a:t>Rename </a:t>
                </a:r>
                <a:r>
                  <a:rPr lang="fr-FR" dirty="0" err="1"/>
                  <a:t>attributes</a:t>
                </a:r>
                <a:r>
                  <a:rPr lang="fr-FR" dirty="0"/>
                  <a:t> : </a:t>
                </a:r>
              </a:p>
              <a:p>
                <a:pPr marL="457200" lvl="1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fr-FR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,  …,</m:t>
                          </m:r>
                          <m:sSub>
                            <m:sSub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fr-FR" dirty="0"/>
              </a:p>
              <a:p>
                <a:pPr>
                  <a:defRPr sz="2000"/>
                </a:pPr>
                <a:r>
                  <a:rPr lang="fr-FR" dirty="0"/>
                  <a:t>Example: </a:t>
                </a:r>
              </a:p>
              <a:p>
                <a:pPr marL="0" indent="0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𝑖𝑑𝑃𝑒𝑟𝑠𝑜𝑛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𝑃𝑒𝑟𝑠𝑜𝑛𝑁𝑎𝑚𝑒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𝐴𝑔𝑒</m:t>
                          </m:r>
                        </m:sub>
                      </m:sSub>
                      <m:r>
                        <a:rPr lang="ar-DZ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pPr>
                  <a:defRPr sz="2000"/>
                </a:pPr>
                <a:endParaRPr lang="fr-F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EE1FBFF0-01B1-4E86-B7E9-3377757D5D8B}"/>
              </a:ext>
            </a:extLst>
          </p:cNvPr>
          <p:cNvGraphicFramePr>
            <a:graphicFrameLocks/>
          </p:cNvGraphicFramePr>
          <p:nvPr/>
        </p:nvGraphicFramePr>
        <p:xfrm>
          <a:off x="1013792" y="5208819"/>
          <a:ext cx="288263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0718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idStudent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StudentName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9418CA1-D363-482A-80F2-A3BFE6D7FE76}"/>
              </a:ext>
            </a:extLst>
          </p:cNvPr>
          <p:cNvSpPr txBox="1"/>
          <p:nvPr/>
        </p:nvSpPr>
        <p:spPr>
          <a:xfrm>
            <a:off x="938758" y="476586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D15402-406E-45D0-90AB-578AE85C7B58}"/>
              </a:ext>
            </a:extLst>
          </p:cNvPr>
          <p:cNvSpPr txBox="1"/>
          <p:nvPr/>
        </p:nvSpPr>
        <p:spPr>
          <a:xfrm>
            <a:off x="5167595" y="475963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STUDENT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57B123C-8884-4148-9F29-9ACE057F7F77}"/>
              </a:ext>
            </a:extLst>
          </p:cNvPr>
          <p:cNvSpPr/>
          <p:nvPr/>
        </p:nvSpPr>
        <p:spPr>
          <a:xfrm>
            <a:off x="4097099" y="5625547"/>
            <a:ext cx="727431" cy="2540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893465C2-C800-4C1E-8254-E7EFA0D6A7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16562"/>
              </p:ext>
            </p:extLst>
          </p:nvPr>
        </p:nvGraphicFramePr>
        <p:xfrm>
          <a:off x="5247572" y="5229412"/>
          <a:ext cx="288263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34178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50718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>
                          <a:solidFill>
                            <a:srgbClr val="FF0000"/>
                          </a:solidFill>
                        </a:rPr>
                        <a:t>idPerson</a:t>
                      </a:r>
                      <a:endParaRPr lang="en-US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solidFill>
                            <a:srgbClr val="FF0000"/>
                          </a:solidFill>
                        </a:rPr>
                        <a:t>PersonName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82BBAFD-78AF-4FD1-B2E0-4EC036DB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2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7283B-939F-4410-9FE9-198894F74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284" y="949301"/>
            <a:ext cx="6034031" cy="4394988"/>
          </a:xfrm>
        </p:spPr>
        <p:txBody>
          <a:bodyPr/>
          <a:lstStyle/>
          <a:p>
            <a:r>
              <a:rPr lang="fr-FR" sz="6600" dirty="0"/>
              <a:t>SET </a:t>
            </a:r>
            <a:br>
              <a:rPr lang="fr-FR" sz="6600" dirty="0"/>
            </a:br>
            <a:r>
              <a:rPr lang="fr-FR" sz="6600" dirty="0"/>
              <a:t>OPERATORS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487C83-6DCD-49E6-8FAF-98AB39B959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6C707E-CA3F-4602-9C50-11BD1FD30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95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Set Operators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Relational algebra uses set operations on relations having the same schema.</a:t>
            </a:r>
          </a:p>
          <a:p>
            <a:pPr>
              <a:defRPr sz="2000"/>
            </a:pPr>
            <a:r>
              <a:rPr dirty="0"/>
              <a:t>Main operators:</a:t>
            </a:r>
          </a:p>
          <a:p>
            <a:pPr lvl="1">
              <a:defRPr sz="2000"/>
            </a:pPr>
            <a:r>
              <a:rPr dirty="0"/>
              <a:t>UNION (∪)</a:t>
            </a:r>
          </a:p>
          <a:p>
            <a:pPr lvl="1">
              <a:defRPr sz="2000"/>
            </a:pPr>
            <a:r>
              <a:rPr lang="fr-FR" dirty="0"/>
              <a:t>I</a:t>
            </a:r>
            <a:r>
              <a:rPr dirty="0"/>
              <a:t>NTERSECTION (∩)</a:t>
            </a:r>
          </a:p>
          <a:p>
            <a:pPr lvl="1">
              <a:defRPr sz="2000"/>
            </a:pPr>
            <a:r>
              <a:rPr dirty="0"/>
              <a:t>DIFFERENCE (−)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097005-A7BB-4754-A168-69801685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Union (∪)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defRPr sz="2000"/>
                </a:pPr>
                <a:r>
                  <a:rPr lang="fr-FR" dirty="0">
                    <a:solidFill>
                      <a:srgbClr val="FF0000"/>
                    </a:solidFill>
                  </a:rPr>
                  <a:t>Combines</a:t>
                </a:r>
                <a:r>
                  <a:rPr lang="fr-FR" dirty="0"/>
                  <a:t> tuples from two relations, eliminating duplicates.</a:t>
                </a:r>
              </a:p>
              <a:p>
                <a:pPr>
                  <a:defRPr sz="2000"/>
                </a:pPr>
                <a:r>
                  <a:rPr lang="fr-FR" dirty="0"/>
                  <a:t>Notation: R ∪ S</a:t>
                </a:r>
              </a:p>
              <a:p>
                <a:pPr>
                  <a:defRPr sz="2000"/>
                </a:pPr>
                <a:r>
                  <a:rPr lang="fr-FR" dirty="0"/>
                  <a:t>Condition: R and S must have the </a:t>
                </a:r>
                <a:r>
                  <a:rPr lang="fr-FR" dirty="0">
                    <a:solidFill>
                      <a:srgbClr val="FF0000"/>
                    </a:solidFill>
                  </a:rPr>
                  <a:t>same</a:t>
                </a:r>
                <a:r>
                  <a:rPr lang="fr-FR" dirty="0"/>
                  <a:t> number of attributes and </a:t>
                </a:r>
                <a:r>
                  <a:rPr lang="fr-FR" dirty="0">
                    <a:solidFill>
                      <a:srgbClr val="FF0000"/>
                    </a:solidFill>
                  </a:rPr>
                  <a:t>compatible</a:t>
                </a:r>
                <a:r>
                  <a:rPr lang="fr-FR" dirty="0"/>
                  <a:t> domains. </a:t>
                </a:r>
              </a:p>
              <a:p>
                <a:pPr>
                  <a:defRPr sz="2000"/>
                </a:pPr>
                <a:r>
                  <a:rPr lang="fr-FR" dirty="0"/>
                  <a:t>Example:</a:t>
                </a:r>
              </a:p>
              <a:p>
                <a:pPr marL="0" indent="0" algn="ctr">
                  <a:buNone/>
                  <a:defRPr sz="2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D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𝐸𝑀𝑃𝐿𝑂𝑌𝐸𝐸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∪</m:t>
                      </m:r>
                      <m:sSub>
                        <m:sSubPr>
                          <m:ctrlPr>
                            <a:rPr lang="ar-D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D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𝑁𝑎𝑚𝑒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𝑆𝑇𝑈𝐷𝐸𝑁𝑇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9" t="-6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949A5D2C-970F-4E58-B519-54FADAD11D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2317449"/>
              </p:ext>
            </p:extLst>
          </p:nvPr>
        </p:nvGraphicFramePr>
        <p:xfrm>
          <a:off x="938758" y="5325180"/>
          <a:ext cx="3088826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17057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0385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EmployeeID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Salary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860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Yasmine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20000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908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Rachad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b="0" u="none" strike="noStrike" kern="1200" baseline="0" dirty="0">
                          <a:solidFill>
                            <a:schemeClr val="dk1"/>
                          </a:solidFill>
                        </a:rPr>
                        <a:t>17000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6C96EB1-833C-411A-8B3D-3F2CF2A4EC38}"/>
              </a:ext>
            </a:extLst>
          </p:cNvPr>
          <p:cNvSpPr txBox="1"/>
          <p:nvPr/>
        </p:nvSpPr>
        <p:spPr>
          <a:xfrm>
            <a:off x="938758" y="4903992"/>
            <a:ext cx="125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EMPLOYEE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EBB3795A-A11E-4C36-AA82-C88CF16E7A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38396"/>
              </p:ext>
            </p:extLst>
          </p:nvPr>
        </p:nvGraphicFramePr>
        <p:xfrm>
          <a:off x="4230178" y="5325180"/>
          <a:ext cx="2882636" cy="111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3366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37141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811826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StudentID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Age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Rayan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8FA1E7-F45A-4951-A150-E319E86065E9}"/>
              </a:ext>
            </a:extLst>
          </p:cNvPr>
          <p:cNvSpPr txBox="1"/>
          <p:nvPr/>
        </p:nvSpPr>
        <p:spPr>
          <a:xfrm>
            <a:off x="4155144" y="4882225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/>
              <a:t>STUDENT</a:t>
            </a:r>
          </a:p>
        </p:txBody>
      </p:sp>
      <p:graphicFrame>
        <p:nvGraphicFramePr>
          <p:cNvPr id="8" name="Tableau 9">
            <a:extLst>
              <a:ext uri="{FF2B5EF4-FFF2-40B4-BE49-F238E27FC236}">
                <a16:creationId xmlns:a16="http://schemas.microsoft.com/office/drawing/2014/main" id="{9A0EE29B-BC99-4836-A56A-824A7755B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763794"/>
              </p:ext>
            </p:extLst>
          </p:nvPr>
        </p:nvGraphicFramePr>
        <p:xfrm>
          <a:off x="7364801" y="4936561"/>
          <a:ext cx="812349" cy="14833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812349">
                  <a:extLst>
                    <a:ext uri="{9D8B030D-6E8A-4147-A177-3AD203B41FA5}">
                      <a16:colId xmlns:a16="http://schemas.microsoft.com/office/drawing/2014/main" val="5858601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Yasmine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06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Rachad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Rayan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227463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ADAE97A-B37F-47E3-A9D3-189CCEAEF49F}"/>
              </a:ext>
            </a:extLst>
          </p:cNvPr>
          <p:cNvSpPr txBox="1"/>
          <p:nvPr/>
        </p:nvSpPr>
        <p:spPr>
          <a:xfrm>
            <a:off x="7249531" y="4528918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/>
              <a:t>UNION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5147068D-C524-4DA8-980F-0F2413FEC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</TotalTime>
  <Words>1447</Words>
  <Application>Microsoft Office PowerPoint</Application>
  <PresentationFormat>Affichage à l'écran (4:3)</PresentationFormat>
  <Paragraphs>640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 Math</vt:lpstr>
      <vt:lpstr>Gill Sans MT</vt:lpstr>
      <vt:lpstr>Impact</vt:lpstr>
      <vt:lpstr>Badge</vt:lpstr>
      <vt:lpstr>CHAPTER 4 – Part 2: Advanced Relational Algebra</vt:lpstr>
      <vt:lpstr>REMINDER</vt:lpstr>
      <vt:lpstr>Renaming Operator  </vt:lpstr>
      <vt:lpstr>Renaming Operator </vt:lpstr>
      <vt:lpstr>Renaming Operator </vt:lpstr>
      <vt:lpstr>Renaming Operator </vt:lpstr>
      <vt:lpstr>SET  OPERATORS</vt:lpstr>
      <vt:lpstr>Set Operators – Overview</vt:lpstr>
      <vt:lpstr>Union (∪)</vt:lpstr>
      <vt:lpstr>Union (∪)</vt:lpstr>
      <vt:lpstr>Intersection (∩)</vt:lpstr>
      <vt:lpstr>Difference (−)</vt:lpstr>
      <vt:lpstr>PRACTICE</vt:lpstr>
      <vt:lpstr>CORRECTION</vt:lpstr>
      <vt:lpstr>Cartesian  Product (×) </vt:lpstr>
      <vt:lpstr>Cartesian Product (×)</vt:lpstr>
      <vt:lpstr>Cartesian Product (×) - Examples</vt:lpstr>
      <vt:lpstr>Cartesian Product (×) - Examples</vt:lpstr>
      <vt:lpstr>JOIN  OPERATIONS</vt:lpstr>
      <vt:lpstr>Join Operations – Overview</vt:lpstr>
      <vt:lpstr>Natural Join (⋈)</vt:lpstr>
      <vt:lpstr>Natural Join (⋈) - EXAMPLEs</vt:lpstr>
      <vt:lpstr>Natural Join (⋈) - EXAMPLEs</vt:lpstr>
      <vt:lpstr>Theta Join (⋈_θ)</vt:lpstr>
      <vt:lpstr>Equi-Join</vt:lpstr>
      <vt:lpstr>Self-Join</vt:lpstr>
      <vt:lpstr>Practice</vt:lpstr>
      <vt:lpstr>Summary</vt:lpstr>
      <vt:lpstr>Next Chapter Preview – Introduction to SQL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– Part 2: Advanced Relational Algebra</dc:title>
  <dc:subject/>
  <dc:creator>Hichem</dc:creator>
  <cp:keywords/>
  <dc:description>generated using python-pptx</dc:description>
  <cp:lastModifiedBy>Faculté De Technologie</cp:lastModifiedBy>
  <cp:revision>55</cp:revision>
  <dcterms:created xsi:type="dcterms:W3CDTF">2013-01-27T09:14:16Z</dcterms:created>
  <dcterms:modified xsi:type="dcterms:W3CDTF">2025-11-03T16:37:22Z</dcterms:modified>
  <cp:category/>
</cp:coreProperties>
</file>