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1"/>
  </p:notesMasterIdLst>
  <p:sldIdLst>
    <p:sldId id="256" r:id="rId2"/>
    <p:sldId id="271" r:id="rId3"/>
    <p:sldId id="272" r:id="rId4"/>
    <p:sldId id="257" r:id="rId5"/>
    <p:sldId id="273" r:id="rId6"/>
    <p:sldId id="274" r:id="rId7"/>
    <p:sldId id="275" r:id="rId8"/>
    <p:sldId id="258" r:id="rId9"/>
    <p:sldId id="259" r:id="rId10"/>
    <p:sldId id="276" r:id="rId11"/>
    <p:sldId id="260" r:id="rId12"/>
    <p:sldId id="261" r:id="rId13"/>
    <p:sldId id="278" r:id="rId14"/>
    <p:sldId id="279" r:id="rId15"/>
    <p:sldId id="277" r:id="rId16"/>
    <p:sldId id="262" r:id="rId17"/>
    <p:sldId id="280" r:id="rId18"/>
    <p:sldId id="281" r:id="rId19"/>
    <p:sldId id="282" r:id="rId20"/>
    <p:sldId id="263" r:id="rId21"/>
    <p:sldId id="266" r:id="rId22"/>
    <p:sldId id="283" r:id="rId23"/>
    <p:sldId id="284" r:id="rId24"/>
    <p:sldId id="264" r:id="rId25"/>
    <p:sldId id="265" r:id="rId26"/>
    <p:sldId id="267" r:id="rId27"/>
    <p:sldId id="268" r:id="rId28"/>
    <p:sldId id="269" r:id="rId29"/>
    <p:sldId id="270" r:id="rId3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4C1A8A3-306A-4EB7-A6B1-4F7E0EB9C5D6}" styleName="Style moyen 3 - Accentuation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E25E649-3F16-4E02-A733-19D2CDBF48F0}" styleName="Style moyen 3 - Accentuation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B344D84-9AFB-497E-A393-DC336BA19D2E}" styleName="Style moyen 3 - Accentuation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7" d="100"/>
          <a:sy n="77" d="100"/>
        </p:scale>
        <p:origin x="1546" y="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9B2E6F-D117-4AB4-83FA-5376BD2DF9BA}" type="datetimeFigureOut">
              <a:rPr lang="fr-FR" smtClean="0"/>
              <a:t>02/11/2025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8688BE3-35BE-4D9C-9CC8-E106395CDB0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305406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2063115" y="630937"/>
            <a:ext cx="5230368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8892" y="1098388"/>
            <a:ext cx="7738814" cy="4394988"/>
          </a:xfrm>
        </p:spPr>
        <p:txBody>
          <a:bodyPr anchor="ctr">
            <a:noAutofit/>
          </a:bodyPr>
          <a:lstStyle>
            <a:lvl1pPr algn="ctr">
              <a:defRPr sz="7500" spc="600" baseline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61284" y="5979197"/>
            <a:ext cx="6034030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1500" b="1" i="0" cap="all" spc="300" baseline="0">
                <a:solidFill>
                  <a:schemeClr val="tx2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8892" y="6375679"/>
            <a:ext cx="174729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9A23BFC9-F2D7-4223-BC24-80722750CE96}" type="datetime1">
              <a:rPr lang="en-US" smtClean="0"/>
              <a:t>11/2/2025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35249" y="6375679"/>
            <a:ext cx="30861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00414" y="6375679"/>
            <a:ext cx="1747292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 title="left edge border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0104029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8DC4E-8B4E-4319-8253-F5572B88C9B6}" type="datetime1">
              <a:rPr lang="en-US" smtClean="0"/>
              <a:t>11/2/2025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20224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96911" y="382386"/>
            <a:ext cx="1771930" cy="5600404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42974" y="382386"/>
            <a:ext cx="5809517" cy="5600404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BFF0C-1128-4899-99B2-F20E596CB677}" type="datetime1">
              <a:rPr lang="en-US" smtClean="0"/>
              <a:t>11/2/2025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7242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8A207-3AFE-4CB9-8C61-41F75375CB2E}" type="datetime1">
              <a:rPr lang="en-US" smtClean="0"/>
              <a:t>11/2/2025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5336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2110979" cy="6858000"/>
          </a:xfrm>
          <a:custGeom>
            <a:avLst/>
            <a:gdLst/>
            <a:ahLst/>
            <a:cxnLst/>
            <a:rect l="0" t="0" r="r" b="b"/>
            <a:pathLst>
              <a:path w="1773" h="4320">
                <a:moveTo>
                  <a:pt x="0" y="0"/>
                </a:moveTo>
                <a:lnTo>
                  <a:pt x="891" y="0"/>
                </a:lnTo>
                <a:lnTo>
                  <a:pt x="906" y="56"/>
                </a:lnTo>
                <a:lnTo>
                  <a:pt x="921" y="111"/>
                </a:lnTo>
                <a:lnTo>
                  <a:pt x="938" y="165"/>
                </a:lnTo>
                <a:lnTo>
                  <a:pt x="957" y="217"/>
                </a:lnTo>
                <a:lnTo>
                  <a:pt x="980" y="266"/>
                </a:lnTo>
                <a:lnTo>
                  <a:pt x="1007" y="312"/>
                </a:lnTo>
                <a:lnTo>
                  <a:pt x="1036" y="351"/>
                </a:lnTo>
                <a:lnTo>
                  <a:pt x="1069" y="387"/>
                </a:lnTo>
                <a:lnTo>
                  <a:pt x="1105" y="422"/>
                </a:lnTo>
                <a:lnTo>
                  <a:pt x="1145" y="456"/>
                </a:lnTo>
                <a:lnTo>
                  <a:pt x="1185" y="487"/>
                </a:lnTo>
                <a:lnTo>
                  <a:pt x="1227" y="520"/>
                </a:lnTo>
                <a:lnTo>
                  <a:pt x="1270" y="551"/>
                </a:lnTo>
                <a:lnTo>
                  <a:pt x="1311" y="584"/>
                </a:lnTo>
                <a:lnTo>
                  <a:pt x="1352" y="617"/>
                </a:lnTo>
                <a:lnTo>
                  <a:pt x="1390" y="651"/>
                </a:lnTo>
                <a:lnTo>
                  <a:pt x="1425" y="687"/>
                </a:lnTo>
                <a:lnTo>
                  <a:pt x="1456" y="725"/>
                </a:lnTo>
                <a:lnTo>
                  <a:pt x="1484" y="765"/>
                </a:lnTo>
                <a:lnTo>
                  <a:pt x="1505" y="808"/>
                </a:lnTo>
                <a:lnTo>
                  <a:pt x="1521" y="856"/>
                </a:lnTo>
                <a:lnTo>
                  <a:pt x="1530" y="907"/>
                </a:lnTo>
                <a:lnTo>
                  <a:pt x="1534" y="960"/>
                </a:lnTo>
                <a:lnTo>
                  <a:pt x="1534" y="1013"/>
                </a:lnTo>
                <a:lnTo>
                  <a:pt x="1530" y="1068"/>
                </a:lnTo>
                <a:lnTo>
                  <a:pt x="1523" y="1125"/>
                </a:lnTo>
                <a:lnTo>
                  <a:pt x="1515" y="1181"/>
                </a:lnTo>
                <a:lnTo>
                  <a:pt x="1508" y="1237"/>
                </a:lnTo>
                <a:lnTo>
                  <a:pt x="1501" y="1293"/>
                </a:lnTo>
                <a:lnTo>
                  <a:pt x="1496" y="1350"/>
                </a:lnTo>
                <a:lnTo>
                  <a:pt x="1494" y="1405"/>
                </a:lnTo>
                <a:lnTo>
                  <a:pt x="1497" y="1458"/>
                </a:lnTo>
                <a:lnTo>
                  <a:pt x="1504" y="1511"/>
                </a:lnTo>
                <a:lnTo>
                  <a:pt x="1517" y="1560"/>
                </a:lnTo>
                <a:lnTo>
                  <a:pt x="1535" y="1610"/>
                </a:lnTo>
                <a:lnTo>
                  <a:pt x="1557" y="1659"/>
                </a:lnTo>
                <a:lnTo>
                  <a:pt x="1583" y="1708"/>
                </a:lnTo>
                <a:lnTo>
                  <a:pt x="1611" y="1757"/>
                </a:lnTo>
                <a:lnTo>
                  <a:pt x="1640" y="1807"/>
                </a:lnTo>
                <a:lnTo>
                  <a:pt x="1669" y="1855"/>
                </a:lnTo>
                <a:lnTo>
                  <a:pt x="1696" y="1905"/>
                </a:lnTo>
                <a:lnTo>
                  <a:pt x="1721" y="1954"/>
                </a:lnTo>
                <a:lnTo>
                  <a:pt x="1742" y="2006"/>
                </a:lnTo>
                <a:lnTo>
                  <a:pt x="1759" y="2057"/>
                </a:lnTo>
                <a:lnTo>
                  <a:pt x="1769" y="2108"/>
                </a:lnTo>
                <a:lnTo>
                  <a:pt x="1773" y="2160"/>
                </a:lnTo>
                <a:lnTo>
                  <a:pt x="1769" y="2212"/>
                </a:lnTo>
                <a:lnTo>
                  <a:pt x="1759" y="2263"/>
                </a:lnTo>
                <a:lnTo>
                  <a:pt x="1742" y="2314"/>
                </a:lnTo>
                <a:lnTo>
                  <a:pt x="1721" y="2366"/>
                </a:lnTo>
                <a:lnTo>
                  <a:pt x="1696" y="2415"/>
                </a:lnTo>
                <a:lnTo>
                  <a:pt x="1669" y="2465"/>
                </a:lnTo>
                <a:lnTo>
                  <a:pt x="1640" y="2513"/>
                </a:lnTo>
                <a:lnTo>
                  <a:pt x="1611" y="2563"/>
                </a:lnTo>
                <a:lnTo>
                  <a:pt x="1583" y="2612"/>
                </a:lnTo>
                <a:lnTo>
                  <a:pt x="1557" y="2661"/>
                </a:lnTo>
                <a:lnTo>
                  <a:pt x="1535" y="2710"/>
                </a:lnTo>
                <a:lnTo>
                  <a:pt x="1517" y="2760"/>
                </a:lnTo>
                <a:lnTo>
                  <a:pt x="1504" y="2809"/>
                </a:lnTo>
                <a:lnTo>
                  <a:pt x="1497" y="2862"/>
                </a:lnTo>
                <a:lnTo>
                  <a:pt x="1494" y="2915"/>
                </a:lnTo>
                <a:lnTo>
                  <a:pt x="1496" y="2970"/>
                </a:lnTo>
                <a:lnTo>
                  <a:pt x="1501" y="3027"/>
                </a:lnTo>
                <a:lnTo>
                  <a:pt x="1508" y="3083"/>
                </a:lnTo>
                <a:lnTo>
                  <a:pt x="1515" y="3139"/>
                </a:lnTo>
                <a:lnTo>
                  <a:pt x="1523" y="3195"/>
                </a:lnTo>
                <a:lnTo>
                  <a:pt x="1530" y="3252"/>
                </a:lnTo>
                <a:lnTo>
                  <a:pt x="1534" y="3307"/>
                </a:lnTo>
                <a:lnTo>
                  <a:pt x="1534" y="3360"/>
                </a:lnTo>
                <a:lnTo>
                  <a:pt x="1530" y="3413"/>
                </a:lnTo>
                <a:lnTo>
                  <a:pt x="1521" y="3464"/>
                </a:lnTo>
                <a:lnTo>
                  <a:pt x="1505" y="3512"/>
                </a:lnTo>
                <a:lnTo>
                  <a:pt x="1484" y="3555"/>
                </a:lnTo>
                <a:lnTo>
                  <a:pt x="1456" y="3595"/>
                </a:lnTo>
                <a:lnTo>
                  <a:pt x="1425" y="3633"/>
                </a:lnTo>
                <a:lnTo>
                  <a:pt x="1390" y="3669"/>
                </a:lnTo>
                <a:lnTo>
                  <a:pt x="1352" y="3703"/>
                </a:lnTo>
                <a:lnTo>
                  <a:pt x="1311" y="3736"/>
                </a:lnTo>
                <a:lnTo>
                  <a:pt x="1270" y="3769"/>
                </a:lnTo>
                <a:lnTo>
                  <a:pt x="1227" y="3800"/>
                </a:lnTo>
                <a:lnTo>
                  <a:pt x="1185" y="3833"/>
                </a:lnTo>
                <a:lnTo>
                  <a:pt x="1145" y="3864"/>
                </a:lnTo>
                <a:lnTo>
                  <a:pt x="1105" y="3898"/>
                </a:lnTo>
                <a:lnTo>
                  <a:pt x="1069" y="3933"/>
                </a:lnTo>
                <a:lnTo>
                  <a:pt x="1036" y="3969"/>
                </a:lnTo>
                <a:lnTo>
                  <a:pt x="1007" y="4008"/>
                </a:lnTo>
                <a:lnTo>
                  <a:pt x="980" y="4054"/>
                </a:lnTo>
                <a:lnTo>
                  <a:pt x="957" y="4103"/>
                </a:lnTo>
                <a:lnTo>
                  <a:pt x="938" y="4155"/>
                </a:lnTo>
                <a:lnTo>
                  <a:pt x="921" y="4209"/>
                </a:lnTo>
                <a:lnTo>
                  <a:pt x="906" y="4264"/>
                </a:lnTo>
                <a:lnTo>
                  <a:pt x="891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2197" y="1073889"/>
            <a:ext cx="6140303" cy="4064627"/>
          </a:xfrm>
        </p:spPr>
        <p:txBody>
          <a:bodyPr anchor="b">
            <a:normAutofit/>
          </a:bodyPr>
          <a:lstStyle>
            <a:lvl1pPr>
              <a:defRPr sz="6300" spc="600" baseline="0">
                <a:solidFill>
                  <a:schemeClr val="tx2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32198" y="5159782"/>
            <a:ext cx="5263116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500" b="1" i="0" cap="all" spc="300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427410" y="6375679"/>
            <a:ext cx="1120460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D65EC294-98F5-47FD-9F54-E00696B1D610}" type="datetime1">
              <a:rPr lang="en-US" smtClean="0"/>
              <a:t>11/2/2025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59298" y="6375679"/>
            <a:ext cx="30861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456825" y="6375679"/>
            <a:ext cx="1115675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  <p:sp>
        <p:nvSpPr>
          <p:cNvPr id="16" name="Freeform 11"/>
          <p:cNvSpPr/>
          <p:nvPr/>
        </p:nvSpPr>
        <p:spPr bwMode="auto">
          <a:xfrm>
            <a:off x="655786" y="0"/>
            <a:ext cx="1234679" cy="6858000"/>
          </a:xfrm>
          <a:custGeom>
            <a:avLst/>
            <a:gdLst/>
            <a:ahLst/>
            <a:cxnLst/>
            <a:rect l="0" t="0" r="r" b="b"/>
            <a:pathLst>
              <a:path w="1037" h="4320">
                <a:moveTo>
                  <a:pt x="0" y="0"/>
                </a:moveTo>
                <a:lnTo>
                  <a:pt x="171" y="0"/>
                </a:lnTo>
                <a:lnTo>
                  <a:pt x="188" y="55"/>
                </a:lnTo>
                <a:lnTo>
                  <a:pt x="204" y="110"/>
                </a:lnTo>
                <a:lnTo>
                  <a:pt x="220" y="166"/>
                </a:lnTo>
                <a:lnTo>
                  <a:pt x="234" y="223"/>
                </a:lnTo>
                <a:lnTo>
                  <a:pt x="251" y="278"/>
                </a:lnTo>
                <a:lnTo>
                  <a:pt x="269" y="331"/>
                </a:lnTo>
                <a:lnTo>
                  <a:pt x="292" y="381"/>
                </a:lnTo>
                <a:lnTo>
                  <a:pt x="319" y="427"/>
                </a:lnTo>
                <a:lnTo>
                  <a:pt x="349" y="466"/>
                </a:lnTo>
                <a:lnTo>
                  <a:pt x="382" y="503"/>
                </a:lnTo>
                <a:lnTo>
                  <a:pt x="420" y="537"/>
                </a:lnTo>
                <a:lnTo>
                  <a:pt x="460" y="571"/>
                </a:lnTo>
                <a:lnTo>
                  <a:pt x="502" y="603"/>
                </a:lnTo>
                <a:lnTo>
                  <a:pt x="544" y="635"/>
                </a:lnTo>
                <a:lnTo>
                  <a:pt x="587" y="668"/>
                </a:lnTo>
                <a:lnTo>
                  <a:pt x="628" y="700"/>
                </a:lnTo>
                <a:lnTo>
                  <a:pt x="667" y="734"/>
                </a:lnTo>
                <a:lnTo>
                  <a:pt x="703" y="771"/>
                </a:lnTo>
                <a:lnTo>
                  <a:pt x="736" y="808"/>
                </a:lnTo>
                <a:lnTo>
                  <a:pt x="763" y="848"/>
                </a:lnTo>
                <a:lnTo>
                  <a:pt x="786" y="893"/>
                </a:lnTo>
                <a:lnTo>
                  <a:pt x="800" y="937"/>
                </a:lnTo>
                <a:lnTo>
                  <a:pt x="809" y="986"/>
                </a:lnTo>
                <a:lnTo>
                  <a:pt x="813" y="1034"/>
                </a:lnTo>
                <a:lnTo>
                  <a:pt x="812" y="1085"/>
                </a:lnTo>
                <a:lnTo>
                  <a:pt x="808" y="1136"/>
                </a:lnTo>
                <a:lnTo>
                  <a:pt x="803" y="1189"/>
                </a:lnTo>
                <a:lnTo>
                  <a:pt x="796" y="1242"/>
                </a:lnTo>
                <a:lnTo>
                  <a:pt x="788" y="1295"/>
                </a:lnTo>
                <a:lnTo>
                  <a:pt x="782" y="1348"/>
                </a:lnTo>
                <a:lnTo>
                  <a:pt x="778" y="1401"/>
                </a:lnTo>
                <a:lnTo>
                  <a:pt x="775" y="1452"/>
                </a:lnTo>
                <a:lnTo>
                  <a:pt x="778" y="1502"/>
                </a:lnTo>
                <a:lnTo>
                  <a:pt x="784" y="1551"/>
                </a:lnTo>
                <a:lnTo>
                  <a:pt x="797" y="1602"/>
                </a:lnTo>
                <a:lnTo>
                  <a:pt x="817" y="1652"/>
                </a:lnTo>
                <a:lnTo>
                  <a:pt x="841" y="1702"/>
                </a:lnTo>
                <a:lnTo>
                  <a:pt x="868" y="1752"/>
                </a:lnTo>
                <a:lnTo>
                  <a:pt x="896" y="1801"/>
                </a:lnTo>
                <a:lnTo>
                  <a:pt x="926" y="1851"/>
                </a:lnTo>
                <a:lnTo>
                  <a:pt x="953" y="1901"/>
                </a:lnTo>
                <a:lnTo>
                  <a:pt x="980" y="1952"/>
                </a:lnTo>
                <a:lnTo>
                  <a:pt x="1003" y="2003"/>
                </a:lnTo>
                <a:lnTo>
                  <a:pt x="1021" y="2054"/>
                </a:lnTo>
                <a:lnTo>
                  <a:pt x="1031" y="2106"/>
                </a:lnTo>
                <a:lnTo>
                  <a:pt x="1037" y="2160"/>
                </a:lnTo>
                <a:lnTo>
                  <a:pt x="1031" y="2214"/>
                </a:lnTo>
                <a:lnTo>
                  <a:pt x="1021" y="2266"/>
                </a:lnTo>
                <a:lnTo>
                  <a:pt x="1003" y="2317"/>
                </a:lnTo>
                <a:lnTo>
                  <a:pt x="980" y="2368"/>
                </a:lnTo>
                <a:lnTo>
                  <a:pt x="953" y="2419"/>
                </a:lnTo>
                <a:lnTo>
                  <a:pt x="926" y="2469"/>
                </a:lnTo>
                <a:lnTo>
                  <a:pt x="896" y="2519"/>
                </a:lnTo>
                <a:lnTo>
                  <a:pt x="868" y="2568"/>
                </a:lnTo>
                <a:lnTo>
                  <a:pt x="841" y="2618"/>
                </a:lnTo>
                <a:lnTo>
                  <a:pt x="817" y="2668"/>
                </a:lnTo>
                <a:lnTo>
                  <a:pt x="797" y="2718"/>
                </a:lnTo>
                <a:lnTo>
                  <a:pt x="784" y="2769"/>
                </a:lnTo>
                <a:lnTo>
                  <a:pt x="778" y="2818"/>
                </a:lnTo>
                <a:lnTo>
                  <a:pt x="775" y="2868"/>
                </a:lnTo>
                <a:lnTo>
                  <a:pt x="778" y="2919"/>
                </a:lnTo>
                <a:lnTo>
                  <a:pt x="782" y="2972"/>
                </a:lnTo>
                <a:lnTo>
                  <a:pt x="788" y="3025"/>
                </a:lnTo>
                <a:lnTo>
                  <a:pt x="796" y="3078"/>
                </a:lnTo>
                <a:lnTo>
                  <a:pt x="803" y="3131"/>
                </a:lnTo>
                <a:lnTo>
                  <a:pt x="808" y="3184"/>
                </a:lnTo>
                <a:lnTo>
                  <a:pt x="812" y="3235"/>
                </a:lnTo>
                <a:lnTo>
                  <a:pt x="813" y="3286"/>
                </a:lnTo>
                <a:lnTo>
                  <a:pt x="809" y="3334"/>
                </a:lnTo>
                <a:lnTo>
                  <a:pt x="800" y="3383"/>
                </a:lnTo>
                <a:lnTo>
                  <a:pt x="786" y="3427"/>
                </a:lnTo>
                <a:lnTo>
                  <a:pt x="763" y="3472"/>
                </a:lnTo>
                <a:lnTo>
                  <a:pt x="736" y="3512"/>
                </a:lnTo>
                <a:lnTo>
                  <a:pt x="703" y="3549"/>
                </a:lnTo>
                <a:lnTo>
                  <a:pt x="667" y="3586"/>
                </a:lnTo>
                <a:lnTo>
                  <a:pt x="628" y="3620"/>
                </a:lnTo>
                <a:lnTo>
                  <a:pt x="587" y="3652"/>
                </a:lnTo>
                <a:lnTo>
                  <a:pt x="544" y="3685"/>
                </a:lnTo>
                <a:lnTo>
                  <a:pt x="502" y="3717"/>
                </a:lnTo>
                <a:lnTo>
                  <a:pt x="460" y="3749"/>
                </a:lnTo>
                <a:lnTo>
                  <a:pt x="420" y="3783"/>
                </a:lnTo>
                <a:lnTo>
                  <a:pt x="382" y="3817"/>
                </a:lnTo>
                <a:lnTo>
                  <a:pt x="349" y="3854"/>
                </a:lnTo>
                <a:lnTo>
                  <a:pt x="319" y="3893"/>
                </a:lnTo>
                <a:lnTo>
                  <a:pt x="292" y="3939"/>
                </a:lnTo>
                <a:lnTo>
                  <a:pt x="269" y="3989"/>
                </a:lnTo>
                <a:lnTo>
                  <a:pt x="251" y="4042"/>
                </a:lnTo>
                <a:lnTo>
                  <a:pt x="234" y="4097"/>
                </a:lnTo>
                <a:lnTo>
                  <a:pt x="220" y="4154"/>
                </a:lnTo>
                <a:lnTo>
                  <a:pt x="204" y="4210"/>
                </a:lnTo>
                <a:lnTo>
                  <a:pt x="188" y="4265"/>
                </a:lnTo>
                <a:lnTo>
                  <a:pt x="171" y="4320"/>
                </a:lnTo>
                <a:lnTo>
                  <a:pt x="0" y="4320"/>
                </a:lnTo>
                <a:lnTo>
                  <a:pt x="17" y="4278"/>
                </a:lnTo>
                <a:lnTo>
                  <a:pt x="33" y="4232"/>
                </a:lnTo>
                <a:lnTo>
                  <a:pt x="46" y="4183"/>
                </a:lnTo>
                <a:lnTo>
                  <a:pt x="60" y="4131"/>
                </a:lnTo>
                <a:lnTo>
                  <a:pt x="75" y="4075"/>
                </a:lnTo>
                <a:lnTo>
                  <a:pt x="90" y="4019"/>
                </a:lnTo>
                <a:lnTo>
                  <a:pt x="109" y="3964"/>
                </a:lnTo>
                <a:lnTo>
                  <a:pt x="129" y="3909"/>
                </a:lnTo>
                <a:lnTo>
                  <a:pt x="156" y="3855"/>
                </a:lnTo>
                <a:lnTo>
                  <a:pt x="186" y="3804"/>
                </a:lnTo>
                <a:lnTo>
                  <a:pt x="222" y="3756"/>
                </a:lnTo>
                <a:lnTo>
                  <a:pt x="261" y="3713"/>
                </a:lnTo>
                <a:lnTo>
                  <a:pt x="303" y="3672"/>
                </a:lnTo>
                <a:lnTo>
                  <a:pt x="348" y="3634"/>
                </a:lnTo>
                <a:lnTo>
                  <a:pt x="392" y="3599"/>
                </a:lnTo>
                <a:lnTo>
                  <a:pt x="438" y="3565"/>
                </a:lnTo>
                <a:lnTo>
                  <a:pt x="482" y="3531"/>
                </a:lnTo>
                <a:lnTo>
                  <a:pt x="523" y="3499"/>
                </a:lnTo>
                <a:lnTo>
                  <a:pt x="561" y="3466"/>
                </a:lnTo>
                <a:lnTo>
                  <a:pt x="594" y="3434"/>
                </a:lnTo>
                <a:lnTo>
                  <a:pt x="620" y="3400"/>
                </a:lnTo>
                <a:lnTo>
                  <a:pt x="638" y="3367"/>
                </a:lnTo>
                <a:lnTo>
                  <a:pt x="647" y="3336"/>
                </a:lnTo>
                <a:lnTo>
                  <a:pt x="652" y="3302"/>
                </a:lnTo>
                <a:lnTo>
                  <a:pt x="654" y="3265"/>
                </a:lnTo>
                <a:lnTo>
                  <a:pt x="651" y="3224"/>
                </a:lnTo>
                <a:lnTo>
                  <a:pt x="647" y="3181"/>
                </a:lnTo>
                <a:lnTo>
                  <a:pt x="642" y="3137"/>
                </a:lnTo>
                <a:lnTo>
                  <a:pt x="637" y="3091"/>
                </a:lnTo>
                <a:lnTo>
                  <a:pt x="626" y="3021"/>
                </a:lnTo>
                <a:lnTo>
                  <a:pt x="620" y="2952"/>
                </a:lnTo>
                <a:lnTo>
                  <a:pt x="616" y="2881"/>
                </a:lnTo>
                <a:lnTo>
                  <a:pt x="618" y="2809"/>
                </a:lnTo>
                <a:lnTo>
                  <a:pt x="628" y="2737"/>
                </a:lnTo>
                <a:lnTo>
                  <a:pt x="642" y="2681"/>
                </a:lnTo>
                <a:lnTo>
                  <a:pt x="661" y="2626"/>
                </a:lnTo>
                <a:lnTo>
                  <a:pt x="685" y="2574"/>
                </a:lnTo>
                <a:lnTo>
                  <a:pt x="711" y="2521"/>
                </a:lnTo>
                <a:lnTo>
                  <a:pt x="739" y="2472"/>
                </a:lnTo>
                <a:lnTo>
                  <a:pt x="767" y="2423"/>
                </a:lnTo>
                <a:lnTo>
                  <a:pt x="791" y="2381"/>
                </a:lnTo>
                <a:lnTo>
                  <a:pt x="813" y="2342"/>
                </a:lnTo>
                <a:lnTo>
                  <a:pt x="834" y="2303"/>
                </a:lnTo>
                <a:lnTo>
                  <a:pt x="851" y="2265"/>
                </a:lnTo>
                <a:lnTo>
                  <a:pt x="864" y="2228"/>
                </a:lnTo>
                <a:lnTo>
                  <a:pt x="873" y="2194"/>
                </a:lnTo>
                <a:lnTo>
                  <a:pt x="876" y="2160"/>
                </a:lnTo>
                <a:lnTo>
                  <a:pt x="873" y="2126"/>
                </a:lnTo>
                <a:lnTo>
                  <a:pt x="864" y="2092"/>
                </a:lnTo>
                <a:lnTo>
                  <a:pt x="851" y="2055"/>
                </a:lnTo>
                <a:lnTo>
                  <a:pt x="834" y="2017"/>
                </a:lnTo>
                <a:lnTo>
                  <a:pt x="813" y="1978"/>
                </a:lnTo>
                <a:lnTo>
                  <a:pt x="791" y="1939"/>
                </a:lnTo>
                <a:lnTo>
                  <a:pt x="767" y="1897"/>
                </a:lnTo>
                <a:lnTo>
                  <a:pt x="739" y="1848"/>
                </a:lnTo>
                <a:lnTo>
                  <a:pt x="711" y="1799"/>
                </a:lnTo>
                <a:lnTo>
                  <a:pt x="685" y="1746"/>
                </a:lnTo>
                <a:lnTo>
                  <a:pt x="661" y="1694"/>
                </a:lnTo>
                <a:lnTo>
                  <a:pt x="642" y="1639"/>
                </a:lnTo>
                <a:lnTo>
                  <a:pt x="628" y="1583"/>
                </a:lnTo>
                <a:lnTo>
                  <a:pt x="618" y="1511"/>
                </a:lnTo>
                <a:lnTo>
                  <a:pt x="616" y="1439"/>
                </a:lnTo>
                <a:lnTo>
                  <a:pt x="620" y="1368"/>
                </a:lnTo>
                <a:lnTo>
                  <a:pt x="626" y="1299"/>
                </a:lnTo>
                <a:lnTo>
                  <a:pt x="637" y="1229"/>
                </a:lnTo>
                <a:lnTo>
                  <a:pt x="642" y="1183"/>
                </a:lnTo>
                <a:lnTo>
                  <a:pt x="647" y="1139"/>
                </a:lnTo>
                <a:lnTo>
                  <a:pt x="651" y="1096"/>
                </a:lnTo>
                <a:lnTo>
                  <a:pt x="654" y="1055"/>
                </a:lnTo>
                <a:lnTo>
                  <a:pt x="652" y="1018"/>
                </a:lnTo>
                <a:lnTo>
                  <a:pt x="647" y="984"/>
                </a:lnTo>
                <a:lnTo>
                  <a:pt x="638" y="953"/>
                </a:lnTo>
                <a:lnTo>
                  <a:pt x="620" y="920"/>
                </a:lnTo>
                <a:lnTo>
                  <a:pt x="594" y="886"/>
                </a:lnTo>
                <a:lnTo>
                  <a:pt x="561" y="854"/>
                </a:lnTo>
                <a:lnTo>
                  <a:pt x="523" y="822"/>
                </a:lnTo>
                <a:lnTo>
                  <a:pt x="482" y="789"/>
                </a:lnTo>
                <a:lnTo>
                  <a:pt x="438" y="755"/>
                </a:lnTo>
                <a:lnTo>
                  <a:pt x="392" y="721"/>
                </a:lnTo>
                <a:lnTo>
                  <a:pt x="348" y="686"/>
                </a:lnTo>
                <a:lnTo>
                  <a:pt x="303" y="648"/>
                </a:lnTo>
                <a:lnTo>
                  <a:pt x="261" y="607"/>
                </a:lnTo>
                <a:lnTo>
                  <a:pt x="222" y="564"/>
                </a:lnTo>
                <a:lnTo>
                  <a:pt x="186" y="516"/>
                </a:lnTo>
                <a:lnTo>
                  <a:pt x="156" y="465"/>
                </a:lnTo>
                <a:lnTo>
                  <a:pt x="129" y="411"/>
                </a:lnTo>
                <a:lnTo>
                  <a:pt x="109" y="356"/>
                </a:lnTo>
                <a:lnTo>
                  <a:pt x="90" y="301"/>
                </a:lnTo>
                <a:lnTo>
                  <a:pt x="75" y="245"/>
                </a:lnTo>
                <a:lnTo>
                  <a:pt x="60" y="189"/>
                </a:lnTo>
                <a:lnTo>
                  <a:pt x="46" y="137"/>
                </a:lnTo>
                <a:lnTo>
                  <a:pt x="33" y="88"/>
                </a:lnTo>
                <a:lnTo>
                  <a:pt x="17" y="4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110979" cy="6858000"/>
            <a:chOff x="0" y="0"/>
            <a:chExt cx="2110979" cy="6858000"/>
          </a:xfrm>
        </p:grpSpPr>
        <p:sp>
          <p:nvSpPr>
            <p:cNvPr id="9" name="Freeform 8" title="left scallop shape"/>
            <p:cNvSpPr/>
            <p:nvPr/>
          </p:nvSpPr>
          <p:spPr bwMode="auto">
            <a:xfrm>
              <a:off x="0" y="0"/>
              <a:ext cx="2110979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0" name="Freeform 11" title="left scallop inline"/>
            <p:cNvSpPr/>
            <p:nvPr/>
          </p:nvSpPr>
          <p:spPr bwMode="auto">
            <a:xfrm>
              <a:off x="655786" y="0"/>
              <a:ext cx="1234679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345997872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42975" y="2286000"/>
            <a:ext cx="3593592" cy="361950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85846" y="2286000"/>
            <a:ext cx="3593592" cy="361950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B326F-B532-4519-AE0C-7C19EDC3A846}" type="datetime1">
              <a:rPr lang="en-US" smtClean="0"/>
              <a:t>11/2/2025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711762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2975" y="381001"/>
            <a:ext cx="7629525" cy="1493517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1832" y="2199634"/>
            <a:ext cx="361188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800" b="1" cap="all" spc="15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41832" y="2909102"/>
            <a:ext cx="3611880" cy="299639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75398" y="2199634"/>
            <a:ext cx="361188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800" b="1" cap="all" spc="15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75398" y="2909102"/>
            <a:ext cx="3611880" cy="299639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8D59B-694E-4470-9B47-84F5525D2B3C}" type="datetime1">
              <a:rPr lang="en-US" smtClean="0"/>
              <a:t>11/2/2025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944237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25BDA-FC56-45A1-B453-343F52428D34}" type="datetime1">
              <a:rPr lang="en-US" smtClean="0"/>
              <a:t>11/2/2025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6237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574C4-BF99-4827-A352-E00E839D3337}" type="datetime1">
              <a:rPr lang="en-US" smtClean="0"/>
              <a:t>11/2/2025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153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5542359" y="0"/>
            <a:ext cx="3601641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53414" y="457200"/>
            <a:ext cx="2319086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800" b="1" i="0" cap="all" spc="225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3788" y="920377"/>
            <a:ext cx="4618814" cy="4985124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53414" y="1741336"/>
            <a:ext cx="2319086" cy="4164164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1200"/>
              </a:spcBef>
              <a:buNone/>
              <a:defRPr sz="1400" baseline="0">
                <a:solidFill>
                  <a:schemeClr val="bg2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3789" y="6375679"/>
            <a:ext cx="925016" cy="348462"/>
          </a:xfrm>
        </p:spPr>
        <p:txBody>
          <a:bodyPr/>
          <a:lstStyle/>
          <a:p>
            <a:fld id="{0059BDC7-D254-4C45-9F2C-29F293E2A614}" type="datetime1">
              <a:rPr lang="en-US" smtClean="0"/>
              <a:t>11/2/2025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577716" y="6375679"/>
            <a:ext cx="2611634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268261" y="6375679"/>
            <a:ext cx="924342" cy="345796"/>
          </a:xfrm>
        </p:spPr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 title="left edge border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75285342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12598" y="1"/>
            <a:ext cx="5516689" cy="685799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5542359" y="0"/>
            <a:ext cx="3601641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53413" y="457200"/>
            <a:ext cx="2319088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800" b="1" i="0" spc="225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53413" y="1741336"/>
            <a:ext cx="2319088" cy="4164164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1200"/>
              </a:spcBef>
              <a:buNone/>
              <a:defRPr sz="1400" baseline="0">
                <a:solidFill>
                  <a:schemeClr val="bg2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4463" y="6375679"/>
            <a:ext cx="924342" cy="348462"/>
          </a:xfrm>
        </p:spPr>
        <p:txBody>
          <a:bodyPr/>
          <a:lstStyle/>
          <a:p>
            <a:fld id="{854D60D7-8DF3-4CA5-8CC0-32D2C109BB9D}" type="datetime1">
              <a:rPr lang="en-US" smtClean="0"/>
              <a:t>11/2/2025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577716" y="6375679"/>
            <a:ext cx="2611634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256153" y="6375679"/>
            <a:ext cx="947460" cy="345796"/>
          </a:xfrm>
        </p:spPr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1429046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38758" y="382385"/>
            <a:ext cx="763374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38758" y="2286002"/>
            <a:ext cx="763374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8758" y="6375679"/>
            <a:ext cx="174729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EA084A4D-EA5E-44A7-A1C2-40CA5FC237B2}" type="datetime1">
              <a:rPr lang="en-US" smtClean="0"/>
              <a:t>11/2/2025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75679"/>
            <a:ext cx="30861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1" y="6375679"/>
            <a:ext cx="211454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8931402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 title="right edge border"/>
          <p:cNvSpPr/>
          <p:nvPr/>
        </p:nvSpPr>
        <p:spPr>
          <a:xfrm>
            <a:off x="8931402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Freeform 5"/>
          <p:cNvSpPr/>
          <p:nvPr/>
        </p:nvSpPr>
        <p:spPr bwMode="auto">
          <a:xfrm>
            <a:off x="1" y="0"/>
            <a:ext cx="679090" cy="6858000"/>
          </a:xfrm>
          <a:custGeom>
            <a:avLst/>
            <a:gdLst/>
            <a:ahLst/>
            <a:cxnLst/>
            <a:rect l="0" t="0" r="r" b="b"/>
            <a:pathLst>
              <a:path w="211" h="2160">
                <a:moveTo>
                  <a:pt x="155" y="1728"/>
                </a:moveTo>
                <a:cubicBezTo>
                  <a:pt x="155" y="1620"/>
                  <a:pt x="211" y="1620"/>
                  <a:pt x="211" y="1512"/>
                </a:cubicBezTo>
                <a:cubicBezTo>
                  <a:pt x="211" y="1404"/>
                  <a:pt x="155" y="1404"/>
                  <a:pt x="155" y="1296"/>
                </a:cubicBezTo>
                <a:cubicBezTo>
                  <a:pt x="155" y="1188"/>
                  <a:pt x="211" y="1188"/>
                  <a:pt x="211" y="1080"/>
                </a:cubicBezTo>
                <a:cubicBezTo>
                  <a:pt x="211" y="972"/>
                  <a:pt x="155" y="972"/>
                  <a:pt x="155" y="864"/>
                </a:cubicBezTo>
                <a:cubicBezTo>
                  <a:pt x="155" y="756"/>
                  <a:pt x="211" y="756"/>
                  <a:pt x="211" y="648"/>
                </a:cubicBezTo>
                <a:cubicBezTo>
                  <a:pt x="211" y="540"/>
                  <a:pt x="155" y="540"/>
                  <a:pt x="155" y="432"/>
                </a:cubicBezTo>
                <a:cubicBezTo>
                  <a:pt x="155" y="324"/>
                  <a:pt x="211" y="324"/>
                  <a:pt x="211" y="216"/>
                </a:cubicBezTo>
                <a:cubicBezTo>
                  <a:pt x="211" y="108"/>
                  <a:pt x="155" y="108"/>
                  <a:pt x="155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2160"/>
                  <a:pt x="0" y="2160"/>
                  <a:pt x="0" y="2160"/>
                </a:cubicBezTo>
                <a:cubicBezTo>
                  <a:pt x="155" y="2160"/>
                  <a:pt x="155" y="2160"/>
                  <a:pt x="155" y="2160"/>
                </a:cubicBezTo>
                <a:cubicBezTo>
                  <a:pt x="155" y="2052"/>
                  <a:pt x="211" y="2052"/>
                  <a:pt x="211" y="1944"/>
                </a:cubicBezTo>
                <a:cubicBezTo>
                  <a:pt x="211" y="1836"/>
                  <a:pt x="155" y="1836"/>
                  <a:pt x="155" y="1728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1214268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5100" kern="1200" cap="all" spc="15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0" pos="594">
          <p15:clr>
            <a:srgbClr val="F26B43"/>
          </p15:clr>
        </p15:guide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pos="5400">
          <p15:clr>
            <a:srgbClr val="F26B43"/>
          </p15:clr>
        </p15:guide>
        <p15:guide id="4" orient="horz" pos="4008">
          <p15:clr>
            <a:srgbClr val="F26B43"/>
          </p15:clr>
        </p15:guide>
        <p15:guide id="5" orient="horz" pos="1440">
          <p15:clr>
            <a:srgbClr val="F26B43"/>
          </p15:clr>
        </p15:guide>
        <p15:guide id="6" orient="horz" pos="3720">
          <p15:clr>
            <a:srgbClr val="F26B43"/>
          </p15:clr>
        </p15:guide>
        <p15:guide id="7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0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5.png"/><Relationship Id="rId4" Type="http://schemas.openxmlformats.org/officeDocument/2006/relationships/image" Target="../media/image24.png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dirty="0"/>
              <a:t>C</a:t>
            </a:r>
            <a:r>
              <a:rPr lang="fr-FR" dirty="0"/>
              <a:t>HAPTER 4</a:t>
            </a:r>
            <a:r>
              <a:rPr dirty="0"/>
              <a:t> – Part 2: Advanced Relational Algebra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85000" lnSpcReduction="10000"/>
          </a:bodyPr>
          <a:lstStyle/>
          <a:p>
            <a:pPr>
              <a:defRPr sz="2000"/>
            </a:pPr>
            <a:r>
              <a:rPr dirty="0"/>
              <a:t>Information Systems and Databases</a:t>
            </a:r>
          </a:p>
          <a:p>
            <a:pPr>
              <a:defRPr sz="2000"/>
            </a:pPr>
            <a:r>
              <a:rPr lang="fr-FR" dirty="0"/>
              <a:t>LECTURER</a:t>
            </a:r>
            <a:r>
              <a:rPr dirty="0"/>
              <a:t>: Dr. Hichem Betaouaf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59AA0FBA-C9F4-4D6E-A1A7-DA5CF7E1EF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1</a:t>
            </a:fld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Union (∪)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>
                  <a:defRPr sz="2000"/>
                </a:pPr>
                <a:r>
                  <a:rPr lang="fr-FR" dirty="0"/>
                  <a:t>Other Example:</a:t>
                </a:r>
              </a:p>
              <a:p>
                <a:pPr marL="0" indent="0">
                  <a:buNone/>
                  <a:defRPr sz="2000"/>
                </a:pPr>
                <a:r>
                  <a:rPr lang="en-US" b="1" dirty="0"/>
                  <a:t>Retrieve the names of students and the names of subjects.</a:t>
                </a:r>
                <a:br>
                  <a:rPr lang="en-US" dirty="0"/>
                </a:br>
                <a:r>
                  <a:rPr lang="en-US" i="1" dirty="0"/>
                  <a:t>Because the attribute names must match, we need to rename them first.</a:t>
                </a:r>
              </a:p>
              <a:p>
                <a:pPr>
                  <a:defRPr sz="2000"/>
                </a:pPr>
                <a:endParaRPr lang="en-US" sz="900" i="1" dirty="0"/>
              </a:p>
              <a:p>
                <a:pPr marL="0" indent="0" algn="ctr">
                  <a:buNone/>
                  <a:defRPr sz="2000"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ar-DZ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ar-DZ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𝜌</m:t>
                          </m:r>
                        </m:e>
                        <m:sub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𝑁𝑎𝑚𝑒</m:t>
                          </m:r>
                        </m:sub>
                      </m:sSub>
                      <m:r>
                        <a:rPr lang="fr-FR" i="1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fr-FR" b="0" i="1" smtClean="0">
                          <a:latin typeface="Cambria Math" panose="02040503050406030204" pitchFamily="18" charset="0"/>
                        </a:rPr>
                        <m:t>(</m:t>
                      </m:r>
                      <m:sSub>
                        <m:sSubPr>
                          <m:ctrlPr>
                            <a:rPr lang="ar-DZ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ar-DZ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𝜋</m:t>
                          </m:r>
                        </m:e>
                        <m:sub>
                          <m:r>
                            <a:rPr lang="fr-F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𝑆𝑡𝑢𝑑𝑒𝑛𝑡</m:t>
                          </m:r>
                          <m:r>
                            <a:rPr lang="fr-FR" b="0" i="1" smtClean="0">
                              <a:latin typeface="Cambria Math" panose="02040503050406030204" pitchFamily="18" charset="0"/>
                            </a:rPr>
                            <m:t>𝑁𝑎𝑚𝑒</m:t>
                          </m:r>
                        </m:sub>
                      </m:sSub>
                      <m:r>
                        <a:rPr lang="fr-FR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fr-FR" i="1">
                          <a:latin typeface="Cambria Math" panose="02040503050406030204" pitchFamily="18" charset="0"/>
                        </a:rPr>
                        <m:t>𝑆𝑇𝑈𝐷𝐸𝑁𝑇</m:t>
                      </m:r>
                      <m:r>
                        <a:rPr lang="fr-FR" i="1">
                          <a:latin typeface="Cambria Math" panose="02040503050406030204" pitchFamily="18" charset="0"/>
                        </a:rPr>
                        <m:t>) ∪</m:t>
                      </m:r>
                      <m:sSub>
                        <m:sSubPr>
                          <m:ctrlPr>
                            <a:rPr lang="ar-DZ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ar-DZ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𝜌</m:t>
                          </m:r>
                        </m:e>
                        <m:sub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𝑁𝑎𝑚𝑒</m:t>
                          </m:r>
                        </m:sub>
                      </m:sSub>
                      <m:r>
                        <a:rPr lang="fr-FR" i="1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fr-FR" i="1">
                          <a:latin typeface="Cambria Math" panose="02040503050406030204" pitchFamily="18" charset="0"/>
                        </a:rPr>
                        <m:t>(</m:t>
                      </m:r>
                      <m:sSub>
                        <m:sSubPr>
                          <m:ctrlPr>
                            <a:rPr lang="ar-DZ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ar-DZ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𝜋</m:t>
                          </m:r>
                        </m:e>
                        <m:sub>
                          <m:r>
                            <a:rPr lang="fr-FR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𝑆</m:t>
                          </m:r>
                          <m:r>
                            <a:rPr lang="fr-F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𝑢𝑏𝑗𝑒𝑐𝑡</m:t>
                          </m:r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𝑁𝑎𝑚𝑒</m:t>
                          </m:r>
                        </m:sub>
                      </m:sSub>
                      <m:r>
                        <a:rPr lang="fr-FR" i="1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fr-FR" b="0" i="1" smtClean="0">
                          <a:latin typeface="Cambria Math" panose="02040503050406030204" pitchFamily="18" charset="0"/>
                        </a:rPr>
                        <m:t>𝑆𝑈𝐵𝐽𝐸𝐶𝑇</m:t>
                      </m:r>
                      <m:r>
                        <a:rPr lang="fr-FR" i="1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879" t="-678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8" name="Tableau 9">
            <a:extLst>
              <a:ext uri="{FF2B5EF4-FFF2-40B4-BE49-F238E27FC236}">
                <a16:creationId xmlns:a16="http://schemas.microsoft.com/office/drawing/2014/main" id="{9A0EE29B-BC99-4836-A56A-824A7755B34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48858220"/>
              </p:ext>
            </p:extLst>
          </p:nvPr>
        </p:nvGraphicFramePr>
        <p:xfrm>
          <a:off x="7746815" y="4523615"/>
          <a:ext cx="881989" cy="1854200"/>
        </p:xfrm>
        <a:graphic>
          <a:graphicData uri="http://schemas.openxmlformats.org/drawingml/2006/table">
            <a:tbl>
              <a:tblPr firstRow="1" bandRow="1">
                <a:tableStyleId>{6E25E649-3F16-4E02-A733-19D2CDBF48F0}</a:tableStyleId>
              </a:tblPr>
              <a:tblGrid>
                <a:gridCol w="881989">
                  <a:extLst>
                    <a:ext uri="{9D8B030D-6E8A-4147-A177-3AD203B41FA5}">
                      <a16:colId xmlns:a16="http://schemas.microsoft.com/office/drawing/2014/main" val="39293131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Name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75579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Yasmine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79198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Rachad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151235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350" b="0" i="0" u="none" strike="noStrike" kern="1200" baseline="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Math</a:t>
                      </a:r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53015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noProof="0" dirty="0"/>
                        <a:t>Psycho</a:t>
                      </a:r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75227463"/>
                  </a:ext>
                </a:extLst>
              </a:tr>
            </a:tbl>
          </a:graphicData>
        </a:graphic>
      </p:graphicFrame>
      <p:sp>
        <p:nvSpPr>
          <p:cNvPr id="9" name="ZoneTexte 8">
            <a:extLst>
              <a:ext uri="{FF2B5EF4-FFF2-40B4-BE49-F238E27FC236}">
                <a16:creationId xmlns:a16="http://schemas.microsoft.com/office/drawing/2014/main" id="{0ADAE97A-B37F-47E3-A9D3-189CCEAEF49F}"/>
              </a:ext>
            </a:extLst>
          </p:cNvPr>
          <p:cNvSpPr txBox="1"/>
          <p:nvPr/>
        </p:nvSpPr>
        <p:spPr>
          <a:xfrm>
            <a:off x="7673093" y="4133207"/>
            <a:ext cx="9557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UNION</a:t>
            </a:r>
          </a:p>
        </p:txBody>
      </p:sp>
      <p:graphicFrame>
        <p:nvGraphicFramePr>
          <p:cNvPr id="10" name="Tableau 9">
            <a:extLst>
              <a:ext uri="{FF2B5EF4-FFF2-40B4-BE49-F238E27FC236}">
                <a16:creationId xmlns:a16="http://schemas.microsoft.com/office/drawing/2014/main" id="{D622AA81-033B-4E3A-A798-30E15BAEFAF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85320622"/>
              </p:ext>
            </p:extLst>
          </p:nvPr>
        </p:nvGraphicFramePr>
        <p:xfrm>
          <a:off x="775564" y="5271071"/>
          <a:ext cx="2985277" cy="1112520"/>
        </p:xfrm>
        <a:graphic>
          <a:graphicData uri="http://schemas.openxmlformats.org/drawingml/2006/table">
            <a:tbl>
              <a:tblPr firstRow="1" bandRow="1">
                <a:tableStyleId>{EB344D84-9AFB-497E-A393-DC336BA19D2E}</a:tableStyleId>
              </a:tblPr>
              <a:tblGrid>
                <a:gridCol w="1057086">
                  <a:extLst>
                    <a:ext uri="{9D8B030D-6E8A-4147-A177-3AD203B41FA5}">
                      <a16:colId xmlns:a16="http://schemas.microsoft.com/office/drawing/2014/main" val="764353565"/>
                    </a:ext>
                  </a:extLst>
                </a:gridCol>
                <a:gridCol w="1341782">
                  <a:extLst>
                    <a:ext uri="{9D8B030D-6E8A-4147-A177-3AD203B41FA5}">
                      <a16:colId xmlns:a16="http://schemas.microsoft.com/office/drawing/2014/main" val="392931313"/>
                    </a:ext>
                  </a:extLst>
                </a:gridCol>
                <a:gridCol w="586409">
                  <a:extLst>
                    <a:ext uri="{9D8B030D-6E8A-4147-A177-3AD203B41FA5}">
                      <a16:colId xmlns:a16="http://schemas.microsoft.com/office/drawing/2014/main" val="27719380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noProof="0" dirty="0" err="1"/>
                        <a:t>IdStudent</a:t>
                      </a:r>
                      <a:endParaRPr lang="en-U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err="1"/>
                        <a:t>StduentName</a:t>
                      </a:r>
                      <a:endParaRPr lang="fr-FR" dirty="0"/>
                    </a:p>
                  </a:txBody>
                  <a:tcPr>
                    <a:solidFill>
                      <a:schemeClr val="tx2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Age</a:t>
                      </a:r>
                      <a:endParaRPr lang="en-US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75579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Yasmine</a:t>
                      </a:r>
                    </a:p>
                  </a:txBody>
                  <a:tcPr>
                    <a:solidFill>
                      <a:schemeClr val="tx2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79198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Rachad</a:t>
                      </a:r>
                    </a:p>
                  </a:txBody>
                  <a:tcPr>
                    <a:solidFill>
                      <a:schemeClr val="tx2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5301558"/>
                  </a:ext>
                </a:extLst>
              </a:tr>
            </a:tbl>
          </a:graphicData>
        </a:graphic>
      </p:graphicFrame>
      <p:sp>
        <p:nvSpPr>
          <p:cNvPr id="11" name="ZoneTexte 10">
            <a:extLst>
              <a:ext uri="{FF2B5EF4-FFF2-40B4-BE49-F238E27FC236}">
                <a16:creationId xmlns:a16="http://schemas.microsoft.com/office/drawing/2014/main" id="{40336427-5C24-4C08-A5A1-8992BA783331}"/>
              </a:ext>
            </a:extLst>
          </p:cNvPr>
          <p:cNvSpPr txBox="1"/>
          <p:nvPr/>
        </p:nvSpPr>
        <p:spPr>
          <a:xfrm>
            <a:off x="712500" y="4856761"/>
            <a:ext cx="12009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STUDENT</a:t>
            </a:r>
          </a:p>
        </p:txBody>
      </p:sp>
      <p:graphicFrame>
        <p:nvGraphicFramePr>
          <p:cNvPr id="12" name="Tableau 11">
            <a:extLst>
              <a:ext uri="{FF2B5EF4-FFF2-40B4-BE49-F238E27FC236}">
                <a16:creationId xmlns:a16="http://schemas.microsoft.com/office/drawing/2014/main" id="{C82ECECD-9B0B-4C13-8970-9DE1D084B04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10990355"/>
              </p:ext>
            </p:extLst>
          </p:nvPr>
        </p:nvGraphicFramePr>
        <p:xfrm>
          <a:off x="3966315" y="5263496"/>
          <a:ext cx="3544100" cy="1120095"/>
        </p:xfrm>
        <a:graphic>
          <a:graphicData uri="http://schemas.openxmlformats.org/drawingml/2006/table">
            <a:tbl>
              <a:tblPr firstRow="1" bandRow="1">
                <a:tableStyleId>{74C1A8A3-306A-4EB7-A6B1-4F7E0EB9C5D6}</a:tableStyleId>
              </a:tblPr>
              <a:tblGrid>
                <a:gridCol w="983325">
                  <a:extLst>
                    <a:ext uri="{9D8B030D-6E8A-4147-A177-3AD203B41FA5}">
                      <a16:colId xmlns:a16="http://schemas.microsoft.com/office/drawing/2014/main" val="764353565"/>
                    </a:ext>
                  </a:extLst>
                </a:gridCol>
                <a:gridCol w="1348201">
                  <a:extLst>
                    <a:ext uri="{9D8B030D-6E8A-4147-A177-3AD203B41FA5}">
                      <a16:colId xmlns:a16="http://schemas.microsoft.com/office/drawing/2014/main" val="392931313"/>
                    </a:ext>
                  </a:extLst>
                </a:gridCol>
                <a:gridCol w="1212574">
                  <a:extLst>
                    <a:ext uri="{9D8B030D-6E8A-4147-A177-3AD203B41FA5}">
                      <a16:colId xmlns:a16="http://schemas.microsoft.com/office/drawing/2014/main" val="1140460601"/>
                    </a:ext>
                  </a:extLst>
                </a:gridCol>
              </a:tblGrid>
              <a:tr h="392737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noProof="0" dirty="0" err="1"/>
                        <a:t>IdSubject</a:t>
                      </a:r>
                      <a:endParaRPr lang="en-U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noProof="0" dirty="0" err="1"/>
                        <a:t>SubjectName</a:t>
                      </a:r>
                      <a:endParaRPr lang="en-US" noProof="0" dirty="0"/>
                    </a:p>
                  </a:txBody>
                  <a:tcPr>
                    <a:solidFill>
                      <a:schemeClr val="tx2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noProof="0" dirty="0" err="1"/>
                        <a:t>nbrStudents</a:t>
                      </a:r>
                      <a:endParaRPr lang="en-US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7557982"/>
                  </a:ext>
                </a:extLst>
              </a:tr>
              <a:tr h="363679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350" b="0" i="0" u="none" strike="noStrike" kern="1200" baseline="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Math</a:t>
                      </a:r>
                      <a:endParaRPr lang="en-US" noProof="0" dirty="0"/>
                    </a:p>
                  </a:txBody>
                  <a:tcPr>
                    <a:solidFill>
                      <a:schemeClr val="tx2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7919898"/>
                  </a:ext>
                </a:extLst>
              </a:tr>
              <a:tr h="363679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noProof="0" dirty="0"/>
                        <a:t>Psycho</a:t>
                      </a:r>
                    </a:p>
                  </a:txBody>
                  <a:tcPr>
                    <a:solidFill>
                      <a:schemeClr val="tx2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5301558"/>
                  </a:ext>
                </a:extLst>
              </a:tr>
            </a:tbl>
          </a:graphicData>
        </a:graphic>
      </p:graphicFrame>
      <p:sp>
        <p:nvSpPr>
          <p:cNvPr id="13" name="ZoneTexte 12">
            <a:extLst>
              <a:ext uri="{FF2B5EF4-FFF2-40B4-BE49-F238E27FC236}">
                <a16:creationId xmlns:a16="http://schemas.microsoft.com/office/drawing/2014/main" id="{4BCBA11E-0AFF-4D8A-A33A-ED2F51761184}"/>
              </a:ext>
            </a:extLst>
          </p:cNvPr>
          <p:cNvSpPr txBox="1"/>
          <p:nvPr/>
        </p:nvSpPr>
        <p:spPr>
          <a:xfrm>
            <a:off x="3911405" y="4852011"/>
            <a:ext cx="1059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SUBJECT</a:t>
            </a:r>
          </a:p>
        </p:txBody>
      </p:sp>
      <p:sp>
        <p:nvSpPr>
          <p:cNvPr id="14" name="Espace réservé du numéro de diapositive 13">
            <a:extLst>
              <a:ext uri="{FF2B5EF4-FFF2-40B4-BE49-F238E27FC236}">
                <a16:creationId xmlns:a16="http://schemas.microsoft.com/office/drawing/2014/main" id="{AC3DF381-02E6-4464-B71D-1757B09327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0280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1" grpId="0"/>
      <p:bldP spid="1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Intersection (∩)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>
                  <a:defRPr sz="2000"/>
                </a:pPr>
                <a:r>
                  <a:rPr lang="fr-FR" dirty="0"/>
                  <a:t>Returns tuples appearing in </a:t>
                </a:r>
                <a:r>
                  <a:rPr lang="fr-FR" dirty="0">
                    <a:solidFill>
                      <a:srgbClr val="FF0000"/>
                    </a:solidFill>
                  </a:rPr>
                  <a:t>both</a:t>
                </a:r>
                <a:r>
                  <a:rPr lang="fr-FR" dirty="0"/>
                  <a:t> relations.</a:t>
                </a:r>
              </a:p>
              <a:p>
                <a:pPr>
                  <a:defRPr sz="2000"/>
                </a:pPr>
                <a:r>
                  <a:rPr lang="fr-FR" dirty="0"/>
                  <a:t>Notation: R ∩ S</a:t>
                </a:r>
              </a:p>
              <a:p>
                <a:pPr>
                  <a:defRPr sz="2000"/>
                </a:pPr>
                <a:r>
                  <a:rPr lang="fr-FR" dirty="0"/>
                  <a:t>Example:</a:t>
                </a:r>
              </a:p>
              <a:p>
                <a:pPr marL="0" indent="0">
                  <a:buNone/>
                  <a:defRPr sz="2000"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ar-DZ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ar-DZ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𝜋</m:t>
                          </m:r>
                        </m:e>
                        <m:sub>
                          <m:r>
                            <a:rPr lang="ar-DZ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fr-FR" b="0" i="1" smtClean="0">
                              <a:latin typeface="Cambria Math" panose="02040503050406030204" pitchFamily="18" charset="0"/>
                            </a:rPr>
                            <m:t>𝑑𝑆𝑡𝑢𝑑𝑒𝑛𝑡</m:t>
                          </m:r>
                        </m:sub>
                      </m:sSub>
                      <m:r>
                        <a:rPr lang="fr-FR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ar-DZ" i="1">
                          <a:latin typeface="Cambria Math" panose="02040503050406030204" pitchFamily="18" charset="0"/>
                        </a:rPr>
                        <m:t>𝑆𝑇𝑈𝐷𝐸𝑁𝑇</m:t>
                      </m:r>
                      <m:r>
                        <a:rPr lang="ar-DZ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∩</m:t>
                      </m:r>
                      <m:sSub>
                        <m:sSubPr>
                          <m:ctrlPr>
                            <a:rPr lang="ar-DZ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ar-DZ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𝜋</m:t>
                          </m:r>
                        </m:e>
                        <m:sub>
                          <m:r>
                            <a:rPr lang="fr-F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𝑖</m:t>
                          </m:r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𝑑𝑆𝑡𝑢𝑑𝑒𝑛𝑡</m:t>
                          </m:r>
                        </m:sub>
                      </m:sSub>
                      <m:r>
                        <a:rPr lang="ar-DZ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fr-FR" b="0" i="1" smtClean="0">
                          <a:latin typeface="Cambria Math" panose="02040503050406030204" pitchFamily="18" charset="0"/>
                        </a:rPr>
                        <m:t>𝐺𝑅𝐴𝐷𝐸</m:t>
                      </m:r>
                    </m:oMath>
                  </m:oMathPara>
                </a14:m>
                <a:endParaRPr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719" t="-678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823BBCA5-B02B-4C49-8C43-39CDD7705B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11</a:t>
            </a:fld>
            <a:endParaRPr lang="en-US"/>
          </a:p>
        </p:txBody>
      </p:sp>
      <p:graphicFrame>
        <p:nvGraphicFramePr>
          <p:cNvPr id="5" name="Tableau 9">
            <a:extLst>
              <a:ext uri="{FF2B5EF4-FFF2-40B4-BE49-F238E27FC236}">
                <a16:creationId xmlns:a16="http://schemas.microsoft.com/office/drawing/2014/main" id="{81F0330B-C4CD-40A7-A657-3DD55B7987B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1272330"/>
              </p:ext>
            </p:extLst>
          </p:nvPr>
        </p:nvGraphicFramePr>
        <p:xfrm>
          <a:off x="1109645" y="5263159"/>
          <a:ext cx="2339234" cy="1112520"/>
        </p:xfrm>
        <a:graphic>
          <a:graphicData uri="http://schemas.openxmlformats.org/drawingml/2006/table">
            <a:tbl>
              <a:tblPr firstRow="1" bandRow="1">
                <a:tableStyleId>{EB344D84-9AFB-497E-A393-DC336BA19D2E}</a:tableStyleId>
              </a:tblPr>
              <a:tblGrid>
                <a:gridCol w="1013442">
                  <a:extLst>
                    <a:ext uri="{9D8B030D-6E8A-4147-A177-3AD203B41FA5}">
                      <a16:colId xmlns:a16="http://schemas.microsoft.com/office/drawing/2014/main" val="764353565"/>
                    </a:ext>
                  </a:extLst>
                </a:gridCol>
                <a:gridCol w="808957">
                  <a:extLst>
                    <a:ext uri="{9D8B030D-6E8A-4147-A177-3AD203B41FA5}">
                      <a16:colId xmlns:a16="http://schemas.microsoft.com/office/drawing/2014/main" val="392931313"/>
                    </a:ext>
                  </a:extLst>
                </a:gridCol>
                <a:gridCol w="516835">
                  <a:extLst>
                    <a:ext uri="{9D8B030D-6E8A-4147-A177-3AD203B41FA5}">
                      <a16:colId xmlns:a16="http://schemas.microsoft.com/office/drawing/2014/main" val="27719380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noProof="0" dirty="0" err="1"/>
                        <a:t>IdStudent</a:t>
                      </a:r>
                      <a:endParaRPr lang="en-U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Age</a:t>
                      </a:r>
                      <a:endParaRPr lang="en-US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75579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</a:t>
                      </a:r>
                    </a:p>
                  </a:txBody>
                  <a:tcPr>
                    <a:solidFill>
                      <a:schemeClr val="tx2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Yasmine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79198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2</a:t>
                      </a:r>
                    </a:p>
                  </a:txBody>
                  <a:tcPr>
                    <a:solidFill>
                      <a:schemeClr val="tx2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Rachad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5301558"/>
                  </a:ext>
                </a:extLst>
              </a:tr>
            </a:tbl>
          </a:graphicData>
        </a:graphic>
      </p:graphicFrame>
      <p:sp>
        <p:nvSpPr>
          <p:cNvPr id="6" name="ZoneTexte 5">
            <a:extLst>
              <a:ext uri="{FF2B5EF4-FFF2-40B4-BE49-F238E27FC236}">
                <a16:creationId xmlns:a16="http://schemas.microsoft.com/office/drawing/2014/main" id="{53F4550D-C589-4378-973D-BCFEA77986EA}"/>
              </a:ext>
            </a:extLst>
          </p:cNvPr>
          <p:cNvSpPr txBox="1"/>
          <p:nvPr/>
        </p:nvSpPr>
        <p:spPr>
          <a:xfrm>
            <a:off x="1143312" y="4809994"/>
            <a:ext cx="12009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STUDENT</a:t>
            </a:r>
          </a:p>
        </p:txBody>
      </p:sp>
      <p:graphicFrame>
        <p:nvGraphicFramePr>
          <p:cNvPr id="7" name="Tableau 9">
            <a:extLst>
              <a:ext uri="{FF2B5EF4-FFF2-40B4-BE49-F238E27FC236}">
                <a16:creationId xmlns:a16="http://schemas.microsoft.com/office/drawing/2014/main" id="{5E159861-0FAD-4671-9D26-C6D81A3B65E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30046628"/>
              </p:ext>
            </p:extLst>
          </p:nvPr>
        </p:nvGraphicFramePr>
        <p:xfrm>
          <a:off x="3774424" y="5263159"/>
          <a:ext cx="2683527" cy="1112520"/>
        </p:xfrm>
        <a:graphic>
          <a:graphicData uri="http://schemas.openxmlformats.org/drawingml/2006/table">
            <a:tbl>
              <a:tblPr firstRow="1" bandRow="1">
                <a:tableStyleId>{74C1A8A3-306A-4EB7-A6B1-4F7E0EB9C5D6}</a:tableStyleId>
              </a:tblPr>
              <a:tblGrid>
                <a:gridCol w="1013442">
                  <a:extLst>
                    <a:ext uri="{9D8B030D-6E8A-4147-A177-3AD203B41FA5}">
                      <a16:colId xmlns:a16="http://schemas.microsoft.com/office/drawing/2014/main" val="764353565"/>
                    </a:ext>
                  </a:extLst>
                </a:gridCol>
                <a:gridCol w="970554">
                  <a:extLst>
                    <a:ext uri="{9D8B030D-6E8A-4147-A177-3AD203B41FA5}">
                      <a16:colId xmlns:a16="http://schemas.microsoft.com/office/drawing/2014/main" val="392931313"/>
                    </a:ext>
                  </a:extLst>
                </a:gridCol>
                <a:gridCol w="699531">
                  <a:extLst>
                    <a:ext uri="{9D8B030D-6E8A-4147-A177-3AD203B41FA5}">
                      <a16:colId xmlns:a16="http://schemas.microsoft.com/office/drawing/2014/main" val="27719380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noProof="0" dirty="0" err="1"/>
                        <a:t>IdStudent</a:t>
                      </a:r>
                      <a:endParaRPr lang="en-U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err="1"/>
                        <a:t>IdSubject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Grade</a:t>
                      </a:r>
                      <a:endParaRPr lang="en-US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75579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</a:t>
                      </a:r>
                    </a:p>
                  </a:txBody>
                  <a:tcPr>
                    <a:solidFill>
                      <a:schemeClr val="tx2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79198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</a:t>
                      </a:r>
                    </a:p>
                  </a:txBody>
                  <a:tcPr>
                    <a:solidFill>
                      <a:schemeClr val="tx2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5301558"/>
                  </a:ext>
                </a:extLst>
              </a:tr>
            </a:tbl>
          </a:graphicData>
        </a:graphic>
      </p:graphicFrame>
      <p:sp>
        <p:nvSpPr>
          <p:cNvPr id="8" name="ZoneTexte 7">
            <a:extLst>
              <a:ext uri="{FF2B5EF4-FFF2-40B4-BE49-F238E27FC236}">
                <a16:creationId xmlns:a16="http://schemas.microsoft.com/office/drawing/2014/main" id="{4998F543-505F-4938-BE89-5D5F9A439F66}"/>
              </a:ext>
            </a:extLst>
          </p:cNvPr>
          <p:cNvSpPr txBox="1"/>
          <p:nvPr/>
        </p:nvSpPr>
        <p:spPr>
          <a:xfrm>
            <a:off x="3774424" y="4806399"/>
            <a:ext cx="9380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GRADE</a:t>
            </a:r>
          </a:p>
        </p:txBody>
      </p:sp>
      <p:graphicFrame>
        <p:nvGraphicFramePr>
          <p:cNvPr id="9" name="Tableau 9">
            <a:extLst>
              <a:ext uri="{FF2B5EF4-FFF2-40B4-BE49-F238E27FC236}">
                <a16:creationId xmlns:a16="http://schemas.microsoft.com/office/drawing/2014/main" id="{A170E9AE-6D28-46EB-86AD-A80172ED11D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87001258"/>
              </p:ext>
            </p:extLst>
          </p:nvPr>
        </p:nvGraphicFramePr>
        <p:xfrm>
          <a:off x="6918731" y="5200402"/>
          <a:ext cx="1200970" cy="741680"/>
        </p:xfrm>
        <a:graphic>
          <a:graphicData uri="http://schemas.openxmlformats.org/drawingml/2006/table">
            <a:tbl>
              <a:tblPr firstRow="1" bandRow="1">
                <a:tableStyleId>{6E25E649-3F16-4E02-A733-19D2CDBF48F0}</a:tableStyleId>
              </a:tblPr>
              <a:tblGrid>
                <a:gridCol w="1200970">
                  <a:extLst>
                    <a:ext uri="{9D8B030D-6E8A-4147-A177-3AD203B41FA5}">
                      <a16:colId xmlns:a16="http://schemas.microsoft.com/office/drawing/2014/main" val="39293131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noProof="0" dirty="0" err="1"/>
                        <a:t>IdStudent</a:t>
                      </a:r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75579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noProof="0" dirty="0"/>
                        <a:t>1</a:t>
                      </a:r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75227463"/>
                  </a:ext>
                </a:extLst>
              </a:tr>
            </a:tbl>
          </a:graphicData>
        </a:graphic>
      </p:graphicFrame>
      <p:sp>
        <p:nvSpPr>
          <p:cNvPr id="10" name="ZoneTexte 9">
            <a:extLst>
              <a:ext uri="{FF2B5EF4-FFF2-40B4-BE49-F238E27FC236}">
                <a16:creationId xmlns:a16="http://schemas.microsoft.com/office/drawing/2014/main" id="{2FBB3EC8-29E7-432D-9A83-194666F75D50}"/>
              </a:ext>
            </a:extLst>
          </p:cNvPr>
          <p:cNvSpPr txBox="1"/>
          <p:nvPr/>
        </p:nvSpPr>
        <p:spPr>
          <a:xfrm>
            <a:off x="6845009" y="4809994"/>
            <a:ext cx="13404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INTERSECT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1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Difference (−)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>
                  <a:defRPr sz="2000"/>
                </a:pPr>
                <a:r>
                  <a:rPr lang="fr-FR" dirty="0"/>
                  <a:t>Returns tuples present in the first relation but not in the second.</a:t>
                </a:r>
              </a:p>
              <a:p>
                <a:pPr>
                  <a:defRPr sz="2000"/>
                </a:pPr>
                <a:r>
                  <a:rPr lang="fr-FR" dirty="0"/>
                  <a:t>Notation: R − S</a:t>
                </a:r>
              </a:p>
              <a:p>
                <a:pPr>
                  <a:defRPr sz="2000"/>
                </a:pPr>
                <a:r>
                  <a:rPr lang="fr-FR" dirty="0"/>
                  <a:t>Example:</a:t>
                </a:r>
              </a:p>
              <a:p>
                <a:pPr marL="0" indent="0">
                  <a:buNone/>
                  <a:defRPr sz="2000"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ar-DZ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ar-DZ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𝜋</m:t>
                          </m:r>
                        </m:e>
                        <m:sub>
                          <m:r>
                            <a:rPr lang="ar-DZ" b="0" i="1" smtClean="0">
                              <a:latin typeface="Cambria Math" panose="02040503050406030204" pitchFamily="18" charset="0"/>
                            </a:rPr>
                            <m:t>𝑖𝑑𝑆𝑡𝑢𝑑𝑒𝑛𝑡</m:t>
                          </m:r>
                        </m:sub>
                      </m:sSub>
                      <m:r>
                        <a:rPr lang="ar-DZ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ar-DZ" i="1">
                          <a:latin typeface="Cambria Math" panose="02040503050406030204" pitchFamily="18" charset="0"/>
                        </a:rPr>
                        <m:t>𝑆𝑇𝑈𝐷𝐸𝑁𝑇</m:t>
                      </m:r>
                      <m:r>
                        <a:rPr lang="ar-DZ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ar-DZ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ar-DZ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𝜋</m:t>
                          </m:r>
                        </m:e>
                        <m:sub>
                          <m:r>
                            <a:rPr lang="ar-DZ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𝑖</m:t>
                          </m:r>
                          <m:r>
                            <a:rPr lang="ar-DZ" i="1">
                              <a:latin typeface="Cambria Math" panose="02040503050406030204" pitchFamily="18" charset="0"/>
                            </a:rPr>
                            <m:t>𝑑𝑆𝑡𝑢𝑑𝑒𝑛𝑡</m:t>
                          </m:r>
                        </m:sub>
                      </m:sSub>
                      <m:r>
                        <a:rPr lang="ar-DZ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ar-DZ" b="0" i="1" smtClean="0">
                          <a:latin typeface="Cambria Math" panose="02040503050406030204" pitchFamily="18" charset="0"/>
                        </a:rPr>
                        <m:t>𝐺𝑅𝐴𝐷𝐸</m:t>
                      </m:r>
                    </m:oMath>
                  </m:oMathPara>
                </a14:m>
                <a:endParaRPr lang="ar-DZ" dirty="0"/>
              </a:p>
              <a:p>
                <a:pPr>
                  <a:defRPr sz="2000"/>
                </a:pPr>
                <a:endParaRPr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719" t="-678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AC109C01-6842-4BD9-A520-B8A18C7C52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12</a:t>
            </a:fld>
            <a:endParaRPr lang="en-US"/>
          </a:p>
        </p:txBody>
      </p:sp>
      <p:graphicFrame>
        <p:nvGraphicFramePr>
          <p:cNvPr id="5" name="Tableau 9">
            <a:extLst>
              <a:ext uri="{FF2B5EF4-FFF2-40B4-BE49-F238E27FC236}">
                <a16:creationId xmlns:a16="http://schemas.microsoft.com/office/drawing/2014/main" id="{2CE57087-E9F8-4C37-A967-C80BB99A48F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71602791"/>
              </p:ext>
            </p:extLst>
          </p:nvPr>
        </p:nvGraphicFramePr>
        <p:xfrm>
          <a:off x="1109645" y="5263159"/>
          <a:ext cx="2339234" cy="1112520"/>
        </p:xfrm>
        <a:graphic>
          <a:graphicData uri="http://schemas.openxmlformats.org/drawingml/2006/table">
            <a:tbl>
              <a:tblPr firstRow="1" bandRow="1">
                <a:tableStyleId>{EB344D84-9AFB-497E-A393-DC336BA19D2E}</a:tableStyleId>
              </a:tblPr>
              <a:tblGrid>
                <a:gridCol w="1013442">
                  <a:extLst>
                    <a:ext uri="{9D8B030D-6E8A-4147-A177-3AD203B41FA5}">
                      <a16:colId xmlns:a16="http://schemas.microsoft.com/office/drawing/2014/main" val="764353565"/>
                    </a:ext>
                  </a:extLst>
                </a:gridCol>
                <a:gridCol w="808957">
                  <a:extLst>
                    <a:ext uri="{9D8B030D-6E8A-4147-A177-3AD203B41FA5}">
                      <a16:colId xmlns:a16="http://schemas.microsoft.com/office/drawing/2014/main" val="392931313"/>
                    </a:ext>
                  </a:extLst>
                </a:gridCol>
                <a:gridCol w="516835">
                  <a:extLst>
                    <a:ext uri="{9D8B030D-6E8A-4147-A177-3AD203B41FA5}">
                      <a16:colId xmlns:a16="http://schemas.microsoft.com/office/drawing/2014/main" val="27719380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noProof="0" dirty="0" err="1"/>
                        <a:t>IdStudent</a:t>
                      </a:r>
                      <a:endParaRPr lang="en-U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Age</a:t>
                      </a:r>
                      <a:endParaRPr lang="en-US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75579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</a:t>
                      </a:r>
                    </a:p>
                  </a:txBody>
                  <a:tcPr>
                    <a:solidFill>
                      <a:schemeClr val="tx2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Yasmine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79198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2</a:t>
                      </a:r>
                    </a:p>
                  </a:txBody>
                  <a:tcPr>
                    <a:solidFill>
                      <a:schemeClr val="tx2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Rachad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5301558"/>
                  </a:ext>
                </a:extLst>
              </a:tr>
            </a:tbl>
          </a:graphicData>
        </a:graphic>
      </p:graphicFrame>
      <p:sp>
        <p:nvSpPr>
          <p:cNvPr id="6" name="ZoneTexte 5">
            <a:extLst>
              <a:ext uri="{FF2B5EF4-FFF2-40B4-BE49-F238E27FC236}">
                <a16:creationId xmlns:a16="http://schemas.microsoft.com/office/drawing/2014/main" id="{631A40CC-CF23-4623-9A6B-990243FC777E}"/>
              </a:ext>
            </a:extLst>
          </p:cNvPr>
          <p:cNvSpPr txBox="1"/>
          <p:nvPr/>
        </p:nvSpPr>
        <p:spPr>
          <a:xfrm>
            <a:off x="1143312" y="4809994"/>
            <a:ext cx="12009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STUDENT</a:t>
            </a:r>
          </a:p>
        </p:txBody>
      </p:sp>
      <p:graphicFrame>
        <p:nvGraphicFramePr>
          <p:cNvPr id="7" name="Tableau 9">
            <a:extLst>
              <a:ext uri="{FF2B5EF4-FFF2-40B4-BE49-F238E27FC236}">
                <a16:creationId xmlns:a16="http://schemas.microsoft.com/office/drawing/2014/main" id="{13D4F471-D565-4F6A-85E5-3D52EDEBF95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19995172"/>
              </p:ext>
            </p:extLst>
          </p:nvPr>
        </p:nvGraphicFramePr>
        <p:xfrm>
          <a:off x="3774424" y="5263159"/>
          <a:ext cx="2683527" cy="1112520"/>
        </p:xfrm>
        <a:graphic>
          <a:graphicData uri="http://schemas.openxmlformats.org/drawingml/2006/table">
            <a:tbl>
              <a:tblPr firstRow="1" bandRow="1">
                <a:tableStyleId>{74C1A8A3-306A-4EB7-A6B1-4F7E0EB9C5D6}</a:tableStyleId>
              </a:tblPr>
              <a:tblGrid>
                <a:gridCol w="1013442">
                  <a:extLst>
                    <a:ext uri="{9D8B030D-6E8A-4147-A177-3AD203B41FA5}">
                      <a16:colId xmlns:a16="http://schemas.microsoft.com/office/drawing/2014/main" val="764353565"/>
                    </a:ext>
                  </a:extLst>
                </a:gridCol>
                <a:gridCol w="970554">
                  <a:extLst>
                    <a:ext uri="{9D8B030D-6E8A-4147-A177-3AD203B41FA5}">
                      <a16:colId xmlns:a16="http://schemas.microsoft.com/office/drawing/2014/main" val="392931313"/>
                    </a:ext>
                  </a:extLst>
                </a:gridCol>
                <a:gridCol w="699531">
                  <a:extLst>
                    <a:ext uri="{9D8B030D-6E8A-4147-A177-3AD203B41FA5}">
                      <a16:colId xmlns:a16="http://schemas.microsoft.com/office/drawing/2014/main" val="27719380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noProof="0" dirty="0" err="1"/>
                        <a:t>IdStudent</a:t>
                      </a:r>
                      <a:endParaRPr lang="en-U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err="1"/>
                        <a:t>IdSubject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Grade</a:t>
                      </a:r>
                      <a:endParaRPr lang="en-US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75579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</a:t>
                      </a:r>
                    </a:p>
                  </a:txBody>
                  <a:tcPr>
                    <a:solidFill>
                      <a:schemeClr val="tx2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79198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</a:t>
                      </a:r>
                    </a:p>
                  </a:txBody>
                  <a:tcPr>
                    <a:solidFill>
                      <a:schemeClr val="tx2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5301558"/>
                  </a:ext>
                </a:extLst>
              </a:tr>
            </a:tbl>
          </a:graphicData>
        </a:graphic>
      </p:graphicFrame>
      <p:sp>
        <p:nvSpPr>
          <p:cNvPr id="8" name="ZoneTexte 7">
            <a:extLst>
              <a:ext uri="{FF2B5EF4-FFF2-40B4-BE49-F238E27FC236}">
                <a16:creationId xmlns:a16="http://schemas.microsoft.com/office/drawing/2014/main" id="{14471FED-A67D-44D0-8A9F-29C0723F616C}"/>
              </a:ext>
            </a:extLst>
          </p:cNvPr>
          <p:cNvSpPr txBox="1"/>
          <p:nvPr/>
        </p:nvSpPr>
        <p:spPr>
          <a:xfrm>
            <a:off x="3774424" y="4806399"/>
            <a:ext cx="9380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GRADE</a:t>
            </a:r>
          </a:p>
        </p:txBody>
      </p:sp>
      <p:graphicFrame>
        <p:nvGraphicFramePr>
          <p:cNvPr id="9" name="Tableau 9">
            <a:extLst>
              <a:ext uri="{FF2B5EF4-FFF2-40B4-BE49-F238E27FC236}">
                <a16:creationId xmlns:a16="http://schemas.microsoft.com/office/drawing/2014/main" id="{69DEBCC4-B0E8-46A7-801A-0E03A4429D2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5029473"/>
              </p:ext>
            </p:extLst>
          </p:nvPr>
        </p:nvGraphicFramePr>
        <p:xfrm>
          <a:off x="6918731" y="5200402"/>
          <a:ext cx="1200970" cy="741680"/>
        </p:xfrm>
        <a:graphic>
          <a:graphicData uri="http://schemas.openxmlformats.org/drawingml/2006/table">
            <a:tbl>
              <a:tblPr firstRow="1" bandRow="1">
                <a:tableStyleId>{6E25E649-3F16-4E02-A733-19D2CDBF48F0}</a:tableStyleId>
              </a:tblPr>
              <a:tblGrid>
                <a:gridCol w="1200970">
                  <a:extLst>
                    <a:ext uri="{9D8B030D-6E8A-4147-A177-3AD203B41FA5}">
                      <a16:colId xmlns:a16="http://schemas.microsoft.com/office/drawing/2014/main" val="39293131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noProof="0" dirty="0" err="1"/>
                        <a:t>IdStudent</a:t>
                      </a:r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75579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noProof="0" dirty="0"/>
                        <a:t>2</a:t>
                      </a:r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75227463"/>
                  </a:ext>
                </a:extLst>
              </a:tr>
            </a:tbl>
          </a:graphicData>
        </a:graphic>
      </p:graphicFrame>
      <p:sp>
        <p:nvSpPr>
          <p:cNvPr id="10" name="ZoneTexte 9">
            <a:extLst>
              <a:ext uri="{FF2B5EF4-FFF2-40B4-BE49-F238E27FC236}">
                <a16:creationId xmlns:a16="http://schemas.microsoft.com/office/drawing/2014/main" id="{4F22255F-D839-48BB-93A4-0DF29CC7D0A8}"/>
              </a:ext>
            </a:extLst>
          </p:cNvPr>
          <p:cNvSpPr txBox="1"/>
          <p:nvPr/>
        </p:nvSpPr>
        <p:spPr>
          <a:xfrm>
            <a:off x="6845009" y="4809994"/>
            <a:ext cx="6335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DIFF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1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PRACTICE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/>
            </a:pPr>
            <a:r>
              <a:rPr lang="en-US" dirty="0"/>
              <a:t>Write the following queries:</a:t>
            </a:r>
          </a:p>
          <a:p>
            <a:pPr marL="457200" indent="-457200">
              <a:buFont typeface="+mj-lt"/>
              <a:buAutoNum type="arabicPeriod"/>
              <a:defRPr sz="2000"/>
            </a:pPr>
            <a:r>
              <a:rPr lang="en-US" dirty="0"/>
              <a:t>The identifiers of people who have friends</a:t>
            </a:r>
          </a:p>
          <a:p>
            <a:pPr marL="457200" indent="-457200">
              <a:buFont typeface="+mj-lt"/>
              <a:buAutoNum type="arabicPeriod"/>
              <a:defRPr sz="2000"/>
            </a:pPr>
            <a:r>
              <a:rPr lang="en-US" dirty="0"/>
              <a:t>The identifiers of people who do not have friends</a:t>
            </a:r>
          </a:p>
          <a:p>
            <a:pPr marL="457200" indent="-457200">
              <a:buFont typeface="+mj-lt"/>
              <a:buAutoNum type="arabicPeriod"/>
              <a:defRPr sz="2000"/>
            </a:pPr>
            <a:r>
              <a:rPr lang="en-US" dirty="0"/>
              <a:t>The identifiers of people who have a friend and whose age is ≥ 20</a:t>
            </a:r>
            <a:endParaRPr lang="ar-DZ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AC109C01-6842-4BD9-A520-B8A18C7C52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13</a:t>
            </a:fld>
            <a:endParaRPr lang="en-US"/>
          </a:p>
        </p:txBody>
      </p:sp>
      <p:graphicFrame>
        <p:nvGraphicFramePr>
          <p:cNvPr id="11" name="Tableau 9">
            <a:extLst>
              <a:ext uri="{FF2B5EF4-FFF2-40B4-BE49-F238E27FC236}">
                <a16:creationId xmlns:a16="http://schemas.microsoft.com/office/drawing/2014/main" id="{F5431FFE-5FD6-4946-B418-BF1C7FFF932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62101882"/>
              </p:ext>
            </p:extLst>
          </p:nvPr>
        </p:nvGraphicFramePr>
        <p:xfrm>
          <a:off x="1236939" y="4637661"/>
          <a:ext cx="3088826" cy="1854200"/>
        </p:xfrm>
        <a:graphic>
          <a:graphicData uri="http://schemas.openxmlformats.org/drawingml/2006/table">
            <a:tbl>
              <a:tblPr firstRow="1" bandRow="1">
                <a:tableStyleId>{EB344D84-9AFB-497E-A393-DC336BA19D2E}</a:tableStyleId>
              </a:tblPr>
              <a:tblGrid>
                <a:gridCol w="1170574">
                  <a:extLst>
                    <a:ext uri="{9D8B030D-6E8A-4147-A177-3AD203B41FA5}">
                      <a16:colId xmlns:a16="http://schemas.microsoft.com/office/drawing/2014/main" val="764353565"/>
                    </a:ext>
                  </a:extLst>
                </a:gridCol>
                <a:gridCol w="1003852">
                  <a:extLst>
                    <a:ext uri="{9D8B030D-6E8A-4147-A177-3AD203B41FA5}">
                      <a16:colId xmlns:a16="http://schemas.microsoft.com/office/drawing/2014/main" val="392931313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7719380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noProof="0" dirty="0" err="1"/>
                        <a:t>IdPerson</a:t>
                      </a:r>
                      <a:endParaRPr lang="en-U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Age</a:t>
                      </a:r>
                      <a:endParaRPr lang="en-US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75579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Sarah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79198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Amine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34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53015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35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Samir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35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27</a:t>
                      </a:r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256015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35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Ahmed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35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14</a:t>
                      </a:r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25037152"/>
                  </a:ext>
                </a:extLst>
              </a:tr>
            </a:tbl>
          </a:graphicData>
        </a:graphic>
      </p:graphicFrame>
      <p:sp>
        <p:nvSpPr>
          <p:cNvPr id="12" name="ZoneTexte 11">
            <a:extLst>
              <a:ext uri="{FF2B5EF4-FFF2-40B4-BE49-F238E27FC236}">
                <a16:creationId xmlns:a16="http://schemas.microsoft.com/office/drawing/2014/main" id="{EE169ED7-24C6-4285-9A2B-8A04840891F5}"/>
              </a:ext>
            </a:extLst>
          </p:cNvPr>
          <p:cNvSpPr txBox="1"/>
          <p:nvPr/>
        </p:nvSpPr>
        <p:spPr>
          <a:xfrm>
            <a:off x="1236939" y="4114195"/>
            <a:ext cx="112883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PERSON</a:t>
            </a:r>
          </a:p>
        </p:txBody>
      </p:sp>
      <p:graphicFrame>
        <p:nvGraphicFramePr>
          <p:cNvPr id="13" name="Tableau 12">
            <a:extLst>
              <a:ext uri="{FF2B5EF4-FFF2-40B4-BE49-F238E27FC236}">
                <a16:creationId xmlns:a16="http://schemas.microsoft.com/office/drawing/2014/main" id="{30EDD485-3E06-4296-ABBE-461FA0E5758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76134732"/>
              </p:ext>
            </p:extLst>
          </p:nvPr>
        </p:nvGraphicFramePr>
        <p:xfrm>
          <a:off x="5261971" y="4616956"/>
          <a:ext cx="2579983" cy="1142150"/>
        </p:xfrm>
        <a:graphic>
          <a:graphicData uri="http://schemas.openxmlformats.org/drawingml/2006/table">
            <a:tbl>
              <a:tblPr firstRow="1" bandRow="1">
                <a:tableStyleId>{74C1A8A3-306A-4EB7-A6B1-4F7E0EB9C5D6}</a:tableStyleId>
              </a:tblPr>
              <a:tblGrid>
                <a:gridCol w="1247360">
                  <a:extLst>
                    <a:ext uri="{9D8B030D-6E8A-4147-A177-3AD203B41FA5}">
                      <a16:colId xmlns:a16="http://schemas.microsoft.com/office/drawing/2014/main" val="764353565"/>
                    </a:ext>
                  </a:extLst>
                </a:gridCol>
                <a:gridCol w="1332623">
                  <a:extLst>
                    <a:ext uri="{9D8B030D-6E8A-4147-A177-3AD203B41FA5}">
                      <a16:colId xmlns:a16="http://schemas.microsoft.com/office/drawing/2014/main" val="392931313"/>
                    </a:ext>
                  </a:extLst>
                </a:gridCol>
              </a:tblGrid>
              <a:tr h="40047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noProof="0" dirty="0"/>
                        <a:t>IdPerson1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noProof="0" dirty="0"/>
                        <a:t>IdPerson2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75579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79198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4897766"/>
                  </a:ext>
                </a:extLst>
              </a:tr>
            </a:tbl>
          </a:graphicData>
        </a:graphic>
      </p:graphicFrame>
      <p:sp>
        <p:nvSpPr>
          <p:cNvPr id="14" name="ZoneTexte 13">
            <a:extLst>
              <a:ext uri="{FF2B5EF4-FFF2-40B4-BE49-F238E27FC236}">
                <a16:creationId xmlns:a16="http://schemas.microsoft.com/office/drawing/2014/main" id="{C80A0152-845B-4C16-8976-B68C676548A1}"/>
              </a:ext>
            </a:extLst>
          </p:cNvPr>
          <p:cNvSpPr txBox="1"/>
          <p:nvPr/>
        </p:nvSpPr>
        <p:spPr>
          <a:xfrm>
            <a:off x="5224419" y="4131423"/>
            <a:ext cx="104547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FRIEND</a:t>
            </a:r>
          </a:p>
        </p:txBody>
      </p:sp>
    </p:spTree>
    <p:extLst>
      <p:ext uri="{BB962C8B-B14F-4D97-AF65-F5344CB8AC3E}">
        <p14:creationId xmlns:p14="http://schemas.microsoft.com/office/powerpoint/2010/main" val="27533621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CORRECTION</a:t>
            </a:r>
            <a:endParaRPr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938758" y="2286002"/>
                <a:ext cx="7817616" cy="3593591"/>
              </a:xfrm>
            </p:spPr>
            <p:txBody>
              <a:bodyPr/>
              <a:lstStyle/>
              <a:p>
                <a:pPr marL="457200" indent="-457200">
                  <a:buFont typeface="+mj-lt"/>
                  <a:buAutoNum type="arabicPeriod"/>
                  <a:defRPr sz="2000"/>
                </a:pPr>
                <a:r>
                  <a:rPr lang="en-US" dirty="0"/>
                  <a:t>The identifiers of people who have friends</a:t>
                </a:r>
              </a:p>
              <a:p>
                <a:pPr marL="0" indent="0" algn="ctr">
                  <a:buNone/>
                  <a:defRPr sz="2000"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𝑄</m:t>
                          </m:r>
                        </m:e>
                        <m:sub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fr-FR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ar-DZ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ar-DZ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𝜌</m:t>
                          </m:r>
                        </m:e>
                        <m:sub>
                          <m:r>
                            <a:rPr lang="fr-F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𝑖</m:t>
                          </m:r>
                          <m:r>
                            <a:rPr lang="fr-FR" b="0" i="1" smtClean="0">
                              <a:latin typeface="Cambria Math" panose="02040503050406030204" pitchFamily="18" charset="0"/>
                            </a:rPr>
                            <m:t>𝑑𝑃𝑒𝑟𝑠𝑜𝑛</m:t>
                          </m:r>
                        </m:sub>
                      </m:sSub>
                      <m:r>
                        <a:rPr lang="fr-FR" i="1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fr-FR" b="0" i="1" smtClean="0">
                          <a:latin typeface="Cambria Math" panose="02040503050406030204" pitchFamily="18" charset="0"/>
                        </a:rPr>
                        <m:t>(</m:t>
                      </m:r>
                      <m:sSub>
                        <m:sSubPr>
                          <m:ctrlPr>
                            <a:rPr lang="ar-DZ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ar-DZ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𝜋</m:t>
                          </m:r>
                        </m:e>
                        <m:sub>
                          <m:r>
                            <a:rPr lang="fr-F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𝑖𝑑𝑃𝑒𝑟𝑠𝑜𝑛</m:t>
                          </m:r>
                          <m:r>
                            <a:rPr lang="fr-F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fr-FR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fr-FR" b="0" i="1" smtClean="0">
                          <a:latin typeface="Cambria Math" panose="02040503050406030204" pitchFamily="18" charset="0"/>
                        </a:rPr>
                        <m:t>𝐹𝑅𝐼𝐸𝑁𝐷</m:t>
                      </m:r>
                      <m:r>
                        <a:rPr lang="fr-FR" i="1">
                          <a:latin typeface="Cambria Math" panose="02040503050406030204" pitchFamily="18" charset="0"/>
                        </a:rPr>
                        <m:t>) ∪</m:t>
                      </m:r>
                      <m:sSub>
                        <m:sSubPr>
                          <m:ctrlPr>
                            <a:rPr lang="ar-DZ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ar-DZ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𝜌</m:t>
                          </m:r>
                        </m:e>
                        <m:sub>
                          <m:r>
                            <a:rPr lang="fr-F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𝑖</m:t>
                          </m:r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𝑑𝑃𝑒𝑟𝑠𝑜𝑛</m:t>
                          </m:r>
                        </m:sub>
                      </m:sSub>
                      <m:r>
                        <a:rPr lang="fr-FR" i="1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fr-FR" i="1">
                          <a:latin typeface="Cambria Math" panose="02040503050406030204" pitchFamily="18" charset="0"/>
                        </a:rPr>
                        <m:t>(</m:t>
                      </m:r>
                      <m:sSub>
                        <m:sSubPr>
                          <m:ctrlPr>
                            <a:rPr lang="ar-DZ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ar-DZ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𝜋</m:t>
                          </m:r>
                        </m:e>
                        <m:sub>
                          <m:r>
                            <a:rPr lang="fr-FR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𝑖𝑑𝑃𝑒𝑟𝑠𝑜𝑛</m:t>
                          </m:r>
                          <m:r>
                            <a:rPr lang="fr-F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fr-FR" i="1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fr-FR" i="1">
                          <a:latin typeface="Cambria Math" panose="02040503050406030204" pitchFamily="18" charset="0"/>
                        </a:rPr>
                        <m:t>𝐹𝑅𝐼𝐸𝑁𝐷</m:t>
                      </m:r>
                      <m:r>
                        <a:rPr lang="fr-FR" i="1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dirty="0"/>
              </a:p>
              <a:p>
                <a:pPr marL="0" indent="0" algn="ctr">
                  <a:buNone/>
                  <a:defRPr sz="2000"/>
                </a:pPr>
                <a:endParaRPr lang="en-US" dirty="0"/>
              </a:p>
              <a:p>
                <a:pPr marL="457200" indent="-457200">
                  <a:buFont typeface="+mj-lt"/>
                  <a:buAutoNum type="arabicPeriod" startAt="2"/>
                  <a:defRPr sz="2000"/>
                </a:pPr>
                <a:r>
                  <a:rPr lang="en-US" dirty="0"/>
                  <a:t>The identifiers of people who do not have friends</a:t>
                </a:r>
              </a:p>
              <a:p>
                <a:pPr marL="0" indent="0" algn="ctr">
                  <a:buNone/>
                  <a:defRPr sz="2000"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𝑄</m:t>
                          </m:r>
                        </m:e>
                        <m:sub>
                          <m:r>
                            <a:rPr lang="fr-FR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fr-FR" i="1">
                          <a:latin typeface="Cambria Math" panose="02040503050406030204" pitchFamily="18" charset="0"/>
                        </a:rPr>
                        <m:t>= </m:t>
                      </m:r>
                      <m:sSub>
                        <m:sSubPr>
                          <m:ctrlPr>
                            <a:rPr lang="ar-DZ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ar-DZ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𝜋</m:t>
                          </m:r>
                        </m:e>
                        <m:sub>
                          <m:r>
                            <a:rPr lang="fr-F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𝑖𝑑𝑃𝑒𝑟𝑠𝑜𝑛</m:t>
                          </m:r>
                        </m:sub>
                      </m:sSub>
                      <m:r>
                        <a:rPr lang="fr-FR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fr-FR" b="0" i="1" smtClean="0">
                          <a:latin typeface="Cambria Math" panose="02040503050406030204" pitchFamily="18" charset="0"/>
                        </a:rPr>
                        <m:t>𝑃𝐸𝑅𝑆𝑂𝑁</m:t>
                      </m:r>
                      <m:r>
                        <a:rPr lang="fr-FR" b="0" i="1" smtClean="0"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fr-FR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𝑄</m:t>
                          </m:r>
                        </m:e>
                        <m:sub>
                          <m:r>
                            <a:rPr lang="fr-FR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  <a:p>
                <a:pPr marL="0" indent="0" algn="ctr">
                  <a:buNone/>
                  <a:defRPr sz="2000"/>
                </a:pPr>
                <a:endParaRPr lang="en-US" dirty="0"/>
              </a:p>
              <a:p>
                <a:pPr marL="457200" indent="-457200">
                  <a:buFont typeface="+mj-lt"/>
                  <a:buAutoNum type="arabicPeriod" startAt="3"/>
                  <a:defRPr sz="2000"/>
                </a:pPr>
                <a:r>
                  <a:rPr lang="en-US" dirty="0"/>
                  <a:t>The identifiers of people who have a friend and whose age is ≥ 20</a:t>
                </a:r>
              </a:p>
              <a:p>
                <a:pPr marL="0" indent="0" algn="ctr">
                  <a:buNone/>
                  <a:defRPr sz="2000"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ar-DZ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sSub>
                            <m:sSubPr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𝑄</m:t>
                              </m:r>
                            </m:e>
                            <m:sub>
                              <m:r>
                                <a:rPr lang="fr-FR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b>
                          </m:sSub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ar-DZ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𝜋</m:t>
                          </m:r>
                        </m:e>
                        <m:sub>
                          <m:r>
                            <a:rPr lang="fr-F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𝑖𝑑𝑃𝑒𝑟𝑠𝑜𝑛</m:t>
                          </m:r>
                        </m:sub>
                      </m:sSub>
                      <m:r>
                        <a:rPr lang="fr-FR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fr-FR" b="0" i="1" smtClean="0">
                          <a:latin typeface="Cambria Math" panose="02040503050406030204" pitchFamily="18" charset="0"/>
                        </a:rPr>
                        <m:t>(</m:t>
                      </m:r>
                      <m:sSub>
                        <m:sSubPr>
                          <m:ctrlPr>
                            <a:rPr lang="fr-F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𝜎</m:t>
                          </m:r>
                        </m:e>
                        <m:sub>
                          <m:r>
                            <a:rPr lang="fr-F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𝐴𝑔𝑒</m:t>
                          </m:r>
                          <m:r>
                            <a:rPr lang="fr-F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≥</m:t>
                          </m:r>
                          <m:r>
                            <a:rPr lang="fr-F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20</m:t>
                          </m:r>
                        </m:sub>
                      </m:sSub>
                      <m:r>
                        <a:rPr lang="fr-FR" b="0" i="1" smtClean="0">
                          <a:latin typeface="Cambria Math" panose="02040503050406030204" pitchFamily="18" charset="0"/>
                        </a:rPr>
                        <m:t>𝑃𝐸𝑅𝑆𝑂𝑁</m:t>
                      </m:r>
                      <m:r>
                        <a:rPr lang="fr-FR" b="0" i="1" smtClean="0">
                          <a:latin typeface="Cambria Math" panose="02040503050406030204" pitchFamily="18" charset="0"/>
                        </a:rPr>
                        <m:t>)</m:t>
                      </m:r>
                      <m:r>
                        <a:rPr lang="fr-FR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∩</m:t>
                      </m:r>
                      <m:sSub>
                        <m:sSubPr>
                          <m:ctrlPr>
                            <a:rPr lang="fr-FR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𝑄</m:t>
                          </m:r>
                        </m:e>
                        <m:sub>
                          <m:r>
                            <a:rPr lang="fr-FR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ar-DZ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938758" y="2286002"/>
                <a:ext cx="7817616" cy="3593591"/>
              </a:xfrm>
              <a:blipFill>
                <a:blip r:embed="rId2"/>
                <a:stretch>
                  <a:fillRect l="-780" t="-678" r="-234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AC109C01-6842-4BD9-A520-B8A18C7C52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109975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3B9270A-0868-4D88-945B-A5168BEDA0E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08892" y="1093533"/>
            <a:ext cx="7738814" cy="4394988"/>
          </a:xfrm>
        </p:spPr>
        <p:txBody>
          <a:bodyPr/>
          <a:lstStyle/>
          <a:p>
            <a:r>
              <a:rPr lang="fr-FR" sz="5400" dirty="0" err="1"/>
              <a:t>Cartesian</a:t>
            </a:r>
            <a:r>
              <a:rPr lang="fr-FR" sz="5400" dirty="0"/>
              <a:t> </a:t>
            </a:r>
            <a:br>
              <a:rPr lang="fr-FR" sz="5400" dirty="0"/>
            </a:br>
            <a:r>
              <a:rPr lang="fr-FR" sz="5400" dirty="0"/>
              <a:t>Product</a:t>
            </a:r>
            <a:br>
              <a:rPr lang="fr-FR" sz="5400" dirty="0"/>
            </a:br>
            <a:r>
              <a:rPr lang="fr-FR" sz="5400" dirty="0"/>
              <a:t>(×) 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5AE65044-E57F-4FE5-AC5E-937132F0364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B0A945F7-E05E-4304-95B4-95DCAE37B5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767452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Cartesian Product (×)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38757" y="1520688"/>
            <a:ext cx="7946826" cy="4358906"/>
          </a:xfrm>
        </p:spPr>
        <p:txBody>
          <a:bodyPr/>
          <a:lstStyle/>
          <a:p>
            <a:pPr>
              <a:defRPr sz="2000"/>
            </a:pPr>
            <a:r>
              <a:rPr dirty="0"/>
              <a:t>Combines </a:t>
            </a:r>
            <a:r>
              <a:rPr dirty="0">
                <a:solidFill>
                  <a:srgbClr val="FF0000"/>
                </a:solidFill>
              </a:rPr>
              <a:t>every</a:t>
            </a:r>
            <a:r>
              <a:rPr dirty="0"/>
              <a:t> tuple of relation R with </a:t>
            </a:r>
            <a:r>
              <a:rPr dirty="0">
                <a:solidFill>
                  <a:srgbClr val="FF0000"/>
                </a:solidFill>
              </a:rPr>
              <a:t>every</a:t>
            </a:r>
            <a:r>
              <a:rPr dirty="0"/>
              <a:t> tuple of relation S.</a:t>
            </a:r>
          </a:p>
          <a:p>
            <a:pPr>
              <a:defRPr sz="2000"/>
            </a:pPr>
            <a:r>
              <a:rPr dirty="0"/>
              <a:t>Notation: R × S</a:t>
            </a:r>
            <a:r>
              <a:rPr lang="fr-FR" dirty="0"/>
              <a:t>  =&gt; </a:t>
            </a:r>
            <a:r>
              <a:rPr dirty="0"/>
              <a:t>Resulting relation contains all possible combinations of tuples from R and S.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F342D34F-5850-4439-ADF7-AFF5BB0C3D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16</a:t>
            </a:fld>
            <a:endParaRPr lang="en-US"/>
          </a:p>
        </p:txBody>
      </p:sp>
      <p:graphicFrame>
        <p:nvGraphicFramePr>
          <p:cNvPr id="5" name="Tableau 9">
            <a:extLst>
              <a:ext uri="{FF2B5EF4-FFF2-40B4-BE49-F238E27FC236}">
                <a16:creationId xmlns:a16="http://schemas.microsoft.com/office/drawing/2014/main" id="{848B6231-CDD6-4BAA-AE0F-02BD9FBAA19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48473362"/>
              </p:ext>
            </p:extLst>
          </p:nvPr>
        </p:nvGraphicFramePr>
        <p:xfrm>
          <a:off x="1251911" y="3201389"/>
          <a:ext cx="2339234" cy="1112520"/>
        </p:xfrm>
        <a:graphic>
          <a:graphicData uri="http://schemas.openxmlformats.org/drawingml/2006/table">
            <a:tbl>
              <a:tblPr firstRow="1" bandRow="1">
                <a:tableStyleId>{EB344D84-9AFB-497E-A393-DC336BA19D2E}</a:tableStyleId>
              </a:tblPr>
              <a:tblGrid>
                <a:gridCol w="1013442">
                  <a:extLst>
                    <a:ext uri="{9D8B030D-6E8A-4147-A177-3AD203B41FA5}">
                      <a16:colId xmlns:a16="http://schemas.microsoft.com/office/drawing/2014/main" val="764353565"/>
                    </a:ext>
                  </a:extLst>
                </a:gridCol>
                <a:gridCol w="808957">
                  <a:extLst>
                    <a:ext uri="{9D8B030D-6E8A-4147-A177-3AD203B41FA5}">
                      <a16:colId xmlns:a16="http://schemas.microsoft.com/office/drawing/2014/main" val="392931313"/>
                    </a:ext>
                  </a:extLst>
                </a:gridCol>
                <a:gridCol w="516835">
                  <a:extLst>
                    <a:ext uri="{9D8B030D-6E8A-4147-A177-3AD203B41FA5}">
                      <a16:colId xmlns:a16="http://schemas.microsoft.com/office/drawing/2014/main" val="27719380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noProof="0" dirty="0" err="1"/>
                        <a:t>IdStudent</a:t>
                      </a:r>
                      <a:endParaRPr lang="en-U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Age</a:t>
                      </a:r>
                      <a:endParaRPr lang="en-US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75579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Yasmine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79198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Rachad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5301558"/>
                  </a:ext>
                </a:extLst>
              </a:tr>
            </a:tbl>
          </a:graphicData>
        </a:graphic>
      </p:graphicFrame>
      <p:sp>
        <p:nvSpPr>
          <p:cNvPr id="6" name="ZoneTexte 5">
            <a:extLst>
              <a:ext uri="{FF2B5EF4-FFF2-40B4-BE49-F238E27FC236}">
                <a16:creationId xmlns:a16="http://schemas.microsoft.com/office/drawing/2014/main" id="{49DB274F-8777-4923-B36E-06DC28B03151}"/>
              </a:ext>
            </a:extLst>
          </p:cNvPr>
          <p:cNvSpPr txBox="1"/>
          <p:nvPr/>
        </p:nvSpPr>
        <p:spPr>
          <a:xfrm>
            <a:off x="1220558" y="2828154"/>
            <a:ext cx="12009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STUDENT</a:t>
            </a:r>
          </a:p>
        </p:txBody>
      </p:sp>
      <p:graphicFrame>
        <p:nvGraphicFramePr>
          <p:cNvPr id="7" name="Tableau 9">
            <a:extLst>
              <a:ext uri="{FF2B5EF4-FFF2-40B4-BE49-F238E27FC236}">
                <a16:creationId xmlns:a16="http://schemas.microsoft.com/office/drawing/2014/main" id="{9A9F54B0-10B3-4BA3-B92D-861384A8F1A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22722922"/>
              </p:ext>
            </p:extLst>
          </p:nvPr>
        </p:nvGraphicFramePr>
        <p:xfrm>
          <a:off x="5184517" y="3201389"/>
          <a:ext cx="2683527" cy="1112520"/>
        </p:xfrm>
        <a:graphic>
          <a:graphicData uri="http://schemas.openxmlformats.org/drawingml/2006/table">
            <a:tbl>
              <a:tblPr firstRow="1" bandRow="1">
                <a:tableStyleId>{74C1A8A3-306A-4EB7-A6B1-4F7E0EB9C5D6}</a:tableStyleId>
              </a:tblPr>
              <a:tblGrid>
                <a:gridCol w="1013442">
                  <a:extLst>
                    <a:ext uri="{9D8B030D-6E8A-4147-A177-3AD203B41FA5}">
                      <a16:colId xmlns:a16="http://schemas.microsoft.com/office/drawing/2014/main" val="764353565"/>
                    </a:ext>
                  </a:extLst>
                </a:gridCol>
                <a:gridCol w="970554">
                  <a:extLst>
                    <a:ext uri="{9D8B030D-6E8A-4147-A177-3AD203B41FA5}">
                      <a16:colId xmlns:a16="http://schemas.microsoft.com/office/drawing/2014/main" val="392931313"/>
                    </a:ext>
                  </a:extLst>
                </a:gridCol>
                <a:gridCol w="699531">
                  <a:extLst>
                    <a:ext uri="{9D8B030D-6E8A-4147-A177-3AD203B41FA5}">
                      <a16:colId xmlns:a16="http://schemas.microsoft.com/office/drawing/2014/main" val="27719380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noProof="0" dirty="0" err="1"/>
                        <a:t>IdStudent</a:t>
                      </a:r>
                      <a:endParaRPr lang="en-U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err="1"/>
                        <a:t>IdSubject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Grade</a:t>
                      </a:r>
                      <a:endParaRPr lang="en-US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75579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79198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5301558"/>
                  </a:ext>
                </a:extLst>
              </a:tr>
            </a:tbl>
          </a:graphicData>
        </a:graphic>
      </p:graphicFrame>
      <p:sp>
        <p:nvSpPr>
          <p:cNvPr id="8" name="ZoneTexte 7">
            <a:extLst>
              <a:ext uri="{FF2B5EF4-FFF2-40B4-BE49-F238E27FC236}">
                <a16:creationId xmlns:a16="http://schemas.microsoft.com/office/drawing/2014/main" id="{3A84131A-A289-4CDB-BFA0-25C2428A1E13}"/>
              </a:ext>
            </a:extLst>
          </p:cNvPr>
          <p:cNvSpPr txBox="1"/>
          <p:nvPr/>
        </p:nvSpPr>
        <p:spPr>
          <a:xfrm>
            <a:off x="5184517" y="2807610"/>
            <a:ext cx="9380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GRADE</a:t>
            </a:r>
          </a:p>
        </p:txBody>
      </p:sp>
      <p:graphicFrame>
        <p:nvGraphicFramePr>
          <p:cNvPr id="9" name="Tableau 9">
            <a:extLst>
              <a:ext uri="{FF2B5EF4-FFF2-40B4-BE49-F238E27FC236}">
                <a16:creationId xmlns:a16="http://schemas.microsoft.com/office/drawing/2014/main" id="{16A48080-C412-49FC-88C1-42B4EF23F9D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39530938"/>
              </p:ext>
            </p:extLst>
          </p:nvPr>
        </p:nvGraphicFramePr>
        <p:xfrm>
          <a:off x="2125621" y="4850907"/>
          <a:ext cx="2339234" cy="1854200"/>
        </p:xfrm>
        <a:graphic>
          <a:graphicData uri="http://schemas.openxmlformats.org/drawingml/2006/table">
            <a:tbl>
              <a:tblPr firstRow="1" bandRow="1">
                <a:tableStyleId>{EB344D84-9AFB-497E-A393-DC336BA19D2E}</a:tableStyleId>
              </a:tblPr>
              <a:tblGrid>
                <a:gridCol w="1013442">
                  <a:extLst>
                    <a:ext uri="{9D8B030D-6E8A-4147-A177-3AD203B41FA5}">
                      <a16:colId xmlns:a16="http://schemas.microsoft.com/office/drawing/2014/main" val="764353565"/>
                    </a:ext>
                  </a:extLst>
                </a:gridCol>
                <a:gridCol w="808957">
                  <a:extLst>
                    <a:ext uri="{9D8B030D-6E8A-4147-A177-3AD203B41FA5}">
                      <a16:colId xmlns:a16="http://schemas.microsoft.com/office/drawing/2014/main" val="392931313"/>
                    </a:ext>
                  </a:extLst>
                </a:gridCol>
                <a:gridCol w="516835">
                  <a:extLst>
                    <a:ext uri="{9D8B030D-6E8A-4147-A177-3AD203B41FA5}">
                      <a16:colId xmlns:a16="http://schemas.microsoft.com/office/drawing/2014/main" val="27719380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noProof="0" dirty="0" err="1"/>
                        <a:t>IdStudent</a:t>
                      </a:r>
                      <a:endParaRPr lang="en-U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Age</a:t>
                      </a:r>
                      <a:endParaRPr lang="en-US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75579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Yasmine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79198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Rachad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862107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Yasmine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413739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Rachad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5301558"/>
                  </a:ext>
                </a:extLst>
              </a:tr>
            </a:tbl>
          </a:graphicData>
        </a:graphic>
      </p:graphicFrame>
      <p:sp>
        <p:nvSpPr>
          <p:cNvPr id="10" name="ZoneTexte 9">
            <a:extLst>
              <a:ext uri="{FF2B5EF4-FFF2-40B4-BE49-F238E27FC236}">
                <a16:creationId xmlns:a16="http://schemas.microsoft.com/office/drawing/2014/main" id="{B2FB7269-B55C-4F83-873C-0C84FD839FCC}"/>
              </a:ext>
            </a:extLst>
          </p:cNvPr>
          <p:cNvSpPr txBox="1"/>
          <p:nvPr/>
        </p:nvSpPr>
        <p:spPr>
          <a:xfrm>
            <a:off x="2159288" y="4397742"/>
            <a:ext cx="22172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STUDENT × GRADE</a:t>
            </a:r>
          </a:p>
        </p:txBody>
      </p:sp>
      <p:graphicFrame>
        <p:nvGraphicFramePr>
          <p:cNvPr id="11" name="Tableau 9">
            <a:extLst>
              <a:ext uri="{FF2B5EF4-FFF2-40B4-BE49-F238E27FC236}">
                <a16:creationId xmlns:a16="http://schemas.microsoft.com/office/drawing/2014/main" id="{7B58F139-49CC-4297-8680-16D0ED2007E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19014162"/>
              </p:ext>
            </p:extLst>
          </p:nvPr>
        </p:nvGraphicFramePr>
        <p:xfrm>
          <a:off x="4464855" y="4850907"/>
          <a:ext cx="2683527" cy="1854200"/>
        </p:xfrm>
        <a:graphic>
          <a:graphicData uri="http://schemas.openxmlformats.org/drawingml/2006/table">
            <a:tbl>
              <a:tblPr firstRow="1" bandRow="1">
                <a:tableStyleId>{74C1A8A3-306A-4EB7-A6B1-4F7E0EB9C5D6}</a:tableStyleId>
              </a:tblPr>
              <a:tblGrid>
                <a:gridCol w="1013442">
                  <a:extLst>
                    <a:ext uri="{9D8B030D-6E8A-4147-A177-3AD203B41FA5}">
                      <a16:colId xmlns:a16="http://schemas.microsoft.com/office/drawing/2014/main" val="764353565"/>
                    </a:ext>
                  </a:extLst>
                </a:gridCol>
                <a:gridCol w="970554">
                  <a:extLst>
                    <a:ext uri="{9D8B030D-6E8A-4147-A177-3AD203B41FA5}">
                      <a16:colId xmlns:a16="http://schemas.microsoft.com/office/drawing/2014/main" val="392931313"/>
                    </a:ext>
                  </a:extLst>
                </a:gridCol>
                <a:gridCol w="699531">
                  <a:extLst>
                    <a:ext uri="{9D8B030D-6E8A-4147-A177-3AD203B41FA5}">
                      <a16:colId xmlns:a16="http://schemas.microsoft.com/office/drawing/2014/main" val="27719380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noProof="0" dirty="0" err="1"/>
                        <a:t>IdStudent</a:t>
                      </a:r>
                      <a:endParaRPr lang="en-U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err="1"/>
                        <a:t>IdSubject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Grade</a:t>
                      </a:r>
                      <a:endParaRPr lang="en-US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75579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43065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499295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79198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5301558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10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Cartesian Product (×)</a:t>
            </a:r>
            <a:r>
              <a:rPr lang="fr-FR" dirty="0"/>
              <a:t> - </a:t>
            </a:r>
            <a:r>
              <a:rPr lang="fr-FR" dirty="0" err="1"/>
              <a:t>Examples</a:t>
            </a:r>
            <a:endParaRPr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938757" y="2345635"/>
                <a:ext cx="7946826" cy="3533958"/>
              </a:xfrm>
            </p:spPr>
            <p:txBody>
              <a:bodyPr/>
              <a:lstStyle/>
              <a:p>
                <a:pPr>
                  <a:defRPr sz="2000"/>
                </a:pPr>
                <a:r>
                  <a:rPr lang="en-US" dirty="0"/>
                  <a:t>Find all students who have a grade :</a:t>
                </a:r>
              </a:p>
              <a:p>
                <a:pPr>
                  <a:defRPr sz="2000"/>
                </a:pPr>
                <a:endParaRPr lang="en-US" dirty="0"/>
              </a:p>
              <a:p>
                <a:pPr marL="0" indent="0">
                  <a:buNone/>
                  <a:defRPr sz="2000"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r-F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𝜎</m:t>
                          </m:r>
                        </m:e>
                        <m:sub>
                          <m:r>
                            <a:rPr lang="fr-F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𝑆𝑇𝑈𝐷𝐸𝑁𝑇</m:t>
                          </m:r>
                          <m:r>
                            <a:rPr lang="fr-F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.</m:t>
                          </m:r>
                          <m:r>
                            <a:rPr lang="fr-F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𝑖𝑑𝑆𝑡𝑑𝑢𝑒𝑛𝑡</m:t>
                          </m:r>
                          <m:r>
                            <a:rPr lang="fr-F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=</m:t>
                          </m:r>
                          <m:r>
                            <a:rPr lang="fr-F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𝐺𝑅𝐴𝐷𝐸</m:t>
                          </m:r>
                          <m:r>
                            <a:rPr lang="fr-F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.</m:t>
                          </m:r>
                          <m:r>
                            <a:rPr lang="fr-F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𝑖𝑑𝑆𝑡𝑢𝑑𝑒𝑛𝑡</m:t>
                          </m:r>
                        </m:sub>
                      </m:sSub>
                      <m:r>
                        <a:rPr lang="fr-FR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fr-FR" i="1">
                          <a:latin typeface="Cambria Math" panose="02040503050406030204" pitchFamily="18" charset="0"/>
                        </a:rPr>
                        <m:t>𝑆𝑇𝑈𝐷𝐸𝑁𝑇</m:t>
                      </m:r>
                      <m:r>
                        <a:rPr lang="fr-FR" i="1">
                          <a:latin typeface="Cambria Math" panose="02040503050406030204" pitchFamily="18" charset="0"/>
                        </a:rPr>
                        <m:t>× </m:t>
                      </m:r>
                      <m:r>
                        <a:rPr lang="fr-FR" i="1">
                          <a:latin typeface="Cambria Math" panose="02040503050406030204" pitchFamily="18" charset="0"/>
                        </a:rPr>
                        <m:t>𝐺𝑅𝐴𝐷𝐸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938757" y="2345635"/>
                <a:ext cx="7946826" cy="3533958"/>
              </a:xfrm>
              <a:blipFill>
                <a:blip r:embed="rId2"/>
                <a:stretch>
                  <a:fillRect l="-690" t="-862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F342D34F-5850-4439-ADF7-AFF5BB0C3D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17</a:t>
            </a:fld>
            <a:endParaRPr lang="en-US"/>
          </a:p>
        </p:txBody>
      </p:sp>
      <p:graphicFrame>
        <p:nvGraphicFramePr>
          <p:cNvPr id="9" name="Tableau 9">
            <a:extLst>
              <a:ext uri="{FF2B5EF4-FFF2-40B4-BE49-F238E27FC236}">
                <a16:creationId xmlns:a16="http://schemas.microsoft.com/office/drawing/2014/main" id="{16A48080-C412-49FC-88C1-42B4EF23F9D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35916390"/>
              </p:ext>
            </p:extLst>
          </p:nvPr>
        </p:nvGraphicFramePr>
        <p:xfrm>
          <a:off x="2091954" y="4471340"/>
          <a:ext cx="2339234" cy="1854200"/>
        </p:xfrm>
        <a:graphic>
          <a:graphicData uri="http://schemas.openxmlformats.org/drawingml/2006/table">
            <a:tbl>
              <a:tblPr firstRow="1" bandRow="1">
                <a:tableStyleId>{EB344D84-9AFB-497E-A393-DC336BA19D2E}</a:tableStyleId>
              </a:tblPr>
              <a:tblGrid>
                <a:gridCol w="1013442">
                  <a:extLst>
                    <a:ext uri="{9D8B030D-6E8A-4147-A177-3AD203B41FA5}">
                      <a16:colId xmlns:a16="http://schemas.microsoft.com/office/drawing/2014/main" val="764353565"/>
                    </a:ext>
                  </a:extLst>
                </a:gridCol>
                <a:gridCol w="808957">
                  <a:extLst>
                    <a:ext uri="{9D8B030D-6E8A-4147-A177-3AD203B41FA5}">
                      <a16:colId xmlns:a16="http://schemas.microsoft.com/office/drawing/2014/main" val="392931313"/>
                    </a:ext>
                  </a:extLst>
                </a:gridCol>
                <a:gridCol w="516835">
                  <a:extLst>
                    <a:ext uri="{9D8B030D-6E8A-4147-A177-3AD203B41FA5}">
                      <a16:colId xmlns:a16="http://schemas.microsoft.com/office/drawing/2014/main" val="27719380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noProof="0" dirty="0" err="1"/>
                        <a:t>IdStudent</a:t>
                      </a:r>
                      <a:endParaRPr lang="en-U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Age</a:t>
                      </a:r>
                      <a:endParaRPr lang="en-US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75579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</a:t>
                      </a:r>
                    </a:p>
                  </a:txBody>
                  <a:tcPr>
                    <a:solidFill>
                      <a:schemeClr val="tx2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Yasmine</a:t>
                      </a:r>
                    </a:p>
                  </a:txBody>
                  <a:tcPr>
                    <a:solidFill>
                      <a:schemeClr val="tx2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20</a:t>
                      </a:r>
                    </a:p>
                  </a:txBody>
                  <a:tcPr>
                    <a:solidFill>
                      <a:schemeClr val="tx2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079198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Rachad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862107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</a:t>
                      </a:r>
                    </a:p>
                  </a:txBody>
                  <a:tcPr>
                    <a:solidFill>
                      <a:schemeClr val="tx2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Yasmine</a:t>
                      </a:r>
                    </a:p>
                  </a:txBody>
                  <a:tcPr>
                    <a:solidFill>
                      <a:schemeClr val="tx2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20</a:t>
                      </a:r>
                    </a:p>
                  </a:txBody>
                  <a:tcPr>
                    <a:solidFill>
                      <a:schemeClr val="tx2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413739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Rachad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5301558"/>
                  </a:ext>
                </a:extLst>
              </a:tr>
            </a:tbl>
          </a:graphicData>
        </a:graphic>
      </p:graphicFrame>
      <p:sp>
        <p:nvSpPr>
          <p:cNvPr id="10" name="ZoneTexte 9">
            <a:extLst>
              <a:ext uri="{FF2B5EF4-FFF2-40B4-BE49-F238E27FC236}">
                <a16:creationId xmlns:a16="http://schemas.microsoft.com/office/drawing/2014/main" id="{B2FB7269-B55C-4F83-873C-0C84FD839FCC}"/>
              </a:ext>
            </a:extLst>
          </p:cNvPr>
          <p:cNvSpPr txBox="1"/>
          <p:nvPr/>
        </p:nvSpPr>
        <p:spPr>
          <a:xfrm>
            <a:off x="2125621" y="4018175"/>
            <a:ext cx="22172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STUDENT × GRADE</a:t>
            </a:r>
          </a:p>
        </p:txBody>
      </p:sp>
      <p:graphicFrame>
        <p:nvGraphicFramePr>
          <p:cNvPr id="11" name="Tableau 9">
            <a:extLst>
              <a:ext uri="{FF2B5EF4-FFF2-40B4-BE49-F238E27FC236}">
                <a16:creationId xmlns:a16="http://schemas.microsoft.com/office/drawing/2014/main" id="{7B58F139-49CC-4297-8680-16D0ED2007E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7549351"/>
              </p:ext>
            </p:extLst>
          </p:nvPr>
        </p:nvGraphicFramePr>
        <p:xfrm>
          <a:off x="4431188" y="4471340"/>
          <a:ext cx="2683527" cy="1854200"/>
        </p:xfrm>
        <a:graphic>
          <a:graphicData uri="http://schemas.openxmlformats.org/drawingml/2006/table">
            <a:tbl>
              <a:tblPr firstRow="1" bandRow="1">
                <a:tableStyleId>{74C1A8A3-306A-4EB7-A6B1-4F7E0EB9C5D6}</a:tableStyleId>
              </a:tblPr>
              <a:tblGrid>
                <a:gridCol w="1013442">
                  <a:extLst>
                    <a:ext uri="{9D8B030D-6E8A-4147-A177-3AD203B41FA5}">
                      <a16:colId xmlns:a16="http://schemas.microsoft.com/office/drawing/2014/main" val="764353565"/>
                    </a:ext>
                  </a:extLst>
                </a:gridCol>
                <a:gridCol w="970554">
                  <a:extLst>
                    <a:ext uri="{9D8B030D-6E8A-4147-A177-3AD203B41FA5}">
                      <a16:colId xmlns:a16="http://schemas.microsoft.com/office/drawing/2014/main" val="392931313"/>
                    </a:ext>
                  </a:extLst>
                </a:gridCol>
                <a:gridCol w="699531">
                  <a:extLst>
                    <a:ext uri="{9D8B030D-6E8A-4147-A177-3AD203B41FA5}">
                      <a16:colId xmlns:a16="http://schemas.microsoft.com/office/drawing/2014/main" val="27719380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noProof="0" dirty="0" err="1"/>
                        <a:t>IdStudent</a:t>
                      </a:r>
                      <a:endParaRPr lang="en-U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err="1"/>
                        <a:t>IdSubject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Grade</a:t>
                      </a:r>
                      <a:endParaRPr lang="en-US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75579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</a:t>
                      </a:r>
                    </a:p>
                  </a:txBody>
                  <a:tcPr>
                    <a:solidFill>
                      <a:schemeClr val="tx2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</a:t>
                      </a:r>
                    </a:p>
                  </a:txBody>
                  <a:tcPr>
                    <a:solidFill>
                      <a:schemeClr val="tx2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13</a:t>
                      </a:r>
                    </a:p>
                  </a:txBody>
                  <a:tcPr>
                    <a:solidFill>
                      <a:schemeClr val="tx2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3065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499295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</a:t>
                      </a:r>
                    </a:p>
                  </a:txBody>
                  <a:tcPr>
                    <a:solidFill>
                      <a:schemeClr val="tx2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2</a:t>
                      </a:r>
                    </a:p>
                  </a:txBody>
                  <a:tcPr>
                    <a:solidFill>
                      <a:schemeClr val="tx2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18</a:t>
                      </a:r>
                    </a:p>
                  </a:txBody>
                  <a:tcPr>
                    <a:solidFill>
                      <a:schemeClr val="tx2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079198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53015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708540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Cartesian Product (×)</a:t>
            </a:r>
            <a:r>
              <a:rPr lang="fr-FR" dirty="0"/>
              <a:t> - </a:t>
            </a:r>
            <a:r>
              <a:rPr lang="fr-FR" dirty="0" err="1"/>
              <a:t>Examples</a:t>
            </a:r>
            <a:endParaRPr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938757" y="2345635"/>
                <a:ext cx="7946826" cy="3533958"/>
              </a:xfrm>
            </p:spPr>
            <p:txBody>
              <a:bodyPr>
                <a:normAutofit/>
              </a:bodyPr>
              <a:lstStyle/>
              <a:p>
                <a:pPr>
                  <a:defRPr sz="2000"/>
                </a:pPr>
                <a:r>
                  <a:rPr lang="en-US" dirty="0"/>
                  <a:t>Retrieve the names and grades of students who obtained a grade in Mathematics :</a:t>
                </a:r>
              </a:p>
              <a:p>
                <a:pPr marL="0" indent="0">
                  <a:buNone/>
                  <a:defRPr sz="20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r-F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𝜋</m:t>
                          </m:r>
                        </m:e>
                        <m:sub>
                          <m:r>
                            <a:rPr lang="fr-F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𝑆𝑡𝑢𝑑𝑒𝑛𝑡𝑁𝑎𝑚𝑒</m:t>
                          </m:r>
                          <m:r>
                            <a:rPr lang="fr-F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, </m:t>
                          </m:r>
                          <m:r>
                            <a:rPr lang="fr-F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𝐺𝑟𝑎𝑑𝑒</m:t>
                          </m:r>
                          <m:r>
                            <a:rPr lang="fr-F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</m:sub>
                      </m:sSub>
                      <m:r>
                        <a:rPr lang="fr-FR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( </m:t>
                      </m:r>
                    </m:oMath>
                  </m:oMathPara>
                </a14:m>
                <a:endParaRPr lang="fr-FR" b="0" i="1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 marL="0" indent="0">
                  <a:buNone/>
                  <a:defRPr sz="2000"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fr-FR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𝜎</m:t>
                        </m:r>
                      </m:e>
                      <m:sub>
                        <m:r>
                          <a:rPr lang="fr-FR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𝑆𝑇𝑈𝐷𝐸𝑁𝑇</m:t>
                        </m:r>
                        <m:r>
                          <a:rPr lang="fr-FR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.</m:t>
                        </m:r>
                        <m:r>
                          <a:rPr lang="fr-FR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𝑖𝑑𝑆𝑡𝑑𝑢𝑒𝑛𝑡</m:t>
                        </m:r>
                        <m:r>
                          <a:rPr lang="fr-FR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=</m:t>
                        </m:r>
                        <m:r>
                          <a:rPr lang="fr-FR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𝐺𝑅𝐴𝐷𝐸</m:t>
                        </m:r>
                        <m:r>
                          <a:rPr lang="fr-FR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.</m:t>
                        </m:r>
                        <m:r>
                          <a:rPr lang="fr-FR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𝑖𝑑𝑆𝑡𝑢𝑑𝑒𝑛𝑡</m:t>
                        </m:r>
                        <m:r>
                          <a:rPr lang="fr-FR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∧ </m:t>
                        </m:r>
                        <m:r>
                          <a:rPr lang="fr-FR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𝑖𝑑𝑆𝑢𝑏𝑗𝑒𝑐𝑡</m:t>
                        </m:r>
                        <m:r>
                          <a:rPr lang="fr-FR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=</m:t>
                        </m:r>
                        <m:r>
                          <a:rPr lang="fr-FR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fr-FR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fr-FR" i="1">
                        <a:latin typeface="Cambria Math" panose="02040503050406030204" pitchFamily="18" charset="0"/>
                      </a:rPr>
                      <m:t>𝑆𝑇𝑈𝐷𝐸𝑁𝑇</m:t>
                    </m:r>
                    <m:r>
                      <a:rPr lang="fr-FR" i="1">
                        <a:latin typeface="Cambria Math" panose="02040503050406030204" pitchFamily="18" charset="0"/>
                      </a:rPr>
                      <m:t>× </m:t>
                    </m:r>
                    <m:r>
                      <a:rPr lang="fr-FR" i="1">
                        <a:latin typeface="Cambria Math" panose="02040503050406030204" pitchFamily="18" charset="0"/>
                      </a:rPr>
                      <m:t>𝐺𝑅𝐴𝐷𝐸</m:t>
                    </m:r>
                  </m:oMath>
                </a14:m>
                <a:r>
                  <a:rPr lang="en-US" dirty="0"/>
                  <a:t>)</a:t>
                </a:r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938757" y="2345635"/>
                <a:ext cx="7946826" cy="3533958"/>
              </a:xfrm>
              <a:blipFill>
                <a:blip r:embed="rId2"/>
                <a:stretch>
                  <a:fillRect l="-690" t="-862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F342D34F-5850-4439-ADF7-AFF5BB0C3D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18</a:t>
            </a:fld>
            <a:endParaRPr lang="en-US"/>
          </a:p>
        </p:txBody>
      </p:sp>
      <p:graphicFrame>
        <p:nvGraphicFramePr>
          <p:cNvPr id="9" name="Tableau 9">
            <a:extLst>
              <a:ext uri="{FF2B5EF4-FFF2-40B4-BE49-F238E27FC236}">
                <a16:creationId xmlns:a16="http://schemas.microsoft.com/office/drawing/2014/main" id="{16A48080-C412-49FC-88C1-42B4EF23F9D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64016278"/>
              </p:ext>
            </p:extLst>
          </p:nvPr>
        </p:nvGraphicFramePr>
        <p:xfrm>
          <a:off x="2091954" y="4471340"/>
          <a:ext cx="2339234" cy="1854200"/>
        </p:xfrm>
        <a:graphic>
          <a:graphicData uri="http://schemas.openxmlformats.org/drawingml/2006/table">
            <a:tbl>
              <a:tblPr firstRow="1" bandRow="1">
                <a:tableStyleId>{EB344D84-9AFB-497E-A393-DC336BA19D2E}</a:tableStyleId>
              </a:tblPr>
              <a:tblGrid>
                <a:gridCol w="1013442">
                  <a:extLst>
                    <a:ext uri="{9D8B030D-6E8A-4147-A177-3AD203B41FA5}">
                      <a16:colId xmlns:a16="http://schemas.microsoft.com/office/drawing/2014/main" val="764353565"/>
                    </a:ext>
                  </a:extLst>
                </a:gridCol>
                <a:gridCol w="808957">
                  <a:extLst>
                    <a:ext uri="{9D8B030D-6E8A-4147-A177-3AD203B41FA5}">
                      <a16:colId xmlns:a16="http://schemas.microsoft.com/office/drawing/2014/main" val="392931313"/>
                    </a:ext>
                  </a:extLst>
                </a:gridCol>
                <a:gridCol w="516835">
                  <a:extLst>
                    <a:ext uri="{9D8B030D-6E8A-4147-A177-3AD203B41FA5}">
                      <a16:colId xmlns:a16="http://schemas.microsoft.com/office/drawing/2014/main" val="27719380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noProof="0" dirty="0" err="1"/>
                        <a:t>IdStudent</a:t>
                      </a:r>
                      <a:endParaRPr lang="en-U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Age</a:t>
                      </a:r>
                      <a:endParaRPr lang="en-US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75579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Yasmine</a:t>
                      </a:r>
                    </a:p>
                  </a:txBody>
                  <a:tcPr>
                    <a:solidFill>
                      <a:schemeClr val="tx2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79198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Rachad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862107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Yasmine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413739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Rachad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5301558"/>
                  </a:ext>
                </a:extLst>
              </a:tr>
            </a:tbl>
          </a:graphicData>
        </a:graphic>
      </p:graphicFrame>
      <p:sp>
        <p:nvSpPr>
          <p:cNvPr id="10" name="ZoneTexte 9">
            <a:extLst>
              <a:ext uri="{FF2B5EF4-FFF2-40B4-BE49-F238E27FC236}">
                <a16:creationId xmlns:a16="http://schemas.microsoft.com/office/drawing/2014/main" id="{B2FB7269-B55C-4F83-873C-0C84FD839FCC}"/>
              </a:ext>
            </a:extLst>
          </p:cNvPr>
          <p:cNvSpPr txBox="1"/>
          <p:nvPr/>
        </p:nvSpPr>
        <p:spPr>
          <a:xfrm>
            <a:off x="2125621" y="4018175"/>
            <a:ext cx="22172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STUDENT × GRADE</a:t>
            </a:r>
          </a:p>
        </p:txBody>
      </p:sp>
      <p:graphicFrame>
        <p:nvGraphicFramePr>
          <p:cNvPr id="11" name="Tableau 9">
            <a:extLst>
              <a:ext uri="{FF2B5EF4-FFF2-40B4-BE49-F238E27FC236}">
                <a16:creationId xmlns:a16="http://schemas.microsoft.com/office/drawing/2014/main" id="{7B58F139-49CC-4297-8680-16D0ED2007E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27491796"/>
              </p:ext>
            </p:extLst>
          </p:nvPr>
        </p:nvGraphicFramePr>
        <p:xfrm>
          <a:off x="4431188" y="4471340"/>
          <a:ext cx="2683527" cy="1854200"/>
        </p:xfrm>
        <a:graphic>
          <a:graphicData uri="http://schemas.openxmlformats.org/drawingml/2006/table">
            <a:tbl>
              <a:tblPr firstRow="1" bandRow="1">
                <a:tableStyleId>{74C1A8A3-306A-4EB7-A6B1-4F7E0EB9C5D6}</a:tableStyleId>
              </a:tblPr>
              <a:tblGrid>
                <a:gridCol w="1013442">
                  <a:extLst>
                    <a:ext uri="{9D8B030D-6E8A-4147-A177-3AD203B41FA5}">
                      <a16:colId xmlns:a16="http://schemas.microsoft.com/office/drawing/2014/main" val="764353565"/>
                    </a:ext>
                  </a:extLst>
                </a:gridCol>
                <a:gridCol w="970554">
                  <a:extLst>
                    <a:ext uri="{9D8B030D-6E8A-4147-A177-3AD203B41FA5}">
                      <a16:colId xmlns:a16="http://schemas.microsoft.com/office/drawing/2014/main" val="392931313"/>
                    </a:ext>
                  </a:extLst>
                </a:gridCol>
                <a:gridCol w="699531">
                  <a:extLst>
                    <a:ext uri="{9D8B030D-6E8A-4147-A177-3AD203B41FA5}">
                      <a16:colId xmlns:a16="http://schemas.microsoft.com/office/drawing/2014/main" val="27719380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noProof="0" dirty="0" err="1"/>
                        <a:t>IdStudent</a:t>
                      </a:r>
                      <a:endParaRPr lang="en-U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err="1"/>
                        <a:t>IdSubject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Grade</a:t>
                      </a:r>
                      <a:endParaRPr lang="en-US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75579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13</a:t>
                      </a:r>
                    </a:p>
                  </a:txBody>
                  <a:tcPr>
                    <a:solidFill>
                      <a:schemeClr val="tx2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3065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499295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79198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53015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691059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3B9270A-0868-4D88-945B-A5168BEDA0E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08892" y="1093533"/>
            <a:ext cx="7738814" cy="4394988"/>
          </a:xfrm>
        </p:spPr>
        <p:txBody>
          <a:bodyPr/>
          <a:lstStyle/>
          <a:p>
            <a:r>
              <a:rPr lang="fr-FR" sz="5400" dirty="0"/>
              <a:t>JOIN </a:t>
            </a:r>
            <a:br>
              <a:rPr lang="fr-FR" sz="5400" dirty="0"/>
            </a:br>
            <a:r>
              <a:rPr lang="fr-FR" sz="5400" dirty="0"/>
              <a:t>OPERATIONS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5AE65044-E57F-4FE5-AC5E-937132F0364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B0A945F7-E05E-4304-95B4-95DCAE37B5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4118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REMINDER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>
                  <a:defRPr sz="2000"/>
                </a:pPr>
                <a:r>
                  <a:rPr lang="fr-FR" dirty="0"/>
                  <a:t>SELECT (</a:t>
                </a:r>
                <a14:m>
                  <m:oMath xmlns:m="http://schemas.openxmlformats.org/officeDocument/2006/math">
                    <m:r>
                      <a:rPr lang="fr-FR" i="1" dirty="0" smtClean="0">
                        <a:latin typeface="Cambria Math" panose="02040503050406030204" pitchFamily="18" charset="0"/>
                      </a:rPr>
                      <m:t>𝜎</m:t>
                    </m:r>
                  </m:oMath>
                </a14:m>
                <a:r>
                  <a:rPr lang="fr-FR" dirty="0"/>
                  <a:t>) filters </a:t>
                </a:r>
                <a:r>
                  <a:rPr lang="fr-FR" dirty="0">
                    <a:solidFill>
                      <a:srgbClr val="FF0000"/>
                    </a:solidFill>
                  </a:rPr>
                  <a:t>rows</a:t>
                </a:r>
                <a:r>
                  <a:rPr lang="fr-FR" dirty="0"/>
                  <a:t> based on conditions</a:t>
                </a:r>
              </a:p>
              <a:p>
                <a:pPr>
                  <a:defRPr sz="2000"/>
                </a:pPr>
                <a:r>
                  <a:rPr lang="fr-FR" dirty="0"/>
                  <a:t>PROJECT (</a:t>
                </a:r>
                <a14:m>
                  <m:oMath xmlns:m="http://schemas.openxmlformats.org/officeDocument/2006/math">
                    <m:r>
                      <a:rPr lang="fr-FR" i="1" dirty="0" smtClean="0">
                        <a:latin typeface="Cambria Math" panose="02040503050406030204" pitchFamily="18" charset="0"/>
                      </a:rPr>
                      <m:t>𝜋</m:t>
                    </m:r>
                  </m:oMath>
                </a14:m>
                <a:r>
                  <a:rPr lang="fr-FR" dirty="0"/>
                  <a:t>) selects </a:t>
                </a:r>
                <a:r>
                  <a:rPr lang="fr-FR" dirty="0">
                    <a:solidFill>
                      <a:srgbClr val="FF0000"/>
                    </a:solidFill>
                  </a:rPr>
                  <a:t>columns</a:t>
                </a:r>
                <a:r>
                  <a:rPr lang="fr-FR" dirty="0"/>
                  <a:t> and removes duplicates</a:t>
                </a:r>
              </a:p>
              <a:p>
                <a:pPr>
                  <a:defRPr sz="2000"/>
                </a:pPr>
                <a:r>
                  <a:rPr lang="fr-FR" dirty="0"/>
                  <a:t>Combining </a:t>
                </a:r>
                <a14:m>
                  <m:oMath xmlns:m="http://schemas.openxmlformats.org/officeDocument/2006/math">
                    <m:r>
                      <a:rPr lang="fr-FR" i="1" dirty="0" smtClean="0">
                        <a:latin typeface="Cambria Math" panose="02040503050406030204" pitchFamily="18" charset="0"/>
                      </a:rPr>
                      <m:t>𝜎</m:t>
                    </m:r>
                  </m:oMath>
                </a14:m>
                <a:r>
                  <a:rPr lang="fr-FR" dirty="0"/>
                  <a:t> and </a:t>
                </a:r>
                <a14:m>
                  <m:oMath xmlns:m="http://schemas.openxmlformats.org/officeDocument/2006/math">
                    <m:r>
                      <a:rPr lang="fr-FR" i="1" dirty="0" smtClean="0">
                        <a:latin typeface="Cambria Math" panose="02040503050406030204" pitchFamily="18" charset="0"/>
                      </a:rPr>
                      <m:t>𝜋</m:t>
                    </m:r>
                  </m:oMath>
                </a14:m>
                <a:r>
                  <a:rPr lang="fr-FR" dirty="0"/>
                  <a:t> enables focused data extraction</a:t>
                </a:r>
              </a:p>
              <a:p>
                <a:pPr>
                  <a:defRPr sz="2000"/>
                </a:pPr>
                <a:r>
                  <a:rPr lang="fr-FR" dirty="0"/>
                  <a:t>Relational algebra concepts map directly to SQL operations</a:t>
                </a:r>
                <a:endParaRPr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719" t="-678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8FED4C05-E064-4531-92A5-EBFA200F76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523975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Join Operations – Overview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>
                  <a:defRPr sz="2000"/>
                </a:pPr>
                <a:r>
                  <a:rPr dirty="0"/>
                  <a:t>Join combines related tuples from two relations based on a condition.</a:t>
                </a:r>
              </a:p>
              <a:p>
                <a:pPr>
                  <a:defRPr sz="2000"/>
                </a:pPr>
                <a:r>
                  <a:rPr dirty="0"/>
                  <a:t>Notation: </a:t>
                </a:r>
                <a14:m>
                  <m:oMath xmlns:m="http://schemas.openxmlformats.org/officeDocument/2006/math">
                    <m:r>
                      <a:rPr lang="fr-FR" i="1" dirty="0" smtClean="0">
                        <a:latin typeface="Cambria Math" panose="02040503050406030204" pitchFamily="18" charset="0"/>
                      </a:rPr>
                      <m:t>𝑅</m:t>
                    </m:r>
                    <m:r>
                      <a:rPr lang="fr-FR" i="1" dirty="0">
                        <a:latin typeface="Cambria Math" panose="02040503050406030204" pitchFamily="18" charset="0"/>
                      </a:rPr>
                      <m:t>⋈</m:t>
                    </m:r>
                    <m:r>
                      <a:rPr lang="fr-FR" i="1" dirty="0" smtClean="0">
                        <a:latin typeface="Cambria Math" panose="02040503050406030204" pitchFamily="18" charset="0"/>
                      </a:rPr>
                      <m:t>𝑆</m:t>
                    </m:r>
                  </m:oMath>
                </a14:m>
                <a:endParaRPr dirty="0"/>
              </a:p>
              <a:p>
                <a:pPr>
                  <a:defRPr sz="2000"/>
                </a:pPr>
                <a:r>
                  <a:rPr dirty="0"/>
                  <a:t>Types of join:</a:t>
                </a:r>
              </a:p>
              <a:p>
                <a:pPr lvl="1">
                  <a:defRPr sz="2000"/>
                </a:pPr>
                <a:r>
                  <a:rPr lang="fr-FR" dirty="0"/>
                  <a:t>Natural </a:t>
                </a:r>
                <a:r>
                  <a:rPr lang="fr-FR" dirty="0" err="1"/>
                  <a:t>Join</a:t>
                </a:r>
                <a:r>
                  <a:rPr lang="fr-FR" dirty="0"/>
                  <a:t> (⋈)</a:t>
                </a:r>
              </a:p>
              <a:p>
                <a:pPr lvl="1">
                  <a:defRPr sz="2000"/>
                </a:pPr>
                <a:r>
                  <a:rPr dirty="0"/>
                  <a:t>Theta Join 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r-FR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i="1" dirty="0">
                            <a:latin typeface="Cambria Math" panose="02040503050406030204" pitchFamily="18" charset="0"/>
                          </a:rPr>
                          <m:t>⋈</m:t>
                        </m:r>
                      </m:e>
                      <m:sub>
                        <m:r>
                          <a:rPr lang="fr-FR" i="1" dirty="0">
                            <a:latin typeface="Cambria Math" panose="02040503050406030204" pitchFamily="18" charset="0"/>
                          </a:rPr>
                          <m:t>𝜃</m:t>
                        </m:r>
                      </m:sub>
                    </m:sSub>
                  </m:oMath>
                </a14:m>
                <a:r>
                  <a:rPr dirty="0"/>
                  <a:t>)</a:t>
                </a:r>
              </a:p>
              <a:p>
                <a:pPr lvl="1">
                  <a:defRPr sz="2000"/>
                </a:pPr>
                <a:r>
                  <a:rPr dirty="0" err="1"/>
                  <a:t>Equi</a:t>
                </a:r>
                <a:r>
                  <a:rPr dirty="0"/>
                  <a:t>-Join</a:t>
                </a:r>
              </a:p>
              <a:p>
                <a:pPr lvl="1">
                  <a:defRPr sz="2000"/>
                </a:pPr>
                <a:r>
                  <a:rPr dirty="0"/>
                  <a:t>Self-Join</a:t>
                </a:r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719" t="-678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A83ACFB6-D73D-4D41-8EEE-6A16267C3E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20</a:t>
            </a:fld>
            <a:endParaRPr lang="en-US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Natural Join (⋈)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828853" y="1410456"/>
                <a:ext cx="8145607" cy="4239636"/>
              </a:xfrm>
            </p:spPr>
            <p:txBody>
              <a:bodyPr/>
              <a:lstStyle/>
              <a:p>
                <a:pPr>
                  <a:defRPr sz="2000"/>
                </a:pPr>
                <a:r>
                  <a:rPr lang="fr-FR" dirty="0"/>
                  <a:t>Automatically joins relations with attributes of the </a:t>
                </a:r>
                <a:r>
                  <a:rPr lang="fr-FR" dirty="0">
                    <a:solidFill>
                      <a:srgbClr val="FF0000"/>
                    </a:solidFill>
                  </a:rPr>
                  <a:t>same name </a:t>
                </a:r>
                <a:r>
                  <a:rPr lang="fr-FR" dirty="0"/>
                  <a:t>and domain.</a:t>
                </a:r>
              </a:p>
              <a:p>
                <a:pPr>
                  <a:defRPr sz="2000"/>
                </a:pPr>
                <a:r>
                  <a:rPr lang="fr-FR" dirty="0"/>
                  <a:t>Eliminates duplicate join columns.</a:t>
                </a:r>
              </a:p>
              <a:p>
                <a:pPr>
                  <a:defRPr sz="2000"/>
                </a:pPr>
                <a:r>
                  <a:rPr lang="fr-FR" dirty="0"/>
                  <a:t>Notation: R ⋈ S</a:t>
                </a:r>
              </a:p>
              <a:p>
                <a:pPr>
                  <a:defRPr sz="2000"/>
                </a:pPr>
                <a:r>
                  <a:rPr lang="fr-FR" dirty="0"/>
                  <a:t>Example: STUDENT ⋈ GRADE → matches on </a:t>
                </a:r>
                <a:r>
                  <a:rPr lang="fr-FR" dirty="0" err="1"/>
                  <a:t>StudentID</a:t>
                </a:r>
                <a:endParaRPr lang="fr-FR" dirty="0"/>
              </a:p>
              <a:p>
                <a:pPr marL="457200" lvl="1" indent="0">
                  <a:buNone/>
                  <a:defRPr sz="2000"/>
                </a:pPr>
                <a:r>
                  <a:rPr lang="fr-FR" dirty="0" err="1"/>
                  <a:t>equivalent</a:t>
                </a:r>
                <a:r>
                  <a:rPr lang="fr-FR" dirty="0"/>
                  <a:t> to : </a:t>
                </a:r>
              </a:p>
              <a:p>
                <a:pPr marL="0" indent="0">
                  <a:buNone/>
                  <a:defRPr sz="20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ar-DZ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ar-DZ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𝜋</m:t>
                          </m:r>
                        </m:e>
                        <m:sub>
                          <m:r>
                            <a:rPr lang="ar-DZ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𝑖</m:t>
                          </m:r>
                          <m:r>
                            <a:rPr lang="fr-F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𝑑𝑆𝑡𝑢𝑑𝑒𝑛𝑡</m:t>
                          </m:r>
                          <m:r>
                            <a:rPr lang="fr-F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,</m:t>
                          </m:r>
                          <m:r>
                            <a:rPr lang="ar-DZ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𝑆𝑡𝑢𝑑𝑒𝑛𝑡𝑁𝑎𝑚𝑒</m:t>
                          </m:r>
                          <m:r>
                            <a:rPr lang="fr-F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, </m:t>
                          </m:r>
                          <m:r>
                            <a:rPr lang="fr-F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𝐴𝑔𝑒</m:t>
                          </m:r>
                          <m:r>
                            <a:rPr lang="fr-F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, </m:t>
                          </m:r>
                          <m:r>
                            <a:rPr lang="fr-F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𝑖𝑑𝑆𝑢𝑏𝑗𝑒𝑐𝑡</m:t>
                          </m:r>
                          <m:r>
                            <a:rPr lang="ar-DZ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, </m:t>
                          </m:r>
                          <m:r>
                            <a:rPr lang="ar-DZ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𝐺𝑟𝑎𝑑𝑒</m:t>
                          </m:r>
                          <m:r>
                            <a:rPr lang="ar-DZ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</m:sub>
                      </m:sSub>
                      <m:r>
                        <a:rPr lang="ar-DZ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( </m:t>
                      </m:r>
                    </m:oMath>
                  </m:oMathPara>
                </a14:m>
                <a:endParaRPr lang="ar-DZ" b="0" i="1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 marL="0" indent="0">
                  <a:buNone/>
                  <a:defRPr sz="2000"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ar-DZ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ar-DZ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𝜎</m:t>
                          </m:r>
                        </m:e>
                        <m:sub>
                          <m:r>
                            <a:rPr lang="ar-DZ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𝑆𝑇𝑈𝐷𝐸𝑁𝑇</m:t>
                          </m:r>
                          <m:r>
                            <a:rPr lang="ar-DZ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.</m:t>
                          </m:r>
                          <m:r>
                            <a:rPr lang="ar-DZ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𝑖𝑑𝑆𝑡𝑑𝑢𝑒𝑛𝑡</m:t>
                          </m:r>
                          <m:r>
                            <a:rPr lang="ar-DZ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=</m:t>
                          </m:r>
                          <m:r>
                            <a:rPr lang="ar-DZ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𝐺𝑅𝐴𝐷𝐸</m:t>
                          </m:r>
                          <m:r>
                            <a:rPr lang="ar-DZ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.</m:t>
                          </m:r>
                          <m:r>
                            <a:rPr lang="ar-DZ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𝑖𝑑𝑆𝑡𝑢𝑑𝑒𝑛𝑡</m:t>
                          </m:r>
                        </m:sub>
                      </m:sSub>
                      <m:r>
                        <a:rPr lang="ar-DZ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ar-DZ" i="1">
                          <a:latin typeface="Cambria Math" panose="02040503050406030204" pitchFamily="18" charset="0"/>
                        </a:rPr>
                        <m:t>𝑆𝑇𝑈𝐷𝐸𝑁𝑇</m:t>
                      </m:r>
                      <m:r>
                        <a:rPr lang="ar-DZ" i="1">
                          <a:latin typeface="Cambria Math" panose="02040503050406030204" pitchFamily="18" charset="0"/>
                        </a:rPr>
                        <m:t>× </m:t>
                      </m:r>
                      <m:r>
                        <a:rPr lang="ar-DZ" i="1">
                          <a:latin typeface="Cambria Math" panose="02040503050406030204" pitchFamily="18" charset="0"/>
                        </a:rPr>
                        <m:t>𝐺𝑅𝐴𝐷𝐸</m:t>
                      </m:r>
                      <m:r>
                        <a:rPr lang="fr-FR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28853" y="1410456"/>
                <a:ext cx="8145607" cy="4239636"/>
              </a:xfrm>
              <a:blipFill>
                <a:blip r:embed="rId2"/>
                <a:stretch>
                  <a:fillRect l="-674" t="-575" r="-299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DE52E551-8B86-4A4A-AB1C-6262A4989F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21</a:t>
            </a:fld>
            <a:endParaRPr lang="en-US"/>
          </a:p>
        </p:txBody>
      </p:sp>
      <p:graphicFrame>
        <p:nvGraphicFramePr>
          <p:cNvPr id="5" name="Tableau 9">
            <a:extLst>
              <a:ext uri="{FF2B5EF4-FFF2-40B4-BE49-F238E27FC236}">
                <a16:creationId xmlns:a16="http://schemas.microsoft.com/office/drawing/2014/main" id="{BBF05B30-C52F-490A-916A-CC21B33843B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47187777"/>
              </p:ext>
            </p:extLst>
          </p:nvPr>
        </p:nvGraphicFramePr>
        <p:xfrm>
          <a:off x="1869444" y="4682609"/>
          <a:ext cx="2339234" cy="1854200"/>
        </p:xfrm>
        <a:graphic>
          <a:graphicData uri="http://schemas.openxmlformats.org/drawingml/2006/table">
            <a:tbl>
              <a:tblPr firstRow="1" bandRow="1">
                <a:tableStyleId>{EB344D84-9AFB-497E-A393-DC336BA19D2E}</a:tableStyleId>
              </a:tblPr>
              <a:tblGrid>
                <a:gridCol w="1013442">
                  <a:extLst>
                    <a:ext uri="{9D8B030D-6E8A-4147-A177-3AD203B41FA5}">
                      <a16:colId xmlns:a16="http://schemas.microsoft.com/office/drawing/2014/main" val="764353565"/>
                    </a:ext>
                  </a:extLst>
                </a:gridCol>
                <a:gridCol w="808957">
                  <a:extLst>
                    <a:ext uri="{9D8B030D-6E8A-4147-A177-3AD203B41FA5}">
                      <a16:colId xmlns:a16="http://schemas.microsoft.com/office/drawing/2014/main" val="392931313"/>
                    </a:ext>
                  </a:extLst>
                </a:gridCol>
                <a:gridCol w="516835">
                  <a:extLst>
                    <a:ext uri="{9D8B030D-6E8A-4147-A177-3AD203B41FA5}">
                      <a16:colId xmlns:a16="http://schemas.microsoft.com/office/drawing/2014/main" val="27719380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noProof="0" dirty="0" err="1"/>
                        <a:t>IdStudent</a:t>
                      </a:r>
                      <a:endParaRPr lang="en-U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Age</a:t>
                      </a:r>
                      <a:endParaRPr lang="en-US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75579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olidFill>
                            <a:srgbClr val="FF0000"/>
                          </a:solidFill>
                        </a:rPr>
                        <a:t>1</a:t>
                      </a:r>
                    </a:p>
                  </a:txBody>
                  <a:tcPr>
                    <a:solidFill>
                      <a:schemeClr val="tx2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Yasmine</a:t>
                      </a:r>
                    </a:p>
                  </a:txBody>
                  <a:tcPr>
                    <a:solidFill>
                      <a:schemeClr val="tx2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20</a:t>
                      </a:r>
                    </a:p>
                  </a:txBody>
                  <a:tcPr>
                    <a:solidFill>
                      <a:schemeClr val="tx2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079198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Rachad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862107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olidFill>
                            <a:srgbClr val="FF0000"/>
                          </a:solidFill>
                        </a:rPr>
                        <a:t>1</a:t>
                      </a:r>
                    </a:p>
                  </a:txBody>
                  <a:tcPr>
                    <a:solidFill>
                      <a:schemeClr val="tx2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Yasmine</a:t>
                      </a:r>
                    </a:p>
                  </a:txBody>
                  <a:tcPr>
                    <a:solidFill>
                      <a:schemeClr val="tx2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20</a:t>
                      </a:r>
                    </a:p>
                  </a:txBody>
                  <a:tcPr>
                    <a:solidFill>
                      <a:schemeClr val="tx2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413739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Rachad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5301558"/>
                  </a:ext>
                </a:extLst>
              </a:tr>
            </a:tbl>
          </a:graphicData>
        </a:graphic>
      </p:graphicFrame>
      <p:sp>
        <p:nvSpPr>
          <p:cNvPr id="6" name="ZoneTexte 5">
            <a:extLst>
              <a:ext uri="{FF2B5EF4-FFF2-40B4-BE49-F238E27FC236}">
                <a16:creationId xmlns:a16="http://schemas.microsoft.com/office/drawing/2014/main" id="{6DA82BA9-6ED7-4388-B3A2-8180022CF45E}"/>
              </a:ext>
            </a:extLst>
          </p:cNvPr>
          <p:cNvSpPr txBox="1"/>
          <p:nvPr/>
        </p:nvSpPr>
        <p:spPr>
          <a:xfrm>
            <a:off x="1903111" y="4286674"/>
            <a:ext cx="22172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STUDENT × GRADE</a:t>
            </a:r>
          </a:p>
        </p:txBody>
      </p:sp>
      <p:graphicFrame>
        <p:nvGraphicFramePr>
          <p:cNvPr id="7" name="Tableau 9">
            <a:extLst>
              <a:ext uri="{FF2B5EF4-FFF2-40B4-BE49-F238E27FC236}">
                <a16:creationId xmlns:a16="http://schemas.microsoft.com/office/drawing/2014/main" id="{11619A5A-509D-4B47-8B80-C10127AA663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70648993"/>
              </p:ext>
            </p:extLst>
          </p:nvPr>
        </p:nvGraphicFramePr>
        <p:xfrm>
          <a:off x="4208678" y="4682609"/>
          <a:ext cx="2683527" cy="1854200"/>
        </p:xfrm>
        <a:graphic>
          <a:graphicData uri="http://schemas.openxmlformats.org/drawingml/2006/table">
            <a:tbl>
              <a:tblPr firstRow="1" bandRow="1">
                <a:tableStyleId>{74C1A8A3-306A-4EB7-A6B1-4F7E0EB9C5D6}</a:tableStyleId>
              </a:tblPr>
              <a:tblGrid>
                <a:gridCol w="1013442">
                  <a:extLst>
                    <a:ext uri="{9D8B030D-6E8A-4147-A177-3AD203B41FA5}">
                      <a16:colId xmlns:a16="http://schemas.microsoft.com/office/drawing/2014/main" val="764353565"/>
                    </a:ext>
                  </a:extLst>
                </a:gridCol>
                <a:gridCol w="970554">
                  <a:extLst>
                    <a:ext uri="{9D8B030D-6E8A-4147-A177-3AD203B41FA5}">
                      <a16:colId xmlns:a16="http://schemas.microsoft.com/office/drawing/2014/main" val="392931313"/>
                    </a:ext>
                  </a:extLst>
                </a:gridCol>
                <a:gridCol w="699531">
                  <a:extLst>
                    <a:ext uri="{9D8B030D-6E8A-4147-A177-3AD203B41FA5}">
                      <a16:colId xmlns:a16="http://schemas.microsoft.com/office/drawing/2014/main" val="27719380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noProof="0" dirty="0" err="1"/>
                        <a:t>IdStudent</a:t>
                      </a:r>
                      <a:endParaRPr lang="en-U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err="1"/>
                        <a:t>IdSubject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Grade</a:t>
                      </a:r>
                      <a:endParaRPr lang="en-US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75579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olidFill>
                            <a:srgbClr val="FF0000"/>
                          </a:solidFill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</a:t>
                      </a:r>
                    </a:p>
                  </a:txBody>
                  <a:tcPr>
                    <a:solidFill>
                      <a:schemeClr val="tx2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13</a:t>
                      </a:r>
                    </a:p>
                  </a:txBody>
                  <a:tcPr>
                    <a:solidFill>
                      <a:schemeClr val="tx2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3065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499295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olidFill>
                            <a:srgbClr val="FF0000"/>
                          </a:solidFill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2</a:t>
                      </a:r>
                    </a:p>
                  </a:txBody>
                  <a:tcPr>
                    <a:solidFill>
                      <a:schemeClr val="tx2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18</a:t>
                      </a:r>
                    </a:p>
                  </a:txBody>
                  <a:tcPr>
                    <a:solidFill>
                      <a:schemeClr val="tx2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079198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5301558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Natural Join (⋈)</a:t>
            </a:r>
            <a:r>
              <a:rPr lang="fr-FR" dirty="0"/>
              <a:t> - </a:t>
            </a:r>
            <a:r>
              <a:rPr lang="fr-FR" dirty="0" err="1"/>
              <a:t>EXAMPLEs</a:t>
            </a:r>
            <a:endParaRPr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828853" y="2236304"/>
                <a:ext cx="8145607" cy="3413787"/>
              </a:xfrm>
            </p:spPr>
            <p:txBody>
              <a:bodyPr/>
              <a:lstStyle/>
              <a:p>
                <a:pPr>
                  <a:defRPr sz="2000"/>
                </a:pPr>
                <a:r>
                  <a:rPr lang="en-US" dirty="0"/>
                  <a:t>Find all students who have a grade in Mathematics :</a:t>
                </a:r>
              </a:p>
              <a:p>
                <a:pPr>
                  <a:defRPr sz="2000"/>
                </a:pPr>
                <a:endParaRPr lang="fr-FR" b="0" i="1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 marL="0" indent="0">
                  <a:buNone/>
                  <a:defRPr sz="2000"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ar-DZ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ar-DZ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𝜎</m:t>
                          </m:r>
                        </m:e>
                        <m:sub>
                          <m:r>
                            <a:rPr lang="fr-F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𝑖𝑑𝑆𝑢𝑏𝑗𝑒𝑐𝑡</m:t>
                          </m:r>
                          <m:r>
                            <a:rPr lang="fr-F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=</m:t>
                          </m:r>
                          <m:r>
                            <a:rPr lang="fr-F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ar-DZ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fr-FR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(</m:t>
                      </m:r>
                      <m:r>
                        <a:rPr lang="ar-DZ" i="1">
                          <a:latin typeface="Cambria Math" panose="02040503050406030204" pitchFamily="18" charset="0"/>
                        </a:rPr>
                        <m:t>𝑆𝑇𝑈𝐷𝐸𝑁𝑇</m:t>
                      </m:r>
                      <m:r>
                        <a:rPr lang="fr-FR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fr-FR" dirty="0"/>
                        <m:t>⋈</m:t>
                      </m:r>
                      <m:r>
                        <m:rPr>
                          <m:nor/>
                        </m:rPr>
                        <a:rPr lang="fr-FR" b="0" i="0" dirty="0" smtClean="0"/>
                        <m:t> </m:t>
                      </m:r>
                      <m:r>
                        <a:rPr lang="ar-DZ" i="1">
                          <a:latin typeface="Cambria Math" panose="02040503050406030204" pitchFamily="18" charset="0"/>
                        </a:rPr>
                        <m:t>𝐺𝑅𝐴𝐷𝐸</m:t>
                      </m:r>
                      <m:r>
                        <a:rPr lang="fr-FR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28853" y="2236304"/>
                <a:ext cx="8145607" cy="3413787"/>
              </a:xfrm>
              <a:blipFill>
                <a:blip r:embed="rId2"/>
                <a:stretch>
                  <a:fillRect l="-674" t="-893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DE52E551-8B86-4A4A-AB1C-6262A4989F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22</a:t>
            </a:fld>
            <a:endParaRPr lang="en-US"/>
          </a:p>
        </p:txBody>
      </p:sp>
      <p:graphicFrame>
        <p:nvGraphicFramePr>
          <p:cNvPr id="5" name="Tableau 9">
            <a:extLst>
              <a:ext uri="{FF2B5EF4-FFF2-40B4-BE49-F238E27FC236}">
                <a16:creationId xmlns:a16="http://schemas.microsoft.com/office/drawing/2014/main" id="{BBF05B30-C52F-490A-916A-CC21B33843B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84237884"/>
              </p:ext>
            </p:extLst>
          </p:nvPr>
        </p:nvGraphicFramePr>
        <p:xfrm>
          <a:off x="2817666" y="4353668"/>
          <a:ext cx="2339234" cy="1112520"/>
        </p:xfrm>
        <a:graphic>
          <a:graphicData uri="http://schemas.openxmlformats.org/drawingml/2006/table">
            <a:tbl>
              <a:tblPr firstRow="1" bandRow="1">
                <a:tableStyleId>{EB344D84-9AFB-497E-A393-DC336BA19D2E}</a:tableStyleId>
              </a:tblPr>
              <a:tblGrid>
                <a:gridCol w="1013442">
                  <a:extLst>
                    <a:ext uri="{9D8B030D-6E8A-4147-A177-3AD203B41FA5}">
                      <a16:colId xmlns:a16="http://schemas.microsoft.com/office/drawing/2014/main" val="764353565"/>
                    </a:ext>
                  </a:extLst>
                </a:gridCol>
                <a:gridCol w="808957">
                  <a:extLst>
                    <a:ext uri="{9D8B030D-6E8A-4147-A177-3AD203B41FA5}">
                      <a16:colId xmlns:a16="http://schemas.microsoft.com/office/drawing/2014/main" val="392931313"/>
                    </a:ext>
                  </a:extLst>
                </a:gridCol>
                <a:gridCol w="516835">
                  <a:extLst>
                    <a:ext uri="{9D8B030D-6E8A-4147-A177-3AD203B41FA5}">
                      <a16:colId xmlns:a16="http://schemas.microsoft.com/office/drawing/2014/main" val="27719380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noProof="0" dirty="0" err="1"/>
                        <a:t>IdStudent</a:t>
                      </a:r>
                      <a:endParaRPr lang="en-U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Age</a:t>
                      </a:r>
                      <a:endParaRPr lang="en-US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75579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ctr" defTabSz="685800" rtl="0" eaLnBrk="1" latinLnBrk="0" hangingPunct="1"/>
                      <a:r>
                        <a:rPr lang="fr-FR" sz="135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>
                    <a:solidFill>
                      <a:schemeClr val="tx2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Yasmine</a:t>
                      </a:r>
                    </a:p>
                  </a:txBody>
                  <a:tcPr>
                    <a:solidFill>
                      <a:schemeClr val="tx2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20</a:t>
                      </a:r>
                    </a:p>
                  </a:txBody>
                  <a:tcPr>
                    <a:solidFill>
                      <a:schemeClr val="tx2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079198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ctr" defTabSz="685800" rtl="0" eaLnBrk="1" latinLnBrk="0" hangingPunct="1"/>
                      <a:r>
                        <a:rPr lang="fr-FR" sz="135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Yasmine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41373952"/>
                  </a:ext>
                </a:extLst>
              </a:tr>
            </a:tbl>
          </a:graphicData>
        </a:graphic>
      </p:graphicFrame>
      <p:graphicFrame>
        <p:nvGraphicFramePr>
          <p:cNvPr id="7" name="Tableau 9">
            <a:extLst>
              <a:ext uri="{FF2B5EF4-FFF2-40B4-BE49-F238E27FC236}">
                <a16:creationId xmlns:a16="http://schemas.microsoft.com/office/drawing/2014/main" id="{11619A5A-509D-4B47-8B80-C10127AA663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87067664"/>
              </p:ext>
            </p:extLst>
          </p:nvPr>
        </p:nvGraphicFramePr>
        <p:xfrm>
          <a:off x="5156900" y="4353668"/>
          <a:ext cx="1670085" cy="1112520"/>
        </p:xfrm>
        <a:graphic>
          <a:graphicData uri="http://schemas.openxmlformats.org/drawingml/2006/table">
            <a:tbl>
              <a:tblPr firstRow="1" bandRow="1">
                <a:tableStyleId>{74C1A8A3-306A-4EB7-A6B1-4F7E0EB9C5D6}</a:tableStyleId>
              </a:tblPr>
              <a:tblGrid>
                <a:gridCol w="970554">
                  <a:extLst>
                    <a:ext uri="{9D8B030D-6E8A-4147-A177-3AD203B41FA5}">
                      <a16:colId xmlns:a16="http://schemas.microsoft.com/office/drawing/2014/main" val="392931313"/>
                    </a:ext>
                  </a:extLst>
                </a:gridCol>
                <a:gridCol w="699531">
                  <a:extLst>
                    <a:ext uri="{9D8B030D-6E8A-4147-A177-3AD203B41FA5}">
                      <a16:colId xmlns:a16="http://schemas.microsoft.com/office/drawing/2014/main" val="27719380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fr-FR" dirty="0" err="1"/>
                        <a:t>IdSubject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Grade</a:t>
                      </a:r>
                      <a:endParaRPr lang="en-US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75579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</a:t>
                      </a:r>
                    </a:p>
                  </a:txBody>
                  <a:tcPr>
                    <a:solidFill>
                      <a:schemeClr val="tx2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13</a:t>
                      </a:r>
                    </a:p>
                  </a:txBody>
                  <a:tcPr>
                    <a:solidFill>
                      <a:schemeClr val="tx2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3065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7919898"/>
                  </a:ext>
                </a:extLst>
              </a:tr>
            </a:tbl>
          </a:graphicData>
        </a:graphic>
      </p:graphicFrame>
      <mc:AlternateContent xmlns:mc="http://schemas.openxmlformats.org/markup-compatibility/2006">
        <mc:Choice xmlns:a14="http://schemas.microsoft.com/office/drawing/2010/main" Requires="a14">
          <p:sp>
            <p:nvSpPr>
              <p:cNvPr id="8" name="ZoneTexte 7">
                <a:extLst>
                  <a:ext uri="{FF2B5EF4-FFF2-40B4-BE49-F238E27FC236}">
                    <a16:creationId xmlns:a16="http://schemas.microsoft.com/office/drawing/2014/main" id="{6BA9CF00-C1FB-4192-8693-594EF5F4578D}"/>
                  </a:ext>
                </a:extLst>
              </p:cNvPr>
              <p:cNvSpPr txBox="1"/>
              <p:nvPr/>
            </p:nvSpPr>
            <p:spPr>
              <a:xfrm>
                <a:off x="2748092" y="3945463"/>
                <a:ext cx="227337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fr-FR" dirty="0">
                    <a:solidFill>
                      <a:schemeClr val="tx1">
                        <a:lumMod val="65000"/>
                        <a:lumOff val="35000"/>
                      </a:schemeClr>
                    </a:solidFill>
                  </a:rPr>
                  <a:t>STUDENT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fr-FR" dirty="0"/>
                      <m:t>⋈</m:t>
                    </m:r>
                  </m:oMath>
                </a14:m>
                <a:r>
                  <a:rPr lang="fr-FR" dirty="0">
                    <a:solidFill>
                      <a:schemeClr val="tx1">
                        <a:lumMod val="65000"/>
                        <a:lumOff val="35000"/>
                      </a:schemeClr>
                    </a:solidFill>
                  </a:rPr>
                  <a:t> GRADE</a:t>
                </a:r>
              </a:p>
            </p:txBody>
          </p:sp>
        </mc:Choice>
        <mc:Fallback>
          <p:sp>
            <p:nvSpPr>
              <p:cNvPr id="8" name="ZoneTexte 7">
                <a:extLst>
                  <a:ext uri="{FF2B5EF4-FFF2-40B4-BE49-F238E27FC236}">
                    <a16:creationId xmlns:a16="http://schemas.microsoft.com/office/drawing/2014/main" id="{6BA9CF00-C1FB-4192-8693-594EF5F4578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48092" y="3945463"/>
                <a:ext cx="2273379" cy="369332"/>
              </a:xfrm>
              <a:prstGeom prst="rect">
                <a:avLst/>
              </a:prstGeom>
              <a:blipFill>
                <a:blip r:embed="rId3"/>
                <a:stretch>
                  <a:fillRect l="-2413" t="-8197" r="-1877" b="-24590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193040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Natural Join (⋈)</a:t>
            </a:r>
            <a:r>
              <a:rPr lang="fr-FR" dirty="0"/>
              <a:t> - </a:t>
            </a:r>
            <a:r>
              <a:rPr lang="fr-FR" dirty="0" err="1"/>
              <a:t>EXAMPLEs</a:t>
            </a:r>
            <a:endParaRPr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828853" y="2236304"/>
                <a:ext cx="8145607" cy="3413787"/>
              </a:xfrm>
            </p:spPr>
            <p:txBody>
              <a:bodyPr/>
              <a:lstStyle/>
              <a:p>
                <a:pPr>
                  <a:defRPr sz="2000"/>
                </a:pPr>
                <a:r>
                  <a:rPr lang="en-US" dirty="0"/>
                  <a:t>Find all students who have a grade in Mathematics :</a:t>
                </a:r>
              </a:p>
              <a:p>
                <a:pPr>
                  <a:defRPr sz="2000"/>
                </a:pPr>
                <a:endParaRPr lang="fr-FR" b="0" i="1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 marL="0" indent="0">
                  <a:buNone/>
                  <a:defRPr sz="2000"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ar-DZ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ar-DZ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𝜎</m:t>
                          </m:r>
                        </m:e>
                        <m:sub>
                          <m:r>
                            <a:rPr lang="fr-F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𝑆𝑢𝑏𝑗𝑒𝑐𝑡</m:t>
                          </m:r>
                          <m:r>
                            <a:rPr lang="fr-F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𝑁𝑎𝑚𝑒</m:t>
                          </m:r>
                          <m:sSup>
                            <m:sSupPr>
                              <m:ctrlPr>
                                <a:rPr lang="fr-FR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fr-FR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</m:t>
                              </m:r>
                            </m:e>
                            <m:sup>
                              <m:r>
                                <a:rPr lang="fr-FR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  <m:r>
                            <a:rPr lang="fr-F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𝑀𝑎𝑡</m:t>
                          </m:r>
                          <m:sSup>
                            <m:sSupPr>
                              <m:ctrlPr>
                                <a:rPr lang="fr-FR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fr-FR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h</m:t>
                              </m:r>
                            </m:e>
                            <m:sup>
                              <m:r>
                                <a:rPr lang="fr-FR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</m:sub>
                      </m:sSub>
                      <m:r>
                        <a:rPr lang="ar-DZ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fr-FR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(</m:t>
                      </m:r>
                      <m:r>
                        <a:rPr lang="ar-DZ" i="1">
                          <a:latin typeface="Cambria Math" panose="02040503050406030204" pitchFamily="18" charset="0"/>
                        </a:rPr>
                        <m:t>𝑆𝑇𝑈𝐷𝐸𝑁𝑇</m:t>
                      </m:r>
                      <m:r>
                        <a:rPr lang="fr-FR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fr-FR" dirty="0"/>
                        <m:t>⋈</m:t>
                      </m:r>
                      <m:r>
                        <m:rPr>
                          <m:nor/>
                        </m:rPr>
                        <a:rPr lang="fr-FR" b="0" i="0" dirty="0" smtClean="0"/>
                        <m:t> </m:t>
                      </m:r>
                      <m:r>
                        <a:rPr lang="ar-DZ" i="1">
                          <a:latin typeface="Cambria Math" panose="02040503050406030204" pitchFamily="18" charset="0"/>
                        </a:rPr>
                        <m:t>𝐺𝑅𝐴𝐷𝐸</m:t>
                      </m:r>
                      <m:r>
                        <a:rPr lang="fr-FR" i="1">
                          <a:latin typeface="Cambria Math" panose="02040503050406030204" pitchFamily="18" charset="0"/>
                        </a:rPr>
                        <m:t>⋈</m:t>
                      </m:r>
                      <m:r>
                        <a:rPr lang="fr-FR" i="1">
                          <a:latin typeface="Cambria Math" panose="02040503050406030204" pitchFamily="18" charset="0"/>
                        </a:rPr>
                        <m:t>𝑆𝑈𝐵𝐽𝐸𝐶𝑇</m:t>
                      </m:r>
                      <m:r>
                        <a:rPr lang="fr-FR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28853" y="2236304"/>
                <a:ext cx="8145607" cy="3413787"/>
              </a:xfrm>
              <a:blipFill>
                <a:blip r:embed="rId2"/>
                <a:stretch>
                  <a:fillRect l="-674" t="-893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DE52E551-8B86-4A4A-AB1C-6262A4989F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23</a:t>
            </a:fld>
            <a:endParaRPr lang="en-US"/>
          </a:p>
        </p:txBody>
      </p:sp>
      <p:graphicFrame>
        <p:nvGraphicFramePr>
          <p:cNvPr id="5" name="Tableau 9">
            <a:extLst>
              <a:ext uri="{FF2B5EF4-FFF2-40B4-BE49-F238E27FC236}">
                <a16:creationId xmlns:a16="http://schemas.microsoft.com/office/drawing/2014/main" id="{BBF05B30-C52F-490A-916A-CC21B33843B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32411670"/>
              </p:ext>
            </p:extLst>
          </p:nvPr>
        </p:nvGraphicFramePr>
        <p:xfrm>
          <a:off x="1296979" y="4426183"/>
          <a:ext cx="2339234" cy="1112520"/>
        </p:xfrm>
        <a:graphic>
          <a:graphicData uri="http://schemas.openxmlformats.org/drawingml/2006/table">
            <a:tbl>
              <a:tblPr firstRow="1" bandRow="1">
                <a:tableStyleId>{EB344D84-9AFB-497E-A393-DC336BA19D2E}</a:tableStyleId>
              </a:tblPr>
              <a:tblGrid>
                <a:gridCol w="1013442">
                  <a:extLst>
                    <a:ext uri="{9D8B030D-6E8A-4147-A177-3AD203B41FA5}">
                      <a16:colId xmlns:a16="http://schemas.microsoft.com/office/drawing/2014/main" val="764353565"/>
                    </a:ext>
                  </a:extLst>
                </a:gridCol>
                <a:gridCol w="808957">
                  <a:extLst>
                    <a:ext uri="{9D8B030D-6E8A-4147-A177-3AD203B41FA5}">
                      <a16:colId xmlns:a16="http://schemas.microsoft.com/office/drawing/2014/main" val="392931313"/>
                    </a:ext>
                  </a:extLst>
                </a:gridCol>
                <a:gridCol w="516835">
                  <a:extLst>
                    <a:ext uri="{9D8B030D-6E8A-4147-A177-3AD203B41FA5}">
                      <a16:colId xmlns:a16="http://schemas.microsoft.com/office/drawing/2014/main" val="27719380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noProof="0" dirty="0" err="1"/>
                        <a:t>IdStudent</a:t>
                      </a:r>
                      <a:endParaRPr lang="en-U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Age</a:t>
                      </a:r>
                      <a:endParaRPr lang="en-US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75579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ctr" defTabSz="685800" rtl="0" eaLnBrk="1" latinLnBrk="0" hangingPunct="1"/>
                      <a:r>
                        <a:rPr lang="fr-FR" sz="135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>
                    <a:solidFill>
                      <a:schemeClr val="tx2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Yasmine</a:t>
                      </a:r>
                    </a:p>
                  </a:txBody>
                  <a:tcPr>
                    <a:solidFill>
                      <a:schemeClr val="tx2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20</a:t>
                      </a:r>
                    </a:p>
                  </a:txBody>
                  <a:tcPr>
                    <a:solidFill>
                      <a:schemeClr val="tx2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079198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ctr" defTabSz="685800" rtl="0" eaLnBrk="1" latinLnBrk="0" hangingPunct="1"/>
                      <a:r>
                        <a:rPr lang="fr-FR" sz="135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Yasmine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41373952"/>
                  </a:ext>
                </a:extLst>
              </a:tr>
            </a:tbl>
          </a:graphicData>
        </a:graphic>
      </p:graphicFrame>
      <p:graphicFrame>
        <p:nvGraphicFramePr>
          <p:cNvPr id="7" name="Tableau 9">
            <a:extLst>
              <a:ext uri="{FF2B5EF4-FFF2-40B4-BE49-F238E27FC236}">
                <a16:creationId xmlns:a16="http://schemas.microsoft.com/office/drawing/2014/main" id="{11619A5A-509D-4B47-8B80-C10127AA663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14505448"/>
              </p:ext>
            </p:extLst>
          </p:nvPr>
        </p:nvGraphicFramePr>
        <p:xfrm>
          <a:off x="3622108" y="4426183"/>
          <a:ext cx="1670085" cy="1112520"/>
        </p:xfrm>
        <a:graphic>
          <a:graphicData uri="http://schemas.openxmlformats.org/drawingml/2006/table">
            <a:tbl>
              <a:tblPr firstRow="1" bandRow="1">
                <a:tableStyleId>{74C1A8A3-306A-4EB7-A6B1-4F7E0EB9C5D6}</a:tableStyleId>
              </a:tblPr>
              <a:tblGrid>
                <a:gridCol w="970554">
                  <a:extLst>
                    <a:ext uri="{9D8B030D-6E8A-4147-A177-3AD203B41FA5}">
                      <a16:colId xmlns:a16="http://schemas.microsoft.com/office/drawing/2014/main" val="392931313"/>
                    </a:ext>
                  </a:extLst>
                </a:gridCol>
                <a:gridCol w="699531">
                  <a:extLst>
                    <a:ext uri="{9D8B030D-6E8A-4147-A177-3AD203B41FA5}">
                      <a16:colId xmlns:a16="http://schemas.microsoft.com/office/drawing/2014/main" val="27719380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fr-FR" dirty="0" err="1"/>
                        <a:t>IdSubject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Grade</a:t>
                      </a:r>
                      <a:endParaRPr lang="en-US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75579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</a:t>
                      </a:r>
                    </a:p>
                  </a:txBody>
                  <a:tcPr>
                    <a:solidFill>
                      <a:schemeClr val="tx2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13</a:t>
                      </a:r>
                    </a:p>
                  </a:txBody>
                  <a:tcPr>
                    <a:solidFill>
                      <a:schemeClr val="tx2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3065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7919898"/>
                  </a:ext>
                </a:extLst>
              </a:tr>
            </a:tbl>
          </a:graphicData>
        </a:graphic>
      </p:graphicFrame>
      <mc:AlternateContent xmlns:mc="http://schemas.openxmlformats.org/markup-compatibility/2006">
        <mc:Choice xmlns:a14="http://schemas.microsoft.com/office/drawing/2010/main" Requires="a14">
          <p:sp>
            <p:nvSpPr>
              <p:cNvPr id="8" name="ZoneTexte 7">
                <a:extLst>
                  <a:ext uri="{FF2B5EF4-FFF2-40B4-BE49-F238E27FC236}">
                    <a16:creationId xmlns:a16="http://schemas.microsoft.com/office/drawing/2014/main" id="{6BA9CF00-C1FB-4192-8693-594EF5F4578D}"/>
                  </a:ext>
                </a:extLst>
              </p:cNvPr>
              <p:cNvSpPr txBox="1"/>
              <p:nvPr/>
            </p:nvSpPr>
            <p:spPr>
              <a:xfrm>
                <a:off x="1236717" y="3945463"/>
                <a:ext cx="351891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fr-FR" dirty="0">
                    <a:solidFill>
                      <a:schemeClr val="tx1">
                        <a:lumMod val="65000"/>
                        <a:lumOff val="35000"/>
                      </a:schemeClr>
                    </a:solidFill>
                  </a:rPr>
                  <a:t>STUDENT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fr-FR" dirty="0"/>
                      <m:t>⋈</m:t>
                    </m:r>
                  </m:oMath>
                </a14:m>
                <a:r>
                  <a:rPr lang="fr-FR" dirty="0">
                    <a:solidFill>
                      <a:schemeClr val="tx1">
                        <a:lumMod val="65000"/>
                        <a:lumOff val="35000"/>
                      </a:schemeClr>
                    </a:solidFill>
                  </a:rPr>
                  <a:t> GRADE</a:t>
                </a:r>
                <a14:m>
                  <m:oMath xmlns:m="http://schemas.openxmlformats.org/officeDocument/2006/math">
                    <m:r>
                      <a:rPr lang="fr-FR" b="0" i="0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fr-FR" dirty="0"/>
                      <m:t>⋈</m:t>
                    </m:r>
                  </m:oMath>
                </a14:m>
                <a:r>
                  <a:rPr lang="fr-FR" dirty="0">
                    <a:solidFill>
                      <a:schemeClr val="tx1">
                        <a:lumMod val="65000"/>
                        <a:lumOff val="35000"/>
                      </a:schemeClr>
                    </a:solidFill>
                  </a:rPr>
                  <a:t> SUBJECT </a:t>
                </a:r>
              </a:p>
            </p:txBody>
          </p:sp>
        </mc:Choice>
        <mc:Fallback>
          <p:sp>
            <p:nvSpPr>
              <p:cNvPr id="8" name="ZoneTexte 7">
                <a:extLst>
                  <a:ext uri="{FF2B5EF4-FFF2-40B4-BE49-F238E27FC236}">
                    <a16:creationId xmlns:a16="http://schemas.microsoft.com/office/drawing/2014/main" id="{6BA9CF00-C1FB-4192-8693-594EF5F4578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36717" y="3945463"/>
                <a:ext cx="3518912" cy="369332"/>
              </a:xfrm>
              <a:prstGeom prst="rect">
                <a:avLst/>
              </a:prstGeom>
              <a:blipFill>
                <a:blip r:embed="rId3"/>
                <a:stretch>
                  <a:fillRect l="-1560" t="-8197" r="-347" b="-24590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12" name="Tableau 11">
            <a:extLst>
              <a:ext uri="{FF2B5EF4-FFF2-40B4-BE49-F238E27FC236}">
                <a16:creationId xmlns:a16="http://schemas.microsoft.com/office/drawing/2014/main" id="{F09280F6-8899-454E-9259-F69F37123C8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02654880"/>
              </p:ext>
            </p:extLst>
          </p:nvPr>
        </p:nvGraphicFramePr>
        <p:xfrm>
          <a:off x="5292193" y="4426183"/>
          <a:ext cx="2560775" cy="1112519"/>
        </p:xfrm>
        <a:graphic>
          <a:graphicData uri="http://schemas.openxmlformats.org/drawingml/2006/table">
            <a:tbl>
              <a:tblPr firstRow="1" bandRow="1">
                <a:tableStyleId>{6E25E649-3F16-4E02-A733-19D2CDBF48F0}</a:tableStyleId>
              </a:tblPr>
              <a:tblGrid>
                <a:gridCol w="1348201">
                  <a:extLst>
                    <a:ext uri="{9D8B030D-6E8A-4147-A177-3AD203B41FA5}">
                      <a16:colId xmlns:a16="http://schemas.microsoft.com/office/drawing/2014/main" val="392931313"/>
                    </a:ext>
                  </a:extLst>
                </a:gridCol>
                <a:gridCol w="1212574">
                  <a:extLst>
                    <a:ext uri="{9D8B030D-6E8A-4147-A177-3AD203B41FA5}">
                      <a16:colId xmlns:a16="http://schemas.microsoft.com/office/drawing/2014/main" val="1140460601"/>
                    </a:ext>
                  </a:extLst>
                </a:gridCol>
              </a:tblGrid>
              <a:tr h="369557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noProof="0" dirty="0" err="1"/>
                        <a:t>SubjectName</a:t>
                      </a:r>
                      <a:endParaRPr lang="en-U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noProof="0" dirty="0" err="1"/>
                        <a:t>nbrStudents</a:t>
                      </a:r>
                      <a:endParaRPr lang="en-US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7557982"/>
                  </a:ext>
                </a:extLst>
              </a:tr>
              <a:tr h="371481">
                <a:tc>
                  <a:txBody>
                    <a:bodyPr/>
                    <a:lstStyle/>
                    <a:p>
                      <a:r>
                        <a:rPr lang="en-US" sz="1350" b="0" u="none" strike="noStrike" kern="1200" baseline="0" noProof="0" dirty="0">
                          <a:solidFill>
                            <a:schemeClr val="dk1"/>
                          </a:solidFill>
                        </a:rPr>
                        <a:t>Math</a:t>
                      </a:r>
                      <a:endParaRPr lang="en-US" noProof="0" dirty="0"/>
                    </a:p>
                  </a:txBody>
                  <a:tcPr>
                    <a:solidFill>
                      <a:schemeClr val="tx2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20</a:t>
                      </a:r>
                    </a:p>
                  </a:txBody>
                  <a:tcPr>
                    <a:solidFill>
                      <a:schemeClr val="tx2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07919898"/>
                  </a:ext>
                </a:extLst>
              </a:tr>
              <a:tr h="371481">
                <a:tc>
                  <a:txBody>
                    <a:bodyPr/>
                    <a:lstStyle/>
                    <a:p>
                      <a:r>
                        <a:rPr lang="en-US" noProof="0" dirty="0"/>
                        <a:t>Psycho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53015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242803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Title 1"/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r>
                  <a:rPr dirty="0"/>
                  <a:t>Theta Join 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r-FR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i="1" dirty="0">
                            <a:latin typeface="Cambria Math" panose="02040503050406030204" pitchFamily="18" charset="0"/>
                          </a:rPr>
                          <m:t>⋈</m:t>
                        </m:r>
                      </m:e>
                      <m:sub>
                        <m:r>
                          <a:rPr lang="fr-FR" i="1" dirty="0">
                            <a:latin typeface="Cambria Math" panose="02040503050406030204" pitchFamily="18" charset="0"/>
                          </a:rPr>
                          <m:t>𝜃</m:t>
                        </m:r>
                      </m:sub>
                    </m:sSub>
                  </m:oMath>
                </a14:m>
                <a:r>
                  <a:rPr dirty="0"/>
                  <a:t>)</a:t>
                </a:r>
              </a:p>
            </p:txBody>
          </p:sp>
        </mc:Choice>
        <mc:Fallback>
          <p:sp>
            <p:nvSpPr>
              <p:cNvPr id="2" name="Title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 l="-3914" t="-15984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938758" y="1431235"/>
                <a:ext cx="7633742" cy="4448359"/>
              </a:xfrm>
            </p:spPr>
            <p:txBody>
              <a:bodyPr/>
              <a:lstStyle/>
              <a:p>
                <a:pPr>
                  <a:defRPr sz="2000"/>
                </a:pPr>
                <a:r>
                  <a:rPr lang="fr-FR" dirty="0"/>
                  <a:t>Join based on a general comparison </a:t>
                </a:r>
                <a:r>
                  <a:rPr lang="fr-FR" dirty="0">
                    <a:solidFill>
                      <a:srgbClr val="FF0000"/>
                    </a:solidFill>
                  </a:rPr>
                  <a:t>condition</a:t>
                </a:r>
                <a:r>
                  <a:rPr lang="fr-FR" dirty="0"/>
                  <a:t> </a:t>
                </a:r>
                <a14:m>
                  <m:oMath xmlns:m="http://schemas.openxmlformats.org/officeDocument/2006/math">
                    <m:r>
                      <a:rPr lang="fr-FR" i="1" dirty="0" smtClean="0">
                        <a:latin typeface="Cambria Math" panose="02040503050406030204" pitchFamily="18" charset="0"/>
                      </a:rPr>
                      <m:t>𝜃</m:t>
                    </m:r>
                  </m:oMath>
                </a14:m>
                <a:r>
                  <a:rPr lang="fr-FR" dirty="0"/>
                  <a:t>.</a:t>
                </a:r>
              </a:p>
              <a:p>
                <a:pPr>
                  <a:defRPr sz="2000"/>
                </a:pPr>
                <a:r>
                  <a:rPr lang="fr-FR" dirty="0"/>
                  <a:t>Notation: R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ar-DZ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ar-DZ" i="1" dirty="0">
                            <a:latin typeface="Cambria Math" panose="02040503050406030204" pitchFamily="18" charset="0"/>
                          </a:rPr>
                          <m:t>⋈</m:t>
                        </m:r>
                      </m:e>
                      <m:sub>
                        <m:r>
                          <a:rPr lang="ar-DZ" i="1" dirty="0">
                            <a:latin typeface="Cambria Math" panose="02040503050406030204" pitchFamily="18" charset="0"/>
                          </a:rPr>
                          <m:t>𝜃</m:t>
                        </m:r>
                      </m:sub>
                    </m:sSub>
                    <m:r>
                      <a:rPr lang="ar-DZ" i="1" dirty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fr-FR" dirty="0"/>
                  <a:t>S  </a:t>
                </a:r>
                <a:r>
                  <a:rPr lang="fr-FR" dirty="0" err="1"/>
                  <a:t>where</a:t>
                </a:r>
                <a:r>
                  <a:rPr lang="fr-FR" dirty="0"/>
                  <a:t> </a:t>
                </a:r>
                <a14:m>
                  <m:oMath xmlns:m="http://schemas.openxmlformats.org/officeDocument/2006/math">
                    <m:r>
                      <a:rPr lang="fr-FR" i="1" dirty="0">
                        <a:latin typeface="Cambria Math" panose="02040503050406030204" pitchFamily="18" charset="0"/>
                      </a:rPr>
                      <m:t>𝜃</m:t>
                    </m:r>
                  </m:oMath>
                </a14:m>
                <a:r>
                  <a:rPr lang="fr-FR" dirty="0"/>
                  <a:t> </a:t>
                </a:r>
                <a:r>
                  <a:rPr lang="fr-FR" dirty="0" err="1"/>
                  <a:t>is</a:t>
                </a:r>
                <a:r>
                  <a:rPr lang="fr-FR" dirty="0"/>
                  <a:t> a condition</a:t>
                </a:r>
              </a:p>
              <a:p>
                <a:pPr>
                  <a:defRPr sz="2000"/>
                </a:pPr>
                <a:r>
                  <a:rPr lang="fr-FR" dirty="0"/>
                  <a:t>Example: </a:t>
                </a:r>
                <a:r>
                  <a:rPr lang="en-US" dirty="0"/>
                  <a:t>Find employees whose salary qualifies for a bonus.</a:t>
                </a:r>
                <a:endParaRPr lang="fr-FR" dirty="0"/>
              </a:p>
              <a:p>
                <a:pPr marL="0" indent="0" algn="ctr">
                  <a:buNone/>
                  <a:defRPr sz="2000"/>
                </a:pPr>
                <a:r>
                  <a:rPr lang="fr-FR" dirty="0"/>
                  <a:t>EMPLOYEE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ar-DZ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ar-DZ" i="1" dirty="0">
                            <a:latin typeface="Cambria Math" panose="02040503050406030204" pitchFamily="18" charset="0"/>
                          </a:rPr>
                          <m:t>⋈</m:t>
                        </m:r>
                      </m:e>
                      <m:sub>
                        <m:r>
                          <a:rPr lang="ar-DZ" i="1" dirty="0">
                            <a:latin typeface="Cambria Math" panose="02040503050406030204" pitchFamily="18" charset="0"/>
                          </a:rPr>
                          <m:t>𝑆𝑎𝑙𝑎𝑟𝑦</m:t>
                        </m:r>
                        <m:r>
                          <a:rPr lang="ar-DZ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≥</m:t>
                        </m:r>
                        <m:r>
                          <a:rPr lang="ar-DZ" i="1" dirty="0">
                            <a:latin typeface="Cambria Math" panose="02040503050406030204" pitchFamily="18" charset="0"/>
                          </a:rPr>
                          <m:t>𝑀𝑖𝑛𝑆𝑎𝑙𝑎𝑟𝑦</m:t>
                        </m:r>
                        <m:r>
                          <a:rPr lang="fr-FR" b="0" i="1" dirty="0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ar-DZ" i="1" dirty="0">
                            <a:latin typeface="Cambria Math" panose="02040503050406030204" pitchFamily="18" charset="0"/>
                          </a:rPr>
                          <m:t>∧</m:t>
                        </m:r>
                        <m:r>
                          <a:rPr lang="ar-DZ" b="0" i="1" dirty="0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ar-DZ" i="1" dirty="0">
                            <a:latin typeface="Cambria Math" panose="02040503050406030204" pitchFamily="18" charset="0"/>
                          </a:rPr>
                          <m:t>𝑆𝑎𝑙𝑎𝑟𝑦</m:t>
                        </m:r>
                        <m:r>
                          <a:rPr lang="ar-DZ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≤</m:t>
                        </m:r>
                        <m:r>
                          <a:rPr lang="ar-DZ" i="1" dirty="0">
                            <a:latin typeface="Cambria Math" panose="02040503050406030204" pitchFamily="18" charset="0"/>
                          </a:rPr>
                          <m:t>𝑀𝑎𝑥𝑆𝑎𝑙𝑎𝑟𝑦</m:t>
                        </m:r>
                      </m:sub>
                    </m:sSub>
                    <m:r>
                      <a:rPr lang="ar-DZ" i="1" dirty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fr-FR" dirty="0"/>
                  <a:t>BONUS</a:t>
                </a:r>
                <a:endParaRPr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938758" y="1431235"/>
                <a:ext cx="7633742" cy="4448359"/>
              </a:xfrm>
              <a:blipFill>
                <a:blip r:embed="rId3"/>
                <a:stretch>
                  <a:fillRect l="-719" t="-685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0FDB2A9E-72AD-4DF4-9096-E1B9B1DD68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24</a:t>
            </a:fld>
            <a:endParaRPr lang="en-US"/>
          </a:p>
        </p:txBody>
      </p:sp>
      <p:graphicFrame>
        <p:nvGraphicFramePr>
          <p:cNvPr id="5" name="Tableau 9">
            <a:extLst>
              <a:ext uri="{FF2B5EF4-FFF2-40B4-BE49-F238E27FC236}">
                <a16:creationId xmlns:a16="http://schemas.microsoft.com/office/drawing/2014/main" id="{CB874772-A842-4AC3-9502-1A63FF0149D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82438155"/>
              </p:ext>
            </p:extLst>
          </p:nvPr>
        </p:nvGraphicFramePr>
        <p:xfrm>
          <a:off x="938758" y="3867872"/>
          <a:ext cx="3088826" cy="1112520"/>
        </p:xfrm>
        <a:graphic>
          <a:graphicData uri="http://schemas.openxmlformats.org/drawingml/2006/table">
            <a:tbl>
              <a:tblPr firstRow="1" bandRow="1">
                <a:tableStyleId>{EB344D84-9AFB-497E-A393-DC336BA19D2E}</a:tableStyleId>
              </a:tblPr>
              <a:tblGrid>
                <a:gridCol w="1170574">
                  <a:extLst>
                    <a:ext uri="{9D8B030D-6E8A-4147-A177-3AD203B41FA5}">
                      <a16:colId xmlns:a16="http://schemas.microsoft.com/office/drawing/2014/main" val="764353565"/>
                    </a:ext>
                  </a:extLst>
                </a:gridCol>
                <a:gridCol w="1003852">
                  <a:extLst>
                    <a:ext uri="{9D8B030D-6E8A-4147-A177-3AD203B41FA5}">
                      <a16:colId xmlns:a16="http://schemas.microsoft.com/office/drawing/2014/main" val="392931313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7719380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noProof="0" dirty="0" err="1"/>
                        <a:t>IdEmployee</a:t>
                      </a:r>
                      <a:endParaRPr lang="en-U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Salary</a:t>
                      </a:r>
                      <a:endParaRPr lang="en-US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75579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1350" b="0" u="none" strike="noStrike" kern="1200" baseline="0" dirty="0">
                          <a:solidFill>
                            <a:schemeClr val="dk1"/>
                          </a:solidFill>
                        </a:rPr>
                        <a:t>860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350" b="0" u="none" strike="noStrike" kern="1200" baseline="0" dirty="0">
                          <a:solidFill>
                            <a:schemeClr val="dk1"/>
                          </a:solidFill>
                        </a:rPr>
                        <a:t>Yasmine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350" b="0" u="none" strike="noStrike" kern="1200" baseline="0" dirty="0">
                          <a:solidFill>
                            <a:schemeClr val="dk1"/>
                          </a:solidFill>
                        </a:rPr>
                        <a:t>19000</a:t>
                      </a:r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79198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1350" b="0" u="none" strike="noStrike" kern="1200" baseline="0" dirty="0">
                          <a:solidFill>
                            <a:schemeClr val="dk1"/>
                          </a:solidFill>
                        </a:rPr>
                        <a:t>908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350" b="0" u="none" strike="noStrike" kern="1200" baseline="0" dirty="0">
                          <a:solidFill>
                            <a:schemeClr val="dk1"/>
                          </a:solidFill>
                        </a:rPr>
                        <a:t>Rachad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350" b="0" u="none" strike="noStrike" kern="1200" baseline="0" dirty="0">
                          <a:solidFill>
                            <a:schemeClr val="dk1"/>
                          </a:solidFill>
                        </a:rPr>
                        <a:t>17000</a:t>
                      </a:r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5301558"/>
                  </a:ext>
                </a:extLst>
              </a:tr>
            </a:tbl>
          </a:graphicData>
        </a:graphic>
      </p:graphicFrame>
      <p:sp>
        <p:nvSpPr>
          <p:cNvPr id="6" name="ZoneTexte 5">
            <a:extLst>
              <a:ext uri="{FF2B5EF4-FFF2-40B4-BE49-F238E27FC236}">
                <a16:creationId xmlns:a16="http://schemas.microsoft.com/office/drawing/2014/main" id="{F9A5F2CB-8BAD-4625-B2A5-92BFAA10856A}"/>
              </a:ext>
            </a:extLst>
          </p:cNvPr>
          <p:cNvSpPr txBox="1"/>
          <p:nvPr/>
        </p:nvSpPr>
        <p:spPr>
          <a:xfrm>
            <a:off x="938758" y="3446684"/>
            <a:ext cx="12530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EMPLOYEE</a:t>
            </a:r>
          </a:p>
        </p:txBody>
      </p:sp>
      <p:graphicFrame>
        <p:nvGraphicFramePr>
          <p:cNvPr id="7" name="Tableau 9">
            <a:extLst>
              <a:ext uri="{FF2B5EF4-FFF2-40B4-BE49-F238E27FC236}">
                <a16:creationId xmlns:a16="http://schemas.microsoft.com/office/drawing/2014/main" id="{9D3FE32D-A10E-4580-95C6-567457C662F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51138618"/>
              </p:ext>
            </p:extLst>
          </p:nvPr>
        </p:nvGraphicFramePr>
        <p:xfrm>
          <a:off x="4439320" y="3867872"/>
          <a:ext cx="4008941" cy="1112520"/>
        </p:xfrm>
        <a:graphic>
          <a:graphicData uri="http://schemas.openxmlformats.org/drawingml/2006/table">
            <a:tbl>
              <a:tblPr firstRow="1" bandRow="1">
                <a:tableStyleId>{74C1A8A3-306A-4EB7-A6B1-4F7E0EB9C5D6}</a:tableStyleId>
              </a:tblPr>
              <a:tblGrid>
                <a:gridCol w="907932">
                  <a:extLst>
                    <a:ext uri="{9D8B030D-6E8A-4147-A177-3AD203B41FA5}">
                      <a16:colId xmlns:a16="http://schemas.microsoft.com/office/drawing/2014/main" val="764353565"/>
                    </a:ext>
                  </a:extLst>
                </a:gridCol>
                <a:gridCol w="1043609">
                  <a:extLst>
                    <a:ext uri="{9D8B030D-6E8A-4147-A177-3AD203B41FA5}">
                      <a16:colId xmlns:a16="http://schemas.microsoft.com/office/drawing/2014/main" val="392931313"/>
                    </a:ext>
                  </a:extLst>
                </a:gridCol>
                <a:gridCol w="1262269">
                  <a:extLst>
                    <a:ext uri="{9D8B030D-6E8A-4147-A177-3AD203B41FA5}">
                      <a16:colId xmlns:a16="http://schemas.microsoft.com/office/drawing/2014/main" val="277193806"/>
                    </a:ext>
                  </a:extLst>
                </a:gridCol>
                <a:gridCol w="795131">
                  <a:extLst>
                    <a:ext uri="{9D8B030D-6E8A-4147-A177-3AD203B41FA5}">
                      <a16:colId xmlns:a16="http://schemas.microsoft.com/office/drawing/2014/main" val="39555886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noProof="0" dirty="0" err="1"/>
                        <a:t>idBonus</a:t>
                      </a:r>
                      <a:endParaRPr lang="en-U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err="1"/>
                        <a:t>MinSalary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err="1"/>
                        <a:t>MaxSalary</a:t>
                      </a:r>
                      <a:endParaRPr lang="en-U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noProof="0" dirty="0"/>
                        <a:t>Bonus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75579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10000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2500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79198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10001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20000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5000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5301558"/>
                  </a:ext>
                </a:extLst>
              </a:tr>
            </a:tbl>
          </a:graphicData>
        </a:graphic>
      </p:graphicFrame>
      <p:sp>
        <p:nvSpPr>
          <p:cNvPr id="8" name="ZoneTexte 7">
            <a:extLst>
              <a:ext uri="{FF2B5EF4-FFF2-40B4-BE49-F238E27FC236}">
                <a16:creationId xmlns:a16="http://schemas.microsoft.com/office/drawing/2014/main" id="{744E94D7-F69B-4277-88D1-4E66CD8A051C}"/>
              </a:ext>
            </a:extLst>
          </p:cNvPr>
          <p:cNvSpPr txBox="1"/>
          <p:nvPr/>
        </p:nvSpPr>
        <p:spPr>
          <a:xfrm>
            <a:off x="4364286" y="3424917"/>
            <a:ext cx="9541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BONUS</a:t>
            </a:r>
          </a:p>
        </p:txBody>
      </p:sp>
      <p:graphicFrame>
        <p:nvGraphicFramePr>
          <p:cNvPr id="9" name="Tableau 9">
            <a:extLst>
              <a:ext uri="{FF2B5EF4-FFF2-40B4-BE49-F238E27FC236}">
                <a16:creationId xmlns:a16="http://schemas.microsoft.com/office/drawing/2014/main" id="{07F73C94-CC26-4EA7-A247-1B5A1252CC8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65458551"/>
              </p:ext>
            </p:extLst>
          </p:nvPr>
        </p:nvGraphicFramePr>
        <p:xfrm>
          <a:off x="1062997" y="5476477"/>
          <a:ext cx="3088826" cy="1112520"/>
        </p:xfrm>
        <a:graphic>
          <a:graphicData uri="http://schemas.openxmlformats.org/drawingml/2006/table">
            <a:tbl>
              <a:tblPr firstRow="1" bandRow="1">
                <a:tableStyleId>{EB344D84-9AFB-497E-A393-DC336BA19D2E}</a:tableStyleId>
              </a:tblPr>
              <a:tblGrid>
                <a:gridCol w="1170574">
                  <a:extLst>
                    <a:ext uri="{9D8B030D-6E8A-4147-A177-3AD203B41FA5}">
                      <a16:colId xmlns:a16="http://schemas.microsoft.com/office/drawing/2014/main" val="764353565"/>
                    </a:ext>
                  </a:extLst>
                </a:gridCol>
                <a:gridCol w="1003852">
                  <a:extLst>
                    <a:ext uri="{9D8B030D-6E8A-4147-A177-3AD203B41FA5}">
                      <a16:colId xmlns:a16="http://schemas.microsoft.com/office/drawing/2014/main" val="392931313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7719380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noProof="0" dirty="0" err="1"/>
                        <a:t>IdEmployee</a:t>
                      </a:r>
                      <a:endParaRPr lang="en-U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Salary</a:t>
                      </a:r>
                      <a:endParaRPr lang="en-US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75579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1350" b="0" u="none" strike="noStrike" kern="1200" baseline="0" dirty="0">
                          <a:solidFill>
                            <a:schemeClr val="dk1"/>
                          </a:solidFill>
                        </a:rPr>
                        <a:t>860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350" b="0" u="none" strike="noStrike" kern="1200" baseline="0" dirty="0">
                          <a:solidFill>
                            <a:schemeClr val="dk1"/>
                          </a:solidFill>
                        </a:rPr>
                        <a:t>Yasmine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350" b="0" u="none" strike="noStrike" kern="1200" baseline="0" dirty="0">
                          <a:solidFill>
                            <a:schemeClr val="dk1"/>
                          </a:solidFill>
                        </a:rPr>
                        <a:t>19000</a:t>
                      </a:r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79198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1350" b="0" u="none" strike="noStrike" kern="1200" baseline="0" dirty="0">
                          <a:solidFill>
                            <a:schemeClr val="dk1"/>
                          </a:solidFill>
                        </a:rPr>
                        <a:t>908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350" b="0" u="none" strike="noStrike" kern="1200" baseline="0" dirty="0">
                          <a:solidFill>
                            <a:schemeClr val="dk1"/>
                          </a:solidFill>
                        </a:rPr>
                        <a:t>Rachad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350" b="0" u="none" strike="noStrike" kern="1200" baseline="0" dirty="0">
                          <a:solidFill>
                            <a:schemeClr val="dk1"/>
                          </a:solidFill>
                        </a:rPr>
                        <a:t>17000</a:t>
                      </a:r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5301558"/>
                  </a:ext>
                </a:extLst>
              </a:tr>
            </a:tbl>
          </a:graphicData>
        </a:graphic>
      </p:graphicFrame>
      <mc:AlternateContent xmlns:mc="http://schemas.openxmlformats.org/markup-compatibility/2006">
        <mc:Choice xmlns:a14="http://schemas.microsoft.com/office/drawing/2010/main" Requires="a14">
          <p:sp>
            <p:nvSpPr>
              <p:cNvPr id="10" name="ZoneTexte 9">
                <a:extLst>
                  <a:ext uri="{FF2B5EF4-FFF2-40B4-BE49-F238E27FC236}">
                    <a16:creationId xmlns:a16="http://schemas.microsoft.com/office/drawing/2014/main" id="{670EE16B-BD3A-4AA8-B205-09C5523CE015}"/>
                  </a:ext>
                </a:extLst>
              </p:cNvPr>
              <p:cNvSpPr txBox="1"/>
              <p:nvPr/>
            </p:nvSpPr>
            <p:spPr>
              <a:xfrm>
                <a:off x="983236" y="5065017"/>
                <a:ext cx="2477666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>
                <a:defPPr>
                  <a:defRPr lang="en-US"/>
                </a:defPPr>
                <a:lvl1pPr>
                  <a:defRPr>
                    <a:solidFill>
                      <a:schemeClr val="tx1">
                        <a:lumMod val="65000"/>
                        <a:lumOff val="35000"/>
                      </a:schemeClr>
                    </a:solidFill>
                  </a:defRPr>
                </a:lvl1pPr>
              </a:lstStyle>
              <a:p>
                <a:r>
                  <a:rPr lang="fr-FR" dirty="0"/>
                  <a:t>EMPLOYEE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ar-DZ" dirty="0" smtClean="0"/>
                        </m:ctrlPr>
                      </m:sSubPr>
                      <m:e>
                        <m:r>
                          <a:rPr lang="ar-DZ" dirty="0"/>
                          <m:t>⋈</m:t>
                        </m:r>
                      </m:e>
                      <m:sub>
                        <m:r>
                          <a:rPr lang="ar-DZ" i="1" dirty="0">
                            <a:latin typeface="Cambria Math" panose="02040503050406030204" pitchFamily="18" charset="0"/>
                          </a:rPr>
                          <m:t>𝜃</m:t>
                        </m:r>
                      </m:sub>
                    </m:sSub>
                    <m:r>
                      <a:rPr lang="ar-DZ" dirty="0"/>
                      <m:t> </m:t>
                    </m:r>
                  </m:oMath>
                </a14:m>
                <a:r>
                  <a:rPr lang="fr-FR" dirty="0"/>
                  <a:t>BONUS</a:t>
                </a:r>
              </a:p>
              <a:p>
                <a:endParaRPr lang="fr-FR" dirty="0"/>
              </a:p>
            </p:txBody>
          </p:sp>
        </mc:Choice>
        <mc:Fallback>
          <p:sp>
            <p:nvSpPr>
              <p:cNvPr id="10" name="ZoneTexte 9">
                <a:extLst>
                  <a:ext uri="{FF2B5EF4-FFF2-40B4-BE49-F238E27FC236}">
                    <a16:creationId xmlns:a16="http://schemas.microsoft.com/office/drawing/2014/main" id="{670EE16B-BD3A-4AA8-B205-09C5523CE01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3236" y="5065017"/>
                <a:ext cx="2477666" cy="646331"/>
              </a:xfrm>
              <a:prstGeom prst="rect">
                <a:avLst/>
              </a:prstGeom>
              <a:blipFill>
                <a:blip r:embed="rId4"/>
                <a:stretch>
                  <a:fillRect l="-1966" t="-5660" r="-246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11" name="Tableau 9">
            <a:extLst>
              <a:ext uri="{FF2B5EF4-FFF2-40B4-BE49-F238E27FC236}">
                <a16:creationId xmlns:a16="http://schemas.microsoft.com/office/drawing/2014/main" id="{C3BAE844-D2A6-4173-B6E5-188A2111A64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82111966"/>
              </p:ext>
            </p:extLst>
          </p:nvPr>
        </p:nvGraphicFramePr>
        <p:xfrm>
          <a:off x="4151823" y="5476477"/>
          <a:ext cx="4008941" cy="1112520"/>
        </p:xfrm>
        <a:graphic>
          <a:graphicData uri="http://schemas.openxmlformats.org/drawingml/2006/table">
            <a:tbl>
              <a:tblPr firstRow="1" bandRow="1">
                <a:tableStyleId>{74C1A8A3-306A-4EB7-A6B1-4F7E0EB9C5D6}</a:tableStyleId>
              </a:tblPr>
              <a:tblGrid>
                <a:gridCol w="907932">
                  <a:extLst>
                    <a:ext uri="{9D8B030D-6E8A-4147-A177-3AD203B41FA5}">
                      <a16:colId xmlns:a16="http://schemas.microsoft.com/office/drawing/2014/main" val="764353565"/>
                    </a:ext>
                  </a:extLst>
                </a:gridCol>
                <a:gridCol w="1043609">
                  <a:extLst>
                    <a:ext uri="{9D8B030D-6E8A-4147-A177-3AD203B41FA5}">
                      <a16:colId xmlns:a16="http://schemas.microsoft.com/office/drawing/2014/main" val="392931313"/>
                    </a:ext>
                  </a:extLst>
                </a:gridCol>
                <a:gridCol w="1262269">
                  <a:extLst>
                    <a:ext uri="{9D8B030D-6E8A-4147-A177-3AD203B41FA5}">
                      <a16:colId xmlns:a16="http://schemas.microsoft.com/office/drawing/2014/main" val="277193806"/>
                    </a:ext>
                  </a:extLst>
                </a:gridCol>
                <a:gridCol w="795131">
                  <a:extLst>
                    <a:ext uri="{9D8B030D-6E8A-4147-A177-3AD203B41FA5}">
                      <a16:colId xmlns:a16="http://schemas.microsoft.com/office/drawing/2014/main" val="39555886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noProof="0" dirty="0" err="1"/>
                        <a:t>idBonus</a:t>
                      </a:r>
                      <a:endParaRPr lang="en-U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err="1"/>
                        <a:t>MinSalary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err="1"/>
                        <a:t>MaxSalary</a:t>
                      </a:r>
                      <a:endParaRPr lang="en-U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noProof="0" dirty="0"/>
                        <a:t>Bonus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75579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10001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20000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5000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79198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10001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20000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5000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5301558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10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Equi-Join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938758" y="1630018"/>
                <a:ext cx="7633742" cy="4249576"/>
              </a:xfrm>
            </p:spPr>
            <p:txBody>
              <a:bodyPr/>
              <a:lstStyle/>
              <a:p>
                <a:pPr>
                  <a:defRPr sz="2000"/>
                </a:pPr>
                <a:r>
                  <a:rPr lang="fr-FR" dirty="0"/>
                  <a:t>A special case of Theta Join where the condition uses equality (=).</a:t>
                </a:r>
              </a:p>
              <a:p>
                <a:pPr>
                  <a:defRPr sz="2000"/>
                </a:pPr>
                <a:r>
                  <a:rPr lang="fr-FR" dirty="0"/>
                  <a:t>Produces duplicate columns for the join attribute.</a:t>
                </a:r>
              </a:p>
              <a:p>
                <a:pPr>
                  <a:defRPr sz="2000"/>
                </a:pPr>
                <a:r>
                  <a:rPr lang="fr-FR" dirty="0"/>
                  <a:t>Example: Retrieve employees who have a </a:t>
                </a:r>
                <a:r>
                  <a:rPr lang="fr-FR" dirty="0" err="1"/>
                  <a:t>corresponding</a:t>
                </a:r>
                <a:r>
                  <a:rPr lang="fr-FR" dirty="0"/>
                  <a:t> bonus range. EMPLOYEE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ar-DZ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ar-DZ" i="1" dirty="0">
                            <a:latin typeface="Cambria Math" panose="02040503050406030204" pitchFamily="18" charset="0"/>
                          </a:rPr>
                          <m:t>⋈</m:t>
                        </m:r>
                      </m:e>
                      <m:sub>
                        <m:r>
                          <a:rPr lang="fr-FR" b="0" i="1" dirty="0" smtClean="0">
                            <a:latin typeface="Cambria Math" panose="02040503050406030204" pitchFamily="18" charset="0"/>
                          </a:rPr>
                          <m:t>𝑅𝑜𝑢𝑛𝑑</m:t>
                        </m:r>
                        <m:r>
                          <a:rPr lang="fr-FR" b="0" i="1" dirty="0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ar-DZ" i="1" dirty="0">
                            <a:latin typeface="Cambria Math" panose="02040503050406030204" pitchFamily="18" charset="0"/>
                          </a:rPr>
                          <m:t>𝑆𝑎𝑙𝑎𝑟𝑦</m:t>
                        </m:r>
                        <m:r>
                          <a:rPr lang="fr-FR" b="0" i="1" dirty="0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fr-FR" b="0" i="1" dirty="0" smtClean="0">
                            <a:latin typeface="Cambria Math" panose="02040503050406030204" pitchFamily="18" charset="0"/>
                          </a:rPr>
                          <m:t>5</m:t>
                        </m:r>
                        <m:r>
                          <a:rPr lang="fr-FR" b="0" i="1" dirty="0" smtClean="0">
                            <a:latin typeface="Cambria Math" panose="02040503050406030204" pitchFamily="18" charset="0"/>
                          </a:rPr>
                          <m:t>)=</m:t>
                        </m:r>
                        <m:r>
                          <a:rPr lang="fr-FR" b="0" i="1" dirty="0" smtClean="0">
                            <a:latin typeface="Cambria Math" panose="02040503050406030204" pitchFamily="18" charset="0"/>
                          </a:rPr>
                          <m:t>𝑅𝑎𝑛𝑔𝑒</m:t>
                        </m:r>
                      </m:sub>
                    </m:sSub>
                    <m:r>
                      <a:rPr lang="ar-DZ" i="1" dirty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fr-FR" dirty="0"/>
                  <a:t>BONUS</a:t>
                </a:r>
              </a:p>
              <a:p>
                <a:pPr>
                  <a:defRPr sz="2000"/>
                </a:pPr>
                <a:endParaRPr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938758" y="1630018"/>
                <a:ext cx="7633742" cy="4249576"/>
              </a:xfrm>
              <a:blipFill>
                <a:blip r:embed="rId2"/>
                <a:stretch>
                  <a:fillRect l="-719" t="-573" r="-240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48357524-1D85-4E75-AF0C-16AA7AF1A7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25</a:t>
            </a:fld>
            <a:endParaRPr lang="en-US"/>
          </a:p>
        </p:txBody>
      </p:sp>
      <p:graphicFrame>
        <p:nvGraphicFramePr>
          <p:cNvPr id="5" name="Tableau 9">
            <a:extLst>
              <a:ext uri="{FF2B5EF4-FFF2-40B4-BE49-F238E27FC236}">
                <a16:creationId xmlns:a16="http://schemas.microsoft.com/office/drawing/2014/main" id="{F299D56A-F9DB-45D9-A4D2-C60003A5018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520692"/>
              </p:ext>
            </p:extLst>
          </p:nvPr>
        </p:nvGraphicFramePr>
        <p:xfrm>
          <a:off x="938758" y="3867872"/>
          <a:ext cx="3088826" cy="1112520"/>
        </p:xfrm>
        <a:graphic>
          <a:graphicData uri="http://schemas.openxmlformats.org/drawingml/2006/table">
            <a:tbl>
              <a:tblPr firstRow="1" bandRow="1">
                <a:tableStyleId>{EB344D84-9AFB-497E-A393-DC336BA19D2E}</a:tableStyleId>
              </a:tblPr>
              <a:tblGrid>
                <a:gridCol w="1170574">
                  <a:extLst>
                    <a:ext uri="{9D8B030D-6E8A-4147-A177-3AD203B41FA5}">
                      <a16:colId xmlns:a16="http://schemas.microsoft.com/office/drawing/2014/main" val="764353565"/>
                    </a:ext>
                  </a:extLst>
                </a:gridCol>
                <a:gridCol w="1003852">
                  <a:extLst>
                    <a:ext uri="{9D8B030D-6E8A-4147-A177-3AD203B41FA5}">
                      <a16:colId xmlns:a16="http://schemas.microsoft.com/office/drawing/2014/main" val="392931313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7719380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noProof="0" dirty="0" err="1"/>
                        <a:t>IdEmployee</a:t>
                      </a:r>
                      <a:endParaRPr lang="en-U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Salary</a:t>
                      </a:r>
                      <a:endParaRPr lang="en-US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75579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1350" b="0" u="none" strike="noStrike" kern="1200" baseline="0" dirty="0">
                          <a:solidFill>
                            <a:schemeClr val="dk1"/>
                          </a:solidFill>
                        </a:rPr>
                        <a:t>860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350" b="0" u="none" strike="noStrike" kern="1200" baseline="0" dirty="0">
                          <a:solidFill>
                            <a:schemeClr val="dk1"/>
                          </a:solidFill>
                        </a:rPr>
                        <a:t>Yasmine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350" b="0" u="none" strike="noStrike" kern="1200" baseline="0" dirty="0">
                          <a:solidFill>
                            <a:schemeClr val="dk1"/>
                          </a:solidFill>
                        </a:rPr>
                        <a:t>19000</a:t>
                      </a:r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79198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1350" b="0" u="none" strike="noStrike" kern="1200" baseline="0" dirty="0">
                          <a:solidFill>
                            <a:schemeClr val="dk1"/>
                          </a:solidFill>
                        </a:rPr>
                        <a:t>908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350" b="0" u="none" strike="noStrike" kern="1200" baseline="0" dirty="0">
                          <a:solidFill>
                            <a:schemeClr val="dk1"/>
                          </a:solidFill>
                        </a:rPr>
                        <a:t>Rachad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350" b="0" u="none" strike="noStrike" kern="1200" baseline="0" dirty="0">
                          <a:solidFill>
                            <a:schemeClr val="dk1"/>
                          </a:solidFill>
                        </a:rPr>
                        <a:t>17000</a:t>
                      </a:r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5301558"/>
                  </a:ext>
                </a:extLst>
              </a:tr>
            </a:tbl>
          </a:graphicData>
        </a:graphic>
      </p:graphicFrame>
      <p:sp>
        <p:nvSpPr>
          <p:cNvPr id="6" name="ZoneTexte 5">
            <a:extLst>
              <a:ext uri="{FF2B5EF4-FFF2-40B4-BE49-F238E27FC236}">
                <a16:creationId xmlns:a16="http://schemas.microsoft.com/office/drawing/2014/main" id="{0686FBF9-60B5-477D-B73E-3404D4F22337}"/>
              </a:ext>
            </a:extLst>
          </p:cNvPr>
          <p:cNvSpPr txBox="1"/>
          <p:nvPr/>
        </p:nvSpPr>
        <p:spPr>
          <a:xfrm>
            <a:off x="938758" y="3446684"/>
            <a:ext cx="12530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EMPLOYEE</a:t>
            </a:r>
          </a:p>
        </p:txBody>
      </p:sp>
      <p:graphicFrame>
        <p:nvGraphicFramePr>
          <p:cNvPr id="7" name="Tableau 9">
            <a:extLst>
              <a:ext uri="{FF2B5EF4-FFF2-40B4-BE49-F238E27FC236}">
                <a16:creationId xmlns:a16="http://schemas.microsoft.com/office/drawing/2014/main" id="{FF61733B-6D06-43A0-9F21-1F1664FD2A1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94692980"/>
              </p:ext>
            </p:extLst>
          </p:nvPr>
        </p:nvGraphicFramePr>
        <p:xfrm>
          <a:off x="4364286" y="3867872"/>
          <a:ext cx="2965332" cy="1112520"/>
        </p:xfrm>
        <a:graphic>
          <a:graphicData uri="http://schemas.openxmlformats.org/drawingml/2006/table">
            <a:tbl>
              <a:tblPr firstRow="1" bandRow="1">
                <a:tableStyleId>{74C1A8A3-306A-4EB7-A6B1-4F7E0EB9C5D6}</a:tableStyleId>
              </a:tblPr>
              <a:tblGrid>
                <a:gridCol w="907932">
                  <a:extLst>
                    <a:ext uri="{9D8B030D-6E8A-4147-A177-3AD203B41FA5}">
                      <a16:colId xmlns:a16="http://schemas.microsoft.com/office/drawing/2014/main" val="764353565"/>
                    </a:ext>
                  </a:extLst>
                </a:gridCol>
                <a:gridCol w="1262269">
                  <a:extLst>
                    <a:ext uri="{9D8B030D-6E8A-4147-A177-3AD203B41FA5}">
                      <a16:colId xmlns:a16="http://schemas.microsoft.com/office/drawing/2014/main" val="277193806"/>
                    </a:ext>
                  </a:extLst>
                </a:gridCol>
                <a:gridCol w="795131">
                  <a:extLst>
                    <a:ext uri="{9D8B030D-6E8A-4147-A177-3AD203B41FA5}">
                      <a16:colId xmlns:a16="http://schemas.microsoft.com/office/drawing/2014/main" val="39555886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noProof="0" dirty="0" err="1"/>
                        <a:t>idBonus</a:t>
                      </a:r>
                      <a:endParaRPr lang="en-U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Range</a:t>
                      </a:r>
                      <a:endParaRPr lang="en-U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noProof="0" dirty="0"/>
                        <a:t>Bonus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75579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10000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2500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79198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20000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5000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5301558"/>
                  </a:ext>
                </a:extLst>
              </a:tr>
            </a:tbl>
          </a:graphicData>
        </a:graphic>
      </p:graphicFrame>
      <p:sp>
        <p:nvSpPr>
          <p:cNvPr id="8" name="ZoneTexte 7">
            <a:extLst>
              <a:ext uri="{FF2B5EF4-FFF2-40B4-BE49-F238E27FC236}">
                <a16:creationId xmlns:a16="http://schemas.microsoft.com/office/drawing/2014/main" id="{2A71AD39-7131-419D-9B66-D9DC26B0AEBA}"/>
              </a:ext>
            </a:extLst>
          </p:cNvPr>
          <p:cNvSpPr txBox="1"/>
          <p:nvPr/>
        </p:nvSpPr>
        <p:spPr>
          <a:xfrm>
            <a:off x="4364286" y="3424917"/>
            <a:ext cx="9541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BONUS</a:t>
            </a:r>
          </a:p>
        </p:txBody>
      </p:sp>
      <p:graphicFrame>
        <p:nvGraphicFramePr>
          <p:cNvPr id="9" name="Tableau 9">
            <a:extLst>
              <a:ext uri="{FF2B5EF4-FFF2-40B4-BE49-F238E27FC236}">
                <a16:creationId xmlns:a16="http://schemas.microsoft.com/office/drawing/2014/main" id="{1E0D6264-B1D0-41A7-8C7D-573373A62B1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37476786"/>
              </p:ext>
            </p:extLst>
          </p:nvPr>
        </p:nvGraphicFramePr>
        <p:xfrm>
          <a:off x="1062997" y="5476477"/>
          <a:ext cx="3088826" cy="1112520"/>
        </p:xfrm>
        <a:graphic>
          <a:graphicData uri="http://schemas.openxmlformats.org/drawingml/2006/table">
            <a:tbl>
              <a:tblPr firstRow="1" bandRow="1">
                <a:tableStyleId>{EB344D84-9AFB-497E-A393-DC336BA19D2E}</a:tableStyleId>
              </a:tblPr>
              <a:tblGrid>
                <a:gridCol w="1170574">
                  <a:extLst>
                    <a:ext uri="{9D8B030D-6E8A-4147-A177-3AD203B41FA5}">
                      <a16:colId xmlns:a16="http://schemas.microsoft.com/office/drawing/2014/main" val="764353565"/>
                    </a:ext>
                  </a:extLst>
                </a:gridCol>
                <a:gridCol w="1003852">
                  <a:extLst>
                    <a:ext uri="{9D8B030D-6E8A-4147-A177-3AD203B41FA5}">
                      <a16:colId xmlns:a16="http://schemas.microsoft.com/office/drawing/2014/main" val="392931313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7719380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noProof="0" dirty="0" err="1"/>
                        <a:t>IdEmployee</a:t>
                      </a:r>
                      <a:endParaRPr lang="en-U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Salary</a:t>
                      </a:r>
                      <a:endParaRPr lang="en-US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75579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1350" b="0" u="none" strike="noStrike" kern="1200" baseline="0" dirty="0">
                          <a:solidFill>
                            <a:schemeClr val="dk1"/>
                          </a:solidFill>
                        </a:rPr>
                        <a:t>860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350" b="0" u="none" strike="noStrike" kern="1200" baseline="0" dirty="0">
                          <a:solidFill>
                            <a:schemeClr val="dk1"/>
                          </a:solidFill>
                        </a:rPr>
                        <a:t>Yasmine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350" b="0" u="none" strike="noStrike" kern="1200" baseline="0" dirty="0">
                          <a:solidFill>
                            <a:schemeClr val="dk1"/>
                          </a:solidFill>
                        </a:rPr>
                        <a:t>19000</a:t>
                      </a:r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79198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1350" b="0" u="none" strike="noStrike" kern="1200" baseline="0" dirty="0">
                          <a:solidFill>
                            <a:schemeClr val="dk1"/>
                          </a:solidFill>
                        </a:rPr>
                        <a:t>908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350" b="0" u="none" strike="noStrike" kern="1200" baseline="0" dirty="0">
                          <a:solidFill>
                            <a:schemeClr val="dk1"/>
                          </a:solidFill>
                        </a:rPr>
                        <a:t>Rachad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350" b="0" u="none" strike="noStrike" kern="1200" baseline="0" dirty="0">
                          <a:solidFill>
                            <a:schemeClr val="dk1"/>
                          </a:solidFill>
                        </a:rPr>
                        <a:t>17000</a:t>
                      </a:r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5301558"/>
                  </a:ext>
                </a:extLst>
              </a:tr>
            </a:tbl>
          </a:graphicData>
        </a:graphic>
      </p:graphicFrame>
      <mc:AlternateContent xmlns:mc="http://schemas.openxmlformats.org/markup-compatibility/2006">
        <mc:Choice xmlns:a14="http://schemas.microsoft.com/office/drawing/2010/main" Requires="a14">
          <p:sp>
            <p:nvSpPr>
              <p:cNvPr id="10" name="ZoneTexte 9">
                <a:extLst>
                  <a:ext uri="{FF2B5EF4-FFF2-40B4-BE49-F238E27FC236}">
                    <a16:creationId xmlns:a16="http://schemas.microsoft.com/office/drawing/2014/main" id="{6F84B043-8C89-4D89-AB0A-3C1888F3AA64}"/>
                  </a:ext>
                </a:extLst>
              </p:cNvPr>
              <p:cNvSpPr txBox="1"/>
              <p:nvPr/>
            </p:nvSpPr>
            <p:spPr>
              <a:xfrm>
                <a:off x="983236" y="5065017"/>
                <a:ext cx="2477666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>
                <a:defPPr>
                  <a:defRPr lang="en-US"/>
                </a:defPPr>
                <a:lvl1pPr>
                  <a:defRPr>
                    <a:solidFill>
                      <a:schemeClr val="tx1">
                        <a:lumMod val="65000"/>
                        <a:lumOff val="35000"/>
                      </a:schemeClr>
                    </a:solidFill>
                  </a:defRPr>
                </a:lvl1pPr>
              </a:lstStyle>
              <a:p>
                <a:r>
                  <a:rPr lang="fr-FR" dirty="0"/>
                  <a:t>EMPLOYEE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ar-DZ" dirty="0" smtClean="0"/>
                        </m:ctrlPr>
                      </m:sSubPr>
                      <m:e>
                        <m:r>
                          <a:rPr lang="ar-DZ" dirty="0"/>
                          <m:t>⋈</m:t>
                        </m:r>
                      </m:e>
                      <m:sub>
                        <m:r>
                          <a:rPr lang="ar-DZ" i="1" dirty="0">
                            <a:latin typeface="Cambria Math" panose="02040503050406030204" pitchFamily="18" charset="0"/>
                          </a:rPr>
                          <m:t>𝜃</m:t>
                        </m:r>
                      </m:sub>
                    </m:sSub>
                    <m:r>
                      <a:rPr lang="ar-DZ" dirty="0"/>
                      <m:t> </m:t>
                    </m:r>
                  </m:oMath>
                </a14:m>
                <a:r>
                  <a:rPr lang="fr-FR" dirty="0"/>
                  <a:t>BONUS</a:t>
                </a:r>
              </a:p>
              <a:p>
                <a:endParaRPr lang="fr-FR" dirty="0"/>
              </a:p>
            </p:txBody>
          </p:sp>
        </mc:Choice>
        <mc:Fallback>
          <p:sp>
            <p:nvSpPr>
              <p:cNvPr id="10" name="ZoneTexte 9">
                <a:extLst>
                  <a:ext uri="{FF2B5EF4-FFF2-40B4-BE49-F238E27FC236}">
                    <a16:creationId xmlns:a16="http://schemas.microsoft.com/office/drawing/2014/main" id="{6F84B043-8C89-4D89-AB0A-3C1888F3AA6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3236" y="5065017"/>
                <a:ext cx="2477666" cy="646331"/>
              </a:xfrm>
              <a:prstGeom prst="rect">
                <a:avLst/>
              </a:prstGeom>
              <a:blipFill>
                <a:blip r:embed="rId3"/>
                <a:stretch>
                  <a:fillRect l="-1966" t="-5660" r="-246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11" name="Tableau 9">
            <a:extLst>
              <a:ext uri="{FF2B5EF4-FFF2-40B4-BE49-F238E27FC236}">
                <a16:creationId xmlns:a16="http://schemas.microsoft.com/office/drawing/2014/main" id="{7A270BCE-30A5-46A4-8A37-DFF6F8622CC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59033852"/>
              </p:ext>
            </p:extLst>
          </p:nvPr>
        </p:nvGraphicFramePr>
        <p:xfrm>
          <a:off x="4151823" y="5476477"/>
          <a:ext cx="2965332" cy="1112520"/>
        </p:xfrm>
        <a:graphic>
          <a:graphicData uri="http://schemas.openxmlformats.org/drawingml/2006/table">
            <a:tbl>
              <a:tblPr firstRow="1" bandRow="1">
                <a:tableStyleId>{74C1A8A3-306A-4EB7-A6B1-4F7E0EB9C5D6}</a:tableStyleId>
              </a:tblPr>
              <a:tblGrid>
                <a:gridCol w="907932">
                  <a:extLst>
                    <a:ext uri="{9D8B030D-6E8A-4147-A177-3AD203B41FA5}">
                      <a16:colId xmlns:a16="http://schemas.microsoft.com/office/drawing/2014/main" val="764353565"/>
                    </a:ext>
                  </a:extLst>
                </a:gridCol>
                <a:gridCol w="1262269">
                  <a:extLst>
                    <a:ext uri="{9D8B030D-6E8A-4147-A177-3AD203B41FA5}">
                      <a16:colId xmlns:a16="http://schemas.microsoft.com/office/drawing/2014/main" val="277193806"/>
                    </a:ext>
                  </a:extLst>
                </a:gridCol>
                <a:gridCol w="795131">
                  <a:extLst>
                    <a:ext uri="{9D8B030D-6E8A-4147-A177-3AD203B41FA5}">
                      <a16:colId xmlns:a16="http://schemas.microsoft.com/office/drawing/2014/main" val="39555886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noProof="0" dirty="0" err="1"/>
                        <a:t>idBonus</a:t>
                      </a:r>
                      <a:endParaRPr lang="en-U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Range</a:t>
                      </a:r>
                      <a:endParaRPr lang="en-U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noProof="0" dirty="0"/>
                        <a:t>Bonus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75579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20000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5000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79198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20000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5000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5301558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10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Self-Join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938758" y="1395308"/>
                <a:ext cx="7633742" cy="4484286"/>
              </a:xfrm>
            </p:spPr>
            <p:txBody>
              <a:bodyPr>
                <a:normAutofit fontScale="92500"/>
              </a:bodyPr>
              <a:lstStyle/>
              <a:p>
                <a:pPr>
                  <a:defRPr sz="2000"/>
                </a:pPr>
                <a:r>
                  <a:rPr lang="fr-FR" dirty="0"/>
                  <a:t>Join of a relation with </a:t>
                </a:r>
                <a:r>
                  <a:rPr lang="fr-FR" dirty="0">
                    <a:solidFill>
                      <a:srgbClr val="FF0000"/>
                    </a:solidFill>
                  </a:rPr>
                  <a:t>itself</a:t>
                </a:r>
                <a:r>
                  <a:rPr lang="fr-FR" dirty="0"/>
                  <a:t>.</a:t>
                </a:r>
              </a:p>
              <a:p>
                <a:pPr>
                  <a:defRPr sz="2000"/>
                </a:pPr>
                <a:r>
                  <a:rPr lang="fr-FR" dirty="0"/>
                  <a:t>Used when comparing rows within the same table.</a:t>
                </a:r>
              </a:p>
              <a:p>
                <a:pPr>
                  <a:defRPr sz="2000"/>
                </a:pPr>
                <a:r>
                  <a:rPr lang="fr-FR" dirty="0"/>
                  <a:t>Requires renaming one of the copies using </a:t>
                </a:r>
                <a14:m>
                  <m:oMath xmlns:m="http://schemas.openxmlformats.org/officeDocument/2006/math">
                    <m:r>
                      <a:rPr lang="fr-FR" i="1" dirty="0" smtClean="0">
                        <a:latin typeface="Cambria Math" panose="02040503050406030204" pitchFamily="18" charset="0"/>
                      </a:rPr>
                      <m:t>𝜌</m:t>
                    </m:r>
                  </m:oMath>
                </a14:m>
                <a:r>
                  <a:rPr lang="fr-FR" dirty="0"/>
                  <a:t> (Renaming Operator).</a:t>
                </a:r>
              </a:p>
              <a:p>
                <a:pPr>
                  <a:defRPr sz="2000"/>
                </a:pPr>
                <a:r>
                  <a:rPr lang="fr-FR" dirty="0"/>
                  <a:t>Example: Employees who have the </a:t>
                </a:r>
                <a:r>
                  <a:rPr lang="fr-FR" dirty="0" err="1"/>
                  <a:t>same</a:t>
                </a:r>
                <a:r>
                  <a:rPr lang="fr-FR" dirty="0"/>
                  <a:t> </a:t>
                </a:r>
                <a:r>
                  <a:rPr lang="fr-FR" dirty="0" err="1"/>
                  <a:t>salary</a:t>
                </a:r>
                <a:endParaRPr lang="fr-FR" dirty="0"/>
              </a:p>
              <a:p>
                <a:pPr>
                  <a:defRPr sz="2000"/>
                </a:pPr>
                <a:endParaRPr lang="fr-FR" sz="1700" dirty="0"/>
              </a:p>
              <a:p>
                <a:pPr marL="0" indent="0">
                  <a:buNone/>
                  <a:defRPr sz="2000"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r-FR" i="1" dirty="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i="1" dirty="0">
                              <a:latin typeface="Cambria Math" panose="02040503050406030204" pitchFamily="18" charset="0"/>
                            </a:rPr>
                            <m:t>𝜌</m:t>
                          </m:r>
                        </m:e>
                        <m:sub>
                          <m:sSub>
                            <m:sSubPr>
                              <m:ctrlPr>
                                <a:rPr lang="fr-FR" i="1" dirty="0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fr-FR" i="1" dirty="0">
                                  <a:latin typeface="Cambria Math" panose="02040503050406030204" pitchFamily="18" charset="0"/>
                                </a:rPr>
                                <m:t>𝐸</m:t>
                              </m:r>
                            </m:e>
                            <m:sub>
                              <m:r>
                                <a:rPr lang="fr-FR" i="1" dirty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d>
                            <m:dPr>
                              <m:ctrlPr>
                                <a:rPr lang="fr-FR" b="0" i="1" dirty="0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fr-FR" b="0" i="1" dirty="0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fr-FR" i="1" dirty="0">
                                      <a:latin typeface="Cambria Math" panose="02040503050406030204" pitchFamily="18" charset="0"/>
                                    </a:rPr>
                                    <m:t>𝐸𝑚𝑝𝐼𝐷</m:t>
                                  </m:r>
                                </m:e>
                                <m:sub>
                                  <m:r>
                                    <a:rPr lang="fr-FR" i="1" dirty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fr-FR" b="0" i="1" dirty="0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sSub>
                                <m:sSubPr>
                                  <m:ctrlPr>
                                    <a:rPr lang="fr-FR" b="0" i="1" dirty="0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fr-FR" i="1" dirty="0">
                                      <a:latin typeface="Cambria Math" panose="02040503050406030204" pitchFamily="18" charset="0"/>
                                    </a:rPr>
                                    <m:t>𝑁𝑎𝑚𝑒</m:t>
                                  </m:r>
                                </m:e>
                                <m:sub>
                                  <m:r>
                                    <a:rPr lang="fr-FR" i="1" dirty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fr-FR" b="0" i="1" dirty="0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fr-FR" b="0" i="1" dirty="0" smtClean="0">
                                  <a:latin typeface="Cambria Math" panose="02040503050406030204" pitchFamily="18" charset="0"/>
                                </a:rPr>
                                <m:t>𝑆𝑎𝑙𝑎𝑟𝑦</m:t>
                              </m:r>
                            </m:e>
                          </m:d>
                        </m:sub>
                      </m:sSub>
                      <m:r>
                        <a:rPr lang="fr-FR" i="1" dirty="0" smtClean="0">
                          <a:latin typeface="Cambria Math" panose="02040503050406030204" pitchFamily="18" charset="0"/>
                        </a:rPr>
                        <m:t>​</m:t>
                      </m:r>
                      <m:d>
                        <m:dPr>
                          <m:ctrlPr>
                            <a:rPr lang="fr-FR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i="1" dirty="0" smtClean="0">
                              <a:latin typeface="Cambria Math" panose="02040503050406030204" pitchFamily="18" charset="0"/>
                            </a:rPr>
                            <m:t>𝐸𝑀𝑃𝐿𝑂𝑌𝐸𝐸</m:t>
                          </m:r>
                        </m:e>
                      </m:d>
                      <m:sSub>
                        <m:sSubPr>
                          <m:ctrlPr>
                            <a:rPr lang="ar-DZ" i="1" dirty="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ar-DZ" i="1" dirty="0">
                              <a:latin typeface="Cambria Math" panose="02040503050406030204" pitchFamily="18" charset="0"/>
                            </a:rPr>
                            <m:t>⋈</m:t>
                          </m:r>
                        </m:e>
                        <m:sub>
                          <m:sSub>
                            <m:sSubPr>
                              <m:ctrlPr>
                                <a:rPr lang="fr-FR" i="1" dirty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fr-FR" i="1" dirty="0">
                                  <a:latin typeface="Cambria Math" panose="02040503050406030204" pitchFamily="18" charset="0"/>
                                </a:rPr>
                                <m:t>𝐸</m:t>
                              </m:r>
                            </m:e>
                            <m:sub>
                              <m:r>
                                <a:rPr lang="fr-FR" i="1" dirty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ar-DZ" i="1" dirty="0">
                              <a:latin typeface="Cambria Math" panose="02040503050406030204" pitchFamily="18" charset="0"/>
                            </a:rPr>
                            <m:t>.</m:t>
                          </m:r>
                          <m:r>
                            <a:rPr lang="ar-DZ" i="1" dirty="0">
                              <a:latin typeface="Cambria Math" panose="02040503050406030204" pitchFamily="18" charset="0"/>
                            </a:rPr>
                            <m:t>𝑆𝑎𝑙𝑎𝑟𝑦</m:t>
                          </m:r>
                          <m:r>
                            <a:rPr lang="ar-DZ" i="1" dirty="0">
                              <a:latin typeface="Cambria Math" panose="02040503050406030204" pitchFamily="18" charset="0"/>
                            </a:rPr>
                            <m:t>=</m:t>
                          </m:r>
                          <m:sSub>
                            <m:sSubPr>
                              <m:ctrlPr>
                                <a:rPr lang="fr-FR" i="1" dirty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fr-FR" i="1" dirty="0">
                                  <a:latin typeface="Cambria Math" panose="02040503050406030204" pitchFamily="18" charset="0"/>
                                </a:rPr>
                                <m:t>𝐸</m:t>
                              </m:r>
                            </m:e>
                            <m:sub>
                              <m:r>
                                <a:rPr lang="fr-FR" i="1" dirty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ar-DZ" i="1" dirty="0">
                              <a:latin typeface="Cambria Math" panose="02040503050406030204" pitchFamily="18" charset="0"/>
                            </a:rPr>
                            <m:t>.</m:t>
                          </m:r>
                          <m:r>
                            <a:rPr lang="ar-DZ" i="1" dirty="0">
                              <a:latin typeface="Cambria Math" panose="02040503050406030204" pitchFamily="18" charset="0"/>
                            </a:rPr>
                            <m:t>𝑆𝑎𝑙𝑎𝑟𝑦</m:t>
                          </m:r>
                          <m:r>
                            <a:rPr lang="fr-FR" b="0" i="1" dirty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ar-DZ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∧</m:t>
                          </m:r>
                          <m:r>
                            <a:rPr lang="ar-DZ" b="0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ar-DZ" i="1" dirty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𝐸𝑚𝑝𝐼𝐷</m:t>
                          </m:r>
                          <m:r>
                            <a:rPr lang="fr-FR" b="0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lang="ar-DZ" i="1" dirty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&lt;</m:t>
                          </m:r>
                          <m:r>
                            <a:rPr lang="ar-DZ" i="1" dirty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𝐸𝑚𝑝𝐼𝐷</m:t>
                          </m:r>
                          <m:r>
                            <a:rPr lang="fr-FR" b="0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ar-DZ" i="1" dirty="0">
                              <a:latin typeface="Cambria Math" panose="02040503050406030204" pitchFamily="18" charset="0"/>
                            </a:rPr>
                            <m:t>​</m:t>
                          </m:r>
                        </m:sub>
                      </m:sSub>
                    </m:oMath>
                  </m:oMathPara>
                </a14:m>
                <a:endParaRPr lang="fr-FR" i="1" dirty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  <a:defRPr sz="2000"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ar-DZ" i="1" dirty="0" smtClean="0">
                          <a:latin typeface="Cambria Math" panose="02040503050406030204" pitchFamily="18" charset="0"/>
                        </a:rPr>
                        <m:t>​</m:t>
                      </m:r>
                      <m:sSub>
                        <m:sSubPr>
                          <m:ctrlPr>
                            <a:rPr lang="fr-FR" i="1" dirty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i="1" dirty="0">
                              <a:latin typeface="Cambria Math" panose="02040503050406030204" pitchFamily="18" charset="0"/>
                            </a:rPr>
                            <m:t>𝜌</m:t>
                          </m:r>
                        </m:e>
                        <m:sub>
                          <m:sSub>
                            <m:sSubPr>
                              <m:ctrlPr>
                                <a:rPr lang="fr-FR" i="1" dirty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fr-FR" i="1" dirty="0">
                                  <a:latin typeface="Cambria Math" panose="02040503050406030204" pitchFamily="18" charset="0"/>
                                </a:rPr>
                                <m:t>𝐸</m:t>
                              </m:r>
                            </m:e>
                            <m:sub>
                              <m:r>
                                <a:rPr lang="fr-FR" b="0" i="1" dirty="0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d>
                            <m:dPr>
                              <m:ctrlPr>
                                <a:rPr lang="fr-FR" i="1" dirty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fr-FR" i="1" dirty="0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fr-FR" i="1" dirty="0">
                                      <a:latin typeface="Cambria Math" panose="02040503050406030204" pitchFamily="18" charset="0"/>
                                    </a:rPr>
                                    <m:t>𝐸𝑚𝑝𝐼𝐷</m:t>
                                  </m:r>
                                </m:e>
                                <m:sub>
                                  <m:r>
                                    <a:rPr lang="fr-FR" b="0" i="1" dirty="0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fr-FR" i="1" dirty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sSub>
                                <m:sSubPr>
                                  <m:ctrlPr>
                                    <a:rPr lang="fr-FR" i="1" dirty="0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fr-FR" i="1" dirty="0">
                                      <a:latin typeface="Cambria Math" panose="02040503050406030204" pitchFamily="18" charset="0"/>
                                    </a:rPr>
                                    <m:t>𝑁𝑎𝑚𝑒</m:t>
                                  </m:r>
                                </m:e>
                                <m:sub>
                                  <m:r>
                                    <a:rPr lang="fr-FR" b="0" i="1" dirty="0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fr-FR" i="1" dirty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fr-FR" i="1" dirty="0">
                                  <a:latin typeface="Cambria Math" panose="02040503050406030204" pitchFamily="18" charset="0"/>
                                </a:rPr>
                                <m:t>𝑆𝑎𝑙𝑎𝑟𝑦</m:t>
                              </m:r>
                            </m:e>
                          </m:d>
                        </m:sub>
                      </m:sSub>
                      <m:r>
                        <a:rPr lang="ar-DZ" i="1" dirty="0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ar-DZ" i="1" dirty="0" smtClean="0">
                          <a:latin typeface="Cambria Math" panose="02040503050406030204" pitchFamily="18" charset="0"/>
                        </a:rPr>
                        <m:t>𝐸𝑀𝑃𝐿𝑂𝑌𝐸𝐸</m:t>
                      </m:r>
                      <m:r>
                        <a:rPr lang="ar-DZ" i="1" dirty="0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938758" y="1395308"/>
                <a:ext cx="7633742" cy="4484286"/>
              </a:xfrm>
              <a:blipFill>
                <a:blip r:embed="rId2"/>
                <a:stretch>
                  <a:fillRect l="-639" t="-679" r="-1198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AEFBECA5-5BF2-4E9D-86B2-C8F9F0A53A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26</a:t>
            </a:fld>
            <a:endParaRPr lang="en-US"/>
          </a:p>
        </p:txBody>
      </p:sp>
      <p:graphicFrame>
        <p:nvGraphicFramePr>
          <p:cNvPr id="5" name="Tableau 9">
            <a:extLst>
              <a:ext uri="{FF2B5EF4-FFF2-40B4-BE49-F238E27FC236}">
                <a16:creationId xmlns:a16="http://schemas.microsoft.com/office/drawing/2014/main" id="{E9438310-94E1-4FB7-A520-DDBA94E2160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08718350"/>
              </p:ext>
            </p:extLst>
          </p:nvPr>
        </p:nvGraphicFramePr>
        <p:xfrm>
          <a:off x="938758" y="4788607"/>
          <a:ext cx="2392877" cy="1483360"/>
        </p:xfrm>
        <a:graphic>
          <a:graphicData uri="http://schemas.openxmlformats.org/drawingml/2006/table">
            <a:tbl>
              <a:tblPr firstRow="1" bandRow="1">
                <a:tableStyleId>{EB344D84-9AFB-497E-A393-DC336BA19D2E}</a:tableStyleId>
              </a:tblPr>
              <a:tblGrid>
                <a:gridCol w="909920">
                  <a:extLst>
                    <a:ext uri="{9D8B030D-6E8A-4147-A177-3AD203B41FA5}">
                      <a16:colId xmlns:a16="http://schemas.microsoft.com/office/drawing/2014/main" val="764353565"/>
                    </a:ext>
                  </a:extLst>
                </a:gridCol>
                <a:gridCol w="775253">
                  <a:extLst>
                    <a:ext uri="{9D8B030D-6E8A-4147-A177-3AD203B41FA5}">
                      <a16:colId xmlns:a16="http://schemas.microsoft.com/office/drawing/2014/main" val="392931313"/>
                    </a:ext>
                  </a:extLst>
                </a:gridCol>
                <a:gridCol w="707704">
                  <a:extLst>
                    <a:ext uri="{9D8B030D-6E8A-4147-A177-3AD203B41FA5}">
                      <a16:colId xmlns:a16="http://schemas.microsoft.com/office/drawing/2014/main" val="27719380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noProof="0" dirty="0" err="1"/>
                        <a:t>EmpID</a:t>
                      </a:r>
                      <a:endParaRPr lang="en-U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Salary</a:t>
                      </a:r>
                      <a:endParaRPr lang="en-US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75579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1350" b="0" u="none" strike="noStrike" kern="1200" baseline="0" dirty="0">
                          <a:solidFill>
                            <a:schemeClr val="dk1"/>
                          </a:solidFill>
                        </a:rPr>
                        <a:t>860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350" b="0" u="none" strike="noStrike" kern="1200" baseline="0" dirty="0">
                          <a:solidFill>
                            <a:schemeClr val="dk1"/>
                          </a:solidFill>
                        </a:rPr>
                        <a:t>Yasmine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350" b="0" u="none" strike="noStrike" kern="1200" baseline="0" dirty="0">
                          <a:solidFill>
                            <a:schemeClr val="dk1"/>
                          </a:solidFill>
                        </a:rPr>
                        <a:t>19000</a:t>
                      </a:r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79198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1350" b="0" u="none" strike="noStrike" kern="1200" baseline="0" dirty="0">
                          <a:solidFill>
                            <a:schemeClr val="dk1"/>
                          </a:solidFill>
                        </a:rPr>
                        <a:t>750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350" b="0" u="none" strike="noStrike" kern="1200" baseline="0" dirty="0">
                          <a:solidFill>
                            <a:schemeClr val="dk1"/>
                          </a:solidFill>
                        </a:rPr>
                        <a:t>Rayan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350" b="0" u="none" strike="noStrike" kern="1200" baseline="0" dirty="0">
                          <a:solidFill>
                            <a:schemeClr val="dk1"/>
                          </a:solidFill>
                        </a:rPr>
                        <a:t>19000</a:t>
                      </a:r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833762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1350" b="0" u="none" strike="noStrike" kern="1200" baseline="0" dirty="0">
                          <a:solidFill>
                            <a:schemeClr val="dk1"/>
                          </a:solidFill>
                        </a:rPr>
                        <a:t>908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350" b="0" u="none" strike="noStrike" kern="1200" baseline="0" dirty="0">
                          <a:solidFill>
                            <a:schemeClr val="dk1"/>
                          </a:solidFill>
                        </a:rPr>
                        <a:t>Rachad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350" b="0" u="none" strike="noStrike" kern="1200" baseline="0" dirty="0">
                          <a:solidFill>
                            <a:schemeClr val="dk1"/>
                          </a:solidFill>
                        </a:rPr>
                        <a:t>17000</a:t>
                      </a:r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5301558"/>
                  </a:ext>
                </a:extLst>
              </a:tr>
            </a:tbl>
          </a:graphicData>
        </a:graphic>
      </p:graphicFrame>
      <p:sp>
        <p:nvSpPr>
          <p:cNvPr id="6" name="ZoneTexte 5">
            <a:extLst>
              <a:ext uri="{FF2B5EF4-FFF2-40B4-BE49-F238E27FC236}">
                <a16:creationId xmlns:a16="http://schemas.microsoft.com/office/drawing/2014/main" id="{2DE539A4-3264-45C5-B446-1598D0709C42}"/>
              </a:ext>
            </a:extLst>
          </p:cNvPr>
          <p:cNvSpPr txBox="1"/>
          <p:nvPr/>
        </p:nvSpPr>
        <p:spPr>
          <a:xfrm>
            <a:off x="1179323" y="4367419"/>
            <a:ext cx="12530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EMPLOYEE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7" name="Tableau 9">
                <a:extLst>
                  <a:ext uri="{FF2B5EF4-FFF2-40B4-BE49-F238E27FC236}">
                    <a16:creationId xmlns:a16="http://schemas.microsoft.com/office/drawing/2014/main" id="{46CCEC0A-FB66-4032-8C16-FA2B5ACF512E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1752858648"/>
                  </p:ext>
                </p:extLst>
              </p:nvPr>
            </p:nvGraphicFramePr>
            <p:xfrm>
              <a:off x="3883938" y="5514549"/>
              <a:ext cx="2392875" cy="741680"/>
            </p:xfrm>
            <a:graphic>
              <a:graphicData uri="http://schemas.openxmlformats.org/drawingml/2006/table">
                <a:tbl>
                  <a:tblPr firstRow="1" bandRow="1">
                    <a:tableStyleId>{EB344D84-9AFB-497E-A393-DC336BA19D2E}</a:tableStyleId>
                  </a:tblPr>
                  <a:tblGrid>
                    <a:gridCol w="909920">
                      <a:extLst>
                        <a:ext uri="{9D8B030D-6E8A-4147-A177-3AD203B41FA5}">
                          <a16:colId xmlns:a16="http://schemas.microsoft.com/office/drawing/2014/main" val="764353565"/>
                        </a:ext>
                      </a:extLst>
                    </a:gridCol>
                    <a:gridCol w="775252">
                      <a:extLst>
                        <a:ext uri="{9D8B030D-6E8A-4147-A177-3AD203B41FA5}">
                          <a16:colId xmlns:a16="http://schemas.microsoft.com/office/drawing/2014/main" val="392931313"/>
                        </a:ext>
                      </a:extLst>
                    </a:gridCol>
                    <a:gridCol w="707703">
                      <a:extLst>
                        <a:ext uri="{9D8B030D-6E8A-4147-A177-3AD203B41FA5}">
                          <a16:colId xmlns:a16="http://schemas.microsoft.com/office/drawing/2014/main" val="277193806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fr-FR" b="1" i="0" dirty="0" smtClean="0">
                                        <a:latin typeface="+mn-lt"/>
                                      </a:rPr>
                                    </m:ctrlPr>
                                  </m:sSubPr>
                                  <m:e>
                                    <m:r>
                                      <a:rPr lang="fr-FR" b="1" i="0" dirty="0">
                                        <a:latin typeface="+mn-lt"/>
                                      </a:rPr>
                                      <m:t>𝐄𝐦𝐩𝐈𝐃</m:t>
                                    </m:r>
                                  </m:e>
                                  <m:sub>
                                    <m:r>
                                      <a:rPr lang="fr-FR" b="1" i="0" dirty="0">
                                        <a:latin typeface="+mn-lt"/>
                                      </a:rPr>
                                      <m:t>𝟏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b="1" i="0" noProof="0" dirty="0">
                            <a:latin typeface="+mn-lt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fr-FR" b="1" i="0" dirty="0" smtClean="0">
                                        <a:latin typeface="+mn-lt"/>
                                      </a:rPr>
                                    </m:ctrlPr>
                                  </m:sSubPr>
                                  <m:e>
                                    <m:r>
                                      <a:rPr lang="fr-FR" b="1" i="0" dirty="0">
                                        <a:latin typeface="+mn-lt"/>
                                      </a:rPr>
                                      <m:t>𝐍𝐚𝐦𝐞</m:t>
                                    </m:r>
                                  </m:e>
                                  <m:sub>
                                    <m:r>
                                      <a:rPr lang="fr-FR" b="1" i="0" dirty="0">
                                        <a:latin typeface="+mn-lt"/>
                                      </a:rPr>
                                      <m:t>𝟏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fr-FR" b="1" i="0" dirty="0">
                            <a:latin typeface="+mn-lt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dirty="0">
                              <a:latin typeface="+mn-lt"/>
                            </a:rPr>
                            <a:t>Salary</a:t>
                          </a:r>
                          <a:endParaRPr lang="en-US" noProof="0" dirty="0">
                            <a:latin typeface="+mn-lt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49755798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1350" b="0" u="none" strike="noStrike" kern="1200" baseline="0" dirty="0">
                              <a:solidFill>
                                <a:schemeClr val="dk1"/>
                              </a:solidFill>
                            </a:rPr>
                            <a:t>750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sz="1350" b="0" u="none" strike="noStrike" kern="1200" baseline="0" dirty="0">
                              <a:solidFill>
                                <a:schemeClr val="dk1"/>
                              </a:solidFill>
                            </a:rPr>
                            <a:t>Rayan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1350" b="0" u="none" strike="noStrike" kern="1200" baseline="0" dirty="0">
                              <a:solidFill>
                                <a:schemeClr val="dk1"/>
                              </a:solidFill>
                            </a:rPr>
                            <a:t>19000</a:t>
                          </a:r>
                          <a:endParaRPr lang="fr-FR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107919898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7" name="Tableau 9">
                <a:extLst>
                  <a:ext uri="{FF2B5EF4-FFF2-40B4-BE49-F238E27FC236}">
                    <a16:creationId xmlns:a16="http://schemas.microsoft.com/office/drawing/2014/main" id="{46CCEC0A-FB66-4032-8C16-FA2B5ACF512E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1752858648"/>
                  </p:ext>
                </p:extLst>
              </p:nvPr>
            </p:nvGraphicFramePr>
            <p:xfrm>
              <a:off x="3883938" y="5514549"/>
              <a:ext cx="2392875" cy="741680"/>
            </p:xfrm>
            <a:graphic>
              <a:graphicData uri="http://schemas.openxmlformats.org/drawingml/2006/table">
                <a:tbl>
                  <a:tblPr firstRow="1" bandRow="1">
                    <a:tableStyleId>{EB344D84-9AFB-497E-A393-DC336BA19D2E}</a:tableStyleId>
                  </a:tblPr>
                  <a:tblGrid>
                    <a:gridCol w="909920">
                      <a:extLst>
                        <a:ext uri="{9D8B030D-6E8A-4147-A177-3AD203B41FA5}">
                          <a16:colId xmlns:a16="http://schemas.microsoft.com/office/drawing/2014/main" val="764353565"/>
                        </a:ext>
                      </a:extLst>
                    </a:gridCol>
                    <a:gridCol w="775252">
                      <a:extLst>
                        <a:ext uri="{9D8B030D-6E8A-4147-A177-3AD203B41FA5}">
                          <a16:colId xmlns:a16="http://schemas.microsoft.com/office/drawing/2014/main" val="392931313"/>
                        </a:ext>
                      </a:extLst>
                    </a:gridCol>
                    <a:gridCol w="707703">
                      <a:extLst>
                        <a:ext uri="{9D8B030D-6E8A-4147-A177-3AD203B41FA5}">
                          <a16:colId xmlns:a16="http://schemas.microsoft.com/office/drawing/2014/main" val="277193806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>
                        <a:blipFill>
                          <a:blip r:embed="rId3"/>
                          <a:stretch>
                            <a:fillRect t="-3226" r="-165101" b="-10161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>
                        <a:blipFill>
                          <a:blip r:embed="rId3"/>
                          <a:stretch>
                            <a:fillRect l="-116406" t="-3226" r="-92188" b="-10161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dirty="0">
                              <a:latin typeface="+mn-lt"/>
                            </a:rPr>
                            <a:t>Salary</a:t>
                          </a:r>
                          <a:endParaRPr lang="en-US" noProof="0" dirty="0">
                            <a:latin typeface="+mn-lt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49755798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1350" b="0" u="none" strike="noStrike" kern="1200" baseline="0" dirty="0">
                              <a:solidFill>
                                <a:schemeClr val="dk1"/>
                              </a:solidFill>
                            </a:rPr>
                            <a:t>750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sz="1350" b="0" u="none" strike="noStrike" kern="1200" baseline="0" dirty="0">
                              <a:solidFill>
                                <a:schemeClr val="dk1"/>
                              </a:solidFill>
                            </a:rPr>
                            <a:t>Rayan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1350" b="0" u="none" strike="noStrike" kern="1200" baseline="0" dirty="0">
                              <a:solidFill>
                                <a:schemeClr val="dk1"/>
                              </a:solidFill>
                            </a:rPr>
                            <a:t>19000</a:t>
                          </a:r>
                          <a:endParaRPr lang="fr-FR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107919898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" name="ZoneTexte 8">
                <a:extLst>
                  <a:ext uri="{FF2B5EF4-FFF2-40B4-BE49-F238E27FC236}">
                    <a16:creationId xmlns:a16="http://schemas.microsoft.com/office/drawing/2014/main" id="{2E5130F6-E974-4659-9E44-67E0901A62B9}"/>
                  </a:ext>
                </a:extLst>
              </p:cNvPr>
              <p:cNvSpPr txBox="1"/>
              <p:nvPr/>
            </p:nvSpPr>
            <p:spPr>
              <a:xfrm>
                <a:off x="3862636" y="5093361"/>
                <a:ext cx="115749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r-FR" i="1" dirty="0">
                              <a:solidFill>
                                <a:schemeClr val="tx1">
                                  <a:lumMod val="65000"/>
                                  <a:lumOff val="3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i="1" dirty="0">
                              <a:solidFill>
                                <a:schemeClr val="tx1">
                                  <a:lumMod val="65000"/>
                                  <a:lumOff val="3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𝐸</m:t>
                          </m:r>
                        </m:e>
                        <m:sub>
                          <m:r>
                            <a:rPr lang="fr-FR" i="1" dirty="0">
                              <a:solidFill>
                                <a:schemeClr val="tx1">
                                  <a:lumMod val="65000"/>
                                  <a:lumOff val="3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sSub>
                        <m:sSubPr>
                          <m:ctrlPr>
                            <a:rPr lang="ar-DZ" i="1" dirty="0">
                              <a:solidFill>
                                <a:schemeClr val="tx1">
                                  <a:lumMod val="65000"/>
                                  <a:lumOff val="3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ar-DZ" i="1" dirty="0">
                              <a:solidFill>
                                <a:schemeClr val="tx1">
                                  <a:lumMod val="65000"/>
                                  <a:lumOff val="3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⋈</m:t>
                          </m:r>
                        </m:e>
                        <m:sub>
                          <m:r>
                            <a:rPr lang="ar-DZ" i="1" dirty="0">
                              <a:solidFill>
                                <a:schemeClr val="tx1">
                                  <a:lumMod val="65000"/>
                                  <a:lumOff val="3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𝜃</m:t>
                          </m:r>
                        </m:sub>
                      </m:sSub>
                      <m:sSub>
                        <m:sSubPr>
                          <m:ctrlPr>
                            <a:rPr lang="fr-FR" i="1" dirty="0">
                              <a:solidFill>
                                <a:schemeClr val="tx1">
                                  <a:lumMod val="65000"/>
                                  <a:lumOff val="3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i="1" dirty="0">
                              <a:solidFill>
                                <a:schemeClr val="tx1">
                                  <a:lumMod val="65000"/>
                                  <a:lumOff val="3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𝐸</m:t>
                          </m:r>
                        </m:e>
                        <m:sub>
                          <m:r>
                            <a:rPr lang="fr-FR" i="1" dirty="0">
                              <a:solidFill>
                                <a:schemeClr val="tx1">
                                  <a:lumMod val="65000"/>
                                  <a:lumOff val="3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fr-FR" i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ambria Math" panose="02040503050406030204" pitchFamily="18" charset="0"/>
                </a:endParaRPr>
              </a:p>
            </p:txBody>
          </p:sp>
        </mc:Choice>
        <mc:Fallback>
          <p:sp>
            <p:nvSpPr>
              <p:cNvPr id="9" name="ZoneTexte 8">
                <a:extLst>
                  <a:ext uri="{FF2B5EF4-FFF2-40B4-BE49-F238E27FC236}">
                    <a16:creationId xmlns:a16="http://schemas.microsoft.com/office/drawing/2014/main" id="{2E5130F6-E974-4659-9E44-67E0901A62B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62636" y="5093361"/>
                <a:ext cx="1157496" cy="369332"/>
              </a:xfrm>
              <a:prstGeom prst="rect">
                <a:avLst/>
              </a:prstGeom>
              <a:blipFill>
                <a:blip r:embed="rId4"/>
                <a:stretch>
                  <a:fillRect b="-3333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10" name="Tableau 9">
                <a:extLst>
                  <a:ext uri="{FF2B5EF4-FFF2-40B4-BE49-F238E27FC236}">
                    <a16:creationId xmlns:a16="http://schemas.microsoft.com/office/drawing/2014/main" id="{556DA7CE-D63B-4737-A455-DE48EE5EDD00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935463430"/>
                  </p:ext>
                </p:extLst>
              </p:nvPr>
            </p:nvGraphicFramePr>
            <p:xfrm>
              <a:off x="6276813" y="5514549"/>
              <a:ext cx="1685172" cy="741680"/>
            </p:xfrm>
            <a:graphic>
              <a:graphicData uri="http://schemas.openxmlformats.org/drawingml/2006/table">
                <a:tbl>
                  <a:tblPr firstRow="1" bandRow="1">
                    <a:tableStyleId>{74C1A8A3-306A-4EB7-A6B1-4F7E0EB9C5D6}</a:tableStyleId>
                  </a:tblPr>
                  <a:tblGrid>
                    <a:gridCol w="909920">
                      <a:extLst>
                        <a:ext uri="{9D8B030D-6E8A-4147-A177-3AD203B41FA5}">
                          <a16:colId xmlns:a16="http://schemas.microsoft.com/office/drawing/2014/main" val="764353565"/>
                        </a:ext>
                      </a:extLst>
                    </a:gridCol>
                    <a:gridCol w="775252">
                      <a:extLst>
                        <a:ext uri="{9D8B030D-6E8A-4147-A177-3AD203B41FA5}">
                          <a16:colId xmlns:a16="http://schemas.microsoft.com/office/drawing/2014/main" val="392931313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fr-FR" b="1" dirty="0" smtClean="0"/>
                                    </m:ctrlPr>
                                  </m:sSubPr>
                                  <m:e>
                                    <m:r>
                                      <a:rPr lang="fr-FR" b="1" dirty="0"/>
                                      <m:t>𝐄𝐦𝐩𝐈𝐃</m:t>
                                    </m:r>
                                  </m:e>
                                  <m:sub>
                                    <m:r>
                                      <a:rPr lang="fr-FR" b="1" dirty="0" smtClean="0"/>
                                      <m:t>𝟐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b="1" i="0" noProof="0" dirty="0">
                            <a:latin typeface="+mn-lt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fr-FR" b="1" dirty="0" smtClean="0"/>
                                    </m:ctrlPr>
                                  </m:sSubPr>
                                  <m:e>
                                    <m:r>
                                      <a:rPr lang="fr-FR" b="1" dirty="0"/>
                                      <m:t>𝐍𝐚𝐦𝐞</m:t>
                                    </m:r>
                                  </m:e>
                                  <m:sub>
                                    <m:r>
                                      <a:rPr lang="fr-FR" b="1" dirty="0" smtClean="0"/>
                                      <m:t>𝟐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fr-FR" dirty="0">
                            <a:latin typeface="+mn-lt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49755798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1350" b="0" u="none" strike="noStrike" kern="1200" baseline="0" dirty="0">
                              <a:solidFill>
                                <a:schemeClr val="dk1"/>
                              </a:solidFill>
                            </a:rPr>
                            <a:t>860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sz="1350" b="0" u="none" strike="noStrike" kern="1200" baseline="0" dirty="0">
                              <a:solidFill>
                                <a:schemeClr val="dk1"/>
                              </a:solidFill>
                            </a:rPr>
                            <a:t>Yasmine</a:t>
                          </a:r>
                          <a:endParaRPr lang="fr-FR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107919898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10" name="Tableau 9">
                <a:extLst>
                  <a:ext uri="{FF2B5EF4-FFF2-40B4-BE49-F238E27FC236}">
                    <a16:creationId xmlns:a16="http://schemas.microsoft.com/office/drawing/2014/main" id="{556DA7CE-D63B-4737-A455-DE48EE5EDD00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935463430"/>
                  </p:ext>
                </p:extLst>
              </p:nvPr>
            </p:nvGraphicFramePr>
            <p:xfrm>
              <a:off x="6276813" y="5514549"/>
              <a:ext cx="1685172" cy="741680"/>
            </p:xfrm>
            <a:graphic>
              <a:graphicData uri="http://schemas.openxmlformats.org/drawingml/2006/table">
                <a:tbl>
                  <a:tblPr firstRow="1" bandRow="1">
                    <a:tableStyleId>{74C1A8A3-306A-4EB7-A6B1-4F7E0EB9C5D6}</a:tableStyleId>
                  </a:tblPr>
                  <a:tblGrid>
                    <a:gridCol w="909920">
                      <a:extLst>
                        <a:ext uri="{9D8B030D-6E8A-4147-A177-3AD203B41FA5}">
                          <a16:colId xmlns:a16="http://schemas.microsoft.com/office/drawing/2014/main" val="764353565"/>
                        </a:ext>
                      </a:extLst>
                    </a:gridCol>
                    <a:gridCol w="775252">
                      <a:extLst>
                        <a:ext uri="{9D8B030D-6E8A-4147-A177-3AD203B41FA5}">
                          <a16:colId xmlns:a16="http://schemas.microsoft.com/office/drawing/2014/main" val="392931313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>
                        <a:blipFill>
                          <a:blip r:embed="rId5"/>
                          <a:stretch>
                            <a:fillRect t="-3226" r="-86667" b="-10161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>
                        <a:blipFill>
                          <a:blip r:embed="rId5"/>
                          <a:stretch>
                            <a:fillRect l="-117188" t="-3226" r="-1563" b="-10161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49755798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1350" b="0" u="none" strike="noStrike" kern="1200" baseline="0" dirty="0">
                              <a:solidFill>
                                <a:schemeClr val="dk1"/>
                              </a:solidFill>
                            </a:rPr>
                            <a:t>860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sz="1350" b="0" u="none" strike="noStrike" kern="1200" baseline="0" dirty="0">
                              <a:solidFill>
                                <a:schemeClr val="dk1"/>
                              </a:solidFill>
                            </a:rPr>
                            <a:t>Yasmine</a:t>
                          </a:r>
                          <a:endParaRPr lang="fr-FR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107919898"/>
                      </a:ext>
                    </a:extLst>
                  </a:tr>
                </a:tbl>
              </a:graphicData>
            </a:graphic>
          </p:graphicFrame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9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Practice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38758" y="1311965"/>
            <a:ext cx="7633742" cy="5063714"/>
          </a:xfrm>
        </p:spPr>
        <p:txBody>
          <a:bodyPr>
            <a:normAutofit fontScale="92500" lnSpcReduction="20000"/>
          </a:bodyPr>
          <a:lstStyle/>
          <a:p>
            <a:pPr>
              <a:defRPr sz="2000"/>
            </a:pPr>
            <a:r>
              <a:rPr lang="en-US" dirty="0"/>
              <a:t>Given the following relational schema:</a:t>
            </a:r>
          </a:p>
          <a:p>
            <a:pPr marL="457200" lvl="1" indent="0">
              <a:buNone/>
              <a:defRPr sz="2000"/>
            </a:pPr>
            <a:r>
              <a:rPr lang="en-US" dirty="0"/>
              <a:t>PERSON(</a:t>
            </a:r>
            <a:r>
              <a:rPr lang="en-US" u="sng" dirty="0" err="1"/>
              <a:t>idPerson</a:t>
            </a:r>
            <a:r>
              <a:rPr lang="en-US" dirty="0"/>
              <a:t>, name, age)</a:t>
            </a:r>
          </a:p>
          <a:p>
            <a:pPr marL="457200" lvl="1" indent="0">
              <a:buNone/>
              <a:defRPr sz="2000"/>
            </a:pPr>
            <a:r>
              <a:rPr lang="en-US" dirty="0"/>
              <a:t>RESTAURANT(</a:t>
            </a:r>
            <a:r>
              <a:rPr lang="en-US" u="sng" dirty="0" err="1"/>
              <a:t>idRestaurant</a:t>
            </a:r>
            <a:r>
              <a:rPr lang="en-US" dirty="0"/>
              <a:t>, name, city)</a:t>
            </a:r>
          </a:p>
          <a:p>
            <a:pPr marL="457200" lvl="1" indent="0">
              <a:buNone/>
              <a:defRPr sz="2000"/>
            </a:pPr>
            <a:r>
              <a:rPr lang="en-US" dirty="0"/>
              <a:t>RESERVATION(</a:t>
            </a:r>
            <a:r>
              <a:rPr lang="en-US" u="sng" dirty="0"/>
              <a:t>#idPerson, #idRestaurant, date</a:t>
            </a:r>
            <a:r>
              <a:rPr lang="en-US" dirty="0"/>
              <a:t>)</a:t>
            </a:r>
          </a:p>
          <a:p>
            <a:pPr marL="457200" lvl="1" indent="0">
              <a:buNone/>
              <a:defRPr sz="2000"/>
            </a:pPr>
            <a:endParaRPr lang="en-US" dirty="0"/>
          </a:p>
          <a:p>
            <a:pPr>
              <a:defRPr sz="2000"/>
            </a:pPr>
            <a:r>
              <a:rPr lang="en-US" dirty="0"/>
              <a:t>Write the following queries:</a:t>
            </a:r>
          </a:p>
          <a:p>
            <a:pPr marL="457200" indent="-457200">
              <a:buFont typeface="+mj-lt"/>
              <a:buAutoNum type="arabicPeriod"/>
              <a:defRPr sz="2000"/>
            </a:pPr>
            <a:r>
              <a:rPr lang="en-US" dirty="0"/>
              <a:t>The names of the people who made reservations in February 2020 in </a:t>
            </a:r>
            <a:r>
              <a:rPr lang="en-US" dirty="0" err="1"/>
              <a:t>Tlemcen</a:t>
            </a:r>
            <a:r>
              <a:rPr lang="en-US" dirty="0"/>
              <a:t>.</a:t>
            </a:r>
          </a:p>
          <a:p>
            <a:pPr marL="457200" indent="-457200">
              <a:buFont typeface="+mj-lt"/>
              <a:buAutoNum type="arabicPeriod"/>
              <a:defRPr sz="2000"/>
            </a:pPr>
            <a:r>
              <a:rPr lang="en-US" dirty="0"/>
              <a:t>The cities of the restaurants where Yasmine went.</a:t>
            </a:r>
          </a:p>
          <a:p>
            <a:pPr marL="457200" indent="-457200">
              <a:buFont typeface="+mj-lt"/>
              <a:buAutoNum type="arabicPeriod"/>
              <a:defRPr sz="2000"/>
            </a:pPr>
            <a:r>
              <a:rPr lang="en-US" dirty="0"/>
              <a:t>The identifiers of the people who are older than 21 or who went to the restaurant “Le Boudoir.”</a:t>
            </a:r>
          </a:p>
          <a:p>
            <a:pPr marL="457200" indent="-457200">
              <a:buFont typeface="+mj-lt"/>
              <a:buAutoNum type="arabicPeriod"/>
              <a:defRPr sz="2000"/>
            </a:pPr>
            <a:r>
              <a:rPr lang="en-US" dirty="0"/>
              <a:t>The identifiers of the people who are older than 21 and who did not make a reservation at “Le Fumoir.”</a:t>
            </a:r>
          </a:p>
          <a:p>
            <a:pPr marL="457200" indent="-457200">
              <a:buFont typeface="+mj-lt"/>
              <a:buAutoNum type="arabicPeriod"/>
              <a:defRPr sz="2000"/>
            </a:pPr>
            <a:r>
              <a:rPr lang="en-US" dirty="0"/>
              <a:t>The names of the people who made at least two reservations.</a:t>
            </a:r>
          </a:p>
          <a:p>
            <a:pPr marL="457200" indent="-457200">
              <a:buFont typeface="+mj-lt"/>
              <a:buAutoNum type="arabicPeriod"/>
              <a:defRPr sz="2000"/>
            </a:pPr>
            <a:r>
              <a:rPr lang="en-US" dirty="0"/>
              <a:t>The names of the people who are older than </a:t>
            </a:r>
            <a:r>
              <a:rPr lang="en-US" dirty="0" err="1"/>
              <a:t>Samah</a:t>
            </a:r>
            <a:r>
              <a:rPr lang="en-US" dirty="0"/>
              <a:t>.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383761E2-9150-4367-9791-84B05CC688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27</a:t>
            </a:fld>
            <a:endParaRPr lang="en-US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/>
            </a:pPr>
            <a:r>
              <a:t>Renaming Operator (ρ) → changes relation or attribute names.</a:t>
            </a:r>
          </a:p>
          <a:p>
            <a:pPr>
              <a:defRPr sz="2000"/>
            </a:pPr>
            <a:r>
              <a:t>Set Operators (∪, ∩, −) → combine or compare relations.</a:t>
            </a:r>
          </a:p>
          <a:p>
            <a:pPr>
              <a:defRPr sz="2000"/>
            </a:pPr>
            <a:r>
              <a:t>Cartesian Product (×) → basis for joins.</a:t>
            </a:r>
          </a:p>
          <a:p>
            <a:pPr>
              <a:defRPr sz="2000"/>
            </a:pPr>
            <a:r>
              <a:t>Join Operators (⋈) → combine related data across tables.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2289B539-DB8F-48E5-944C-89B2486B96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28</a:t>
            </a:fld>
            <a:endParaRPr lang="en-US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Next Chapter Preview – Introduction to SQL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/>
            </a:pPr>
            <a:r>
              <a:rPr dirty="0"/>
              <a:t>Translation of relational algebra into SQL statements:</a:t>
            </a:r>
          </a:p>
          <a:p>
            <a:pPr lvl="1">
              <a:defRPr sz="2000"/>
            </a:pPr>
            <a:r>
              <a:rPr dirty="0"/>
              <a:t>SELECT, INSERT, UPDATE, DELETE (DML)</a:t>
            </a:r>
          </a:p>
          <a:p>
            <a:pPr lvl="1">
              <a:defRPr sz="2000"/>
            </a:pPr>
            <a:r>
              <a:rPr dirty="0"/>
              <a:t>CREATE, ALTER, DROP (DDL)</a:t>
            </a:r>
          </a:p>
          <a:p>
            <a:pPr lvl="1">
              <a:defRPr sz="2000"/>
            </a:pPr>
            <a:r>
              <a:rPr dirty="0"/>
              <a:t>Constraints: PRIMARY KEY, FOREIGN KEY, UNIQUE, CHECK</a:t>
            </a:r>
          </a:p>
          <a:p>
            <a:pPr>
              <a:defRPr sz="2000"/>
            </a:pPr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252E8C34-78E5-41D5-93A7-5DF97015DF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29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>
            <a:extLst>
              <a:ext uri="{FF2B5EF4-FFF2-40B4-BE49-F238E27FC236}">
                <a16:creationId xmlns:a16="http://schemas.microsoft.com/office/drawing/2014/main" id="{F591B6A7-F18B-49E3-9EAA-C449C65474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08892" y="1385968"/>
            <a:ext cx="7738814" cy="4394988"/>
          </a:xfrm>
        </p:spPr>
        <p:txBody>
          <a:bodyPr/>
          <a:lstStyle/>
          <a:p>
            <a:r>
              <a:rPr lang="fr-FR" sz="6000" dirty="0" err="1"/>
              <a:t>Renaming</a:t>
            </a:r>
            <a:r>
              <a:rPr lang="fr-FR" sz="6000" dirty="0"/>
              <a:t> </a:t>
            </a:r>
            <a:r>
              <a:rPr lang="fr-FR" sz="6000" dirty="0" err="1"/>
              <a:t>Operator</a:t>
            </a:r>
            <a:r>
              <a:rPr lang="fr-FR" sz="6000" dirty="0"/>
              <a:t> </a:t>
            </a:r>
            <a:br>
              <a:rPr lang="fr-FR" sz="6000" dirty="0"/>
            </a:br>
            <a:r>
              <a:rPr lang="fr-FR" sz="6000" b="1" dirty="0">
                <a:sym typeface="Symbol" panose="05050102010706020507" pitchFamily="18" charset="2"/>
              </a:rPr>
              <a:t></a:t>
            </a:r>
            <a:endParaRPr lang="fr-FR" sz="6000" b="1" dirty="0"/>
          </a:p>
        </p:txBody>
      </p:sp>
      <p:sp>
        <p:nvSpPr>
          <p:cNvPr id="5" name="Sous-titre 4">
            <a:extLst>
              <a:ext uri="{FF2B5EF4-FFF2-40B4-BE49-F238E27FC236}">
                <a16:creationId xmlns:a16="http://schemas.microsoft.com/office/drawing/2014/main" id="{27D0E3FD-8F12-47FD-9A01-7E367247758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5B251F8C-0CAE-4896-B9AF-ECE8FDD44D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02589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Renaming Operator </a:t>
            </a:r>
            <a:r>
              <a:rPr lang="fr-FR" b="1" dirty="0">
                <a:sym typeface="Symbol" panose="05050102010706020507" pitchFamily="18" charset="2"/>
              </a:rPr>
              <a:t></a:t>
            </a:r>
            <a:endParaRPr b="1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000"/>
                </a:pPr>
                <a:r>
                  <a:rPr lang="fr-FR" dirty="0"/>
                  <a:t>Purpose: rename </a:t>
                </a:r>
                <a:r>
                  <a:rPr lang="fr-FR" dirty="0">
                    <a:solidFill>
                      <a:srgbClr val="FF0000"/>
                    </a:solidFill>
                  </a:rPr>
                  <a:t>relations</a:t>
                </a:r>
                <a:r>
                  <a:rPr lang="fr-FR" dirty="0"/>
                  <a:t> or </a:t>
                </a:r>
                <a:r>
                  <a:rPr lang="fr-FR" dirty="0">
                    <a:solidFill>
                      <a:srgbClr val="FF0000"/>
                    </a:solidFill>
                  </a:rPr>
                  <a:t>attributes</a:t>
                </a:r>
                <a:r>
                  <a:rPr lang="fr-FR" dirty="0"/>
                  <a:t> to avoid ambiguity.</a:t>
                </a:r>
              </a:p>
              <a:p>
                <a:pPr>
                  <a:defRPr sz="2000"/>
                </a:pPr>
                <a:r>
                  <a:rPr lang="fr-FR" dirty="0"/>
                  <a:t>Notation: </a:t>
                </a:r>
              </a:p>
              <a:p>
                <a:pPr marL="457200" lvl="1" indent="0">
                  <a:buNone/>
                  <a:defRPr sz="2000"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ar-DZ" i="1" dirty="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ar-DZ" i="1" dirty="0">
                              <a:latin typeface="Cambria Math" panose="02040503050406030204" pitchFamily="18" charset="0"/>
                            </a:rPr>
                            <m:t>𝜌</m:t>
                          </m:r>
                        </m:e>
                        <m:sub>
                          <m:sSup>
                            <m:sSupPr>
                              <m:ctrlPr>
                                <a:rPr lang="fr-FR" b="0" i="1" dirty="0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fr-FR" b="0" i="1" dirty="0" smtClean="0"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p>
                              <m:r>
                                <a:rPr lang="fr-FR" b="0" i="1" dirty="0" smtClean="0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  <m:r>
                            <a:rPr lang="fr-FR" b="0" i="1" dirty="0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sSub>
                            <m:sSubPr>
                              <m:ctrlPr>
                                <a:rPr lang="fr-FR" b="0" i="1" dirty="0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sSup>
                                <m:sSupPr>
                                  <m:ctrlPr>
                                    <a:rPr lang="fr-FR" b="0" i="1" dirty="0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fr-FR" b="0" i="1" dirty="0" smtClean="0">
                                      <a:latin typeface="Cambria Math" panose="02040503050406030204" pitchFamily="18" charset="0"/>
                                    </a:rPr>
                                    <m:t>𝐴</m:t>
                                  </m:r>
                                </m:e>
                                <m:sup>
                                  <m:r>
                                    <a:rPr lang="fr-FR" b="0" i="1" dirty="0" smtClean="0">
                                      <a:latin typeface="Cambria Math" panose="02040503050406030204" pitchFamily="18" charset="0"/>
                                    </a:rPr>
                                    <m:t>′</m:t>
                                  </m:r>
                                </m:sup>
                              </m:sSup>
                            </m:e>
                            <m:sub>
                              <m:r>
                                <a:rPr lang="fr-FR" b="0" i="1" dirty="0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fr-FR" b="0" i="1" dirty="0" smtClean="0">
                              <a:latin typeface="Cambria Math" panose="02040503050406030204" pitchFamily="18" charset="0"/>
                            </a:rPr>
                            <m:t>,  …,</m:t>
                          </m:r>
                          <m:sSub>
                            <m:sSubPr>
                              <m:ctrlPr>
                                <a:rPr lang="fr-FR" i="1" dirty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sSup>
                                <m:sSupPr>
                                  <m:ctrlPr>
                                    <a:rPr lang="fr-FR" i="1" dirty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fr-FR" i="1" dirty="0">
                                      <a:latin typeface="Cambria Math" panose="02040503050406030204" pitchFamily="18" charset="0"/>
                                    </a:rPr>
                                    <m:t>𝐴</m:t>
                                  </m:r>
                                </m:e>
                                <m:sup>
                                  <m:r>
                                    <a:rPr lang="fr-FR" i="1" dirty="0">
                                      <a:latin typeface="Cambria Math" panose="02040503050406030204" pitchFamily="18" charset="0"/>
                                    </a:rPr>
                                    <m:t>′</m:t>
                                  </m:r>
                                </m:sup>
                              </m:sSup>
                            </m:e>
                            <m:sub>
                              <m:r>
                                <a:rPr lang="fr-FR" b="0" i="1" dirty="0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b>
                          </m:sSub>
                          <m:r>
                            <a:rPr lang="fr-FR" b="0" i="1" dirty="0" smtClean="0">
                              <a:latin typeface="Cambria Math" panose="02040503050406030204" pitchFamily="18" charset="0"/>
                            </a:rPr>
                            <m:t>)</m:t>
                          </m:r>
                        </m:sub>
                      </m:sSub>
                      <m:r>
                        <a:rPr lang="ar-DZ" i="1" dirty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fr-FR" b="0" i="1" dirty="0" smtClean="0">
                          <a:latin typeface="Cambria Math" panose="02040503050406030204" pitchFamily="18" charset="0"/>
                        </a:rPr>
                        <m:t>𝑅</m:t>
                      </m:r>
                    </m:oMath>
                  </m:oMathPara>
                </a14:m>
                <a:endParaRPr lang="fr-FR" dirty="0"/>
              </a:p>
              <a:p>
                <a:pPr>
                  <a:defRPr sz="2000"/>
                </a:pPr>
                <a:r>
                  <a:rPr lang="fr-FR" dirty="0"/>
                  <a:t>Example: </a:t>
                </a:r>
              </a:p>
              <a:p>
                <a:pPr marL="0" indent="0">
                  <a:buNone/>
                  <a:defRPr sz="2000"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ar-DZ" i="1" dirty="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ar-DZ" i="1" dirty="0">
                              <a:latin typeface="Cambria Math" panose="02040503050406030204" pitchFamily="18" charset="0"/>
                            </a:rPr>
                            <m:t>𝜌</m:t>
                          </m:r>
                        </m:e>
                        <m:sub>
                          <m:r>
                            <a:rPr lang="fr-FR" b="0" i="1" dirty="0" smtClean="0">
                              <a:latin typeface="Cambria Math" panose="02040503050406030204" pitchFamily="18" charset="0"/>
                            </a:rPr>
                            <m:t>𝑃𝐸𝑅𝑆𝑂𝑁</m:t>
                          </m:r>
                          <m:r>
                            <a:rPr lang="fr-FR" b="0" i="1" dirty="0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fr-FR" i="1" dirty="0">
                              <a:latin typeface="Cambria Math" panose="02040503050406030204" pitchFamily="18" charset="0"/>
                            </a:rPr>
                            <m:t>𝑖𝑑𝑃𝑒𝑟𝑠𝑜𝑛</m:t>
                          </m:r>
                          <m:r>
                            <a:rPr lang="fr-FR" b="0" i="1" dirty="0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fr-FR" b="0" i="1" dirty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fr-FR" i="1" dirty="0">
                              <a:latin typeface="Cambria Math" panose="02040503050406030204" pitchFamily="18" charset="0"/>
                            </a:rPr>
                            <m:t>𝑃𝑒𝑟𝑠𝑜𝑛𝑁𝑎𝑚𝑒</m:t>
                          </m:r>
                          <m:r>
                            <a:rPr lang="fr-FR" b="0" i="1" dirty="0" smtClean="0">
                              <a:latin typeface="Cambria Math" panose="02040503050406030204" pitchFamily="18" charset="0"/>
                            </a:rPr>
                            <m:t>)</m:t>
                          </m:r>
                        </m:sub>
                      </m:sSub>
                      <m:r>
                        <a:rPr lang="ar-DZ" i="1" dirty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fr-FR" b="0" i="1" dirty="0" smtClean="0">
                          <a:latin typeface="Cambria Math" panose="02040503050406030204" pitchFamily="18" charset="0"/>
                        </a:rPr>
                        <m:t>(</m:t>
                      </m:r>
                      <m:sSub>
                        <m:sSubPr>
                          <m:ctrlPr>
                            <a:rPr lang="fr-FR" b="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𝜋</m:t>
                          </m:r>
                        </m:e>
                        <m:sub>
                          <m:r>
                            <a:rPr lang="fr-FR" b="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𝑖</m:t>
                          </m:r>
                          <m:r>
                            <a:rPr lang="fr-FR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𝑑𝑆𝑡𝑢𝑑𝑒𝑛𝑡</m:t>
                          </m:r>
                          <m:r>
                            <a:rPr lang="fr-FR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,</m:t>
                          </m:r>
                          <m:r>
                            <a:rPr lang="fr-FR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𝑆𝑡𝑢𝑑𝑒𝑛𝑡𝑁𝑎𝑚𝑒</m:t>
                          </m:r>
                        </m:sub>
                      </m:sSub>
                      <m:r>
                        <a:rPr lang="fr-FR" b="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fr-FR" b="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𝑆𝑇𝑈𝐷𝐸𝑁𝑇</m:t>
                      </m:r>
                      <m:r>
                        <a:rPr lang="fr-FR" b="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fr-FR" dirty="0"/>
              </a:p>
              <a:p>
                <a:pPr>
                  <a:defRPr sz="2000"/>
                </a:pPr>
                <a:endParaRPr lang="fr-FR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719" t="-678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4" name="Tableau 9">
            <a:extLst>
              <a:ext uri="{FF2B5EF4-FFF2-40B4-BE49-F238E27FC236}">
                <a16:creationId xmlns:a16="http://schemas.microsoft.com/office/drawing/2014/main" id="{EE1FBFF0-01B1-4E86-B7E9-3377757D5D8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05449739"/>
              </p:ext>
            </p:extLst>
          </p:nvPr>
        </p:nvGraphicFramePr>
        <p:xfrm>
          <a:off x="1013792" y="5208819"/>
          <a:ext cx="2882636" cy="1112520"/>
        </p:xfrm>
        <a:graphic>
          <a:graphicData uri="http://schemas.openxmlformats.org/drawingml/2006/table">
            <a:tbl>
              <a:tblPr firstRow="1" bandRow="1">
                <a:tableStyleId>{EB344D84-9AFB-497E-A393-DC336BA19D2E}</a:tableStyleId>
              </a:tblPr>
              <a:tblGrid>
                <a:gridCol w="1033669">
                  <a:extLst>
                    <a:ext uri="{9D8B030D-6E8A-4147-A177-3AD203B41FA5}">
                      <a16:colId xmlns:a16="http://schemas.microsoft.com/office/drawing/2014/main" val="764353565"/>
                    </a:ext>
                  </a:extLst>
                </a:gridCol>
                <a:gridCol w="1341782">
                  <a:extLst>
                    <a:ext uri="{9D8B030D-6E8A-4147-A177-3AD203B41FA5}">
                      <a16:colId xmlns:a16="http://schemas.microsoft.com/office/drawing/2014/main" val="392931313"/>
                    </a:ext>
                  </a:extLst>
                </a:gridCol>
                <a:gridCol w="507185">
                  <a:extLst>
                    <a:ext uri="{9D8B030D-6E8A-4147-A177-3AD203B41FA5}">
                      <a16:colId xmlns:a16="http://schemas.microsoft.com/office/drawing/2014/main" val="27719380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noProof="0" dirty="0" err="1"/>
                        <a:t>idStudent</a:t>
                      </a:r>
                      <a:endParaRPr lang="en-U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err="1"/>
                        <a:t>StudentName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Age</a:t>
                      </a:r>
                      <a:endParaRPr lang="en-US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75579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Yasmine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79198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Rachad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5301558"/>
                  </a:ext>
                </a:extLst>
              </a:tr>
            </a:tbl>
          </a:graphicData>
        </a:graphic>
      </p:graphicFrame>
      <p:sp>
        <p:nvSpPr>
          <p:cNvPr id="5" name="ZoneTexte 4">
            <a:extLst>
              <a:ext uri="{FF2B5EF4-FFF2-40B4-BE49-F238E27FC236}">
                <a16:creationId xmlns:a16="http://schemas.microsoft.com/office/drawing/2014/main" id="{A9418CA1-D363-482A-80F2-A3BFE6D7FE76}"/>
              </a:ext>
            </a:extLst>
          </p:cNvPr>
          <p:cNvSpPr txBox="1"/>
          <p:nvPr/>
        </p:nvSpPr>
        <p:spPr>
          <a:xfrm>
            <a:off x="938758" y="4765864"/>
            <a:ext cx="12009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STUDENT</a:t>
            </a:r>
          </a:p>
        </p:txBody>
      </p:sp>
      <p:graphicFrame>
        <p:nvGraphicFramePr>
          <p:cNvPr id="6" name="Tableau 5">
            <a:extLst>
              <a:ext uri="{FF2B5EF4-FFF2-40B4-BE49-F238E27FC236}">
                <a16:creationId xmlns:a16="http://schemas.microsoft.com/office/drawing/2014/main" id="{40788CC3-99A3-45EE-A750-D70CE8B3377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83164099"/>
              </p:ext>
            </p:extLst>
          </p:nvPr>
        </p:nvGraphicFramePr>
        <p:xfrm>
          <a:off x="5199366" y="5208819"/>
          <a:ext cx="2513399" cy="1120095"/>
        </p:xfrm>
        <a:graphic>
          <a:graphicData uri="http://schemas.openxmlformats.org/drawingml/2006/table">
            <a:tbl>
              <a:tblPr firstRow="1" bandRow="1">
                <a:tableStyleId>{74C1A8A3-306A-4EB7-A6B1-4F7E0EB9C5D6}</a:tableStyleId>
              </a:tblPr>
              <a:tblGrid>
                <a:gridCol w="983325">
                  <a:extLst>
                    <a:ext uri="{9D8B030D-6E8A-4147-A177-3AD203B41FA5}">
                      <a16:colId xmlns:a16="http://schemas.microsoft.com/office/drawing/2014/main" val="764353565"/>
                    </a:ext>
                  </a:extLst>
                </a:gridCol>
                <a:gridCol w="1530074">
                  <a:extLst>
                    <a:ext uri="{9D8B030D-6E8A-4147-A177-3AD203B41FA5}">
                      <a16:colId xmlns:a16="http://schemas.microsoft.com/office/drawing/2014/main" val="392931313"/>
                    </a:ext>
                  </a:extLst>
                </a:gridCol>
              </a:tblGrid>
              <a:tr h="392737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noProof="0" dirty="0" err="1"/>
                        <a:t>idPerson</a:t>
                      </a:r>
                      <a:endParaRPr lang="en-U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noProof="0" dirty="0" err="1"/>
                        <a:t>PersonName</a:t>
                      </a:r>
                      <a:endParaRPr lang="en-US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7557982"/>
                  </a:ext>
                </a:extLst>
              </a:tr>
              <a:tr h="363679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Yasmine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7919898"/>
                  </a:ext>
                </a:extLst>
              </a:tr>
              <a:tr h="363679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Rachad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5301558"/>
                  </a:ext>
                </a:extLst>
              </a:tr>
            </a:tbl>
          </a:graphicData>
        </a:graphic>
      </p:graphicFrame>
      <p:sp>
        <p:nvSpPr>
          <p:cNvPr id="7" name="ZoneTexte 6">
            <a:extLst>
              <a:ext uri="{FF2B5EF4-FFF2-40B4-BE49-F238E27FC236}">
                <a16:creationId xmlns:a16="http://schemas.microsoft.com/office/drawing/2014/main" id="{F7D15402-406E-45D0-90AB-578AE85C7B58}"/>
              </a:ext>
            </a:extLst>
          </p:cNvPr>
          <p:cNvSpPr txBox="1"/>
          <p:nvPr/>
        </p:nvSpPr>
        <p:spPr>
          <a:xfrm>
            <a:off x="5167595" y="4759634"/>
            <a:ext cx="10326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PERSON</a:t>
            </a:r>
          </a:p>
        </p:txBody>
      </p:sp>
      <p:sp>
        <p:nvSpPr>
          <p:cNvPr id="8" name="Flèche : droite 7">
            <a:extLst>
              <a:ext uri="{FF2B5EF4-FFF2-40B4-BE49-F238E27FC236}">
                <a16:creationId xmlns:a16="http://schemas.microsoft.com/office/drawing/2014/main" id="{257B123C-8884-4148-9F29-9ACE057F7F77}"/>
              </a:ext>
            </a:extLst>
          </p:cNvPr>
          <p:cNvSpPr/>
          <p:nvPr/>
        </p:nvSpPr>
        <p:spPr>
          <a:xfrm>
            <a:off x="4097099" y="5625547"/>
            <a:ext cx="727431" cy="25404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032D159A-FBFF-4190-B17B-8967D219DE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Renaming Operator </a:t>
            </a:r>
            <a:r>
              <a:rPr lang="fr-FR" b="1" dirty="0">
                <a:sym typeface="Symbol" panose="05050102010706020507" pitchFamily="18" charset="2"/>
              </a:rPr>
              <a:t></a:t>
            </a:r>
            <a:endParaRPr b="1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000"/>
                </a:pPr>
                <a:r>
                  <a:rPr lang="fr-FR" dirty="0"/>
                  <a:t>Rename relations </a:t>
                </a:r>
                <a14:m>
                  <m:oMath xmlns:m="http://schemas.openxmlformats.org/officeDocument/2006/math">
                    <m:r>
                      <a:rPr lang="fr-FR" b="0" i="0" dirty="0" smtClean="0">
                        <a:latin typeface="Cambria Math" panose="02040503050406030204" pitchFamily="18" charset="0"/>
                      </a:rPr>
                      <m:t> :</m:t>
                    </m:r>
                    <m:r>
                      <a:rPr lang="fr-FR" b="0" i="1" dirty="0" smtClean="0">
                        <a:latin typeface="Cambria Math" panose="02040503050406030204" pitchFamily="18" charset="0"/>
                      </a:rPr>
                      <m:t>           </m:t>
                    </m:r>
                    <m:sSub>
                      <m:sSubPr>
                        <m:ctrlPr>
                          <a:rPr lang="ar-DZ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ar-DZ" i="1" dirty="0">
                            <a:latin typeface="Cambria Math" panose="02040503050406030204" pitchFamily="18" charset="0"/>
                          </a:rPr>
                          <m:t>𝜌</m:t>
                        </m:r>
                      </m:e>
                      <m:sub>
                        <m:sSup>
                          <m:sSupPr>
                            <m:ctrlPr>
                              <a:rPr lang="fr-FR" b="0" i="1" dirty="0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fr-FR" b="0" i="1" dirty="0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p>
                            <m:r>
                              <a:rPr lang="fr-FR" b="0" i="1" dirty="0" smtClean="0">
                                <a:latin typeface="Cambria Math" panose="02040503050406030204" pitchFamily="18" charset="0"/>
                              </a:rPr>
                              <m:t>′</m:t>
                            </m:r>
                          </m:sup>
                        </m:sSup>
                      </m:sub>
                    </m:sSub>
                    <m:r>
                      <a:rPr lang="ar-DZ" i="1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fr-FR" b="0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fr-FR" b="0" i="1" dirty="0" smtClean="0">
                        <a:latin typeface="Cambria Math" panose="02040503050406030204" pitchFamily="18" charset="0"/>
                      </a:rPr>
                      <m:t>𝑅</m:t>
                    </m:r>
                    <m:r>
                      <a:rPr lang="fr-FR" b="0" i="0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fr-FR" dirty="0"/>
              </a:p>
              <a:p>
                <a:pPr>
                  <a:defRPr sz="2000"/>
                </a:pPr>
                <a:endParaRPr lang="fr-FR" dirty="0"/>
              </a:p>
              <a:p>
                <a:pPr>
                  <a:defRPr sz="2000"/>
                </a:pPr>
                <a:r>
                  <a:rPr lang="fr-FR" dirty="0"/>
                  <a:t>Example: </a:t>
                </a:r>
              </a:p>
              <a:p>
                <a:pPr marL="0" indent="0">
                  <a:buNone/>
                  <a:defRPr sz="2000"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ar-DZ" i="1" dirty="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ar-DZ" i="1" dirty="0">
                              <a:latin typeface="Cambria Math" panose="02040503050406030204" pitchFamily="18" charset="0"/>
                            </a:rPr>
                            <m:t>𝜌</m:t>
                          </m:r>
                        </m:e>
                        <m:sub>
                          <m:r>
                            <a:rPr lang="fr-FR" b="0" i="1" dirty="0" smtClean="0">
                              <a:latin typeface="Cambria Math" panose="02040503050406030204" pitchFamily="18" charset="0"/>
                            </a:rPr>
                            <m:t>𝑃𝐸𝑅𝑆𝑂𝑁</m:t>
                          </m:r>
                        </m:sub>
                      </m:sSub>
                      <m:r>
                        <a:rPr lang="ar-DZ" i="1" dirty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fr-FR" b="0" i="1" dirty="0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fr-FR" b="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𝑆𝑇𝑈𝐷𝐸𝑁𝑇</m:t>
                      </m:r>
                      <m:r>
                        <a:rPr lang="fr-FR" b="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fr-FR" dirty="0"/>
              </a:p>
              <a:p>
                <a:pPr>
                  <a:defRPr sz="2000"/>
                </a:pPr>
                <a:endParaRPr lang="fr-FR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719" t="-508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4" name="Tableau 9">
            <a:extLst>
              <a:ext uri="{FF2B5EF4-FFF2-40B4-BE49-F238E27FC236}">
                <a16:creationId xmlns:a16="http://schemas.microsoft.com/office/drawing/2014/main" id="{EE1FBFF0-01B1-4E86-B7E9-3377757D5D8B}"/>
              </a:ext>
            </a:extLst>
          </p:cNvPr>
          <p:cNvGraphicFramePr>
            <a:graphicFrameLocks/>
          </p:cNvGraphicFramePr>
          <p:nvPr/>
        </p:nvGraphicFramePr>
        <p:xfrm>
          <a:off x="1013792" y="5208819"/>
          <a:ext cx="2882636" cy="1112520"/>
        </p:xfrm>
        <a:graphic>
          <a:graphicData uri="http://schemas.openxmlformats.org/drawingml/2006/table">
            <a:tbl>
              <a:tblPr firstRow="1" bandRow="1">
                <a:tableStyleId>{EB344D84-9AFB-497E-A393-DC336BA19D2E}</a:tableStyleId>
              </a:tblPr>
              <a:tblGrid>
                <a:gridCol w="1033669">
                  <a:extLst>
                    <a:ext uri="{9D8B030D-6E8A-4147-A177-3AD203B41FA5}">
                      <a16:colId xmlns:a16="http://schemas.microsoft.com/office/drawing/2014/main" val="764353565"/>
                    </a:ext>
                  </a:extLst>
                </a:gridCol>
                <a:gridCol w="1341782">
                  <a:extLst>
                    <a:ext uri="{9D8B030D-6E8A-4147-A177-3AD203B41FA5}">
                      <a16:colId xmlns:a16="http://schemas.microsoft.com/office/drawing/2014/main" val="392931313"/>
                    </a:ext>
                  </a:extLst>
                </a:gridCol>
                <a:gridCol w="507185">
                  <a:extLst>
                    <a:ext uri="{9D8B030D-6E8A-4147-A177-3AD203B41FA5}">
                      <a16:colId xmlns:a16="http://schemas.microsoft.com/office/drawing/2014/main" val="27719380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noProof="0" dirty="0" err="1"/>
                        <a:t>idStudent</a:t>
                      </a:r>
                      <a:endParaRPr lang="en-U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err="1"/>
                        <a:t>StudentName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Age</a:t>
                      </a:r>
                      <a:endParaRPr lang="en-US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75579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Yasmine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79198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Rachad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5301558"/>
                  </a:ext>
                </a:extLst>
              </a:tr>
            </a:tbl>
          </a:graphicData>
        </a:graphic>
      </p:graphicFrame>
      <p:sp>
        <p:nvSpPr>
          <p:cNvPr id="5" name="ZoneTexte 4">
            <a:extLst>
              <a:ext uri="{FF2B5EF4-FFF2-40B4-BE49-F238E27FC236}">
                <a16:creationId xmlns:a16="http://schemas.microsoft.com/office/drawing/2014/main" id="{A9418CA1-D363-482A-80F2-A3BFE6D7FE76}"/>
              </a:ext>
            </a:extLst>
          </p:cNvPr>
          <p:cNvSpPr txBox="1"/>
          <p:nvPr/>
        </p:nvSpPr>
        <p:spPr>
          <a:xfrm>
            <a:off x="938758" y="4767073"/>
            <a:ext cx="12009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STUDENT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F7D15402-406E-45D0-90AB-578AE85C7B58}"/>
              </a:ext>
            </a:extLst>
          </p:cNvPr>
          <p:cNvSpPr txBox="1"/>
          <p:nvPr/>
        </p:nvSpPr>
        <p:spPr>
          <a:xfrm>
            <a:off x="5167595" y="4759634"/>
            <a:ext cx="10326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FF0000"/>
                </a:solidFill>
              </a:rPr>
              <a:t>PERSON</a:t>
            </a:r>
          </a:p>
        </p:txBody>
      </p:sp>
      <p:sp>
        <p:nvSpPr>
          <p:cNvPr id="8" name="Flèche : droite 7">
            <a:extLst>
              <a:ext uri="{FF2B5EF4-FFF2-40B4-BE49-F238E27FC236}">
                <a16:creationId xmlns:a16="http://schemas.microsoft.com/office/drawing/2014/main" id="{257B123C-8884-4148-9F29-9ACE057F7F77}"/>
              </a:ext>
            </a:extLst>
          </p:cNvPr>
          <p:cNvSpPr/>
          <p:nvPr/>
        </p:nvSpPr>
        <p:spPr>
          <a:xfrm>
            <a:off x="4097099" y="5625547"/>
            <a:ext cx="727431" cy="25404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aphicFrame>
        <p:nvGraphicFramePr>
          <p:cNvPr id="9" name="Tableau 9">
            <a:extLst>
              <a:ext uri="{FF2B5EF4-FFF2-40B4-BE49-F238E27FC236}">
                <a16:creationId xmlns:a16="http://schemas.microsoft.com/office/drawing/2014/main" id="{85C41C8C-65D8-4326-9C57-C08B2F792EF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53374173"/>
              </p:ext>
            </p:extLst>
          </p:nvPr>
        </p:nvGraphicFramePr>
        <p:xfrm>
          <a:off x="5247572" y="5208819"/>
          <a:ext cx="2882636" cy="1112520"/>
        </p:xfrm>
        <a:graphic>
          <a:graphicData uri="http://schemas.openxmlformats.org/drawingml/2006/table">
            <a:tbl>
              <a:tblPr firstRow="1" bandRow="1">
                <a:tableStyleId>{EB344D84-9AFB-497E-A393-DC336BA19D2E}</a:tableStyleId>
              </a:tblPr>
              <a:tblGrid>
                <a:gridCol w="1033669">
                  <a:extLst>
                    <a:ext uri="{9D8B030D-6E8A-4147-A177-3AD203B41FA5}">
                      <a16:colId xmlns:a16="http://schemas.microsoft.com/office/drawing/2014/main" val="764353565"/>
                    </a:ext>
                  </a:extLst>
                </a:gridCol>
                <a:gridCol w="1341782">
                  <a:extLst>
                    <a:ext uri="{9D8B030D-6E8A-4147-A177-3AD203B41FA5}">
                      <a16:colId xmlns:a16="http://schemas.microsoft.com/office/drawing/2014/main" val="392931313"/>
                    </a:ext>
                  </a:extLst>
                </a:gridCol>
                <a:gridCol w="507185">
                  <a:extLst>
                    <a:ext uri="{9D8B030D-6E8A-4147-A177-3AD203B41FA5}">
                      <a16:colId xmlns:a16="http://schemas.microsoft.com/office/drawing/2014/main" val="27719380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noProof="0" dirty="0" err="1"/>
                        <a:t>idStudent</a:t>
                      </a:r>
                      <a:endParaRPr lang="en-U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err="1"/>
                        <a:t>StudentName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Age</a:t>
                      </a:r>
                      <a:endParaRPr lang="en-US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75579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Yasmine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79198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Rachad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5301558"/>
                  </a:ext>
                </a:extLst>
              </a:tr>
            </a:tbl>
          </a:graphicData>
        </a:graphic>
      </p:graphicFrame>
      <p:sp>
        <p:nvSpPr>
          <p:cNvPr id="10" name="Espace réservé du numéro de diapositive 9">
            <a:extLst>
              <a:ext uri="{FF2B5EF4-FFF2-40B4-BE49-F238E27FC236}">
                <a16:creationId xmlns:a16="http://schemas.microsoft.com/office/drawing/2014/main" id="{34E851D4-3BB9-4658-A3A7-FE1FD1211C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03657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Renaming Operator </a:t>
            </a:r>
            <a:r>
              <a:rPr lang="fr-FR" b="1" dirty="0">
                <a:sym typeface="Symbol" panose="05050102010706020507" pitchFamily="18" charset="2"/>
              </a:rPr>
              <a:t></a:t>
            </a:r>
            <a:endParaRPr b="1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000"/>
                </a:pPr>
                <a:r>
                  <a:rPr lang="fr-FR" dirty="0"/>
                  <a:t>Rename </a:t>
                </a:r>
                <a:r>
                  <a:rPr lang="fr-FR" dirty="0" err="1"/>
                  <a:t>attributes</a:t>
                </a:r>
                <a:r>
                  <a:rPr lang="fr-FR" dirty="0"/>
                  <a:t> : </a:t>
                </a:r>
              </a:p>
              <a:p>
                <a:pPr marL="457200" lvl="1" indent="0">
                  <a:buNone/>
                  <a:defRPr sz="2000"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ar-DZ" i="1" dirty="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ar-DZ" i="1" dirty="0">
                              <a:latin typeface="Cambria Math" panose="02040503050406030204" pitchFamily="18" charset="0"/>
                            </a:rPr>
                            <m:t>𝜌</m:t>
                          </m:r>
                        </m:e>
                        <m:sub>
                          <m:r>
                            <a:rPr lang="fr-FR" b="0" i="1" dirty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fr-FR" b="0" i="1" dirty="0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sSub>
                            <m:sSubPr>
                              <m:ctrlPr>
                                <a:rPr lang="fr-FR" b="0" i="1" dirty="0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sSup>
                                <m:sSupPr>
                                  <m:ctrlPr>
                                    <a:rPr lang="fr-FR" b="0" i="1" dirty="0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fr-FR" b="0" i="1" dirty="0" smtClean="0">
                                      <a:latin typeface="Cambria Math" panose="02040503050406030204" pitchFamily="18" charset="0"/>
                                    </a:rPr>
                                    <m:t>𝐴</m:t>
                                  </m:r>
                                </m:e>
                                <m:sup>
                                  <m:r>
                                    <a:rPr lang="fr-FR" b="0" i="1" dirty="0" smtClean="0">
                                      <a:latin typeface="Cambria Math" panose="02040503050406030204" pitchFamily="18" charset="0"/>
                                    </a:rPr>
                                    <m:t>′</m:t>
                                  </m:r>
                                </m:sup>
                              </m:sSup>
                            </m:e>
                            <m:sub>
                              <m:r>
                                <a:rPr lang="fr-FR" b="0" i="1" dirty="0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fr-FR" b="0" i="1" dirty="0" smtClean="0">
                              <a:latin typeface="Cambria Math" panose="02040503050406030204" pitchFamily="18" charset="0"/>
                            </a:rPr>
                            <m:t>,  …,</m:t>
                          </m:r>
                          <m:sSub>
                            <m:sSubPr>
                              <m:ctrlPr>
                                <a:rPr lang="fr-FR" i="1" dirty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sSup>
                                <m:sSupPr>
                                  <m:ctrlPr>
                                    <a:rPr lang="fr-FR" i="1" dirty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fr-FR" i="1" dirty="0">
                                      <a:latin typeface="Cambria Math" panose="02040503050406030204" pitchFamily="18" charset="0"/>
                                    </a:rPr>
                                    <m:t>𝐴</m:t>
                                  </m:r>
                                </m:e>
                                <m:sup>
                                  <m:r>
                                    <a:rPr lang="fr-FR" i="1" dirty="0">
                                      <a:latin typeface="Cambria Math" panose="02040503050406030204" pitchFamily="18" charset="0"/>
                                    </a:rPr>
                                    <m:t>′</m:t>
                                  </m:r>
                                </m:sup>
                              </m:sSup>
                            </m:e>
                            <m:sub>
                              <m:r>
                                <a:rPr lang="fr-FR" b="0" i="1" dirty="0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b>
                          </m:sSub>
                          <m:r>
                            <a:rPr lang="fr-FR" b="0" i="1" dirty="0" smtClean="0">
                              <a:latin typeface="Cambria Math" panose="02040503050406030204" pitchFamily="18" charset="0"/>
                            </a:rPr>
                            <m:t>)</m:t>
                          </m:r>
                        </m:sub>
                      </m:sSub>
                      <m:r>
                        <a:rPr lang="ar-DZ" i="1" dirty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fr-FR" b="0" i="1" dirty="0" smtClean="0">
                          <a:latin typeface="Cambria Math" panose="02040503050406030204" pitchFamily="18" charset="0"/>
                        </a:rPr>
                        <m:t>𝑅</m:t>
                      </m:r>
                    </m:oMath>
                  </m:oMathPara>
                </a14:m>
                <a:endParaRPr lang="fr-FR" dirty="0"/>
              </a:p>
              <a:p>
                <a:pPr>
                  <a:defRPr sz="2000"/>
                </a:pPr>
                <a:r>
                  <a:rPr lang="fr-FR" dirty="0"/>
                  <a:t>Example: </a:t>
                </a:r>
              </a:p>
              <a:p>
                <a:pPr marL="0" indent="0">
                  <a:buNone/>
                  <a:defRPr sz="2000"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ar-DZ" i="1" dirty="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ar-DZ" i="1" dirty="0">
                              <a:latin typeface="Cambria Math" panose="02040503050406030204" pitchFamily="18" charset="0"/>
                            </a:rPr>
                            <m:t>𝜌</m:t>
                          </m:r>
                        </m:e>
                        <m:sub>
                          <m:r>
                            <a:rPr lang="fr-FR" i="1" dirty="0">
                              <a:latin typeface="Cambria Math" panose="02040503050406030204" pitchFamily="18" charset="0"/>
                            </a:rPr>
                            <m:t>𝑖𝑑𝑃𝑒𝑟𝑠𝑜𝑛</m:t>
                          </m:r>
                          <m:r>
                            <a:rPr lang="fr-FR" b="0" i="1" dirty="0" smtClean="0">
                              <a:latin typeface="Cambria Math" panose="02040503050406030204" pitchFamily="18" charset="0"/>
                            </a:rPr>
                            <m:t>, </m:t>
                          </m:r>
                          <m:r>
                            <a:rPr lang="fr-FR" i="1" dirty="0">
                              <a:latin typeface="Cambria Math" panose="02040503050406030204" pitchFamily="18" charset="0"/>
                            </a:rPr>
                            <m:t>𝑃𝑒𝑟𝑠𝑜𝑛𝑁𝑎𝑚𝑒</m:t>
                          </m:r>
                          <m:r>
                            <a:rPr lang="fr-FR" b="0" i="1" dirty="0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fr-FR" b="0" i="1" dirty="0" smtClean="0">
                              <a:latin typeface="Cambria Math" panose="02040503050406030204" pitchFamily="18" charset="0"/>
                            </a:rPr>
                            <m:t>𝐴𝑔𝑒</m:t>
                          </m:r>
                        </m:sub>
                      </m:sSub>
                      <m:r>
                        <a:rPr lang="ar-DZ" i="1" dirty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fr-FR" b="0" i="1" dirty="0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fr-FR" b="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𝑆𝑇𝑈𝐷𝐸𝑁𝑇</m:t>
                      </m:r>
                      <m:r>
                        <a:rPr lang="fr-FR" b="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fr-FR" dirty="0"/>
              </a:p>
              <a:p>
                <a:pPr>
                  <a:defRPr sz="2000"/>
                </a:pPr>
                <a:endParaRPr lang="fr-FR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719" t="-678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4" name="Tableau 9">
            <a:extLst>
              <a:ext uri="{FF2B5EF4-FFF2-40B4-BE49-F238E27FC236}">
                <a16:creationId xmlns:a16="http://schemas.microsoft.com/office/drawing/2014/main" id="{EE1FBFF0-01B1-4E86-B7E9-3377757D5D8B}"/>
              </a:ext>
            </a:extLst>
          </p:cNvPr>
          <p:cNvGraphicFramePr>
            <a:graphicFrameLocks/>
          </p:cNvGraphicFramePr>
          <p:nvPr/>
        </p:nvGraphicFramePr>
        <p:xfrm>
          <a:off x="1013792" y="5208819"/>
          <a:ext cx="2882636" cy="1112520"/>
        </p:xfrm>
        <a:graphic>
          <a:graphicData uri="http://schemas.openxmlformats.org/drawingml/2006/table">
            <a:tbl>
              <a:tblPr firstRow="1" bandRow="1">
                <a:tableStyleId>{EB344D84-9AFB-497E-A393-DC336BA19D2E}</a:tableStyleId>
              </a:tblPr>
              <a:tblGrid>
                <a:gridCol w="1033669">
                  <a:extLst>
                    <a:ext uri="{9D8B030D-6E8A-4147-A177-3AD203B41FA5}">
                      <a16:colId xmlns:a16="http://schemas.microsoft.com/office/drawing/2014/main" val="764353565"/>
                    </a:ext>
                  </a:extLst>
                </a:gridCol>
                <a:gridCol w="1341782">
                  <a:extLst>
                    <a:ext uri="{9D8B030D-6E8A-4147-A177-3AD203B41FA5}">
                      <a16:colId xmlns:a16="http://schemas.microsoft.com/office/drawing/2014/main" val="392931313"/>
                    </a:ext>
                  </a:extLst>
                </a:gridCol>
                <a:gridCol w="507185">
                  <a:extLst>
                    <a:ext uri="{9D8B030D-6E8A-4147-A177-3AD203B41FA5}">
                      <a16:colId xmlns:a16="http://schemas.microsoft.com/office/drawing/2014/main" val="27719380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noProof="0" dirty="0" err="1"/>
                        <a:t>idStudent</a:t>
                      </a:r>
                      <a:endParaRPr lang="en-U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err="1"/>
                        <a:t>StudentName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Age</a:t>
                      </a:r>
                      <a:endParaRPr lang="en-US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75579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Yasmine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79198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Rachad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5301558"/>
                  </a:ext>
                </a:extLst>
              </a:tr>
            </a:tbl>
          </a:graphicData>
        </a:graphic>
      </p:graphicFrame>
      <p:sp>
        <p:nvSpPr>
          <p:cNvPr id="5" name="ZoneTexte 4">
            <a:extLst>
              <a:ext uri="{FF2B5EF4-FFF2-40B4-BE49-F238E27FC236}">
                <a16:creationId xmlns:a16="http://schemas.microsoft.com/office/drawing/2014/main" id="{A9418CA1-D363-482A-80F2-A3BFE6D7FE76}"/>
              </a:ext>
            </a:extLst>
          </p:cNvPr>
          <p:cNvSpPr txBox="1"/>
          <p:nvPr/>
        </p:nvSpPr>
        <p:spPr>
          <a:xfrm>
            <a:off x="938758" y="4765864"/>
            <a:ext cx="12009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STUDENT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F7D15402-406E-45D0-90AB-578AE85C7B58}"/>
              </a:ext>
            </a:extLst>
          </p:cNvPr>
          <p:cNvSpPr txBox="1"/>
          <p:nvPr/>
        </p:nvSpPr>
        <p:spPr>
          <a:xfrm>
            <a:off x="5167595" y="4759634"/>
            <a:ext cx="12009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STUDENT</a:t>
            </a:r>
          </a:p>
        </p:txBody>
      </p:sp>
      <p:sp>
        <p:nvSpPr>
          <p:cNvPr id="8" name="Flèche : droite 7">
            <a:extLst>
              <a:ext uri="{FF2B5EF4-FFF2-40B4-BE49-F238E27FC236}">
                <a16:creationId xmlns:a16="http://schemas.microsoft.com/office/drawing/2014/main" id="{257B123C-8884-4148-9F29-9ACE057F7F77}"/>
              </a:ext>
            </a:extLst>
          </p:cNvPr>
          <p:cNvSpPr/>
          <p:nvPr/>
        </p:nvSpPr>
        <p:spPr>
          <a:xfrm>
            <a:off x="4097099" y="5625547"/>
            <a:ext cx="727431" cy="25404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aphicFrame>
        <p:nvGraphicFramePr>
          <p:cNvPr id="9" name="Tableau 9">
            <a:extLst>
              <a:ext uri="{FF2B5EF4-FFF2-40B4-BE49-F238E27FC236}">
                <a16:creationId xmlns:a16="http://schemas.microsoft.com/office/drawing/2014/main" id="{893465C2-C800-4C1E-8254-E7EFA0D6A7B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0916562"/>
              </p:ext>
            </p:extLst>
          </p:nvPr>
        </p:nvGraphicFramePr>
        <p:xfrm>
          <a:off x="5247572" y="5229412"/>
          <a:ext cx="2882636" cy="1112520"/>
        </p:xfrm>
        <a:graphic>
          <a:graphicData uri="http://schemas.openxmlformats.org/drawingml/2006/table">
            <a:tbl>
              <a:tblPr firstRow="1" bandRow="1">
                <a:tableStyleId>{EB344D84-9AFB-497E-A393-DC336BA19D2E}</a:tableStyleId>
              </a:tblPr>
              <a:tblGrid>
                <a:gridCol w="1033669">
                  <a:extLst>
                    <a:ext uri="{9D8B030D-6E8A-4147-A177-3AD203B41FA5}">
                      <a16:colId xmlns:a16="http://schemas.microsoft.com/office/drawing/2014/main" val="764353565"/>
                    </a:ext>
                  </a:extLst>
                </a:gridCol>
                <a:gridCol w="1341782">
                  <a:extLst>
                    <a:ext uri="{9D8B030D-6E8A-4147-A177-3AD203B41FA5}">
                      <a16:colId xmlns:a16="http://schemas.microsoft.com/office/drawing/2014/main" val="392931313"/>
                    </a:ext>
                  </a:extLst>
                </a:gridCol>
                <a:gridCol w="507185">
                  <a:extLst>
                    <a:ext uri="{9D8B030D-6E8A-4147-A177-3AD203B41FA5}">
                      <a16:colId xmlns:a16="http://schemas.microsoft.com/office/drawing/2014/main" val="27719380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noProof="0" dirty="0" err="1">
                          <a:solidFill>
                            <a:srgbClr val="FF0000"/>
                          </a:solidFill>
                        </a:rPr>
                        <a:t>idPerson</a:t>
                      </a:r>
                      <a:endParaRPr lang="en-US" noProof="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err="1">
                          <a:solidFill>
                            <a:srgbClr val="FF0000"/>
                          </a:solidFill>
                        </a:rPr>
                        <a:t>PersonName</a:t>
                      </a:r>
                      <a:endParaRPr lang="fr-FR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Age</a:t>
                      </a:r>
                      <a:endParaRPr lang="en-US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75579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Yasmine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79198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Rachad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5301558"/>
                  </a:ext>
                </a:extLst>
              </a:tr>
            </a:tbl>
          </a:graphicData>
        </a:graphic>
      </p:graphicFrame>
      <p:sp>
        <p:nvSpPr>
          <p:cNvPr id="10" name="Espace réservé du numéro de diapositive 9">
            <a:extLst>
              <a:ext uri="{FF2B5EF4-FFF2-40B4-BE49-F238E27FC236}">
                <a16:creationId xmlns:a16="http://schemas.microsoft.com/office/drawing/2014/main" id="{482BBAFD-78AF-4FD1-B2E0-4EC036DBA6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51219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2E7283B-939F-4410-9FE9-198894F744E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61284" y="949301"/>
            <a:ext cx="6034031" cy="4394988"/>
          </a:xfrm>
        </p:spPr>
        <p:txBody>
          <a:bodyPr/>
          <a:lstStyle/>
          <a:p>
            <a:r>
              <a:rPr lang="fr-FR" sz="6600" dirty="0"/>
              <a:t>SET </a:t>
            </a:r>
            <a:br>
              <a:rPr lang="fr-FR" sz="6600" dirty="0"/>
            </a:br>
            <a:r>
              <a:rPr lang="fr-FR" sz="6600" dirty="0"/>
              <a:t>OPERATORS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DD487C83-6DCD-49E6-8FAF-98AB39B9590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366C707E-CA3F-4602-9C50-11BD1FD300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76959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Set Operators – 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/>
            </a:pPr>
            <a:r>
              <a:rPr dirty="0"/>
              <a:t>Relational algebra uses set operations on relations having the same schema.</a:t>
            </a:r>
          </a:p>
          <a:p>
            <a:pPr>
              <a:defRPr sz="2000"/>
            </a:pPr>
            <a:r>
              <a:rPr dirty="0"/>
              <a:t>Main operators:</a:t>
            </a:r>
          </a:p>
          <a:p>
            <a:pPr lvl="1">
              <a:defRPr sz="2000"/>
            </a:pPr>
            <a:r>
              <a:rPr dirty="0"/>
              <a:t>UNION (∪)</a:t>
            </a:r>
          </a:p>
          <a:p>
            <a:pPr lvl="1">
              <a:defRPr sz="2000"/>
            </a:pPr>
            <a:r>
              <a:rPr lang="fr-FR" dirty="0"/>
              <a:t>I</a:t>
            </a:r>
            <a:r>
              <a:rPr dirty="0"/>
              <a:t>NTERSECTION (∩)</a:t>
            </a:r>
          </a:p>
          <a:p>
            <a:pPr lvl="1">
              <a:defRPr sz="2000"/>
            </a:pPr>
            <a:r>
              <a:rPr dirty="0"/>
              <a:t>DIFFERENCE (−)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69097005-A7BB-4754-A168-6980168508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8</a:t>
            </a:fld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Union (∪)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>
                  <a:defRPr sz="2000"/>
                </a:pPr>
                <a:r>
                  <a:rPr lang="fr-FR" dirty="0">
                    <a:solidFill>
                      <a:srgbClr val="FF0000"/>
                    </a:solidFill>
                  </a:rPr>
                  <a:t>Combines</a:t>
                </a:r>
                <a:r>
                  <a:rPr lang="fr-FR" dirty="0"/>
                  <a:t> tuples from two relations, eliminating duplicates.</a:t>
                </a:r>
              </a:p>
              <a:p>
                <a:pPr>
                  <a:defRPr sz="2000"/>
                </a:pPr>
                <a:r>
                  <a:rPr lang="fr-FR" dirty="0"/>
                  <a:t>Notation: R ∪ S</a:t>
                </a:r>
              </a:p>
              <a:p>
                <a:pPr>
                  <a:defRPr sz="2000"/>
                </a:pPr>
                <a:r>
                  <a:rPr lang="fr-FR" dirty="0"/>
                  <a:t>Condition: R and S must have the </a:t>
                </a:r>
                <a:r>
                  <a:rPr lang="fr-FR" dirty="0">
                    <a:solidFill>
                      <a:srgbClr val="FF0000"/>
                    </a:solidFill>
                  </a:rPr>
                  <a:t>same</a:t>
                </a:r>
                <a:r>
                  <a:rPr lang="fr-FR" dirty="0"/>
                  <a:t> number of attributes and </a:t>
                </a:r>
                <a:r>
                  <a:rPr lang="fr-FR" dirty="0">
                    <a:solidFill>
                      <a:srgbClr val="FF0000"/>
                    </a:solidFill>
                  </a:rPr>
                  <a:t>compatible</a:t>
                </a:r>
                <a:r>
                  <a:rPr lang="fr-FR" dirty="0"/>
                  <a:t> domains. </a:t>
                </a:r>
              </a:p>
              <a:p>
                <a:pPr>
                  <a:defRPr sz="2000"/>
                </a:pPr>
                <a:r>
                  <a:rPr lang="fr-FR" dirty="0"/>
                  <a:t>Example:</a:t>
                </a:r>
              </a:p>
              <a:p>
                <a:pPr marL="0" indent="0" algn="ctr">
                  <a:buNone/>
                  <a:defRPr sz="2000"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ar-DZ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ar-DZ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𝜋</m:t>
                          </m:r>
                        </m:e>
                        <m:sub>
                          <m:r>
                            <a:rPr lang="fr-FR" b="0" i="1" smtClean="0">
                              <a:latin typeface="Cambria Math" panose="02040503050406030204" pitchFamily="18" charset="0"/>
                            </a:rPr>
                            <m:t>𝑁𝑎𝑚𝑒</m:t>
                          </m:r>
                        </m:sub>
                      </m:sSub>
                      <m:r>
                        <a:rPr lang="fr-FR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fr-FR" b="0" i="1" smtClean="0">
                          <a:latin typeface="Cambria Math" panose="02040503050406030204" pitchFamily="18" charset="0"/>
                        </a:rPr>
                        <m:t>𝐸𝑀𝑃𝐿𝑂𝑌𝐸𝐸</m:t>
                      </m:r>
                      <m:r>
                        <a:rPr lang="fr-FR" b="0" i="1" smtClean="0">
                          <a:latin typeface="Cambria Math" panose="02040503050406030204" pitchFamily="18" charset="0"/>
                        </a:rPr>
                        <m:t> ∪</m:t>
                      </m:r>
                      <m:sSub>
                        <m:sSubPr>
                          <m:ctrlPr>
                            <a:rPr lang="ar-DZ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ar-DZ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𝜋</m:t>
                          </m:r>
                        </m:e>
                        <m:sub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𝑁𝑎𝑚𝑒</m:t>
                          </m:r>
                        </m:sub>
                      </m:sSub>
                      <m:r>
                        <a:rPr lang="fr-FR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fr-FR" b="0" i="1" smtClean="0">
                          <a:latin typeface="Cambria Math" panose="02040503050406030204" pitchFamily="18" charset="0"/>
                        </a:rPr>
                        <m:t>𝑆𝑇𝑈𝐷𝐸𝑁𝑇</m:t>
                      </m:r>
                    </m:oMath>
                  </m:oMathPara>
                </a14:m>
                <a:endParaRPr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719" t="-678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4" name="Tableau 9">
            <a:extLst>
              <a:ext uri="{FF2B5EF4-FFF2-40B4-BE49-F238E27FC236}">
                <a16:creationId xmlns:a16="http://schemas.microsoft.com/office/drawing/2014/main" id="{949A5D2C-970F-4E58-B519-54FADAD11D6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82317449"/>
              </p:ext>
            </p:extLst>
          </p:nvPr>
        </p:nvGraphicFramePr>
        <p:xfrm>
          <a:off x="938758" y="5325180"/>
          <a:ext cx="3088826" cy="1112520"/>
        </p:xfrm>
        <a:graphic>
          <a:graphicData uri="http://schemas.openxmlformats.org/drawingml/2006/table">
            <a:tbl>
              <a:tblPr firstRow="1" bandRow="1">
                <a:tableStyleId>{EB344D84-9AFB-497E-A393-DC336BA19D2E}</a:tableStyleId>
              </a:tblPr>
              <a:tblGrid>
                <a:gridCol w="1170574">
                  <a:extLst>
                    <a:ext uri="{9D8B030D-6E8A-4147-A177-3AD203B41FA5}">
                      <a16:colId xmlns:a16="http://schemas.microsoft.com/office/drawing/2014/main" val="764353565"/>
                    </a:ext>
                  </a:extLst>
                </a:gridCol>
                <a:gridCol w="1003852">
                  <a:extLst>
                    <a:ext uri="{9D8B030D-6E8A-4147-A177-3AD203B41FA5}">
                      <a16:colId xmlns:a16="http://schemas.microsoft.com/office/drawing/2014/main" val="392931313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7719380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noProof="0" dirty="0" err="1"/>
                        <a:t>EmployeeID</a:t>
                      </a:r>
                      <a:endParaRPr lang="en-U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Name</a:t>
                      </a:r>
                    </a:p>
                  </a:txBody>
                  <a:tcPr>
                    <a:solidFill>
                      <a:schemeClr val="tx2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Salary</a:t>
                      </a:r>
                      <a:endParaRPr lang="en-US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75579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1350" b="0" u="none" strike="noStrike" kern="1200" baseline="0" dirty="0">
                          <a:solidFill>
                            <a:schemeClr val="dk1"/>
                          </a:solidFill>
                        </a:rPr>
                        <a:t>860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350" b="0" u="none" strike="noStrike" kern="1200" baseline="0" dirty="0">
                          <a:solidFill>
                            <a:schemeClr val="dk1"/>
                          </a:solidFill>
                        </a:rPr>
                        <a:t>Yasmine</a:t>
                      </a:r>
                      <a:endParaRPr lang="fr-FR" dirty="0"/>
                    </a:p>
                  </a:txBody>
                  <a:tcPr>
                    <a:solidFill>
                      <a:schemeClr val="tx2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350" b="0" u="none" strike="noStrike" kern="1200" baseline="0" dirty="0">
                          <a:solidFill>
                            <a:schemeClr val="dk1"/>
                          </a:solidFill>
                        </a:rPr>
                        <a:t>20000</a:t>
                      </a:r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79198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1350" b="0" u="none" strike="noStrike" kern="1200" baseline="0" dirty="0">
                          <a:solidFill>
                            <a:schemeClr val="dk1"/>
                          </a:solidFill>
                        </a:rPr>
                        <a:t>908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350" b="0" u="none" strike="noStrike" kern="1200" baseline="0" dirty="0">
                          <a:solidFill>
                            <a:schemeClr val="dk1"/>
                          </a:solidFill>
                        </a:rPr>
                        <a:t>Rachad</a:t>
                      </a:r>
                      <a:endParaRPr lang="fr-FR" dirty="0"/>
                    </a:p>
                  </a:txBody>
                  <a:tcPr>
                    <a:solidFill>
                      <a:schemeClr val="tx2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350" b="0" u="none" strike="noStrike" kern="1200" baseline="0" dirty="0">
                          <a:solidFill>
                            <a:schemeClr val="dk1"/>
                          </a:solidFill>
                        </a:rPr>
                        <a:t>17000</a:t>
                      </a:r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5301558"/>
                  </a:ext>
                </a:extLst>
              </a:tr>
            </a:tbl>
          </a:graphicData>
        </a:graphic>
      </p:graphicFrame>
      <p:sp>
        <p:nvSpPr>
          <p:cNvPr id="5" name="ZoneTexte 4">
            <a:extLst>
              <a:ext uri="{FF2B5EF4-FFF2-40B4-BE49-F238E27FC236}">
                <a16:creationId xmlns:a16="http://schemas.microsoft.com/office/drawing/2014/main" id="{86C96EB1-833C-411A-8B3D-3F2CF2A4EC38}"/>
              </a:ext>
            </a:extLst>
          </p:cNvPr>
          <p:cNvSpPr txBox="1"/>
          <p:nvPr/>
        </p:nvSpPr>
        <p:spPr>
          <a:xfrm>
            <a:off x="938758" y="4903992"/>
            <a:ext cx="12530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EMPLOYEE</a:t>
            </a:r>
          </a:p>
        </p:txBody>
      </p:sp>
      <p:graphicFrame>
        <p:nvGraphicFramePr>
          <p:cNvPr id="6" name="Tableau 9">
            <a:extLst>
              <a:ext uri="{FF2B5EF4-FFF2-40B4-BE49-F238E27FC236}">
                <a16:creationId xmlns:a16="http://schemas.microsoft.com/office/drawing/2014/main" id="{EBB3795A-A11E-4C36-AA82-C88CF16E7A4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7438396"/>
              </p:ext>
            </p:extLst>
          </p:nvPr>
        </p:nvGraphicFramePr>
        <p:xfrm>
          <a:off x="4230178" y="5325180"/>
          <a:ext cx="2882636" cy="1112520"/>
        </p:xfrm>
        <a:graphic>
          <a:graphicData uri="http://schemas.openxmlformats.org/drawingml/2006/table">
            <a:tbl>
              <a:tblPr firstRow="1" bandRow="1">
                <a:tableStyleId>{74C1A8A3-306A-4EB7-A6B1-4F7E0EB9C5D6}</a:tableStyleId>
              </a:tblPr>
              <a:tblGrid>
                <a:gridCol w="1033669">
                  <a:extLst>
                    <a:ext uri="{9D8B030D-6E8A-4147-A177-3AD203B41FA5}">
                      <a16:colId xmlns:a16="http://schemas.microsoft.com/office/drawing/2014/main" val="764353565"/>
                    </a:ext>
                  </a:extLst>
                </a:gridCol>
                <a:gridCol w="1037141">
                  <a:extLst>
                    <a:ext uri="{9D8B030D-6E8A-4147-A177-3AD203B41FA5}">
                      <a16:colId xmlns:a16="http://schemas.microsoft.com/office/drawing/2014/main" val="392931313"/>
                    </a:ext>
                  </a:extLst>
                </a:gridCol>
                <a:gridCol w="811826">
                  <a:extLst>
                    <a:ext uri="{9D8B030D-6E8A-4147-A177-3AD203B41FA5}">
                      <a16:colId xmlns:a16="http://schemas.microsoft.com/office/drawing/2014/main" val="27719380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noProof="0" dirty="0" err="1"/>
                        <a:t>StudentID</a:t>
                      </a:r>
                      <a:endParaRPr lang="en-U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Name</a:t>
                      </a:r>
                    </a:p>
                  </a:txBody>
                  <a:tcPr>
                    <a:solidFill>
                      <a:schemeClr val="tx2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Age</a:t>
                      </a:r>
                      <a:endParaRPr lang="en-US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75579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Rayan</a:t>
                      </a:r>
                    </a:p>
                  </a:txBody>
                  <a:tcPr>
                    <a:solidFill>
                      <a:schemeClr val="tx2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79198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Yasmine</a:t>
                      </a:r>
                    </a:p>
                  </a:txBody>
                  <a:tcPr>
                    <a:solidFill>
                      <a:schemeClr val="tx2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5301558"/>
                  </a:ext>
                </a:extLst>
              </a:tr>
            </a:tbl>
          </a:graphicData>
        </a:graphic>
      </p:graphicFrame>
      <p:sp>
        <p:nvSpPr>
          <p:cNvPr id="7" name="ZoneTexte 6">
            <a:extLst>
              <a:ext uri="{FF2B5EF4-FFF2-40B4-BE49-F238E27FC236}">
                <a16:creationId xmlns:a16="http://schemas.microsoft.com/office/drawing/2014/main" id="{438FA1E7-F45A-4951-A150-E319E86065E9}"/>
              </a:ext>
            </a:extLst>
          </p:cNvPr>
          <p:cNvSpPr txBox="1"/>
          <p:nvPr/>
        </p:nvSpPr>
        <p:spPr>
          <a:xfrm>
            <a:off x="4155144" y="4882225"/>
            <a:ext cx="12009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fr-FR" dirty="0"/>
              <a:t>STUDENT</a:t>
            </a:r>
          </a:p>
        </p:txBody>
      </p:sp>
      <p:graphicFrame>
        <p:nvGraphicFramePr>
          <p:cNvPr id="8" name="Tableau 9">
            <a:extLst>
              <a:ext uri="{FF2B5EF4-FFF2-40B4-BE49-F238E27FC236}">
                <a16:creationId xmlns:a16="http://schemas.microsoft.com/office/drawing/2014/main" id="{9A0EE29B-BC99-4836-A56A-824A7755B34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70763794"/>
              </p:ext>
            </p:extLst>
          </p:nvPr>
        </p:nvGraphicFramePr>
        <p:xfrm>
          <a:off x="7364801" y="4936561"/>
          <a:ext cx="812349" cy="1483360"/>
        </p:xfrm>
        <a:graphic>
          <a:graphicData uri="http://schemas.openxmlformats.org/drawingml/2006/table">
            <a:tbl>
              <a:tblPr firstRow="1" bandRow="1">
                <a:tableStyleId>{6E25E649-3F16-4E02-A733-19D2CDBF48F0}</a:tableStyleId>
              </a:tblPr>
              <a:tblGrid>
                <a:gridCol w="812349">
                  <a:extLst>
                    <a:ext uri="{9D8B030D-6E8A-4147-A177-3AD203B41FA5}">
                      <a16:colId xmlns:a16="http://schemas.microsoft.com/office/drawing/2014/main" val="58586011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Name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75579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Yasmine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099063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Rachad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53015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Rayan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75227463"/>
                  </a:ext>
                </a:extLst>
              </a:tr>
            </a:tbl>
          </a:graphicData>
        </a:graphic>
      </p:graphicFrame>
      <p:sp>
        <p:nvSpPr>
          <p:cNvPr id="9" name="ZoneTexte 8">
            <a:extLst>
              <a:ext uri="{FF2B5EF4-FFF2-40B4-BE49-F238E27FC236}">
                <a16:creationId xmlns:a16="http://schemas.microsoft.com/office/drawing/2014/main" id="{0ADAE97A-B37F-47E3-A9D3-189CCEAEF49F}"/>
              </a:ext>
            </a:extLst>
          </p:cNvPr>
          <p:cNvSpPr txBox="1"/>
          <p:nvPr/>
        </p:nvSpPr>
        <p:spPr>
          <a:xfrm>
            <a:off x="7249531" y="4528918"/>
            <a:ext cx="9557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fr-FR" dirty="0"/>
              <a:t>UNION</a:t>
            </a:r>
          </a:p>
        </p:txBody>
      </p:sp>
      <p:sp>
        <p:nvSpPr>
          <p:cNvPr id="10" name="Espace réservé du numéro de diapositive 9">
            <a:extLst>
              <a:ext uri="{FF2B5EF4-FFF2-40B4-BE49-F238E27FC236}">
                <a16:creationId xmlns:a16="http://schemas.microsoft.com/office/drawing/2014/main" id="{5147068D-C524-4DA8-980F-0F2413FECB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9" grpId="0"/>
    </p:bldLst>
  </p:timing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1477</TotalTime>
  <Words>1447</Words>
  <Application>Microsoft Office PowerPoint</Application>
  <PresentationFormat>Affichage à l'écran (4:3)</PresentationFormat>
  <Paragraphs>640</Paragraphs>
  <Slides>29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29</vt:i4>
      </vt:variant>
    </vt:vector>
  </HeadingPairs>
  <TitlesOfParts>
    <vt:vector size="35" baseType="lpstr">
      <vt:lpstr>Arial</vt:lpstr>
      <vt:lpstr>Calibri</vt:lpstr>
      <vt:lpstr>Cambria Math</vt:lpstr>
      <vt:lpstr>Gill Sans MT</vt:lpstr>
      <vt:lpstr>Impact</vt:lpstr>
      <vt:lpstr>Badge</vt:lpstr>
      <vt:lpstr>CHAPTER 4 – Part 2: Advanced Relational Algebra</vt:lpstr>
      <vt:lpstr>REMINDER</vt:lpstr>
      <vt:lpstr>Renaming Operator  </vt:lpstr>
      <vt:lpstr>Renaming Operator </vt:lpstr>
      <vt:lpstr>Renaming Operator </vt:lpstr>
      <vt:lpstr>Renaming Operator </vt:lpstr>
      <vt:lpstr>SET  OPERATORS</vt:lpstr>
      <vt:lpstr>Set Operators – Overview</vt:lpstr>
      <vt:lpstr>Union (∪)</vt:lpstr>
      <vt:lpstr>Union (∪)</vt:lpstr>
      <vt:lpstr>Intersection (∩)</vt:lpstr>
      <vt:lpstr>Difference (−)</vt:lpstr>
      <vt:lpstr>PRACTICE</vt:lpstr>
      <vt:lpstr>CORRECTION</vt:lpstr>
      <vt:lpstr>Cartesian  Product (×) </vt:lpstr>
      <vt:lpstr>Cartesian Product (×)</vt:lpstr>
      <vt:lpstr>Cartesian Product (×) - Examples</vt:lpstr>
      <vt:lpstr>Cartesian Product (×) - Examples</vt:lpstr>
      <vt:lpstr>JOIN  OPERATIONS</vt:lpstr>
      <vt:lpstr>Join Operations – Overview</vt:lpstr>
      <vt:lpstr>Natural Join (⋈)</vt:lpstr>
      <vt:lpstr>Natural Join (⋈) - EXAMPLEs</vt:lpstr>
      <vt:lpstr>Natural Join (⋈) - EXAMPLEs</vt:lpstr>
      <vt:lpstr>Theta Join (⋈_θ)</vt:lpstr>
      <vt:lpstr>Equi-Join</vt:lpstr>
      <vt:lpstr>Self-Join</vt:lpstr>
      <vt:lpstr>Practice</vt:lpstr>
      <vt:lpstr>Summary</vt:lpstr>
      <vt:lpstr>Next Chapter Preview – Introduction to SQL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4 – Part 2: Advanced Relational Algebra</dc:title>
  <dc:subject/>
  <dc:creator>Hichem</dc:creator>
  <cp:keywords/>
  <dc:description>generated using python-pptx</dc:description>
  <cp:lastModifiedBy>Faculté De Technologie</cp:lastModifiedBy>
  <cp:revision>55</cp:revision>
  <dcterms:created xsi:type="dcterms:W3CDTF">2013-01-27T09:14:16Z</dcterms:created>
  <dcterms:modified xsi:type="dcterms:W3CDTF">2025-11-03T16:37:22Z</dcterms:modified>
  <cp:category/>
</cp:coreProperties>
</file>