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62" r:id="rId4"/>
    <p:sldId id="260" r:id="rId5"/>
    <p:sldId id="266" r:id="rId6"/>
    <p:sldId id="261" r:id="rId7"/>
    <p:sldId id="263" r:id="rId8"/>
    <p:sldId id="267" r:id="rId9"/>
    <p:sldId id="278" r:id="rId10"/>
    <p:sldId id="277" r:id="rId11"/>
    <p:sldId id="268" r:id="rId12"/>
    <p:sldId id="269" r:id="rId13"/>
    <p:sldId id="270" r:id="rId14"/>
    <p:sldId id="265" r:id="rId15"/>
    <p:sldId id="271" r:id="rId16"/>
    <p:sldId id="279" r:id="rId17"/>
    <p:sldId id="272" r:id="rId18"/>
    <p:sldId id="284" r:id="rId19"/>
    <p:sldId id="273" r:id="rId20"/>
    <p:sldId id="280" r:id="rId21"/>
    <p:sldId id="274" r:id="rId22"/>
    <p:sldId id="281" r:id="rId23"/>
    <p:sldId id="282" r:id="rId24"/>
    <p:sldId id="283" r:id="rId25"/>
    <p:sldId id="275" r:id="rId26"/>
    <p:sldId id="276"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8189" autoAdjust="0"/>
  </p:normalViewPr>
  <p:slideViewPr>
    <p:cSldViewPr snapToGrid="0">
      <p:cViewPr varScale="1">
        <p:scale>
          <a:sx n="63" d="100"/>
          <a:sy n="63"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59C66-BD4F-453C-84A0-7E04F4F6BFE6}" type="datetimeFigureOut">
              <a:rPr lang="fr-FR" smtClean="0"/>
              <a:t>02/10/2024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A9C3C-4B41-4AB8-9EB3-063DE8C5BE14}" type="slidenum">
              <a:rPr lang="fr-FR" smtClean="0"/>
              <a:t>‹N°›</a:t>
            </a:fld>
            <a:endParaRPr lang="fr-FR"/>
          </a:p>
        </p:txBody>
      </p:sp>
    </p:spTree>
    <p:extLst>
      <p:ext uri="{BB962C8B-B14F-4D97-AF65-F5344CB8AC3E}">
        <p14:creationId xmlns:p14="http://schemas.microsoft.com/office/powerpoint/2010/main" val="96945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https://www.youtube.com/watch?v=yrTy03O0gWw</a:t>
            </a:r>
          </a:p>
        </p:txBody>
      </p:sp>
      <p:sp>
        <p:nvSpPr>
          <p:cNvPr id="4" name="Espace réservé du numéro de diapositive 3"/>
          <p:cNvSpPr>
            <a:spLocks noGrp="1"/>
          </p:cNvSpPr>
          <p:nvPr>
            <p:ph type="sldNum" sz="quarter" idx="5"/>
          </p:nvPr>
        </p:nvSpPr>
        <p:spPr/>
        <p:txBody>
          <a:bodyPr/>
          <a:lstStyle/>
          <a:p>
            <a:fld id="{7B0A9C3C-4B41-4AB8-9EB3-063DE8C5BE14}" type="slidenum">
              <a:rPr lang="fr-FR" smtClean="0"/>
              <a:t>20</a:t>
            </a:fld>
            <a:endParaRPr lang="fr-FR"/>
          </a:p>
        </p:txBody>
      </p:sp>
    </p:spTree>
    <p:extLst>
      <p:ext uri="{BB962C8B-B14F-4D97-AF65-F5344CB8AC3E}">
        <p14:creationId xmlns:p14="http://schemas.microsoft.com/office/powerpoint/2010/main" val="254781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https://www.youtube.com/watch?v=djAxjtN_7VE</a:t>
            </a:r>
          </a:p>
        </p:txBody>
      </p:sp>
      <p:sp>
        <p:nvSpPr>
          <p:cNvPr id="4" name="Espace réservé du numéro de diapositive 3"/>
          <p:cNvSpPr>
            <a:spLocks noGrp="1"/>
          </p:cNvSpPr>
          <p:nvPr>
            <p:ph type="sldNum" sz="quarter" idx="5"/>
          </p:nvPr>
        </p:nvSpPr>
        <p:spPr/>
        <p:txBody>
          <a:bodyPr/>
          <a:lstStyle/>
          <a:p>
            <a:fld id="{7B0A9C3C-4B41-4AB8-9EB3-063DE8C5BE14}" type="slidenum">
              <a:rPr lang="fr-FR" smtClean="0"/>
              <a:t>24</a:t>
            </a:fld>
            <a:endParaRPr lang="fr-FR"/>
          </a:p>
        </p:txBody>
      </p:sp>
    </p:spTree>
    <p:extLst>
      <p:ext uri="{BB962C8B-B14F-4D97-AF65-F5344CB8AC3E}">
        <p14:creationId xmlns:p14="http://schemas.microsoft.com/office/powerpoint/2010/main" val="109393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2097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212675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497C-4384-43C3-AD9B-67E2765C0280}"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561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6DFC1E3-748A-4658-B44A-6C5C1DB4C1D2}" type="datetimeFigureOut">
              <a:rPr lang="fr-FR" smtClean="0"/>
              <a:t>02/10/2024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53587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6DFC1E3-748A-4658-B44A-6C5C1DB4C1D2}" type="datetimeFigureOut">
              <a:rPr lang="fr-FR" smtClean="0"/>
              <a:t>02/10/2024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497C-4384-43C3-AD9B-67E2765C0280}"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3505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26DFC1E3-748A-4658-B44A-6C5C1DB4C1D2}" type="datetimeFigureOut">
              <a:rPr lang="fr-FR" smtClean="0"/>
              <a:t>02/10/2024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89551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339256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98918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230337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6DFC1E3-748A-4658-B44A-6C5C1DB4C1D2}" type="datetimeFigureOut">
              <a:rPr lang="fr-FR" smtClean="0"/>
              <a:t>02/10/2024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35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6DFC1E3-748A-4658-B44A-6C5C1DB4C1D2}" type="datetimeFigureOut">
              <a:rPr lang="fr-FR" smtClean="0"/>
              <a:t>02/10/2024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262941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6DFC1E3-748A-4658-B44A-6C5C1DB4C1D2}" type="datetimeFigureOut">
              <a:rPr lang="fr-FR" smtClean="0"/>
              <a:t>02/10/2024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61633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6DFC1E3-748A-4658-B44A-6C5C1DB4C1D2}" type="datetimeFigureOut">
              <a:rPr lang="fr-FR" smtClean="0"/>
              <a:t>02/10/2024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388164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FC1E3-748A-4658-B44A-6C5C1DB4C1D2}" type="datetimeFigureOut">
              <a:rPr lang="fr-FR" smtClean="0"/>
              <a:t>02/10/2024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392044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DFC1E3-748A-4658-B44A-6C5C1DB4C1D2}" type="datetimeFigureOut">
              <a:rPr lang="fr-FR" smtClean="0"/>
              <a:t>02/10/2024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140701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6DFC1E3-748A-4658-B44A-6C5C1DB4C1D2}" type="datetimeFigureOut">
              <a:rPr lang="fr-FR" smtClean="0"/>
              <a:t>02/10/2024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497C-4384-43C3-AD9B-67E2765C0280}" type="slidenum">
              <a:rPr lang="fr-FR" smtClean="0"/>
              <a:t>‹N°›</a:t>
            </a:fld>
            <a:endParaRPr lang="fr-FR"/>
          </a:p>
        </p:txBody>
      </p:sp>
    </p:spTree>
    <p:extLst>
      <p:ext uri="{BB962C8B-B14F-4D97-AF65-F5344CB8AC3E}">
        <p14:creationId xmlns:p14="http://schemas.microsoft.com/office/powerpoint/2010/main" val="399198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DFC1E3-748A-4658-B44A-6C5C1DB4C1D2}" type="datetimeFigureOut">
              <a:rPr lang="fr-FR" smtClean="0"/>
              <a:t>02/10/2024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77497C-4384-43C3-AD9B-67E2765C0280}" type="slidenum">
              <a:rPr lang="fr-FR" smtClean="0"/>
              <a:t>‹N°›</a:t>
            </a:fld>
            <a:endParaRPr lang="fr-FR"/>
          </a:p>
        </p:txBody>
      </p:sp>
    </p:spTree>
    <p:extLst>
      <p:ext uri="{BB962C8B-B14F-4D97-AF65-F5344CB8AC3E}">
        <p14:creationId xmlns:p14="http://schemas.microsoft.com/office/powerpoint/2010/main" val="3243348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topics/medicine-and-dentistry/ionizing-radiation" TargetMode="External"/><Relationship Id="rId2" Type="http://schemas.openxmlformats.org/officeDocument/2006/relationships/hyperlink" Target="https://www.sciencedirect.com/topics/medicine-and-dentistry/ultrasonography" TargetMode="External"/><Relationship Id="rId1" Type="http://schemas.openxmlformats.org/officeDocument/2006/relationships/slideLayout" Target="../slideLayouts/slideLayout7.xml"/><Relationship Id="rId4" Type="http://schemas.openxmlformats.org/officeDocument/2006/relationships/hyperlink" Target="https://www.sciencedirect.com/topics/medicine-and-dentistry/pediatr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17582-81B8-4D50-9C24-F0503ABBFBAC}"/>
              </a:ext>
            </a:extLst>
          </p:cNvPr>
          <p:cNvSpPr>
            <a:spLocks noGrp="1"/>
          </p:cNvSpPr>
          <p:nvPr>
            <p:ph type="ctrTitle"/>
          </p:nvPr>
        </p:nvSpPr>
        <p:spPr>
          <a:xfrm>
            <a:off x="1638300" y="1261534"/>
            <a:ext cx="8915399" cy="2262781"/>
          </a:xfrm>
        </p:spPr>
        <p:txBody>
          <a:bodyPr/>
          <a:lstStyle/>
          <a:p>
            <a:r>
              <a:rPr lang="fr-FR" u="sng" dirty="0" err="1"/>
              <a:t>Medical</a:t>
            </a:r>
            <a:r>
              <a:rPr lang="fr-FR" u="sng" dirty="0"/>
              <a:t> Imaging</a:t>
            </a:r>
            <a:br>
              <a:rPr lang="fr-FR" dirty="0"/>
            </a:br>
            <a:r>
              <a:rPr lang="fr-FR" dirty="0"/>
              <a:t>1. Introduction</a:t>
            </a:r>
          </a:p>
        </p:txBody>
      </p:sp>
      <p:sp>
        <p:nvSpPr>
          <p:cNvPr id="3" name="Sous-titre 2">
            <a:extLst>
              <a:ext uri="{FF2B5EF4-FFF2-40B4-BE49-F238E27FC236}">
                <a16:creationId xmlns:a16="http://schemas.microsoft.com/office/drawing/2014/main" id="{1140C4B0-C341-4DDC-96D5-FE53C61DF5AE}"/>
              </a:ext>
            </a:extLst>
          </p:cNvPr>
          <p:cNvSpPr>
            <a:spLocks noGrp="1"/>
          </p:cNvSpPr>
          <p:nvPr>
            <p:ph type="subTitle" idx="1"/>
          </p:nvPr>
        </p:nvSpPr>
        <p:spPr/>
        <p:txBody>
          <a:bodyPr>
            <a:normAutofit/>
          </a:bodyPr>
          <a:lstStyle/>
          <a:p>
            <a:pPr algn="r"/>
            <a:r>
              <a:rPr lang="fr-FR" sz="2400" dirty="0"/>
              <a:t>KHEMIS Kamila</a:t>
            </a:r>
          </a:p>
        </p:txBody>
      </p:sp>
    </p:spTree>
    <p:extLst>
      <p:ext uri="{BB962C8B-B14F-4D97-AF65-F5344CB8AC3E}">
        <p14:creationId xmlns:p14="http://schemas.microsoft.com/office/powerpoint/2010/main" val="155055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1F8F5E9-3A8F-47F4-8E30-29248A9B7B2C}"/>
              </a:ext>
            </a:extLst>
          </p:cNvPr>
          <p:cNvPicPr>
            <a:picLocks noChangeAspect="1"/>
          </p:cNvPicPr>
          <p:nvPr/>
        </p:nvPicPr>
        <p:blipFill>
          <a:blip r:embed="rId2"/>
          <a:stretch>
            <a:fillRect/>
          </a:stretch>
        </p:blipFill>
        <p:spPr>
          <a:xfrm>
            <a:off x="914165" y="801512"/>
            <a:ext cx="10797807" cy="5475110"/>
          </a:xfrm>
          <a:prstGeom prst="rect">
            <a:avLst/>
          </a:prstGeom>
        </p:spPr>
      </p:pic>
    </p:spTree>
    <p:extLst>
      <p:ext uri="{BB962C8B-B14F-4D97-AF65-F5344CB8AC3E}">
        <p14:creationId xmlns:p14="http://schemas.microsoft.com/office/powerpoint/2010/main" val="23755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82FCF2-5D66-4E16-92BB-07DBAAFE4723}"/>
              </a:ext>
            </a:extLst>
          </p:cNvPr>
          <p:cNvSpPr txBox="1"/>
          <p:nvPr/>
        </p:nvSpPr>
        <p:spPr>
          <a:xfrm>
            <a:off x="1998134" y="774889"/>
            <a:ext cx="6096000" cy="461665"/>
          </a:xfrm>
          <a:prstGeom prst="rect">
            <a:avLst/>
          </a:prstGeom>
          <a:noFill/>
        </p:spPr>
        <p:txBody>
          <a:bodyPr wrap="square">
            <a:spAutoFit/>
          </a:bodyPr>
          <a:lstStyle/>
          <a:p>
            <a:r>
              <a:rPr lang="fr-FR" sz="2400" b="1" i="0" dirty="0" err="1">
                <a:solidFill>
                  <a:srgbClr val="444444"/>
                </a:solidFill>
                <a:effectLst/>
                <a:latin typeface="Open Sans" panose="020B0606030504020204" pitchFamily="34" charset="0"/>
              </a:rPr>
              <a:t>Computed</a:t>
            </a:r>
            <a:r>
              <a:rPr lang="fr-FR" sz="2400" b="1" i="0" dirty="0">
                <a:solidFill>
                  <a:srgbClr val="444444"/>
                </a:solidFill>
                <a:effectLst/>
                <a:latin typeface="Open Sans" panose="020B0606030504020204" pitchFamily="34" charset="0"/>
              </a:rPr>
              <a:t> </a:t>
            </a:r>
            <a:r>
              <a:rPr lang="fr-FR" sz="2400" b="1" i="0" dirty="0" err="1">
                <a:solidFill>
                  <a:srgbClr val="444444"/>
                </a:solidFill>
                <a:effectLst/>
                <a:latin typeface="Open Sans" panose="020B0606030504020204" pitchFamily="34" charset="0"/>
              </a:rPr>
              <a:t>Tomography</a:t>
            </a:r>
            <a:r>
              <a:rPr lang="fr-FR" sz="2400" b="1" i="0" dirty="0">
                <a:solidFill>
                  <a:srgbClr val="444444"/>
                </a:solidFill>
                <a:effectLst/>
                <a:latin typeface="Open Sans" panose="020B0606030504020204" pitchFamily="34" charset="0"/>
              </a:rPr>
              <a:t> (CT)</a:t>
            </a:r>
            <a:endParaRPr lang="fr-FR" sz="2400" b="1" dirty="0"/>
          </a:p>
        </p:txBody>
      </p:sp>
      <p:pic>
        <p:nvPicPr>
          <p:cNvPr id="4" name="Image 3">
            <a:extLst>
              <a:ext uri="{FF2B5EF4-FFF2-40B4-BE49-F238E27FC236}">
                <a16:creationId xmlns:a16="http://schemas.microsoft.com/office/drawing/2014/main" id="{87AE4BAD-9CF0-4641-951C-D068B70E4C2E}"/>
              </a:ext>
            </a:extLst>
          </p:cNvPr>
          <p:cNvPicPr>
            <a:picLocks noChangeAspect="1"/>
          </p:cNvPicPr>
          <p:nvPr/>
        </p:nvPicPr>
        <p:blipFill>
          <a:blip r:embed="rId2"/>
          <a:stretch>
            <a:fillRect/>
          </a:stretch>
        </p:blipFill>
        <p:spPr>
          <a:xfrm>
            <a:off x="5529614" y="1732443"/>
            <a:ext cx="5872164" cy="3982027"/>
          </a:xfrm>
          <a:prstGeom prst="rect">
            <a:avLst/>
          </a:prstGeom>
        </p:spPr>
      </p:pic>
      <p:pic>
        <p:nvPicPr>
          <p:cNvPr id="7" name="Image 6">
            <a:extLst>
              <a:ext uri="{FF2B5EF4-FFF2-40B4-BE49-F238E27FC236}">
                <a16:creationId xmlns:a16="http://schemas.microsoft.com/office/drawing/2014/main" id="{B17E74D9-8036-404D-80F9-A7D8100CD633}"/>
              </a:ext>
            </a:extLst>
          </p:cNvPr>
          <p:cNvPicPr>
            <a:picLocks noChangeAspect="1"/>
          </p:cNvPicPr>
          <p:nvPr/>
        </p:nvPicPr>
        <p:blipFill>
          <a:blip r:embed="rId3"/>
          <a:stretch>
            <a:fillRect/>
          </a:stretch>
        </p:blipFill>
        <p:spPr>
          <a:xfrm>
            <a:off x="643815" y="2337979"/>
            <a:ext cx="4885799" cy="3283467"/>
          </a:xfrm>
          <a:prstGeom prst="rect">
            <a:avLst/>
          </a:prstGeom>
        </p:spPr>
      </p:pic>
      <p:sp>
        <p:nvSpPr>
          <p:cNvPr id="9" name="ZoneTexte 8">
            <a:extLst>
              <a:ext uri="{FF2B5EF4-FFF2-40B4-BE49-F238E27FC236}">
                <a16:creationId xmlns:a16="http://schemas.microsoft.com/office/drawing/2014/main" id="{6AC8DA6A-94ED-413F-A371-F91ECBF90F8F}"/>
              </a:ext>
            </a:extLst>
          </p:cNvPr>
          <p:cNvSpPr txBox="1"/>
          <p:nvPr/>
        </p:nvSpPr>
        <p:spPr>
          <a:xfrm>
            <a:off x="1264357" y="5887193"/>
            <a:ext cx="6592710" cy="646331"/>
          </a:xfrm>
          <a:prstGeom prst="rect">
            <a:avLst/>
          </a:prstGeom>
          <a:noFill/>
        </p:spPr>
        <p:txBody>
          <a:bodyPr wrap="square">
            <a:spAutoFit/>
          </a:bodyPr>
          <a:lstStyle/>
          <a:p>
            <a:r>
              <a:rPr lang="en-US" b="0" i="0" dirty="0">
                <a:solidFill>
                  <a:srgbClr val="000000"/>
                </a:solidFill>
                <a:effectLst/>
                <a:latin typeface="Manrope"/>
              </a:rPr>
              <a:t>The personnel that perform CT scans are called radiographers or radiology technologists</a:t>
            </a:r>
            <a:endParaRPr lang="fr-FR" dirty="0"/>
          </a:p>
        </p:txBody>
      </p:sp>
    </p:spTree>
    <p:extLst>
      <p:ext uri="{BB962C8B-B14F-4D97-AF65-F5344CB8AC3E}">
        <p14:creationId xmlns:p14="http://schemas.microsoft.com/office/powerpoint/2010/main" val="265508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C7BFA2-FED2-4F95-9E43-5B8C4EEF3165}"/>
              </a:ext>
            </a:extLst>
          </p:cNvPr>
          <p:cNvSpPr txBox="1"/>
          <p:nvPr/>
        </p:nvSpPr>
        <p:spPr>
          <a:xfrm>
            <a:off x="1495777" y="277756"/>
            <a:ext cx="9200445" cy="1200329"/>
          </a:xfrm>
          <a:prstGeom prst="rect">
            <a:avLst/>
          </a:prstGeom>
          <a:noFill/>
        </p:spPr>
        <p:txBody>
          <a:bodyPr wrap="square">
            <a:spAutoFit/>
          </a:bodyPr>
          <a:lstStyle/>
          <a:p>
            <a:r>
              <a:rPr lang="fr-FR" sz="2400" b="0" i="0" dirty="0" err="1">
                <a:solidFill>
                  <a:srgbClr val="444444"/>
                </a:solidFill>
                <a:effectLst/>
                <a:latin typeface="Open Sans" panose="020B0606030504020204" pitchFamily="34" charset="0"/>
              </a:rPr>
              <a:t>Echography</a:t>
            </a:r>
            <a:r>
              <a:rPr lang="fr-FR" sz="2400" b="0" i="0" dirty="0">
                <a:solidFill>
                  <a:srgbClr val="444444"/>
                </a:solidFill>
                <a:effectLst/>
                <a:latin typeface="Open Sans" panose="020B0606030504020204" pitchFamily="34" charset="0"/>
              </a:rPr>
              <a:t> : </a:t>
            </a:r>
          </a:p>
          <a:p>
            <a:r>
              <a:rPr lang="en-US" sz="2400" dirty="0">
                <a:solidFill>
                  <a:srgbClr val="444444"/>
                </a:solidFill>
                <a:latin typeface="ElsevierSans"/>
              </a:rPr>
              <a:t>I</a:t>
            </a:r>
            <a:r>
              <a:rPr lang="en-US" sz="2400" b="0" i="0" dirty="0">
                <a:effectLst/>
                <a:latin typeface="ElsevierSans"/>
              </a:rPr>
              <a:t>maging technique based on the emission and reception of mechanical sound waves</a:t>
            </a:r>
            <a:r>
              <a:rPr lang="fr-FR" sz="2400" b="0" i="0" dirty="0">
                <a:solidFill>
                  <a:srgbClr val="444444"/>
                </a:solidFill>
                <a:effectLst/>
                <a:latin typeface="Open Sans" panose="020B0606030504020204" pitchFamily="34" charset="0"/>
              </a:rPr>
              <a:t> </a:t>
            </a:r>
            <a:endParaRPr lang="fr-FR" sz="2400" dirty="0"/>
          </a:p>
        </p:txBody>
      </p:sp>
      <p:sp>
        <p:nvSpPr>
          <p:cNvPr id="6" name="ZoneTexte 5">
            <a:extLst>
              <a:ext uri="{FF2B5EF4-FFF2-40B4-BE49-F238E27FC236}">
                <a16:creationId xmlns:a16="http://schemas.microsoft.com/office/drawing/2014/main" id="{E904511F-5482-4138-A659-8FBA62221BA2}"/>
              </a:ext>
            </a:extLst>
          </p:cNvPr>
          <p:cNvSpPr txBox="1"/>
          <p:nvPr/>
        </p:nvSpPr>
        <p:spPr>
          <a:xfrm>
            <a:off x="1495777" y="1682043"/>
            <a:ext cx="8737599" cy="4708981"/>
          </a:xfrm>
          <a:prstGeom prst="rect">
            <a:avLst/>
          </a:prstGeom>
          <a:noFill/>
        </p:spPr>
        <p:txBody>
          <a:bodyPr wrap="square">
            <a:spAutoFit/>
          </a:bodyPr>
          <a:lstStyle/>
          <a:p>
            <a:r>
              <a:rPr lang="en-US" b="0" i="0" dirty="0">
                <a:solidFill>
                  <a:srgbClr val="000000"/>
                </a:solidFill>
                <a:effectLst/>
                <a:latin typeface="Manrope"/>
              </a:rPr>
              <a:t>Ultrasonography, also known as sonography, is </a:t>
            </a:r>
            <a:r>
              <a:rPr lang="en-US" b="1" i="0" dirty="0">
                <a:solidFill>
                  <a:srgbClr val="000000"/>
                </a:solidFill>
                <a:effectLst/>
                <a:latin typeface="Manrope"/>
              </a:rPr>
              <a:t>a non-invasive imaging test that uses high-frequency sound waves to produce images of organs, tissues, and other structures inside the body</a:t>
            </a:r>
            <a:r>
              <a:rPr lang="en-US" b="0" i="0" dirty="0">
                <a:solidFill>
                  <a:srgbClr val="000000"/>
                </a:solidFill>
                <a:effectLst/>
                <a:latin typeface="Manrope"/>
              </a:rPr>
              <a:t>.</a:t>
            </a:r>
            <a:r>
              <a:rPr lang="en-US" b="0" i="0" baseline="30000" dirty="0">
                <a:solidFill>
                  <a:srgbClr val="000000"/>
                </a:solidFill>
                <a:effectLst/>
                <a:latin typeface="Manrope"/>
              </a:rPr>
              <a:t>1</a:t>
            </a:r>
            <a:r>
              <a:rPr lang="en-US" b="0" i="0" dirty="0">
                <a:solidFill>
                  <a:srgbClr val="000000"/>
                </a:solidFill>
                <a:effectLst/>
                <a:latin typeface="Manrope"/>
              </a:rPr>
              <a:t> The test uses a transducer that converts electrical current into sound waves (</a:t>
            </a:r>
            <a:r>
              <a:rPr lang="en-US" b="0" i="0" dirty="0">
                <a:effectLst/>
                <a:latin typeface="ElsevierSans"/>
              </a:rPr>
              <a:t>with a frequency greater than the hearing frequency range of the human ear (i.e., 20 kilohertz (kHz)) by piezoelectric crystals located inside the transducer or probe)</a:t>
            </a:r>
          </a:p>
          <a:p>
            <a:r>
              <a:rPr lang="en-US" dirty="0">
                <a:solidFill>
                  <a:srgbClr val="000000"/>
                </a:solidFill>
                <a:latin typeface="ElsevierSans"/>
              </a:rPr>
              <a:t>The such produced waves</a:t>
            </a:r>
            <a:r>
              <a:rPr lang="en-US" b="0" i="0" dirty="0">
                <a:solidFill>
                  <a:srgbClr val="000000"/>
                </a:solidFill>
                <a:effectLst/>
                <a:latin typeface="Manrope"/>
              </a:rPr>
              <a:t>,  are sent into the body's tissues. </a:t>
            </a:r>
          </a:p>
          <a:p>
            <a:endParaRPr lang="en-US" dirty="0">
              <a:solidFill>
                <a:srgbClr val="000000"/>
              </a:solidFill>
              <a:latin typeface="Manrope"/>
            </a:endParaRPr>
          </a:p>
          <a:p>
            <a:r>
              <a:rPr lang="en-US" b="0" i="0" dirty="0">
                <a:solidFill>
                  <a:srgbClr val="000000"/>
                </a:solidFill>
                <a:effectLst/>
                <a:latin typeface="Manrope"/>
              </a:rPr>
              <a:t>The sound waves bounce off structures in the body and are reflected back to the transducer, which converts the waves into electrical signals. </a:t>
            </a:r>
          </a:p>
          <a:p>
            <a:endParaRPr lang="en-US" dirty="0">
              <a:solidFill>
                <a:srgbClr val="000000"/>
              </a:solidFill>
              <a:latin typeface="Manrope"/>
            </a:endParaRPr>
          </a:p>
          <a:p>
            <a:r>
              <a:rPr lang="en-US" b="0" i="0" dirty="0">
                <a:solidFill>
                  <a:srgbClr val="000000"/>
                </a:solidFill>
                <a:effectLst/>
                <a:latin typeface="Manrope"/>
              </a:rPr>
              <a:t>Ultrasonography images may be called sonograms.</a:t>
            </a:r>
            <a:endParaRPr lang="en-US" baseline="30000" dirty="0">
              <a:solidFill>
                <a:srgbClr val="000000"/>
              </a:solidFill>
              <a:latin typeface="Manrope"/>
            </a:endParaRPr>
          </a:p>
          <a:p>
            <a:endParaRPr lang="en-US" b="0" i="0" baseline="30000" dirty="0">
              <a:solidFill>
                <a:srgbClr val="000000"/>
              </a:solidFill>
              <a:effectLst/>
              <a:latin typeface="Manrope"/>
            </a:endParaRPr>
          </a:p>
          <a:p>
            <a:r>
              <a:rPr lang="en-US" b="0" i="0" dirty="0">
                <a:solidFill>
                  <a:srgbClr val="000000"/>
                </a:solidFill>
                <a:effectLst/>
                <a:latin typeface="Manrope"/>
              </a:rPr>
              <a:t>Endoscopic ultrasonography involves attaching the transducer to an endoscope and passing it into the body</a:t>
            </a:r>
            <a:r>
              <a:rPr lang="en-US" dirty="0">
                <a:solidFill>
                  <a:srgbClr val="000000"/>
                </a:solidFill>
                <a:latin typeface="Manrope"/>
              </a:rPr>
              <a:t>. </a:t>
            </a:r>
          </a:p>
          <a:p>
            <a:endParaRPr lang="en-US" dirty="0">
              <a:solidFill>
                <a:srgbClr val="000000"/>
              </a:solidFill>
              <a:latin typeface="Manrope"/>
            </a:endParaRPr>
          </a:p>
          <a:p>
            <a:r>
              <a:rPr lang="en-US" dirty="0">
                <a:solidFill>
                  <a:srgbClr val="000000"/>
                </a:solidFill>
                <a:latin typeface="Manrope"/>
              </a:rPr>
              <a:t>T</a:t>
            </a:r>
            <a:r>
              <a:rPr lang="en-US" b="0" i="0" dirty="0">
                <a:solidFill>
                  <a:srgbClr val="000000"/>
                </a:solidFill>
                <a:effectLst/>
                <a:latin typeface="Manrope"/>
              </a:rPr>
              <a:t>ransesophageal echocardiography involves passing the endoscope down the throat to view the heart.</a:t>
            </a:r>
            <a:endParaRPr lang="fr-FR" dirty="0"/>
          </a:p>
        </p:txBody>
      </p:sp>
    </p:spTree>
    <p:extLst>
      <p:ext uri="{BB962C8B-B14F-4D97-AF65-F5344CB8AC3E}">
        <p14:creationId xmlns:p14="http://schemas.microsoft.com/office/powerpoint/2010/main" val="272449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482434-A23E-4CC7-B244-5C16E5CADC10}"/>
              </a:ext>
            </a:extLst>
          </p:cNvPr>
          <p:cNvSpPr>
            <a:spLocks noChangeArrowheads="1"/>
          </p:cNvSpPr>
          <p:nvPr/>
        </p:nvSpPr>
        <p:spPr bwMode="auto">
          <a:xfrm rot="10800000" flipV="1">
            <a:off x="1614310" y="294350"/>
            <a:ext cx="9618134"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err="1">
                <a:ln>
                  <a:noFill/>
                </a:ln>
                <a:solidFill>
                  <a:srgbClr val="1F1F1F"/>
                </a:solidFill>
                <a:effectLst/>
                <a:latin typeface="ElsevierGulliver"/>
                <a:hlinkClick r:id="rId2" tooltip="Learn more about Ultrasound imaging from ScienceDirect's AI-generated Topic Pages"/>
              </a:rPr>
              <a:t>Ultrasound</a:t>
            </a:r>
            <a:r>
              <a:rPr kumimoji="0" lang="fr-FR" altLang="fr-FR" sz="2000" b="0" i="0" u="none" strike="noStrike" cap="none" normalizeH="0" baseline="0" dirty="0">
                <a:ln>
                  <a:noFill/>
                </a:ln>
                <a:solidFill>
                  <a:srgbClr val="1F1F1F"/>
                </a:solidFill>
                <a:effectLst/>
                <a:latin typeface="ElsevierGulliver"/>
                <a:hlinkClick r:id="rId2" tooltip="Learn more about Ultrasound imaging from ScienceDirect's AI-generated Topic Pages"/>
              </a:rPr>
              <a:t> </a:t>
            </a:r>
            <a:r>
              <a:rPr kumimoji="0" lang="fr-FR" altLang="fr-FR" sz="2000" b="0" i="0" u="none" strike="noStrike" cap="none" normalizeH="0" baseline="0" dirty="0" err="1">
                <a:ln>
                  <a:noFill/>
                </a:ln>
                <a:solidFill>
                  <a:srgbClr val="1F1F1F"/>
                </a:solidFill>
                <a:effectLst/>
                <a:latin typeface="ElsevierGulliver"/>
                <a:hlinkClick r:id="rId2" tooltip="Learn more about Ultrasound imaging from ScienceDirect's AI-generated Topic Pages"/>
              </a:rPr>
              <a:t>imaging</a:t>
            </a:r>
            <a:r>
              <a:rPr kumimoji="0" lang="fr-FR" altLang="fr-FR" sz="2000" b="0" i="0" u="none" strike="noStrike" cap="none" normalizeH="0" baseline="0" dirty="0">
                <a:ln>
                  <a:noFill/>
                </a:ln>
                <a:solidFill>
                  <a:srgbClr val="1F1F1F"/>
                </a:solidFill>
                <a:effectLst/>
                <a:latin typeface="ElsevierGulliver"/>
              </a:rPr>
              <a:t>, or </a:t>
            </a:r>
            <a:r>
              <a:rPr kumimoji="0" lang="fr-FR" altLang="fr-FR" sz="2000" b="0" i="0" u="none" strike="noStrike" cap="none" normalizeH="0" baseline="0" dirty="0" err="1">
                <a:ln>
                  <a:noFill/>
                </a:ln>
                <a:solidFill>
                  <a:srgbClr val="1F1F1F"/>
                </a:solidFill>
                <a:effectLst/>
                <a:latin typeface="ElsevierGulliver"/>
              </a:rPr>
              <a:t>ultrasonography</a:t>
            </a:r>
            <a:r>
              <a:rPr kumimoji="0" lang="fr-FR" altLang="fr-FR" sz="2000" b="0" i="0" u="none" strike="noStrike" cap="none" normalizeH="0" baseline="0" dirty="0">
                <a:ln>
                  <a:noFill/>
                </a:ln>
                <a:solidFill>
                  <a:srgbClr val="1F1F1F"/>
                </a:solidFill>
                <a:effectLst/>
                <a:latin typeface="ElsevierGulliver"/>
              </a:rPr>
              <a:t> (US), uses high-</a:t>
            </a:r>
            <a:r>
              <a:rPr kumimoji="0" lang="fr-FR" altLang="fr-FR" sz="2000" b="0" i="0" u="none" strike="noStrike" cap="none" normalizeH="0" baseline="0" dirty="0" err="1">
                <a:ln>
                  <a:noFill/>
                </a:ln>
                <a:solidFill>
                  <a:srgbClr val="1F1F1F"/>
                </a:solidFill>
                <a:effectLst/>
                <a:latin typeface="ElsevierGulliver"/>
              </a:rPr>
              <a:t>frequency</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sound</a:t>
            </a:r>
            <a:r>
              <a:rPr kumimoji="0" lang="fr-FR" altLang="fr-FR" sz="2000" b="0" i="0" u="none" strike="noStrike" cap="none" normalizeH="0" baseline="0" dirty="0">
                <a:ln>
                  <a:noFill/>
                </a:ln>
                <a:solidFill>
                  <a:srgbClr val="1F1F1F"/>
                </a:solidFill>
                <a:effectLst/>
                <a:latin typeface="ElsevierGulliver"/>
              </a:rPr>
              <a:t> pulses </a:t>
            </a:r>
            <a:r>
              <a:rPr kumimoji="0" lang="fr-FR" altLang="fr-FR" sz="2000" b="0" i="0" u="none" strike="noStrike" cap="none" normalizeH="0" baseline="0" dirty="0" err="1">
                <a:ln>
                  <a:noFill/>
                </a:ln>
                <a:solidFill>
                  <a:srgbClr val="1F1F1F"/>
                </a:solidFill>
                <a:effectLst/>
                <a:latin typeface="ElsevierGulliver"/>
              </a:rPr>
              <a:t>that</a:t>
            </a:r>
            <a:r>
              <a:rPr kumimoji="0" lang="fr-FR" altLang="fr-FR" sz="2000" b="0" i="0" u="none" strike="noStrike" cap="none" normalizeH="0" baseline="0" dirty="0">
                <a:ln>
                  <a:noFill/>
                </a:ln>
                <a:solidFill>
                  <a:srgbClr val="1F1F1F"/>
                </a:solidFill>
                <a:effectLst/>
                <a:latin typeface="ElsevierGulliver"/>
              </a:rPr>
              <a:t> are </a:t>
            </a:r>
            <a:r>
              <a:rPr kumimoji="0" lang="fr-FR" altLang="fr-FR" sz="2000" b="0" i="0" u="none" strike="noStrike" cap="none" normalizeH="0" baseline="0" dirty="0" err="1">
                <a:ln>
                  <a:noFill/>
                </a:ln>
                <a:solidFill>
                  <a:srgbClr val="1F1F1F"/>
                </a:solidFill>
                <a:effectLst/>
                <a:latin typeface="ElsevierGulliver"/>
              </a:rPr>
              <a:t>emitted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from</a:t>
            </a:r>
            <a:r>
              <a:rPr kumimoji="0" lang="fr-FR" altLang="fr-FR" sz="2000" b="0" i="0" u="none" strike="noStrike" cap="none" normalizeH="0" baseline="0" dirty="0">
                <a:ln>
                  <a:noFill/>
                </a:ln>
                <a:solidFill>
                  <a:srgbClr val="1F1F1F"/>
                </a:solidFill>
                <a:effectLst/>
                <a:latin typeface="ElsevierGulliver"/>
              </a:rPr>
              <a:t> a hand-</a:t>
            </a:r>
            <a:r>
              <a:rPr kumimoji="0" lang="fr-FR" altLang="fr-FR" sz="2000" b="0" i="0" u="none" strike="noStrike" cap="none" normalizeH="0" baseline="0" dirty="0" err="1">
                <a:ln>
                  <a:noFill/>
                </a:ln>
                <a:solidFill>
                  <a:srgbClr val="1F1F1F"/>
                </a:solidFill>
                <a:effectLst/>
                <a:latin typeface="ElsevierGulliver"/>
              </a:rPr>
              <a:t>held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ultrasound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transducer</a:t>
            </a:r>
            <a:r>
              <a:rPr kumimoji="0" lang="fr-FR" altLang="fr-FR" sz="2000" b="0" i="0" u="none" strike="noStrike" cap="none" normalizeH="0" baseline="0" dirty="0">
                <a:ln>
                  <a:noFill/>
                </a:ln>
                <a:solidFill>
                  <a:srgbClr val="1F1F1F"/>
                </a:solidFill>
                <a:effectLst/>
                <a:latin typeface="ElsevierGulliver"/>
              </a:rPr>
              <a:t>, or probe.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1F1F1F"/>
              </a:solidFill>
              <a:effectLst/>
              <a:latin typeface="ElsevierGullive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1F1F1F"/>
                </a:solidFill>
                <a:effectLst/>
                <a:latin typeface="ElsevierGulliver"/>
              </a:rPr>
              <a:t>The </a:t>
            </a:r>
            <a:r>
              <a:rPr kumimoji="0" lang="fr-FR" altLang="fr-FR" sz="2000" b="0" i="0" u="none" strike="noStrike" cap="none" normalizeH="0" baseline="0" dirty="0" err="1">
                <a:ln>
                  <a:noFill/>
                </a:ln>
                <a:solidFill>
                  <a:srgbClr val="1F1F1F"/>
                </a:solidFill>
                <a:effectLst/>
                <a:latin typeface="ElsevierGulliver"/>
              </a:rPr>
              <a:t>transducer</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is</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applied</a:t>
            </a:r>
            <a:r>
              <a:rPr kumimoji="0" lang="fr-FR" altLang="fr-FR" sz="2000" b="0" i="0" u="none" strike="noStrike" cap="none" normalizeH="0" baseline="0" dirty="0">
                <a:ln>
                  <a:noFill/>
                </a:ln>
                <a:solidFill>
                  <a:srgbClr val="1F1F1F"/>
                </a:solidFill>
                <a:effectLst/>
                <a:latin typeface="ElsevierGulliver"/>
              </a:rPr>
              <a:t> to the </a:t>
            </a:r>
            <a:r>
              <a:rPr kumimoji="0" lang="fr-FR" altLang="fr-FR" sz="2000" b="0" i="0" u="none" strike="noStrike" cap="none" normalizeH="0" baseline="0" dirty="0" err="1">
                <a:ln>
                  <a:noFill/>
                </a:ln>
                <a:solidFill>
                  <a:srgbClr val="1F1F1F"/>
                </a:solidFill>
                <a:effectLst/>
                <a:latin typeface="ElsevierGulliver"/>
              </a:rPr>
              <a:t>patient's</a:t>
            </a:r>
            <a:r>
              <a:rPr kumimoji="0" lang="fr-FR" altLang="fr-FR" sz="2000" b="0" i="0" u="none" strike="noStrike" cap="none" normalizeH="0" baseline="0" dirty="0">
                <a:ln>
                  <a:noFill/>
                </a:ln>
                <a:solidFill>
                  <a:srgbClr val="1F1F1F"/>
                </a:solidFill>
                <a:effectLst/>
                <a:latin typeface="ElsevierGulliver"/>
              </a:rPr>
              <a:t> skin via a </a:t>
            </a:r>
            <a:r>
              <a:rPr kumimoji="0" lang="fr-FR" altLang="fr-FR" sz="2000" b="0" i="0" u="none" strike="noStrike" cap="none" normalizeH="0" baseline="0" dirty="0" err="1">
                <a:ln>
                  <a:noFill/>
                </a:ln>
                <a:solidFill>
                  <a:srgbClr val="1F1F1F"/>
                </a:solidFill>
                <a:effectLst/>
                <a:latin typeface="ElsevierGulliver"/>
              </a:rPr>
              <a:t>coupling</a:t>
            </a:r>
            <a:r>
              <a:rPr kumimoji="0" lang="fr-FR" altLang="fr-FR" sz="2000" b="0" i="0" u="none" strike="noStrike" cap="none" normalizeH="0" baseline="0" dirty="0">
                <a:ln>
                  <a:noFill/>
                </a:ln>
                <a:solidFill>
                  <a:srgbClr val="1F1F1F"/>
                </a:solidFill>
                <a:effectLst/>
                <a:latin typeface="ElsevierGulliver"/>
              </a:rPr>
              <a:t> gel, and the </a:t>
            </a:r>
            <a:r>
              <a:rPr kumimoji="0" lang="fr-FR" altLang="fr-FR" sz="2000" b="0" i="0" u="none" strike="noStrike" cap="none" normalizeH="0" baseline="0" dirty="0" err="1">
                <a:ln>
                  <a:noFill/>
                </a:ln>
                <a:solidFill>
                  <a:srgbClr val="1F1F1F"/>
                </a:solidFill>
                <a:effectLst/>
                <a:latin typeface="ElsevierGulliver"/>
              </a:rPr>
              <a:t>sound</a:t>
            </a:r>
            <a:r>
              <a:rPr kumimoji="0" lang="fr-FR" altLang="fr-FR" sz="2000" b="0" i="0" u="none" strike="noStrike" cap="none" normalizeH="0" baseline="0" dirty="0">
                <a:ln>
                  <a:noFill/>
                </a:ln>
                <a:solidFill>
                  <a:srgbClr val="1F1F1F"/>
                </a:solidFill>
                <a:effectLst/>
                <a:latin typeface="ElsevierGulliver"/>
              </a:rPr>
              <a:t> pulses are </a:t>
            </a:r>
            <a:r>
              <a:rPr kumimoji="0" lang="fr-FR" altLang="fr-FR" sz="2000" b="0" i="0" u="none" strike="noStrike" cap="none" normalizeH="0" baseline="0" dirty="0" err="1">
                <a:ln>
                  <a:noFill/>
                </a:ln>
                <a:solidFill>
                  <a:srgbClr val="1F1F1F"/>
                </a:solidFill>
                <a:effectLst/>
                <a:latin typeface="ElsevierGulliver"/>
              </a:rPr>
              <a:t>reflected</a:t>
            </a:r>
            <a:r>
              <a:rPr kumimoji="0" lang="fr-FR" altLang="fr-FR" sz="2000" b="0" i="0" u="none" strike="noStrike" cap="none" normalizeH="0" baseline="0" dirty="0">
                <a:ln>
                  <a:noFill/>
                </a:ln>
                <a:solidFill>
                  <a:srgbClr val="1F1F1F"/>
                </a:solidFill>
                <a:effectLst/>
                <a:latin typeface="ElsevierGulliver"/>
              </a:rPr>
              <a:t> back to the </a:t>
            </a:r>
            <a:r>
              <a:rPr kumimoji="0" lang="fr-FR" altLang="fr-FR" sz="2000" b="0" i="0" u="none" strike="noStrike" cap="none" normalizeH="0" baseline="0" dirty="0" err="1">
                <a:ln>
                  <a:noFill/>
                </a:ln>
                <a:solidFill>
                  <a:srgbClr val="1F1F1F"/>
                </a:solidFill>
                <a:effectLst/>
                <a:latin typeface="ElsevierGulliver"/>
              </a:rPr>
              <a:t>transducer</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from</a:t>
            </a:r>
            <a:r>
              <a:rPr kumimoji="0" lang="fr-FR" altLang="fr-FR" sz="2000" b="0" i="0" u="none" strike="noStrike" cap="none" normalizeH="0" baseline="0" dirty="0">
                <a:ln>
                  <a:noFill/>
                </a:ln>
                <a:solidFill>
                  <a:srgbClr val="1F1F1F"/>
                </a:solidFill>
                <a:effectLst/>
                <a:latin typeface="ElsevierGulliver"/>
              </a:rPr>
              <a:t> structures </a:t>
            </a:r>
            <a:r>
              <a:rPr kumimoji="0" lang="fr-FR" altLang="fr-FR" sz="2000" b="0" i="0" u="none" strike="noStrike" cap="none" normalizeH="0" baseline="0" dirty="0" err="1">
                <a:ln>
                  <a:noFill/>
                </a:ln>
                <a:solidFill>
                  <a:srgbClr val="1F1F1F"/>
                </a:solidFill>
                <a:effectLst/>
                <a:latin typeface="ElsevierGulliver"/>
              </a:rPr>
              <a:t>within</a:t>
            </a:r>
            <a:r>
              <a:rPr kumimoji="0" lang="fr-FR" altLang="fr-FR" sz="2000" b="0" i="0" u="none" strike="noStrike" cap="none" normalizeH="0" baseline="0" dirty="0">
                <a:ln>
                  <a:noFill/>
                </a:ln>
                <a:solidFill>
                  <a:srgbClr val="1F1F1F"/>
                </a:solidFill>
                <a:effectLst/>
                <a:latin typeface="ElsevierGulliver"/>
              </a:rPr>
              <a:t> the patient.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1F1F1F"/>
              </a:solidFill>
              <a:effectLst/>
              <a:latin typeface="ElsevierGullive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1F1F1F"/>
                </a:solidFill>
                <a:effectLst/>
                <a:latin typeface="ElsevierGulliver"/>
              </a:rPr>
              <a:t>The magnitude of the </a:t>
            </a:r>
            <a:r>
              <a:rPr kumimoji="0" lang="fr-FR" altLang="fr-FR" sz="2000" b="0" i="0" u="none" strike="noStrike" cap="none" normalizeH="0" baseline="0" dirty="0" err="1">
                <a:ln>
                  <a:noFill/>
                </a:ln>
                <a:solidFill>
                  <a:srgbClr val="1F1F1F"/>
                </a:solidFill>
                <a:effectLst/>
                <a:latin typeface="ElsevierGulliver"/>
              </a:rPr>
              <a:t>reflected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sound</a:t>
            </a:r>
            <a:r>
              <a:rPr kumimoji="0" lang="fr-FR" altLang="fr-FR" sz="2000" b="0" i="0" u="none" strike="noStrike" cap="none" normalizeH="0" baseline="0" dirty="0">
                <a:ln>
                  <a:noFill/>
                </a:ln>
                <a:solidFill>
                  <a:srgbClr val="1F1F1F"/>
                </a:solidFill>
                <a:effectLst/>
                <a:latin typeface="ElsevierGulliver"/>
              </a:rPr>
              <a:t>, or “</a:t>
            </a:r>
            <a:r>
              <a:rPr kumimoji="0" lang="fr-FR" altLang="fr-FR" sz="2000" b="0" i="0" u="none" strike="noStrike" cap="none" normalizeH="0" baseline="0" dirty="0" err="1">
                <a:ln>
                  <a:noFill/>
                </a:ln>
                <a:solidFill>
                  <a:srgbClr val="1F1F1F"/>
                </a:solidFill>
                <a:effectLst/>
                <a:latin typeface="ElsevierGulliver"/>
              </a:rPr>
              <a:t>echo</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is</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converted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into</a:t>
            </a:r>
            <a:r>
              <a:rPr kumimoji="0" lang="fr-FR" altLang="fr-FR" sz="2000" b="0" i="0" u="none" strike="noStrike" cap="none" normalizeH="0" baseline="0" dirty="0">
                <a:ln>
                  <a:noFill/>
                </a:ln>
                <a:solidFill>
                  <a:srgbClr val="1F1F1F"/>
                </a:solidFill>
                <a:effectLst/>
                <a:latin typeface="ElsevierGulliver"/>
              </a:rPr>
              <a:t> a gray-</a:t>
            </a:r>
            <a:r>
              <a:rPr kumimoji="0" lang="fr-FR" altLang="fr-FR" sz="2000" b="0" i="0" u="none" strike="noStrike" cap="none" normalizeH="0" baseline="0" dirty="0" err="1">
                <a:ln>
                  <a:noFill/>
                </a:ln>
                <a:solidFill>
                  <a:srgbClr val="1F1F1F"/>
                </a:solidFill>
                <a:effectLst/>
                <a:latin typeface="ElsevierGulliver"/>
              </a:rPr>
              <a:t>scale</a:t>
            </a:r>
            <a:r>
              <a:rPr kumimoji="0" lang="fr-FR" altLang="fr-FR" sz="2000" b="0" i="0" u="none" strike="noStrike" cap="none" normalizeH="0" baseline="0" dirty="0">
                <a:ln>
                  <a:noFill/>
                </a:ln>
                <a:solidFill>
                  <a:srgbClr val="1F1F1F"/>
                </a:solidFill>
                <a:effectLst/>
                <a:latin typeface="ElsevierGulliver"/>
              </a:rPr>
              <a:t> image.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1F1F1F"/>
              </a:solidFill>
              <a:effectLst/>
              <a:latin typeface="ElsevierGullive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1F1F1F"/>
                </a:solidFill>
                <a:effectLst/>
                <a:latin typeface="ElsevierGulliver"/>
              </a:rPr>
              <a:t>Tissues </a:t>
            </a:r>
            <a:r>
              <a:rPr kumimoji="0" lang="fr-FR" altLang="fr-FR" sz="2000" b="0" i="0" u="none" strike="noStrike" cap="none" normalizeH="0" baseline="0" dirty="0" err="1">
                <a:ln>
                  <a:noFill/>
                </a:ln>
                <a:solidFill>
                  <a:srgbClr val="1F1F1F"/>
                </a:solidFill>
                <a:effectLst/>
                <a:latin typeface="ElsevierGulliver"/>
              </a:rPr>
              <a:t>that</a:t>
            </a:r>
            <a:r>
              <a:rPr kumimoji="0" lang="fr-FR" altLang="fr-FR" sz="2000" b="0" i="0" u="none" strike="noStrike" cap="none" normalizeH="0" baseline="0" dirty="0">
                <a:ln>
                  <a:noFill/>
                </a:ln>
                <a:solidFill>
                  <a:srgbClr val="1F1F1F"/>
                </a:solidFill>
                <a:effectLst/>
                <a:latin typeface="ElsevierGulliver"/>
              </a:rPr>
              <a:t> are </a:t>
            </a:r>
            <a:r>
              <a:rPr kumimoji="0" lang="fr-FR" altLang="fr-FR" sz="2000" b="0" i="0" u="none" strike="noStrike" cap="none" normalizeH="0" baseline="0" dirty="0" err="1">
                <a:ln>
                  <a:noFill/>
                </a:ln>
                <a:solidFill>
                  <a:srgbClr val="1F1F1F"/>
                </a:solidFill>
                <a:effectLst/>
                <a:latin typeface="ElsevierGulliver"/>
              </a:rPr>
              <a:t>highly</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reflective</a:t>
            </a:r>
            <a:r>
              <a:rPr kumimoji="0" lang="fr-FR" altLang="fr-FR" sz="2000" b="0" i="0" u="none" strike="noStrike" cap="none" normalizeH="0" baseline="0" dirty="0">
                <a:ln>
                  <a:noFill/>
                </a:ln>
                <a:solidFill>
                  <a:srgbClr val="1F1F1F"/>
                </a:solidFill>
                <a:effectLst/>
                <a:latin typeface="ElsevierGulliver"/>
              </a:rPr>
              <a:t> of the </a:t>
            </a:r>
            <a:r>
              <a:rPr kumimoji="0" lang="fr-FR" altLang="fr-FR" sz="2000" b="0" i="0" u="none" strike="noStrike" cap="none" normalizeH="0" baseline="0" dirty="0" err="1">
                <a:ln>
                  <a:noFill/>
                </a:ln>
                <a:solidFill>
                  <a:srgbClr val="1F1F1F"/>
                </a:solidFill>
                <a:effectLst/>
                <a:latin typeface="ElsevierGulliver"/>
              </a:rPr>
              <a:t>sound</a:t>
            </a:r>
            <a:r>
              <a:rPr kumimoji="0" lang="fr-FR" altLang="fr-FR" sz="2000" b="0" i="0" u="none" strike="noStrike" cap="none" normalizeH="0" baseline="0" dirty="0">
                <a:ln>
                  <a:noFill/>
                </a:ln>
                <a:solidFill>
                  <a:srgbClr val="1F1F1F"/>
                </a:solidFill>
                <a:effectLst/>
                <a:latin typeface="ElsevierGulliver"/>
              </a:rPr>
              <a:t>, or “</a:t>
            </a:r>
            <a:r>
              <a:rPr kumimoji="0" lang="fr-FR" altLang="fr-FR" sz="2000" b="0" i="0" u="none" strike="noStrike" cap="none" normalizeH="0" baseline="0" dirty="0" err="1">
                <a:ln>
                  <a:noFill/>
                </a:ln>
                <a:solidFill>
                  <a:srgbClr val="1F1F1F"/>
                </a:solidFill>
                <a:effectLst/>
                <a:latin typeface="ElsevierGulliver"/>
              </a:rPr>
              <a:t>echogenic</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such</a:t>
            </a:r>
            <a:r>
              <a:rPr kumimoji="0" lang="fr-FR" altLang="fr-FR" sz="2000" b="0" i="0" u="none" strike="noStrike" cap="none" normalizeH="0" baseline="0" dirty="0">
                <a:ln>
                  <a:noFill/>
                </a:ln>
                <a:solidFill>
                  <a:srgbClr val="1F1F1F"/>
                </a:solidFill>
                <a:effectLst/>
                <a:latin typeface="ElsevierGulliver"/>
              </a:rPr>
              <a:t> as </a:t>
            </a:r>
            <a:r>
              <a:rPr kumimoji="0" lang="fr-FR" altLang="fr-FR" sz="2000" b="0" i="0" u="none" strike="noStrike" cap="none" normalizeH="0" baseline="0" dirty="0" err="1">
                <a:ln>
                  <a:noFill/>
                </a:ln>
                <a:solidFill>
                  <a:srgbClr val="1F1F1F"/>
                </a:solidFill>
                <a:effectLst/>
                <a:latin typeface="ElsevierGulliver"/>
              </a:rPr>
              <a:t>bone</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appear</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bright</a:t>
            </a:r>
            <a:r>
              <a:rPr kumimoji="0" lang="fr-FR" altLang="fr-FR" sz="2000" b="0" i="0" u="none" strike="noStrike" cap="none" normalizeH="0" baseline="0" dirty="0">
                <a:ln>
                  <a:noFill/>
                </a:ln>
                <a:solidFill>
                  <a:srgbClr val="1F1F1F"/>
                </a:solidFill>
                <a:effectLst/>
                <a:latin typeface="ElsevierGulliver"/>
              </a:rPr>
              <a:t>. Tissues </a:t>
            </a:r>
            <a:r>
              <a:rPr kumimoji="0" lang="fr-FR" altLang="fr-FR" sz="2000" b="0" i="0" u="none" strike="noStrike" cap="none" normalizeH="0" baseline="0" dirty="0" err="1">
                <a:ln>
                  <a:noFill/>
                </a:ln>
                <a:solidFill>
                  <a:srgbClr val="1F1F1F"/>
                </a:solidFill>
                <a:effectLst/>
                <a:latin typeface="ElsevierGulliver"/>
              </a:rPr>
              <a:t>that</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allow</a:t>
            </a:r>
            <a:r>
              <a:rPr kumimoji="0" lang="fr-FR" altLang="fr-FR" sz="2000" b="0" i="0" u="none" strike="noStrike" cap="none" normalizeH="0" baseline="0" dirty="0">
                <a:ln>
                  <a:noFill/>
                </a:ln>
                <a:solidFill>
                  <a:srgbClr val="1F1F1F"/>
                </a:solidFill>
                <a:effectLst/>
                <a:latin typeface="ElsevierGulliver"/>
              </a:rPr>
              <a:t> transmission of the </a:t>
            </a:r>
            <a:r>
              <a:rPr kumimoji="0" lang="fr-FR" altLang="fr-FR" sz="2000" b="0" i="0" u="none" strike="noStrike" cap="none" normalizeH="0" baseline="0" dirty="0" err="1">
                <a:ln>
                  <a:noFill/>
                </a:ln>
                <a:solidFill>
                  <a:srgbClr val="1F1F1F"/>
                </a:solidFill>
                <a:effectLst/>
                <a:latin typeface="ElsevierGulliver"/>
              </a:rPr>
              <a:t>sound</a:t>
            </a:r>
            <a:r>
              <a:rPr kumimoji="0" lang="fr-FR" altLang="fr-FR" sz="2000" b="0" i="0" u="none" strike="noStrike" cap="none" normalizeH="0" baseline="0" dirty="0">
                <a:ln>
                  <a:noFill/>
                </a:ln>
                <a:solidFill>
                  <a:srgbClr val="1F1F1F"/>
                </a:solidFill>
                <a:effectLst/>
                <a:latin typeface="ElsevierGulliver"/>
              </a:rPr>
              <a:t> pulses, or are </a:t>
            </a:r>
            <a:r>
              <a:rPr kumimoji="0" lang="fr-FR" altLang="fr-FR" sz="2000" b="0" i="0" u="none" strike="noStrike" cap="none" normalizeH="0" baseline="0" dirty="0" err="1">
                <a:ln>
                  <a:noFill/>
                </a:ln>
                <a:solidFill>
                  <a:srgbClr val="1F1F1F"/>
                </a:solidFill>
                <a:effectLst/>
                <a:latin typeface="ElsevierGulliver"/>
              </a:rPr>
              <a:t>poorly</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echogenic</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such</a:t>
            </a:r>
            <a:r>
              <a:rPr kumimoji="0" lang="fr-FR" altLang="fr-FR" sz="2000" b="0" i="0" u="none" strike="noStrike" cap="none" normalizeH="0" baseline="0" dirty="0">
                <a:ln>
                  <a:noFill/>
                </a:ln>
                <a:solidFill>
                  <a:srgbClr val="1F1F1F"/>
                </a:solidFill>
                <a:effectLst/>
                <a:latin typeface="ElsevierGulliver"/>
              </a:rPr>
              <a:t> as </a:t>
            </a:r>
            <a:r>
              <a:rPr kumimoji="0" lang="fr-FR" altLang="fr-FR" sz="2000" b="0" i="0" u="none" strike="noStrike" cap="none" normalizeH="0" baseline="0" dirty="0" err="1">
                <a:ln>
                  <a:noFill/>
                </a:ln>
                <a:solidFill>
                  <a:srgbClr val="1F1F1F"/>
                </a:solidFill>
                <a:effectLst/>
                <a:latin typeface="ElsevierGulliver"/>
              </a:rPr>
              <a:t>fluid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appear</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dark</a:t>
            </a:r>
            <a:r>
              <a:rPr kumimoji="0" lang="fr-FR" altLang="fr-FR" sz="2000" b="0" i="0" u="none" strike="noStrike" cap="none" normalizeH="0" baseline="0" dirty="0">
                <a:ln>
                  <a:noFill/>
                </a:ln>
                <a:solidFill>
                  <a:srgbClr val="1F1F1F"/>
                </a:solidFill>
                <a:effectLst/>
                <a:latin typeface="ElsevierGulliver"/>
              </a:rPr>
              <a:t> or black.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1F1F1F"/>
              </a:solidFill>
              <a:effectLst/>
              <a:latin typeface="ElsevierGullive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1F1F1F"/>
                </a:solidFill>
                <a:effectLst/>
                <a:latin typeface="ElsevierGulliver"/>
              </a:rPr>
              <a:t>Substances </a:t>
            </a:r>
            <a:r>
              <a:rPr kumimoji="0" lang="fr-FR" altLang="fr-FR" sz="2000" b="0" i="0" u="none" strike="noStrike" cap="none" normalizeH="0" baseline="0" dirty="0" err="1">
                <a:ln>
                  <a:noFill/>
                </a:ln>
                <a:solidFill>
                  <a:srgbClr val="1F1F1F"/>
                </a:solidFill>
                <a:effectLst/>
                <a:latin typeface="ElsevierGulliver"/>
              </a:rPr>
              <a:t>that</a:t>
            </a:r>
            <a:r>
              <a:rPr kumimoji="0" lang="fr-FR" altLang="fr-FR" sz="2000" b="0" i="0" u="none" strike="noStrike" cap="none" normalizeH="0" baseline="0" dirty="0">
                <a:ln>
                  <a:noFill/>
                </a:ln>
                <a:solidFill>
                  <a:srgbClr val="1F1F1F"/>
                </a:solidFill>
                <a:effectLst/>
                <a:latin typeface="ElsevierGulliver"/>
              </a:rPr>
              <a:t> are </a:t>
            </a:r>
            <a:r>
              <a:rPr kumimoji="0" lang="fr-FR" altLang="fr-FR" sz="2000" b="0" i="0" u="none" strike="noStrike" cap="none" normalizeH="0" baseline="0" dirty="0" err="1">
                <a:ln>
                  <a:noFill/>
                </a:ln>
                <a:solidFill>
                  <a:srgbClr val="1F1F1F"/>
                </a:solidFill>
                <a:effectLst/>
                <a:latin typeface="ElsevierGulliver"/>
              </a:rPr>
              <a:t>moving</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such</a:t>
            </a:r>
            <a:r>
              <a:rPr kumimoji="0" lang="fr-FR" altLang="fr-FR" sz="2000" b="0" i="0" u="none" strike="noStrike" cap="none" normalizeH="0" baseline="0" dirty="0">
                <a:ln>
                  <a:noFill/>
                </a:ln>
                <a:solidFill>
                  <a:srgbClr val="1F1F1F"/>
                </a:solidFill>
                <a:effectLst/>
                <a:latin typeface="ElsevierGulliver"/>
              </a:rPr>
              <a:t> as </a:t>
            </a:r>
            <a:r>
              <a:rPr kumimoji="0" lang="fr-FR" altLang="fr-FR" sz="2000" b="0" i="0" u="none" strike="noStrike" cap="none" normalizeH="0" baseline="0" dirty="0" err="1">
                <a:ln>
                  <a:noFill/>
                </a:ln>
                <a:solidFill>
                  <a:srgbClr val="1F1F1F"/>
                </a:solidFill>
                <a:effectLst/>
                <a:latin typeface="ElsevierGulliver"/>
              </a:rPr>
              <a:t>flowing</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blood</a:t>
            </a:r>
            <a:r>
              <a:rPr kumimoji="0" lang="fr-FR" altLang="fr-FR" sz="2000" b="0" i="0" u="none" strike="noStrike" cap="none" normalizeH="0" baseline="0" dirty="0">
                <a:ln>
                  <a:noFill/>
                </a:ln>
                <a:solidFill>
                  <a:srgbClr val="1F1F1F"/>
                </a:solidFill>
                <a:effectLst/>
                <a:latin typeface="ElsevierGulliver"/>
              </a:rPr>
              <a:t>, can </a:t>
            </a:r>
            <a:r>
              <a:rPr kumimoji="0" lang="fr-FR" altLang="fr-FR" sz="2000" b="0" i="0" u="none" strike="noStrike" cap="none" normalizeH="0" baseline="0" dirty="0" err="1">
                <a:ln>
                  <a:noFill/>
                </a:ln>
                <a:solidFill>
                  <a:srgbClr val="1F1F1F"/>
                </a:solidFill>
                <a:effectLst/>
                <a:latin typeface="ElsevierGulliver"/>
              </a:rPr>
              <a:t>be</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evaluated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using</a:t>
            </a:r>
            <a:r>
              <a:rPr kumimoji="0" lang="fr-FR" altLang="fr-FR" sz="2000" b="0" i="0" u="none" strike="noStrike" cap="none" normalizeH="0" baseline="0" dirty="0">
                <a:ln>
                  <a:noFill/>
                </a:ln>
                <a:solidFill>
                  <a:srgbClr val="1F1F1F"/>
                </a:solidFill>
                <a:effectLst/>
                <a:latin typeface="ElsevierGulliver"/>
              </a:rPr>
              <a:t> a technique </a:t>
            </a:r>
            <a:r>
              <a:rPr kumimoji="0" lang="fr-FR" altLang="fr-FR" sz="2000" b="0" i="0" u="none" strike="noStrike" cap="none" normalizeH="0" baseline="0" dirty="0" err="1">
                <a:ln>
                  <a:noFill/>
                </a:ln>
                <a:solidFill>
                  <a:srgbClr val="1F1F1F"/>
                </a:solidFill>
                <a:effectLst/>
                <a:latin typeface="ElsevierGulliver"/>
              </a:rPr>
              <a:t>known</a:t>
            </a:r>
            <a:r>
              <a:rPr kumimoji="0" lang="fr-FR" altLang="fr-FR" sz="2000" b="0" i="0" u="none" strike="noStrike" cap="none" normalizeH="0" baseline="0" dirty="0">
                <a:ln>
                  <a:noFill/>
                </a:ln>
                <a:solidFill>
                  <a:srgbClr val="1F1F1F"/>
                </a:solidFill>
                <a:effectLst/>
                <a:latin typeface="ElsevierGulliver"/>
              </a:rPr>
              <a:t> as </a:t>
            </a:r>
            <a:r>
              <a:rPr kumimoji="0" lang="fr-FR" altLang="fr-FR" sz="2000" b="0" i="1" u="none" strike="noStrike" cap="none" normalizeH="0" baseline="0" dirty="0">
                <a:ln>
                  <a:noFill/>
                </a:ln>
                <a:solidFill>
                  <a:srgbClr val="1F1F1F"/>
                </a:solidFill>
                <a:effectLst/>
                <a:latin typeface="ElsevierGulliver"/>
              </a:rPr>
              <a:t>Doppler </a:t>
            </a:r>
            <a:r>
              <a:rPr kumimoji="0" lang="fr-FR" altLang="fr-FR" sz="2000" b="0" i="1" u="none" strike="noStrike" cap="none" normalizeH="0" baseline="0" dirty="0" err="1">
                <a:ln>
                  <a:noFill/>
                </a:ln>
                <a:solidFill>
                  <a:srgbClr val="1F1F1F"/>
                </a:solidFill>
                <a:effectLst/>
                <a:latin typeface="ElsevierGulliver"/>
              </a:rPr>
              <a:t>imaging</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which</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demonstrates</a:t>
            </a:r>
            <a:r>
              <a:rPr kumimoji="0" lang="fr-FR" altLang="fr-FR" sz="2000" b="0" i="0" u="none" strike="noStrike" cap="none" normalizeH="0" baseline="0" dirty="0">
                <a:ln>
                  <a:noFill/>
                </a:ln>
                <a:solidFill>
                  <a:srgbClr val="1F1F1F"/>
                </a:solidFill>
                <a:effectLst/>
                <a:latin typeface="ElsevierGulliver"/>
              </a:rPr>
              <a:t> the direction and </a:t>
            </a:r>
            <a:r>
              <a:rPr kumimoji="0" lang="fr-FR" altLang="fr-FR" sz="2000" b="0" i="0" u="none" strike="noStrike" cap="none" normalizeH="0" baseline="0" dirty="0" err="1">
                <a:ln>
                  <a:noFill/>
                </a:ln>
                <a:solidFill>
                  <a:srgbClr val="1F1F1F"/>
                </a:solidFill>
                <a:effectLst/>
                <a:latin typeface="ElsevierGulliver"/>
              </a:rPr>
              <a:t>velocity</a:t>
            </a:r>
            <a:r>
              <a:rPr kumimoji="0" lang="fr-FR" altLang="fr-FR" sz="2000" b="0" i="0" u="none" strike="noStrike" cap="none" normalizeH="0" baseline="0" dirty="0">
                <a:ln>
                  <a:noFill/>
                </a:ln>
                <a:solidFill>
                  <a:srgbClr val="1F1F1F"/>
                </a:solidFill>
                <a:effectLst/>
                <a:latin typeface="ElsevierGulliver"/>
              </a:rPr>
              <a:t> of </a:t>
            </a:r>
            <a:r>
              <a:rPr kumimoji="0" lang="fr-FR" altLang="fr-FR" sz="2000" b="0" i="0" u="none" strike="noStrike" cap="none" normalizeH="0" baseline="0" dirty="0" err="1">
                <a:ln>
                  <a:noFill/>
                </a:ln>
                <a:solidFill>
                  <a:srgbClr val="1F1F1F"/>
                </a:solidFill>
                <a:effectLst/>
                <a:latin typeface="ElsevierGulliver"/>
              </a:rPr>
              <a:t>movement</a:t>
            </a:r>
            <a:r>
              <a:rPr kumimoji="0" lang="fr-FR" altLang="fr-FR" sz="2000" b="0" i="0" u="none" strike="noStrike" cap="none" normalizeH="0" baseline="0" dirty="0">
                <a:ln>
                  <a:noFill/>
                </a:ln>
                <a:solidFill>
                  <a:srgbClr val="1F1F1F"/>
                </a:solidFill>
                <a:effectLst/>
                <a:latin typeface="ElsevierGulliver"/>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1F1F1F"/>
              </a:solidFill>
              <a:effectLst/>
              <a:latin typeface="ElsevierGullive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1F1F1F"/>
                </a:solidFill>
                <a:effectLst/>
                <a:latin typeface="ElsevierGulliver"/>
              </a:rPr>
              <a:t>Images are </a:t>
            </a:r>
            <a:r>
              <a:rPr kumimoji="0" lang="fr-FR" altLang="fr-FR" sz="2000" b="0" i="0" u="none" strike="noStrike" cap="none" normalizeH="0" baseline="0" dirty="0" err="1">
                <a:ln>
                  <a:noFill/>
                </a:ln>
                <a:solidFill>
                  <a:srgbClr val="1F1F1F"/>
                </a:solidFill>
                <a:effectLst/>
                <a:latin typeface="ElsevierGulliver"/>
              </a:rPr>
              <a:t>acquired</a:t>
            </a:r>
            <a:r>
              <a:rPr kumimoji="0" lang="fr-FR" altLang="fr-FR" sz="2000" b="0" i="0" u="none" strike="noStrike" cap="none" normalizeH="0" baseline="0" dirty="0">
                <a:ln>
                  <a:noFill/>
                </a:ln>
                <a:solidFill>
                  <a:srgbClr val="1F1F1F"/>
                </a:solidFill>
                <a:effectLst/>
                <a:latin typeface="ElsevierGulliver"/>
              </a:rPr>
              <a:t> and </a:t>
            </a:r>
            <a:r>
              <a:rPr kumimoji="0" lang="fr-FR" altLang="fr-FR" sz="2000" b="0" i="0" u="none" strike="noStrike" cap="none" normalizeH="0" baseline="0" dirty="0" err="1">
                <a:ln>
                  <a:noFill/>
                </a:ln>
                <a:solidFill>
                  <a:srgbClr val="1F1F1F"/>
                </a:solidFill>
                <a:effectLst/>
                <a:latin typeface="ElsevierGulliver"/>
              </a:rPr>
              <a:t>viewed</a:t>
            </a:r>
            <a:r>
              <a:rPr kumimoji="0" lang="fr-FR" altLang="fr-FR" sz="2000" b="0" i="0" u="none" strike="noStrike" cap="none" normalizeH="0" baseline="0" dirty="0">
                <a:ln>
                  <a:noFill/>
                </a:ln>
                <a:solidFill>
                  <a:srgbClr val="1F1F1F"/>
                </a:solidFill>
                <a:effectLst/>
                <a:latin typeface="ElsevierGulliver"/>
              </a:rPr>
              <a:t> in real time and are </a:t>
            </a:r>
            <a:r>
              <a:rPr kumimoji="0" lang="fr-FR" altLang="fr-FR" sz="2000" b="0" i="0" u="none" strike="noStrike" cap="none" normalizeH="0" baseline="0" dirty="0" err="1">
                <a:ln>
                  <a:noFill/>
                </a:ln>
                <a:solidFill>
                  <a:srgbClr val="1F1F1F"/>
                </a:solidFill>
                <a:effectLst/>
                <a:latin typeface="ElsevierGulliver"/>
              </a:rPr>
              <a:t>therefore</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amenable</a:t>
            </a:r>
            <a:r>
              <a:rPr kumimoji="0" lang="fr-FR" altLang="fr-FR" sz="2000" b="0" i="0" u="none" strike="noStrike" cap="none" normalizeH="0" baseline="0" dirty="0">
                <a:ln>
                  <a:noFill/>
                </a:ln>
                <a:solidFill>
                  <a:srgbClr val="1F1F1F"/>
                </a:solidFill>
                <a:effectLst/>
                <a:latin typeface="ElsevierGulliver"/>
              </a:rPr>
              <a:t> to image-</a:t>
            </a:r>
            <a:r>
              <a:rPr kumimoji="0" lang="fr-FR" altLang="fr-FR" sz="2000" b="0" i="0" u="none" strike="noStrike" cap="none" normalizeH="0" baseline="0" dirty="0" err="1">
                <a:ln>
                  <a:noFill/>
                </a:ln>
                <a:solidFill>
                  <a:srgbClr val="1F1F1F"/>
                </a:solidFill>
                <a:effectLst/>
                <a:latin typeface="ElsevierGulliver"/>
              </a:rPr>
              <a:t>guided</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procedures</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such</a:t>
            </a:r>
            <a:r>
              <a:rPr kumimoji="0" lang="fr-FR" altLang="fr-FR" sz="2000" b="0" i="0" u="none" strike="noStrike" cap="none" normalizeH="0" baseline="0" dirty="0">
                <a:ln>
                  <a:noFill/>
                </a:ln>
                <a:solidFill>
                  <a:srgbClr val="1F1F1F"/>
                </a:solidFill>
                <a:effectLst/>
                <a:latin typeface="ElsevierGulliver"/>
              </a:rPr>
              <a:t> as </a:t>
            </a:r>
            <a:r>
              <a:rPr kumimoji="0" lang="fr-FR" altLang="fr-FR" sz="2000" b="0" i="0" u="none" strike="noStrike" cap="none" normalizeH="0" baseline="0" dirty="0" err="1">
                <a:ln>
                  <a:noFill/>
                </a:ln>
                <a:solidFill>
                  <a:srgbClr val="1F1F1F"/>
                </a:solidFill>
                <a:effectLst/>
                <a:latin typeface="ElsevierGulliver"/>
              </a:rPr>
              <a:t>biopsy</a:t>
            </a:r>
            <a:r>
              <a:rPr kumimoji="0" lang="fr-FR" altLang="fr-FR" sz="2000" b="0" i="0" u="none" strike="noStrike" cap="none" normalizeH="0" baseline="0" dirty="0">
                <a:ln>
                  <a:noFill/>
                </a:ln>
                <a:solidFill>
                  <a:srgbClr val="1F1F1F"/>
                </a:solidFill>
                <a:effectLst/>
                <a:latin typeface="ElsevierGulliver"/>
              </a:rPr>
              <a:t>, injection, and aspiration.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1F1F1F"/>
              </a:solidFill>
              <a:effectLst/>
              <a:latin typeface="ElsevierGulliver"/>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1F1F1F"/>
                </a:solidFill>
                <a:effectLst/>
                <a:latin typeface="ElsevierGulliver"/>
              </a:rPr>
              <a:t>US </a:t>
            </a:r>
            <a:r>
              <a:rPr kumimoji="0" lang="fr-FR" altLang="fr-FR" sz="2000" b="0" i="0" u="none" strike="noStrike" cap="none" normalizeH="0" baseline="0" dirty="0" err="1">
                <a:ln>
                  <a:noFill/>
                </a:ln>
                <a:solidFill>
                  <a:srgbClr val="1F1F1F"/>
                </a:solidFill>
                <a:effectLst/>
                <a:latin typeface="ElsevierGulliver"/>
              </a:rPr>
              <a:t>does</a:t>
            </a:r>
            <a:r>
              <a:rPr kumimoji="0" lang="fr-FR" altLang="fr-FR" sz="2000" b="0" i="0" u="none" strike="noStrike" cap="none" normalizeH="0" baseline="0" dirty="0">
                <a:ln>
                  <a:noFill/>
                </a:ln>
                <a:solidFill>
                  <a:srgbClr val="1F1F1F"/>
                </a:solidFill>
                <a:effectLst/>
                <a:latin typeface="ElsevierGulliver"/>
              </a:rPr>
              <a:t> not use </a:t>
            </a:r>
            <a:r>
              <a:rPr kumimoji="0" lang="fr-FR" altLang="fr-FR" sz="2000" b="0" i="0" u="none" strike="noStrike" cap="none" normalizeH="0" baseline="0" dirty="0" err="1">
                <a:ln>
                  <a:noFill/>
                </a:ln>
                <a:solidFill>
                  <a:srgbClr val="1F1F1F"/>
                </a:solidFill>
                <a:effectLst/>
                <a:latin typeface="ElsevierGulliver"/>
                <a:hlinkClick r:id="rId3" tooltip="Learn more about ionizing radiation from ScienceDirect's AI-generated Topic Pages"/>
              </a:rPr>
              <a:t>ionizing</a:t>
            </a:r>
            <a:r>
              <a:rPr kumimoji="0" lang="fr-FR" altLang="fr-FR" sz="2000" b="0" i="0" u="none" strike="noStrike" cap="none" normalizeH="0" baseline="0" dirty="0">
                <a:ln>
                  <a:noFill/>
                </a:ln>
                <a:solidFill>
                  <a:srgbClr val="1F1F1F"/>
                </a:solidFill>
                <a:effectLst/>
                <a:latin typeface="ElsevierGulliver"/>
                <a:hlinkClick r:id="rId3" tooltip="Learn more about ionizing radiation from ScienceDirect's AI-generated Topic Pages"/>
              </a:rPr>
              <a:t> radiation</a:t>
            </a:r>
            <a:r>
              <a:rPr kumimoji="0" lang="fr-FR" altLang="fr-FR" sz="2000" b="0" i="0" u="none" strike="noStrike" cap="none" normalizeH="0" baseline="0" dirty="0">
                <a:ln>
                  <a:noFill/>
                </a:ln>
                <a:solidFill>
                  <a:srgbClr val="1F1F1F"/>
                </a:solidFill>
                <a:effectLst/>
                <a:latin typeface="ElsevierGulliver"/>
              </a:rPr>
              <a:t> and </a:t>
            </a:r>
            <a:r>
              <a:rPr kumimoji="0" lang="fr-FR" altLang="fr-FR" sz="2000" b="0" i="0" u="none" strike="noStrike" cap="none" normalizeH="0" baseline="0" dirty="0" err="1">
                <a:ln>
                  <a:noFill/>
                </a:ln>
                <a:solidFill>
                  <a:srgbClr val="1F1F1F"/>
                </a:solidFill>
                <a:effectLst/>
                <a:latin typeface="ElsevierGulliver"/>
              </a:rPr>
              <a:t>is</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therefore</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safe</a:t>
            </a:r>
            <a:r>
              <a:rPr kumimoji="0" lang="fr-FR" altLang="fr-FR" sz="2000" b="0" i="0" u="none" strike="noStrike" cap="none" normalizeH="0" baseline="0" dirty="0">
                <a:ln>
                  <a:noFill/>
                </a:ln>
                <a:solidFill>
                  <a:srgbClr val="1F1F1F"/>
                </a:solidFill>
                <a:effectLst/>
                <a:latin typeface="ElsevierGulliver"/>
              </a:rPr>
              <a:t> to use </a:t>
            </a:r>
            <a:r>
              <a:rPr kumimoji="0" lang="fr-FR" altLang="fr-FR" sz="2000" b="0" i="0" u="none" strike="noStrike" cap="none" normalizeH="0" baseline="0" dirty="0" err="1">
                <a:ln>
                  <a:noFill/>
                </a:ln>
                <a:solidFill>
                  <a:srgbClr val="1F1F1F"/>
                </a:solidFill>
                <a:effectLst/>
                <a:latin typeface="ElsevierGulliver"/>
              </a:rPr>
              <a:t>during</a:t>
            </a:r>
            <a:r>
              <a:rPr kumimoji="0" lang="fr-FR" altLang="fr-FR" sz="2000" b="0" i="0" u="none" strike="noStrike" cap="none" normalizeH="0" baseline="0" dirty="0">
                <a:ln>
                  <a:noFill/>
                </a:ln>
                <a:solidFill>
                  <a:srgbClr val="1F1F1F"/>
                </a:solidFill>
                <a:effectLst/>
                <a:latin typeface="ElsevierGulliver"/>
              </a:rPr>
              <a:t> </a:t>
            </a:r>
            <a:r>
              <a:rPr kumimoji="0" lang="fr-FR" altLang="fr-FR" sz="2000" b="0" i="0" u="none" strike="noStrike" cap="none" normalizeH="0" baseline="0" dirty="0" err="1">
                <a:ln>
                  <a:noFill/>
                </a:ln>
                <a:solidFill>
                  <a:srgbClr val="1F1F1F"/>
                </a:solidFill>
                <a:effectLst/>
                <a:latin typeface="ElsevierGulliver"/>
              </a:rPr>
              <a:t>pregnancy</a:t>
            </a:r>
            <a:r>
              <a:rPr kumimoji="0" lang="fr-FR" altLang="fr-FR" sz="2000" b="0" i="0" u="none" strike="noStrike" cap="none" normalizeH="0" baseline="0" dirty="0">
                <a:ln>
                  <a:noFill/>
                </a:ln>
                <a:solidFill>
                  <a:srgbClr val="1F1F1F"/>
                </a:solidFill>
                <a:effectLst/>
                <a:latin typeface="ElsevierGulliver"/>
              </a:rPr>
              <a:t> and in the </a:t>
            </a:r>
            <a:r>
              <a:rPr kumimoji="0" lang="fr-FR" altLang="fr-FR" sz="2000" b="0" i="0" u="none" strike="noStrike" cap="none" normalizeH="0" baseline="0" dirty="0" err="1">
                <a:ln>
                  <a:noFill/>
                </a:ln>
                <a:solidFill>
                  <a:srgbClr val="1F1F1F"/>
                </a:solidFill>
                <a:effectLst/>
                <a:latin typeface="ElsevierGulliver"/>
                <a:hlinkClick r:id="rId4" tooltip="Learn more about pediatric from ScienceDirect's AI-generated Topic Pages"/>
              </a:rPr>
              <a:t>pediatric</a:t>
            </a:r>
            <a:r>
              <a:rPr kumimoji="0" lang="fr-FR" altLang="fr-FR" sz="2000" b="0" i="0" u="none" strike="noStrike" cap="none" normalizeH="0" baseline="0" dirty="0">
                <a:ln>
                  <a:noFill/>
                </a:ln>
                <a:solidFill>
                  <a:srgbClr val="1F1F1F"/>
                </a:solidFill>
                <a:effectLst/>
                <a:latin typeface="ElsevierGulliver"/>
              </a:rPr>
              <a:t> population.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24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ACE76DF-620D-4D02-AB84-F6ADA9427227}"/>
              </a:ext>
            </a:extLst>
          </p:cNvPr>
          <p:cNvPicPr>
            <a:picLocks noChangeAspect="1"/>
          </p:cNvPicPr>
          <p:nvPr/>
        </p:nvPicPr>
        <p:blipFill>
          <a:blip r:embed="rId2"/>
          <a:stretch>
            <a:fillRect/>
          </a:stretch>
        </p:blipFill>
        <p:spPr>
          <a:xfrm>
            <a:off x="1151468" y="1613882"/>
            <a:ext cx="3342002" cy="2269496"/>
          </a:xfrm>
          <a:prstGeom prst="rect">
            <a:avLst/>
          </a:prstGeom>
        </p:spPr>
      </p:pic>
      <p:pic>
        <p:nvPicPr>
          <p:cNvPr id="8" name="Image 7">
            <a:extLst>
              <a:ext uri="{FF2B5EF4-FFF2-40B4-BE49-F238E27FC236}">
                <a16:creationId xmlns:a16="http://schemas.microsoft.com/office/drawing/2014/main" id="{313D9B93-816B-4B6F-95C0-7F9AF74D0424}"/>
              </a:ext>
            </a:extLst>
          </p:cNvPr>
          <p:cNvPicPr>
            <a:picLocks noChangeAspect="1"/>
          </p:cNvPicPr>
          <p:nvPr/>
        </p:nvPicPr>
        <p:blipFill>
          <a:blip r:embed="rId3"/>
          <a:stretch>
            <a:fillRect/>
          </a:stretch>
        </p:blipFill>
        <p:spPr>
          <a:xfrm>
            <a:off x="8998869" y="699233"/>
            <a:ext cx="2538374" cy="3847795"/>
          </a:xfrm>
          <a:prstGeom prst="rect">
            <a:avLst/>
          </a:prstGeom>
        </p:spPr>
      </p:pic>
      <p:pic>
        <p:nvPicPr>
          <p:cNvPr id="10" name="Image 9">
            <a:extLst>
              <a:ext uri="{FF2B5EF4-FFF2-40B4-BE49-F238E27FC236}">
                <a16:creationId xmlns:a16="http://schemas.microsoft.com/office/drawing/2014/main" id="{06A952C2-9C3E-4B9A-86AD-2298F359FFA2}"/>
              </a:ext>
            </a:extLst>
          </p:cNvPr>
          <p:cNvPicPr>
            <a:picLocks noChangeAspect="1"/>
          </p:cNvPicPr>
          <p:nvPr/>
        </p:nvPicPr>
        <p:blipFill>
          <a:blip r:embed="rId4"/>
          <a:stretch>
            <a:fillRect/>
          </a:stretch>
        </p:blipFill>
        <p:spPr>
          <a:xfrm>
            <a:off x="5450930" y="1187144"/>
            <a:ext cx="3143143" cy="2146757"/>
          </a:xfrm>
          <a:prstGeom prst="rect">
            <a:avLst/>
          </a:prstGeom>
        </p:spPr>
      </p:pic>
      <p:sp>
        <p:nvSpPr>
          <p:cNvPr id="12" name="ZoneTexte 11">
            <a:extLst>
              <a:ext uri="{FF2B5EF4-FFF2-40B4-BE49-F238E27FC236}">
                <a16:creationId xmlns:a16="http://schemas.microsoft.com/office/drawing/2014/main" id="{6B588034-427E-4A47-8623-0E52FBA75AB2}"/>
              </a:ext>
            </a:extLst>
          </p:cNvPr>
          <p:cNvSpPr txBox="1"/>
          <p:nvPr/>
        </p:nvSpPr>
        <p:spPr>
          <a:xfrm>
            <a:off x="1151468" y="4547027"/>
            <a:ext cx="4030132" cy="369332"/>
          </a:xfrm>
          <a:prstGeom prst="rect">
            <a:avLst/>
          </a:prstGeom>
          <a:noFill/>
        </p:spPr>
        <p:txBody>
          <a:bodyPr wrap="square">
            <a:spAutoFit/>
          </a:bodyPr>
          <a:lstStyle/>
          <a:p>
            <a:r>
              <a:rPr kumimoji="0" lang="fr-FR" altLang="fr-FR" sz="1800" b="0" i="0" u="none" strike="noStrike" cap="none" normalizeH="0" baseline="0" dirty="0">
                <a:ln>
                  <a:noFill/>
                </a:ln>
                <a:solidFill>
                  <a:srgbClr val="1F1F1F"/>
                </a:solidFill>
                <a:effectLst/>
                <a:latin typeface="ElsevierGulliver"/>
              </a:rPr>
              <a:t>hand-</a:t>
            </a:r>
            <a:r>
              <a:rPr kumimoji="0" lang="fr-FR" altLang="fr-FR" sz="1800" b="0" i="0" u="none" strike="noStrike" cap="none" normalizeH="0" baseline="0" dirty="0" err="1">
                <a:ln>
                  <a:noFill/>
                </a:ln>
                <a:solidFill>
                  <a:srgbClr val="1F1F1F"/>
                </a:solidFill>
                <a:effectLst/>
                <a:latin typeface="ElsevierGulliver"/>
              </a:rPr>
              <a:t>held</a:t>
            </a:r>
            <a:r>
              <a:rPr kumimoji="0" lang="fr-FR" altLang="fr-FR" sz="1800" b="0" i="0" u="none" strike="noStrike" cap="none" normalizeH="0" baseline="0" dirty="0">
                <a:ln>
                  <a:noFill/>
                </a:ln>
                <a:solidFill>
                  <a:srgbClr val="1F1F1F"/>
                </a:solidFill>
                <a:effectLst/>
                <a:latin typeface="ElsevierGulliver"/>
              </a:rPr>
              <a:t> </a:t>
            </a:r>
            <a:r>
              <a:rPr kumimoji="0" lang="fr-FR" altLang="fr-FR" sz="1800" b="0" i="0" u="none" strike="noStrike" cap="none" normalizeH="0" baseline="0" dirty="0" err="1">
                <a:ln>
                  <a:noFill/>
                </a:ln>
                <a:solidFill>
                  <a:srgbClr val="1F1F1F"/>
                </a:solidFill>
                <a:effectLst/>
                <a:latin typeface="ElsevierGulliver"/>
              </a:rPr>
              <a:t>ultrasound</a:t>
            </a:r>
            <a:r>
              <a:rPr kumimoji="0" lang="fr-FR" altLang="fr-FR" sz="1800" b="0" i="0" u="none" strike="noStrike" cap="none" normalizeH="0" baseline="0" dirty="0">
                <a:ln>
                  <a:noFill/>
                </a:ln>
                <a:solidFill>
                  <a:srgbClr val="1F1F1F"/>
                </a:solidFill>
                <a:effectLst/>
                <a:latin typeface="ElsevierGulliver"/>
              </a:rPr>
              <a:t> </a:t>
            </a:r>
            <a:r>
              <a:rPr kumimoji="0" lang="fr-FR" altLang="fr-FR" sz="1800" b="0" i="0" u="none" strike="noStrike" cap="none" normalizeH="0" baseline="0" dirty="0" err="1">
                <a:ln>
                  <a:noFill/>
                </a:ln>
                <a:solidFill>
                  <a:srgbClr val="1F1F1F"/>
                </a:solidFill>
                <a:effectLst/>
                <a:latin typeface="ElsevierGulliver"/>
              </a:rPr>
              <a:t>transducer</a:t>
            </a:r>
            <a:r>
              <a:rPr kumimoji="0" lang="fr-FR" altLang="fr-FR" sz="1800" b="0" i="0" u="none" strike="noStrike" cap="none" normalizeH="0" baseline="0" dirty="0">
                <a:ln>
                  <a:noFill/>
                </a:ln>
                <a:solidFill>
                  <a:srgbClr val="1F1F1F"/>
                </a:solidFill>
                <a:effectLst/>
                <a:latin typeface="ElsevierGulliver"/>
              </a:rPr>
              <a:t> (probe)</a:t>
            </a:r>
            <a:endParaRPr lang="fr-FR" dirty="0"/>
          </a:p>
        </p:txBody>
      </p:sp>
      <p:sp>
        <p:nvSpPr>
          <p:cNvPr id="13" name="ZoneTexte 12">
            <a:extLst>
              <a:ext uri="{FF2B5EF4-FFF2-40B4-BE49-F238E27FC236}">
                <a16:creationId xmlns:a16="http://schemas.microsoft.com/office/drawing/2014/main" id="{95E9D1E2-D449-4D5E-B069-A5C3D44F626F}"/>
              </a:ext>
            </a:extLst>
          </p:cNvPr>
          <p:cNvSpPr txBox="1"/>
          <p:nvPr/>
        </p:nvSpPr>
        <p:spPr>
          <a:xfrm>
            <a:off x="5791200" y="3702756"/>
            <a:ext cx="2519539" cy="369332"/>
          </a:xfrm>
          <a:prstGeom prst="rect">
            <a:avLst/>
          </a:prstGeom>
          <a:noFill/>
        </p:spPr>
        <p:txBody>
          <a:bodyPr wrap="square" rtlCol="0">
            <a:spAutoFit/>
          </a:bodyPr>
          <a:lstStyle/>
          <a:p>
            <a:r>
              <a:rPr lang="fr-FR" dirty="0"/>
              <a:t>2D </a:t>
            </a:r>
            <a:r>
              <a:rPr lang="fr-FR" dirty="0" err="1"/>
              <a:t>echography</a:t>
            </a:r>
            <a:endParaRPr lang="fr-FR" dirty="0"/>
          </a:p>
        </p:txBody>
      </p:sp>
      <p:sp>
        <p:nvSpPr>
          <p:cNvPr id="14" name="ZoneTexte 13">
            <a:extLst>
              <a:ext uri="{FF2B5EF4-FFF2-40B4-BE49-F238E27FC236}">
                <a16:creationId xmlns:a16="http://schemas.microsoft.com/office/drawing/2014/main" id="{A642C49E-D54B-4343-9951-497CABD1ED58}"/>
              </a:ext>
            </a:extLst>
          </p:cNvPr>
          <p:cNvSpPr txBox="1"/>
          <p:nvPr/>
        </p:nvSpPr>
        <p:spPr>
          <a:xfrm>
            <a:off x="9017704" y="4916359"/>
            <a:ext cx="2519539" cy="369332"/>
          </a:xfrm>
          <a:prstGeom prst="rect">
            <a:avLst/>
          </a:prstGeom>
          <a:noFill/>
        </p:spPr>
        <p:txBody>
          <a:bodyPr wrap="square" rtlCol="0">
            <a:spAutoFit/>
          </a:bodyPr>
          <a:lstStyle/>
          <a:p>
            <a:r>
              <a:rPr lang="fr-FR" dirty="0"/>
              <a:t>3D </a:t>
            </a:r>
            <a:r>
              <a:rPr lang="fr-FR" dirty="0" err="1"/>
              <a:t>echography</a:t>
            </a:r>
            <a:endParaRPr lang="fr-FR" dirty="0"/>
          </a:p>
        </p:txBody>
      </p:sp>
    </p:spTree>
    <p:extLst>
      <p:ext uri="{BB962C8B-B14F-4D97-AF65-F5344CB8AC3E}">
        <p14:creationId xmlns:p14="http://schemas.microsoft.com/office/powerpoint/2010/main" val="21838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3C684CF-889B-4597-8078-8B87782D5290}"/>
              </a:ext>
            </a:extLst>
          </p:cNvPr>
          <p:cNvSpPr txBox="1"/>
          <p:nvPr/>
        </p:nvSpPr>
        <p:spPr>
          <a:xfrm>
            <a:off x="1738488" y="850284"/>
            <a:ext cx="8715023" cy="2123658"/>
          </a:xfrm>
          <a:prstGeom prst="rect">
            <a:avLst/>
          </a:prstGeom>
          <a:noFill/>
        </p:spPr>
        <p:txBody>
          <a:bodyPr wrap="square">
            <a:spAutoFit/>
          </a:bodyPr>
          <a:lstStyle/>
          <a:p>
            <a:r>
              <a:rPr lang="en-US" b="0" i="0" dirty="0">
                <a:solidFill>
                  <a:srgbClr val="000000"/>
                </a:solidFill>
                <a:effectLst/>
                <a:latin typeface="Manrope"/>
              </a:rPr>
              <a:t>Echocardiography, also known as cardiac ultrasound, is </a:t>
            </a:r>
            <a:r>
              <a:rPr lang="en-US" b="1" i="0" dirty="0">
                <a:solidFill>
                  <a:srgbClr val="000000"/>
                </a:solidFill>
                <a:effectLst/>
                <a:latin typeface="Manrope"/>
              </a:rPr>
              <a:t>a medical imaging technique that uses high-frequency sound waves to create pictures of the heart's valves and chambers</a:t>
            </a:r>
            <a:r>
              <a:rPr lang="en-US" b="0" i="0" dirty="0">
                <a:solidFill>
                  <a:srgbClr val="000000"/>
                </a:solidFill>
                <a:effectLst/>
                <a:latin typeface="Manrope"/>
              </a:rPr>
              <a:t>.</a:t>
            </a:r>
            <a:endParaRPr lang="en-US" baseline="30000" dirty="0">
              <a:solidFill>
                <a:srgbClr val="000000"/>
              </a:solidFill>
              <a:latin typeface="Manrope"/>
            </a:endParaRPr>
          </a:p>
          <a:p>
            <a:endParaRPr lang="en-US" b="0" i="0" baseline="30000" dirty="0">
              <a:solidFill>
                <a:srgbClr val="000000"/>
              </a:solidFill>
              <a:effectLst/>
              <a:latin typeface="Manrope"/>
            </a:endParaRPr>
          </a:p>
          <a:p>
            <a:r>
              <a:rPr lang="en-US" b="0" i="0" dirty="0">
                <a:solidFill>
                  <a:srgbClr val="000000"/>
                </a:solidFill>
                <a:effectLst/>
                <a:latin typeface="Manrope"/>
              </a:rPr>
              <a:t> It is used to diagnose and manage heart disease.</a:t>
            </a:r>
            <a:endParaRPr lang="en-US" baseline="30000" dirty="0">
              <a:solidFill>
                <a:srgbClr val="000000"/>
              </a:solidFill>
              <a:latin typeface="Manrope"/>
            </a:endParaRPr>
          </a:p>
          <a:p>
            <a:endParaRPr lang="en-US" b="0" i="0" baseline="30000" dirty="0">
              <a:solidFill>
                <a:srgbClr val="000000"/>
              </a:solidFill>
              <a:effectLst/>
              <a:latin typeface="Manrope"/>
            </a:endParaRPr>
          </a:p>
          <a:p>
            <a:r>
              <a:rPr lang="en-US" b="0" i="0" dirty="0">
                <a:solidFill>
                  <a:srgbClr val="000000"/>
                </a:solidFill>
                <a:effectLst/>
                <a:latin typeface="Manrope"/>
              </a:rPr>
              <a:t>There are different types of echocardiograms, including standard ultrasound and </a:t>
            </a:r>
            <a:r>
              <a:rPr lang="en-US" b="1" i="0" dirty="0">
                <a:solidFill>
                  <a:srgbClr val="000000"/>
                </a:solidFill>
                <a:effectLst/>
                <a:latin typeface="Manrope"/>
              </a:rPr>
              <a:t>Doppler</a:t>
            </a:r>
            <a:r>
              <a:rPr lang="en-US" b="0" i="0" dirty="0">
                <a:solidFill>
                  <a:srgbClr val="000000"/>
                </a:solidFill>
                <a:effectLst/>
                <a:latin typeface="Manrope"/>
              </a:rPr>
              <a:t> ultrasound. The visual image formed using this technique is called an echocardiogram or cardiac echo</a:t>
            </a:r>
            <a:endParaRPr lang="fr-FR" dirty="0"/>
          </a:p>
        </p:txBody>
      </p:sp>
      <p:pic>
        <p:nvPicPr>
          <p:cNvPr id="5" name="Image 4">
            <a:extLst>
              <a:ext uri="{FF2B5EF4-FFF2-40B4-BE49-F238E27FC236}">
                <a16:creationId xmlns:a16="http://schemas.microsoft.com/office/drawing/2014/main" id="{403D1DF0-A92A-4684-821A-341DDBEB0C53}"/>
              </a:ext>
            </a:extLst>
          </p:cNvPr>
          <p:cNvPicPr>
            <a:picLocks noChangeAspect="1"/>
          </p:cNvPicPr>
          <p:nvPr/>
        </p:nvPicPr>
        <p:blipFill>
          <a:blip r:embed="rId2"/>
          <a:stretch>
            <a:fillRect/>
          </a:stretch>
        </p:blipFill>
        <p:spPr>
          <a:xfrm>
            <a:off x="5452534" y="3192352"/>
            <a:ext cx="4334933" cy="2916964"/>
          </a:xfrm>
          <a:prstGeom prst="rect">
            <a:avLst/>
          </a:prstGeom>
        </p:spPr>
      </p:pic>
    </p:spTree>
    <p:extLst>
      <p:ext uri="{BB962C8B-B14F-4D97-AF65-F5344CB8AC3E}">
        <p14:creationId xmlns:p14="http://schemas.microsoft.com/office/powerpoint/2010/main" val="56734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5398B7B-A047-417C-994F-A76F039EBA83}"/>
              </a:ext>
            </a:extLst>
          </p:cNvPr>
          <p:cNvSpPr txBox="1"/>
          <p:nvPr/>
        </p:nvSpPr>
        <p:spPr>
          <a:xfrm>
            <a:off x="1021080" y="1032336"/>
            <a:ext cx="10515600" cy="5262979"/>
          </a:xfrm>
          <a:prstGeom prst="rect">
            <a:avLst/>
          </a:prstGeom>
          <a:noFill/>
        </p:spPr>
        <p:txBody>
          <a:bodyPr wrap="square" rtlCol="0">
            <a:spAutoFit/>
          </a:bodyPr>
          <a:lstStyle/>
          <a:p>
            <a:r>
              <a:rPr lang="fr-FR" sz="2400" b="1" dirty="0"/>
              <a:t>PET</a:t>
            </a:r>
            <a:r>
              <a:rPr lang="fr-FR" sz="2400" dirty="0"/>
              <a:t> or </a:t>
            </a:r>
            <a:r>
              <a:rPr lang="fr-FR" sz="2400" b="1" dirty="0"/>
              <a:t>SPECT</a:t>
            </a:r>
            <a:r>
              <a:rPr lang="fr-FR" sz="2400" dirty="0"/>
              <a:t> are </a:t>
            </a:r>
            <a:r>
              <a:rPr lang="fr-FR" sz="2400" dirty="0" err="1"/>
              <a:t>two</a:t>
            </a:r>
            <a:r>
              <a:rPr lang="fr-FR" sz="2400" dirty="0"/>
              <a:t> </a:t>
            </a:r>
            <a:r>
              <a:rPr lang="fr-FR" sz="2400" dirty="0" err="1"/>
              <a:t>imaging</a:t>
            </a:r>
            <a:r>
              <a:rPr lang="fr-FR" sz="2400" dirty="0"/>
              <a:t> </a:t>
            </a:r>
            <a:r>
              <a:rPr lang="fr-FR" sz="2400" dirty="0" err="1"/>
              <a:t>modalities</a:t>
            </a:r>
            <a:r>
              <a:rPr lang="fr-FR" sz="2400" dirty="0"/>
              <a:t> relative to a </a:t>
            </a:r>
            <a:r>
              <a:rPr lang="fr-FR" sz="2400" dirty="0" err="1"/>
              <a:t>field</a:t>
            </a:r>
            <a:r>
              <a:rPr lang="fr-FR" sz="2400" dirty="0"/>
              <a:t> of </a:t>
            </a:r>
            <a:r>
              <a:rPr lang="fr-FR" sz="2400" dirty="0" err="1"/>
              <a:t>medecine</a:t>
            </a:r>
            <a:r>
              <a:rPr lang="fr-FR" sz="2400" dirty="0"/>
              <a:t> </a:t>
            </a:r>
            <a:r>
              <a:rPr lang="fr-FR" sz="2400" dirty="0" err="1"/>
              <a:t>called</a:t>
            </a:r>
            <a:r>
              <a:rPr lang="fr-FR" sz="2400" dirty="0"/>
              <a:t> </a:t>
            </a:r>
            <a:r>
              <a:rPr lang="fr-FR" sz="2400" b="1" dirty="0" err="1"/>
              <a:t>nuclear</a:t>
            </a:r>
            <a:r>
              <a:rPr lang="fr-FR" sz="2400" b="1" dirty="0"/>
              <a:t> </a:t>
            </a:r>
            <a:r>
              <a:rPr lang="fr-FR" sz="2400" b="1" dirty="0" err="1"/>
              <a:t>medecine</a:t>
            </a:r>
            <a:endParaRPr lang="fr-FR" sz="2400" b="1" dirty="0"/>
          </a:p>
          <a:p>
            <a:endParaRPr lang="fr-FR" sz="2400" dirty="0"/>
          </a:p>
          <a:p>
            <a:r>
              <a:rPr lang="fr-FR" sz="2400" dirty="0" err="1"/>
              <a:t>Both</a:t>
            </a:r>
            <a:r>
              <a:rPr lang="fr-FR" sz="2400" dirty="0"/>
              <a:t> techniques uses a radioactive tracer </a:t>
            </a:r>
            <a:r>
              <a:rPr lang="fr-FR" sz="2400" dirty="0" err="1"/>
              <a:t>that</a:t>
            </a:r>
            <a:r>
              <a:rPr lang="fr-FR" sz="2400" dirty="0"/>
              <a:t> </a:t>
            </a:r>
            <a:r>
              <a:rPr lang="fr-FR" sz="2400" dirty="0" err="1"/>
              <a:t>is</a:t>
            </a:r>
            <a:r>
              <a:rPr lang="fr-FR" sz="2400" dirty="0"/>
              <a:t> </a:t>
            </a:r>
            <a:r>
              <a:rPr lang="fr-FR" sz="2400" dirty="0" err="1"/>
              <a:t>swallowed</a:t>
            </a:r>
            <a:r>
              <a:rPr lang="fr-FR" sz="2400" dirty="0"/>
              <a:t>, </a:t>
            </a:r>
            <a:r>
              <a:rPr lang="fr-FR" sz="2400" dirty="0" err="1"/>
              <a:t>inhaled</a:t>
            </a:r>
            <a:r>
              <a:rPr lang="fr-FR" sz="2400" dirty="0"/>
              <a:t> or </a:t>
            </a:r>
            <a:r>
              <a:rPr lang="fr-FR" sz="2400" dirty="0" err="1"/>
              <a:t>injected</a:t>
            </a:r>
            <a:r>
              <a:rPr lang="fr-FR" sz="2400" dirty="0"/>
              <a:t> </a:t>
            </a:r>
            <a:r>
              <a:rPr lang="fr-FR" sz="2400" dirty="0" err="1"/>
              <a:t>into</a:t>
            </a:r>
            <a:r>
              <a:rPr lang="fr-FR" sz="2400" dirty="0"/>
              <a:t> a </a:t>
            </a:r>
            <a:r>
              <a:rPr lang="fr-FR" sz="2400" dirty="0" err="1"/>
              <a:t>vein</a:t>
            </a:r>
            <a:r>
              <a:rPr lang="fr-FR" sz="2400" dirty="0"/>
              <a:t> of the patient </a:t>
            </a:r>
            <a:r>
              <a:rPr lang="fr-FR" sz="2400" dirty="0" err="1"/>
              <a:t>befor</a:t>
            </a:r>
            <a:r>
              <a:rPr lang="fr-FR" sz="2400" dirty="0"/>
              <a:t> the </a:t>
            </a:r>
            <a:r>
              <a:rPr lang="fr-FR" sz="2400" dirty="0" err="1"/>
              <a:t>examination</a:t>
            </a:r>
            <a:r>
              <a:rPr lang="fr-FR" sz="2400" dirty="0"/>
              <a:t>.</a:t>
            </a:r>
          </a:p>
          <a:p>
            <a:endParaRPr lang="fr-FR" sz="2400" dirty="0"/>
          </a:p>
          <a:p>
            <a:r>
              <a:rPr lang="fr-FR" sz="2400" dirty="0"/>
              <a:t>Certain </a:t>
            </a:r>
            <a:r>
              <a:rPr lang="fr-FR" sz="2400" dirty="0" err="1"/>
              <a:t>organs</a:t>
            </a:r>
            <a:r>
              <a:rPr lang="fr-FR" sz="2400" dirty="0"/>
              <a:t> and tissues </a:t>
            </a:r>
            <a:r>
              <a:rPr lang="fr-FR" sz="2400" dirty="0" err="1"/>
              <a:t>then</a:t>
            </a:r>
            <a:r>
              <a:rPr lang="fr-FR" sz="2400" dirty="0"/>
              <a:t> </a:t>
            </a:r>
            <a:r>
              <a:rPr lang="fr-FR" sz="2400" dirty="0" err="1"/>
              <a:t>absorb</a:t>
            </a:r>
            <a:r>
              <a:rPr lang="fr-FR" sz="2400" dirty="0"/>
              <a:t> the tracer.</a:t>
            </a:r>
          </a:p>
          <a:p>
            <a:endParaRPr lang="fr-FR" sz="2400" dirty="0"/>
          </a:p>
          <a:p>
            <a:r>
              <a:rPr lang="fr-FR" sz="2400" dirty="0"/>
              <a:t>The tracer </a:t>
            </a:r>
            <a:r>
              <a:rPr lang="fr-FR" sz="2400" dirty="0" err="1"/>
              <a:t>emits</a:t>
            </a:r>
            <a:r>
              <a:rPr lang="fr-FR" sz="2400" dirty="0"/>
              <a:t> </a:t>
            </a:r>
            <a:r>
              <a:rPr lang="fr-FR" sz="2400" b="1" dirty="0"/>
              <a:t>gamma rays </a:t>
            </a:r>
            <a:r>
              <a:rPr lang="fr-FR" sz="2400" dirty="0" err="1"/>
              <a:t>that</a:t>
            </a:r>
            <a:r>
              <a:rPr lang="fr-FR" sz="2400" dirty="0"/>
              <a:t> are </a:t>
            </a:r>
            <a:r>
              <a:rPr lang="fr-FR" sz="2400" dirty="0" err="1"/>
              <a:t>detected</a:t>
            </a:r>
            <a:r>
              <a:rPr lang="fr-FR" sz="2400" dirty="0"/>
              <a:t> by PET or Gamma camera.</a:t>
            </a:r>
          </a:p>
          <a:p>
            <a:r>
              <a:rPr lang="fr-FR" sz="2400" dirty="0"/>
              <a:t> </a:t>
            </a:r>
          </a:p>
          <a:p>
            <a:r>
              <a:rPr lang="fr-FR" sz="2400" dirty="0"/>
              <a:t>The </a:t>
            </a:r>
            <a:r>
              <a:rPr lang="fr-FR" sz="2400" dirty="0" err="1"/>
              <a:t>amount</a:t>
            </a:r>
            <a:r>
              <a:rPr lang="fr-FR" sz="2400" dirty="0"/>
              <a:t> of gamma rays </a:t>
            </a:r>
            <a:r>
              <a:rPr lang="fr-FR" sz="2400" dirty="0" err="1"/>
              <a:t>is</a:t>
            </a:r>
            <a:r>
              <a:rPr lang="fr-FR" sz="2400" dirty="0"/>
              <a:t> </a:t>
            </a:r>
            <a:r>
              <a:rPr lang="fr-FR" sz="2400" dirty="0" err="1"/>
              <a:t>proportional</a:t>
            </a:r>
            <a:r>
              <a:rPr lang="fr-FR" sz="2400" dirty="0"/>
              <a:t> to the </a:t>
            </a:r>
            <a:r>
              <a:rPr lang="fr-FR" sz="2400" dirty="0" err="1"/>
              <a:t>omount</a:t>
            </a:r>
            <a:r>
              <a:rPr lang="fr-FR" sz="2400" dirty="0"/>
              <a:t> of radioactif tracer </a:t>
            </a:r>
            <a:r>
              <a:rPr lang="fr-FR" sz="2400" dirty="0" err="1"/>
              <a:t>which</a:t>
            </a:r>
            <a:r>
              <a:rPr lang="fr-FR" sz="2400" dirty="0"/>
              <a:t> </a:t>
            </a:r>
            <a:r>
              <a:rPr lang="fr-FR" sz="2400" dirty="0" err="1"/>
              <a:t>represent</a:t>
            </a:r>
            <a:r>
              <a:rPr lang="fr-FR" sz="2400" dirty="0"/>
              <a:t> the </a:t>
            </a:r>
            <a:r>
              <a:rPr lang="fr-FR" sz="2400" dirty="0" err="1"/>
              <a:t>working</a:t>
            </a:r>
            <a:r>
              <a:rPr lang="fr-FR" sz="2400" dirty="0"/>
              <a:t> of tissues or </a:t>
            </a:r>
            <a:r>
              <a:rPr lang="fr-FR" sz="2400" dirty="0" err="1"/>
              <a:t>organ</a:t>
            </a:r>
            <a:r>
              <a:rPr lang="fr-FR" sz="2400" dirty="0"/>
              <a:t> (</a:t>
            </a:r>
            <a:r>
              <a:rPr lang="fr-FR" sz="2400" dirty="0" err="1"/>
              <a:t>functional</a:t>
            </a:r>
            <a:r>
              <a:rPr lang="fr-FR" sz="2400" dirty="0"/>
              <a:t> image)</a:t>
            </a:r>
          </a:p>
        </p:txBody>
      </p:sp>
      <p:sp>
        <p:nvSpPr>
          <p:cNvPr id="4" name="ZoneTexte 3">
            <a:extLst>
              <a:ext uri="{FF2B5EF4-FFF2-40B4-BE49-F238E27FC236}">
                <a16:creationId xmlns:a16="http://schemas.microsoft.com/office/drawing/2014/main" id="{615AD974-1BF4-4E4B-B0B4-C14C4F9D26BE}"/>
              </a:ext>
            </a:extLst>
          </p:cNvPr>
          <p:cNvSpPr txBox="1"/>
          <p:nvPr/>
        </p:nvSpPr>
        <p:spPr>
          <a:xfrm>
            <a:off x="2072640" y="223036"/>
            <a:ext cx="7574280" cy="523220"/>
          </a:xfrm>
          <a:prstGeom prst="rect">
            <a:avLst/>
          </a:prstGeom>
          <a:noFill/>
        </p:spPr>
        <p:txBody>
          <a:bodyPr wrap="square" rtlCol="0">
            <a:spAutoFit/>
          </a:bodyPr>
          <a:lstStyle/>
          <a:p>
            <a:r>
              <a:rPr lang="fr-FR" sz="2800" b="1" dirty="0"/>
              <a:t>Radioisotope </a:t>
            </a:r>
            <a:r>
              <a:rPr lang="fr-FR" sz="2800" b="1" dirty="0" err="1"/>
              <a:t>based</a:t>
            </a:r>
            <a:r>
              <a:rPr lang="fr-FR" sz="2800" b="1" dirty="0"/>
              <a:t> </a:t>
            </a:r>
            <a:r>
              <a:rPr lang="fr-FR" sz="2800" b="1" dirty="0" err="1"/>
              <a:t>imaging</a:t>
            </a:r>
            <a:r>
              <a:rPr lang="fr-FR" sz="2800" b="1" dirty="0"/>
              <a:t> </a:t>
            </a:r>
            <a:r>
              <a:rPr lang="fr-FR" sz="2800" b="1" dirty="0" err="1"/>
              <a:t>systems</a:t>
            </a:r>
            <a:endParaRPr lang="fr-FR" sz="2800" b="1" dirty="0"/>
          </a:p>
        </p:txBody>
      </p:sp>
    </p:spTree>
    <p:extLst>
      <p:ext uri="{BB962C8B-B14F-4D97-AF65-F5344CB8AC3E}">
        <p14:creationId xmlns:p14="http://schemas.microsoft.com/office/powerpoint/2010/main" val="380592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161C37-93B9-48A1-BDA5-7066CE63BD94}"/>
              </a:ext>
            </a:extLst>
          </p:cNvPr>
          <p:cNvPicPr>
            <a:picLocks noChangeAspect="1"/>
          </p:cNvPicPr>
          <p:nvPr/>
        </p:nvPicPr>
        <p:blipFill>
          <a:blip r:embed="rId2"/>
          <a:stretch>
            <a:fillRect/>
          </a:stretch>
        </p:blipFill>
        <p:spPr>
          <a:xfrm>
            <a:off x="1017877" y="2042040"/>
            <a:ext cx="3572566" cy="2773920"/>
          </a:xfrm>
          <a:prstGeom prst="rect">
            <a:avLst/>
          </a:prstGeom>
        </p:spPr>
      </p:pic>
      <p:sp>
        <p:nvSpPr>
          <p:cNvPr id="4" name="ZoneTexte 3">
            <a:extLst>
              <a:ext uri="{FF2B5EF4-FFF2-40B4-BE49-F238E27FC236}">
                <a16:creationId xmlns:a16="http://schemas.microsoft.com/office/drawing/2014/main" id="{072AF30C-E551-4322-A615-BFC42205E0CE}"/>
              </a:ext>
            </a:extLst>
          </p:cNvPr>
          <p:cNvSpPr txBox="1"/>
          <p:nvPr/>
        </p:nvSpPr>
        <p:spPr>
          <a:xfrm>
            <a:off x="670524" y="5376854"/>
            <a:ext cx="4434840" cy="369332"/>
          </a:xfrm>
          <a:prstGeom prst="rect">
            <a:avLst/>
          </a:prstGeom>
          <a:noFill/>
        </p:spPr>
        <p:txBody>
          <a:bodyPr wrap="square" rtlCol="0">
            <a:spAutoFit/>
          </a:bodyPr>
          <a:lstStyle/>
          <a:p>
            <a:r>
              <a:rPr lang="fr-FR" dirty="0"/>
              <a:t>Positron Emission </a:t>
            </a:r>
            <a:r>
              <a:rPr lang="fr-FR" dirty="0" err="1"/>
              <a:t>Tomography</a:t>
            </a:r>
            <a:r>
              <a:rPr lang="fr-FR" dirty="0"/>
              <a:t> </a:t>
            </a:r>
            <a:r>
              <a:rPr lang="fr-FR" dirty="0" err="1"/>
              <a:t>device</a:t>
            </a:r>
            <a:endParaRPr lang="fr-FR" dirty="0"/>
          </a:p>
        </p:txBody>
      </p:sp>
      <p:pic>
        <p:nvPicPr>
          <p:cNvPr id="6" name="Image 5">
            <a:extLst>
              <a:ext uri="{FF2B5EF4-FFF2-40B4-BE49-F238E27FC236}">
                <a16:creationId xmlns:a16="http://schemas.microsoft.com/office/drawing/2014/main" id="{10593532-BF39-4079-AE3D-CB07FD5845D0}"/>
              </a:ext>
            </a:extLst>
          </p:cNvPr>
          <p:cNvPicPr>
            <a:picLocks noChangeAspect="1"/>
          </p:cNvPicPr>
          <p:nvPr/>
        </p:nvPicPr>
        <p:blipFill>
          <a:blip r:embed="rId3"/>
          <a:stretch>
            <a:fillRect/>
          </a:stretch>
        </p:blipFill>
        <p:spPr>
          <a:xfrm>
            <a:off x="5620284" y="1176346"/>
            <a:ext cx="5249111" cy="4200508"/>
          </a:xfrm>
          <a:prstGeom prst="rect">
            <a:avLst/>
          </a:prstGeom>
        </p:spPr>
      </p:pic>
      <p:sp>
        <p:nvSpPr>
          <p:cNvPr id="8" name="ZoneTexte 7">
            <a:extLst>
              <a:ext uri="{FF2B5EF4-FFF2-40B4-BE49-F238E27FC236}">
                <a16:creationId xmlns:a16="http://schemas.microsoft.com/office/drawing/2014/main" id="{CDB0BC58-FD06-41AB-9002-FCADB30C6E5D}"/>
              </a:ext>
            </a:extLst>
          </p:cNvPr>
          <p:cNvSpPr txBox="1"/>
          <p:nvPr/>
        </p:nvSpPr>
        <p:spPr>
          <a:xfrm>
            <a:off x="6918924" y="5681654"/>
            <a:ext cx="3246156" cy="369332"/>
          </a:xfrm>
          <a:prstGeom prst="rect">
            <a:avLst/>
          </a:prstGeom>
          <a:noFill/>
        </p:spPr>
        <p:txBody>
          <a:bodyPr wrap="square" rtlCol="0">
            <a:spAutoFit/>
          </a:bodyPr>
          <a:lstStyle/>
          <a:p>
            <a:r>
              <a:rPr lang="fr-FR" dirty="0"/>
              <a:t>PET </a:t>
            </a:r>
            <a:r>
              <a:rPr lang="fr-FR" dirty="0" err="1"/>
              <a:t>principle</a:t>
            </a:r>
            <a:endParaRPr lang="fr-FR" dirty="0"/>
          </a:p>
        </p:txBody>
      </p:sp>
    </p:spTree>
    <p:extLst>
      <p:ext uri="{BB962C8B-B14F-4D97-AF65-F5344CB8AC3E}">
        <p14:creationId xmlns:p14="http://schemas.microsoft.com/office/powerpoint/2010/main" val="292447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6B7A0C-D522-4E78-946C-00E0F2A5DD08}"/>
              </a:ext>
            </a:extLst>
          </p:cNvPr>
          <p:cNvPicPr>
            <a:picLocks noChangeAspect="1"/>
          </p:cNvPicPr>
          <p:nvPr/>
        </p:nvPicPr>
        <p:blipFill>
          <a:blip r:embed="rId2"/>
          <a:stretch>
            <a:fillRect/>
          </a:stretch>
        </p:blipFill>
        <p:spPr>
          <a:xfrm>
            <a:off x="2017658" y="787990"/>
            <a:ext cx="4078342" cy="3076964"/>
          </a:xfrm>
          <a:prstGeom prst="rect">
            <a:avLst/>
          </a:prstGeom>
        </p:spPr>
      </p:pic>
      <p:sp>
        <p:nvSpPr>
          <p:cNvPr id="3" name="ZoneTexte 2">
            <a:extLst>
              <a:ext uri="{FF2B5EF4-FFF2-40B4-BE49-F238E27FC236}">
                <a16:creationId xmlns:a16="http://schemas.microsoft.com/office/drawing/2014/main" id="{524FA9E4-85CD-4F17-AA52-506C8871D909}"/>
              </a:ext>
            </a:extLst>
          </p:cNvPr>
          <p:cNvSpPr txBox="1"/>
          <p:nvPr/>
        </p:nvSpPr>
        <p:spPr>
          <a:xfrm>
            <a:off x="1798284" y="4569134"/>
            <a:ext cx="7498116" cy="369332"/>
          </a:xfrm>
          <a:prstGeom prst="rect">
            <a:avLst/>
          </a:prstGeom>
          <a:noFill/>
        </p:spPr>
        <p:txBody>
          <a:bodyPr wrap="square" rtlCol="0">
            <a:spAutoFit/>
          </a:bodyPr>
          <a:lstStyle/>
          <a:p>
            <a:r>
              <a:rPr lang="fr-FR" dirty="0"/>
              <a:t>Single Photon Emission </a:t>
            </a:r>
            <a:r>
              <a:rPr lang="fr-FR" dirty="0" err="1"/>
              <a:t>Tomography</a:t>
            </a:r>
            <a:r>
              <a:rPr lang="fr-FR" dirty="0"/>
              <a:t> </a:t>
            </a:r>
            <a:r>
              <a:rPr lang="fr-FR" dirty="0" err="1"/>
              <a:t>device</a:t>
            </a:r>
            <a:r>
              <a:rPr lang="fr-FR" dirty="0"/>
              <a:t>  (Gamma Camera)</a:t>
            </a:r>
          </a:p>
        </p:txBody>
      </p:sp>
    </p:spTree>
    <p:extLst>
      <p:ext uri="{BB962C8B-B14F-4D97-AF65-F5344CB8AC3E}">
        <p14:creationId xmlns:p14="http://schemas.microsoft.com/office/powerpoint/2010/main" val="35739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B8634DA-72C0-41FD-B975-0BAE238737F0}"/>
              </a:ext>
            </a:extLst>
          </p:cNvPr>
          <p:cNvSpPr txBox="1"/>
          <p:nvPr/>
        </p:nvSpPr>
        <p:spPr>
          <a:xfrm>
            <a:off x="6200264" y="5030801"/>
            <a:ext cx="6096000" cy="369332"/>
          </a:xfrm>
          <a:prstGeom prst="rect">
            <a:avLst/>
          </a:prstGeom>
          <a:noFill/>
        </p:spPr>
        <p:txBody>
          <a:bodyPr wrap="square">
            <a:spAutoFit/>
          </a:bodyPr>
          <a:lstStyle/>
          <a:p>
            <a:pPr algn="l"/>
            <a:r>
              <a:rPr lang="en-US" b="1" i="0" dirty="0">
                <a:solidFill>
                  <a:srgbClr val="000000"/>
                </a:solidFill>
                <a:effectLst/>
                <a:latin typeface="Manrope"/>
              </a:rPr>
              <a:t>PET (positron emission tomography) scan of the brain</a:t>
            </a:r>
          </a:p>
        </p:txBody>
      </p:sp>
      <p:pic>
        <p:nvPicPr>
          <p:cNvPr id="5" name="Image 4">
            <a:extLst>
              <a:ext uri="{FF2B5EF4-FFF2-40B4-BE49-F238E27FC236}">
                <a16:creationId xmlns:a16="http://schemas.microsoft.com/office/drawing/2014/main" id="{D286A24D-D6AD-419D-ABA1-9E1EAAB25FBB}"/>
              </a:ext>
            </a:extLst>
          </p:cNvPr>
          <p:cNvPicPr>
            <a:picLocks noChangeAspect="1"/>
          </p:cNvPicPr>
          <p:nvPr/>
        </p:nvPicPr>
        <p:blipFill>
          <a:blip r:embed="rId2"/>
          <a:stretch>
            <a:fillRect/>
          </a:stretch>
        </p:blipFill>
        <p:spPr>
          <a:xfrm>
            <a:off x="6979197" y="1303872"/>
            <a:ext cx="4103827" cy="3101645"/>
          </a:xfrm>
          <a:prstGeom prst="rect">
            <a:avLst/>
          </a:prstGeom>
        </p:spPr>
      </p:pic>
      <p:pic>
        <p:nvPicPr>
          <p:cNvPr id="7" name="Image 6">
            <a:extLst>
              <a:ext uri="{FF2B5EF4-FFF2-40B4-BE49-F238E27FC236}">
                <a16:creationId xmlns:a16="http://schemas.microsoft.com/office/drawing/2014/main" id="{C2FAE0A3-2928-4A26-9FD4-2AA8AB3ED8C6}"/>
              </a:ext>
            </a:extLst>
          </p:cNvPr>
          <p:cNvPicPr>
            <a:picLocks noChangeAspect="1"/>
          </p:cNvPicPr>
          <p:nvPr/>
        </p:nvPicPr>
        <p:blipFill>
          <a:blip r:embed="rId3"/>
          <a:stretch>
            <a:fillRect/>
          </a:stretch>
        </p:blipFill>
        <p:spPr>
          <a:xfrm>
            <a:off x="496711" y="1303872"/>
            <a:ext cx="5703553" cy="3644236"/>
          </a:xfrm>
          <a:prstGeom prst="rect">
            <a:avLst/>
          </a:prstGeom>
        </p:spPr>
      </p:pic>
    </p:spTree>
    <p:extLst>
      <p:ext uri="{BB962C8B-B14F-4D97-AF65-F5344CB8AC3E}">
        <p14:creationId xmlns:p14="http://schemas.microsoft.com/office/powerpoint/2010/main" val="352668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74193EB-2559-45C2-9BE3-261E030B966A}"/>
              </a:ext>
            </a:extLst>
          </p:cNvPr>
          <p:cNvSpPr txBox="1"/>
          <p:nvPr/>
        </p:nvSpPr>
        <p:spPr>
          <a:xfrm>
            <a:off x="1411112" y="1628507"/>
            <a:ext cx="9934222" cy="4247317"/>
          </a:xfrm>
          <a:prstGeom prst="rect">
            <a:avLst/>
          </a:prstGeom>
          <a:noFill/>
        </p:spPr>
        <p:txBody>
          <a:bodyPr wrap="square" rtlCol="0">
            <a:spAutoFit/>
          </a:bodyPr>
          <a:lstStyle/>
          <a:p>
            <a:r>
              <a:rPr lang="en-US" b="0" i="0" dirty="0">
                <a:solidFill>
                  <a:srgbClr val="444444"/>
                </a:solidFill>
                <a:effectLst/>
                <a:latin typeface="Open Sans" panose="020B0606030504020204" pitchFamily="34" charset="0"/>
              </a:rPr>
              <a:t>Medical imaging is a discipline within the medical field which involves the use of </a:t>
            </a:r>
            <a:r>
              <a:rPr lang="en-US" b="1" i="0" dirty="0">
                <a:solidFill>
                  <a:srgbClr val="444444"/>
                </a:solidFill>
                <a:effectLst/>
                <a:latin typeface="Open Sans" panose="020B0606030504020204" pitchFamily="34" charset="0"/>
              </a:rPr>
              <a:t>technology</a:t>
            </a:r>
            <a:r>
              <a:rPr lang="en-US" b="0" i="0" dirty="0">
                <a:solidFill>
                  <a:srgbClr val="444444"/>
                </a:solidFill>
                <a:effectLst/>
                <a:latin typeface="Open Sans" panose="020B0606030504020204" pitchFamily="34" charset="0"/>
              </a:rPr>
              <a:t> to take </a:t>
            </a:r>
            <a:r>
              <a:rPr lang="en-US" b="1" i="0" dirty="0">
                <a:solidFill>
                  <a:srgbClr val="444444"/>
                </a:solidFill>
                <a:effectLst/>
                <a:latin typeface="Open Sans" panose="020B0606030504020204" pitchFamily="34" charset="0"/>
              </a:rPr>
              <a:t>images</a:t>
            </a:r>
            <a:r>
              <a:rPr lang="en-US" b="0" i="0" dirty="0">
                <a:solidFill>
                  <a:srgbClr val="444444"/>
                </a:solidFill>
                <a:effectLst/>
                <a:latin typeface="Open Sans" panose="020B0606030504020204" pitchFamily="34" charset="0"/>
              </a:rPr>
              <a:t> of the </a:t>
            </a:r>
            <a:r>
              <a:rPr lang="en-US" b="1" i="0" dirty="0">
                <a:solidFill>
                  <a:srgbClr val="444444"/>
                </a:solidFill>
                <a:effectLst/>
                <a:latin typeface="Open Sans" panose="020B0606030504020204" pitchFamily="34" charset="0"/>
              </a:rPr>
              <a:t>inside of the human body</a:t>
            </a:r>
            <a:r>
              <a:rPr lang="en-US" b="0" i="0" dirty="0">
                <a:solidFill>
                  <a:srgbClr val="444444"/>
                </a:solidFill>
                <a:effectLst/>
                <a:latin typeface="Open Sans" panose="020B0606030504020204" pitchFamily="34" charset="0"/>
              </a:rPr>
              <a:t>. </a:t>
            </a:r>
          </a:p>
          <a:p>
            <a:r>
              <a:rPr lang="en-US" b="0" i="0" dirty="0">
                <a:solidFill>
                  <a:srgbClr val="444444"/>
                </a:solidFill>
                <a:effectLst/>
                <a:latin typeface="Open Sans" panose="020B0606030504020204" pitchFamily="34" charset="0"/>
              </a:rPr>
              <a:t>These images are used in diagnostics, as teaching tools, and in routine healthcare for a variety of conditions.</a:t>
            </a:r>
          </a:p>
          <a:p>
            <a:r>
              <a:rPr lang="en-US" b="0" i="0" dirty="0">
                <a:solidFill>
                  <a:srgbClr val="444444"/>
                </a:solidFill>
                <a:effectLst/>
                <a:latin typeface="Open Sans" panose="020B0606030504020204" pitchFamily="34" charset="0"/>
              </a:rPr>
              <a:t>Medical imaging is sometimes referred to as </a:t>
            </a:r>
            <a:r>
              <a:rPr lang="en-US" b="1" i="0" dirty="0">
                <a:solidFill>
                  <a:srgbClr val="444444"/>
                </a:solidFill>
                <a:effectLst/>
                <a:latin typeface="Open Sans" panose="020B0606030504020204" pitchFamily="34" charset="0"/>
              </a:rPr>
              <a:t>diagnostic imaging</a:t>
            </a:r>
            <a:r>
              <a:rPr lang="en-US" b="0" i="0" dirty="0">
                <a:solidFill>
                  <a:srgbClr val="444444"/>
                </a:solidFill>
                <a:effectLst/>
                <a:latin typeface="Open Sans" panose="020B0606030504020204" pitchFamily="34" charset="0"/>
              </a:rPr>
              <a:t>, because it is frequently used to help doctors arrive at a diagnosis, and there are a number of different types of technology used in medical imaging.</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The goal of medical imaging is to provide a picture of the inside of the body in a way which is as </a:t>
            </a:r>
            <a:r>
              <a:rPr lang="en-US" b="1" i="0" dirty="0">
                <a:solidFill>
                  <a:srgbClr val="444444"/>
                </a:solidFill>
                <a:effectLst/>
                <a:latin typeface="Open Sans" panose="020B0606030504020204" pitchFamily="34" charset="0"/>
              </a:rPr>
              <a:t>non-invasive</a:t>
            </a:r>
            <a:r>
              <a:rPr lang="en-US" b="0" i="0" dirty="0">
                <a:solidFill>
                  <a:srgbClr val="444444"/>
                </a:solidFill>
                <a:effectLst/>
                <a:latin typeface="Open Sans" panose="020B0606030504020204" pitchFamily="34" charset="0"/>
              </a:rPr>
              <a:t> as possible.</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An imaging study can be used to identify unusual things inside the body, such as broken bones, tumors, leaking blood vessels, and so forth. One of the most famous types of diagnostic imaging is the </a:t>
            </a:r>
            <a:r>
              <a:rPr lang="en-US" b="1" i="0" dirty="0">
                <a:solidFill>
                  <a:srgbClr val="444444"/>
                </a:solidFill>
                <a:effectLst/>
                <a:latin typeface="Open Sans" panose="020B0606030504020204" pitchFamily="34" charset="0"/>
              </a:rPr>
              <a:t>x-ray</a:t>
            </a:r>
            <a:r>
              <a:rPr lang="en-US" b="0" i="0" dirty="0">
                <a:solidFill>
                  <a:srgbClr val="444444"/>
                </a:solidFill>
                <a:effectLst/>
                <a:latin typeface="Open Sans" panose="020B0606030504020204" pitchFamily="34" charset="0"/>
              </a:rPr>
              <a:t>, which uses radiation to take a static image of a specific area of the body.</a:t>
            </a:r>
            <a:endParaRPr lang="fr-FR" dirty="0"/>
          </a:p>
        </p:txBody>
      </p:sp>
      <p:sp>
        <p:nvSpPr>
          <p:cNvPr id="3" name="ZoneTexte 2">
            <a:extLst>
              <a:ext uri="{FF2B5EF4-FFF2-40B4-BE49-F238E27FC236}">
                <a16:creationId xmlns:a16="http://schemas.microsoft.com/office/drawing/2014/main" id="{D985B673-4259-4CE7-8ADE-8CAD72747803}"/>
              </a:ext>
            </a:extLst>
          </p:cNvPr>
          <p:cNvSpPr txBox="1"/>
          <p:nvPr/>
        </p:nvSpPr>
        <p:spPr>
          <a:xfrm>
            <a:off x="1670755" y="598312"/>
            <a:ext cx="5012266" cy="523220"/>
          </a:xfrm>
          <a:prstGeom prst="rect">
            <a:avLst/>
          </a:prstGeom>
          <a:noFill/>
        </p:spPr>
        <p:txBody>
          <a:bodyPr wrap="square" rtlCol="0">
            <a:spAutoFit/>
          </a:bodyPr>
          <a:lstStyle/>
          <a:p>
            <a:r>
              <a:rPr lang="fr-FR" sz="2800" dirty="0" err="1">
                <a:solidFill>
                  <a:srgbClr val="444444"/>
                </a:solidFill>
                <a:latin typeface="Open Sans" panose="020B0606030504020204" pitchFamily="34" charset="0"/>
              </a:rPr>
              <a:t>Definition</a:t>
            </a:r>
            <a:endParaRPr lang="fr-FR" sz="2800" dirty="0">
              <a:solidFill>
                <a:srgbClr val="444444"/>
              </a:solidFill>
              <a:latin typeface="Open Sans" panose="020B0606030504020204" pitchFamily="34" charset="0"/>
            </a:endParaRPr>
          </a:p>
        </p:txBody>
      </p:sp>
    </p:spTree>
    <p:extLst>
      <p:ext uri="{BB962C8B-B14F-4D97-AF65-F5344CB8AC3E}">
        <p14:creationId xmlns:p14="http://schemas.microsoft.com/office/powerpoint/2010/main" val="2892286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E676177-9CCC-4ABC-B77D-D60A5F65B24F}"/>
              </a:ext>
            </a:extLst>
          </p:cNvPr>
          <p:cNvPicPr>
            <a:picLocks noChangeAspect="1"/>
          </p:cNvPicPr>
          <p:nvPr/>
        </p:nvPicPr>
        <p:blipFill>
          <a:blip r:embed="rId3"/>
          <a:stretch>
            <a:fillRect/>
          </a:stretch>
        </p:blipFill>
        <p:spPr>
          <a:xfrm>
            <a:off x="1185333" y="563667"/>
            <a:ext cx="9595556" cy="5598925"/>
          </a:xfrm>
          <a:prstGeom prst="rect">
            <a:avLst/>
          </a:prstGeom>
        </p:spPr>
      </p:pic>
    </p:spTree>
    <p:extLst>
      <p:ext uri="{BB962C8B-B14F-4D97-AF65-F5344CB8AC3E}">
        <p14:creationId xmlns:p14="http://schemas.microsoft.com/office/powerpoint/2010/main" val="199638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D18CBD5-9047-4755-B6AE-7CD33B5D8835}"/>
              </a:ext>
            </a:extLst>
          </p:cNvPr>
          <p:cNvSpPr txBox="1"/>
          <p:nvPr/>
        </p:nvSpPr>
        <p:spPr>
          <a:xfrm>
            <a:off x="1964267" y="695866"/>
            <a:ext cx="6096000" cy="461665"/>
          </a:xfrm>
          <a:prstGeom prst="rect">
            <a:avLst/>
          </a:prstGeom>
          <a:noFill/>
        </p:spPr>
        <p:txBody>
          <a:bodyPr wrap="square">
            <a:spAutoFit/>
          </a:bodyPr>
          <a:lstStyle/>
          <a:p>
            <a:r>
              <a:rPr lang="fr-FR" sz="2400" b="1" i="0" dirty="0">
                <a:solidFill>
                  <a:srgbClr val="444444"/>
                </a:solidFill>
                <a:effectLst/>
                <a:latin typeface="Open Sans" panose="020B0606030504020204" pitchFamily="34" charset="0"/>
              </a:rPr>
              <a:t>Magnetic </a:t>
            </a:r>
            <a:r>
              <a:rPr lang="fr-FR" sz="2400" b="1" i="0" dirty="0" err="1">
                <a:solidFill>
                  <a:srgbClr val="444444"/>
                </a:solidFill>
                <a:effectLst/>
                <a:latin typeface="Open Sans" panose="020B0606030504020204" pitchFamily="34" charset="0"/>
              </a:rPr>
              <a:t>Resonance</a:t>
            </a:r>
            <a:r>
              <a:rPr lang="fr-FR" sz="2400" b="1" i="0" dirty="0">
                <a:solidFill>
                  <a:srgbClr val="444444"/>
                </a:solidFill>
                <a:effectLst/>
                <a:latin typeface="Open Sans" panose="020B0606030504020204" pitchFamily="34" charset="0"/>
              </a:rPr>
              <a:t> Imaging (MRI)</a:t>
            </a:r>
            <a:endParaRPr lang="fr-FR" sz="2400" b="1" dirty="0"/>
          </a:p>
        </p:txBody>
      </p:sp>
      <p:sp>
        <p:nvSpPr>
          <p:cNvPr id="5" name="ZoneTexte 4">
            <a:extLst>
              <a:ext uri="{FF2B5EF4-FFF2-40B4-BE49-F238E27FC236}">
                <a16:creationId xmlns:a16="http://schemas.microsoft.com/office/drawing/2014/main" id="{12C7512B-6FFC-41DE-8723-F213DABCA1CA}"/>
              </a:ext>
            </a:extLst>
          </p:cNvPr>
          <p:cNvSpPr txBox="1"/>
          <p:nvPr/>
        </p:nvSpPr>
        <p:spPr>
          <a:xfrm>
            <a:off x="1173481" y="1585162"/>
            <a:ext cx="9596120" cy="5262979"/>
          </a:xfrm>
          <a:prstGeom prst="rect">
            <a:avLst/>
          </a:prstGeom>
          <a:noFill/>
        </p:spPr>
        <p:txBody>
          <a:bodyPr wrap="square">
            <a:spAutoFit/>
          </a:bodyPr>
          <a:lstStyle/>
          <a:p>
            <a:r>
              <a:rPr lang="en-US" sz="2400" b="0" i="0" dirty="0">
                <a:solidFill>
                  <a:srgbClr val="000000"/>
                </a:solidFill>
                <a:effectLst/>
                <a:latin typeface="Manrope"/>
              </a:rPr>
              <a:t>Magnetic Resonance Imaging (MRI) is </a:t>
            </a:r>
            <a:r>
              <a:rPr lang="en-US" sz="2400" b="1" i="0" dirty="0">
                <a:solidFill>
                  <a:srgbClr val="000000"/>
                </a:solidFill>
                <a:effectLst/>
                <a:latin typeface="Manrope"/>
              </a:rPr>
              <a:t>a non-invasive medical imaging procedure</a:t>
            </a:r>
            <a:r>
              <a:rPr lang="en-US" sz="2400" b="0" i="0" dirty="0">
                <a:solidFill>
                  <a:srgbClr val="000000"/>
                </a:solidFill>
                <a:effectLst/>
                <a:latin typeface="Manrope"/>
              </a:rPr>
              <a:t> that uses a strong magnetic field, magnetic field gradients and radio waves to produce detailed images of almost every internal structure in the human body, including organs, bones, muscles, and blood vessels. </a:t>
            </a:r>
          </a:p>
          <a:p>
            <a:endParaRPr lang="en-US" sz="2400" dirty="0">
              <a:solidFill>
                <a:srgbClr val="000000"/>
              </a:solidFill>
              <a:latin typeface="Manrope"/>
            </a:endParaRPr>
          </a:p>
          <a:p>
            <a:r>
              <a:rPr lang="en-US" sz="2400" b="0" i="0" dirty="0">
                <a:solidFill>
                  <a:srgbClr val="000000"/>
                </a:solidFill>
                <a:effectLst/>
                <a:latin typeface="Manrope"/>
              </a:rPr>
              <a:t>It is especially helpful to collect pictures of soft tissue such as organs and muscles that don't show up on x-ray examinations. </a:t>
            </a:r>
          </a:p>
          <a:p>
            <a:endParaRPr lang="en-US" sz="2400" dirty="0">
              <a:solidFill>
                <a:srgbClr val="000000"/>
              </a:solidFill>
              <a:latin typeface="Manrope"/>
            </a:endParaRPr>
          </a:p>
          <a:p>
            <a:r>
              <a:rPr lang="en-US" sz="2400" b="0" i="0" dirty="0">
                <a:solidFill>
                  <a:srgbClr val="000000"/>
                </a:solidFill>
                <a:effectLst/>
                <a:latin typeface="Manrope"/>
              </a:rPr>
              <a:t>It is based on sophisticated technology that excites and detects the change in the direction of the rotational axis of protons found in the water that makes up living tissues. </a:t>
            </a:r>
          </a:p>
          <a:p>
            <a:endParaRPr lang="en-US" sz="2400" dirty="0">
              <a:solidFill>
                <a:srgbClr val="000000"/>
              </a:solidFill>
              <a:latin typeface="Manrope"/>
            </a:endParaRPr>
          </a:p>
          <a:p>
            <a:r>
              <a:rPr lang="en-US" sz="2400" b="0" i="0" dirty="0">
                <a:solidFill>
                  <a:srgbClr val="000000"/>
                </a:solidFill>
                <a:effectLst/>
                <a:latin typeface="Manrope"/>
              </a:rPr>
              <a:t>MRI is often used for disease detection, diagnosis, and treatment monitoring</a:t>
            </a:r>
            <a:endParaRPr lang="fr-FR" sz="2400" dirty="0"/>
          </a:p>
        </p:txBody>
      </p:sp>
    </p:spTree>
    <p:extLst>
      <p:ext uri="{BB962C8B-B14F-4D97-AF65-F5344CB8AC3E}">
        <p14:creationId xmlns:p14="http://schemas.microsoft.com/office/powerpoint/2010/main" val="271790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57B5F4C-A3DB-4653-A332-D9C718F4B322}"/>
              </a:ext>
            </a:extLst>
          </p:cNvPr>
          <p:cNvPicPr>
            <a:picLocks noChangeAspect="1"/>
          </p:cNvPicPr>
          <p:nvPr/>
        </p:nvPicPr>
        <p:blipFill>
          <a:blip r:embed="rId2"/>
          <a:stretch>
            <a:fillRect/>
          </a:stretch>
        </p:blipFill>
        <p:spPr>
          <a:xfrm>
            <a:off x="984610" y="2220162"/>
            <a:ext cx="9916867" cy="2885237"/>
          </a:xfrm>
          <a:prstGeom prst="rect">
            <a:avLst/>
          </a:prstGeom>
        </p:spPr>
      </p:pic>
      <p:sp>
        <p:nvSpPr>
          <p:cNvPr id="5" name="ZoneTexte 4">
            <a:extLst>
              <a:ext uri="{FF2B5EF4-FFF2-40B4-BE49-F238E27FC236}">
                <a16:creationId xmlns:a16="http://schemas.microsoft.com/office/drawing/2014/main" id="{CB10080E-87E4-4480-8F53-8050931558EE}"/>
              </a:ext>
            </a:extLst>
          </p:cNvPr>
          <p:cNvSpPr txBox="1"/>
          <p:nvPr/>
        </p:nvSpPr>
        <p:spPr>
          <a:xfrm>
            <a:off x="1478244" y="5544494"/>
            <a:ext cx="4617756" cy="369332"/>
          </a:xfrm>
          <a:prstGeom prst="rect">
            <a:avLst/>
          </a:prstGeom>
          <a:noFill/>
        </p:spPr>
        <p:txBody>
          <a:bodyPr wrap="square" rtlCol="0">
            <a:spAutoFit/>
          </a:bodyPr>
          <a:lstStyle/>
          <a:p>
            <a:r>
              <a:rPr lang="fr-FR" dirty="0"/>
              <a:t>MRI </a:t>
            </a:r>
            <a:r>
              <a:rPr lang="fr-FR" dirty="0" err="1"/>
              <a:t>device</a:t>
            </a:r>
            <a:endParaRPr lang="fr-FR" dirty="0"/>
          </a:p>
        </p:txBody>
      </p:sp>
      <p:sp>
        <p:nvSpPr>
          <p:cNvPr id="6" name="ZoneTexte 5">
            <a:extLst>
              <a:ext uri="{FF2B5EF4-FFF2-40B4-BE49-F238E27FC236}">
                <a16:creationId xmlns:a16="http://schemas.microsoft.com/office/drawing/2014/main" id="{3E61387E-CD23-4FD0-841C-753306EBD8F2}"/>
              </a:ext>
            </a:extLst>
          </p:cNvPr>
          <p:cNvSpPr txBox="1"/>
          <p:nvPr/>
        </p:nvSpPr>
        <p:spPr>
          <a:xfrm>
            <a:off x="7132284" y="5389228"/>
            <a:ext cx="3906353" cy="369332"/>
          </a:xfrm>
          <a:prstGeom prst="rect">
            <a:avLst/>
          </a:prstGeom>
          <a:noFill/>
        </p:spPr>
        <p:txBody>
          <a:bodyPr wrap="square" rtlCol="0">
            <a:spAutoFit/>
          </a:bodyPr>
          <a:lstStyle/>
          <a:p>
            <a:r>
              <a:rPr lang="fr-FR" dirty="0"/>
              <a:t>MRI images</a:t>
            </a:r>
          </a:p>
        </p:txBody>
      </p:sp>
    </p:spTree>
    <p:extLst>
      <p:ext uri="{BB962C8B-B14F-4D97-AF65-F5344CB8AC3E}">
        <p14:creationId xmlns:p14="http://schemas.microsoft.com/office/powerpoint/2010/main" val="168573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A78AB23-03B8-44C1-BA7B-C130F6FA37BF}"/>
              </a:ext>
            </a:extLst>
          </p:cNvPr>
          <p:cNvPicPr>
            <a:picLocks noChangeAspect="1"/>
          </p:cNvPicPr>
          <p:nvPr/>
        </p:nvPicPr>
        <p:blipFill>
          <a:blip r:embed="rId2"/>
          <a:stretch>
            <a:fillRect/>
          </a:stretch>
        </p:blipFill>
        <p:spPr>
          <a:xfrm>
            <a:off x="1603022" y="112295"/>
            <a:ext cx="8274755" cy="6108403"/>
          </a:xfrm>
          <a:prstGeom prst="rect">
            <a:avLst/>
          </a:prstGeom>
        </p:spPr>
      </p:pic>
    </p:spTree>
    <p:extLst>
      <p:ext uri="{BB962C8B-B14F-4D97-AF65-F5344CB8AC3E}">
        <p14:creationId xmlns:p14="http://schemas.microsoft.com/office/powerpoint/2010/main" val="597744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CD8215-0E94-4E61-A001-A6475A666A83}"/>
              </a:ext>
            </a:extLst>
          </p:cNvPr>
          <p:cNvPicPr>
            <a:picLocks noChangeAspect="1"/>
          </p:cNvPicPr>
          <p:nvPr/>
        </p:nvPicPr>
        <p:blipFill>
          <a:blip r:embed="rId3"/>
          <a:stretch>
            <a:fillRect/>
          </a:stretch>
        </p:blipFill>
        <p:spPr>
          <a:xfrm>
            <a:off x="415602" y="677333"/>
            <a:ext cx="11442360" cy="5542845"/>
          </a:xfrm>
          <a:prstGeom prst="rect">
            <a:avLst/>
          </a:prstGeom>
        </p:spPr>
      </p:pic>
    </p:spTree>
    <p:extLst>
      <p:ext uri="{BB962C8B-B14F-4D97-AF65-F5344CB8AC3E}">
        <p14:creationId xmlns:p14="http://schemas.microsoft.com/office/powerpoint/2010/main" val="48945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886FA0-63ED-4217-9C3D-66CD1F780B5C}"/>
              </a:ext>
            </a:extLst>
          </p:cNvPr>
          <p:cNvPicPr>
            <a:picLocks noChangeAspect="1"/>
          </p:cNvPicPr>
          <p:nvPr/>
        </p:nvPicPr>
        <p:blipFill>
          <a:blip r:embed="rId2"/>
          <a:stretch>
            <a:fillRect/>
          </a:stretch>
        </p:blipFill>
        <p:spPr>
          <a:xfrm>
            <a:off x="6195658" y="896696"/>
            <a:ext cx="5443186" cy="4173437"/>
          </a:xfrm>
          <a:prstGeom prst="rect">
            <a:avLst/>
          </a:prstGeom>
        </p:spPr>
      </p:pic>
      <p:pic>
        <p:nvPicPr>
          <p:cNvPr id="9" name="Image 8">
            <a:extLst>
              <a:ext uri="{FF2B5EF4-FFF2-40B4-BE49-F238E27FC236}">
                <a16:creationId xmlns:a16="http://schemas.microsoft.com/office/drawing/2014/main" id="{8E386D76-B29E-4ABB-A8A4-D07AA04EBA95}"/>
              </a:ext>
            </a:extLst>
          </p:cNvPr>
          <p:cNvPicPr>
            <a:picLocks noChangeAspect="1"/>
          </p:cNvPicPr>
          <p:nvPr/>
        </p:nvPicPr>
        <p:blipFill>
          <a:blip r:embed="rId3"/>
          <a:stretch>
            <a:fillRect/>
          </a:stretch>
        </p:blipFill>
        <p:spPr>
          <a:xfrm>
            <a:off x="2381956" y="2270674"/>
            <a:ext cx="3614387" cy="3717951"/>
          </a:xfrm>
          <a:prstGeom prst="rect">
            <a:avLst/>
          </a:prstGeom>
        </p:spPr>
      </p:pic>
    </p:spTree>
    <p:extLst>
      <p:ext uri="{BB962C8B-B14F-4D97-AF65-F5344CB8AC3E}">
        <p14:creationId xmlns:p14="http://schemas.microsoft.com/office/powerpoint/2010/main" val="153640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8DF9AC8F-857F-4C61-A9E9-7B8DC2CC9261}"/>
              </a:ext>
            </a:extLst>
          </p:cNvPr>
          <p:cNvGraphicFramePr>
            <a:graphicFrameLocks noGrp="1"/>
          </p:cNvGraphicFramePr>
          <p:nvPr>
            <p:extLst>
              <p:ext uri="{D42A27DB-BD31-4B8C-83A1-F6EECF244321}">
                <p14:modId xmlns:p14="http://schemas.microsoft.com/office/powerpoint/2010/main" val="3087691031"/>
              </p:ext>
            </p:extLst>
          </p:nvPr>
        </p:nvGraphicFramePr>
        <p:xfrm>
          <a:off x="1625600" y="697088"/>
          <a:ext cx="8128000" cy="3205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591734105"/>
                    </a:ext>
                  </a:extLst>
                </a:gridCol>
                <a:gridCol w="2032000">
                  <a:extLst>
                    <a:ext uri="{9D8B030D-6E8A-4147-A177-3AD203B41FA5}">
                      <a16:colId xmlns:a16="http://schemas.microsoft.com/office/drawing/2014/main" val="2502342703"/>
                    </a:ext>
                  </a:extLst>
                </a:gridCol>
                <a:gridCol w="2032000">
                  <a:extLst>
                    <a:ext uri="{9D8B030D-6E8A-4147-A177-3AD203B41FA5}">
                      <a16:colId xmlns:a16="http://schemas.microsoft.com/office/drawing/2014/main" val="3851634967"/>
                    </a:ext>
                  </a:extLst>
                </a:gridCol>
                <a:gridCol w="2032000">
                  <a:extLst>
                    <a:ext uri="{9D8B030D-6E8A-4147-A177-3AD203B41FA5}">
                      <a16:colId xmlns:a16="http://schemas.microsoft.com/office/drawing/2014/main" val="2974167149"/>
                    </a:ext>
                  </a:extLst>
                </a:gridCol>
              </a:tblGrid>
              <a:tr h="370840">
                <a:tc>
                  <a:txBody>
                    <a:bodyPr/>
                    <a:lstStyle/>
                    <a:p>
                      <a:r>
                        <a:rPr lang="fr-FR" dirty="0"/>
                        <a:t>Imaging Technique</a:t>
                      </a:r>
                    </a:p>
                  </a:txBody>
                  <a:tcPr/>
                </a:tc>
                <a:tc>
                  <a:txBody>
                    <a:bodyPr/>
                    <a:lstStyle/>
                    <a:p>
                      <a:r>
                        <a:rPr lang="fr-FR" dirty="0"/>
                        <a:t>Imaging Type</a:t>
                      </a:r>
                    </a:p>
                  </a:txBody>
                  <a:tcPr/>
                </a:tc>
                <a:tc>
                  <a:txBody>
                    <a:bodyPr/>
                    <a:lstStyle/>
                    <a:p>
                      <a:r>
                        <a:rPr lang="fr-FR" dirty="0"/>
                        <a:t>Source</a:t>
                      </a:r>
                    </a:p>
                  </a:txBody>
                  <a:tcPr/>
                </a:tc>
                <a:tc>
                  <a:txBody>
                    <a:bodyPr/>
                    <a:lstStyle/>
                    <a:p>
                      <a:r>
                        <a:rPr lang="fr-FR" dirty="0" err="1"/>
                        <a:t>Ionizing</a:t>
                      </a:r>
                      <a:r>
                        <a:rPr lang="fr-FR" dirty="0"/>
                        <a:t> Radiation</a:t>
                      </a:r>
                    </a:p>
                  </a:txBody>
                  <a:tcPr/>
                </a:tc>
                <a:extLst>
                  <a:ext uri="{0D108BD9-81ED-4DB2-BD59-A6C34878D82A}">
                    <a16:rowId xmlns:a16="http://schemas.microsoft.com/office/drawing/2014/main" val="3013044708"/>
                  </a:ext>
                </a:extLst>
              </a:tr>
              <a:tr h="370840">
                <a:tc>
                  <a:txBody>
                    <a:bodyPr/>
                    <a:lstStyle/>
                    <a:p>
                      <a:r>
                        <a:rPr lang="fr-FR" dirty="0" err="1"/>
                        <a:t>Echography</a:t>
                      </a:r>
                      <a:endParaRPr lang="fr-FR" dirty="0"/>
                    </a:p>
                  </a:txBody>
                  <a:tcPr/>
                </a:tc>
                <a:tc>
                  <a:txBody>
                    <a:bodyPr/>
                    <a:lstStyle/>
                    <a:p>
                      <a:r>
                        <a:rPr lang="fr-FR" dirty="0" err="1"/>
                        <a:t>Reflection</a:t>
                      </a:r>
                      <a:endParaRPr lang="fr-FR" dirty="0"/>
                    </a:p>
                  </a:txBody>
                  <a:tcPr/>
                </a:tc>
                <a:tc>
                  <a:txBody>
                    <a:bodyPr/>
                    <a:lstStyle/>
                    <a:p>
                      <a:r>
                        <a:rPr lang="fr-FR" dirty="0" err="1"/>
                        <a:t>Utra</a:t>
                      </a:r>
                      <a:r>
                        <a:rPr lang="fr-FR" dirty="0"/>
                        <a:t> </a:t>
                      </a:r>
                      <a:r>
                        <a:rPr lang="fr-FR" dirty="0" err="1"/>
                        <a:t>sounds</a:t>
                      </a:r>
                      <a:endParaRPr lang="fr-FR" dirty="0"/>
                    </a:p>
                  </a:txBody>
                  <a:tcPr/>
                </a:tc>
                <a:tc>
                  <a:txBody>
                    <a:bodyPr/>
                    <a:lstStyle/>
                    <a:p>
                      <a:r>
                        <a:rPr lang="fr-FR" dirty="0"/>
                        <a:t>No</a:t>
                      </a:r>
                    </a:p>
                  </a:txBody>
                  <a:tcPr/>
                </a:tc>
                <a:extLst>
                  <a:ext uri="{0D108BD9-81ED-4DB2-BD59-A6C34878D82A}">
                    <a16:rowId xmlns:a16="http://schemas.microsoft.com/office/drawing/2014/main" val="2283469197"/>
                  </a:ext>
                </a:extLst>
              </a:tr>
              <a:tr h="370840">
                <a:tc>
                  <a:txBody>
                    <a:bodyPr/>
                    <a:lstStyle/>
                    <a:p>
                      <a:r>
                        <a:rPr lang="fr-FR" dirty="0" err="1"/>
                        <a:t>Radigraphy</a:t>
                      </a:r>
                      <a:r>
                        <a:rPr lang="fr-FR" dirty="0"/>
                        <a:t>/CT scan </a:t>
                      </a:r>
                      <a:r>
                        <a:rPr lang="fr-FR" dirty="0" err="1"/>
                        <a:t>imaging</a:t>
                      </a:r>
                      <a:endParaRPr lang="fr-FR" dirty="0"/>
                    </a:p>
                  </a:txBody>
                  <a:tcPr/>
                </a:tc>
                <a:tc>
                  <a:txBody>
                    <a:bodyPr/>
                    <a:lstStyle/>
                    <a:p>
                      <a:r>
                        <a:rPr lang="fr-FR" dirty="0" err="1"/>
                        <a:t>Transmition</a:t>
                      </a:r>
                      <a:endParaRPr lang="fr-FR" dirty="0"/>
                    </a:p>
                  </a:txBody>
                  <a:tcPr/>
                </a:tc>
                <a:tc>
                  <a:txBody>
                    <a:bodyPr/>
                    <a:lstStyle/>
                    <a:p>
                      <a:r>
                        <a:rPr lang="fr-FR" dirty="0"/>
                        <a:t>X ray</a:t>
                      </a:r>
                    </a:p>
                  </a:txBody>
                  <a:tcPr/>
                </a:tc>
                <a:tc>
                  <a:txBody>
                    <a:bodyPr/>
                    <a:lstStyle/>
                    <a:p>
                      <a:r>
                        <a:rPr lang="fr-FR" dirty="0"/>
                        <a:t>Yes</a:t>
                      </a:r>
                    </a:p>
                  </a:txBody>
                  <a:tcPr/>
                </a:tc>
                <a:extLst>
                  <a:ext uri="{0D108BD9-81ED-4DB2-BD59-A6C34878D82A}">
                    <a16:rowId xmlns:a16="http://schemas.microsoft.com/office/drawing/2014/main" val="1744784473"/>
                  </a:ext>
                </a:extLst>
              </a:tr>
              <a:tr h="370840">
                <a:tc>
                  <a:txBody>
                    <a:bodyPr/>
                    <a:lstStyle/>
                    <a:p>
                      <a:r>
                        <a:rPr lang="fr-FR" dirty="0"/>
                        <a:t>MRI</a:t>
                      </a:r>
                    </a:p>
                  </a:txBody>
                  <a:tcPr/>
                </a:tc>
                <a:tc>
                  <a:txBody>
                    <a:bodyPr/>
                    <a:lstStyle/>
                    <a:p>
                      <a:r>
                        <a:rPr lang="fr-FR" dirty="0" err="1"/>
                        <a:t>emission</a:t>
                      </a:r>
                      <a:endParaRPr lang="fr-FR" dirty="0"/>
                    </a:p>
                  </a:txBody>
                  <a:tcPr/>
                </a:tc>
                <a:tc>
                  <a:txBody>
                    <a:bodyPr/>
                    <a:lstStyle/>
                    <a:p>
                      <a:r>
                        <a:rPr lang="fr-FR" dirty="0"/>
                        <a:t>Magnetic Field + Radio </a:t>
                      </a:r>
                      <a:r>
                        <a:rPr lang="fr-FR" dirty="0" err="1"/>
                        <a:t>Frequence</a:t>
                      </a:r>
                      <a:endParaRPr lang="fr-FR" dirty="0"/>
                    </a:p>
                  </a:txBody>
                  <a:tcPr/>
                </a:tc>
                <a:tc>
                  <a:txBody>
                    <a:bodyPr/>
                    <a:lstStyle/>
                    <a:p>
                      <a:r>
                        <a:rPr lang="fr-FR" dirty="0"/>
                        <a:t>No</a:t>
                      </a:r>
                    </a:p>
                  </a:txBody>
                  <a:tcPr/>
                </a:tc>
                <a:extLst>
                  <a:ext uri="{0D108BD9-81ED-4DB2-BD59-A6C34878D82A}">
                    <a16:rowId xmlns:a16="http://schemas.microsoft.com/office/drawing/2014/main" val="143167119"/>
                  </a:ext>
                </a:extLst>
              </a:tr>
              <a:tr h="370840">
                <a:tc>
                  <a:txBody>
                    <a:bodyPr/>
                    <a:lstStyle/>
                    <a:p>
                      <a:r>
                        <a:rPr lang="fr-FR" dirty="0"/>
                        <a:t>Radioisotope </a:t>
                      </a:r>
                      <a:r>
                        <a:rPr lang="fr-FR" dirty="0" err="1"/>
                        <a:t>imaging</a:t>
                      </a:r>
                      <a:r>
                        <a:rPr lang="fr-FR" dirty="0"/>
                        <a:t> </a:t>
                      </a:r>
                    </a:p>
                  </a:txBody>
                  <a:tcPr/>
                </a:tc>
                <a:tc>
                  <a:txBody>
                    <a:bodyPr/>
                    <a:lstStyle/>
                    <a:p>
                      <a:r>
                        <a:rPr lang="fr-FR" dirty="0" err="1"/>
                        <a:t>emission</a:t>
                      </a:r>
                      <a:endParaRPr lang="fr-FR" dirty="0"/>
                    </a:p>
                  </a:txBody>
                  <a:tcPr/>
                </a:tc>
                <a:tc>
                  <a:txBody>
                    <a:bodyPr/>
                    <a:lstStyle/>
                    <a:p>
                      <a:r>
                        <a:rPr lang="fr-FR" dirty="0"/>
                        <a:t>Gamma photons</a:t>
                      </a:r>
                    </a:p>
                  </a:txBody>
                  <a:tcPr/>
                </a:tc>
                <a:tc>
                  <a:txBody>
                    <a:bodyPr/>
                    <a:lstStyle/>
                    <a:p>
                      <a:r>
                        <a:rPr lang="fr-FR" dirty="0"/>
                        <a:t>Yes</a:t>
                      </a:r>
                    </a:p>
                  </a:txBody>
                  <a:tcPr/>
                </a:tc>
                <a:extLst>
                  <a:ext uri="{0D108BD9-81ED-4DB2-BD59-A6C34878D82A}">
                    <a16:rowId xmlns:a16="http://schemas.microsoft.com/office/drawing/2014/main" val="4047380110"/>
                  </a:ext>
                </a:extLst>
              </a:tr>
            </a:tbl>
          </a:graphicData>
        </a:graphic>
      </p:graphicFrame>
    </p:spTree>
    <p:extLst>
      <p:ext uri="{BB962C8B-B14F-4D97-AF65-F5344CB8AC3E}">
        <p14:creationId xmlns:p14="http://schemas.microsoft.com/office/powerpoint/2010/main" val="226092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6B65CB-5868-4003-9242-338FFD8CF12F}"/>
              </a:ext>
            </a:extLst>
          </p:cNvPr>
          <p:cNvSpPr>
            <a:spLocks noGrp="1"/>
          </p:cNvSpPr>
          <p:nvPr>
            <p:ph type="title"/>
          </p:nvPr>
        </p:nvSpPr>
        <p:spPr>
          <a:xfrm>
            <a:off x="1960747" y="387043"/>
            <a:ext cx="8911687" cy="1280890"/>
          </a:xfrm>
        </p:spPr>
        <p:txBody>
          <a:bodyPr/>
          <a:lstStyle/>
          <a:p>
            <a:r>
              <a:rPr lang="fr-FR" dirty="0" err="1"/>
              <a:t>Summarizing</a:t>
            </a:r>
            <a:endParaRPr lang="fr-FR" dirty="0"/>
          </a:p>
        </p:txBody>
      </p:sp>
      <p:sp>
        <p:nvSpPr>
          <p:cNvPr id="3" name="Espace réservé du contenu 2">
            <a:extLst>
              <a:ext uri="{FF2B5EF4-FFF2-40B4-BE49-F238E27FC236}">
                <a16:creationId xmlns:a16="http://schemas.microsoft.com/office/drawing/2014/main" id="{92769981-5A6A-459D-9E6E-A340E3CE811C}"/>
              </a:ext>
            </a:extLst>
          </p:cNvPr>
          <p:cNvSpPr>
            <a:spLocks noGrp="1"/>
          </p:cNvSpPr>
          <p:nvPr>
            <p:ph idx="1"/>
          </p:nvPr>
        </p:nvSpPr>
        <p:spPr>
          <a:xfrm>
            <a:off x="1536700" y="1667933"/>
            <a:ext cx="8915400" cy="3777622"/>
          </a:xfrm>
        </p:spPr>
        <p:txBody>
          <a:bodyPr>
            <a:normAutofit lnSpcReduction="10000"/>
          </a:bodyPr>
          <a:lstStyle/>
          <a:p>
            <a:pPr marL="0" indent="0">
              <a:buNone/>
            </a:pPr>
            <a:r>
              <a:rPr lang="en-US" b="0" i="0" dirty="0">
                <a:solidFill>
                  <a:srgbClr val="000000"/>
                </a:solidFill>
                <a:effectLst/>
                <a:latin typeface="Manrope"/>
              </a:rPr>
              <a:t>Medical imaging refers to</a:t>
            </a:r>
            <a:r>
              <a:rPr lang="en-US" b="1" i="0" dirty="0">
                <a:solidFill>
                  <a:srgbClr val="000000"/>
                </a:solidFill>
                <a:effectLst/>
                <a:latin typeface="Manrope"/>
              </a:rPr>
              <a:t> the visualization of body parts, tissues, or organs for use in clinical diagnosis, treatment, and disease monitoring</a:t>
            </a:r>
            <a:r>
              <a:rPr lang="en-US" b="0" i="0" dirty="0">
                <a:solidFill>
                  <a:srgbClr val="000000"/>
                </a:solidFill>
                <a:effectLst/>
                <a:latin typeface="Manrope"/>
              </a:rPr>
              <a:t>. </a:t>
            </a:r>
          </a:p>
          <a:p>
            <a:pPr marL="0" indent="0">
              <a:buNone/>
            </a:pPr>
            <a:r>
              <a:rPr lang="en-US" b="0" i="0" dirty="0">
                <a:solidFill>
                  <a:srgbClr val="000000"/>
                </a:solidFill>
                <a:effectLst/>
                <a:latin typeface="Manrope"/>
              </a:rPr>
              <a:t>It encompasses the fields of radiology, nuclear medicine, optical imaging, and image-guided intervention. </a:t>
            </a:r>
          </a:p>
          <a:p>
            <a:pPr marL="0" indent="0">
              <a:buNone/>
            </a:pPr>
            <a:r>
              <a:rPr lang="en-US" b="0" i="0" dirty="0">
                <a:solidFill>
                  <a:srgbClr val="000000"/>
                </a:solidFill>
                <a:effectLst/>
                <a:latin typeface="Manrope"/>
              </a:rPr>
              <a:t>Radiology is a branch of medicine that deals with radiant energy in the diagnosis and treatment of diseases by using imaging technologies.</a:t>
            </a:r>
            <a:endParaRPr lang="en-US" baseline="30000" dirty="0">
              <a:solidFill>
                <a:srgbClr val="000000"/>
              </a:solidFill>
              <a:latin typeface="Manrope"/>
            </a:endParaRPr>
          </a:p>
          <a:p>
            <a:pPr marL="0" indent="0">
              <a:buNone/>
            </a:pPr>
            <a:r>
              <a:rPr lang="en-US" b="0" i="0" dirty="0">
                <a:solidFill>
                  <a:srgbClr val="000000"/>
                </a:solidFill>
                <a:effectLst/>
                <a:latin typeface="Manrope"/>
              </a:rPr>
              <a:t>There are several important medical imaging technologies, including X-ray, ultrasound, computed tomography (CT), magnetic resonance imaging (MRI), positron emission tomography (PET), and </a:t>
            </a:r>
            <a:r>
              <a:rPr lang="en-US" b="0" i="0" dirty="0" err="1">
                <a:solidFill>
                  <a:srgbClr val="000000"/>
                </a:solidFill>
                <a:effectLst/>
                <a:latin typeface="Manrope"/>
              </a:rPr>
              <a:t>biophotonics</a:t>
            </a:r>
            <a:r>
              <a:rPr lang="en-US" b="0" i="0" dirty="0">
                <a:solidFill>
                  <a:srgbClr val="000000"/>
                </a:solidFill>
                <a:effectLst/>
                <a:latin typeface="Manrope"/>
              </a:rPr>
              <a:t>. </a:t>
            </a:r>
          </a:p>
          <a:p>
            <a:pPr marL="0" indent="0">
              <a:buNone/>
            </a:pPr>
            <a:r>
              <a:rPr lang="en-US" b="0" i="0" dirty="0">
                <a:solidFill>
                  <a:srgbClr val="000000"/>
                </a:solidFill>
                <a:effectLst/>
                <a:latin typeface="Manrope"/>
              </a:rPr>
              <a:t>X-ray is the most common form of medical imaging, which is high-energy radiation that can easily penetrate materials such as skin and tissues but cannot easily penetrate metals and bone.</a:t>
            </a:r>
            <a:endParaRPr lang="fr-FR" dirty="0"/>
          </a:p>
        </p:txBody>
      </p:sp>
    </p:spTree>
    <p:extLst>
      <p:ext uri="{BB962C8B-B14F-4D97-AF65-F5344CB8AC3E}">
        <p14:creationId xmlns:p14="http://schemas.microsoft.com/office/powerpoint/2010/main" val="355664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99F2FEE-CE21-4983-B2FC-8C949A25D7CB}"/>
              </a:ext>
            </a:extLst>
          </p:cNvPr>
          <p:cNvSpPr txBox="1"/>
          <p:nvPr/>
        </p:nvSpPr>
        <p:spPr>
          <a:xfrm>
            <a:off x="2190043" y="2065867"/>
            <a:ext cx="8342489" cy="1477328"/>
          </a:xfrm>
          <a:prstGeom prst="rect">
            <a:avLst/>
          </a:prstGeom>
          <a:noFill/>
        </p:spPr>
        <p:txBody>
          <a:bodyPr wrap="square" rtlCol="0">
            <a:spAutoFit/>
          </a:bodyPr>
          <a:lstStyle/>
          <a:p>
            <a:r>
              <a:rPr lang="en-US" b="0" i="0" dirty="0">
                <a:solidFill>
                  <a:srgbClr val="444444"/>
                </a:solidFill>
                <a:effectLst/>
                <a:latin typeface="Open Sans" panose="020B0606030504020204" pitchFamily="34" charset="0"/>
              </a:rPr>
              <a:t>Measurement and recording techniques which are not primarily designed to produce images, such as electroencephalography (EEG), magneto encephalography (MEG), electrocardiography (ECG) and others, but which produce data susceptible to be represented as maps (i.e. containing positional information), can be seen as forms of medical imaging.</a:t>
            </a:r>
            <a:endParaRPr lang="fr-FR" dirty="0"/>
          </a:p>
        </p:txBody>
      </p:sp>
    </p:spTree>
    <p:extLst>
      <p:ext uri="{BB962C8B-B14F-4D97-AF65-F5344CB8AC3E}">
        <p14:creationId xmlns:p14="http://schemas.microsoft.com/office/powerpoint/2010/main" val="203477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C75457E-F000-4B6C-BE67-2FFB0745341F}"/>
              </a:ext>
            </a:extLst>
          </p:cNvPr>
          <p:cNvSpPr txBox="1"/>
          <p:nvPr/>
        </p:nvSpPr>
        <p:spPr>
          <a:xfrm>
            <a:off x="2190044" y="673289"/>
            <a:ext cx="6096000" cy="369332"/>
          </a:xfrm>
          <a:prstGeom prst="rect">
            <a:avLst/>
          </a:prstGeom>
          <a:noFill/>
        </p:spPr>
        <p:txBody>
          <a:bodyPr wrap="square">
            <a:spAutoFit/>
          </a:bodyPr>
          <a:lstStyle/>
          <a:p>
            <a:r>
              <a:rPr lang="fr-FR" b="1" i="0" dirty="0">
                <a:solidFill>
                  <a:srgbClr val="444444"/>
                </a:solidFill>
                <a:effectLst/>
                <a:latin typeface="Open Sans" panose="020B0606030504020204" pitchFamily="34" charset="0"/>
              </a:rPr>
              <a:t>Evolution of </a:t>
            </a:r>
            <a:r>
              <a:rPr lang="fr-FR" b="1" i="0" dirty="0" err="1">
                <a:solidFill>
                  <a:srgbClr val="444444"/>
                </a:solidFill>
                <a:effectLst/>
                <a:latin typeface="Open Sans" panose="020B0606030504020204" pitchFamily="34" charset="0"/>
              </a:rPr>
              <a:t>Medical</a:t>
            </a:r>
            <a:r>
              <a:rPr lang="fr-FR" b="1" i="0" dirty="0">
                <a:solidFill>
                  <a:srgbClr val="444444"/>
                </a:solidFill>
                <a:effectLst/>
                <a:latin typeface="Open Sans" panose="020B0606030504020204" pitchFamily="34" charset="0"/>
              </a:rPr>
              <a:t> Imaging</a:t>
            </a:r>
            <a:endParaRPr lang="fr-FR" dirty="0"/>
          </a:p>
        </p:txBody>
      </p:sp>
      <p:sp>
        <p:nvSpPr>
          <p:cNvPr id="5" name="ZoneTexte 4">
            <a:extLst>
              <a:ext uri="{FF2B5EF4-FFF2-40B4-BE49-F238E27FC236}">
                <a16:creationId xmlns:a16="http://schemas.microsoft.com/office/drawing/2014/main" id="{72A6979C-07C0-48F3-96CC-EF7552646B73}"/>
              </a:ext>
            </a:extLst>
          </p:cNvPr>
          <p:cNvSpPr txBox="1"/>
          <p:nvPr/>
        </p:nvSpPr>
        <p:spPr>
          <a:xfrm>
            <a:off x="1315156" y="1490133"/>
            <a:ext cx="9290756" cy="2031325"/>
          </a:xfrm>
          <a:prstGeom prst="rect">
            <a:avLst/>
          </a:prstGeom>
          <a:noFill/>
        </p:spPr>
        <p:txBody>
          <a:bodyPr wrap="square" rtlCol="0">
            <a:spAutoFit/>
          </a:bodyPr>
          <a:lstStyle/>
          <a:p>
            <a:r>
              <a:rPr lang="en-US" b="0" i="0" dirty="0">
                <a:solidFill>
                  <a:srgbClr val="444444"/>
                </a:solidFill>
                <a:effectLst/>
                <a:latin typeface="Open Sans" panose="020B0606030504020204" pitchFamily="34" charset="0"/>
              </a:rPr>
              <a:t>Medical imaging began with the discovery of X- Rays by Wilhelm Conrad </a:t>
            </a:r>
            <a:r>
              <a:rPr lang="en-US" b="0" i="0" dirty="0" err="1">
                <a:solidFill>
                  <a:srgbClr val="444444"/>
                </a:solidFill>
                <a:effectLst/>
                <a:latin typeface="Open Sans" panose="020B0606030504020204" pitchFamily="34" charset="0"/>
              </a:rPr>
              <a:t>Röntgen</a:t>
            </a:r>
            <a:r>
              <a:rPr lang="en-US" b="0" i="0" dirty="0">
                <a:solidFill>
                  <a:srgbClr val="444444"/>
                </a:solidFill>
                <a:effectLst/>
                <a:latin typeface="Open Sans" panose="020B0606030504020204" pitchFamily="34" charset="0"/>
              </a:rPr>
              <a:t> in 1895 and his work showing that these rays could be used to peer inside the body and visualize bony structures.</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From this Nobel Prize winning discovery to the modern day, there are now many means by which the internal structures of the body can be assessed without the need for cutting it open (non-invasive).</a:t>
            </a:r>
            <a:endParaRPr lang="fr-FR" dirty="0"/>
          </a:p>
        </p:txBody>
      </p:sp>
      <p:pic>
        <p:nvPicPr>
          <p:cNvPr id="7" name="Image 6">
            <a:extLst>
              <a:ext uri="{FF2B5EF4-FFF2-40B4-BE49-F238E27FC236}">
                <a16:creationId xmlns:a16="http://schemas.microsoft.com/office/drawing/2014/main" id="{5B8D1834-7CB4-4742-8A62-D6EA8792916F}"/>
              </a:ext>
            </a:extLst>
          </p:cNvPr>
          <p:cNvPicPr>
            <a:picLocks noChangeAspect="1"/>
          </p:cNvPicPr>
          <p:nvPr/>
        </p:nvPicPr>
        <p:blipFill>
          <a:blip r:embed="rId2"/>
          <a:stretch>
            <a:fillRect/>
          </a:stretch>
        </p:blipFill>
        <p:spPr>
          <a:xfrm>
            <a:off x="8484774" y="3323788"/>
            <a:ext cx="2392070" cy="3145536"/>
          </a:xfrm>
          <a:prstGeom prst="rect">
            <a:avLst/>
          </a:prstGeom>
        </p:spPr>
      </p:pic>
      <p:pic>
        <p:nvPicPr>
          <p:cNvPr id="1026" name="Picture 2" descr="🌐">
            <a:extLst>
              <a:ext uri="{FF2B5EF4-FFF2-40B4-BE49-F238E27FC236}">
                <a16:creationId xmlns:a16="http://schemas.microsoft.com/office/drawing/2014/main" id="{D06E7EE7-A5C5-4EE5-AD99-10AD38CC2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F0E20514-F50A-4A36-ABC2-246939F3BE7A}"/>
              </a:ext>
            </a:extLst>
          </p:cNvPr>
          <p:cNvPicPr>
            <a:picLocks noChangeAspect="1"/>
          </p:cNvPicPr>
          <p:nvPr/>
        </p:nvPicPr>
        <p:blipFill>
          <a:blip r:embed="rId4"/>
          <a:stretch>
            <a:fillRect/>
          </a:stretch>
        </p:blipFill>
        <p:spPr>
          <a:xfrm>
            <a:off x="5610850" y="3323788"/>
            <a:ext cx="2602992" cy="3381502"/>
          </a:xfrm>
          <a:prstGeom prst="rect">
            <a:avLst/>
          </a:prstGeom>
        </p:spPr>
      </p:pic>
      <p:sp>
        <p:nvSpPr>
          <p:cNvPr id="8" name="Rectangle 1">
            <a:extLst>
              <a:ext uri="{FF2B5EF4-FFF2-40B4-BE49-F238E27FC236}">
                <a16:creationId xmlns:a16="http://schemas.microsoft.com/office/drawing/2014/main" id="{499548E8-460F-4C92-B851-5F0BF3410D74}"/>
              </a:ext>
            </a:extLst>
          </p:cNvPr>
          <p:cNvSpPr>
            <a:spLocks noChangeArrowheads="1"/>
          </p:cNvSpPr>
          <p:nvPr/>
        </p:nvSpPr>
        <p:spPr bwMode="auto">
          <a:xfrm>
            <a:off x="3808070" y="6094865"/>
            <a:ext cx="6797841" cy="738664"/>
          </a:xfrm>
          <a:prstGeom prst="rect">
            <a:avLst/>
          </a:prstGeom>
          <a:solidFill>
            <a:srgbClr val="FFFF00">
              <a:alpha val="60000"/>
            </a:srgbClr>
          </a:solidFill>
          <a:ln>
            <a:noFill/>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Manrope"/>
              </a:rPr>
              <a:t>first </a:t>
            </a:r>
            <a:r>
              <a:rPr kumimoji="0" lang="fr-FR" altLang="fr-FR" sz="1600" b="1" i="0" u="none" strike="noStrike" cap="none" normalizeH="0" baseline="0" dirty="0" err="1">
                <a:ln>
                  <a:noFill/>
                </a:ln>
                <a:solidFill>
                  <a:srgbClr val="000000"/>
                </a:solidFill>
                <a:effectLst/>
                <a:latin typeface="Manrope"/>
              </a:rPr>
              <a:t>medical</a:t>
            </a:r>
            <a:r>
              <a:rPr kumimoji="0" lang="fr-FR" altLang="fr-FR" sz="1600" b="1" i="0" u="none" strike="noStrike" cap="none" normalizeH="0" baseline="0" dirty="0">
                <a:ln>
                  <a:noFill/>
                </a:ln>
                <a:solidFill>
                  <a:srgbClr val="000000"/>
                </a:solidFill>
                <a:effectLst/>
                <a:latin typeface="Manrope"/>
              </a:rPr>
              <a:t> x ray by </a:t>
            </a:r>
            <a:r>
              <a:rPr kumimoji="0" lang="fr-FR" altLang="fr-FR" sz="1600" b="1" i="0" u="none" strike="noStrike" cap="none" normalizeH="0" baseline="0" dirty="0" err="1">
                <a:ln>
                  <a:noFill/>
                </a:ln>
                <a:solidFill>
                  <a:srgbClr val="000000"/>
                </a:solidFill>
                <a:effectLst/>
                <a:latin typeface="Manrope"/>
              </a:rPr>
              <a:t>wilhelm</a:t>
            </a:r>
            <a:r>
              <a:rPr kumimoji="0" lang="fr-FR" altLang="fr-FR" sz="1600" b="1" i="0" u="none" strike="noStrike" cap="none" normalizeH="0" baseline="0" dirty="0">
                <a:ln>
                  <a:noFill/>
                </a:ln>
                <a:solidFill>
                  <a:srgbClr val="000000"/>
                </a:solidFill>
                <a:effectLst/>
                <a:latin typeface="Manrope"/>
              </a:rPr>
              <a:t> </a:t>
            </a:r>
            <a:r>
              <a:rPr kumimoji="0" lang="fr-FR" altLang="fr-FR" sz="1600" b="1" i="0" u="none" strike="noStrike" cap="none" normalizeH="0" baseline="0" dirty="0" err="1">
                <a:ln>
                  <a:noFill/>
                </a:ln>
                <a:solidFill>
                  <a:srgbClr val="000000"/>
                </a:solidFill>
                <a:effectLst/>
                <a:latin typeface="Manrope"/>
              </a:rPr>
              <a:t>Rotgen</a:t>
            </a:r>
            <a:r>
              <a:rPr kumimoji="0" lang="fr-FR" altLang="fr-FR" sz="1600" b="1" i="0" u="none" strike="noStrike" cap="none" normalizeH="0" baseline="0" dirty="0">
                <a:ln>
                  <a:noFill/>
                </a:ln>
                <a:solidFill>
                  <a:srgbClr val="000000"/>
                </a:solidFill>
                <a:effectLst/>
                <a:latin typeface="Manrope"/>
              </a:rPr>
              <a:t> of </a:t>
            </a:r>
            <a:r>
              <a:rPr kumimoji="0" lang="fr-FR" altLang="fr-FR" sz="1600" b="1" i="0" u="none" strike="noStrike" cap="none" normalizeH="0" baseline="0" dirty="0" err="1">
                <a:ln>
                  <a:noFill/>
                </a:ln>
                <a:solidFill>
                  <a:srgbClr val="000000"/>
                </a:solidFill>
                <a:effectLst/>
                <a:latin typeface="Manrope"/>
              </a:rPr>
              <a:t>his</a:t>
            </a:r>
            <a:r>
              <a:rPr kumimoji="0" lang="fr-FR" altLang="fr-FR" sz="1600" b="1" i="0" u="none" strike="noStrike" cap="none" normalizeH="0" baseline="0" dirty="0">
                <a:ln>
                  <a:noFill/>
                </a:ln>
                <a:solidFill>
                  <a:srgbClr val="000000"/>
                </a:solidFill>
                <a:effectLst/>
                <a:latin typeface="Manrope"/>
              </a:rPr>
              <a:t> </a:t>
            </a:r>
            <a:r>
              <a:rPr kumimoji="0" lang="fr-FR" altLang="fr-FR" sz="1600" b="1" i="0" u="none" strike="noStrike" cap="none" normalizeH="0" baseline="0" dirty="0" err="1">
                <a:ln>
                  <a:noFill/>
                </a:ln>
                <a:solidFill>
                  <a:srgbClr val="000000"/>
                </a:solidFill>
                <a:effectLst/>
                <a:latin typeface="Manrope"/>
              </a:rPr>
              <a:t>wife</a:t>
            </a:r>
            <a:r>
              <a:rPr kumimoji="0" lang="fr-FR" altLang="fr-FR" sz="1600" b="1" i="0" u="none" strike="noStrike" cap="none" normalizeH="0" baseline="0" dirty="0">
                <a:ln>
                  <a:noFill/>
                </a:ln>
                <a:solidFill>
                  <a:srgbClr val="000000"/>
                </a:solidFill>
                <a:effectLst/>
                <a:latin typeface="Manrope"/>
              </a:rPr>
              <a:t> </a:t>
            </a:r>
            <a:r>
              <a:rPr kumimoji="0" lang="fr-FR" altLang="fr-FR" sz="1600" b="1" i="0" u="none" strike="noStrike" cap="none" normalizeH="0" baseline="0" dirty="0" err="1">
                <a:ln>
                  <a:noFill/>
                </a:ln>
                <a:solidFill>
                  <a:srgbClr val="000000"/>
                </a:solidFill>
                <a:effectLst/>
                <a:latin typeface="Manrope"/>
              </a:rPr>
              <a:t>anna</a:t>
            </a:r>
            <a:r>
              <a:rPr kumimoji="0" lang="fr-FR" altLang="fr-FR" sz="1600" b="1" i="0" u="none" strike="noStrike" cap="none" normalizeH="0" baseline="0" dirty="0">
                <a:ln>
                  <a:noFill/>
                </a:ln>
                <a:solidFill>
                  <a:srgbClr val="000000"/>
                </a:solidFill>
                <a:effectLst/>
                <a:latin typeface="Manrope"/>
              </a:rPr>
              <a:t> bertha </a:t>
            </a:r>
            <a:r>
              <a:rPr kumimoji="0" lang="fr-FR" altLang="fr-FR" sz="1600" b="1" i="0" u="none" strike="noStrike" cap="none" normalizeH="0" baseline="0" dirty="0" err="1">
                <a:ln>
                  <a:noFill/>
                </a:ln>
                <a:solidFill>
                  <a:srgbClr val="000000"/>
                </a:solidFill>
                <a:effectLst/>
                <a:latin typeface="Manrope"/>
              </a:rPr>
              <a:t>ludwig’s</a:t>
            </a:r>
            <a:r>
              <a:rPr kumimoji="0" lang="fr-FR" altLang="fr-FR" sz="1600" b="1" i="0" u="none" strike="noStrike" cap="none" normalizeH="0" baseline="0" dirty="0">
                <a:ln>
                  <a:noFill/>
                </a:ln>
                <a:solidFill>
                  <a:srgbClr val="000000"/>
                </a:solidFill>
                <a:effectLst/>
                <a:latin typeface="Manrope"/>
              </a:rPr>
              <a:t> hand 18951222</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anrope"/>
              </a:rPr>
              <a:t>        fr.wikipedia.org</a:t>
            </a:r>
            <a:r>
              <a:rPr kumimoji="0" lang="fr-FR" altLang="fr-FR" sz="1600" b="0" i="0" u="none" strike="noStrike" cap="none" normalizeH="0" baseline="0" dirty="0">
                <a:ln>
                  <a:noFill/>
                </a:ln>
                <a:solidFill>
                  <a:schemeClr val="tx1"/>
                </a:solidFill>
                <a:effectLst/>
              </a:rPr>
              <a:t> </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068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FC7B0B-EA2E-49D3-98B4-FBB7FCC08AAC}"/>
              </a:ext>
            </a:extLst>
          </p:cNvPr>
          <p:cNvSpPr txBox="1"/>
          <p:nvPr/>
        </p:nvSpPr>
        <p:spPr>
          <a:xfrm>
            <a:off x="2212622" y="462845"/>
            <a:ext cx="6874933" cy="461665"/>
          </a:xfrm>
          <a:prstGeom prst="rect">
            <a:avLst/>
          </a:prstGeom>
          <a:noFill/>
        </p:spPr>
        <p:txBody>
          <a:bodyPr wrap="square" rtlCol="0">
            <a:spAutoFit/>
          </a:bodyPr>
          <a:lstStyle/>
          <a:p>
            <a:r>
              <a:rPr lang="fr-FR" sz="2400" b="1" dirty="0" err="1"/>
              <a:t>Medical</a:t>
            </a:r>
            <a:r>
              <a:rPr lang="fr-FR" sz="2400" b="1" dirty="0"/>
              <a:t> Imaging Techniques</a:t>
            </a:r>
          </a:p>
        </p:txBody>
      </p:sp>
      <p:sp>
        <p:nvSpPr>
          <p:cNvPr id="5" name="ZoneTexte 4">
            <a:extLst>
              <a:ext uri="{FF2B5EF4-FFF2-40B4-BE49-F238E27FC236}">
                <a16:creationId xmlns:a16="http://schemas.microsoft.com/office/drawing/2014/main" id="{9B7DA8FF-E478-49CE-95BE-BCD10B8E0F16}"/>
              </a:ext>
            </a:extLst>
          </p:cNvPr>
          <p:cNvSpPr txBox="1"/>
          <p:nvPr/>
        </p:nvSpPr>
        <p:spPr>
          <a:xfrm>
            <a:off x="1727200" y="1632844"/>
            <a:ext cx="6084712" cy="369332"/>
          </a:xfrm>
          <a:prstGeom prst="rect">
            <a:avLst/>
          </a:prstGeom>
          <a:noFill/>
        </p:spPr>
        <p:txBody>
          <a:bodyPr wrap="square">
            <a:spAutoFit/>
          </a:bodyPr>
          <a:lstStyle/>
          <a:p>
            <a:r>
              <a:rPr lang="fr-FR" b="0" i="0" dirty="0" err="1">
                <a:solidFill>
                  <a:srgbClr val="444444"/>
                </a:solidFill>
                <a:effectLst/>
                <a:latin typeface="Open Sans" panose="020B0606030504020204" pitchFamily="34" charset="0"/>
              </a:rPr>
              <a:t>Medical</a:t>
            </a:r>
            <a:r>
              <a:rPr lang="fr-FR" b="0" i="0" dirty="0">
                <a:solidFill>
                  <a:srgbClr val="444444"/>
                </a:solidFill>
                <a:effectLst/>
                <a:latin typeface="Open Sans" panose="020B0606030504020204" pitchFamily="34" charset="0"/>
              </a:rPr>
              <a:t> </a:t>
            </a:r>
            <a:r>
              <a:rPr lang="fr-FR" b="0" i="0" dirty="0" err="1">
                <a:solidFill>
                  <a:srgbClr val="444444"/>
                </a:solidFill>
                <a:effectLst/>
                <a:latin typeface="Open Sans" panose="020B0606030504020204" pitchFamily="34" charset="0"/>
              </a:rPr>
              <a:t>Radiography</a:t>
            </a:r>
            <a:endParaRPr lang="fr-FR" b="0" i="0" dirty="0">
              <a:solidFill>
                <a:srgbClr val="444444"/>
              </a:solidFill>
              <a:effectLst/>
              <a:latin typeface="Open Sans" panose="020B0606030504020204" pitchFamily="34" charset="0"/>
            </a:endParaRPr>
          </a:p>
        </p:txBody>
      </p:sp>
      <p:sp>
        <p:nvSpPr>
          <p:cNvPr id="7" name="ZoneTexte 6">
            <a:extLst>
              <a:ext uri="{FF2B5EF4-FFF2-40B4-BE49-F238E27FC236}">
                <a16:creationId xmlns:a16="http://schemas.microsoft.com/office/drawing/2014/main" id="{D71131E0-2ED3-47D1-8C1F-5526BECFA859}"/>
              </a:ext>
            </a:extLst>
          </p:cNvPr>
          <p:cNvSpPr txBox="1"/>
          <p:nvPr/>
        </p:nvSpPr>
        <p:spPr>
          <a:xfrm>
            <a:off x="1744135" y="2243877"/>
            <a:ext cx="6096000" cy="369332"/>
          </a:xfrm>
          <a:prstGeom prst="rect">
            <a:avLst/>
          </a:prstGeom>
          <a:noFill/>
        </p:spPr>
        <p:txBody>
          <a:bodyPr wrap="square">
            <a:spAutoFit/>
          </a:bodyPr>
          <a:lstStyle/>
          <a:p>
            <a:r>
              <a:rPr lang="fr-FR" b="0" i="0" dirty="0" err="1">
                <a:solidFill>
                  <a:srgbClr val="444444"/>
                </a:solidFill>
                <a:effectLst/>
                <a:latin typeface="Open Sans" panose="020B0606030504020204" pitchFamily="34" charset="0"/>
              </a:rPr>
              <a:t>Computed</a:t>
            </a:r>
            <a:r>
              <a:rPr lang="fr-FR" b="0" i="0" dirty="0">
                <a:solidFill>
                  <a:srgbClr val="444444"/>
                </a:solidFill>
                <a:effectLst/>
                <a:latin typeface="Open Sans" panose="020B0606030504020204" pitchFamily="34" charset="0"/>
              </a:rPr>
              <a:t> </a:t>
            </a:r>
            <a:r>
              <a:rPr lang="fr-FR" b="0" i="0" dirty="0" err="1">
                <a:solidFill>
                  <a:srgbClr val="444444"/>
                </a:solidFill>
                <a:effectLst/>
                <a:latin typeface="Open Sans" panose="020B0606030504020204" pitchFamily="34" charset="0"/>
              </a:rPr>
              <a:t>Tomography</a:t>
            </a:r>
            <a:r>
              <a:rPr lang="fr-FR" b="0" i="0" dirty="0">
                <a:solidFill>
                  <a:srgbClr val="444444"/>
                </a:solidFill>
                <a:effectLst/>
                <a:latin typeface="Open Sans" panose="020B0606030504020204" pitchFamily="34" charset="0"/>
              </a:rPr>
              <a:t> (CT)</a:t>
            </a:r>
            <a:endParaRPr lang="fr-FR" dirty="0"/>
          </a:p>
        </p:txBody>
      </p:sp>
      <p:sp>
        <p:nvSpPr>
          <p:cNvPr id="9" name="ZoneTexte 8">
            <a:extLst>
              <a:ext uri="{FF2B5EF4-FFF2-40B4-BE49-F238E27FC236}">
                <a16:creationId xmlns:a16="http://schemas.microsoft.com/office/drawing/2014/main" id="{15E044D1-E1C7-407C-B0FD-679B462DFFFF}"/>
              </a:ext>
            </a:extLst>
          </p:cNvPr>
          <p:cNvSpPr txBox="1"/>
          <p:nvPr/>
        </p:nvSpPr>
        <p:spPr>
          <a:xfrm>
            <a:off x="1817511" y="2871756"/>
            <a:ext cx="6096000" cy="369332"/>
          </a:xfrm>
          <a:prstGeom prst="rect">
            <a:avLst/>
          </a:prstGeom>
          <a:noFill/>
        </p:spPr>
        <p:txBody>
          <a:bodyPr wrap="square">
            <a:spAutoFit/>
          </a:bodyPr>
          <a:lstStyle/>
          <a:p>
            <a:r>
              <a:rPr lang="fr-FR" b="0" i="0" dirty="0" err="1">
                <a:solidFill>
                  <a:srgbClr val="444444"/>
                </a:solidFill>
                <a:effectLst/>
                <a:latin typeface="Open Sans" panose="020B0606030504020204" pitchFamily="34" charset="0"/>
              </a:rPr>
              <a:t>Ultrasound</a:t>
            </a:r>
            <a:r>
              <a:rPr lang="fr-FR" b="0" i="0" dirty="0">
                <a:solidFill>
                  <a:srgbClr val="444444"/>
                </a:solidFill>
                <a:effectLst/>
                <a:latin typeface="Open Sans" panose="020B0606030504020204" pitchFamily="34" charset="0"/>
              </a:rPr>
              <a:t> Imaging</a:t>
            </a:r>
            <a:endParaRPr lang="fr-FR" dirty="0"/>
          </a:p>
        </p:txBody>
      </p:sp>
      <p:sp>
        <p:nvSpPr>
          <p:cNvPr id="13" name="ZoneTexte 12">
            <a:extLst>
              <a:ext uri="{FF2B5EF4-FFF2-40B4-BE49-F238E27FC236}">
                <a16:creationId xmlns:a16="http://schemas.microsoft.com/office/drawing/2014/main" id="{4D67B6B6-F5B6-4028-996C-CA4D634482DD}"/>
              </a:ext>
            </a:extLst>
          </p:cNvPr>
          <p:cNvSpPr txBox="1"/>
          <p:nvPr/>
        </p:nvSpPr>
        <p:spPr>
          <a:xfrm>
            <a:off x="1710269" y="3824005"/>
            <a:ext cx="8474004" cy="369332"/>
          </a:xfrm>
          <a:prstGeom prst="rect">
            <a:avLst/>
          </a:prstGeom>
          <a:noFill/>
        </p:spPr>
        <p:txBody>
          <a:bodyPr wrap="square">
            <a:spAutoFit/>
          </a:bodyPr>
          <a:lstStyle/>
          <a:p>
            <a:r>
              <a:rPr lang="fr-FR" b="0" i="0" dirty="0">
                <a:solidFill>
                  <a:srgbClr val="444444"/>
                </a:solidFill>
                <a:effectLst/>
                <a:latin typeface="Open Sans" panose="020B0606030504020204" pitchFamily="34" charset="0"/>
              </a:rPr>
              <a:t>Positron Emission </a:t>
            </a:r>
            <a:r>
              <a:rPr lang="fr-FR" b="0" i="0" dirty="0" err="1">
                <a:solidFill>
                  <a:srgbClr val="444444"/>
                </a:solidFill>
                <a:effectLst/>
                <a:latin typeface="Open Sans" panose="020B0606030504020204" pitchFamily="34" charset="0"/>
              </a:rPr>
              <a:t>Tomography</a:t>
            </a:r>
            <a:r>
              <a:rPr lang="fr-FR" b="0" i="0" dirty="0">
                <a:solidFill>
                  <a:srgbClr val="444444"/>
                </a:solidFill>
                <a:effectLst/>
                <a:latin typeface="Open Sans" panose="020B0606030504020204" pitchFamily="34" charset="0"/>
              </a:rPr>
              <a:t> and Single Photon Emission </a:t>
            </a:r>
            <a:r>
              <a:rPr lang="fr-FR" b="0" i="0" dirty="0" err="1">
                <a:solidFill>
                  <a:srgbClr val="444444"/>
                </a:solidFill>
                <a:effectLst/>
                <a:latin typeface="Open Sans" panose="020B0606030504020204" pitchFamily="34" charset="0"/>
              </a:rPr>
              <a:t>Tomography</a:t>
            </a:r>
            <a:endParaRPr lang="fr-FR" dirty="0"/>
          </a:p>
        </p:txBody>
      </p:sp>
      <p:sp>
        <p:nvSpPr>
          <p:cNvPr id="15" name="ZoneTexte 14">
            <a:extLst>
              <a:ext uri="{FF2B5EF4-FFF2-40B4-BE49-F238E27FC236}">
                <a16:creationId xmlns:a16="http://schemas.microsoft.com/office/drawing/2014/main" id="{11B1B0F2-71C5-4BF2-93FE-6A1D4C04AB6D}"/>
              </a:ext>
            </a:extLst>
          </p:cNvPr>
          <p:cNvSpPr txBox="1"/>
          <p:nvPr/>
        </p:nvSpPr>
        <p:spPr>
          <a:xfrm>
            <a:off x="1744135" y="4785310"/>
            <a:ext cx="6096000" cy="369332"/>
          </a:xfrm>
          <a:prstGeom prst="rect">
            <a:avLst/>
          </a:prstGeom>
          <a:noFill/>
        </p:spPr>
        <p:txBody>
          <a:bodyPr wrap="square">
            <a:spAutoFit/>
          </a:bodyPr>
          <a:lstStyle/>
          <a:p>
            <a:r>
              <a:rPr lang="fr-FR" b="0" i="0" dirty="0">
                <a:solidFill>
                  <a:srgbClr val="444444"/>
                </a:solidFill>
                <a:effectLst/>
                <a:latin typeface="Open Sans" panose="020B0606030504020204" pitchFamily="34" charset="0"/>
              </a:rPr>
              <a:t>Magnetic </a:t>
            </a:r>
            <a:r>
              <a:rPr lang="fr-FR" b="0" i="0" dirty="0" err="1">
                <a:solidFill>
                  <a:srgbClr val="444444"/>
                </a:solidFill>
                <a:effectLst/>
                <a:latin typeface="Open Sans" panose="020B0606030504020204" pitchFamily="34" charset="0"/>
              </a:rPr>
              <a:t>Resonance</a:t>
            </a:r>
            <a:r>
              <a:rPr lang="fr-FR" b="0" i="0" dirty="0">
                <a:solidFill>
                  <a:srgbClr val="444444"/>
                </a:solidFill>
                <a:effectLst/>
                <a:latin typeface="Open Sans" panose="020B0606030504020204" pitchFamily="34" charset="0"/>
              </a:rPr>
              <a:t> Imaging (MRI)</a:t>
            </a:r>
            <a:endParaRPr lang="fr-FR" dirty="0"/>
          </a:p>
        </p:txBody>
      </p:sp>
      <p:sp>
        <p:nvSpPr>
          <p:cNvPr id="3" name="ZoneTexte 2">
            <a:extLst>
              <a:ext uri="{FF2B5EF4-FFF2-40B4-BE49-F238E27FC236}">
                <a16:creationId xmlns:a16="http://schemas.microsoft.com/office/drawing/2014/main" id="{A1B9AD77-BAFE-494E-BFEC-10230588173C}"/>
              </a:ext>
            </a:extLst>
          </p:cNvPr>
          <p:cNvSpPr txBox="1"/>
          <p:nvPr/>
        </p:nvSpPr>
        <p:spPr>
          <a:xfrm>
            <a:off x="7913511" y="1864643"/>
            <a:ext cx="838200" cy="369332"/>
          </a:xfrm>
          <a:prstGeom prst="rect">
            <a:avLst/>
          </a:prstGeom>
          <a:noFill/>
        </p:spPr>
        <p:txBody>
          <a:bodyPr wrap="square" rtlCol="0">
            <a:spAutoFit/>
          </a:bodyPr>
          <a:lstStyle/>
          <a:p>
            <a:r>
              <a:rPr lang="fr-FR" b="1" dirty="0"/>
              <a:t>X ray</a:t>
            </a:r>
          </a:p>
        </p:txBody>
      </p:sp>
      <p:sp>
        <p:nvSpPr>
          <p:cNvPr id="4" name="ZoneTexte 3">
            <a:extLst>
              <a:ext uri="{FF2B5EF4-FFF2-40B4-BE49-F238E27FC236}">
                <a16:creationId xmlns:a16="http://schemas.microsoft.com/office/drawing/2014/main" id="{B351E3F6-3894-4B5C-BF0E-07B8A4192940}"/>
              </a:ext>
            </a:extLst>
          </p:cNvPr>
          <p:cNvSpPr txBox="1"/>
          <p:nvPr/>
        </p:nvSpPr>
        <p:spPr>
          <a:xfrm>
            <a:off x="7978424" y="2871756"/>
            <a:ext cx="1809609" cy="369332"/>
          </a:xfrm>
          <a:prstGeom prst="rect">
            <a:avLst/>
          </a:prstGeom>
          <a:noFill/>
        </p:spPr>
        <p:txBody>
          <a:bodyPr wrap="square" rtlCol="0">
            <a:spAutoFit/>
          </a:bodyPr>
          <a:lstStyle/>
          <a:p>
            <a:r>
              <a:rPr lang="fr-FR" b="1" dirty="0"/>
              <a:t>US</a:t>
            </a:r>
          </a:p>
        </p:txBody>
      </p:sp>
      <p:sp>
        <p:nvSpPr>
          <p:cNvPr id="6" name="ZoneTexte 5">
            <a:extLst>
              <a:ext uri="{FF2B5EF4-FFF2-40B4-BE49-F238E27FC236}">
                <a16:creationId xmlns:a16="http://schemas.microsoft.com/office/drawing/2014/main" id="{AAD6A192-C954-405C-BC30-B2B36DE9AE8A}"/>
              </a:ext>
            </a:extLst>
          </p:cNvPr>
          <p:cNvSpPr txBox="1"/>
          <p:nvPr/>
        </p:nvSpPr>
        <p:spPr>
          <a:xfrm>
            <a:off x="9788033" y="3824005"/>
            <a:ext cx="2118360" cy="369332"/>
          </a:xfrm>
          <a:prstGeom prst="rect">
            <a:avLst/>
          </a:prstGeom>
          <a:noFill/>
        </p:spPr>
        <p:txBody>
          <a:bodyPr wrap="square" rtlCol="0">
            <a:spAutoFit/>
          </a:bodyPr>
          <a:lstStyle/>
          <a:p>
            <a:r>
              <a:rPr lang="fr-FR" b="1" dirty="0"/>
              <a:t>Radioactif </a:t>
            </a:r>
            <a:r>
              <a:rPr lang="fr-FR" b="1" dirty="0" err="1"/>
              <a:t>Nuclei</a:t>
            </a:r>
            <a:r>
              <a:rPr lang="fr-FR" b="1" dirty="0"/>
              <a:t> </a:t>
            </a:r>
          </a:p>
        </p:txBody>
      </p:sp>
      <p:sp>
        <p:nvSpPr>
          <p:cNvPr id="8" name="ZoneTexte 7">
            <a:extLst>
              <a:ext uri="{FF2B5EF4-FFF2-40B4-BE49-F238E27FC236}">
                <a16:creationId xmlns:a16="http://schemas.microsoft.com/office/drawing/2014/main" id="{6FC98330-DD84-46E6-A4F2-D4FF0BF80886}"/>
              </a:ext>
            </a:extLst>
          </p:cNvPr>
          <p:cNvSpPr txBox="1"/>
          <p:nvPr/>
        </p:nvSpPr>
        <p:spPr>
          <a:xfrm>
            <a:off x="6318387" y="4785310"/>
            <a:ext cx="4088273" cy="369332"/>
          </a:xfrm>
          <a:prstGeom prst="rect">
            <a:avLst/>
          </a:prstGeom>
          <a:noFill/>
        </p:spPr>
        <p:txBody>
          <a:bodyPr wrap="square" rtlCol="0">
            <a:spAutoFit/>
          </a:bodyPr>
          <a:lstStyle/>
          <a:p>
            <a:r>
              <a:rPr lang="fr-FR" b="1" dirty="0"/>
              <a:t>Magnetic </a:t>
            </a:r>
            <a:r>
              <a:rPr lang="fr-FR" b="1" dirty="0" err="1"/>
              <a:t>field</a:t>
            </a:r>
            <a:endParaRPr lang="fr-FR" b="1" dirty="0"/>
          </a:p>
        </p:txBody>
      </p:sp>
    </p:spTree>
    <p:extLst>
      <p:ext uri="{BB962C8B-B14F-4D97-AF65-F5344CB8AC3E}">
        <p14:creationId xmlns:p14="http://schemas.microsoft.com/office/powerpoint/2010/main" val="49467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C848952-5AC8-4099-9440-E1FEFEA31B9B}"/>
              </a:ext>
            </a:extLst>
          </p:cNvPr>
          <p:cNvSpPr txBox="1"/>
          <p:nvPr/>
        </p:nvSpPr>
        <p:spPr>
          <a:xfrm>
            <a:off x="1704621" y="662001"/>
            <a:ext cx="6096000" cy="461665"/>
          </a:xfrm>
          <a:prstGeom prst="rect">
            <a:avLst/>
          </a:prstGeom>
          <a:noFill/>
        </p:spPr>
        <p:txBody>
          <a:bodyPr wrap="square">
            <a:spAutoFit/>
          </a:bodyPr>
          <a:lstStyle/>
          <a:p>
            <a:r>
              <a:rPr lang="fr-FR" sz="2400" b="1" i="0" dirty="0" err="1">
                <a:solidFill>
                  <a:srgbClr val="444444"/>
                </a:solidFill>
                <a:effectLst/>
                <a:latin typeface="Open Sans" panose="020B0606030504020204" pitchFamily="34" charset="0"/>
              </a:rPr>
              <a:t>Medical</a:t>
            </a:r>
            <a:r>
              <a:rPr lang="fr-FR" sz="2400" b="1" i="0" dirty="0">
                <a:solidFill>
                  <a:srgbClr val="444444"/>
                </a:solidFill>
                <a:effectLst/>
                <a:latin typeface="Open Sans" panose="020B0606030504020204" pitchFamily="34" charset="0"/>
              </a:rPr>
              <a:t> </a:t>
            </a:r>
            <a:r>
              <a:rPr lang="fr-FR" sz="2400" b="1" i="0" dirty="0" err="1">
                <a:solidFill>
                  <a:srgbClr val="444444"/>
                </a:solidFill>
                <a:effectLst/>
                <a:latin typeface="Open Sans" panose="020B0606030504020204" pitchFamily="34" charset="0"/>
              </a:rPr>
              <a:t>Radiography</a:t>
            </a:r>
            <a:endParaRPr lang="fr-FR" sz="2400" dirty="0"/>
          </a:p>
        </p:txBody>
      </p:sp>
      <p:sp>
        <p:nvSpPr>
          <p:cNvPr id="6" name="ZoneTexte 5">
            <a:extLst>
              <a:ext uri="{FF2B5EF4-FFF2-40B4-BE49-F238E27FC236}">
                <a16:creationId xmlns:a16="http://schemas.microsoft.com/office/drawing/2014/main" id="{9DD7A7FB-098C-48C8-B664-8164C2448985}"/>
              </a:ext>
            </a:extLst>
          </p:cNvPr>
          <p:cNvSpPr txBox="1"/>
          <p:nvPr/>
        </p:nvSpPr>
        <p:spPr>
          <a:xfrm>
            <a:off x="1004711" y="1718439"/>
            <a:ext cx="9561689" cy="4247317"/>
          </a:xfrm>
          <a:prstGeom prst="rect">
            <a:avLst/>
          </a:prstGeom>
          <a:noFill/>
        </p:spPr>
        <p:txBody>
          <a:bodyPr wrap="square">
            <a:spAutoFit/>
          </a:bodyPr>
          <a:lstStyle/>
          <a:p>
            <a:r>
              <a:rPr lang="en-US" sz="2400" b="0" i="0" dirty="0">
                <a:solidFill>
                  <a:srgbClr val="000000"/>
                </a:solidFill>
                <a:effectLst/>
                <a:latin typeface="Manrope"/>
              </a:rPr>
              <a:t>Medical radiography is </a:t>
            </a:r>
            <a:r>
              <a:rPr lang="en-US" sz="2400" b="1" i="0" dirty="0">
                <a:solidFill>
                  <a:srgbClr val="000000"/>
                </a:solidFill>
                <a:effectLst/>
                <a:latin typeface="Manrope"/>
              </a:rPr>
              <a:t>a broad term that covers several types of studies that require the visualization of the internal parts of the body using x-ray techniques</a:t>
            </a:r>
            <a:r>
              <a:rPr lang="en-US" sz="2400" b="0" i="0" dirty="0">
                <a:solidFill>
                  <a:srgbClr val="000000"/>
                </a:solidFill>
                <a:effectLst/>
                <a:latin typeface="Manrope"/>
              </a:rPr>
              <a:t>.</a:t>
            </a:r>
            <a:endParaRPr lang="en-US" sz="2400" b="0" i="0" dirty="0">
              <a:solidFill>
                <a:srgbClr val="444444"/>
              </a:solidFill>
              <a:effectLst/>
              <a:latin typeface="Open Sans" panose="020B0606030504020204" pitchFamily="34" charset="0"/>
            </a:endParaRPr>
          </a:p>
          <a:p>
            <a:endParaRPr lang="en-US" b="0" i="0" dirty="0">
              <a:solidFill>
                <a:srgbClr val="444444"/>
              </a:solidFill>
              <a:effectLst/>
              <a:latin typeface="Open Sans" panose="020B0606030504020204" pitchFamily="34" charset="0"/>
            </a:endParaRPr>
          </a:p>
          <a:p>
            <a:r>
              <a:rPr lang="en-US" b="0" i="0" dirty="0">
                <a:solidFill>
                  <a:srgbClr val="444444"/>
                </a:solidFill>
                <a:effectLst/>
                <a:latin typeface="Open Sans" panose="020B0606030504020204" pitchFamily="34" charset="0"/>
              </a:rPr>
              <a:t>During a radiographic procedure, an </a:t>
            </a:r>
            <a:r>
              <a:rPr lang="en-US" b="1" i="0" dirty="0">
                <a:solidFill>
                  <a:srgbClr val="444444"/>
                </a:solidFill>
                <a:effectLst/>
                <a:latin typeface="Open Sans" panose="020B0606030504020204" pitchFamily="34" charset="0"/>
              </a:rPr>
              <a:t>x-ray</a:t>
            </a:r>
            <a:r>
              <a:rPr lang="en-US" b="0" i="0" dirty="0">
                <a:solidFill>
                  <a:srgbClr val="444444"/>
                </a:solidFill>
                <a:effectLst/>
                <a:latin typeface="Open Sans" panose="020B0606030504020204" pitchFamily="34" charset="0"/>
              </a:rPr>
              <a:t> beam is passed through the body.</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A portion of the x-rays are </a:t>
            </a:r>
            <a:r>
              <a:rPr lang="en-US" b="1" i="0" dirty="0">
                <a:solidFill>
                  <a:srgbClr val="444444"/>
                </a:solidFill>
                <a:effectLst/>
                <a:latin typeface="Open Sans" panose="020B0606030504020204" pitchFamily="34" charset="0"/>
              </a:rPr>
              <a:t>absorbed</a:t>
            </a:r>
            <a:r>
              <a:rPr lang="en-US" b="0" i="0" dirty="0">
                <a:solidFill>
                  <a:srgbClr val="444444"/>
                </a:solidFill>
                <a:effectLst/>
                <a:latin typeface="Open Sans" panose="020B0606030504020204" pitchFamily="34" charset="0"/>
              </a:rPr>
              <a:t> or </a:t>
            </a:r>
            <a:r>
              <a:rPr lang="en-US" b="1" i="0" dirty="0">
                <a:solidFill>
                  <a:srgbClr val="444444"/>
                </a:solidFill>
                <a:effectLst/>
                <a:latin typeface="Open Sans" panose="020B0606030504020204" pitchFamily="34" charset="0"/>
              </a:rPr>
              <a:t>scattered </a:t>
            </a:r>
            <a:r>
              <a:rPr lang="en-US" b="0" i="0" dirty="0">
                <a:solidFill>
                  <a:srgbClr val="444444"/>
                </a:solidFill>
                <a:effectLst/>
                <a:latin typeface="Open Sans" panose="020B0606030504020204" pitchFamily="34" charset="0"/>
              </a:rPr>
              <a:t>by the internal structure and the remaining x-ray pattern is </a:t>
            </a:r>
            <a:r>
              <a:rPr lang="en-US" b="1" i="0" dirty="0">
                <a:solidFill>
                  <a:srgbClr val="444444"/>
                </a:solidFill>
                <a:effectLst/>
                <a:latin typeface="Open Sans" panose="020B0606030504020204" pitchFamily="34" charset="0"/>
              </a:rPr>
              <a:t>transmitted</a:t>
            </a:r>
            <a:r>
              <a:rPr lang="en-US" b="0" i="0" dirty="0">
                <a:solidFill>
                  <a:srgbClr val="444444"/>
                </a:solidFill>
                <a:effectLst/>
                <a:latin typeface="Open Sans" panose="020B0606030504020204" pitchFamily="34" charset="0"/>
              </a:rPr>
              <a:t> to a </a:t>
            </a:r>
            <a:r>
              <a:rPr lang="en-US" b="1" i="0" dirty="0">
                <a:solidFill>
                  <a:srgbClr val="444444"/>
                </a:solidFill>
                <a:effectLst/>
                <a:latin typeface="Open Sans" panose="020B0606030504020204" pitchFamily="34" charset="0"/>
              </a:rPr>
              <a:t>detector</a:t>
            </a:r>
            <a:r>
              <a:rPr lang="en-US" b="0" i="0" dirty="0">
                <a:solidFill>
                  <a:srgbClr val="444444"/>
                </a:solidFill>
                <a:effectLst/>
                <a:latin typeface="Open Sans" panose="020B0606030504020204" pitchFamily="34" charset="0"/>
              </a:rPr>
              <a:t> so that an image may be recorded for later evaluation.</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The recoding of the pattern may occur on film or through electronic means</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Medical Radiography is considered a noninvasive procedure, which means that the process of acquiring a medical image does not penetrate the skin.</a:t>
            </a:r>
            <a:endParaRPr lang="fr-FR" dirty="0"/>
          </a:p>
        </p:txBody>
      </p:sp>
    </p:spTree>
    <p:extLst>
      <p:ext uri="{BB962C8B-B14F-4D97-AF65-F5344CB8AC3E}">
        <p14:creationId xmlns:p14="http://schemas.microsoft.com/office/powerpoint/2010/main" val="24608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076C8F-3B99-49C0-A839-C540113BA4AF}"/>
              </a:ext>
            </a:extLst>
          </p:cNvPr>
          <p:cNvSpPr txBox="1"/>
          <p:nvPr/>
        </p:nvSpPr>
        <p:spPr>
          <a:xfrm>
            <a:off x="1625598" y="492668"/>
            <a:ext cx="7992535" cy="461665"/>
          </a:xfrm>
          <a:prstGeom prst="rect">
            <a:avLst/>
          </a:prstGeom>
          <a:noFill/>
        </p:spPr>
        <p:txBody>
          <a:bodyPr wrap="square">
            <a:spAutoFit/>
          </a:bodyPr>
          <a:lstStyle/>
          <a:p>
            <a:r>
              <a:rPr lang="fr-FR" sz="2400" b="1" i="0" dirty="0" err="1">
                <a:solidFill>
                  <a:srgbClr val="444444"/>
                </a:solidFill>
                <a:effectLst/>
                <a:latin typeface="Open Sans" panose="020B0606030504020204" pitchFamily="34" charset="0"/>
              </a:rPr>
              <a:t>Projetional</a:t>
            </a:r>
            <a:r>
              <a:rPr lang="fr-FR" sz="2400" b="1" i="0" dirty="0">
                <a:solidFill>
                  <a:srgbClr val="444444"/>
                </a:solidFill>
                <a:effectLst/>
                <a:latin typeface="Open Sans" panose="020B0606030504020204" pitchFamily="34" charset="0"/>
              </a:rPr>
              <a:t> </a:t>
            </a:r>
            <a:r>
              <a:rPr lang="fr-FR" sz="2400" b="1" i="0" dirty="0" err="1">
                <a:solidFill>
                  <a:srgbClr val="444444"/>
                </a:solidFill>
                <a:effectLst/>
                <a:latin typeface="Open Sans" panose="020B0606030504020204" pitchFamily="34" charset="0"/>
              </a:rPr>
              <a:t>Radiography</a:t>
            </a:r>
            <a:r>
              <a:rPr lang="fr-FR" sz="2400" b="1" i="0" dirty="0">
                <a:solidFill>
                  <a:srgbClr val="444444"/>
                </a:solidFill>
                <a:effectLst/>
                <a:latin typeface="Open Sans" panose="020B0606030504020204" pitchFamily="34" charset="0"/>
              </a:rPr>
              <a:t> (</a:t>
            </a:r>
            <a:r>
              <a:rPr lang="fr-FR" sz="2400" b="1" i="0" dirty="0" err="1">
                <a:solidFill>
                  <a:srgbClr val="444444"/>
                </a:solidFill>
                <a:effectLst/>
                <a:latin typeface="Open Sans" panose="020B0606030504020204" pitchFamily="34" charset="0"/>
              </a:rPr>
              <a:t>principle</a:t>
            </a:r>
            <a:r>
              <a:rPr lang="fr-FR" sz="2400" b="1" i="0" dirty="0">
                <a:solidFill>
                  <a:srgbClr val="444444"/>
                </a:solidFill>
                <a:effectLst/>
                <a:latin typeface="Open Sans" panose="020B0606030504020204" pitchFamily="34" charset="0"/>
              </a:rPr>
              <a:t> and </a:t>
            </a:r>
            <a:r>
              <a:rPr lang="fr-FR" sz="2400" b="1" i="0" dirty="0" err="1">
                <a:solidFill>
                  <a:srgbClr val="444444"/>
                </a:solidFill>
                <a:effectLst/>
                <a:latin typeface="Open Sans" panose="020B0606030504020204" pitchFamily="34" charset="0"/>
              </a:rPr>
              <a:t>exampl</a:t>
            </a:r>
            <a:r>
              <a:rPr lang="fr-FR" sz="2400" b="1" dirty="0" err="1">
                <a:solidFill>
                  <a:srgbClr val="444444"/>
                </a:solidFill>
                <a:latin typeface="Open Sans" panose="020B0606030504020204" pitchFamily="34" charset="0"/>
              </a:rPr>
              <a:t>es</a:t>
            </a:r>
            <a:r>
              <a:rPr lang="fr-FR" sz="2400" b="1" dirty="0">
                <a:solidFill>
                  <a:srgbClr val="444444"/>
                </a:solidFill>
                <a:latin typeface="Open Sans" panose="020B0606030504020204" pitchFamily="34" charset="0"/>
              </a:rPr>
              <a:t>)</a:t>
            </a:r>
            <a:r>
              <a:rPr lang="fr-FR" sz="2400" b="1" i="0" dirty="0">
                <a:solidFill>
                  <a:srgbClr val="444444"/>
                </a:solidFill>
                <a:effectLst/>
                <a:latin typeface="Open Sans" panose="020B0606030504020204" pitchFamily="34" charset="0"/>
              </a:rPr>
              <a:t> </a:t>
            </a:r>
            <a:endParaRPr lang="fr-FR" sz="2400" dirty="0"/>
          </a:p>
        </p:txBody>
      </p:sp>
      <p:pic>
        <p:nvPicPr>
          <p:cNvPr id="3" name="Image 2">
            <a:extLst>
              <a:ext uri="{FF2B5EF4-FFF2-40B4-BE49-F238E27FC236}">
                <a16:creationId xmlns:a16="http://schemas.microsoft.com/office/drawing/2014/main" id="{C0556BE4-398C-4139-BAD4-5832A1E0EFB5}"/>
              </a:ext>
            </a:extLst>
          </p:cNvPr>
          <p:cNvPicPr>
            <a:picLocks noChangeAspect="1"/>
          </p:cNvPicPr>
          <p:nvPr/>
        </p:nvPicPr>
        <p:blipFill>
          <a:blip r:embed="rId2"/>
          <a:stretch>
            <a:fillRect/>
          </a:stretch>
        </p:blipFill>
        <p:spPr>
          <a:xfrm>
            <a:off x="5123033" y="1259298"/>
            <a:ext cx="7068967" cy="5106034"/>
          </a:xfrm>
          <a:prstGeom prst="rect">
            <a:avLst/>
          </a:prstGeom>
        </p:spPr>
      </p:pic>
      <p:pic>
        <p:nvPicPr>
          <p:cNvPr id="4" name="Image 3">
            <a:extLst>
              <a:ext uri="{FF2B5EF4-FFF2-40B4-BE49-F238E27FC236}">
                <a16:creationId xmlns:a16="http://schemas.microsoft.com/office/drawing/2014/main" id="{3CCB64DB-C790-48EF-9663-923FCF7F9E81}"/>
              </a:ext>
            </a:extLst>
          </p:cNvPr>
          <p:cNvPicPr>
            <a:picLocks noChangeAspect="1"/>
          </p:cNvPicPr>
          <p:nvPr/>
        </p:nvPicPr>
        <p:blipFill>
          <a:blip r:embed="rId3"/>
          <a:stretch>
            <a:fillRect/>
          </a:stretch>
        </p:blipFill>
        <p:spPr>
          <a:xfrm>
            <a:off x="701896" y="5109667"/>
            <a:ext cx="4118458" cy="1748333"/>
          </a:xfrm>
          <a:prstGeom prst="rect">
            <a:avLst/>
          </a:prstGeom>
        </p:spPr>
      </p:pic>
      <p:pic>
        <p:nvPicPr>
          <p:cNvPr id="6" name="Image 5">
            <a:extLst>
              <a:ext uri="{FF2B5EF4-FFF2-40B4-BE49-F238E27FC236}">
                <a16:creationId xmlns:a16="http://schemas.microsoft.com/office/drawing/2014/main" id="{E5491141-9440-49B5-9996-4B3A10700F16}"/>
              </a:ext>
            </a:extLst>
          </p:cNvPr>
          <p:cNvPicPr>
            <a:picLocks noChangeAspect="1"/>
          </p:cNvPicPr>
          <p:nvPr/>
        </p:nvPicPr>
        <p:blipFill>
          <a:blip r:embed="rId4"/>
          <a:stretch>
            <a:fillRect/>
          </a:stretch>
        </p:blipFill>
        <p:spPr>
          <a:xfrm>
            <a:off x="888367" y="1123666"/>
            <a:ext cx="3378834" cy="4020159"/>
          </a:xfrm>
          <a:prstGeom prst="rect">
            <a:avLst/>
          </a:prstGeom>
        </p:spPr>
      </p:pic>
    </p:spTree>
    <p:extLst>
      <p:ext uri="{BB962C8B-B14F-4D97-AF65-F5344CB8AC3E}">
        <p14:creationId xmlns:p14="http://schemas.microsoft.com/office/powerpoint/2010/main" val="41743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082FCF2-5D66-4E16-92BB-07DBAAFE4723}"/>
              </a:ext>
            </a:extLst>
          </p:cNvPr>
          <p:cNvSpPr txBox="1"/>
          <p:nvPr/>
        </p:nvSpPr>
        <p:spPr>
          <a:xfrm>
            <a:off x="1998134" y="774889"/>
            <a:ext cx="6096000" cy="461665"/>
          </a:xfrm>
          <a:prstGeom prst="rect">
            <a:avLst/>
          </a:prstGeom>
          <a:noFill/>
        </p:spPr>
        <p:txBody>
          <a:bodyPr wrap="square">
            <a:spAutoFit/>
          </a:bodyPr>
          <a:lstStyle/>
          <a:p>
            <a:r>
              <a:rPr lang="fr-FR" sz="2400" b="1" i="0" dirty="0" err="1">
                <a:solidFill>
                  <a:srgbClr val="444444"/>
                </a:solidFill>
                <a:effectLst/>
                <a:latin typeface="Open Sans" panose="020B0606030504020204" pitchFamily="34" charset="0"/>
              </a:rPr>
              <a:t>Computed</a:t>
            </a:r>
            <a:r>
              <a:rPr lang="fr-FR" sz="2400" b="1" i="0" dirty="0">
                <a:solidFill>
                  <a:srgbClr val="444444"/>
                </a:solidFill>
                <a:effectLst/>
                <a:latin typeface="Open Sans" panose="020B0606030504020204" pitchFamily="34" charset="0"/>
              </a:rPr>
              <a:t> </a:t>
            </a:r>
            <a:r>
              <a:rPr lang="fr-FR" sz="2400" b="1" i="0" dirty="0" err="1">
                <a:solidFill>
                  <a:srgbClr val="444444"/>
                </a:solidFill>
                <a:effectLst/>
                <a:latin typeface="Open Sans" panose="020B0606030504020204" pitchFamily="34" charset="0"/>
              </a:rPr>
              <a:t>Tomography</a:t>
            </a:r>
            <a:r>
              <a:rPr lang="fr-FR" sz="2400" b="1" i="0" dirty="0">
                <a:solidFill>
                  <a:srgbClr val="444444"/>
                </a:solidFill>
                <a:effectLst/>
                <a:latin typeface="Open Sans" panose="020B0606030504020204" pitchFamily="34" charset="0"/>
              </a:rPr>
              <a:t> (CT)</a:t>
            </a:r>
            <a:endParaRPr lang="fr-FR" sz="2400" b="1" dirty="0"/>
          </a:p>
        </p:txBody>
      </p:sp>
      <p:sp>
        <p:nvSpPr>
          <p:cNvPr id="5" name="ZoneTexte 4">
            <a:extLst>
              <a:ext uri="{FF2B5EF4-FFF2-40B4-BE49-F238E27FC236}">
                <a16:creationId xmlns:a16="http://schemas.microsoft.com/office/drawing/2014/main" id="{6225A03B-AE7D-414C-84FE-C582F3D54408}"/>
              </a:ext>
            </a:extLst>
          </p:cNvPr>
          <p:cNvSpPr txBox="1"/>
          <p:nvPr/>
        </p:nvSpPr>
        <p:spPr>
          <a:xfrm>
            <a:off x="982133" y="1585162"/>
            <a:ext cx="9945511" cy="3877985"/>
          </a:xfrm>
          <a:prstGeom prst="rect">
            <a:avLst/>
          </a:prstGeom>
          <a:noFill/>
        </p:spPr>
        <p:txBody>
          <a:bodyPr wrap="square">
            <a:spAutoFit/>
          </a:bodyPr>
          <a:lstStyle/>
          <a:p>
            <a:r>
              <a:rPr lang="en-US" b="0" i="0" dirty="0">
                <a:solidFill>
                  <a:srgbClr val="000000"/>
                </a:solidFill>
                <a:effectLst/>
                <a:latin typeface="Manrope"/>
              </a:rPr>
              <a:t>Computed Tomography (CT) is </a:t>
            </a:r>
            <a:r>
              <a:rPr lang="en-US" b="1" i="0" dirty="0">
                <a:solidFill>
                  <a:srgbClr val="000000"/>
                </a:solidFill>
                <a:effectLst/>
                <a:latin typeface="Manrope"/>
              </a:rPr>
              <a:t>a noninvasive medical imaging procedure that uses a combination of X-rays and computer technology to produce detailed images of the inside of the body</a:t>
            </a:r>
            <a:r>
              <a:rPr lang="en-US" b="0" i="0" dirty="0">
                <a:solidFill>
                  <a:srgbClr val="000000"/>
                </a:solidFill>
                <a:effectLst/>
                <a:latin typeface="Manrope"/>
              </a:rPr>
              <a:t>. </a:t>
            </a:r>
          </a:p>
          <a:p>
            <a:endParaRPr lang="en-US" dirty="0">
              <a:solidFill>
                <a:srgbClr val="000000"/>
              </a:solidFill>
              <a:latin typeface="Manrope"/>
            </a:endParaRPr>
          </a:p>
          <a:p>
            <a:r>
              <a:rPr lang="en-US" b="0" i="0" dirty="0">
                <a:solidFill>
                  <a:srgbClr val="000000"/>
                </a:solidFill>
                <a:effectLst/>
                <a:latin typeface="Manrope"/>
              </a:rPr>
              <a:t>The procedure involves rotating a narrow beam of X-rays around the patient's body, producing signals that are processed by the machine's computer to generate cross-sectional images, or "slices." </a:t>
            </a:r>
          </a:p>
          <a:p>
            <a:endParaRPr lang="en-US" dirty="0">
              <a:solidFill>
                <a:srgbClr val="000000"/>
              </a:solidFill>
              <a:latin typeface="Manrope"/>
            </a:endParaRPr>
          </a:p>
          <a:p>
            <a:r>
              <a:rPr lang="en-US" b="0" i="0" dirty="0">
                <a:solidFill>
                  <a:srgbClr val="000000"/>
                </a:solidFill>
                <a:effectLst/>
                <a:latin typeface="Manrope"/>
              </a:rPr>
              <a:t>These slices are called tomographic images and can give a clinician more detailed information than conventional X-rays. </a:t>
            </a:r>
          </a:p>
          <a:p>
            <a:endParaRPr lang="en-US" dirty="0">
              <a:solidFill>
                <a:srgbClr val="000000"/>
              </a:solidFill>
              <a:latin typeface="Manrope"/>
            </a:endParaRPr>
          </a:p>
          <a:p>
            <a:r>
              <a:rPr lang="en-US" b="0" i="0" dirty="0">
                <a:solidFill>
                  <a:srgbClr val="000000"/>
                </a:solidFill>
                <a:effectLst/>
                <a:latin typeface="Manrope"/>
              </a:rPr>
              <a:t>CT scans are often done with or without contrast agent to improve the radiologist's ability to find any abnormalities.</a:t>
            </a:r>
            <a:endParaRPr lang="en-US" baseline="30000" dirty="0">
              <a:solidFill>
                <a:srgbClr val="000000"/>
              </a:solidFill>
              <a:latin typeface="Manrope"/>
            </a:endParaRPr>
          </a:p>
          <a:p>
            <a:endParaRPr lang="en-US" b="0" i="0" baseline="30000" dirty="0">
              <a:solidFill>
                <a:srgbClr val="000000"/>
              </a:solidFill>
              <a:effectLst/>
              <a:latin typeface="Manrope"/>
            </a:endParaRPr>
          </a:p>
          <a:p>
            <a:r>
              <a:rPr lang="en-US" b="0" i="0" dirty="0">
                <a:solidFill>
                  <a:srgbClr val="000000"/>
                </a:solidFill>
                <a:effectLst/>
                <a:latin typeface="Manrope"/>
              </a:rPr>
              <a:t>CT scans can be performed on every region of the body for a variety of reasons, including diagnostic, treatment planning.</a:t>
            </a:r>
            <a:endParaRPr lang="fr-FR" dirty="0"/>
          </a:p>
        </p:txBody>
      </p:sp>
    </p:spTree>
    <p:extLst>
      <p:ext uri="{BB962C8B-B14F-4D97-AF65-F5344CB8AC3E}">
        <p14:creationId xmlns:p14="http://schemas.microsoft.com/office/powerpoint/2010/main" val="322708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207D384-2742-46EF-9817-3FF586EF601B}"/>
              </a:ext>
            </a:extLst>
          </p:cNvPr>
          <p:cNvSpPr txBox="1"/>
          <p:nvPr/>
        </p:nvSpPr>
        <p:spPr>
          <a:xfrm>
            <a:off x="2087880" y="241607"/>
            <a:ext cx="9311640" cy="461665"/>
          </a:xfrm>
          <a:prstGeom prst="rect">
            <a:avLst/>
          </a:prstGeom>
          <a:noFill/>
        </p:spPr>
        <p:txBody>
          <a:bodyPr wrap="square" rtlCol="0">
            <a:spAutoFit/>
          </a:bodyPr>
          <a:lstStyle/>
          <a:p>
            <a:r>
              <a:rPr lang="fr-FR" sz="2400" b="1" dirty="0" err="1"/>
              <a:t>Principle</a:t>
            </a:r>
            <a:r>
              <a:rPr lang="fr-FR" sz="2400" b="1" dirty="0"/>
              <a:t> of the CT Scan</a:t>
            </a:r>
          </a:p>
        </p:txBody>
      </p:sp>
      <p:sp>
        <p:nvSpPr>
          <p:cNvPr id="4" name="ZoneTexte 3">
            <a:extLst>
              <a:ext uri="{FF2B5EF4-FFF2-40B4-BE49-F238E27FC236}">
                <a16:creationId xmlns:a16="http://schemas.microsoft.com/office/drawing/2014/main" id="{D5D37581-5DF2-4F1F-BF8F-9AAC5744753B}"/>
              </a:ext>
            </a:extLst>
          </p:cNvPr>
          <p:cNvSpPr txBox="1"/>
          <p:nvPr/>
        </p:nvSpPr>
        <p:spPr>
          <a:xfrm>
            <a:off x="964997" y="1127760"/>
            <a:ext cx="10728960" cy="3170099"/>
          </a:xfrm>
          <a:prstGeom prst="rect">
            <a:avLst/>
          </a:prstGeom>
          <a:noFill/>
        </p:spPr>
        <p:txBody>
          <a:bodyPr wrap="square" rtlCol="0">
            <a:spAutoFit/>
          </a:bodyPr>
          <a:lstStyle/>
          <a:p>
            <a:r>
              <a:rPr lang="fr-FR" sz="2000" dirty="0"/>
              <a:t>The </a:t>
            </a:r>
            <a:r>
              <a:rPr lang="fr-FR" sz="2000" dirty="0" err="1"/>
              <a:t>term</a:t>
            </a:r>
            <a:r>
              <a:rPr lang="fr-FR" sz="2000" dirty="0"/>
              <a:t> « </a:t>
            </a:r>
            <a:r>
              <a:rPr lang="fr-FR" sz="2000" dirty="0" err="1"/>
              <a:t>computed</a:t>
            </a:r>
            <a:r>
              <a:rPr lang="fr-FR" sz="2000" dirty="0"/>
              <a:t> </a:t>
            </a:r>
            <a:r>
              <a:rPr lang="fr-FR" sz="2000" dirty="0" err="1"/>
              <a:t>tomography</a:t>
            </a:r>
            <a:r>
              <a:rPr lang="fr-FR" sz="2000" dirty="0"/>
              <a:t> », or CT , </a:t>
            </a:r>
            <a:r>
              <a:rPr lang="fr-FR" sz="2000" dirty="0" err="1"/>
              <a:t>refers</a:t>
            </a:r>
            <a:r>
              <a:rPr lang="fr-FR" sz="2000" dirty="0"/>
              <a:t> to a </a:t>
            </a:r>
            <a:r>
              <a:rPr lang="fr-FR" sz="2000" dirty="0" err="1"/>
              <a:t>computerized</a:t>
            </a:r>
            <a:r>
              <a:rPr lang="fr-FR" sz="2000" dirty="0"/>
              <a:t> x-ray </a:t>
            </a:r>
            <a:r>
              <a:rPr lang="fr-FR" sz="2000" dirty="0" err="1"/>
              <a:t>imaging</a:t>
            </a:r>
            <a:r>
              <a:rPr lang="fr-FR" sz="2000" dirty="0"/>
              <a:t> </a:t>
            </a:r>
            <a:r>
              <a:rPr lang="fr-FR" sz="2000" dirty="0" err="1"/>
              <a:t>procedure</a:t>
            </a:r>
            <a:r>
              <a:rPr lang="fr-FR" sz="2000" dirty="0"/>
              <a:t> in </a:t>
            </a:r>
            <a:r>
              <a:rPr lang="fr-FR" sz="2000" dirty="0" err="1"/>
              <a:t>which</a:t>
            </a:r>
            <a:r>
              <a:rPr lang="fr-FR" sz="2000" dirty="0"/>
              <a:t> a </a:t>
            </a:r>
            <a:r>
              <a:rPr lang="fr-FR" sz="2000" dirty="0" err="1"/>
              <a:t>narrow</a:t>
            </a:r>
            <a:r>
              <a:rPr lang="fr-FR" sz="2000" dirty="0"/>
              <a:t> </a:t>
            </a:r>
            <a:r>
              <a:rPr lang="fr-FR" sz="2000" dirty="0" err="1"/>
              <a:t>beam</a:t>
            </a:r>
            <a:r>
              <a:rPr lang="fr-FR" sz="2000" dirty="0"/>
              <a:t> of </a:t>
            </a:r>
            <a:r>
              <a:rPr lang="fr-FR" sz="2000" b="1" dirty="0"/>
              <a:t>x-rays</a:t>
            </a:r>
            <a:r>
              <a:rPr lang="fr-FR" sz="2000" dirty="0"/>
              <a:t> </a:t>
            </a:r>
            <a:r>
              <a:rPr lang="fr-FR" sz="2000" dirty="0" err="1"/>
              <a:t>is</a:t>
            </a:r>
            <a:r>
              <a:rPr lang="fr-FR" sz="2000" dirty="0"/>
              <a:t> </a:t>
            </a:r>
            <a:r>
              <a:rPr lang="fr-FR" sz="2000" dirty="0" err="1"/>
              <a:t>aimed</a:t>
            </a:r>
            <a:r>
              <a:rPr lang="fr-FR" sz="2000" dirty="0"/>
              <a:t> at a patient and </a:t>
            </a:r>
            <a:r>
              <a:rPr lang="fr-FR" sz="2000" dirty="0" err="1"/>
              <a:t>quickly</a:t>
            </a:r>
            <a:r>
              <a:rPr lang="fr-FR" sz="2000" dirty="0"/>
              <a:t> </a:t>
            </a:r>
            <a:r>
              <a:rPr lang="fr-FR" sz="2000" b="1" dirty="0" err="1"/>
              <a:t>rorated</a:t>
            </a:r>
            <a:r>
              <a:rPr lang="fr-FR" sz="2000" dirty="0"/>
              <a:t> </a:t>
            </a:r>
            <a:r>
              <a:rPr lang="fr-FR" sz="2000" dirty="0" err="1"/>
              <a:t>around</a:t>
            </a:r>
            <a:r>
              <a:rPr lang="fr-FR" sz="2000" dirty="0"/>
              <a:t> the body, </a:t>
            </a:r>
            <a:r>
              <a:rPr lang="fr-FR" sz="2000" dirty="0" err="1"/>
              <a:t>producing</a:t>
            </a:r>
            <a:r>
              <a:rPr lang="fr-FR" sz="2000" dirty="0"/>
              <a:t> </a:t>
            </a:r>
            <a:r>
              <a:rPr lang="fr-FR" sz="2000" dirty="0" err="1"/>
              <a:t>signals</a:t>
            </a:r>
            <a:r>
              <a:rPr lang="fr-FR" sz="2000" dirty="0"/>
              <a:t> </a:t>
            </a:r>
            <a:r>
              <a:rPr lang="fr-FR" sz="2000" dirty="0" err="1"/>
              <a:t>that</a:t>
            </a:r>
            <a:r>
              <a:rPr lang="fr-FR" sz="2000" dirty="0"/>
              <a:t> are </a:t>
            </a:r>
            <a:r>
              <a:rPr lang="fr-FR" sz="2000" dirty="0" err="1"/>
              <a:t>processed</a:t>
            </a:r>
            <a:r>
              <a:rPr lang="fr-FR" sz="2000" dirty="0"/>
              <a:t> by computer to </a:t>
            </a:r>
            <a:r>
              <a:rPr lang="fr-FR" sz="2000" dirty="0" err="1"/>
              <a:t>generate</a:t>
            </a:r>
            <a:r>
              <a:rPr lang="fr-FR" sz="2000" dirty="0"/>
              <a:t> cross-sectional images or </a:t>
            </a:r>
            <a:r>
              <a:rPr lang="fr-FR" sz="2000" b="1" dirty="0"/>
              <a:t>slices</a:t>
            </a:r>
            <a:r>
              <a:rPr lang="fr-FR" sz="2000" dirty="0"/>
              <a:t> of the body.</a:t>
            </a:r>
          </a:p>
          <a:p>
            <a:endParaRPr lang="fr-FR" sz="2000" dirty="0"/>
          </a:p>
          <a:p>
            <a:r>
              <a:rPr lang="fr-FR" sz="2000" dirty="0" err="1"/>
              <a:t>These</a:t>
            </a:r>
            <a:r>
              <a:rPr lang="fr-FR" sz="2000" dirty="0"/>
              <a:t> slices are </a:t>
            </a:r>
            <a:r>
              <a:rPr lang="fr-FR" sz="2000" dirty="0" err="1"/>
              <a:t>called</a:t>
            </a:r>
            <a:r>
              <a:rPr lang="fr-FR" sz="2000" dirty="0"/>
              <a:t> </a:t>
            </a:r>
            <a:r>
              <a:rPr lang="fr-FR" sz="2000" dirty="0" err="1"/>
              <a:t>tomographic</a:t>
            </a:r>
            <a:r>
              <a:rPr lang="fr-FR" sz="2000" dirty="0"/>
              <a:t> images.</a:t>
            </a:r>
          </a:p>
          <a:p>
            <a:endParaRPr lang="fr-FR" sz="2000" dirty="0"/>
          </a:p>
          <a:p>
            <a:r>
              <a:rPr lang="fr-FR" sz="2000" dirty="0"/>
              <a:t>Successive slices can </a:t>
            </a:r>
            <a:r>
              <a:rPr lang="fr-FR" sz="2000" dirty="0" err="1"/>
              <a:t>be</a:t>
            </a:r>
            <a:r>
              <a:rPr lang="fr-FR" sz="2000" dirty="0"/>
              <a:t> </a:t>
            </a:r>
            <a:r>
              <a:rPr lang="fr-FR" sz="2000" dirty="0" err="1"/>
              <a:t>computed</a:t>
            </a:r>
            <a:r>
              <a:rPr lang="fr-FR" sz="2000" dirty="0"/>
              <a:t> to </a:t>
            </a:r>
            <a:r>
              <a:rPr lang="fr-FR" sz="2000" dirty="0" err="1"/>
              <a:t>produce</a:t>
            </a:r>
            <a:r>
              <a:rPr lang="fr-FR" sz="2000" dirty="0"/>
              <a:t> a </a:t>
            </a:r>
            <a:r>
              <a:rPr lang="fr-FR" sz="2000" b="1" dirty="0" err="1"/>
              <a:t>three</a:t>
            </a:r>
            <a:r>
              <a:rPr lang="fr-FR" sz="2000" b="1" dirty="0"/>
              <a:t> </a:t>
            </a:r>
            <a:r>
              <a:rPr lang="fr-FR" sz="2000" b="1" dirty="0" err="1"/>
              <a:t>dimentional</a:t>
            </a:r>
            <a:r>
              <a:rPr lang="fr-FR" sz="2000" b="1" dirty="0"/>
              <a:t> image </a:t>
            </a:r>
            <a:r>
              <a:rPr lang="fr-FR" sz="2000" dirty="0"/>
              <a:t>of the patient </a:t>
            </a:r>
            <a:r>
              <a:rPr lang="fr-FR" sz="2000" dirty="0" err="1"/>
              <a:t>allowing</a:t>
            </a:r>
            <a:r>
              <a:rPr lang="fr-FR" sz="2000" dirty="0"/>
              <a:t> </a:t>
            </a:r>
            <a:r>
              <a:rPr lang="fr-FR" sz="2000" dirty="0" err="1"/>
              <a:t>easier</a:t>
            </a:r>
            <a:r>
              <a:rPr lang="fr-FR" sz="2000" dirty="0"/>
              <a:t> identification and location of basic structures as </a:t>
            </a:r>
            <a:r>
              <a:rPr lang="fr-FR" sz="2000" dirty="0" err="1"/>
              <a:t>well</a:t>
            </a:r>
            <a:r>
              <a:rPr lang="fr-FR" sz="2000" dirty="0"/>
              <a:t> as possible </a:t>
            </a:r>
            <a:r>
              <a:rPr lang="fr-FR" sz="2000" dirty="0" err="1"/>
              <a:t>tumors</a:t>
            </a:r>
            <a:r>
              <a:rPr lang="fr-FR" sz="2000" dirty="0"/>
              <a:t> or </a:t>
            </a:r>
            <a:r>
              <a:rPr lang="fr-FR" sz="2000" dirty="0" err="1"/>
              <a:t>abnormalities</a:t>
            </a:r>
            <a:endParaRPr lang="fr-FR" sz="2000" dirty="0"/>
          </a:p>
        </p:txBody>
      </p:sp>
      <p:pic>
        <p:nvPicPr>
          <p:cNvPr id="6" name="Image 5">
            <a:extLst>
              <a:ext uri="{FF2B5EF4-FFF2-40B4-BE49-F238E27FC236}">
                <a16:creationId xmlns:a16="http://schemas.microsoft.com/office/drawing/2014/main" id="{2F201781-9350-4F8A-BDA6-3BABA25AD203}"/>
              </a:ext>
            </a:extLst>
          </p:cNvPr>
          <p:cNvPicPr>
            <a:picLocks noChangeAspect="1"/>
          </p:cNvPicPr>
          <p:nvPr/>
        </p:nvPicPr>
        <p:blipFill>
          <a:blip r:embed="rId2"/>
          <a:stretch>
            <a:fillRect/>
          </a:stretch>
        </p:blipFill>
        <p:spPr>
          <a:xfrm>
            <a:off x="8066837" y="3898642"/>
            <a:ext cx="3160166" cy="2626157"/>
          </a:xfrm>
          <a:prstGeom prst="rect">
            <a:avLst/>
          </a:prstGeom>
        </p:spPr>
      </p:pic>
    </p:spTree>
    <p:extLst>
      <p:ext uri="{BB962C8B-B14F-4D97-AF65-F5344CB8AC3E}">
        <p14:creationId xmlns:p14="http://schemas.microsoft.com/office/powerpoint/2010/main" val="3353634297"/>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TM02892315[[fn=Brin]]</Template>
  <TotalTime>598</TotalTime>
  <Words>1600</Words>
  <Application>Microsoft Office PowerPoint</Application>
  <PresentationFormat>Grand écran</PresentationFormat>
  <Paragraphs>143</Paragraphs>
  <Slides>27</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Arial</vt:lpstr>
      <vt:lpstr>Calibri</vt:lpstr>
      <vt:lpstr>Century Gothic</vt:lpstr>
      <vt:lpstr>ElsevierGulliver</vt:lpstr>
      <vt:lpstr>ElsevierSans</vt:lpstr>
      <vt:lpstr>Manrope</vt:lpstr>
      <vt:lpstr>Open Sans</vt:lpstr>
      <vt:lpstr>Wingdings 3</vt:lpstr>
      <vt:lpstr>Brin</vt:lpstr>
      <vt:lpstr>Medical Imaging 1. 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Summarizing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Imaging</dc:title>
  <dc:creator>KHEMIS Kamila</dc:creator>
  <cp:lastModifiedBy>KHEMIS Kamila</cp:lastModifiedBy>
  <cp:revision>11</cp:revision>
  <dcterms:created xsi:type="dcterms:W3CDTF">2023-09-22T10:04:08Z</dcterms:created>
  <dcterms:modified xsi:type="dcterms:W3CDTF">2024-10-02T14:06:37Z</dcterms:modified>
</cp:coreProperties>
</file>