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97" r:id="rId15"/>
    <p:sldId id="332" r:id="rId16"/>
    <p:sldId id="333" r:id="rId17"/>
    <p:sldId id="25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15D46-80D6-4CD6-A636-E073A1A4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7EFF59-7D2C-48CB-9363-3BD95487F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3388C-39C6-429D-91E5-2B9506D3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953DF-3C4D-48BF-AA6C-A44610B0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8868F-BA01-412E-9366-2D4F122E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68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F4AB0-50C3-419B-B740-DA01293C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5D757-8EB4-4EF2-BE2B-252172154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359BE1-2088-47A2-A56B-86210C61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F1473-9D58-4982-96C4-D02A3C44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233D96-E5BE-4253-9D75-70F179EF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20105B-C8D6-43A8-A165-8FF580F0D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98FEC4-BCD5-4724-9908-99C3F4C8E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F01-1F64-4654-9395-52A86BB9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FAF2B-FB83-46FA-BF99-F719AF1C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27E355-3BF9-4849-A826-1DF6C297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14400" y="77788"/>
            <a:ext cx="10363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30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6BAD5-2EF0-49B2-8737-DA1BA222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90B7EC-1808-451F-8927-24CFE9CB2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8938D9-D181-4F62-AC96-622BD857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F09B5-B5D1-42C8-A8F8-ACBC616E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2CD389-F82E-4463-B550-AAF44DE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0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495CC-34DF-4B29-B16F-27BC868F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8DB60-FD83-4369-82E8-CC1D2E359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E5CFF-738A-407A-A222-F1015AB8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0C325-1A75-403B-91F6-83AE46A1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56F216-29FA-49CF-ADD5-29212702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17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D0956-3F8B-4B1D-8A47-ADEA7758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E6283-01E2-454F-B94D-3E26404BC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BD874D-1094-49CC-8705-39BE72231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FB899A-E6BB-468C-A2C0-55CFFD8A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6EC567-27BC-4C75-AE48-E7B9D1F4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0BBB01-A6DE-4F8F-A3B6-0F9419B1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0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C46E6-09C2-455A-BB53-C8120BDD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CB6B79-FA09-4B1F-B37E-EB3031FF0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1383EB-66B3-4BE4-93AF-3C9BBD8D6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7DF166-6B6B-4A39-8CD9-14D229AF2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FD201F-3CC6-449E-A1EF-A5FE97E52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35556F-750A-4E0B-A145-26B84D44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F70644-525E-4E9A-B6BD-0281711F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056C3C-1F9C-47F0-9408-277CDE2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7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A025C-A50C-46C7-9AB1-BC9CB01F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BE120B-6505-4201-ABC5-02C0287C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F9F16E-2DC4-4459-AAA4-2E7ED1F7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50EEFA-ED55-435D-82CC-04D8431A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46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D9C1D1-749A-4F2C-B04E-4B695405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91E15E-42D1-47C8-AB3B-EAB0F32A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676F4-C1C1-4770-9AD6-11AE29D7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4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8CCDC-0D28-4D82-B91B-9BD0FFCD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B49D9D-64F4-47F4-BB2D-3644CB2A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CBA554-F336-4BA5-9F43-D1D90A735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56BD09-A534-497E-BCDE-5731C2C0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E3CB54-BDFA-400B-9722-F4B62721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0A3C45-437E-44E8-B857-809DCE97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3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E9A81-A648-4E7C-BFC6-00D9789B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F4ED87-500F-4FFD-A359-E1FEE2B5D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D3F260-0037-46B2-8BDF-A992BA39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E74EE1-D20F-4257-829D-D6948498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510F75-FDCF-425C-B0AC-300C3CFB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5F56CE-BD8C-49B1-BA72-47746810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94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AA9F27-466E-4175-830A-030D91BE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935C43-8763-4435-B8B3-DC1F3EE2A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72E16-087B-476E-A007-D66C8D9B7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4197-12FC-434F-8C78-746DF0CBAC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9353ED-CA57-4542-85BF-45D26E33F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F1DB4-9764-444D-9873-C21CAF8B7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8FC30-1454-4487-98A5-75F3A20F4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3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032" y="658247"/>
            <a:ext cx="7513554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>
                <a:solidFill>
                  <a:srgbClr val="FF0000"/>
                </a:solidFill>
              </a:rPr>
              <a:t>Le transport</a:t>
            </a:r>
            <a:r>
              <a:rPr spc="-113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membranaire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4031" y="3975453"/>
            <a:ext cx="6137651" cy="204866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341460">
              <a:spcBef>
                <a:spcPts val="91"/>
              </a:spcBef>
            </a:pPr>
            <a:r>
              <a:rPr sz="2176" spc="-5" dirty="0">
                <a:solidFill>
                  <a:srgbClr val="33339A"/>
                </a:solidFill>
                <a:latin typeface="Arial"/>
                <a:cs typeface="Arial"/>
              </a:rPr>
              <a:t>Passage de substances </a:t>
            </a:r>
            <a:r>
              <a:rPr sz="2176" dirty="0">
                <a:solidFill>
                  <a:srgbClr val="33339A"/>
                </a:solidFill>
                <a:latin typeface="Arial"/>
                <a:cs typeface="Arial"/>
              </a:rPr>
              <a:t>à </a:t>
            </a:r>
            <a:r>
              <a:rPr sz="2176" spc="-5" dirty="0">
                <a:solidFill>
                  <a:srgbClr val="33339A"/>
                </a:solidFill>
                <a:latin typeface="Arial"/>
                <a:cs typeface="Arial"/>
              </a:rPr>
              <a:t>travers la membrane  peut se</a:t>
            </a:r>
            <a:r>
              <a:rPr sz="2176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33339A"/>
                </a:solidFill>
                <a:latin typeface="Arial"/>
                <a:cs typeface="Arial"/>
              </a:rPr>
              <a:t>faire:</a:t>
            </a:r>
            <a:endParaRPr sz="2176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2358">
              <a:latin typeface="Times New Roman"/>
              <a:cs typeface="Times New Roman"/>
            </a:endParaRPr>
          </a:p>
          <a:p>
            <a:pPr marL="287909" marR="4607">
              <a:lnSpc>
                <a:spcPct val="150000"/>
              </a:lnSpc>
            </a:pPr>
            <a:r>
              <a:rPr sz="2176" spc="-5" dirty="0">
                <a:solidFill>
                  <a:srgbClr val="33339A"/>
                </a:solidFill>
                <a:latin typeface="Arial"/>
                <a:cs typeface="Arial"/>
              </a:rPr>
              <a:t>I-Par transport passif (sans dépense </a:t>
            </a:r>
            <a:r>
              <a:rPr sz="2176" dirty="0">
                <a:solidFill>
                  <a:srgbClr val="33339A"/>
                </a:solidFill>
                <a:latin typeface="Arial"/>
                <a:cs typeface="Arial"/>
              </a:rPr>
              <a:t>d </a:t>
            </a:r>
            <a:r>
              <a:rPr sz="2176" spc="-5" dirty="0">
                <a:solidFill>
                  <a:srgbClr val="33339A"/>
                </a:solidFill>
                <a:latin typeface="Arial"/>
                <a:cs typeface="Arial"/>
              </a:rPr>
              <a:t>’énergie)  II-Par transport actif (avec dépense </a:t>
            </a:r>
            <a:r>
              <a:rPr sz="2176" dirty="0">
                <a:solidFill>
                  <a:srgbClr val="33339A"/>
                </a:solidFill>
                <a:latin typeface="Arial"/>
                <a:cs typeface="Arial"/>
              </a:rPr>
              <a:t>d</a:t>
            </a:r>
            <a:r>
              <a:rPr sz="2176" spc="-9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33339A"/>
                </a:solidFill>
                <a:latin typeface="Arial"/>
                <a:cs typeface="Arial"/>
              </a:rPr>
              <a:t>’énergie)</a:t>
            </a:r>
            <a:endParaRPr sz="217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6973" y="2251220"/>
            <a:ext cx="6594275" cy="95937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5701" rIns="0" bIns="0" rtlCol="0">
            <a:spAutoFit/>
          </a:bodyPr>
          <a:lstStyle/>
          <a:p>
            <a:pPr marL="83494" marR="75432" indent="2303" algn="ctr">
              <a:spcBef>
                <a:spcPts val="281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Les bicouches lipidiques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constituent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une barrière à la diffusion  des ions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molécules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polaires dont la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masse moléculaire</a:t>
            </a:r>
            <a:r>
              <a:rPr sz="2000" b="1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est  supérieur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à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2000" b="1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4530" y="3230342"/>
            <a:ext cx="522843" cy="718622"/>
          </a:xfrm>
          <a:custGeom>
            <a:avLst/>
            <a:gdLst/>
            <a:ahLst/>
            <a:cxnLst/>
            <a:rect l="l" t="t" r="r" b="b"/>
            <a:pathLst>
              <a:path w="576579" h="792479">
                <a:moveTo>
                  <a:pt x="576072" y="594360"/>
                </a:moveTo>
                <a:lnTo>
                  <a:pt x="432054" y="594360"/>
                </a:lnTo>
                <a:lnTo>
                  <a:pt x="432054" y="0"/>
                </a:lnTo>
                <a:lnTo>
                  <a:pt x="144017" y="0"/>
                </a:lnTo>
                <a:lnTo>
                  <a:pt x="144018" y="594360"/>
                </a:lnTo>
                <a:lnTo>
                  <a:pt x="0" y="594360"/>
                </a:lnTo>
                <a:lnTo>
                  <a:pt x="288036" y="792480"/>
                </a:lnTo>
                <a:lnTo>
                  <a:pt x="576072" y="59436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5430710" y="3226197"/>
            <a:ext cx="550483" cy="727835"/>
          </a:xfrm>
          <a:custGeom>
            <a:avLst/>
            <a:gdLst/>
            <a:ahLst/>
            <a:cxnLst/>
            <a:rect l="l" t="t" r="r" b="b"/>
            <a:pathLst>
              <a:path w="607060" h="802639">
                <a:moveTo>
                  <a:pt x="159258" y="594360"/>
                </a:moveTo>
                <a:lnTo>
                  <a:pt x="0" y="594360"/>
                </a:lnTo>
                <a:lnTo>
                  <a:pt x="15239" y="604813"/>
                </a:lnTo>
                <a:lnTo>
                  <a:pt x="15240" y="603504"/>
                </a:lnTo>
                <a:lnTo>
                  <a:pt x="17526" y="595122"/>
                </a:lnTo>
                <a:lnTo>
                  <a:pt x="29712" y="603504"/>
                </a:lnTo>
                <a:lnTo>
                  <a:pt x="154686" y="603504"/>
                </a:lnTo>
                <a:lnTo>
                  <a:pt x="154686" y="598932"/>
                </a:lnTo>
                <a:lnTo>
                  <a:pt x="159258" y="594360"/>
                </a:lnTo>
                <a:close/>
              </a:path>
              <a:path w="607060" h="802639">
                <a:moveTo>
                  <a:pt x="29712" y="603504"/>
                </a:moveTo>
                <a:lnTo>
                  <a:pt x="17526" y="595122"/>
                </a:lnTo>
                <a:lnTo>
                  <a:pt x="15240" y="603504"/>
                </a:lnTo>
                <a:lnTo>
                  <a:pt x="29712" y="603504"/>
                </a:lnTo>
                <a:close/>
              </a:path>
              <a:path w="607060" h="802639">
                <a:moveTo>
                  <a:pt x="302895" y="791407"/>
                </a:moveTo>
                <a:lnTo>
                  <a:pt x="29712" y="603504"/>
                </a:lnTo>
                <a:lnTo>
                  <a:pt x="15240" y="603504"/>
                </a:lnTo>
                <a:lnTo>
                  <a:pt x="15239" y="604813"/>
                </a:lnTo>
                <a:lnTo>
                  <a:pt x="300228" y="800295"/>
                </a:lnTo>
                <a:lnTo>
                  <a:pt x="300228" y="793242"/>
                </a:lnTo>
                <a:lnTo>
                  <a:pt x="302895" y="791407"/>
                </a:lnTo>
                <a:close/>
              </a:path>
              <a:path w="607060" h="802639">
                <a:moveTo>
                  <a:pt x="451866" y="594360"/>
                </a:moveTo>
                <a:lnTo>
                  <a:pt x="451866" y="0"/>
                </a:lnTo>
                <a:lnTo>
                  <a:pt x="154685" y="0"/>
                </a:lnTo>
                <a:lnTo>
                  <a:pt x="154686" y="594360"/>
                </a:lnTo>
                <a:lnTo>
                  <a:pt x="159258" y="594360"/>
                </a:lnTo>
                <a:lnTo>
                  <a:pt x="159257" y="9144"/>
                </a:lnTo>
                <a:lnTo>
                  <a:pt x="163829" y="4572"/>
                </a:lnTo>
                <a:lnTo>
                  <a:pt x="163829" y="9144"/>
                </a:lnTo>
                <a:lnTo>
                  <a:pt x="442722" y="9144"/>
                </a:lnTo>
                <a:lnTo>
                  <a:pt x="442722" y="4572"/>
                </a:lnTo>
                <a:lnTo>
                  <a:pt x="447294" y="9144"/>
                </a:lnTo>
                <a:lnTo>
                  <a:pt x="447294" y="594360"/>
                </a:lnTo>
                <a:lnTo>
                  <a:pt x="451866" y="594360"/>
                </a:lnTo>
                <a:close/>
              </a:path>
              <a:path w="607060" h="802639">
                <a:moveTo>
                  <a:pt x="163830" y="603504"/>
                </a:moveTo>
                <a:lnTo>
                  <a:pt x="163829" y="9144"/>
                </a:lnTo>
                <a:lnTo>
                  <a:pt x="159257" y="9144"/>
                </a:lnTo>
                <a:lnTo>
                  <a:pt x="159258" y="594360"/>
                </a:lnTo>
                <a:lnTo>
                  <a:pt x="154686" y="598932"/>
                </a:lnTo>
                <a:lnTo>
                  <a:pt x="154686" y="603504"/>
                </a:lnTo>
                <a:lnTo>
                  <a:pt x="163830" y="603504"/>
                </a:lnTo>
                <a:close/>
              </a:path>
              <a:path w="607060" h="802639">
                <a:moveTo>
                  <a:pt x="163829" y="9144"/>
                </a:moveTo>
                <a:lnTo>
                  <a:pt x="163829" y="4572"/>
                </a:lnTo>
                <a:lnTo>
                  <a:pt x="159257" y="9144"/>
                </a:lnTo>
                <a:lnTo>
                  <a:pt x="163829" y="9144"/>
                </a:lnTo>
                <a:close/>
              </a:path>
              <a:path w="607060" h="802639">
                <a:moveTo>
                  <a:pt x="305562" y="793242"/>
                </a:moveTo>
                <a:lnTo>
                  <a:pt x="302895" y="791407"/>
                </a:lnTo>
                <a:lnTo>
                  <a:pt x="300228" y="793242"/>
                </a:lnTo>
                <a:lnTo>
                  <a:pt x="305562" y="793242"/>
                </a:lnTo>
                <a:close/>
              </a:path>
              <a:path w="607060" h="802639">
                <a:moveTo>
                  <a:pt x="305562" y="800817"/>
                </a:moveTo>
                <a:lnTo>
                  <a:pt x="305562" y="793242"/>
                </a:lnTo>
                <a:lnTo>
                  <a:pt x="300228" y="793242"/>
                </a:lnTo>
                <a:lnTo>
                  <a:pt x="300228" y="800295"/>
                </a:lnTo>
                <a:lnTo>
                  <a:pt x="303276" y="802386"/>
                </a:lnTo>
                <a:lnTo>
                  <a:pt x="305562" y="800817"/>
                </a:lnTo>
                <a:close/>
              </a:path>
              <a:path w="607060" h="802639">
                <a:moveTo>
                  <a:pt x="591312" y="604813"/>
                </a:moveTo>
                <a:lnTo>
                  <a:pt x="591312" y="603504"/>
                </a:lnTo>
                <a:lnTo>
                  <a:pt x="576077" y="603504"/>
                </a:lnTo>
                <a:lnTo>
                  <a:pt x="302895" y="791407"/>
                </a:lnTo>
                <a:lnTo>
                  <a:pt x="305562" y="793242"/>
                </a:lnTo>
                <a:lnTo>
                  <a:pt x="305562" y="800817"/>
                </a:lnTo>
                <a:lnTo>
                  <a:pt x="591312" y="604813"/>
                </a:lnTo>
                <a:close/>
              </a:path>
              <a:path w="607060" h="802639">
                <a:moveTo>
                  <a:pt x="447294" y="9144"/>
                </a:moveTo>
                <a:lnTo>
                  <a:pt x="442722" y="4572"/>
                </a:lnTo>
                <a:lnTo>
                  <a:pt x="442722" y="9144"/>
                </a:lnTo>
                <a:lnTo>
                  <a:pt x="447294" y="9144"/>
                </a:lnTo>
                <a:close/>
              </a:path>
              <a:path w="607060" h="802639">
                <a:moveTo>
                  <a:pt x="451866" y="603504"/>
                </a:moveTo>
                <a:lnTo>
                  <a:pt x="451866" y="598932"/>
                </a:lnTo>
                <a:lnTo>
                  <a:pt x="447294" y="594360"/>
                </a:lnTo>
                <a:lnTo>
                  <a:pt x="447294" y="9144"/>
                </a:lnTo>
                <a:lnTo>
                  <a:pt x="442722" y="9144"/>
                </a:lnTo>
                <a:lnTo>
                  <a:pt x="442722" y="603504"/>
                </a:lnTo>
                <a:lnTo>
                  <a:pt x="451866" y="603504"/>
                </a:lnTo>
                <a:close/>
              </a:path>
              <a:path w="607060" h="802639">
                <a:moveTo>
                  <a:pt x="606552" y="594360"/>
                </a:moveTo>
                <a:lnTo>
                  <a:pt x="447294" y="594360"/>
                </a:lnTo>
                <a:lnTo>
                  <a:pt x="451866" y="598932"/>
                </a:lnTo>
                <a:lnTo>
                  <a:pt x="451866" y="603504"/>
                </a:lnTo>
                <a:lnTo>
                  <a:pt x="576077" y="603504"/>
                </a:lnTo>
                <a:lnTo>
                  <a:pt x="588264" y="595122"/>
                </a:lnTo>
                <a:lnTo>
                  <a:pt x="591312" y="603504"/>
                </a:lnTo>
                <a:lnTo>
                  <a:pt x="591312" y="604813"/>
                </a:lnTo>
                <a:lnTo>
                  <a:pt x="606552" y="594360"/>
                </a:lnTo>
                <a:close/>
              </a:path>
              <a:path w="607060" h="802639">
                <a:moveTo>
                  <a:pt x="591312" y="603504"/>
                </a:moveTo>
                <a:lnTo>
                  <a:pt x="588264" y="595122"/>
                </a:lnTo>
                <a:lnTo>
                  <a:pt x="576077" y="603504"/>
                </a:lnTo>
                <a:lnTo>
                  <a:pt x="591312" y="603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95438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705" y="751271"/>
            <a:ext cx="6701953" cy="504071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3200" b="1" dirty="0"/>
              <a:t>Structure </a:t>
            </a:r>
            <a:r>
              <a:rPr sz="3200" b="1" spc="-5" dirty="0"/>
              <a:t>des </a:t>
            </a:r>
            <a:r>
              <a:rPr sz="3200" b="1" dirty="0"/>
              <a:t>canaux</a:t>
            </a:r>
            <a:r>
              <a:rPr sz="3200" b="1" spc="-122" dirty="0"/>
              <a:t> </a:t>
            </a:r>
            <a:r>
              <a:rPr sz="3200" b="1" dirty="0"/>
              <a:t>membranaires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3993" y="5445170"/>
            <a:ext cx="6463564" cy="68129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2176" spc="-5" dirty="0">
                <a:solidFill>
                  <a:srgbClr val="33339A"/>
                </a:solidFill>
                <a:latin typeface="Arial"/>
                <a:cs typeface="Arial"/>
              </a:rPr>
              <a:t>Les canaux de la membrane sont souvent formés de  plusieurs sous-unités</a:t>
            </a:r>
            <a:r>
              <a:rPr sz="2176" spc="41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76" dirty="0">
                <a:solidFill>
                  <a:srgbClr val="33339A"/>
                </a:solidFill>
                <a:latin typeface="Arial"/>
                <a:cs typeface="Arial"/>
              </a:rPr>
              <a:t>:</a:t>
            </a:r>
            <a:endParaRPr sz="2176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4209" y="2313410"/>
            <a:ext cx="2698977" cy="3083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5771993" y="2253232"/>
            <a:ext cx="3776658" cy="2917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31695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4897" y="658937"/>
            <a:ext cx="5462216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I-3. Osmose </a:t>
            </a:r>
            <a:r>
              <a:rPr sz="2902" spc="-9" dirty="0">
                <a:solidFill>
                  <a:schemeClr val="accent6">
                    <a:lumMod val="75000"/>
                  </a:schemeClr>
                </a:solidFill>
              </a:rPr>
              <a:t>(Passage </a:t>
            </a:r>
            <a:r>
              <a:rPr sz="2902" spc="-5" dirty="0">
                <a:solidFill>
                  <a:schemeClr val="accent6">
                    <a:lumMod val="75000"/>
                  </a:schemeClr>
                </a:solidFill>
              </a:rPr>
              <a:t>de</a:t>
            </a:r>
            <a:r>
              <a:rPr sz="2902" spc="-73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902" spc="-9" dirty="0">
                <a:solidFill>
                  <a:schemeClr val="accent6">
                    <a:lumMod val="75000"/>
                  </a:schemeClr>
                </a:solidFill>
              </a:rPr>
              <a:t>l’eau)</a:t>
            </a:r>
            <a:endParaRPr sz="2902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9399" y="1793414"/>
            <a:ext cx="2269995" cy="2902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2509462" y="2433871"/>
            <a:ext cx="1403846" cy="56940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spcBef>
                <a:spcPts val="86"/>
              </a:spcBef>
            </a:pP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Coté dilué =  </a:t>
            </a:r>
            <a:r>
              <a:rPr sz="1814" b="1" spc="-9" dirty="0">
                <a:solidFill>
                  <a:srgbClr val="FF3300"/>
                </a:solidFill>
                <a:latin typeface="Arial"/>
                <a:cs typeface="Arial"/>
              </a:rPr>
              <a:t>hypotonique</a:t>
            </a:r>
            <a:endParaRPr sz="181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3487" y="2516107"/>
            <a:ext cx="2234752" cy="56940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Coté plus</a:t>
            </a:r>
            <a:r>
              <a:rPr sz="1814" b="1" spc="-41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concentré</a:t>
            </a:r>
            <a:endParaRPr sz="1814">
              <a:latin typeface="Arial"/>
              <a:cs typeface="Arial"/>
            </a:endParaRPr>
          </a:p>
          <a:p>
            <a:pPr marL="11516"/>
            <a:r>
              <a:rPr sz="1814" b="1" spc="-5" dirty="0">
                <a:latin typeface="Arial"/>
                <a:cs typeface="Arial"/>
              </a:rPr>
              <a:t>=</a:t>
            </a:r>
            <a:r>
              <a:rPr sz="1814" b="1" spc="-18" dirty="0"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FF3300"/>
                </a:solidFill>
                <a:latin typeface="Arial"/>
                <a:cs typeface="Arial"/>
              </a:rPr>
              <a:t>hypertonique</a:t>
            </a:r>
            <a:endParaRPr sz="1814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69090" y="2920781"/>
            <a:ext cx="985802" cy="534360"/>
          </a:xfrm>
          <a:custGeom>
            <a:avLst/>
            <a:gdLst/>
            <a:ahLst/>
            <a:cxnLst/>
            <a:rect l="l" t="t" r="r" b="b"/>
            <a:pathLst>
              <a:path w="1087120" h="589279">
                <a:moveTo>
                  <a:pt x="1017808" y="535917"/>
                </a:moveTo>
                <a:lnTo>
                  <a:pt x="13716" y="0"/>
                </a:lnTo>
                <a:lnTo>
                  <a:pt x="0" y="25146"/>
                </a:lnTo>
                <a:lnTo>
                  <a:pt x="1003976" y="561754"/>
                </a:lnTo>
                <a:lnTo>
                  <a:pt x="1017808" y="535917"/>
                </a:lnTo>
                <a:close/>
              </a:path>
              <a:path w="1087120" h="589279">
                <a:moveTo>
                  <a:pt x="1030224" y="587683"/>
                </a:moveTo>
                <a:lnTo>
                  <a:pt x="1030224" y="542543"/>
                </a:lnTo>
                <a:lnTo>
                  <a:pt x="1016508" y="568451"/>
                </a:lnTo>
                <a:lnTo>
                  <a:pt x="1003976" y="561754"/>
                </a:lnTo>
                <a:lnTo>
                  <a:pt x="990600" y="586740"/>
                </a:lnTo>
                <a:lnTo>
                  <a:pt x="1030224" y="587683"/>
                </a:lnTo>
                <a:close/>
              </a:path>
              <a:path w="1087120" h="589279">
                <a:moveTo>
                  <a:pt x="1030224" y="542543"/>
                </a:moveTo>
                <a:lnTo>
                  <a:pt x="1017808" y="535917"/>
                </a:lnTo>
                <a:lnTo>
                  <a:pt x="1003976" y="561754"/>
                </a:lnTo>
                <a:lnTo>
                  <a:pt x="1016508" y="568451"/>
                </a:lnTo>
                <a:lnTo>
                  <a:pt x="1030224" y="542543"/>
                </a:lnTo>
                <a:close/>
              </a:path>
              <a:path w="1087120" h="589279">
                <a:moveTo>
                  <a:pt x="1086612" y="589026"/>
                </a:moveTo>
                <a:lnTo>
                  <a:pt x="1030986" y="511301"/>
                </a:lnTo>
                <a:lnTo>
                  <a:pt x="1017808" y="535917"/>
                </a:lnTo>
                <a:lnTo>
                  <a:pt x="1030224" y="542543"/>
                </a:lnTo>
                <a:lnTo>
                  <a:pt x="1030224" y="587683"/>
                </a:lnTo>
                <a:lnTo>
                  <a:pt x="1086612" y="5890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683450" y="3050686"/>
            <a:ext cx="985802" cy="534360"/>
          </a:xfrm>
          <a:custGeom>
            <a:avLst/>
            <a:gdLst/>
            <a:ahLst/>
            <a:cxnLst/>
            <a:rect l="l" t="t" r="r" b="b"/>
            <a:pathLst>
              <a:path w="1087120" h="589279">
                <a:moveTo>
                  <a:pt x="69121" y="535747"/>
                </a:moveTo>
                <a:lnTo>
                  <a:pt x="55626" y="510540"/>
                </a:lnTo>
                <a:lnTo>
                  <a:pt x="0" y="589026"/>
                </a:lnTo>
                <a:lnTo>
                  <a:pt x="56388" y="587235"/>
                </a:lnTo>
                <a:lnTo>
                  <a:pt x="56388" y="542544"/>
                </a:lnTo>
                <a:lnTo>
                  <a:pt x="69121" y="535747"/>
                </a:lnTo>
                <a:close/>
              </a:path>
              <a:path w="1087120" h="589279">
                <a:moveTo>
                  <a:pt x="82639" y="560999"/>
                </a:moveTo>
                <a:lnTo>
                  <a:pt x="69121" y="535747"/>
                </a:lnTo>
                <a:lnTo>
                  <a:pt x="56388" y="542544"/>
                </a:lnTo>
                <a:lnTo>
                  <a:pt x="70104" y="567690"/>
                </a:lnTo>
                <a:lnTo>
                  <a:pt x="82639" y="560999"/>
                </a:lnTo>
                <a:close/>
              </a:path>
              <a:path w="1087120" h="589279">
                <a:moveTo>
                  <a:pt x="96012" y="585978"/>
                </a:moveTo>
                <a:lnTo>
                  <a:pt x="82639" y="560999"/>
                </a:lnTo>
                <a:lnTo>
                  <a:pt x="70104" y="567690"/>
                </a:lnTo>
                <a:lnTo>
                  <a:pt x="56388" y="542544"/>
                </a:lnTo>
                <a:lnTo>
                  <a:pt x="56388" y="587235"/>
                </a:lnTo>
                <a:lnTo>
                  <a:pt x="96012" y="585978"/>
                </a:lnTo>
                <a:close/>
              </a:path>
              <a:path w="1087120" h="589279">
                <a:moveTo>
                  <a:pt x="1086612" y="25145"/>
                </a:moveTo>
                <a:lnTo>
                  <a:pt x="1072896" y="0"/>
                </a:lnTo>
                <a:lnTo>
                  <a:pt x="69121" y="535747"/>
                </a:lnTo>
                <a:lnTo>
                  <a:pt x="82639" y="560999"/>
                </a:lnTo>
                <a:lnTo>
                  <a:pt x="1086612" y="251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3857568" y="4784592"/>
            <a:ext cx="4344552" cy="56940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753170" marR="4607" indent="-742229">
              <a:spcBef>
                <a:spcPts val="86"/>
              </a:spcBef>
            </a:pP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Membrane semi-perméable </a:t>
            </a: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: perméable  à l’eau mais pas au</a:t>
            </a:r>
            <a:r>
              <a:rPr sz="1814" b="1" spc="-23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soluté</a:t>
            </a:r>
            <a:endParaRPr sz="1814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9215" y="4434033"/>
            <a:ext cx="78311" cy="391557"/>
          </a:xfrm>
          <a:custGeom>
            <a:avLst/>
            <a:gdLst/>
            <a:ahLst/>
            <a:cxnLst/>
            <a:rect l="l" t="t" r="r" b="b"/>
            <a:pathLst>
              <a:path w="86360" h="431800">
                <a:moveTo>
                  <a:pt x="86105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5" y="85344"/>
                </a:lnTo>
                <a:lnTo>
                  <a:pt x="28955" y="71628"/>
                </a:lnTo>
                <a:lnTo>
                  <a:pt x="57150" y="71628"/>
                </a:lnTo>
                <a:lnTo>
                  <a:pt x="57150" y="85344"/>
                </a:lnTo>
                <a:lnTo>
                  <a:pt x="86105" y="85344"/>
                </a:lnTo>
                <a:close/>
              </a:path>
              <a:path w="86360" h="431800">
                <a:moveTo>
                  <a:pt x="57150" y="85344"/>
                </a:moveTo>
                <a:lnTo>
                  <a:pt x="57150" y="71628"/>
                </a:lnTo>
                <a:lnTo>
                  <a:pt x="28955" y="71628"/>
                </a:lnTo>
                <a:lnTo>
                  <a:pt x="28955" y="85344"/>
                </a:lnTo>
                <a:lnTo>
                  <a:pt x="57150" y="85344"/>
                </a:lnTo>
                <a:close/>
              </a:path>
              <a:path w="86360" h="431800">
                <a:moveTo>
                  <a:pt x="57150" y="431292"/>
                </a:moveTo>
                <a:lnTo>
                  <a:pt x="57150" y="85344"/>
                </a:lnTo>
                <a:lnTo>
                  <a:pt x="28955" y="85344"/>
                </a:lnTo>
                <a:lnTo>
                  <a:pt x="28955" y="431292"/>
                </a:lnTo>
                <a:lnTo>
                  <a:pt x="57150" y="431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93113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687" y="249185"/>
            <a:ext cx="9535557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2568148" marR="4607" indent="-2385038">
              <a:lnSpc>
                <a:spcPct val="100000"/>
              </a:lnSpc>
              <a:spcBef>
                <a:spcPts val="91"/>
              </a:spcBef>
            </a:pPr>
            <a:r>
              <a:rPr spc="-5" dirty="0"/>
              <a:t>Comment l’eau </a:t>
            </a:r>
            <a:r>
              <a:rPr dirty="0"/>
              <a:t>traverse </a:t>
            </a:r>
            <a:r>
              <a:rPr spc="-5" dirty="0"/>
              <a:t>la</a:t>
            </a:r>
            <a:r>
              <a:rPr spc="-103" dirty="0"/>
              <a:t> </a:t>
            </a:r>
            <a:r>
              <a:rPr dirty="0"/>
              <a:t>membrane  </a:t>
            </a:r>
            <a:r>
              <a:rPr spc="-5" dirty="0"/>
              <a:t>des</a:t>
            </a:r>
            <a:r>
              <a:rPr spc="-18" dirty="0"/>
              <a:t> </a:t>
            </a:r>
            <a:r>
              <a:rPr spc="-5" dirty="0"/>
              <a:t>cellules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6582" y="1950182"/>
            <a:ext cx="6741109" cy="141509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22458" marR="1310562" indent="-310942">
              <a:spcBef>
                <a:spcPts val="91"/>
              </a:spcBef>
              <a:buChar char="•"/>
              <a:tabLst>
                <a:tab pos="321882" algn="l"/>
                <a:tab pos="322458" algn="l"/>
              </a:tabLst>
            </a:pPr>
            <a:r>
              <a:rPr sz="2176" spc="-5" dirty="0">
                <a:latin typeface="Arial"/>
                <a:cs typeface="Arial"/>
              </a:rPr>
              <a:t>Passage lent </a:t>
            </a:r>
            <a:r>
              <a:rPr sz="2176" dirty="0">
                <a:latin typeface="Arial"/>
                <a:cs typeface="Arial"/>
              </a:rPr>
              <a:t>à travers </a:t>
            </a:r>
            <a:r>
              <a:rPr sz="2176" spc="-5" dirty="0">
                <a:latin typeface="Arial"/>
                <a:cs typeface="Arial"/>
              </a:rPr>
              <a:t>les phospholipides  membranaires</a:t>
            </a:r>
            <a:endParaRPr sz="2176" dirty="0">
              <a:latin typeface="Arial"/>
              <a:cs typeface="Arial"/>
            </a:endParaRPr>
          </a:p>
          <a:p>
            <a:pPr marL="322458" marR="4607" indent="-310942">
              <a:spcBef>
                <a:spcPts val="521"/>
              </a:spcBef>
              <a:buChar char="•"/>
              <a:tabLst>
                <a:tab pos="321882" algn="l"/>
                <a:tab pos="322458" algn="l"/>
              </a:tabLst>
            </a:pPr>
            <a:r>
              <a:rPr sz="2176" spc="-5" dirty="0">
                <a:latin typeface="Arial"/>
                <a:cs typeface="Arial"/>
              </a:rPr>
              <a:t>Passage rapide </a:t>
            </a:r>
            <a:r>
              <a:rPr sz="2176" dirty="0">
                <a:latin typeface="Arial"/>
                <a:cs typeface="Arial"/>
              </a:rPr>
              <a:t>à </a:t>
            </a:r>
            <a:r>
              <a:rPr sz="2176" spc="-5" dirty="0">
                <a:latin typeface="Arial"/>
                <a:cs typeface="Arial"/>
              </a:rPr>
              <a:t>travers des canaux membranaires  spécifiques aux molécules d’eau, les</a:t>
            </a:r>
            <a:r>
              <a:rPr sz="2176" spc="27" dirty="0">
                <a:latin typeface="Arial"/>
                <a:cs typeface="Arial"/>
              </a:rPr>
              <a:t> </a:t>
            </a:r>
            <a:r>
              <a:rPr sz="2176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aquaporines</a:t>
            </a:r>
            <a:endParaRPr sz="2176" u="sng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5091" y="3622129"/>
            <a:ext cx="4495992" cy="1881546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4549" rIns="0" bIns="0" rtlCol="0">
            <a:spAutoFit/>
          </a:bodyPr>
          <a:lstStyle/>
          <a:p>
            <a:pPr marL="81766" marR="175624" algn="just">
              <a:spcBef>
                <a:spcPts val="272"/>
              </a:spcBef>
            </a:pPr>
            <a:r>
              <a:rPr sz="2000" spc="-5" dirty="0">
                <a:latin typeface="Arial"/>
                <a:cs typeface="Arial"/>
              </a:rPr>
              <a:t>Les </a:t>
            </a:r>
            <a:r>
              <a:rPr sz="2000" spc="-9" dirty="0">
                <a:latin typeface="Arial"/>
                <a:cs typeface="Arial"/>
              </a:rPr>
              <a:t>aquaporines </a:t>
            </a:r>
            <a:r>
              <a:rPr sz="2000" spc="-5" dirty="0">
                <a:latin typeface="Arial"/>
                <a:cs typeface="Arial"/>
              </a:rPr>
              <a:t>(on en </a:t>
            </a:r>
            <a:r>
              <a:rPr sz="2000" spc="-9" dirty="0">
                <a:latin typeface="Arial"/>
                <a:cs typeface="Arial"/>
              </a:rPr>
              <a:t>connaît </a:t>
            </a:r>
            <a:r>
              <a:rPr sz="2000" spc="-5" dirty="0">
                <a:latin typeface="Arial"/>
                <a:cs typeface="Arial"/>
              </a:rPr>
              <a:t>plus </a:t>
            </a:r>
            <a:r>
              <a:rPr sz="2000" spc="-9" dirty="0">
                <a:latin typeface="Arial"/>
                <a:cs typeface="Arial"/>
              </a:rPr>
              <a:t>de  </a:t>
            </a:r>
            <a:r>
              <a:rPr sz="2000" spc="-5" dirty="0">
                <a:latin typeface="Arial"/>
                <a:cs typeface="Arial"/>
              </a:rPr>
              <a:t>200 </a:t>
            </a:r>
            <a:r>
              <a:rPr sz="2000" spc="-9" dirty="0">
                <a:latin typeface="Arial"/>
                <a:cs typeface="Arial"/>
              </a:rPr>
              <a:t>sortes différentes </a:t>
            </a:r>
            <a:r>
              <a:rPr sz="2000" spc="-5" dirty="0" err="1">
                <a:latin typeface="Arial"/>
                <a:cs typeface="Arial"/>
              </a:rPr>
              <a:t>dans</a:t>
            </a:r>
            <a:r>
              <a:rPr sz="2000" spc="-5" dirty="0">
                <a:latin typeface="Arial"/>
                <a:cs typeface="Arial"/>
              </a:rPr>
              <a:t> l</a:t>
            </a:r>
            <a:r>
              <a:rPr lang="fr-FR" sz="2000" spc="-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règne</a:t>
            </a:r>
            <a:r>
              <a:rPr sz="2000" spc="-9" dirty="0">
                <a:latin typeface="Arial"/>
                <a:cs typeface="Arial"/>
              </a:rPr>
              <a:t>  </a:t>
            </a:r>
            <a:r>
              <a:rPr sz="2000" spc="-9" dirty="0" err="1">
                <a:latin typeface="Arial"/>
                <a:cs typeface="Arial"/>
              </a:rPr>
              <a:t>végétal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qu’animal</a:t>
            </a:r>
            <a:r>
              <a:rPr sz="2000" spc="-9" dirty="0">
                <a:latin typeface="Arial"/>
                <a:cs typeface="Arial"/>
              </a:rPr>
              <a:t>) permettent le  passage </a:t>
            </a:r>
            <a:r>
              <a:rPr sz="2000" spc="-5" dirty="0">
                <a:latin typeface="Arial"/>
                <a:cs typeface="Arial"/>
              </a:rPr>
              <a:t>de l'eau de part et </a:t>
            </a:r>
            <a:r>
              <a:rPr sz="2000" spc="-9" dirty="0">
                <a:latin typeface="Arial"/>
                <a:cs typeface="Arial"/>
              </a:rPr>
              <a:t>d'autre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9" dirty="0">
                <a:latin typeface="Arial"/>
                <a:cs typeface="Arial"/>
              </a:rPr>
              <a:t>la  membrane </a:t>
            </a:r>
            <a:r>
              <a:rPr sz="2000" spc="-5" dirty="0">
                <a:latin typeface="Arial"/>
                <a:cs typeface="Arial"/>
              </a:rPr>
              <a:t>tout en </a:t>
            </a:r>
            <a:r>
              <a:rPr sz="2000" spc="-9" dirty="0">
                <a:latin typeface="Arial"/>
                <a:cs typeface="Arial"/>
              </a:rPr>
              <a:t>empêchant </a:t>
            </a:r>
            <a:r>
              <a:rPr sz="2000" spc="-5" dirty="0">
                <a:latin typeface="Arial"/>
                <a:cs typeface="Arial"/>
              </a:rPr>
              <a:t>les ions </a:t>
            </a:r>
            <a:r>
              <a:rPr sz="2000" spc="-9" dirty="0">
                <a:latin typeface="Arial"/>
                <a:cs typeface="Arial"/>
              </a:rPr>
              <a:t>de  pénétrer </a:t>
            </a:r>
            <a:r>
              <a:rPr sz="2000" spc="-5" dirty="0">
                <a:latin typeface="Arial"/>
                <a:cs typeface="Arial"/>
              </a:rPr>
              <a:t>dans la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cellule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9324" y="5856305"/>
            <a:ext cx="4252421" cy="40192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spcBef>
                <a:spcPts val="86"/>
              </a:spcBef>
            </a:pPr>
            <a:r>
              <a:rPr sz="1270" b="1" spc="-5" dirty="0">
                <a:latin typeface="Arial"/>
                <a:cs typeface="Arial"/>
              </a:rPr>
              <a:t>Peter Agre s’est mérité le </a:t>
            </a:r>
            <a:r>
              <a:rPr sz="1270" b="1" spc="-9" dirty="0">
                <a:latin typeface="Arial"/>
                <a:cs typeface="Arial"/>
              </a:rPr>
              <a:t>Nobel </a:t>
            </a:r>
            <a:r>
              <a:rPr sz="1270" b="1" spc="-5" dirty="0">
                <a:latin typeface="Arial"/>
                <a:cs typeface="Arial"/>
              </a:rPr>
              <a:t>de </a:t>
            </a:r>
            <a:r>
              <a:rPr sz="1270" b="1" spc="-9" dirty="0">
                <a:latin typeface="Arial"/>
                <a:cs typeface="Arial"/>
              </a:rPr>
              <a:t>chimie </a:t>
            </a:r>
            <a:r>
              <a:rPr sz="1270" b="1" spc="-5" dirty="0">
                <a:latin typeface="Arial"/>
                <a:cs typeface="Arial"/>
              </a:rPr>
              <a:t>2003 pour </a:t>
            </a:r>
            <a:r>
              <a:rPr sz="1270" b="1" spc="-9" dirty="0">
                <a:latin typeface="Arial"/>
                <a:cs typeface="Arial"/>
              </a:rPr>
              <a:t>sa  </a:t>
            </a:r>
            <a:r>
              <a:rPr sz="1270" b="1" spc="-5" dirty="0">
                <a:latin typeface="Arial"/>
                <a:cs typeface="Arial"/>
              </a:rPr>
              <a:t>découverte des </a:t>
            </a:r>
            <a:r>
              <a:rPr sz="1270" b="1" spc="-9" dirty="0">
                <a:latin typeface="Arial"/>
                <a:cs typeface="Arial"/>
              </a:rPr>
              <a:t>aquaporines </a:t>
            </a:r>
            <a:r>
              <a:rPr sz="1270" b="1" spc="-5" dirty="0">
                <a:latin typeface="Arial"/>
                <a:cs typeface="Arial"/>
              </a:rPr>
              <a:t>en</a:t>
            </a:r>
            <a:r>
              <a:rPr sz="1270" b="1" spc="-45" dirty="0">
                <a:latin typeface="Arial"/>
                <a:cs typeface="Arial"/>
              </a:rPr>
              <a:t> </a:t>
            </a:r>
            <a:r>
              <a:rPr sz="1270" b="1" spc="-9" dirty="0">
                <a:latin typeface="Arial"/>
                <a:cs typeface="Arial"/>
              </a:rPr>
              <a:t>1988</a:t>
            </a:r>
            <a:endParaRPr sz="127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8454" y="3866737"/>
            <a:ext cx="2650608" cy="1756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294191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531" y="656688"/>
            <a:ext cx="6452659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Structure de</a:t>
            </a:r>
            <a:r>
              <a:rPr spc="-113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l’aquaporine</a:t>
            </a:r>
          </a:p>
        </p:txBody>
      </p:sp>
      <p:sp>
        <p:nvSpPr>
          <p:cNvPr id="3" name="object 3"/>
          <p:cNvSpPr/>
          <p:nvPr/>
        </p:nvSpPr>
        <p:spPr>
          <a:xfrm>
            <a:off x="3092049" y="2645020"/>
            <a:ext cx="2876244" cy="241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2781709" y="5410622"/>
            <a:ext cx="3718061" cy="84858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spcBef>
                <a:spcPts val="86"/>
              </a:spcBef>
            </a:pPr>
            <a:r>
              <a:rPr sz="1814" spc="-5" dirty="0">
                <a:solidFill>
                  <a:srgbClr val="33339A"/>
                </a:solidFill>
                <a:latin typeface="Arial"/>
                <a:cs typeface="Arial"/>
              </a:rPr>
              <a:t>Dans la </a:t>
            </a:r>
            <a:r>
              <a:rPr sz="1814" spc="-9" dirty="0">
                <a:solidFill>
                  <a:srgbClr val="33339A"/>
                </a:solidFill>
                <a:latin typeface="Arial"/>
                <a:cs typeface="Arial"/>
              </a:rPr>
              <a:t>membrane, </a:t>
            </a:r>
            <a:r>
              <a:rPr sz="1814" spc="-5" dirty="0">
                <a:solidFill>
                  <a:srgbClr val="33339A"/>
                </a:solidFill>
                <a:latin typeface="Arial"/>
                <a:cs typeface="Arial"/>
              </a:rPr>
              <a:t>les </a:t>
            </a:r>
            <a:r>
              <a:rPr sz="1814" spc="-9" dirty="0">
                <a:solidFill>
                  <a:srgbClr val="33339A"/>
                </a:solidFill>
                <a:latin typeface="Arial"/>
                <a:cs typeface="Arial"/>
              </a:rPr>
              <a:t>aquaporines  </a:t>
            </a:r>
            <a:r>
              <a:rPr sz="1814" spc="-5" dirty="0">
                <a:solidFill>
                  <a:srgbClr val="33339A"/>
                </a:solidFill>
                <a:latin typeface="Arial"/>
                <a:cs typeface="Arial"/>
              </a:rPr>
              <a:t>sont des tétramère </a:t>
            </a:r>
            <a:r>
              <a:rPr sz="1814" spc="-9" dirty="0">
                <a:solidFill>
                  <a:srgbClr val="33339A"/>
                </a:solidFill>
                <a:latin typeface="Arial"/>
                <a:cs typeface="Arial"/>
              </a:rPr>
              <a:t>constitué </a:t>
            </a:r>
            <a:r>
              <a:rPr sz="1814" spc="-5" dirty="0">
                <a:solidFill>
                  <a:srgbClr val="33339A"/>
                </a:solidFill>
                <a:latin typeface="Arial"/>
                <a:cs typeface="Arial"/>
              </a:rPr>
              <a:t>de 4  sous </a:t>
            </a:r>
            <a:r>
              <a:rPr sz="1814" spc="-9" dirty="0">
                <a:solidFill>
                  <a:srgbClr val="33339A"/>
                </a:solidFill>
                <a:latin typeface="Arial"/>
                <a:cs typeface="Arial"/>
              </a:rPr>
              <a:t>unités identiques</a:t>
            </a:r>
            <a:endParaRPr sz="1814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3777" y="2645020"/>
            <a:ext cx="3072483" cy="2612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6031174" y="3611764"/>
            <a:ext cx="848757" cy="154895"/>
          </a:xfrm>
          <a:custGeom>
            <a:avLst/>
            <a:gdLst/>
            <a:ahLst/>
            <a:cxnLst/>
            <a:rect l="l" t="t" r="r" b="b"/>
            <a:pathLst>
              <a:path w="935989" h="170814">
                <a:moveTo>
                  <a:pt x="764797" y="113975"/>
                </a:moveTo>
                <a:lnTo>
                  <a:pt x="763776" y="56829"/>
                </a:lnTo>
                <a:lnTo>
                  <a:pt x="0" y="68579"/>
                </a:lnTo>
                <a:lnTo>
                  <a:pt x="762" y="125729"/>
                </a:lnTo>
                <a:lnTo>
                  <a:pt x="764797" y="113975"/>
                </a:lnTo>
                <a:close/>
              </a:path>
              <a:path w="935989" h="170814">
                <a:moveTo>
                  <a:pt x="935736" y="83057"/>
                </a:moveTo>
                <a:lnTo>
                  <a:pt x="762762" y="0"/>
                </a:lnTo>
                <a:lnTo>
                  <a:pt x="763776" y="56829"/>
                </a:lnTo>
                <a:lnTo>
                  <a:pt x="792480" y="56387"/>
                </a:lnTo>
                <a:lnTo>
                  <a:pt x="793242" y="113537"/>
                </a:lnTo>
                <a:lnTo>
                  <a:pt x="793242" y="156541"/>
                </a:lnTo>
                <a:lnTo>
                  <a:pt x="935736" y="83057"/>
                </a:lnTo>
                <a:close/>
              </a:path>
              <a:path w="935989" h="170814">
                <a:moveTo>
                  <a:pt x="793242" y="113537"/>
                </a:moveTo>
                <a:lnTo>
                  <a:pt x="792480" y="56387"/>
                </a:lnTo>
                <a:lnTo>
                  <a:pt x="763776" y="56829"/>
                </a:lnTo>
                <a:lnTo>
                  <a:pt x="764797" y="113975"/>
                </a:lnTo>
                <a:lnTo>
                  <a:pt x="793242" y="113537"/>
                </a:lnTo>
                <a:close/>
              </a:path>
              <a:path w="935989" h="170814">
                <a:moveTo>
                  <a:pt x="793242" y="156541"/>
                </a:moveTo>
                <a:lnTo>
                  <a:pt x="793242" y="113537"/>
                </a:lnTo>
                <a:lnTo>
                  <a:pt x="764797" y="113975"/>
                </a:lnTo>
                <a:lnTo>
                  <a:pt x="765810" y="170687"/>
                </a:lnTo>
                <a:lnTo>
                  <a:pt x="793242" y="1565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4841302" y="3278021"/>
            <a:ext cx="1272559" cy="1079660"/>
          </a:xfrm>
          <a:custGeom>
            <a:avLst/>
            <a:gdLst/>
            <a:ahLst/>
            <a:cxnLst/>
            <a:rect l="l" t="t" r="r" b="b"/>
            <a:pathLst>
              <a:path w="1403350" h="1190625">
                <a:moveTo>
                  <a:pt x="1402842" y="610361"/>
                </a:moveTo>
                <a:lnTo>
                  <a:pt x="1402842" y="579119"/>
                </a:lnTo>
                <a:lnTo>
                  <a:pt x="1402080" y="563879"/>
                </a:lnTo>
                <a:lnTo>
                  <a:pt x="1396493" y="515585"/>
                </a:lnTo>
                <a:lnTo>
                  <a:pt x="1386915" y="469103"/>
                </a:lnTo>
                <a:lnTo>
                  <a:pt x="1373553" y="424487"/>
                </a:lnTo>
                <a:lnTo>
                  <a:pt x="1356609" y="381788"/>
                </a:lnTo>
                <a:lnTo>
                  <a:pt x="1336291" y="341059"/>
                </a:lnTo>
                <a:lnTo>
                  <a:pt x="1312801" y="302352"/>
                </a:lnTo>
                <a:lnTo>
                  <a:pt x="1286346" y="265720"/>
                </a:lnTo>
                <a:lnTo>
                  <a:pt x="1257130" y="231215"/>
                </a:lnTo>
                <a:lnTo>
                  <a:pt x="1225358" y="198889"/>
                </a:lnTo>
                <a:lnTo>
                  <a:pt x="1191235" y="168794"/>
                </a:lnTo>
                <a:lnTo>
                  <a:pt x="1154966" y="140983"/>
                </a:lnTo>
                <a:lnTo>
                  <a:pt x="1116756" y="115508"/>
                </a:lnTo>
                <a:lnTo>
                  <a:pt x="1076809" y="92422"/>
                </a:lnTo>
                <a:lnTo>
                  <a:pt x="1035332" y="71777"/>
                </a:lnTo>
                <a:lnTo>
                  <a:pt x="992528" y="53625"/>
                </a:lnTo>
                <a:lnTo>
                  <a:pt x="948603" y="38018"/>
                </a:lnTo>
                <a:lnTo>
                  <a:pt x="903761" y="25010"/>
                </a:lnTo>
                <a:lnTo>
                  <a:pt x="858207" y="14651"/>
                </a:lnTo>
                <a:lnTo>
                  <a:pt x="812148" y="6995"/>
                </a:lnTo>
                <a:lnTo>
                  <a:pt x="765786" y="2094"/>
                </a:lnTo>
                <a:lnTo>
                  <a:pt x="720090" y="34"/>
                </a:lnTo>
                <a:lnTo>
                  <a:pt x="682751" y="0"/>
                </a:lnTo>
                <a:lnTo>
                  <a:pt x="637481" y="1880"/>
                </a:lnTo>
                <a:lnTo>
                  <a:pt x="592186" y="6537"/>
                </a:lnTo>
                <a:lnTo>
                  <a:pt x="547075" y="13916"/>
                </a:lnTo>
                <a:lnTo>
                  <a:pt x="502354" y="23961"/>
                </a:lnTo>
                <a:lnTo>
                  <a:pt x="458230" y="36618"/>
                </a:lnTo>
                <a:lnTo>
                  <a:pt x="414910" y="51832"/>
                </a:lnTo>
                <a:lnTo>
                  <a:pt x="372601" y="69548"/>
                </a:lnTo>
                <a:lnTo>
                  <a:pt x="331509" y="89709"/>
                </a:lnTo>
                <a:lnTo>
                  <a:pt x="291843" y="112263"/>
                </a:lnTo>
                <a:lnTo>
                  <a:pt x="253808" y="137153"/>
                </a:lnTo>
                <a:lnTo>
                  <a:pt x="217612" y="164324"/>
                </a:lnTo>
                <a:lnTo>
                  <a:pt x="183461" y="193721"/>
                </a:lnTo>
                <a:lnTo>
                  <a:pt x="151562" y="225290"/>
                </a:lnTo>
                <a:lnTo>
                  <a:pt x="122123" y="258975"/>
                </a:lnTo>
                <a:lnTo>
                  <a:pt x="95349" y="294721"/>
                </a:lnTo>
                <a:lnTo>
                  <a:pt x="71449" y="332474"/>
                </a:lnTo>
                <a:lnTo>
                  <a:pt x="50629" y="372177"/>
                </a:lnTo>
                <a:lnTo>
                  <a:pt x="33096" y="413777"/>
                </a:lnTo>
                <a:lnTo>
                  <a:pt x="19056" y="457217"/>
                </a:lnTo>
                <a:lnTo>
                  <a:pt x="8717" y="502444"/>
                </a:lnTo>
                <a:lnTo>
                  <a:pt x="2285" y="549401"/>
                </a:lnTo>
                <a:lnTo>
                  <a:pt x="0" y="579881"/>
                </a:lnTo>
                <a:lnTo>
                  <a:pt x="0" y="586739"/>
                </a:lnTo>
                <a:lnTo>
                  <a:pt x="6095" y="579119"/>
                </a:lnTo>
                <a:lnTo>
                  <a:pt x="14477" y="576833"/>
                </a:lnTo>
                <a:lnTo>
                  <a:pt x="20812" y="576238"/>
                </a:lnTo>
                <a:lnTo>
                  <a:pt x="26860" y="577786"/>
                </a:lnTo>
                <a:lnTo>
                  <a:pt x="32051" y="581334"/>
                </a:lnTo>
                <a:lnTo>
                  <a:pt x="35813" y="586739"/>
                </a:lnTo>
                <a:lnTo>
                  <a:pt x="35813" y="595645"/>
                </a:lnTo>
                <a:lnTo>
                  <a:pt x="38099" y="595121"/>
                </a:lnTo>
                <a:lnTo>
                  <a:pt x="38099" y="580643"/>
                </a:lnTo>
                <a:lnTo>
                  <a:pt x="39623" y="552449"/>
                </a:lnTo>
                <a:lnTo>
                  <a:pt x="46716" y="505060"/>
                </a:lnTo>
                <a:lnTo>
                  <a:pt x="57956" y="459616"/>
                </a:lnTo>
                <a:lnTo>
                  <a:pt x="73109" y="416173"/>
                </a:lnTo>
                <a:lnTo>
                  <a:pt x="91941" y="374786"/>
                </a:lnTo>
                <a:lnTo>
                  <a:pt x="114216" y="335513"/>
                </a:lnTo>
                <a:lnTo>
                  <a:pt x="139699" y="298410"/>
                </a:lnTo>
                <a:lnTo>
                  <a:pt x="168156" y="263531"/>
                </a:lnTo>
                <a:lnTo>
                  <a:pt x="199352" y="230934"/>
                </a:lnTo>
                <a:lnTo>
                  <a:pt x="233051" y="200674"/>
                </a:lnTo>
                <a:lnTo>
                  <a:pt x="269019" y="172807"/>
                </a:lnTo>
                <a:lnTo>
                  <a:pt x="307021" y="147389"/>
                </a:lnTo>
                <a:lnTo>
                  <a:pt x="346822" y="124477"/>
                </a:lnTo>
                <a:lnTo>
                  <a:pt x="388187" y="104127"/>
                </a:lnTo>
                <a:lnTo>
                  <a:pt x="430881" y="86394"/>
                </a:lnTo>
                <a:lnTo>
                  <a:pt x="474669" y="71334"/>
                </a:lnTo>
                <a:lnTo>
                  <a:pt x="519317" y="59004"/>
                </a:lnTo>
                <a:lnTo>
                  <a:pt x="564588" y="49459"/>
                </a:lnTo>
                <a:lnTo>
                  <a:pt x="610250" y="42756"/>
                </a:lnTo>
                <a:lnTo>
                  <a:pt x="656066" y="38951"/>
                </a:lnTo>
                <a:lnTo>
                  <a:pt x="701801" y="38099"/>
                </a:lnTo>
                <a:lnTo>
                  <a:pt x="720090" y="38166"/>
                </a:lnTo>
                <a:lnTo>
                  <a:pt x="783194" y="41962"/>
                </a:lnTo>
                <a:lnTo>
                  <a:pt x="830213" y="48193"/>
                </a:lnTo>
                <a:lnTo>
                  <a:pt x="876888" y="57486"/>
                </a:lnTo>
                <a:lnTo>
                  <a:pt x="922957" y="69774"/>
                </a:lnTo>
                <a:lnTo>
                  <a:pt x="968161" y="84987"/>
                </a:lnTo>
                <a:lnTo>
                  <a:pt x="1012237" y="103058"/>
                </a:lnTo>
                <a:lnTo>
                  <a:pt x="1054925" y="123918"/>
                </a:lnTo>
                <a:lnTo>
                  <a:pt x="1095965" y="147499"/>
                </a:lnTo>
                <a:lnTo>
                  <a:pt x="1135095" y="173733"/>
                </a:lnTo>
                <a:lnTo>
                  <a:pt x="1172055" y="202551"/>
                </a:lnTo>
                <a:lnTo>
                  <a:pt x="1206583" y="233884"/>
                </a:lnTo>
                <a:lnTo>
                  <a:pt x="1238420" y="267666"/>
                </a:lnTo>
                <a:lnTo>
                  <a:pt x="1267303" y="303826"/>
                </a:lnTo>
                <a:lnTo>
                  <a:pt x="1292972" y="342298"/>
                </a:lnTo>
                <a:lnTo>
                  <a:pt x="1315166" y="383012"/>
                </a:lnTo>
                <a:lnTo>
                  <a:pt x="1333625" y="425900"/>
                </a:lnTo>
                <a:lnTo>
                  <a:pt x="1348088" y="470894"/>
                </a:lnTo>
                <a:lnTo>
                  <a:pt x="1358293" y="517926"/>
                </a:lnTo>
                <a:lnTo>
                  <a:pt x="1363980" y="566927"/>
                </a:lnTo>
                <a:lnTo>
                  <a:pt x="1364742" y="581405"/>
                </a:lnTo>
                <a:lnTo>
                  <a:pt x="1364742" y="788989"/>
                </a:lnTo>
                <a:lnTo>
                  <a:pt x="1375118" y="762223"/>
                </a:lnTo>
                <a:lnTo>
                  <a:pt x="1387892" y="718399"/>
                </a:lnTo>
                <a:lnTo>
                  <a:pt x="1396946" y="672840"/>
                </a:lnTo>
                <a:lnTo>
                  <a:pt x="1402080" y="625601"/>
                </a:lnTo>
                <a:lnTo>
                  <a:pt x="1402842" y="610361"/>
                </a:lnTo>
                <a:close/>
              </a:path>
              <a:path w="1403350" h="1190625">
                <a:moveTo>
                  <a:pt x="35813" y="586739"/>
                </a:moveTo>
                <a:lnTo>
                  <a:pt x="32051" y="581334"/>
                </a:lnTo>
                <a:lnTo>
                  <a:pt x="26860" y="577786"/>
                </a:lnTo>
                <a:lnTo>
                  <a:pt x="20812" y="576238"/>
                </a:lnTo>
                <a:lnTo>
                  <a:pt x="14477" y="576833"/>
                </a:lnTo>
                <a:lnTo>
                  <a:pt x="6095" y="579119"/>
                </a:lnTo>
                <a:lnTo>
                  <a:pt x="0" y="586739"/>
                </a:lnTo>
                <a:lnTo>
                  <a:pt x="0" y="595121"/>
                </a:lnTo>
                <a:lnTo>
                  <a:pt x="35813" y="586739"/>
                </a:lnTo>
                <a:close/>
              </a:path>
              <a:path w="1403350" h="1190625">
                <a:moveTo>
                  <a:pt x="35813" y="595645"/>
                </a:moveTo>
                <a:lnTo>
                  <a:pt x="35813" y="586739"/>
                </a:lnTo>
                <a:lnTo>
                  <a:pt x="0" y="595121"/>
                </a:lnTo>
                <a:lnTo>
                  <a:pt x="0" y="611123"/>
                </a:lnTo>
                <a:lnTo>
                  <a:pt x="761" y="626363"/>
                </a:lnTo>
                <a:lnTo>
                  <a:pt x="1523" y="633983"/>
                </a:lnTo>
                <a:lnTo>
                  <a:pt x="1523" y="603503"/>
                </a:lnTo>
                <a:lnTo>
                  <a:pt x="35813" y="595645"/>
                </a:lnTo>
                <a:close/>
              </a:path>
              <a:path w="1403350" h="1190625">
                <a:moveTo>
                  <a:pt x="38099" y="604265"/>
                </a:moveTo>
                <a:lnTo>
                  <a:pt x="38099" y="595121"/>
                </a:lnTo>
                <a:lnTo>
                  <a:pt x="1523" y="603503"/>
                </a:lnTo>
                <a:lnTo>
                  <a:pt x="6095" y="611885"/>
                </a:lnTo>
                <a:lnTo>
                  <a:pt x="14477" y="615695"/>
                </a:lnTo>
                <a:lnTo>
                  <a:pt x="22859" y="614171"/>
                </a:lnTo>
                <a:lnTo>
                  <a:pt x="32003" y="611885"/>
                </a:lnTo>
                <a:lnTo>
                  <a:pt x="38099" y="604265"/>
                </a:lnTo>
                <a:close/>
              </a:path>
              <a:path w="1403350" h="1190625">
                <a:moveTo>
                  <a:pt x="1364742" y="788989"/>
                </a:moveTo>
                <a:lnTo>
                  <a:pt x="1364742" y="610361"/>
                </a:lnTo>
                <a:lnTo>
                  <a:pt x="1363980" y="624077"/>
                </a:lnTo>
                <a:lnTo>
                  <a:pt x="1358572" y="671566"/>
                </a:lnTo>
                <a:lnTo>
                  <a:pt x="1348899" y="717194"/>
                </a:lnTo>
                <a:lnTo>
                  <a:pt x="1335200" y="760903"/>
                </a:lnTo>
                <a:lnTo>
                  <a:pt x="1317715" y="802632"/>
                </a:lnTo>
                <a:lnTo>
                  <a:pt x="1296682" y="842321"/>
                </a:lnTo>
                <a:lnTo>
                  <a:pt x="1272343" y="879910"/>
                </a:lnTo>
                <a:lnTo>
                  <a:pt x="1244937" y="915340"/>
                </a:lnTo>
                <a:lnTo>
                  <a:pt x="1214702" y="948551"/>
                </a:lnTo>
                <a:lnTo>
                  <a:pt x="1181880" y="979481"/>
                </a:lnTo>
                <a:lnTo>
                  <a:pt x="1146709" y="1008073"/>
                </a:lnTo>
                <a:lnTo>
                  <a:pt x="1109430" y="1034265"/>
                </a:lnTo>
                <a:lnTo>
                  <a:pt x="1070282" y="1057999"/>
                </a:lnTo>
                <a:lnTo>
                  <a:pt x="1029504" y="1079213"/>
                </a:lnTo>
                <a:lnTo>
                  <a:pt x="987336" y="1097848"/>
                </a:lnTo>
                <a:lnTo>
                  <a:pt x="944018" y="1113844"/>
                </a:lnTo>
                <a:lnTo>
                  <a:pt x="899790" y="1127141"/>
                </a:lnTo>
                <a:lnTo>
                  <a:pt x="854891" y="1137680"/>
                </a:lnTo>
                <a:lnTo>
                  <a:pt x="809561" y="1145400"/>
                </a:lnTo>
                <a:lnTo>
                  <a:pt x="764039" y="1150241"/>
                </a:lnTo>
                <a:lnTo>
                  <a:pt x="720090" y="1152080"/>
                </a:lnTo>
                <a:lnTo>
                  <a:pt x="682751" y="1152076"/>
                </a:lnTo>
                <a:lnTo>
                  <a:pt x="636891" y="1150040"/>
                </a:lnTo>
                <a:lnTo>
                  <a:pt x="589547" y="1144812"/>
                </a:lnTo>
                <a:lnTo>
                  <a:pt x="542501" y="1136522"/>
                </a:lnTo>
                <a:lnTo>
                  <a:pt x="496010" y="1125231"/>
                </a:lnTo>
                <a:lnTo>
                  <a:pt x="450330" y="1111002"/>
                </a:lnTo>
                <a:lnTo>
                  <a:pt x="405718" y="1093896"/>
                </a:lnTo>
                <a:lnTo>
                  <a:pt x="362429" y="1073975"/>
                </a:lnTo>
                <a:lnTo>
                  <a:pt x="320721" y="1051300"/>
                </a:lnTo>
                <a:lnTo>
                  <a:pt x="280851" y="1025933"/>
                </a:lnTo>
                <a:lnTo>
                  <a:pt x="243074" y="997936"/>
                </a:lnTo>
                <a:lnTo>
                  <a:pt x="207647" y="967371"/>
                </a:lnTo>
                <a:lnTo>
                  <a:pt x="174827" y="934299"/>
                </a:lnTo>
                <a:lnTo>
                  <a:pt x="144870" y="898782"/>
                </a:lnTo>
                <a:lnTo>
                  <a:pt x="118033" y="860882"/>
                </a:lnTo>
                <a:lnTo>
                  <a:pt x="94572" y="820660"/>
                </a:lnTo>
                <a:lnTo>
                  <a:pt x="74745" y="778179"/>
                </a:lnTo>
                <a:lnTo>
                  <a:pt x="58806" y="733499"/>
                </a:lnTo>
                <a:lnTo>
                  <a:pt x="47014" y="686684"/>
                </a:lnTo>
                <a:lnTo>
                  <a:pt x="39623" y="637793"/>
                </a:lnTo>
                <a:lnTo>
                  <a:pt x="38099" y="608837"/>
                </a:lnTo>
                <a:lnTo>
                  <a:pt x="38099" y="604265"/>
                </a:lnTo>
                <a:lnTo>
                  <a:pt x="32003" y="611885"/>
                </a:lnTo>
                <a:lnTo>
                  <a:pt x="22859" y="614171"/>
                </a:lnTo>
                <a:lnTo>
                  <a:pt x="14477" y="615695"/>
                </a:lnTo>
                <a:lnTo>
                  <a:pt x="6095" y="611885"/>
                </a:lnTo>
                <a:lnTo>
                  <a:pt x="1523" y="603503"/>
                </a:lnTo>
                <a:lnTo>
                  <a:pt x="1523" y="633983"/>
                </a:lnTo>
                <a:lnTo>
                  <a:pt x="8993" y="689446"/>
                </a:lnTo>
                <a:lnTo>
                  <a:pt x="19734" y="735487"/>
                </a:lnTo>
                <a:lnTo>
                  <a:pt x="34293" y="779667"/>
                </a:lnTo>
                <a:lnTo>
                  <a:pt x="52453" y="821929"/>
                </a:lnTo>
                <a:lnTo>
                  <a:pt x="73997" y="862213"/>
                </a:lnTo>
                <a:lnTo>
                  <a:pt x="98707" y="900461"/>
                </a:lnTo>
                <a:lnTo>
                  <a:pt x="126367" y="936616"/>
                </a:lnTo>
                <a:lnTo>
                  <a:pt x="156760" y="970618"/>
                </a:lnTo>
                <a:lnTo>
                  <a:pt x="189668" y="1002410"/>
                </a:lnTo>
                <a:lnTo>
                  <a:pt x="224875" y="1031933"/>
                </a:lnTo>
                <a:lnTo>
                  <a:pt x="262164" y="1059129"/>
                </a:lnTo>
                <a:lnTo>
                  <a:pt x="301317" y="1083939"/>
                </a:lnTo>
                <a:lnTo>
                  <a:pt x="342118" y="1106304"/>
                </a:lnTo>
                <a:lnTo>
                  <a:pt x="384349" y="1126168"/>
                </a:lnTo>
                <a:lnTo>
                  <a:pt x="427795" y="1143470"/>
                </a:lnTo>
                <a:lnTo>
                  <a:pt x="472237" y="1158154"/>
                </a:lnTo>
                <a:lnTo>
                  <a:pt x="517458" y="1170160"/>
                </a:lnTo>
                <a:lnTo>
                  <a:pt x="563243" y="1179431"/>
                </a:lnTo>
                <a:lnTo>
                  <a:pt x="609373" y="1185907"/>
                </a:lnTo>
                <a:lnTo>
                  <a:pt x="655631" y="1189531"/>
                </a:lnTo>
                <a:lnTo>
                  <a:pt x="701801" y="1190244"/>
                </a:lnTo>
                <a:lnTo>
                  <a:pt x="720090" y="1190244"/>
                </a:lnTo>
                <a:lnTo>
                  <a:pt x="783194" y="1186601"/>
                </a:lnTo>
                <a:lnTo>
                  <a:pt x="828402" y="1180994"/>
                </a:lnTo>
                <a:lnTo>
                  <a:pt x="873428" y="1172669"/>
                </a:lnTo>
                <a:lnTo>
                  <a:pt x="917943" y="1161699"/>
                </a:lnTo>
                <a:lnTo>
                  <a:pt x="961746" y="1148141"/>
                </a:lnTo>
                <a:lnTo>
                  <a:pt x="1004635" y="1132052"/>
                </a:lnTo>
                <a:lnTo>
                  <a:pt x="1046412" y="1113488"/>
                </a:lnTo>
                <a:lnTo>
                  <a:pt x="1086874" y="1092506"/>
                </a:lnTo>
                <a:lnTo>
                  <a:pt x="1125822" y="1069163"/>
                </a:lnTo>
                <a:lnTo>
                  <a:pt x="1163055" y="1043517"/>
                </a:lnTo>
                <a:lnTo>
                  <a:pt x="1198373" y="1015623"/>
                </a:lnTo>
                <a:lnTo>
                  <a:pt x="1231575" y="985539"/>
                </a:lnTo>
                <a:lnTo>
                  <a:pt x="1262460" y="953322"/>
                </a:lnTo>
                <a:lnTo>
                  <a:pt x="1290827" y="919028"/>
                </a:lnTo>
                <a:lnTo>
                  <a:pt x="1316478" y="882714"/>
                </a:lnTo>
                <a:lnTo>
                  <a:pt x="1339210" y="844438"/>
                </a:lnTo>
                <a:lnTo>
                  <a:pt x="1358823" y="804255"/>
                </a:lnTo>
                <a:lnTo>
                  <a:pt x="1364742" y="7889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7195704" y="5606170"/>
            <a:ext cx="1635325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5" dirty="0">
                <a:solidFill>
                  <a:srgbClr val="33339A"/>
                </a:solidFill>
                <a:latin typeface="Arial"/>
                <a:cs typeface="Arial"/>
              </a:rPr>
              <a:t>molécules</a:t>
            </a:r>
            <a:r>
              <a:rPr sz="1632" b="1" spc="-73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632" b="1" dirty="0">
                <a:solidFill>
                  <a:srgbClr val="33339A"/>
                </a:solidFill>
                <a:latin typeface="Arial"/>
                <a:cs typeface="Arial"/>
              </a:rPr>
              <a:t>d’eau</a:t>
            </a:r>
            <a:endParaRPr sz="163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03929" y="4731847"/>
            <a:ext cx="103647" cy="914400"/>
          </a:xfrm>
          <a:custGeom>
            <a:avLst/>
            <a:gdLst/>
            <a:ahLst/>
            <a:cxnLst/>
            <a:rect l="l" t="t" r="r" b="b"/>
            <a:pathLst>
              <a:path w="114300" h="1008379">
                <a:moveTo>
                  <a:pt x="114300" y="114300"/>
                </a:move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114300" h="1008379">
                <a:moveTo>
                  <a:pt x="76200" y="114300"/>
                </a:moveTo>
                <a:lnTo>
                  <a:pt x="76200" y="95250"/>
                </a:lnTo>
                <a:lnTo>
                  <a:pt x="38100" y="95250"/>
                </a:lnTo>
                <a:lnTo>
                  <a:pt x="38100" y="114300"/>
                </a:lnTo>
                <a:lnTo>
                  <a:pt x="76200" y="114300"/>
                </a:lnTo>
                <a:close/>
              </a:path>
              <a:path w="114300" h="1008379">
                <a:moveTo>
                  <a:pt x="76200" y="1008126"/>
                </a:moveTo>
                <a:lnTo>
                  <a:pt x="76200" y="114300"/>
                </a:lnTo>
                <a:lnTo>
                  <a:pt x="38100" y="114300"/>
                </a:lnTo>
                <a:lnTo>
                  <a:pt x="38100" y="1008126"/>
                </a:lnTo>
                <a:lnTo>
                  <a:pt x="76200" y="10081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7860194" y="4157640"/>
            <a:ext cx="326489" cy="103647"/>
          </a:xfrm>
          <a:custGeom>
            <a:avLst/>
            <a:gdLst/>
            <a:ahLst/>
            <a:cxnLst/>
            <a:rect l="l" t="t" r="r" b="b"/>
            <a:pathLst>
              <a:path w="360045" h="114300">
                <a:moveTo>
                  <a:pt x="114300" y="38100"/>
                </a:moveTo>
                <a:lnTo>
                  <a:pt x="114300" y="0"/>
                </a:lnTo>
                <a:lnTo>
                  <a:pt x="0" y="57150"/>
                </a:lnTo>
                <a:lnTo>
                  <a:pt x="95250" y="104775"/>
                </a:lnTo>
                <a:lnTo>
                  <a:pt x="95250" y="38100"/>
                </a:lnTo>
                <a:lnTo>
                  <a:pt x="114300" y="38100"/>
                </a:lnTo>
                <a:close/>
              </a:path>
              <a:path w="360045" h="114300">
                <a:moveTo>
                  <a:pt x="264414" y="76200"/>
                </a:moveTo>
                <a:lnTo>
                  <a:pt x="264414" y="38100"/>
                </a:lnTo>
                <a:lnTo>
                  <a:pt x="95250" y="38100"/>
                </a:lnTo>
                <a:lnTo>
                  <a:pt x="95250" y="76200"/>
                </a:lnTo>
                <a:lnTo>
                  <a:pt x="264414" y="76200"/>
                </a:lnTo>
                <a:close/>
              </a:path>
              <a:path w="360045" h="114300">
                <a:moveTo>
                  <a:pt x="114300" y="114300"/>
                </a:moveTo>
                <a:lnTo>
                  <a:pt x="114300" y="76200"/>
                </a:lnTo>
                <a:lnTo>
                  <a:pt x="95250" y="76200"/>
                </a:lnTo>
                <a:lnTo>
                  <a:pt x="95250" y="104775"/>
                </a:lnTo>
                <a:lnTo>
                  <a:pt x="114300" y="114300"/>
                </a:lnTo>
                <a:close/>
              </a:path>
              <a:path w="360045" h="114300">
                <a:moveTo>
                  <a:pt x="359663" y="57150"/>
                </a:moveTo>
                <a:lnTo>
                  <a:pt x="245363" y="0"/>
                </a:lnTo>
                <a:lnTo>
                  <a:pt x="245363" y="38100"/>
                </a:lnTo>
                <a:lnTo>
                  <a:pt x="264414" y="38100"/>
                </a:lnTo>
                <a:lnTo>
                  <a:pt x="264414" y="104774"/>
                </a:lnTo>
                <a:lnTo>
                  <a:pt x="359663" y="57150"/>
                </a:lnTo>
                <a:close/>
              </a:path>
              <a:path w="360045" h="114300">
                <a:moveTo>
                  <a:pt x="264414" y="104774"/>
                </a:moveTo>
                <a:lnTo>
                  <a:pt x="264414" y="76200"/>
                </a:lnTo>
                <a:lnTo>
                  <a:pt x="245363" y="76200"/>
                </a:lnTo>
                <a:lnTo>
                  <a:pt x="245363" y="114300"/>
                </a:lnTo>
                <a:lnTo>
                  <a:pt x="264414" y="1047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7865957" y="3901516"/>
            <a:ext cx="657009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0000"/>
                </a:solidFill>
                <a:latin typeface="Arial"/>
                <a:cs typeface="Arial"/>
              </a:rPr>
              <a:t>0.2</a:t>
            </a:r>
            <a:r>
              <a:rPr sz="1632" spc="-7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2" dirty="0">
                <a:solidFill>
                  <a:srgbClr val="FF0000"/>
                </a:solidFill>
                <a:latin typeface="Arial"/>
                <a:cs typeface="Arial"/>
              </a:rPr>
              <a:t>nm</a:t>
            </a:r>
            <a:endParaRPr sz="163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26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338959" y="231335"/>
            <a:ext cx="105156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dirty="0">
                <a:solidFill>
                  <a:srgbClr val="000099"/>
                </a:solidFill>
              </a:rPr>
              <a:t>Transport actif : consommation d’énergie</a:t>
            </a:r>
          </a:p>
          <a:p>
            <a:pPr algn="ctr" eaLnBrk="1" hangingPunct="1"/>
            <a:r>
              <a:rPr lang="fr-FR" altLang="fr-FR" sz="2800" dirty="0">
                <a:solidFill>
                  <a:srgbClr val="000099"/>
                </a:solidFill>
              </a:rPr>
              <a:t>Contre un gradient</a:t>
            </a:r>
          </a:p>
        </p:txBody>
      </p:sp>
      <p:pic>
        <p:nvPicPr>
          <p:cNvPr id="5" name="Picture 2" descr="animation_atpas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797"/>
            <a:ext cx="4464423" cy="492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61186" y="1690687"/>
            <a:ext cx="7430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pompe Na/K est une  </a:t>
            </a:r>
            <a:r>
              <a:rPr lang="fr-FR" alt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ATPase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membranaire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est </a:t>
            </a:r>
            <a:r>
              <a:rPr lang="fr-FR" altLang="fr-F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électrogénique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Na</a:t>
            </a:r>
            <a:r>
              <a:rPr lang="fr-FR" altLang="fr-FR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alt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2 K</a:t>
            </a:r>
            <a:r>
              <a:rPr lang="fr-FR" altLang="fr-FR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donc un </a:t>
            </a:r>
            <a:r>
              <a:rPr lang="fr-FR" alt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net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charge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participe au maintien du </a:t>
            </a:r>
            <a:r>
              <a:rPr lang="fr-FR" alt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 de membrane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(10%)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est </a:t>
            </a:r>
            <a:r>
              <a:rPr lang="fr-FR" alt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inhibée 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un alcaloïde végétal la </a:t>
            </a:r>
            <a:r>
              <a:rPr lang="fr-FR" altLang="fr-FR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OUABAINE</a:t>
            </a:r>
          </a:p>
        </p:txBody>
      </p:sp>
    </p:spTree>
    <p:extLst>
      <p:ext uri="{BB962C8B-B14F-4D97-AF65-F5344CB8AC3E}">
        <p14:creationId xmlns:p14="http://schemas.microsoft.com/office/powerpoint/2010/main" val="150838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547063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4879633" imgH="5337098" progId="Photoshop.Image.5">
                  <p:embed/>
                </p:oleObj>
              </mc:Choice>
              <mc:Fallback>
                <p:oleObj name="Image" r:id="rId3" imgW="4879633" imgH="5337098" progId="Photoshop.Image.5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70633" cy="6858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trans-ac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66" y="-31530"/>
            <a:ext cx="5775434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2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1" y="1204914"/>
            <a:ext cx="49752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ZoneTexte 3"/>
          <p:cNvSpPr txBox="1">
            <a:spLocks noChangeArrowheads="1"/>
          </p:cNvSpPr>
          <p:nvPr/>
        </p:nvSpPr>
        <p:spPr bwMode="auto">
          <a:xfrm>
            <a:off x="1698626" y="1452563"/>
            <a:ext cx="255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ENDOCYTOSE</a:t>
            </a:r>
          </a:p>
        </p:txBody>
      </p:sp>
      <p:sp>
        <p:nvSpPr>
          <p:cNvPr id="53252" name="ZoneTexte 4"/>
          <p:cNvSpPr txBox="1">
            <a:spLocks noChangeArrowheads="1"/>
          </p:cNvSpPr>
          <p:nvPr/>
        </p:nvSpPr>
        <p:spPr bwMode="auto">
          <a:xfrm>
            <a:off x="1811339" y="3124201"/>
            <a:ext cx="255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EXOCYTOSE</a:t>
            </a:r>
          </a:p>
        </p:txBody>
      </p:sp>
      <p:sp>
        <p:nvSpPr>
          <p:cNvPr id="53253" name="ZoneTexte 5"/>
          <p:cNvSpPr txBox="1">
            <a:spLocks noChangeArrowheads="1"/>
          </p:cNvSpPr>
          <p:nvPr/>
        </p:nvSpPr>
        <p:spPr bwMode="auto">
          <a:xfrm>
            <a:off x="1524000" y="4943476"/>
            <a:ext cx="364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BOURGEONNEMENT</a:t>
            </a:r>
          </a:p>
        </p:txBody>
      </p:sp>
      <p:sp>
        <p:nvSpPr>
          <p:cNvPr id="53254" name="ZoneTexte 6"/>
          <p:cNvSpPr txBox="1">
            <a:spLocks noChangeArrowheads="1"/>
          </p:cNvSpPr>
          <p:nvPr/>
        </p:nvSpPr>
        <p:spPr bwMode="auto">
          <a:xfrm>
            <a:off x="1792288" y="282575"/>
            <a:ext cx="7383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/>
              <a:t>LES TRANSPORTS CYTOTIQUES</a:t>
            </a:r>
          </a:p>
        </p:txBody>
      </p:sp>
    </p:spTree>
    <p:extLst>
      <p:ext uri="{BB962C8B-B14F-4D97-AF65-F5344CB8AC3E}">
        <p14:creationId xmlns:p14="http://schemas.microsoft.com/office/powerpoint/2010/main" val="69509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5CAB1-A90C-49E8-89A3-C6F6BC86D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A20D39-88B1-4423-BCEB-0C176A7B2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5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553" y="658938"/>
            <a:ext cx="7516936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/>
              <a:t>Transport actif / Transport</a:t>
            </a:r>
            <a:r>
              <a:rPr spc="-131" dirty="0"/>
              <a:t> </a:t>
            </a:r>
            <a:r>
              <a:rPr dirty="0"/>
              <a:t>passif</a:t>
            </a:r>
          </a:p>
        </p:txBody>
      </p:sp>
      <p:sp>
        <p:nvSpPr>
          <p:cNvPr id="3" name="object 3"/>
          <p:cNvSpPr/>
          <p:nvPr/>
        </p:nvSpPr>
        <p:spPr>
          <a:xfrm>
            <a:off x="7630107" y="4065274"/>
            <a:ext cx="2980086" cy="1810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7664426" y="1476717"/>
            <a:ext cx="2945767" cy="1771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950232" y="2818517"/>
            <a:ext cx="5258375" cy="2635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3158069" y="2617536"/>
            <a:ext cx="4606549" cy="2770839"/>
          </a:xfrm>
          <a:custGeom>
            <a:avLst/>
            <a:gdLst/>
            <a:ahLst/>
            <a:cxnLst/>
            <a:rect l="l" t="t" r="r" b="b"/>
            <a:pathLst>
              <a:path w="5080000" h="3055620">
                <a:moveTo>
                  <a:pt x="88900" y="592731"/>
                </a:moveTo>
                <a:lnTo>
                  <a:pt x="0" y="675789"/>
                </a:lnTo>
                <a:lnTo>
                  <a:pt x="63500" y="691453"/>
                </a:lnTo>
                <a:lnTo>
                  <a:pt x="63500" y="639213"/>
                </a:lnTo>
                <a:lnTo>
                  <a:pt x="71446" y="637238"/>
                </a:lnTo>
                <a:lnTo>
                  <a:pt x="88900" y="592731"/>
                </a:lnTo>
                <a:close/>
              </a:path>
              <a:path w="5080000" h="3055620">
                <a:moveTo>
                  <a:pt x="71446" y="637238"/>
                </a:moveTo>
                <a:lnTo>
                  <a:pt x="63500" y="639213"/>
                </a:lnTo>
                <a:lnTo>
                  <a:pt x="66867" y="648913"/>
                </a:lnTo>
                <a:lnTo>
                  <a:pt x="71446" y="637238"/>
                </a:lnTo>
                <a:close/>
              </a:path>
              <a:path w="5080000" h="3055620">
                <a:moveTo>
                  <a:pt x="66867" y="648913"/>
                </a:moveTo>
                <a:lnTo>
                  <a:pt x="63500" y="639213"/>
                </a:lnTo>
                <a:lnTo>
                  <a:pt x="63500" y="657501"/>
                </a:lnTo>
                <a:lnTo>
                  <a:pt x="66867" y="648913"/>
                </a:lnTo>
                <a:close/>
              </a:path>
              <a:path w="5080000" h="3055620">
                <a:moveTo>
                  <a:pt x="114300" y="703983"/>
                </a:moveTo>
                <a:lnTo>
                  <a:pt x="81954" y="674387"/>
                </a:lnTo>
                <a:lnTo>
                  <a:pt x="76200" y="675789"/>
                </a:lnTo>
                <a:lnTo>
                  <a:pt x="72806" y="666017"/>
                </a:lnTo>
                <a:lnTo>
                  <a:pt x="63500" y="657501"/>
                </a:lnTo>
                <a:lnTo>
                  <a:pt x="63500" y="691453"/>
                </a:lnTo>
                <a:lnTo>
                  <a:pt x="114300" y="703983"/>
                </a:lnTo>
                <a:close/>
              </a:path>
              <a:path w="5080000" h="3055620">
                <a:moveTo>
                  <a:pt x="5029200" y="1174144"/>
                </a:moveTo>
                <a:lnTo>
                  <a:pt x="5029200" y="924963"/>
                </a:lnTo>
                <a:lnTo>
                  <a:pt x="5003800" y="839619"/>
                </a:lnTo>
                <a:lnTo>
                  <a:pt x="4991100" y="798471"/>
                </a:lnTo>
                <a:lnTo>
                  <a:pt x="4978400" y="751516"/>
                </a:lnTo>
                <a:lnTo>
                  <a:pt x="4953000" y="705502"/>
                </a:lnTo>
                <a:lnTo>
                  <a:pt x="4940300" y="660490"/>
                </a:lnTo>
                <a:lnTo>
                  <a:pt x="4914900" y="616542"/>
                </a:lnTo>
                <a:lnTo>
                  <a:pt x="4902200" y="573717"/>
                </a:lnTo>
                <a:lnTo>
                  <a:pt x="4876800" y="532078"/>
                </a:lnTo>
                <a:lnTo>
                  <a:pt x="4851400" y="491683"/>
                </a:lnTo>
                <a:lnTo>
                  <a:pt x="4826000" y="452595"/>
                </a:lnTo>
                <a:lnTo>
                  <a:pt x="4800600" y="414873"/>
                </a:lnTo>
                <a:lnTo>
                  <a:pt x="4762500" y="378580"/>
                </a:lnTo>
                <a:lnTo>
                  <a:pt x="4737100" y="343775"/>
                </a:lnTo>
                <a:lnTo>
                  <a:pt x="4699000" y="310519"/>
                </a:lnTo>
                <a:lnTo>
                  <a:pt x="4660900" y="278874"/>
                </a:lnTo>
                <a:lnTo>
                  <a:pt x="4622800" y="248899"/>
                </a:lnTo>
                <a:lnTo>
                  <a:pt x="4584700" y="220656"/>
                </a:lnTo>
                <a:lnTo>
                  <a:pt x="4546600" y="194205"/>
                </a:lnTo>
                <a:lnTo>
                  <a:pt x="4508500" y="173631"/>
                </a:lnTo>
                <a:lnTo>
                  <a:pt x="4470400" y="153819"/>
                </a:lnTo>
                <a:lnTo>
                  <a:pt x="4432300" y="135531"/>
                </a:lnTo>
                <a:lnTo>
                  <a:pt x="4381500" y="118767"/>
                </a:lnTo>
                <a:lnTo>
                  <a:pt x="4343400" y="102216"/>
                </a:lnTo>
                <a:lnTo>
                  <a:pt x="4292600" y="87145"/>
                </a:lnTo>
                <a:lnTo>
                  <a:pt x="4241800" y="73497"/>
                </a:lnTo>
                <a:lnTo>
                  <a:pt x="4203700" y="61216"/>
                </a:lnTo>
                <a:lnTo>
                  <a:pt x="4152900" y="50245"/>
                </a:lnTo>
                <a:lnTo>
                  <a:pt x="4102100" y="40530"/>
                </a:lnTo>
                <a:lnTo>
                  <a:pt x="4051300" y="32012"/>
                </a:lnTo>
                <a:lnTo>
                  <a:pt x="4000500" y="24637"/>
                </a:lnTo>
                <a:lnTo>
                  <a:pt x="3949700" y="18348"/>
                </a:lnTo>
                <a:lnTo>
                  <a:pt x="3898900" y="13088"/>
                </a:lnTo>
                <a:lnTo>
                  <a:pt x="3848100" y="8801"/>
                </a:lnTo>
                <a:lnTo>
                  <a:pt x="3797300" y="5432"/>
                </a:lnTo>
                <a:lnTo>
                  <a:pt x="3746500" y="2923"/>
                </a:lnTo>
                <a:lnTo>
                  <a:pt x="3695700" y="1219"/>
                </a:lnTo>
                <a:lnTo>
                  <a:pt x="3644900" y="263"/>
                </a:lnTo>
                <a:lnTo>
                  <a:pt x="3594100" y="0"/>
                </a:lnTo>
                <a:lnTo>
                  <a:pt x="3543300" y="372"/>
                </a:lnTo>
                <a:lnTo>
                  <a:pt x="3492500" y="1323"/>
                </a:lnTo>
                <a:lnTo>
                  <a:pt x="3441700" y="2798"/>
                </a:lnTo>
                <a:lnTo>
                  <a:pt x="3390900" y="4741"/>
                </a:lnTo>
                <a:lnTo>
                  <a:pt x="3352800" y="7094"/>
                </a:lnTo>
                <a:lnTo>
                  <a:pt x="3302000" y="9801"/>
                </a:lnTo>
                <a:lnTo>
                  <a:pt x="3162299" y="18945"/>
                </a:lnTo>
                <a:lnTo>
                  <a:pt x="3111499" y="23555"/>
                </a:lnTo>
                <a:lnTo>
                  <a:pt x="3060699" y="28461"/>
                </a:lnTo>
                <a:lnTo>
                  <a:pt x="3022599" y="33657"/>
                </a:lnTo>
                <a:lnTo>
                  <a:pt x="2971799" y="39137"/>
                </a:lnTo>
                <a:lnTo>
                  <a:pt x="2920999" y="44893"/>
                </a:lnTo>
                <a:lnTo>
                  <a:pt x="2870199" y="50919"/>
                </a:lnTo>
                <a:lnTo>
                  <a:pt x="2819399" y="57208"/>
                </a:lnTo>
                <a:lnTo>
                  <a:pt x="2768599" y="63755"/>
                </a:lnTo>
                <a:lnTo>
                  <a:pt x="2717799" y="70552"/>
                </a:lnTo>
                <a:lnTo>
                  <a:pt x="2666999" y="77593"/>
                </a:lnTo>
                <a:lnTo>
                  <a:pt x="2616199" y="84872"/>
                </a:lnTo>
                <a:lnTo>
                  <a:pt x="2565399" y="92381"/>
                </a:lnTo>
                <a:lnTo>
                  <a:pt x="2514599" y="100114"/>
                </a:lnTo>
                <a:lnTo>
                  <a:pt x="2463800" y="108065"/>
                </a:lnTo>
                <a:lnTo>
                  <a:pt x="2413000" y="116226"/>
                </a:lnTo>
                <a:lnTo>
                  <a:pt x="2374900" y="124592"/>
                </a:lnTo>
                <a:lnTo>
                  <a:pt x="2324100" y="133156"/>
                </a:lnTo>
                <a:lnTo>
                  <a:pt x="2273300" y="141912"/>
                </a:lnTo>
                <a:lnTo>
                  <a:pt x="2222500" y="150852"/>
                </a:lnTo>
                <a:lnTo>
                  <a:pt x="2171700" y="159970"/>
                </a:lnTo>
                <a:lnTo>
                  <a:pt x="2120900" y="169259"/>
                </a:lnTo>
                <a:lnTo>
                  <a:pt x="2070100" y="178714"/>
                </a:lnTo>
                <a:lnTo>
                  <a:pt x="2019300" y="188327"/>
                </a:lnTo>
                <a:lnTo>
                  <a:pt x="1968500" y="198092"/>
                </a:lnTo>
                <a:lnTo>
                  <a:pt x="1917700" y="208002"/>
                </a:lnTo>
                <a:lnTo>
                  <a:pt x="1866900" y="218051"/>
                </a:lnTo>
                <a:lnTo>
                  <a:pt x="1828800" y="228232"/>
                </a:lnTo>
                <a:lnTo>
                  <a:pt x="1778000" y="238538"/>
                </a:lnTo>
                <a:lnTo>
                  <a:pt x="1727200" y="248964"/>
                </a:lnTo>
                <a:lnTo>
                  <a:pt x="1676400" y="259502"/>
                </a:lnTo>
                <a:lnTo>
                  <a:pt x="1625600" y="270145"/>
                </a:lnTo>
                <a:lnTo>
                  <a:pt x="1574800" y="280888"/>
                </a:lnTo>
                <a:lnTo>
                  <a:pt x="1524000" y="291724"/>
                </a:lnTo>
                <a:lnTo>
                  <a:pt x="1473200" y="302646"/>
                </a:lnTo>
                <a:lnTo>
                  <a:pt x="1422400" y="313647"/>
                </a:lnTo>
                <a:lnTo>
                  <a:pt x="1384300" y="324722"/>
                </a:lnTo>
                <a:lnTo>
                  <a:pt x="1333500" y="335862"/>
                </a:lnTo>
                <a:lnTo>
                  <a:pt x="1282700" y="347063"/>
                </a:lnTo>
                <a:lnTo>
                  <a:pt x="1231900" y="358317"/>
                </a:lnTo>
                <a:lnTo>
                  <a:pt x="1181100" y="369617"/>
                </a:lnTo>
                <a:lnTo>
                  <a:pt x="1130300" y="380958"/>
                </a:lnTo>
                <a:lnTo>
                  <a:pt x="1079500" y="392332"/>
                </a:lnTo>
                <a:lnTo>
                  <a:pt x="1041400" y="403733"/>
                </a:lnTo>
                <a:lnTo>
                  <a:pt x="838200" y="449475"/>
                </a:lnTo>
                <a:lnTo>
                  <a:pt x="673100" y="489861"/>
                </a:lnTo>
                <a:lnTo>
                  <a:pt x="330200" y="572919"/>
                </a:lnTo>
                <a:lnTo>
                  <a:pt x="71446" y="637238"/>
                </a:lnTo>
                <a:lnTo>
                  <a:pt x="66867" y="648913"/>
                </a:lnTo>
                <a:lnTo>
                  <a:pt x="72806" y="666017"/>
                </a:lnTo>
                <a:lnTo>
                  <a:pt x="81954" y="674387"/>
                </a:lnTo>
                <a:lnTo>
                  <a:pt x="685800" y="527199"/>
                </a:lnTo>
                <a:lnTo>
                  <a:pt x="850900" y="486051"/>
                </a:lnTo>
                <a:lnTo>
                  <a:pt x="952500" y="463198"/>
                </a:lnTo>
                <a:lnTo>
                  <a:pt x="1041400" y="440348"/>
                </a:lnTo>
                <a:lnTo>
                  <a:pt x="1143000" y="417557"/>
                </a:lnTo>
                <a:lnTo>
                  <a:pt x="1193800" y="406201"/>
                </a:lnTo>
                <a:lnTo>
                  <a:pt x="1244600" y="394880"/>
                </a:lnTo>
                <a:lnTo>
                  <a:pt x="1295400" y="383603"/>
                </a:lnTo>
                <a:lnTo>
                  <a:pt x="1346200" y="372375"/>
                </a:lnTo>
                <a:lnTo>
                  <a:pt x="1384300" y="361204"/>
                </a:lnTo>
                <a:lnTo>
                  <a:pt x="1435100" y="350097"/>
                </a:lnTo>
                <a:lnTo>
                  <a:pt x="1485900" y="339060"/>
                </a:lnTo>
                <a:lnTo>
                  <a:pt x="1536700" y="328101"/>
                </a:lnTo>
                <a:lnTo>
                  <a:pt x="1587500" y="317227"/>
                </a:lnTo>
                <a:lnTo>
                  <a:pt x="1638300" y="306445"/>
                </a:lnTo>
                <a:lnTo>
                  <a:pt x="1689100" y="295761"/>
                </a:lnTo>
                <a:lnTo>
                  <a:pt x="1739900" y="285184"/>
                </a:lnTo>
                <a:lnTo>
                  <a:pt x="1790700" y="274718"/>
                </a:lnTo>
                <a:lnTo>
                  <a:pt x="1841500" y="264373"/>
                </a:lnTo>
                <a:lnTo>
                  <a:pt x="1879600" y="254154"/>
                </a:lnTo>
                <a:lnTo>
                  <a:pt x="1930400" y="244069"/>
                </a:lnTo>
                <a:lnTo>
                  <a:pt x="1981200" y="234125"/>
                </a:lnTo>
                <a:lnTo>
                  <a:pt x="2032000" y="224328"/>
                </a:lnTo>
                <a:lnTo>
                  <a:pt x="2082800" y="214686"/>
                </a:lnTo>
                <a:lnTo>
                  <a:pt x="2133600" y="205206"/>
                </a:lnTo>
                <a:lnTo>
                  <a:pt x="2184400" y="195894"/>
                </a:lnTo>
                <a:lnTo>
                  <a:pt x="2235200" y="186758"/>
                </a:lnTo>
                <a:lnTo>
                  <a:pt x="2286000" y="177805"/>
                </a:lnTo>
                <a:lnTo>
                  <a:pt x="2336800" y="169042"/>
                </a:lnTo>
                <a:lnTo>
                  <a:pt x="2387600" y="160475"/>
                </a:lnTo>
                <a:lnTo>
                  <a:pt x="2438400" y="152112"/>
                </a:lnTo>
                <a:lnTo>
                  <a:pt x="2489200" y="143959"/>
                </a:lnTo>
                <a:lnTo>
                  <a:pt x="2540000" y="136025"/>
                </a:lnTo>
                <a:lnTo>
                  <a:pt x="2590800" y="128314"/>
                </a:lnTo>
                <a:lnTo>
                  <a:pt x="2628900" y="120836"/>
                </a:lnTo>
                <a:lnTo>
                  <a:pt x="2679700" y="113596"/>
                </a:lnTo>
                <a:lnTo>
                  <a:pt x="2730500" y="106602"/>
                </a:lnTo>
                <a:lnTo>
                  <a:pt x="2781299" y="99861"/>
                </a:lnTo>
                <a:lnTo>
                  <a:pt x="2832099" y="93379"/>
                </a:lnTo>
                <a:lnTo>
                  <a:pt x="2882899" y="87164"/>
                </a:lnTo>
                <a:lnTo>
                  <a:pt x="2933699" y="81222"/>
                </a:lnTo>
                <a:lnTo>
                  <a:pt x="2984499" y="75561"/>
                </a:lnTo>
                <a:lnTo>
                  <a:pt x="3035299" y="70188"/>
                </a:lnTo>
                <a:lnTo>
                  <a:pt x="3086099" y="65109"/>
                </a:lnTo>
                <a:lnTo>
                  <a:pt x="3136899" y="60332"/>
                </a:lnTo>
                <a:lnTo>
                  <a:pt x="3187699" y="55864"/>
                </a:lnTo>
                <a:lnTo>
                  <a:pt x="3238499" y="51711"/>
                </a:lnTo>
                <a:lnTo>
                  <a:pt x="3365500" y="44091"/>
                </a:lnTo>
                <a:lnTo>
                  <a:pt x="3416300" y="41969"/>
                </a:lnTo>
                <a:lnTo>
                  <a:pt x="3467100" y="40247"/>
                </a:lnTo>
                <a:lnTo>
                  <a:pt x="3517900" y="38994"/>
                </a:lnTo>
                <a:lnTo>
                  <a:pt x="3568700" y="38276"/>
                </a:lnTo>
                <a:lnTo>
                  <a:pt x="3619500" y="38158"/>
                </a:lnTo>
                <a:lnTo>
                  <a:pt x="3670300" y="38709"/>
                </a:lnTo>
                <a:lnTo>
                  <a:pt x="3721100" y="39994"/>
                </a:lnTo>
                <a:lnTo>
                  <a:pt x="3771900" y="42080"/>
                </a:lnTo>
                <a:lnTo>
                  <a:pt x="3822700" y="45033"/>
                </a:lnTo>
                <a:lnTo>
                  <a:pt x="3873500" y="48920"/>
                </a:lnTo>
                <a:lnTo>
                  <a:pt x="3924300" y="53809"/>
                </a:lnTo>
                <a:lnTo>
                  <a:pt x="3975100" y="59764"/>
                </a:lnTo>
                <a:lnTo>
                  <a:pt x="4025900" y="66853"/>
                </a:lnTo>
                <a:lnTo>
                  <a:pt x="4076700" y="75143"/>
                </a:lnTo>
                <a:lnTo>
                  <a:pt x="4127500" y="84700"/>
                </a:lnTo>
                <a:lnTo>
                  <a:pt x="4178300" y="95590"/>
                </a:lnTo>
                <a:lnTo>
                  <a:pt x="4229100" y="107881"/>
                </a:lnTo>
                <a:lnTo>
                  <a:pt x="4279900" y="121638"/>
                </a:lnTo>
                <a:lnTo>
                  <a:pt x="4330700" y="136929"/>
                </a:lnTo>
                <a:lnTo>
                  <a:pt x="4368800" y="153819"/>
                </a:lnTo>
                <a:lnTo>
                  <a:pt x="4406900" y="170583"/>
                </a:lnTo>
                <a:lnTo>
                  <a:pt x="4445000" y="188109"/>
                </a:lnTo>
                <a:lnTo>
                  <a:pt x="4483100" y="207159"/>
                </a:lnTo>
                <a:lnTo>
                  <a:pt x="4521200" y="226971"/>
                </a:lnTo>
                <a:lnTo>
                  <a:pt x="4559300" y="254085"/>
                </a:lnTo>
                <a:lnTo>
                  <a:pt x="4610100" y="283093"/>
                </a:lnTo>
                <a:lnTo>
                  <a:pt x="4648200" y="313926"/>
                </a:lnTo>
                <a:lnTo>
                  <a:pt x="4686300" y="346516"/>
                </a:lnTo>
                <a:lnTo>
                  <a:pt x="4711700" y="380793"/>
                </a:lnTo>
                <a:lnTo>
                  <a:pt x="4749800" y="416689"/>
                </a:lnTo>
                <a:lnTo>
                  <a:pt x="4775200" y="454135"/>
                </a:lnTo>
                <a:lnTo>
                  <a:pt x="4800600" y="493062"/>
                </a:lnTo>
                <a:lnTo>
                  <a:pt x="4826000" y="533401"/>
                </a:lnTo>
                <a:lnTo>
                  <a:pt x="4851400" y="575083"/>
                </a:lnTo>
                <a:lnTo>
                  <a:pt x="4876800" y="618039"/>
                </a:lnTo>
                <a:lnTo>
                  <a:pt x="4902200" y="662201"/>
                </a:lnTo>
                <a:lnTo>
                  <a:pt x="4914900" y="707499"/>
                </a:lnTo>
                <a:lnTo>
                  <a:pt x="4940300" y="753865"/>
                </a:lnTo>
                <a:lnTo>
                  <a:pt x="4965700" y="849525"/>
                </a:lnTo>
                <a:lnTo>
                  <a:pt x="4991100" y="932583"/>
                </a:lnTo>
                <a:lnTo>
                  <a:pt x="4991100" y="980144"/>
                </a:lnTo>
                <a:lnTo>
                  <a:pt x="5016500" y="1076448"/>
                </a:lnTo>
                <a:lnTo>
                  <a:pt x="5016500" y="1125136"/>
                </a:lnTo>
                <a:lnTo>
                  <a:pt x="5029200" y="1174144"/>
                </a:lnTo>
                <a:close/>
              </a:path>
              <a:path w="5080000" h="3055620">
                <a:moveTo>
                  <a:pt x="81954" y="674387"/>
                </a:moveTo>
                <a:lnTo>
                  <a:pt x="72806" y="666017"/>
                </a:lnTo>
                <a:lnTo>
                  <a:pt x="76200" y="675789"/>
                </a:lnTo>
                <a:lnTo>
                  <a:pt x="81954" y="674387"/>
                </a:lnTo>
                <a:close/>
              </a:path>
              <a:path w="5080000" h="3055620">
                <a:moveTo>
                  <a:pt x="5016500" y="2310694"/>
                </a:moveTo>
                <a:lnTo>
                  <a:pt x="5016500" y="1979308"/>
                </a:lnTo>
                <a:lnTo>
                  <a:pt x="5003800" y="2029535"/>
                </a:lnTo>
                <a:lnTo>
                  <a:pt x="5003800" y="2129432"/>
                </a:lnTo>
                <a:lnTo>
                  <a:pt x="4991100" y="2179045"/>
                </a:lnTo>
                <a:lnTo>
                  <a:pt x="4991100" y="2228399"/>
                </a:lnTo>
                <a:lnTo>
                  <a:pt x="4978400" y="2277464"/>
                </a:lnTo>
                <a:lnTo>
                  <a:pt x="4978400" y="2326215"/>
                </a:lnTo>
                <a:lnTo>
                  <a:pt x="4965700" y="2374623"/>
                </a:lnTo>
                <a:lnTo>
                  <a:pt x="4965700" y="2422660"/>
                </a:lnTo>
                <a:lnTo>
                  <a:pt x="4953000" y="2470299"/>
                </a:lnTo>
                <a:lnTo>
                  <a:pt x="4940300" y="2585361"/>
                </a:lnTo>
                <a:lnTo>
                  <a:pt x="4902200" y="2817009"/>
                </a:lnTo>
                <a:lnTo>
                  <a:pt x="4876800" y="3049419"/>
                </a:lnTo>
                <a:lnTo>
                  <a:pt x="4914900" y="3055515"/>
                </a:lnTo>
                <a:lnTo>
                  <a:pt x="4940300" y="2822343"/>
                </a:lnTo>
                <a:lnTo>
                  <a:pt x="4978400" y="2590695"/>
                </a:lnTo>
                <a:lnTo>
                  <a:pt x="5003800" y="2361333"/>
                </a:lnTo>
                <a:lnTo>
                  <a:pt x="5016500" y="2310694"/>
                </a:lnTo>
                <a:close/>
              </a:path>
              <a:path w="5080000" h="3055620">
                <a:moveTo>
                  <a:pt x="5029200" y="2209026"/>
                </a:moveTo>
                <a:lnTo>
                  <a:pt x="5029200" y="1878432"/>
                </a:lnTo>
                <a:lnTo>
                  <a:pt x="5016500" y="1928931"/>
                </a:lnTo>
                <a:lnTo>
                  <a:pt x="5016500" y="2259920"/>
                </a:lnTo>
                <a:lnTo>
                  <a:pt x="5029200" y="2209026"/>
                </a:lnTo>
                <a:close/>
              </a:path>
              <a:path w="5080000" h="3055620">
                <a:moveTo>
                  <a:pt x="5054600" y="2004537"/>
                </a:moveTo>
                <a:lnTo>
                  <a:pt x="5054600" y="1081819"/>
                </a:lnTo>
                <a:lnTo>
                  <a:pt x="5029200" y="977174"/>
                </a:lnTo>
                <a:lnTo>
                  <a:pt x="5029200" y="1322815"/>
                </a:lnTo>
                <a:lnTo>
                  <a:pt x="5041900" y="1372829"/>
                </a:lnTo>
                <a:lnTo>
                  <a:pt x="5041900" y="2055768"/>
                </a:lnTo>
                <a:lnTo>
                  <a:pt x="5054600" y="2004537"/>
                </a:lnTo>
                <a:close/>
              </a:path>
              <a:path w="5080000" h="3055620">
                <a:moveTo>
                  <a:pt x="5041900" y="2106936"/>
                </a:moveTo>
                <a:lnTo>
                  <a:pt x="5041900" y="1625080"/>
                </a:lnTo>
                <a:lnTo>
                  <a:pt x="5029200" y="1675773"/>
                </a:lnTo>
                <a:lnTo>
                  <a:pt x="5029200" y="2158027"/>
                </a:lnTo>
                <a:lnTo>
                  <a:pt x="5041900" y="2106936"/>
                </a:lnTo>
                <a:close/>
              </a:path>
              <a:path w="5080000" h="3055620">
                <a:moveTo>
                  <a:pt x="5067300" y="1850607"/>
                </a:moveTo>
                <a:lnTo>
                  <a:pt x="5067300" y="1187001"/>
                </a:lnTo>
                <a:lnTo>
                  <a:pt x="5054600" y="1134325"/>
                </a:lnTo>
                <a:lnTo>
                  <a:pt x="5054600" y="1901942"/>
                </a:lnTo>
                <a:lnTo>
                  <a:pt x="5067300" y="1850607"/>
                </a:lnTo>
                <a:close/>
              </a:path>
              <a:path w="5080000" h="3055620">
                <a:moveTo>
                  <a:pt x="5080000" y="1645350"/>
                </a:moveTo>
                <a:lnTo>
                  <a:pt x="5080000" y="1391307"/>
                </a:lnTo>
                <a:lnTo>
                  <a:pt x="5067300" y="1293009"/>
                </a:lnTo>
                <a:lnTo>
                  <a:pt x="5067300" y="1696624"/>
                </a:lnTo>
                <a:lnTo>
                  <a:pt x="5080000" y="164535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7071102" y="3068652"/>
            <a:ext cx="1104420" cy="1083115"/>
          </a:xfrm>
          <a:custGeom>
            <a:avLst/>
            <a:gdLst/>
            <a:ahLst/>
            <a:cxnLst/>
            <a:rect l="l" t="t" r="r" b="b"/>
            <a:pathLst>
              <a:path w="1217929" h="1194435">
                <a:moveTo>
                  <a:pt x="1217676" y="172973"/>
                </a:moveTo>
                <a:lnTo>
                  <a:pt x="1047750" y="0"/>
                </a:lnTo>
                <a:lnTo>
                  <a:pt x="198881" y="830579"/>
                </a:lnTo>
                <a:lnTo>
                  <a:pt x="113537" y="743711"/>
                </a:lnTo>
                <a:lnTo>
                  <a:pt x="0" y="1194053"/>
                </a:lnTo>
                <a:lnTo>
                  <a:pt x="368046" y="1110547"/>
                </a:lnTo>
                <a:lnTo>
                  <a:pt x="368046" y="1004315"/>
                </a:lnTo>
                <a:lnTo>
                  <a:pt x="1217676" y="172973"/>
                </a:lnTo>
                <a:close/>
              </a:path>
              <a:path w="1217929" h="1194435">
                <a:moveTo>
                  <a:pt x="453390" y="1091183"/>
                </a:moveTo>
                <a:lnTo>
                  <a:pt x="368046" y="1004315"/>
                </a:lnTo>
                <a:lnTo>
                  <a:pt x="368046" y="1110547"/>
                </a:lnTo>
                <a:lnTo>
                  <a:pt x="453390" y="10911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065563" y="3062434"/>
            <a:ext cx="1115937" cy="1095207"/>
          </a:xfrm>
          <a:custGeom>
            <a:avLst/>
            <a:gdLst/>
            <a:ahLst/>
            <a:cxnLst/>
            <a:rect l="l" t="t" r="r" b="b"/>
            <a:pathLst>
              <a:path w="1230629" h="1207770">
                <a:moveTo>
                  <a:pt x="204665" y="830211"/>
                </a:moveTo>
                <a:lnTo>
                  <a:pt x="117347" y="741425"/>
                </a:lnTo>
                <a:lnTo>
                  <a:pt x="0" y="1207769"/>
                </a:lnTo>
                <a:lnTo>
                  <a:pt x="5334" y="1206547"/>
                </a:lnTo>
                <a:lnTo>
                  <a:pt x="5333" y="1196339"/>
                </a:lnTo>
                <a:lnTo>
                  <a:pt x="12619" y="1194684"/>
                </a:lnTo>
                <a:lnTo>
                  <a:pt x="116585" y="781607"/>
                </a:lnTo>
                <a:lnTo>
                  <a:pt x="116585" y="753617"/>
                </a:lnTo>
                <a:lnTo>
                  <a:pt x="124205" y="751331"/>
                </a:lnTo>
                <a:lnTo>
                  <a:pt x="124205" y="761503"/>
                </a:lnTo>
                <a:lnTo>
                  <a:pt x="201167" y="841141"/>
                </a:lnTo>
                <a:lnTo>
                  <a:pt x="201167" y="833627"/>
                </a:lnTo>
                <a:lnTo>
                  <a:pt x="204665" y="830211"/>
                </a:lnTo>
                <a:close/>
              </a:path>
              <a:path w="1230629" h="1207770">
                <a:moveTo>
                  <a:pt x="12619" y="1194684"/>
                </a:moveTo>
                <a:lnTo>
                  <a:pt x="5333" y="1196339"/>
                </a:lnTo>
                <a:lnTo>
                  <a:pt x="10668" y="1202435"/>
                </a:lnTo>
                <a:lnTo>
                  <a:pt x="12619" y="1194684"/>
                </a:lnTo>
                <a:close/>
              </a:path>
              <a:path w="1230629" h="1207770">
                <a:moveTo>
                  <a:pt x="457962" y="1102773"/>
                </a:moveTo>
                <a:lnTo>
                  <a:pt x="457962" y="1093469"/>
                </a:lnTo>
                <a:lnTo>
                  <a:pt x="455676" y="1101089"/>
                </a:lnTo>
                <a:lnTo>
                  <a:pt x="450010" y="1095277"/>
                </a:lnTo>
                <a:lnTo>
                  <a:pt x="12619" y="1194684"/>
                </a:lnTo>
                <a:lnTo>
                  <a:pt x="10668" y="1202435"/>
                </a:lnTo>
                <a:lnTo>
                  <a:pt x="5333" y="1196339"/>
                </a:lnTo>
                <a:lnTo>
                  <a:pt x="5334" y="1206547"/>
                </a:lnTo>
                <a:lnTo>
                  <a:pt x="457962" y="1102773"/>
                </a:lnTo>
                <a:close/>
              </a:path>
              <a:path w="1230629" h="1207770">
                <a:moveTo>
                  <a:pt x="124205" y="751331"/>
                </a:moveTo>
                <a:lnTo>
                  <a:pt x="116585" y="753617"/>
                </a:lnTo>
                <a:lnTo>
                  <a:pt x="122175" y="759401"/>
                </a:lnTo>
                <a:lnTo>
                  <a:pt x="124205" y="751331"/>
                </a:lnTo>
                <a:close/>
              </a:path>
              <a:path w="1230629" h="1207770">
                <a:moveTo>
                  <a:pt x="122175" y="759401"/>
                </a:moveTo>
                <a:lnTo>
                  <a:pt x="116585" y="753617"/>
                </a:lnTo>
                <a:lnTo>
                  <a:pt x="116585" y="781607"/>
                </a:lnTo>
                <a:lnTo>
                  <a:pt x="122175" y="759401"/>
                </a:lnTo>
                <a:close/>
              </a:path>
              <a:path w="1230629" h="1207770">
                <a:moveTo>
                  <a:pt x="124205" y="761503"/>
                </a:moveTo>
                <a:lnTo>
                  <a:pt x="124205" y="751331"/>
                </a:lnTo>
                <a:lnTo>
                  <a:pt x="122175" y="759401"/>
                </a:lnTo>
                <a:lnTo>
                  <a:pt x="124205" y="761503"/>
                </a:lnTo>
                <a:close/>
              </a:path>
              <a:path w="1230629" h="1207770">
                <a:moveTo>
                  <a:pt x="208025" y="833627"/>
                </a:moveTo>
                <a:lnTo>
                  <a:pt x="204665" y="830211"/>
                </a:lnTo>
                <a:lnTo>
                  <a:pt x="201167" y="833627"/>
                </a:lnTo>
                <a:lnTo>
                  <a:pt x="208025" y="833627"/>
                </a:lnTo>
                <a:close/>
              </a:path>
              <a:path w="1230629" h="1207770">
                <a:moveTo>
                  <a:pt x="208025" y="840571"/>
                </a:moveTo>
                <a:lnTo>
                  <a:pt x="208025" y="833627"/>
                </a:lnTo>
                <a:lnTo>
                  <a:pt x="201167" y="833627"/>
                </a:lnTo>
                <a:lnTo>
                  <a:pt x="201167" y="841141"/>
                </a:lnTo>
                <a:lnTo>
                  <a:pt x="204215" y="844295"/>
                </a:lnTo>
                <a:lnTo>
                  <a:pt x="208025" y="840571"/>
                </a:lnTo>
                <a:close/>
              </a:path>
              <a:path w="1230629" h="1207770">
                <a:moveTo>
                  <a:pt x="1230630" y="180593"/>
                </a:moveTo>
                <a:lnTo>
                  <a:pt x="1054608" y="0"/>
                </a:lnTo>
                <a:lnTo>
                  <a:pt x="204665" y="830211"/>
                </a:lnTo>
                <a:lnTo>
                  <a:pt x="208025" y="833627"/>
                </a:lnTo>
                <a:lnTo>
                  <a:pt x="208025" y="840571"/>
                </a:lnTo>
                <a:lnTo>
                  <a:pt x="1050798" y="16610"/>
                </a:lnTo>
                <a:lnTo>
                  <a:pt x="1050798" y="9905"/>
                </a:lnTo>
                <a:lnTo>
                  <a:pt x="1057656" y="9905"/>
                </a:lnTo>
                <a:lnTo>
                  <a:pt x="1057656" y="16917"/>
                </a:lnTo>
                <a:lnTo>
                  <a:pt x="1217296" y="180137"/>
                </a:lnTo>
                <a:lnTo>
                  <a:pt x="1220724" y="176783"/>
                </a:lnTo>
                <a:lnTo>
                  <a:pt x="1220724" y="190278"/>
                </a:lnTo>
                <a:lnTo>
                  <a:pt x="1230630" y="180593"/>
                </a:lnTo>
                <a:close/>
              </a:path>
              <a:path w="1230629" h="1207770">
                <a:moveTo>
                  <a:pt x="1220724" y="190278"/>
                </a:moveTo>
                <a:lnTo>
                  <a:pt x="1220724" y="183641"/>
                </a:lnTo>
                <a:lnTo>
                  <a:pt x="1217296" y="180137"/>
                </a:lnTo>
                <a:lnTo>
                  <a:pt x="368046" y="1011173"/>
                </a:lnTo>
                <a:lnTo>
                  <a:pt x="377952" y="1021338"/>
                </a:lnTo>
                <a:lnTo>
                  <a:pt x="377952" y="1007363"/>
                </a:lnTo>
                <a:lnTo>
                  <a:pt x="381376" y="1010874"/>
                </a:lnTo>
                <a:lnTo>
                  <a:pt x="1220724" y="190278"/>
                </a:lnTo>
                <a:close/>
              </a:path>
              <a:path w="1230629" h="1207770">
                <a:moveTo>
                  <a:pt x="381376" y="1010874"/>
                </a:moveTo>
                <a:lnTo>
                  <a:pt x="377952" y="1007363"/>
                </a:lnTo>
                <a:lnTo>
                  <a:pt x="377952" y="1014221"/>
                </a:lnTo>
                <a:lnTo>
                  <a:pt x="381376" y="1010874"/>
                </a:lnTo>
                <a:close/>
              </a:path>
              <a:path w="1230629" h="1207770">
                <a:moveTo>
                  <a:pt x="468630" y="1100327"/>
                </a:moveTo>
                <a:lnTo>
                  <a:pt x="381376" y="1010874"/>
                </a:lnTo>
                <a:lnTo>
                  <a:pt x="377952" y="1014221"/>
                </a:lnTo>
                <a:lnTo>
                  <a:pt x="377952" y="1021338"/>
                </a:lnTo>
                <a:lnTo>
                  <a:pt x="450010" y="1095277"/>
                </a:lnTo>
                <a:lnTo>
                  <a:pt x="457962" y="1093469"/>
                </a:lnTo>
                <a:lnTo>
                  <a:pt x="457962" y="1102773"/>
                </a:lnTo>
                <a:lnTo>
                  <a:pt x="468630" y="1100327"/>
                </a:lnTo>
                <a:close/>
              </a:path>
              <a:path w="1230629" h="1207770">
                <a:moveTo>
                  <a:pt x="457962" y="1093469"/>
                </a:moveTo>
                <a:lnTo>
                  <a:pt x="450010" y="1095277"/>
                </a:lnTo>
                <a:lnTo>
                  <a:pt x="455676" y="1101089"/>
                </a:lnTo>
                <a:lnTo>
                  <a:pt x="457962" y="1093469"/>
                </a:lnTo>
                <a:close/>
              </a:path>
              <a:path w="1230629" h="1207770">
                <a:moveTo>
                  <a:pt x="1057656" y="9905"/>
                </a:moveTo>
                <a:lnTo>
                  <a:pt x="1050798" y="9905"/>
                </a:lnTo>
                <a:lnTo>
                  <a:pt x="1054150" y="13333"/>
                </a:lnTo>
                <a:lnTo>
                  <a:pt x="1057656" y="9905"/>
                </a:lnTo>
                <a:close/>
              </a:path>
              <a:path w="1230629" h="1207770">
                <a:moveTo>
                  <a:pt x="1054150" y="13333"/>
                </a:moveTo>
                <a:lnTo>
                  <a:pt x="1050798" y="9905"/>
                </a:lnTo>
                <a:lnTo>
                  <a:pt x="1050798" y="16610"/>
                </a:lnTo>
                <a:lnTo>
                  <a:pt x="1054150" y="13333"/>
                </a:lnTo>
                <a:close/>
              </a:path>
              <a:path w="1230629" h="1207770">
                <a:moveTo>
                  <a:pt x="1057656" y="16917"/>
                </a:moveTo>
                <a:lnTo>
                  <a:pt x="1057656" y="9905"/>
                </a:lnTo>
                <a:lnTo>
                  <a:pt x="1054150" y="13333"/>
                </a:lnTo>
                <a:lnTo>
                  <a:pt x="1057656" y="16917"/>
                </a:lnTo>
                <a:close/>
              </a:path>
              <a:path w="1230629" h="1207770">
                <a:moveTo>
                  <a:pt x="1220724" y="183641"/>
                </a:moveTo>
                <a:lnTo>
                  <a:pt x="1220724" y="176783"/>
                </a:lnTo>
                <a:lnTo>
                  <a:pt x="1217296" y="180137"/>
                </a:lnTo>
                <a:lnTo>
                  <a:pt x="1220724" y="183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46691" y="5368479"/>
            <a:ext cx="295395" cy="490022"/>
          </a:xfrm>
          <a:custGeom>
            <a:avLst/>
            <a:gdLst/>
            <a:ahLst/>
            <a:cxnLst/>
            <a:rect l="l" t="t" r="r" b="b"/>
            <a:pathLst>
              <a:path w="325754" h="540385">
                <a:moveTo>
                  <a:pt x="325374" y="270248"/>
                </a:moveTo>
                <a:lnTo>
                  <a:pt x="325374" y="256532"/>
                </a:lnTo>
                <a:lnTo>
                  <a:pt x="324612" y="243578"/>
                </a:lnTo>
                <a:lnTo>
                  <a:pt x="318291" y="192443"/>
                </a:lnTo>
                <a:lnTo>
                  <a:pt x="307867" y="147327"/>
                </a:lnTo>
                <a:lnTo>
                  <a:pt x="293851" y="108230"/>
                </a:lnTo>
                <a:lnTo>
                  <a:pt x="257092" y="48088"/>
                </a:lnTo>
                <a:lnTo>
                  <a:pt x="212110" y="12013"/>
                </a:lnTo>
                <a:lnTo>
                  <a:pt x="163001" y="0"/>
                </a:lnTo>
                <a:lnTo>
                  <a:pt x="138179" y="3014"/>
                </a:lnTo>
                <a:lnTo>
                  <a:pt x="90559" y="27085"/>
                </a:lnTo>
                <a:lnTo>
                  <a:pt x="49052" y="75205"/>
                </a:lnTo>
                <a:lnTo>
                  <a:pt x="17754" y="147371"/>
                </a:lnTo>
                <a:lnTo>
                  <a:pt x="7214" y="192470"/>
                </a:lnTo>
                <a:lnTo>
                  <a:pt x="761" y="243578"/>
                </a:lnTo>
                <a:lnTo>
                  <a:pt x="0" y="257294"/>
                </a:lnTo>
                <a:lnTo>
                  <a:pt x="0" y="283964"/>
                </a:lnTo>
                <a:lnTo>
                  <a:pt x="10769" y="361941"/>
                </a:lnTo>
                <a:lnTo>
                  <a:pt x="22804" y="406445"/>
                </a:lnTo>
                <a:lnTo>
                  <a:pt x="37930" y="444298"/>
                </a:lnTo>
                <a:lnTo>
                  <a:pt x="38100" y="444598"/>
                </a:lnTo>
                <a:lnTo>
                  <a:pt x="38100" y="257294"/>
                </a:lnTo>
                <a:lnTo>
                  <a:pt x="38862" y="245102"/>
                </a:lnTo>
                <a:lnTo>
                  <a:pt x="46684" y="191232"/>
                </a:lnTo>
                <a:lnTo>
                  <a:pt x="58624" y="145677"/>
                </a:lnTo>
                <a:lnTo>
                  <a:pt x="74021" y="108321"/>
                </a:lnTo>
                <a:lnTo>
                  <a:pt x="112533" y="57751"/>
                </a:lnTo>
                <a:lnTo>
                  <a:pt x="156921" y="38610"/>
                </a:lnTo>
                <a:lnTo>
                  <a:pt x="179664" y="40539"/>
                </a:lnTo>
                <a:lnTo>
                  <a:pt x="222932" y="66827"/>
                </a:lnTo>
                <a:lnTo>
                  <a:pt x="258832" y="122260"/>
                </a:lnTo>
                <a:lnTo>
                  <a:pt x="272363" y="160620"/>
                </a:lnTo>
                <a:lnTo>
                  <a:pt x="282064" y="205923"/>
                </a:lnTo>
                <a:lnTo>
                  <a:pt x="287274" y="258056"/>
                </a:lnTo>
                <a:lnTo>
                  <a:pt x="287274" y="446481"/>
                </a:lnTo>
                <a:lnTo>
                  <a:pt x="293287" y="435456"/>
                </a:lnTo>
                <a:lnTo>
                  <a:pt x="306781" y="400766"/>
                </a:lnTo>
                <a:lnTo>
                  <a:pt x="316934" y="361566"/>
                </a:lnTo>
                <a:lnTo>
                  <a:pt x="323284" y="318009"/>
                </a:lnTo>
                <a:lnTo>
                  <a:pt x="325374" y="270248"/>
                </a:lnTo>
                <a:close/>
              </a:path>
              <a:path w="325754" h="540385">
                <a:moveTo>
                  <a:pt x="287274" y="446481"/>
                </a:moveTo>
                <a:lnTo>
                  <a:pt x="287274" y="283202"/>
                </a:lnTo>
                <a:lnTo>
                  <a:pt x="282464" y="333123"/>
                </a:lnTo>
                <a:lnTo>
                  <a:pt x="273289" y="377011"/>
                </a:lnTo>
                <a:lnTo>
                  <a:pt x="260372" y="414665"/>
                </a:lnTo>
                <a:lnTo>
                  <a:pt x="225794" y="470464"/>
                </a:lnTo>
                <a:lnTo>
                  <a:pt x="183702" y="498906"/>
                </a:lnTo>
                <a:lnTo>
                  <a:pt x="161392" y="502363"/>
                </a:lnTo>
                <a:lnTo>
                  <a:pt x="139068" y="498376"/>
                </a:lnTo>
                <a:lnTo>
                  <a:pt x="96862" y="467262"/>
                </a:lnTo>
                <a:lnTo>
                  <a:pt x="62057" y="403949"/>
                </a:lnTo>
                <a:lnTo>
                  <a:pt x="48983" y="359714"/>
                </a:lnTo>
                <a:lnTo>
                  <a:pt x="39624" y="306824"/>
                </a:lnTo>
                <a:lnTo>
                  <a:pt x="38100" y="282440"/>
                </a:lnTo>
                <a:lnTo>
                  <a:pt x="38100" y="444598"/>
                </a:lnTo>
                <a:lnTo>
                  <a:pt x="75617" y="500665"/>
                </a:lnTo>
                <a:lnTo>
                  <a:pt x="120155" y="532265"/>
                </a:lnTo>
                <a:lnTo>
                  <a:pt x="167867" y="540322"/>
                </a:lnTo>
                <a:lnTo>
                  <a:pt x="191764" y="535903"/>
                </a:lnTo>
                <a:lnTo>
                  <a:pt x="215077" y="526057"/>
                </a:lnTo>
                <a:lnTo>
                  <a:pt x="237345" y="510936"/>
                </a:lnTo>
                <a:lnTo>
                  <a:pt x="258109" y="490694"/>
                </a:lnTo>
                <a:lnTo>
                  <a:pt x="276910" y="465483"/>
                </a:lnTo>
                <a:lnTo>
                  <a:pt x="287274" y="44648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6809911" y="5691622"/>
            <a:ext cx="854515" cy="298274"/>
          </a:xfrm>
          <a:custGeom>
            <a:avLst/>
            <a:gdLst/>
            <a:ahLst/>
            <a:cxnLst/>
            <a:rect l="l" t="t" r="r" b="b"/>
            <a:pathLst>
              <a:path w="942340" h="328929">
                <a:moveTo>
                  <a:pt x="838307" y="72673"/>
                </a:moveTo>
                <a:lnTo>
                  <a:pt x="827319" y="36712"/>
                </a:lnTo>
                <a:lnTo>
                  <a:pt x="0" y="291846"/>
                </a:lnTo>
                <a:lnTo>
                  <a:pt x="10668" y="328422"/>
                </a:lnTo>
                <a:lnTo>
                  <a:pt x="838307" y="72673"/>
                </a:lnTo>
                <a:close/>
              </a:path>
              <a:path w="942340" h="328929">
                <a:moveTo>
                  <a:pt x="941832" y="21336"/>
                </a:moveTo>
                <a:lnTo>
                  <a:pt x="816102" y="0"/>
                </a:lnTo>
                <a:lnTo>
                  <a:pt x="827319" y="36712"/>
                </a:lnTo>
                <a:lnTo>
                  <a:pt x="845058" y="31242"/>
                </a:lnTo>
                <a:lnTo>
                  <a:pt x="856488" y="67056"/>
                </a:lnTo>
                <a:lnTo>
                  <a:pt x="856488" y="103153"/>
                </a:lnTo>
                <a:lnTo>
                  <a:pt x="941832" y="21336"/>
                </a:lnTo>
                <a:close/>
              </a:path>
              <a:path w="942340" h="328929">
                <a:moveTo>
                  <a:pt x="856488" y="67056"/>
                </a:moveTo>
                <a:lnTo>
                  <a:pt x="845058" y="31242"/>
                </a:lnTo>
                <a:lnTo>
                  <a:pt x="827319" y="36712"/>
                </a:lnTo>
                <a:lnTo>
                  <a:pt x="838307" y="72673"/>
                </a:lnTo>
                <a:lnTo>
                  <a:pt x="856488" y="67056"/>
                </a:lnTo>
                <a:close/>
              </a:path>
              <a:path w="942340" h="328929">
                <a:moveTo>
                  <a:pt x="856488" y="103153"/>
                </a:moveTo>
                <a:lnTo>
                  <a:pt x="856488" y="67056"/>
                </a:lnTo>
                <a:lnTo>
                  <a:pt x="838307" y="72673"/>
                </a:lnTo>
                <a:lnTo>
                  <a:pt x="849630" y="109728"/>
                </a:lnTo>
                <a:lnTo>
                  <a:pt x="856488" y="10315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4343501" y="5509957"/>
            <a:ext cx="2138590" cy="74894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814" b="1" spc="-9" dirty="0">
                <a:latin typeface="Arial"/>
                <a:cs typeface="Arial"/>
              </a:rPr>
              <a:t>Bicouche</a:t>
            </a:r>
            <a:r>
              <a:rPr sz="1814" b="1" spc="9" dirty="0">
                <a:latin typeface="Arial"/>
                <a:cs typeface="Arial"/>
              </a:rPr>
              <a:t> </a:t>
            </a:r>
            <a:r>
              <a:rPr sz="1814" b="1" spc="-9" dirty="0">
                <a:latin typeface="Arial"/>
                <a:cs typeface="Arial"/>
              </a:rPr>
              <a:t>lipidique</a:t>
            </a:r>
            <a:endParaRPr sz="1814" dirty="0">
              <a:latin typeface="Arial"/>
              <a:cs typeface="Arial"/>
            </a:endParaRPr>
          </a:p>
          <a:p>
            <a:pPr marL="1142423">
              <a:spcBef>
                <a:spcPts val="1433"/>
              </a:spcBef>
            </a:pPr>
            <a:r>
              <a:rPr sz="1814" b="1" spc="-9" dirty="0">
                <a:solidFill>
                  <a:srgbClr val="00FF9A"/>
                </a:solidFill>
                <a:latin typeface="Arial"/>
                <a:cs typeface="Arial"/>
              </a:rPr>
              <a:t>Molécule</a:t>
            </a:r>
            <a:endParaRPr sz="1814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4935" y="5965993"/>
            <a:ext cx="1083691" cy="56940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209021" marR="4607" indent="-198081">
              <a:spcBef>
                <a:spcPts val="86"/>
              </a:spcBef>
            </a:pPr>
            <a:r>
              <a:rPr sz="1814" b="1" spc="-109" dirty="0">
                <a:solidFill>
                  <a:srgbClr val="0033CC"/>
                </a:solidFill>
                <a:latin typeface="Arial"/>
                <a:cs typeface="Arial"/>
              </a:rPr>
              <a:t>T</a:t>
            </a:r>
            <a:r>
              <a:rPr sz="1814" b="1" spc="-5" dirty="0">
                <a:solidFill>
                  <a:srgbClr val="0033CC"/>
                </a:solidFill>
                <a:latin typeface="Arial"/>
                <a:cs typeface="Arial"/>
              </a:rPr>
              <a:t>r</a:t>
            </a:r>
            <a:r>
              <a:rPr sz="1814" b="1" spc="-9" dirty="0">
                <a:solidFill>
                  <a:srgbClr val="0033CC"/>
                </a:solidFill>
                <a:latin typeface="Arial"/>
                <a:cs typeface="Arial"/>
              </a:rPr>
              <a:t>ansport  passif</a:t>
            </a:r>
            <a:endParaRPr sz="1814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98341" y="3383972"/>
            <a:ext cx="1083691" cy="56940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05184" marR="4607" indent="-293667">
              <a:spcBef>
                <a:spcPts val="86"/>
              </a:spcBef>
            </a:pPr>
            <a:r>
              <a:rPr sz="1814" b="1" spc="-109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814" b="1" spc="-5" dirty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1814" b="1" spc="-9" dirty="0">
                <a:solidFill>
                  <a:srgbClr val="FF3300"/>
                </a:solidFill>
                <a:latin typeface="Arial"/>
                <a:cs typeface="Arial"/>
              </a:rPr>
              <a:t>ansport  </a:t>
            </a:r>
            <a:r>
              <a:rPr sz="1814" b="1" spc="-5" dirty="0">
                <a:solidFill>
                  <a:srgbClr val="FF3300"/>
                </a:solidFill>
                <a:latin typeface="Arial"/>
                <a:cs typeface="Arial"/>
              </a:rPr>
              <a:t>actif</a:t>
            </a:r>
            <a:endParaRPr sz="1814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95014" y="1756899"/>
            <a:ext cx="1326110" cy="29022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814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Cytoplasme</a:t>
            </a:r>
            <a:endParaRPr sz="1814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80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8301" y="742345"/>
            <a:ext cx="2995983" cy="51394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264" dirty="0">
                <a:solidFill>
                  <a:srgbClr val="D83804"/>
                </a:solidFill>
                <a:latin typeface="Arial"/>
                <a:cs typeface="Arial"/>
              </a:rPr>
              <a:t>Transport</a:t>
            </a:r>
            <a:r>
              <a:rPr sz="3264" spc="-100" dirty="0">
                <a:solidFill>
                  <a:srgbClr val="D83804"/>
                </a:solidFill>
                <a:latin typeface="Arial"/>
                <a:cs typeface="Arial"/>
              </a:rPr>
              <a:t> </a:t>
            </a:r>
            <a:r>
              <a:rPr sz="3264" dirty="0">
                <a:solidFill>
                  <a:srgbClr val="D83804"/>
                </a:solidFill>
                <a:latin typeface="Arial"/>
                <a:cs typeface="Arial"/>
              </a:rPr>
              <a:t>passif</a:t>
            </a:r>
            <a:endParaRPr sz="326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217" y="1660385"/>
            <a:ext cx="3438789" cy="16193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20000"/>
              </a:lnSpc>
              <a:spcBef>
                <a:spcPts val="91"/>
              </a:spcBef>
            </a:pPr>
            <a:r>
              <a:rPr sz="2902" spc="-5" dirty="0">
                <a:latin typeface="Arial"/>
                <a:cs typeface="Arial"/>
              </a:rPr>
              <a:t>I-1. </a:t>
            </a:r>
            <a:r>
              <a:rPr sz="2902" spc="-9" dirty="0">
                <a:latin typeface="Arial"/>
                <a:cs typeface="Arial"/>
              </a:rPr>
              <a:t>Diffusion simple  </a:t>
            </a:r>
            <a:r>
              <a:rPr sz="2902" spc="-5" dirty="0">
                <a:latin typeface="Arial"/>
                <a:cs typeface="Arial"/>
              </a:rPr>
              <a:t>I-2. </a:t>
            </a:r>
            <a:r>
              <a:rPr sz="2902" spc="-9" dirty="0">
                <a:latin typeface="Arial"/>
                <a:cs typeface="Arial"/>
              </a:rPr>
              <a:t>Diffusion facilitée  </a:t>
            </a:r>
            <a:r>
              <a:rPr sz="2902" spc="-5" dirty="0">
                <a:latin typeface="Arial"/>
                <a:cs typeface="Arial"/>
              </a:rPr>
              <a:t>I-3. Osmose</a:t>
            </a:r>
            <a:endParaRPr sz="290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70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215" y="658938"/>
            <a:ext cx="4914974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I-1. 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Diffusion</a:t>
            </a:r>
            <a:r>
              <a:rPr spc="-103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simple</a:t>
            </a:r>
          </a:p>
        </p:txBody>
      </p:sp>
      <p:sp>
        <p:nvSpPr>
          <p:cNvPr id="3" name="object 3"/>
          <p:cNvSpPr/>
          <p:nvPr/>
        </p:nvSpPr>
        <p:spPr>
          <a:xfrm>
            <a:off x="2831550" y="2317180"/>
            <a:ext cx="2876934" cy="1365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7075552" y="2317180"/>
            <a:ext cx="2963308" cy="1406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3431698" y="3752724"/>
            <a:ext cx="5666055" cy="1039392"/>
          </a:xfrm>
          <a:prstGeom prst="rect">
            <a:avLst/>
          </a:prstGeom>
          <a:solidFill>
            <a:srgbClr val="003300"/>
          </a:solidFill>
        </p:spPr>
        <p:txBody>
          <a:bodyPr vert="horz" wrap="square" lIns="0" tIns="34549" rIns="0" bIns="0" rtlCol="0">
            <a:spAutoFit/>
          </a:bodyPr>
          <a:lstStyle/>
          <a:p>
            <a:pPr marL="82342" marR="203840">
              <a:spcBef>
                <a:spcPts val="272"/>
              </a:spcBef>
            </a:pPr>
            <a:r>
              <a:rPr sz="2176" spc="-5" dirty="0">
                <a:solidFill>
                  <a:srgbClr val="FFFF00"/>
                </a:solidFill>
                <a:latin typeface="Arial"/>
                <a:cs typeface="Arial"/>
              </a:rPr>
              <a:t>Une substance </a:t>
            </a:r>
            <a:r>
              <a:rPr sz="2176" spc="-9" dirty="0">
                <a:solidFill>
                  <a:srgbClr val="FFFF00"/>
                </a:solidFill>
                <a:latin typeface="Arial"/>
                <a:cs typeface="Arial"/>
              </a:rPr>
              <a:t>diffuse </a:t>
            </a:r>
            <a:r>
              <a:rPr sz="2176" spc="-5" dirty="0">
                <a:solidFill>
                  <a:srgbClr val="FFFF00"/>
                </a:solidFill>
                <a:latin typeface="Arial"/>
                <a:cs typeface="Arial"/>
              </a:rPr>
              <a:t>suivant son </a:t>
            </a:r>
            <a:r>
              <a:rPr sz="2176" b="1" i="1" spc="-5" dirty="0">
                <a:solidFill>
                  <a:srgbClr val="FF0000"/>
                </a:solidFill>
                <a:latin typeface="Arial"/>
                <a:cs typeface="Arial"/>
              </a:rPr>
              <a:t>gradient  de concentration </a:t>
            </a:r>
            <a:r>
              <a:rPr sz="2176" dirty="0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sz="2176" spc="-5" dirty="0">
                <a:solidFill>
                  <a:srgbClr val="FFFF00"/>
                </a:solidFill>
                <a:latin typeface="Arial"/>
                <a:cs typeface="Arial"/>
              </a:rPr>
              <a:t>de la zone la plus  </a:t>
            </a:r>
            <a:r>
              <a:rPr sz="2176" b="1" spc="-5" dirty="0">
                <a:solidFill>
                  <a:srgbClr val="FFFF00"/>
                </a:solidFill>
                <a:latin typeface="Arial"/>
                <a:cs typeface="Arial"/>
              </a:rPr>
              <a:t>concentrée </a:t>
            </a:r>
            <a:r>
              <a:rPr sz="2176" dirty="0">
                <a:solidFill>
                  <a:srgbClr val="FFFF00"/>
                </a:solidFill>
                <a:latin typeface="Arial"/>
                <a:cs typeface="Arial"/>
              </a:rPr>
              <a:t>à </a:t>
            </a:r>
            <a:r>
              <a:rPr sz="2176" spc="-5" dirty="0">
                <a:solidFill>
                  <a:srgbClr val="FFFF00"/>
                </a:solidFill>
                <a:latin typeface="Arial"/>
                <a:cs typeface="Arial"/>
              </a:rPr>
              <a:t>la zone qui l’est</a:t>
            </a:r>
            <a:r>
              <a:rPr sz="2176" spc="32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FFFF00"/>
                </a:solidFill>
                <a:latin typeface="Arial"/>
                <a:cs typeface="Arial"/>
              </a:rPr>
              <a:t>moins.</a:t>
            </a:r>
            <a:endParaRPr sz="2176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9501" y="4752034"/>
            <a:ext cx="7084839" cy="1430509"/>
          </a:xfrm>
          <a:custGeom>
            <a:avLst/>
            <a:gdLst/>
            <a:ahLst/>
            <a:cxnLst/>
            <a:rect l="l" t="t" r="r" b="b"/>
            <a:pathLst>
              <a:path w="7620000" h="1169034">
                <a:moveTo>
                  <a:pt x="0" y="0"/>
                </a:moveTo>
                <a:lnTo>
                  <a:pt x="0" y="1168908"/>
                </a:lnTo>
                <a:lnTo>
                  <a:pt x="7620000" y="1168908"/>
                </a:lnTo>
                <a:lnTo>
                  <a:pt x="76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795304" y="4923250"/>
            <a:ext cx="6919036" cy="1068719"/>
          </a:xfrm>
          <a:custGeom>
            <a:avLst/>
            <a:gdLst/>
            <a:ahLst/>
            <a:cxnLst/>
            <a:rect l="l" t="t" r="r" b="b"/>
            <a:pathLst>
              <a:path w="7630159" h="1178559">
                <a:moveTo>
                  <a:pt x="7629906" y="1178052"/>
                </a:moveTo>
                <a:lnTo>
                  <a:pt x="7629906" y="0"/>
                </a:lnTo>
                <a:lnTo>
                  <a:pt x="0" y="0"/>
                </a:lnTo>
                <a:lnTo>
                  <a:pt x="0" y="1178052"/>
                </a:lnTo>
                <a:lnTo>
                  <a:pt x="5334" y="1178052"/>
                </a:lnTo>
                <a:lnTo>
                  <a:pt x="5334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7620000" y="9905"/>
                </a:lnTo>
                <a:lnTo>
                  <a:pt x="7620000" y="4572"/>
                </a:lnTo>
                <a:lnTo>
                  <a:pt x="7625334" y="9905"/>
                </a:lnTo>
                <a:lnTo>
                  <a:pt x="7625334" y="1178052"/>
                </a:lnTo>
                <a:lnTo>
                  <a:pt x="7629906" y="1178052"/>
                </a:lnTo>
                <a:close/>
              </a:path>
              <a:path w="7630159" h="1178559">
                <a:moveTo>
                  <a:pt x="9905" y="9906"/>
                </a:moveTo>
                <a:lnTo>
                  <a:pt x="9905" y="4572"/>
                </a:lnTo>
                <a:lnTo>
                  <a:pt x="5334" y="9906"/>
                </a:lnTo>
                <a:lnTo>
                  <a:pt x="9905" y="9906"/>
                </a:lnTo>
                <a:close/>
              </a:path>
              <a:path w="7630159" h="1178559">
                <a:moveTo>
                  <a:pt x="9905" y="1168146"/>
                </a:moveTo>
                <a:lnTo>
                  <a:pt x="9905" y="9906"/>
                </a:lnTo>
                <a:lnTo>
                  <a:pt x="5334" y="9906"/>
                </a:lnTo>
                <a:lnTo>
                  <a:pt x="5334" y="1168146"/>
                </a:lnTo>
                <a:lnTo>
                  <a:pt x="9905" y="1168146"/>
                </a:lnTo>
                <a:close/>
              </a:path>
              <a:path w="7630159" h="1178559">
                <a:moveTo>
                  <a:pt x="7625334" y="1168146"/>
                </a:moveTo>
                <a:lnTo>
                  <a:pt x="5334" y="1168146"/>
                </a:lnTo>
                <a:lnTo>
                  <a:pt x="9905" y="1173479"/>
                </a:lnTo>
                <a:lnTo>
                  <a:pt x="9905" y="1178052"/>
                </a:lnTo>
                <a:lnTo>
                  <a:pt x="7620000" y="1178052"/>
                </a:lnTo>
                <a:lnTo>
                  <a:pt x="7620000" y="1173480"/>
                </a:lnTo>
                <a:lnTo>
                  <a:pt x="7625334" y="1168146"/>
                </a:lnTo>
                <a:close/>
              </a:path>
              <a:path w="7630159" h="1178559">
                <a:moveTo>
                  <a:pt x="9905" y="1178052"/>
                </a:moveTo>
                <a:lnTo>
                  <a:pt x="9905" y="1173479"/>
                </a:lnTo>
                <a:lnTo>
                  <a:pt x="5334" y="1168146"/>
                </a:lnTo>
                <a:lnTo>
                  <a:pt x="5334" y="1178052"/>
                </a:lnTo>
                <a:lnTo>
                  <a:pt x="9905" y="1178052"/>
                </a:lnTo>
                <a:close/>
              </a:path>
              <a:path w="7630159" h="1178559">
                <a:moveTo>
                  <a:pt x="7625334" y="9905"/>
                </a:moveTo>
                <a:lnTo>
                  <a:pt x="7620000" y="4572"/>
                </a:lnTo>
                <a:lnTo>
                  <a:pt x="7620000" y="9905"/>
                </a:lnTo>
                <a:lnTo>
                  <a:pt x="7625334" y="9905"/>
                </a:lnTo>
                <a:close/>
              </a:path>
              <a:path w="7630159" h="1178559">
                <a:moveTo>
                  <a:pt x="7625334" y="1168146"/>
                </a:moveTo>
                <a:lnTo>
                  <a:pt x="7625334" y="9905"/>
                </a:lnTo>
                <a:lnTo>
                  <a:pt x="7620000" y="9905"/>
                </a:lnTo>
                <a:lnTo>
                  <a:pt x="7620000" y="1168146"/>
                </a:lnTo>
                <a:lnTo>
                  <a:pt x="7625334" y="1168146"/>
                </a:lnTo>
                <a:close/>
              </a:path>
              <a:path w="7630159" h="1178559">
                <a:moveTo>
                  <a:pt x="7625334" y="1178052"/>
                </a:moveTo>
                <a:lnTo>
                  <a:pt x="7625334" y="1168146"/>
                </a:lnTo>
                <a:lnTo>
                  <a:pt x="7620000" y="1173480"/>
                </a:lnTo>
                <a:lnTo>
                  <a:pt x="7620000" y="1178052"/>
                </a:lnTo>
                <a:lnTo>
                  <a:pt x="7625334" y="1178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2720069" y="4768875"/>
            <a:ext cx="6903702" cy="1215569"/>
          </a:xfrm>
          <a:prstGeom prst="rect">
            <a:avLst/>
          </a:prstGeom>
        </p:spPr>
        <p:txBody>
          <a:bodyPr vert="horz" wrap="square" lIns="0" tIns="149713" rIns="0" bIns="0" rtlCol="0">
            <a:spAutoFit/>
          </a:bodyPr>
          <a:lstStyle/>
          <a:p>
            <a:pPr marL="2300393">
              <a:spcBef>
                <a:spcPts val="1179"/>
              </a:spcBef>
            </a:pPr>
            <a:r>
              <a:rPr sz="2000" b="1" spc="-9" dirty="0">
                <a:solidFill>
                  <a:srgbClr val="CC3300"/>
                </a:solidFill>
                <a:latin typeface="Arial"/>
                <a:cs typeface="Arial"/>
              </a:rPr>
              <a:t>Gradient 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=</a:t>
            </a:r>
            <a:r>
              <a:rPr sz="2000" b="1" spc="-14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9" dirty="0">
                <a:solidFill>
                  <a:srgbClr val="CC3300"/>
                </a:solidFill>
                <a:latin typeface="Arial"/>
                <a:cs typeface="Arial"/>
              </a:rPr>
              <a:t>différence</a:t>
            </a:r>
            <a:endParaRPr sz="2000" dirty="0">
              <a:latin typeface="Arial"/>
              <a:cs typeface="Arial"/>
            </a:endParaRPr>
          </a:p>
          <a:p>
            <a:pPr marL="108254" marR="103071" algn="ctr">
              <a:spcBef>
                <a:spcPts val="1088"/>
              </a:spcBef>
            </a:pPr>
            <a:r>
              <a:rPr sz="2000" spc="-5" dirty="0">
                <a:latin typeface="Arial"/>
                <a:cs typeface="Arial"/>
              </a:rPr>
              <a:t>Le </a:t>
            </a:r>
            <a:r>
              <a:rPr sz="2000" spc="-9" dirty="0">
                <a:latin typeface="Arial"/>
                <a:cs typeface="Arial"/>
              </a:rPr>
              <a:t>gradient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9" dirty="0">
                <a:latin typeface="Arial"/>
                <a:cs typeface="Arial"/>
              </a:rPr>
              <a:t>concentration </a:t>
            </a:r>
            <a:r>
              <a:rPr sz="2000" spc="-5" dirty="0">
                <a:latin typeface="Arial"/>
                <a:cs typeface="Arial"/>
              </a:rPr>
              <a:t>entre deux </a:t>
            </a:r>
            <a:r>
              <a:rPr sz="2000" spc="-9" dirty="0">
                <a:latin typeface="Arial"/>
                <a:cs typeface="Arial"/>
              </a:rPr>
              <a:t>milieux </a:t>
            </a:r>
            <a:r>
              <a:rPr sz="2000" spc="-5" dirty="0">
                <a:latin typeface="Arial"/>
                <a:cs typeface="Arial"/>
              </a:rPr>
              <a:t>c'est la </a:t>
            </a:r>
            <a:r>
              <a:rPr sz="2000" spc="-9" dirty="0">
                <a:solidFill>
                  <a:srgbClr val="FF0000"/>
                </a:solidFill>
                <a:latin typeface="Arial"/>
                <a:cs typeface="Arial"/>
              </a:rPr>
              <a:t>différence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de concentration </a:t>
            </a:r>
            <a:r>
              <a:rPr sz="2000" spc="-5" dirty="0">
                <a:latin typeface="Arial"/>
                <a:cs typeface="Arial"/>
              </a:rPr>
              <a:t>entre les deux</a:t>
            </a:r>
            <a:r>
              <a:rPr sz="2000" spc="-9" dirty="0">
                <a:latin typeface="Arial"/>
                <a:cs typeface="Arial"/>
              </a:rPr>
              <a:t> milieux.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47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861" y="639733"/>
            <a:ext cx="7186217" cy="1119624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marR="4607" algn="ctr">
              <a:lnSpc>
                <a:spcPct val="100000"/>
              </a:lnSpc>
              <a:spcBef>
                <a:spcPts val="91"/>
              </a:spcBef>
            </a:pPr>
            <a:r>
              <a:rPr dirty="0"/>
              <a:t>…</a:t>
            </a:r>
            <a:r>
              <a:rPr sz="2800" dirty="0"/>
              <a:t>mais </a:t>
            </a:r>
            <a:r>
              <a:rPr sz="2800" spc="-5" dirty="0"/>
              <a:t>il n’y </a:t>
            </a:r>
            <a:r>
              <a:rPr sz="2800" dirty="0"/>
              <a:t>a </a:t>
            </a:r>
            <a:r>
              <a:rPr sz="2800" spc="-5" dirty="0"/>
              <a:t>que quelques</a:t>
            </a:r>
            <a:r>
              <a:rPr sz="2800" spc="-109" dirty="0"/>
              <a:t> </a:t>
            </a:r>
            <a:r>
              <a:rPr sz="2800" dirty="0"/>
              <a:t>molécules  </a:t>
            </a:r>
            <a:r>
              <a:rPr sz="2800" spc="-5" dirty="0"/>
              <a:t>qui </a:t>
            </a:r>
            <a:r>
              <a:rPr sz="2800" dirty="0"/>
              <a:t>traversent </a:t>
            </a:r>
            <a:r>
              <a:rPr sz="2800" spc="-5" dirty="0"/>
              <a:t>les membranes par  </a:t>
            </a:r>
            <a:r>
              <a:rPr sz="2800" dirty="0"/>
              <a:t>simple</a:t>
            </a:r>
            <a:r>
              <a:rPr sz="2800" spc="-9" dirty="0"/>
              <a:t> </a:t>
            </a:r>
            <a:r>
              <a:rPr sz="2800" spc="-5" dirty="0"/>
              <a:t>diffusion</a:t>
            </a:r>
          </a:p>
        </p:txBody>
      </p:sp>
      <p:sp>
        <p:nvSpPr>
          <p:cNvPr id="3" name="object 3"/>
          <p:cNvSpPr/>
          <p:nvPr/>
        </p:nvSpPr>
        <p:spPr>
          <a:xfrm>
            <a:off x="2492535" y="4081508"/>
            <a:ext cx="5194335" cy="229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3032535" y="2266376"/>
            <a:ext cx="4402709" cy="1270841"/>
          </a:xfrm>
          <a:prstGeom prst="rect">
            <a:avLst/>
          </a:prstGeom>
        </p:spPr>
        <p:txBody>
          <a:bodyPr vert="horz" wrap="square" lIns="0" tIns="149713" rIns="0" bIns="0" rtlCol="0">
            <a:spAutoFit/>
          </a:bodyPr>
          <a:lstStyle/>
          <a:p>
            <a:pPr marL="11516">
              <a:spcBef>
                <a:spcPts val="1179"/>
              </a:spcBef>
            </a:pP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La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membrane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est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perméable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aux</a:t>
            </a:r>
            <a:r>
              <a:rPr sz="1814" b="1" spc="27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:</a:t>
            </a:r>
            <a:endParaRPr sz="1814">
              <a:latin typeface="Arial"/>
              <a:cs typeface="Arial"/>
            </a:endParaRPr>
          </a:p>
          <a:p>
            <a:pPr marL="194626" indent="-183110">
              <a:spcBef>
                <a:spcPts val="1088"/>
              </a:spcBef>
              <a:buSzPct val="95000"/>
              <a:buFont typeface="Wingdings"/>
              <a:buChar char=""/>
              <a:tabLst>
                <a:tab pos="195202" algn="l"/>
              </a:tabLst>
            </a:pP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Petites</a:t>
            </a:r>
            <a:r>
              <a:rPr sz="1814" b="1" spc="-14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molécules</a:t>
            </a:r>
            <a:endParaRPr sz="1814">
              <a:latin typeface="Arial"/>
              <a:cs typeface="Arial"/>
            </a:endParaRPr>
          </a:p>
          <a:p>
            <a:pPr marL="194626" indent="-183110">
              <a:spcBef>
                <a:spcPts val="1088"/>
              </a:spcBef>
              <a:buSzPct val="95000"/>
              <a:buFont typeface="Wingdings"/>
              <a:buChar char=""/>
              <a:tabLst>
                <a:tab pos="195202" algn="l"/>
              </a:tabLst>
            </a:pP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Molécules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hydrophobes</a:t>
            </a:r>
            <a:r>
              <a:rPr sz="1814" b="1" spc="54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(liposolubles)</a:t>
            </a:r>
            <a:endParaRPr sz="181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9418" y="2706578"/>
            <a:ext cx="1958935" cy="1219587"/>
          </a:xfrm>
          <a:prstGeom prst="rect">
            <a:avLst/>
          </a:prstGeom>
          <a:solidFill>
            <a:srgbClr val="003300"/>
          </a:solidFill>
        </p:spPr>
        <p:txBody>
          <a:bodyPr vert="horz" wrap="square" lIns="0" tIns="36852" rIns="0" bIns="0" rtlCol="0">
            <a:spAutoFit/>
          </a:bodyPr>
          <a:lstStyle/>
          <a:p>
            <a:pPr marL="82342" marR="138196">
              <a:spcBef>
                <a:spcPts val="290"/>
              </a:spcBef>
            </a:pPr>
            <a:r>
              <a:rPr sz="1270" b="1" spc="-5" dirty="0">
                <a:solidFill>
                  <a:srgbClr val="BBE0E3"/>
                </a:solidFill>
                <a:latin typeface="Arial"/>
                <a:cs typeface="Arial"/>
              </a:rPr>
              <a:t>La </a:t>
            </a:r>
            <a:r>
              <a:rPr sz="1270" b="1" spc="-9" dirty="0">
                <a:solidFill>
                  <a:srgbClr val="BBE0E3"/>
                </a:solidFill>
                <a:latin typeface="Arial"/>
                <a:cs typeface="Arial"/>
              </a:rPr>
              <a:t>vitesse </a:t>
            </a:r>
            <a:r>
              <a:rPr sz="1270" b="1" spc="-5" dirty="0">
                <a:solidFill>
                  <a:srgbClr val="BBE0E3"/>
                </a:solidFill>
                <a:latin typeface="Arial"/>
                <a:cs typeface="Arial"/>
              </a:rPr>
              <a:t>de</a:t>
            </a:r>
            <a:r>
              <a:rPr sz="1270" b="1" spc="-50" dirty="0">
                <a:solidFill>
                  <a:srgbClr val="BBE0E3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BBE0E3"/>
                </a:solidFill>
                <a:latin typeface="Arial"/>
                <a:cs typeface="Arial"/>
              </a:rPr>
              <a:t>diffusion  d’une molécule est  </a:t>
            </a:r>
            <a:r>
              <a:rPr sz="1270" b="1" spc="-9" dirty="0">
                <a:solidFill>
                  <a:srgbClr val="BBE0E3"/>
                </a:solidFill>
                <a:latin typeface="Arial"/>
                <a:cs typeface="Arial"/>
              </a:rPr>
              <a:t>proportionnelle</a:t>
            </a:r>
            <a:endParaRPr sz="1270">
              <a:latin typeface="Arial"/>
              <a:cs typeface="Arial"/>
            </a:endParaRPr>
          </a:p>
          <a:p>
            <a:pPr marL="139348" indent="-56430">
              <a:spcBef>
                <a:spcPts val="762"/>
              </a:spcBef>
              <a:buSzPct val="92857"/>
              <a:buFont typeface="Arial"/>
              <a:buChar char="•"/>
              <a:tabLst>
                <a:tab pos="139924" algn="l"/>
              </a:tabLst>
            </a:pPr>
            <a:r>
              <a:rPr sz="1270" b="1" spc="-5" dirty="0">
                <a:solidFill>
                  <a:srgbClr val="BBE0E3"/>
                </a:solidFill>
                <a:latin typeface="Arial"/>
                <a:cs typeface="Arial"/>
              </a:rPr>
              <a:t>Gradient</a:t>
            </a:r>
            <a:endParaRPr sz="1270">
              <a:latin typeface="Arial"/>
              <a:cs typeface="Arial"/>
            </a:endParaRPr>
          </a:p>
          <a:p>
            <a:pPr marL="139348" indent="-56430">
              <a:spcBef>
                <a:spcPts val="762"/>
              </a:spcBef>
              <a:buSzPct val="92857"/>
              <a:buFont typeface="Arial"/>
              <a:buChar char="•"/>
              <a:tabLst>
                <a:tab pos="139924" algn="l"/>
              </a:tabLst>
            </a:pPr>
            <a:r>
              <a:rPr sz="1270" b="1" spc="-5" dirty="0">
                <a:solidFill>
                  <a:srgbClr val="BBE0E3"/>
                </a:solidFill>
                <a:latin typeface="Arial"/>
                <a:cs typeface="Arial"/>
              </a:rPr>
              <a:t>Hydrophobicité</a:t>
            </a:r>
            <a:endParaRPr sz="127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9418" y="4405012"/>
            <a:ext cx="1958935" cy="1116995"/>
          </a:xfrm>
          <a:prstGeom prst="rect">
            <a:avLst/>
          </a:prstGeom>
          <a:solidFill>
            <a:srgbClr val="003300"/>
          </a:solidFill>
        </p:spPr>
        <p:txBody>
          <a:bodyPr vert="horz" wrap="square" lIns="0" tIns="36852" rIns="0" bIns="0" rtlCol="0">
            <a:spAutoFit/>
          </a:bodyPr>
          <a:lstStyle/>
          <a:p>
            <a:pPr marL="82342" marR="138196">
              <a:spcBef>
                <a:spcPts val="290"/>
              </a:spcBef>
            </a:pPr>
            <a:r>
              <a:rPr sz="1270" b="1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270" b="1" spc="-9" dirty="0">
                <a:solidFill>
                  <a:srgbClr val="FFFFFF"/>
                </a:solidFill>
                <a:latin typeface="Arial"/>
                <a:cs typeface="Arial"/>
              </a:rPr>
              <a:t>vitesse </a:t>
            </a:r>
            <a:r>
              <a:rPr sz="127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7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FFFFFF"/>
                </a:solidFill>
                <a:latin typeface="Arial"/>
                <a:cs typeface="Arial"/>
              </a:rPr>
              <a:t>diffusion  d’une molécule est  inversement  proportionnelle à</a:t>
            </a:r>
            <a:r>
              <a:rPr sz="1270" b="1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270">
              <a:latin typeface="Arial"/>
              <a:cs typeface="Arial"/>
            </a:endParaRPr>
          </a:p>
          <a:p>
            <a:pPr marL="82342">
              <a:spcBef>
                <a:spcPts val="762"/>
              </a:spcBef>
            </a:pPr>
            <a:r>
              <a:rPr sz="1270" b="1" spc="-18" dirty="0">
                <a:solidFill>
                  <a:srgbClr val="FFFFFF"/>
                </a:solidFill>
                <a:latin typeface="Arial"/>
                <a:cs typeface="Arial"/>
              </a:rPr>
              <a:t>Taille</a:t>
            </a:r>
            <a:endParaRPr sz="127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25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583" y="384533"/>
            <a:ext cx="5687686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I-2. 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Diffusion</a:t>
            </a:r>
            <a:r>
              <a:rPr spc="-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facilitée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1709" y="2050771"/>
            <a:ext cx="6166442" cy="1951426"/>
          </a:xfrm>
          <a:prstGeom prst="rect">
            <a:avLst/>
          </a:prstGeom>
        </p:spPr>
        <p:txBody>
          <a:bodyPr vert="horz" wrap="square" lIns="0" tIns="100768" rIns="0" bIns="0" rtlCol="0">
            <a:spAutoFit/>
          </a:bodyPr>
          <a:lstStyle/>
          <a:p>
            <a:pPr marL="321882" indent="-310366">
              <a:spcBef>
                <a:spcPts val="793"/>
              </a:spcBef>
              <a:buChar char="•"/>
              <a:tabLst>
                <a:tab pos="321882" algn="l"/>
                <a:tab pos="322458" algn="l"/>
              </a:tabLst>
            </a:pPr>
            <a:r>
              <a:rPr sz="2902" spc="-5" dirty="0">
                <a:latin typeface="Arial"/>
                <a:cs typeface="Arial"/>
              </a:rPr>
              <a:t>Condition de la</a:t>
            </a:r>
            <a:r>
              <a:rPr sz="2902" spc="-14" dirty="0">
                <a:latin typeface="Arial"/>
                <a:cs typeface="Arial"/>
              </a:rPr>
              <a:t> </a:t>
            </a:r>
            <a:r>
              <a:rPr sz="2902" spc="-9" dirty="0">
                <a:latin typeface="Arial"/>
                <a:cs typeface="Arial"/>
              </a:rPr>
              <a:t>molécule</a:t>
            </a:r>
            <a:endParaRPr sz="2902">
              <a:latin typeface="Arial"/>
              <a:cs typeface="Arial"/>
            </a:endParaRPr>
          </a:p>
          <a:p>
            <a:pPr marL="684648" lvl="1" indent="-258542">
              <a:spcBef>
                <a:spcPts val="617"/>
              </a:spcBef>
              <a:buChar char="–"/>
              <a:tabLst>
                <a:tab pos="685223" algn="l"/>
              </a:tabLst>
            </a:pPr>
            <a:r>
              <a:rPr sz="2539" dirty="0">
                <a:latin typeface="Arial"/>
                <a:cs typeface="Arial"/>
              </a:rPr>
              <a:t>Grosse</a:t>
            </a:r>
            <a:r>
              <a:rPr sz="2539" spc="-14" dirty="0">
                <a:latin typeface="Arial"/>
                <a:cs typeface="Arial"/>
              </a:rPr>
              <a:t> </a:t>
            </a:r>
            <a:r>
              <a:rPr sz="2539" dirty="0">
                <a:latin typeface="Arial"/>
                <a:cs typeface="Arial"/>
              </a:rPr>
              <a:t>taille</a:t>
            </a:r>
            <a:endParaRPr sz="2539">
              <a:latin typeface="Arial"/>
              <a:cs typeface="Arial"/>
            </a:endParaRPr>
          </a:p>
          <a:p>
            <a:pPr marL="684648" lvl="1" indent="-258542">
              <a:spcBef>
                <a:spcPts val="608"/>
              </a:spcBef>
              <a:buChar char="–"/>
              <a:tabLst>
                <a:tab pos="685223" algn="l"/>
              </a:tabLst>
            </a:pPr>
            <a:r>
              <a:rPr sz="2539" spc="-5" dirty="0">
                <a:latin typeface="Arial"/>
                <a:cs typeface="Arial"/>
              </a:rPr>
              <a:t>Non</a:t>
            </a:r>
            <a:r>
              <a:rPr sz="2539" dirty="0">
                <a:latin typeface="Arial"/>
                <a:cs typeface="Arial"/>
              </a:rPr>
              <a:t> liposoluble</a:t>
            </a:r>
            <a:endParaRPr sz="2539">
              <a:latin typeface="Arial"/>
              <a:cs typeface="Arial"/>
            </a:endParaRPr>
          </a:p>
          <a:p>
            <a:pPr marL="684648" lvl="1" indent="-258542">
              <a:spcBef>
                <a:spcPts val="612"/>
              </a:spcBef>
              <a:buChar char="–"/>
              <a:tabLst>
                <a:tab pos="685223" algn="l"/>
              </a:tabLst>
            </a:pPr>
            <a:r>
              <a:rPr sz="2539" spc="-5" dirty="0">
                <a:latin typeface="Arial"/>
                <a:cs typeface="Arial"/>
              </a:rPr>
              <a:t>Ex: </a:t>
            </a:r>
            <a:r>
              <a:rPr sz="2539" dirty="0">
                <a:latin typeface="Arial"/>
                <a:cs typeface="Arial"/>
              </a:rPr>
              <a:t>Les sucres, les ions (Na+,</a:t>
            </a:r>
            <a:r>
              <a:rPr sz="2539" spc="-77" dirty="0">
                <a:latin typeface="Arial"/>
                <a:cs typeface="Arial"/>
              </a:rPr>
              <a:t> </a:t>
            </a:r>
            <a:r>
              <a:rPr sz="2539" dirty="0">
                <a:latin typeface="Arial"/>
                <a:cs typeface="Arial"/>
              </a:rPr>
              <a:t>K+..),…</a:t>
            </a:r>
            <a:endParaRPr sz="2539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696" y="3948964"/>
            <a:ext cx="915552" cy="783113"/>
          </a:xfrm>
          <a:custGeom>
            <a:avLst/>
            <a:gdLst/>
            <a:ahLst/>
            <a:cxnLst/>
            <a:rect l="l" t="t" r="r" b="b"/>
            <a:pathLst>
              <a:path w="1009650" h="863600">
                <a:moveTo>
                  <a:pt x="1009650" y="647699"/>
                </a:moveTo>
                <a:lnTo>
                  <a:pt x="757428" y="647699"/>
                </a:lnTo>
                <a:lnTo>
                  <a:pt x="757428" y="0"/>
                </a:lnTo>
                <a:lnTo>
                  <a:pt x="252221" y="0"/>
                </a:lnTo>
                <a:lnTo>
                  <a:pt x="252222" y="647700"/>
                </a:lnTo>
                <a:lnTo>
                  <a:pt x="0" y="647700"/>
                </a:lnTo>
                <a:lnTo>
                  <a:pt x="504444" y="863345"/>
                </a:lnTo>
                <a:lnTo>
                  <a:pt x="1009650" y="64769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5617275" y="3944128"/>
            <a:ext cx="958162" cy="792901"/>
          </a:xfrm>
          <a:custGeom>
            <a:avLst/>
            <a:gdLst/>
            <a:ahLst/>
            <a:cxnLst/>
            <a:rect l="l" t="t" r="r" b="b"/>
            <a:pathLst>
              <a:path w="1056639" h="874395">
                <a:moveTo>
                  <a:pt x="275844" y="647700"/>
                </a:moveTo>
                <a:lnTo>
                  <a:pt x="0" y="647700"/>
                </a:lnTo>
                <a:lnTo>
                  <a:pt x="23621" y="657823"/>
                </a:lnTo>
                <a:lnTo>
                  <a:pt x="23622" y="657606"/>
                </a:lnTo>
                <a:lnTo>
                  <a:pt x="25146" y="648462"/>
                </a:lnTo>
                <a:lnTo>
                  <a:pt x="46568" y="657606"/>
                </a:lnTo>
                <a:lnTo>
                  <a:pt x="271272" y="657606"/>
                </a:lnTo>
                <a:lnTo>
                  <a:pt x="271272" y="653034"/>
                </a:lnTo>
                <a:lnTo>
                  <a:pt x="275844" y="647700"/>
                </a:lnTo>
                <a:close/>
              </a:path>
              <a:path w="1056639" h="874395">
                <a:moveTo>
                  <a:pt x="46568" y="657606"/>
                </a:moveTo>
                <a:lnTo>
                  <a:pt x="25146" y="648462"/>
                </a:lnTo>
                <a:lnTo>
                  <a:pt x="23622" y="657606"/>
                </a:lnTo>
                <a:lnTo>
                  <a:pt x="46568" y="657606"/>
                </a:lnTo>
                <a:close/>
              </a:path>
              <a:path w="1056639" h="874395">
                <a:moveTo>
                  <a:pt x="528447" y="863294"/>
                </a:moveTo>
                <a:lnTo>
                  <a:pt x="46568" y="657606"/>
                </a:lnTo>
                <a:lnTo>
                  <a:pt x="23622" y="657606"/>
                </a:lnTo>
                <a:lnTo>
                  <a:pt x="23621" y="657823"/>
                </a:lnTo>
                <a:lnTo>
                  <a:pt x="526542" y="873360"/>
                </a:lnTo>
                <a:lnTo>
                  <a:pt x="526542" y="864107"/>
                </a:lnTo>
                <a:lnTo>
                  <a:pt x="528447" y="863294"/>
                </a:lnTo>
                <a:close/>
              </a:path>
              <a:path w="1056639" h="874395">
                <a:moveTo>
                  <a:pt x="785622" y="647699"/>
                </a:moveTo>
                <a:lnTo>
                  <a:pt x="785622" y="0"/>
                </a:lnTo>
                <a:lnTo>
                  <a:pt x="271271" y="0"/>
                </a:lnTo>
                <a:lnTo>
                  <a:pt x="271272" y="647700"/>
                </a:lnTo>
                <a:lnTo>
                  <a:pt x="275844" y="647700"/>
                </a:lnTo>
                <a:lnTo>
                  <a:pt x="275843" y="9906"/>
                </a:lnTo>
                <a:lnTo>
                  <a:pt x="280415" y="5334"/>
                </a:lnTo>
                <a:lnTo>
                  <a:pt x="280415" y="9906"/>
                </a:lnTo>
                <a:lnTo>
                  <a:pt x="775716" y="9905"/>
                </a:lnTo>
                <a:lnTo>
                  <a:pt x="775716" y="5333"/>
                </a:lnTo>
                <a:lnTo>
                  <a:pt x="781050" y="9905"/>
                </a:lnTo>
                <a:lnTo>
                  <a:pt x="781050" y="647699"/>
                </a:lnTo>
                <a:lnTo>
                  <a:pt x="785622" y="647699"/>
                </a:lnTo>
                <a:close/>
              </a:path>
              <a:path w="1056639" h="874395">
                <a:moveTo>
                  <a:pt x="280416" y="657606"/>
                </a:moveTo>
                <a:lnTo>
                  <a:pt x="280415" y="9906"/>
                </a:lnTo>
                <a:lnTo>
                  <a:pt x="275843" y="9906"/>
                </a:lnTo>
                <a:lnTo>
                  <a:pt x="275844" y="647700"/>
                </a:lnTo>
                <a:lnTo>
                  <a:pt x="271272" y="653034"/>
                </a:lnTo>
                <a:lnTo>
                  <a:pt x="271272" y="657606"/>
                </a:lnTo>
                <a:lnTo>
                  <a:pt x="280416" y="657606"/>
                </a:lnTo>
                <a:close/>
              </a:path>
              <a:path w="1056639" h="874395">
                <a:moveTo>
                  <a:pt x="280415" y="9906"/>
                </a:moveTo>
                <a:lnTo>
                  <a:pt x="280415" y="5334"/>
                </a:lnTo>
                <a:lnTo>
                  <a:pt x="275843" y="9906"/>
                </a:lnTo>
                <a:lnTo>
                  <a:pt x="280415" y="9906"/>
                </a:lnTo>
                <a:close/>
              </a:path>
              <a:path w="1056639" h="874395">
                <a:moveTo>
                  <a:pt x="530352" y="864107"/>
                </a:moveTo>
                <a:lnTo>
                  <a:pt x="528447" y="863294"/>
                </a:lnTo>
                <a:lnTo>
                  <a:pt x="526542" y="864107"/>
                </a:lnTo>
                <a:lnTo>
                  <a:pt x="530352" y="864107"/>
                </a:lnTo>
                <a:close/>
              </a:path>
              <a:path w="1056639" h="874395">
                <a:moveTo>
                  <a:pt x="530352" y="873034"/>
                </a:moveTo>
                <a:lnTo>
                  <a:pt x="530352" y="864107"/>
                </a:lnTo>
                <a:lnTo>
                  <a:pt x="526542" y="864107"/>
                </a:lnTo>
                <a:lnTo>
                  <a:pt x="526542" y="873360"/>
                </a:lnTo>
                <a:lnTo>
                  <a:pt x="528066" y="874013"/>
                </a:lnTo>
                <a:lnTo>
                  <a:pt x="530352" y="873034"/>
                </a:lnTo>
                <a:close/>
              </a:path>
              <a:path w="1056639" h="874395">
                <a:moveTo>
                  <a:pt x="1033018" y="657605"/>
                </a:moveTo>
                <a:lnTo>
                  <a:pt x="1010325" y="657605"/>
                </a:lnTo>
                <a:lnTo>
                  <a:pt x="528447" y="863294"/>
                </a:lnTo>
                <a:lnTo>
                  <a:pt x="530352" y="864107"/>
                </a:lnTo>
                <a:lnTo>
                  <a:pt x="530352" y="873034"/>
                </a:lnTo>
                <a:lnTo>
                  <a:pt x="1033018" y="657605"/>
                </a:lnTo>
                <a:close/>
              </a:path>
              <a:path w="1056639" h="874395">
                <a:moveTo>
                  <a:pt x="781050" y="9905"/>
                </a:moveTo>
                <a:lnTo>
                  <a:pt x="775716" y="5333"/>
                </a:lnTo>
                <a:lnTo>
                  <a:pt x="775716" y="9905"/>
                </a:lnTo>
                <a:lnTo>
                  <a:pt x="781050" y="9905"/>
                </a:lnTo>
                <a:close/>
              </a:path>
              <a:path w="1056639" h="874395">
                <a:moveTo>
                  <a:pt x="785622" y="657605"/>
                </a:moveTo>
                <a:lnTo>
                  <a:pt x="785622" y="653033"/>
                </a:lnTo>
                <a:lnTo>
                  <a:pt x="781050" y="647699"/>
                </a:lnTo>
                <a:lnTo>
                  <a:pt x="781050" y="9905"/>
                </a:lnTo>
                <a:lnTo>
                  <a:pt x="775716" y="9905"/>
                </a:lnTo>
                <a:lnTo>
                  <a:pt x="775716" y="657605"/>
                </a:lnTo>
                <a:lnTo>
                  <a:pt x="785622" y="657605"/>
                </a:lnTo>
                <a:close/>
              </a:path>
              <a:path w="1056639" h="874395">
                <a:moveTo>
                  <a:pt x="1056132" y="647699"/>
                </a:moveTo>
                <a:lnTo>
                  <a:pt x="781050" y="647699"/>
                </a:lnTo>
                <a:lnTo>
                  <a:pt x="785622" y="653033"/>
                </a:lnTo>
                <a:lnTo>
                  <a:pt x="785622" y="657605"/>
                </a:lnTo>
                <a:lnTo>
                  <a:pt x="1010325" y="657605"/>
                </a:lnTo>
                <a:lnTo>
                  <a:pt x="1031747" y="648461"/>
                </a:lnTo>
                <a:lnTo>
                  <a:pt x="1033255" y="657504"/>
                </a:lnTo>
                <a:lnTo>
                  <a:pt x="1056132" y="647699"/>
                </a:lnTo>
                <a:close/>
              </a:path>
              <a:path w="1056639" h="874395">
                <a:moveTo>
                  <a:pt x="1033255" y="657504"/>
                </a:moveTo>
                <a:lnTo>
                  <a:pt x="1031747" y="648461"/>
                </a:lnTo>
                <a:lnTo>
                  <a:pt x="1010325" y="657605"/>
                </a:lnTo>
                <a:lnTo>
                  <a:pt x="1033255" y="657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2967583" y="4730695"/>
            <a:ext cx="6870668" cy="132820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889835" marR="4607" indent="-1643960">
              <a:spcBef>
                <a:spcPts val="86"/>
              </a:spcBef>
            </a:pP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Des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protéines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de la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membrane permettent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le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passage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de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ces  molécules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à </a:t>
            </a:r>
            <a:r>
              <a:rPr sz="1814" b="1" spc="-9" dirty="0">
                <a:solidFill>
                  <a:srgbClr val="009A9A"/>
                </a:solidFill>
                <a:latin typeface="Arial"/>
                <a:cs typeface="Arial"/>
              </a:rPr>
              <a:t>travers </a:t>
            </a:r>
            <a:r>
              <a:rPr sz="1814" b="1" spc="-5" dirty="0">
                <a:solidFill>
                  <a:srgbClr val="009A9A"/>
                </a:solidFill>
                <a:latin typeface="Arial"/>
                <a:cs typeface="Arial"/>
              </a:rPr>
              <a:t>les lipides</a:t>
            </a:r>
            <a:endParaRPr sz="1814">
              <a:latin typeface="Arial"/>
              <a:cs typeface="Arial"/>
            </a:endParaRPr>
          </a:p>
          <a:p>
            <a:pPr marL="84645" indent="-73129">
              <a:spcBef>
                <a:spcPts val="988"/>
              </a:spcBef>
              <a:buSzPct val="94444"/>
              <a:buFont typeface="Arial"/>
              <a:buChar char="•"/>
              <a:tabLst>
                <a:tab pos="85221" algn="l"/>
              </a:tabLst>
            </a:pPr>
            <a:r>
              <a:rPr sz="1632" b="1" dirty="0">
                <a:solidFill>
                  <a:srgbClr val="009A9A"/>
                </a:solidFill>
                <a:latin typeface="Arial"/>
                <a:cs typeface="Arial"/>
              </a:rPr>
              <a:t>Les protéines </a:t>
            </a:r>
            <a:r>
              <a:rPr sz="1632" b="1" dirty="0">
                <a:solidFill>
                  <a:srgbClr val="006500"/>
                </a:solidFill>
                <a:latin typeface="Arial"/>
                <a:cs typeface="Arial"/>
              </a:rPr>
              <a:t>porteuses ou</a:t>
            </a:r>
            <a:r>
              <a:rPr sz="1632" b="1" spc="-23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632" b="1" dirty="0">
                <a:solidFill>
                  <a:srgbClr val="006500"/>
                </a:solidFill>
                <a:latin typeface="Arial"/>
                <a:cs typeface="Arial"/>
              </a:rPr>
              <a:t>perméases</a:t>
            </a:r>
            <a:endParaRPr sz="1632">
              <a:latin typeface="Arial"/>
              <a:cs typeface="Arial"/>
            </a:endParaRPr>
          </a:p>
          <a:p>
            <a:pPr marL="84645" indent="-73129">
              <a:spcBef>
                <a:spcPts val="979"/>
              </a:spcBef>
              <a:buSzPct val="94444"/>
              <a:buFont typeface="Arial"/>
              <a:buChar char="•"/>
              <a:tabLst>
                <a:tab pos="85221" algn="l"/>
              </a:tabLst>
            </a:pPr>
            <a:r>
              <a:rPr sz="1632" b="1" dirty="0">
                <a:solidFill>
                  <a:srgbClr val="009A9A"/>
                </a:solidFill>
                <a:latin typeface="Arial"/>
                <a:cs typeface="Arial"/>
              </a:rPr>
              <a:t>Les protéines </a:t>
            </a:r>
            <a:r>
              <a:rPr sz="1632" b="1" spc="-5" dirty="0">
                <a:solidFill>
                  <a:srgbClr val="FF3300"/>
                </a:solidFill>
                <a:latin typeface="Arial"/>
                <a:cs typeface="Arial"/>
              </a:rPr>
              <a:t>tunnels </a:t>
            </a:r>
            <a:r>
              <a:rPr sz="1632" b="1" dirty="0">
                <a:solidFill>
                  <a:srgbClr val="FF3300"/>
                </a:solidFill>
                <a:latin typeface="Arial"/>
                <a:cs typeface="Arial"/>
              </a:rPr>
              <a:t>ou</a:t>
            </a:r>
            <a:r>
              <a:rPr sz="1632" b="1" spc="-18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32" b="1" spc="-5" dirty="0">
                <a:solidFill>
                  <a:srgbClr val="FF3300"/>
                </a:solidFill>
                <a:latin typeface="Arial"/>
                <a:cs typeface="Arial"/>
              </a:rPr>
              <a:t>conductines</a:t>
            </a:r>
            <a:endParaRPr sz="163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44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739" y="658938"/>
            <a:ext cx="7312432" cy="688737"/>
          </a:xfrm>
          <a:prstGeom prst="rect">
            <a:avLst/>
          </a:prstGeom>
          <a:solidFill>
            <a:srgbClr val="CC3300"/>
          </a:solidFill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>
                <a:solidFill>
                  <a:srgbClr val="FFFF00"/>
                </a:solidFill>
              </a:rPr>
              <a:t>Protéines </a:t>
            </a:r>
            <a:r>
              <a:rPr spc="-5" dirty="0">
                <a:solidFill>
                  <a:srgbClr val="FFFF00"/>
                </a:solidFill>
              </a:rPr>
              <a:t>de la diffusion</a:t>
            </a:r>
            <a:r>
              <a:rPr spc="-118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facilitée</a:t>
            </a:r>
          </a:p>
        </p:txBody>
      </p:sp>
      <p:sp>
        <p:nvSpPr>
          <p:cNvPr id="3" name="object 3"/>
          <p:cNvSpPr/>
          <p:nvPr/>
        </p:nvSpPr>
        <p:spPr>
          <a:xfrm>
            <a:off x="2767980" y="4081571"/>
            <a:ext cx="3068713" cy="1896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767980" y="2121632"/>
            <a:ext cx="3068713" cy="1874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6031865" y="2903507"/>
            <a:ext cx="654130" cy="522843"/>
          </a:xfrm>
          <a:custGeom>
            <a:avLst/>
            <a:gdLst/>
            <a:ahLst/>
            <a:cxnLst/>
            <a:rect l="l" t="t" r="r" b="b"/>
            <a:pathLst>
              <a:path w="721360" h="576579">
                <a:moveTo>
                  <a:pt x="540258" y="432053"/>
                </a:moveTo>
                <a:lnTo>
                  <a:pt x="540258" y="144017"/>
                </a:lnTo>
                <a:lnTo>
                  <a:pt x="0" y="144017"/>
                </a:lnTo>
                <a:lnTo>
                  <a:pt x="0" y="432053"/>
                </a:lnTo>
                <a:lnTo>
                  <a:pt x="540258" y="432053"/>
                </a:lnTo>
                <a:close/>
              </a:path>
              <a:path w="721360" h="576579">
                <a:moveTo>
                  <a:pt x="720852" y="288035"/>
                </a:moveTo>
                <a:lnTo>
                  <a:pt x="540258" y="0"/>
                </a:lnTo>
                <a:lnTo>
                  <a:pt x="540258" y="576071"/>
                </a:lnTo>
                <a:lnTo>
                  <a:pt x="720852" y="288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6027028" y="2888306"/>
            <a:ext cx="663343" cy="552786"/>
          </a:xfrm>
          <a:custGeom>
            <a:avLst/>
            <a:gdLst/>
            <a:ahLst/>
            <a:cxnLst/>
            <a:rect l="l" t="t" r="r" b="b"/>
            <a:pathLst>
              <a:path w="731520" h="609600">
                <a:moveTo>
                  <a:pt x="545592" y="156210"/>
                </a:moveTo>
                <a:lnTo>
                  <a:pt x="0" y="156210"/>
                </a:lnTo>
                <a:lnTo>
                  <a:pt x="0" y="454152"/>
                </a:lnTo>
                <a:lnTo>
                  <a:pt x="5334" y="454152"/>
                </a:lnTo>
                <a:lnTo>
                  <a:pt x="5334" y="166116"/>
                </a:lnTo>
                <a:lnTo>
                  <a:pt x="9906" y="160782"/>
                </a:lnTo>
                <a:lnTo>
                  <a:pt x="9906" y="166116"/>
                </a:lnTo>
                <a:lnTo>
                  <a:pt x="541020" y="166116"/>
                </a:lnTo>
                <a:lnTo>
                  <a:pt x="541020" y="160782"/>
                </a:lnTo>
                <a:lnTo>
                  <a:pt x="545592" y="156210"/>
                </a:lnTo>
                <a:close/>
              </a:path>
              <a:path w="731520" h="609600">
                <a:moveTo>
                  <a:pt x="9906" y="166116"/>
                </a:moveTo>
                <a:lnTo>
                  <a:pt x="9906" y="160782"/>
                </a:lnTo>
                <a:lnTo>
                  <a:pt x="5334" y="166116"/>
                </a:lnTo>
                <a:lnTo>
                  <a:pt x="9906" y="166116"/>
                </a:lnTo>
                <a:close/>
              </a:path>
              <a:path w="731520" h="609600">
                <a:moveTo>
                  <a:pt x="9906" y="444246"/>
                </a:moveTo>
                <a:lnTo>
                  <a:pt x="9906" y="166116"/>
                </a:lnTo>
                <a:lnTo>
                  <a:pt x="5334" y="166116"/>
                </a:lnTo>
                <a:lnTo>
                  <a:pt x="5334" y="444246"/>
                </a:lnTo>
                <a:lnTo>
                  <a:pt x="9906" y="444246"/>
                </a:lnTo>
                <a:close/>
              </a:path>
              <a:path w="731520" h="609600">
                <a:moveTo>
                  <a:pt x="550164" y="577124"/>
                </a:moveTo>
                <a:lnTo>
                  <a:pt x="550164" y="444246"/>
                </a:lnTo>
                <a:lnTo>
                  <a:pt x="5334" y="444246"/>
                </a:lnTo>
                <a:lnTo>
                  <a:pt x="9906" y="448818"/>
                </a:lnTo>
                <a:lnTo>
                  <a:pt x="9906" y="454152"/>
                </a:lnTo>
                <a:lnTo>
                  <a:pt x="541020" y="454152"/>
                </a:lnTo>
                <a:lnTo>
                  <a:pt x="541020" y="448818"/>
                </a:lnTo>
                <a:lnTo>
                  <a:pt x="545592" y="454152"/>
                </a:lnTo>
                <a:lnTo>
                  <a:pt x="545592" y="584447"/>
                </a:lnTo>
                <a:lnTo>
                  <a:pt x="550164" y="577124"/>
                </a:lnTo>
                <a:close/>
              </a:path>
              <a:path w="731520" h="609600">
                <a:moveTo>
                  <a:pt x="9906" y="454152"/>
                </a:moveTo>
                <a:lnTo>
                  <a:pt x="9906" y="448818"/>
                </a:lnTo>
                <a:lnTo>
                  <a:pt x="5334" y="444246"/>
                </a:lnTo>
                <a:lnTo>
                  <a:pt x="5334" y="454152"/>
                </a:lnTo>
                <a:lnTo>
                  <a:pt x="9906" y="454152"/>
                </a:lnTo>
                <a:close/>
              </a:path>
              <a:path w="731520" h="609600">
                <a:moveTo>
                  <a:pt x="731520" y="304800"/>
                </a:moveTo>
                <a:lnTo>
                  <a:pt x="541020" y="0"/>
                </a:lnTo>
                <a:lnTo>
                  <a:pt x="541020" y="156210"/>
                </a:lnTo>
                <a:lnTo>
                  <a:pt x="541782" y="156210"/>
                </a:lnTo>
                <a:lnTo>
                  <a:pt x="541782" y="19812"/>
                </a:lnTo>
                <a:lnTo>
                  <a:pt x="550164" y="16764"/>
                </a:lnTo>
                <a:lnTo>
                  <a:pt x="550164" y="33237"/>
                </a:lnTo>
                <a:lnTo>
                  <a:pt x="719948" y="305181"/>
                </a:lnTo>
                <a:lnTo>
                  <a:pt x="721614" y="302514"/>
                </a:lnTo>
                <a:lnTo>
                  <a:pt x="721614" y="320649"/>
                </a:lnTo>
                <a:lnTo>
                  <a:pt x="731520" y="304800"/>
                </a:lnTo>
                <a:close/>
              </a:path>
              <a:path w="731520" h="609600">
                <a:moveTo>
                  <a:pt x="545592" y="166116"/>
                </a:moveTo>
                <a:lnTo>
                  <a:pt x="545592" y="156210"/>
                </a:lnTo>
                <a:lnTo>
                  <a:pt x="541020" y="160782"/>
                </a:lnTo>
                <a:lnTo>
                  <a:pt x="541020" y="166116"/>
                </a:lnTo>
                <a:lnTo>
                  <a:pt x="545592" y="166116"/>
                </a:lnTo>
                <a:close/>
              </a:path>
              <a:path w="731520" h="609600">
                <a:moveTo>
                  <a:pt x="545592" y="454152"/>
                </a:moveTo>
                <a:lnTo>
                  <a:pt x="541020" y="448818"/>
                </a:lnTo>
                <a:lnTo>
                  <a:pt x="541020" y="454152"/>
                </a:lnTo>
                <a:lnTo>
                  <a:pt x="545592" y="454152"/>
                </a:lnTo>
                <a:close/>
              </a:path>
              <a:path w="731520" h="609600">
                <a:moveTo>
                  <a:pt x="545592" y="584447"/>
                </a:moveTo>
                <a:lnTo>
                  <a:pt x="545592" y="454152"/>
                </a:lnTo>
                <a:lnTo>
                  <a:pt x="541020" y="454152"/>
                </a:lnTo>
                <a:lnTo>
                  <a:pt x="541020" y="609600"/>
                </a:lnTo>
                <a:lnTo>
                  <a:pt x="541782" y="608380"/>
                </a:lnTo>
                <a:lnTo>
                  <a:pt x="541782" y="590550"/>
                </a:lnTo>
                <a:lnTo>
                  <a:pt x="545592" y="584447"/>
                </a:lnTo>
                <a:close/>
              </a:path>
              <a:path w="731520" h="609600">
                <a:moveTo>
                  <a:pt x="550164" y="33237"/>
                </a:moveTo>
                <a:lnTo>
                  <a:pt x="550164" y="16764"/>
                </a:lnTo>
                <a:lnTo>
                  <a:pt x="541782" y="19812"/>
                </a:lnTo>
                <a:lnTo>
                  <a:pt x="550164" y="33237"/>
                </a:lnTo>
                <a:close/>
              </a:path>
              <a:path w="731520" h="609600">
                <a:moveTo>
                  <a:pt x="550164" y="166116"/>
                </a:moveTo>
                <a:lnTo>
                  <a:pt x="550164" y="33237"/>
                </a:lnTo>
                <a:lnTo>
                  <a:pt x="541782" y="19812"/>
                </a:lnTo>
                <a:lnTo>
                  <a:pt x="541782" y="156210"/>
                </a:lnTo>
                <a:lnTo>
                  <a:pt x="545592" y="156210"/>
                </a:lnTo>
                <a:lnTo>
                  <a:pt x="545592" y="166116"/>
                </a:lnTo>
                <a:lnTo>
                  <a:pt x="550164" y="166116"/>
                </a:lnTo>
                <a:close/>
              </a:path>
              <a:path w="731520" h="609600">
                <a:moveTo>
                  <a:pt x="721614" y="320649"/>
                </a:moveTo>
                <a:lnTo>
                  <a:pt x="721614" y="307848"/>
                </a:lnTo>
                <a:lnTo>
                  <a:pt x="719948" y="305181"/>
                </a:lnTo>
                <a:lnTo>
                  <a:pt x="541782" y="590550"/>
                </a:lnTo>
                <a:lnTo>
                  <a:pt x="550164" y="592836"/>
                </a:lnTo>
                <a:lnTo>
                  <a:pt x="550164" y="594969"/>
                </a:lnTo>
                <a:lnTo>
                  <a:pt x="721614" y="320649"/>
                </a:lnTo>
                <a:close/>
              </a:path>
              <a:path w="731520" h="609600">
                <a:moveTo>
                  <a:pt x="550164" y="594969"/>
                </a:moveTo>
                <a:lnTo>
                  <a:pt x="550164" y="592836"/>
                </a:lnTo>
                <a:lnTo>
                  <a:pt x="541782" y="590550"/>
                </a:lnTo>
                <a:lnTo>
                  <a:pt x="541782" y="608380"/>
                </a:lnTo>
                <a:lnTo>
                  <a:pt x="550164" y="594969"/>
                </a:lnTo>
                <a:close/>
              </a:path>
              <a:path w="731520" h="609600">
                <a:moveTo>
                  <a:pt x="721614" y="307848"/>
                </a:moveTo>
                <a:lnTo>
                  <a:pt x="721614" y="302514"/>
                </a:lnTo>
                <a:lnTo>
                  <a:pt x="719948" y="305181"/>
                </a:lnTo>
                <a:lnTo>
                  <a:pt x="721614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5965530" y="4863133"/>
            <a:ext cx="654130" cy="522843"/>
          </a:xfrm>
          <a:custGeom>
            <a:avLst/>
            <a:gdLst/>
            <a:ahLst/>
            <a:cxnLst/>
            <a:rect l="l" t="t" r="r" b="b"/>
            <a:pathLst>
              <a:path w="721360" h="576579">
                <a:moveTo>
                  <a:pt x="540258" y="432054"/>
                </a:moveTo>
                <a:lnTo>
                  <a:pt x="540258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540258" y="432054"/>
                </a:lnTo>
                <a:close/>
              </a:path>
              <a:path w="721360" h="576579">
                <a:moveTo>
                  <a:pt x="720852" y="288036"/>
                </a:moveTo>
                <a:lnTo>
                  <a:pt x="540258" y="0"/>
                </a:lnTo>
                <a:lnTo>
                  <a:pt x="540258" y="576072"/>
                </a:lnTo>
                <a:lnTo>
                  <a:pt x="720852" y="2880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5961385" y="4847931"/>
            <a:ext cx="662767" cy="552786"/>
          </a:xfrm>
          <a:custGeom>
            <a:avLst/>
            <a:gdLst/>
            <a:ahLst/>
            <a:cxnLst/>
            <a:rect l="l" t="t" r="r" b="b"/>
            <a:pathLst>
              <a:path w="730885" h="609600">
                <a:moveTo>
                  <a:pt x="544830" y="155448"/>
                </a:moveTo>
                <a:lnTo>
                  <a:pt x="0" y="155448"/>
                </a:lnTo>
                <a:lnTo>
                  <a:pt x="0" y="453390"/>
                </a:lnTo>
                <a:lnTo>
                  <a:pt x="4572" y="453390"/>
                </a:lnTo>
                <a:lnTo>
                  <a:pt x="4572" y="165354"/>
                </a:lnTo>
                <a:lnTo>
                  <a:pt x="9143" y="160782"/>
                </a:lnTo>
                <a:lnTo>
                  <a:pt x="9143" y="165354"/>
                </a:lnTo>
                <a:lnTo>
                  <a:pt x="540257" y="165354"/>
                </a:lnTo>
                <a:lnTo>
                  <a:pt x="540257" y="160782"/>
                </a:lnTo>
                <a:lnTo>
                  <a:pt x="544830" y="155448"/>
                </a:lnTo>
                <a:close/>
              </a:path>
              <a:path w="730885" h="609600">
                <a:moveTo>
                  <a:pt x="9143" y="165354"/>
                </a:moveTo>
                <a:lnTo>
                  <a:pt x="9143" y="160782"/>
                </a:lnTo>
                <a:lnTo>
                  <a:pt x="4572" y="165354"/>
                </a:lnTo>
                <a:lnTo>
                  <a:pt x="9143" y="165354"/>
                </a:lnTo>
                <a:close/>
              </a:path>
              <a:path w="730885" h="609600">
                <a:moveTo>
                  <a:pt x="9144" y="444246"/>
                </a:moveTo>
                <a:lnTo>
                  <a:pt x="9143" y="165354"/>
                </a:lnTo>
                <a:lnTo>
                  <a:pt x="4572" y="165354"/>
                </a:lnTo>
                <a:lnTo>
                  <a:pt x="4572" y="444246"/>
                </a:lnTo>
                <a:lnTo>
                  <a:pt x="9144" y="444246"/>
                </a:lnTo>
                <a:close/>
              </a:path>
              <a:path w="730885" h="609600">
                <a:moveTo>
                  <a:pt x="550164" y="575865"/>
                </a:moveTo>
                <a:lnTo>
                  <a:pt x="550164" y="444246"/>
                </a:lnTo>
                <a:lnTo>
                  <a:pt x="4572" y="444246"/>
                </a:lnTo>
                <a:lnTo>
                  <a:pt x="9144" y="448818"/>
                </a:lnTo>
                <a:lnTo>
                  <a:pt x="9144" y="453390"/>
                </a:lnTo>
                <a:lnTo>
                  <a:pt x="540257" y="453390"/>
                </a:lnTo>
                <a:lnTo>
                  <a:pt x="540257" y="448818"/>
                </a:lnTo>
                <a:lnTo>
                  <a:pt x="544830" y="453390"/>
                </a:lnTo>
                <a:lnTo>
                  <a:pt x="544830" y="584431"/>
                </a:lnTo>
                <a:lnTo>
                  <a:pt x="550164" y="575865"/>
                </a:lnTo>
                <a:close/>
              </a:path>
              <a:path w="730885" h="609600">
                <a:moveTo>
                  <a:pt x="9144" y="453390"/>
                </a:moveTo>
                <a:lnTo>
                  <a:pt x="9144" y="448818"/>
                </a:lnTo>
                <a:lnTo>
                  <a:pt x="4572" y="444246"/>
                </a:lnTo>
                <a:lnTo>
                  <a:pt x="4572" y="453390"/>
                </a:lnTo>
                <a:lnTo>
                  <a:pt x="9144" y="453390"/>
                </a:lnTo>
                <a:close/>
              </a:path>
              <a:path w="730885" h="609600">
                <a:moveTo>
                  <a:pt x="730758" y="304800"/>
                </a:moveTo>
                <a:lnTo>
                  <a:pt x="540257" y="0"/>
                </a:lnTo>
                <a:lnTo>
                  <a:pt x="540257" y="155448"/>
                </a:lnTo>
                <a:lnTo>
                  <a:pt x="541020" y="155448"/>
                </a:lnTo>
                <a:lnTo>
                  <a:pt x="541020" y="19050"/>
                </a:lnTo>
                <a:lnTo>
                  <a:pt x="550164" y="16764"/>
                </a:lnTo>
                <a:lnTo>
                  <a:pt x="550164" y="33695"/>
                </a:lnTo>
                <a:lnTo>
                  <a:pt x="719189" y="304422"/>
                </a:lnTo>
                <a:lnTo>
                  <a:pt x="720852" y="301752"/>
                </a:lnTo>
                <a:lnTo>
                  <a:pt x="720852" y="320649"/>
                </a:lnTo>
                <a:lnTo>
                  <a:pt x="730758" y="304800"/>
                </a:lnTo>
                <a:close/>
              </a:path>
              <a:path w="730885" h="609600">
                <a:moveTo>
                  <a:pt x="544830" y="165354"/>
                </a:moveTo>
                <a:lnTo>
                  <a:pt x="544830" y="155448"/>
                </a:lnTo>
                <a:lnTo>
                  <a:pt x="540257" y="160782"/>
                </a:lnTo>
                <a:lnTo>
                  <a:pt x="540257" y="165354"/>
                </a:lnTo>
                <a:lnTo>
                  <a:pt x="544830" y="165354"/>
                </a:lnTo>
                <a:close/>
              </a:path>
              <a:path w="730885" h="609600">
                <a:moveTo>
                  <a:pt x="544830" y="453390"/>
                </a:moveTo>
                <a:lnTo>
                  <a:pt x="540257" y="448818"/>
                </a:lnTo>
                <a:lnTo>
                  <a:pt x="540257" y="453390"/>
                </a:lnTo>
                <a:lnTo>
                  <a:pt x="544830" y="453390"/>
                </a:lnTo>
                <a:close/>
              </a:path>
              <a:path w="730885" h="609600">
                <a:moveTo>
                  <a:pt x="544830" y="584431"/>
                </a:moveTo>
                <a:lnTo>
                  <a:pt x="544830" y="453390"/>
                </a:lnTo>
                <a:lnTo>
                  <a:pt x="540257" y="453390"/>
                </a:lnTo>
                <a:lnTo>
                  <a:pt x="540257" y="609600"/>
                </a:lnTo>
                <a:lnTo>
                  <a:pt x="541020" y="608380"/>
                </a:lnTo>
                <a:lnTo>
                  <a:pt x="541020" y="590550"/>
                </a:lnTo>
                <a:lnTo>
                  <a:pt x="544830" y="584431"/>
                </a:lnTo>
                <a:close/>
              </a:path>
              <a:path w="730885" h="609600">
                <a:moveTo>
                  <a:pt x="550164" y="33695"/>
                </a:moveTo>
                <a:lnTo>
                  <a:pt x="550164" y="16764"/>
                </a:lnTo>
                <a:lnTo>
                  <a:pt x="541020" y="19050"/>
                </a:lnTo>
                <a:lnTo>
                  <a:pt x="550164" y="33695"/>
                </a:lnTo>
                <a:close/>
              </a:path>
              <a:path w="730885" h="609600">
                <a:moveTo>
                  <a:pt x="550164" y="165354"/>
                </a:moveTo>
                <a:lnTo>
                  <a:pt x="550164" y="33695"/>
                </a:lnTo>
                <a:lnTo>
                  <a:pt x="541020" y="19050"/>
                </a:lnTo>
                <a:lnTo>
                  <a:pt x="541020" y="155448"/>
                </a:lnTo>
                <a:lnTo>
                  <a:pt x="544830" y="155448"/>
                </a:lnTo>
                <a:lnTo>
                  <a:pt x="544830" y="165354"/>
                </a:lnTo>
                <a:lnTo>
                  <a:pt x="550164" y="165354"/>
                </a:lnTo>
                <a:close/>
              </a:path>
              <a:path w="730885" h="609600">
                <a:moveTo>
                  <a:pt x="720852" y="320649"/>
                </a:moveTo>
                <a:lnTo>
                  <a:pt x="720852" y="307086"/>
                </a:lnTo>
                <a:lnTo>
                  <a:pt x="719189" y="304422"/>
                </a:lnTo>
                <a:lnTo>
                  <a:pt x="541020" y="590550"/>
                </a:lnTo>
                <a:lnTo>
                  <a:pt x="550164" y="592836"/>
                </a:lnTo>
                <a:lnTo>
                  <a:pt x="550164" y="593750"/>
                </a:lnTo>
                <a:lnTo>
                  <a:pt x="720852" y="320649"/>
                </a:lnTo>
                <a:close/>
              </a:path>
              <a:path w="730885" h="609600">
                <a:moveTo>
                  <a:pt x="550164" y="593750"/>
                </a:moveTo>
                <a:lnTo>
                  <a:pt x="550164" y="592836"/>
                </a:lnTo>
                <a:lnTo>
                  <a:pt x="541020" y="590550"/>
                </a:lnTo>
                <a:lnTo>
                  <a:pt x="541020" y="608380"/>
                </a:lnTo>
                <a:lnTo>
                  <a:pt x="550164" y="593750"/>
                </a:lnTo>
                <a:close/>
              </a:path>
              <a:path w="730885" h="609600">
                <a:moveTo>
                  <a:pt x="720852" y="307086"/>
                </a:moveTo>
                <a:lnTo>
                  <a:pt x="720852" y="301752"/>
                </a:lnTo>
                <a:lnTo>
                  <a:pt x="719189" y="304422"/>
                </a:lnTo>
                <a:lnTo>
                  <a:pt x="720852" y="307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6036236" y="2080216"/>
            <a:ext cx="4086009" cy="3442964"/>
          </a:xfrm>
          <a:prstGeom prst="rect">
            <a:avLst/>
          </a:prstGeom>
        </p:spPr>
        <p:txBody>
          <a:bodyPr vert="horz" wrap="square" lIns="0" tIns="139924" rIns="0" bIns="0" rtlCol="0">
            <a:spAutoFit/>
          </a:bodyPr>
          <a:lstStyle/>
          <a:p>
            <a:pPr marL="11516">
              <a:spcBef>
                <a:spcPts val="1102"/>
              </a:spcBef>
            </a:pPr>
            <a:r>
              <a:rPr sz="1814" b="1" u="sng" spc="-9" dirty="0">
                <a:solidFill>
                  <a:srgbClr val="0065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Protéines porteuses</a:t>
            </a:r>
            <a:r>
              <a:rPr sz="1814" b="1" u="sng" spc="36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006500"/>
                </a:solidFill>
                <a:latin typeface="Arial"/>
                <a:cs typeface="Arial"/>
              </a:rPr>
              <a:t>(transporteurs)</a:t>
            </a:r>
            <a:endParaRPr sz="1814" dirty="0">
              <a:latin typeface="Arial"/>
              <a:cs typeface="Arial"/>
            </a:endParaRPr>
          </a:p>
          <a:p>
            <a:pPr marL="863151" marR="4607" indent="-177928">
              <a:spcBef>
                <a:spcPts val="1224"/>
              </a:spcBef>
              <a:buChar char="•"/>
              <a:tabLst>
                <a:tab pos="863727" algn="l"/>
              </a:tabLst>
            </a:pPr>
            <a:r>
              <a:rPr sz="2176" spc="-5" dirty="0">
                <a:solidFill>
                  <a:srgbClr val="006500"/>
                </a:solidFill>
                <a:latin typeface="Arial"/>
                <a:cs typeface="Arial"/>
              </a:rPr>
              <a:t>s’associent aux molécules  </a:t>
            </a:r>
            <a:r>
              <a:rPr sz="2176" dirty="0">
                <a:solidFill>
                  <a:srgbClr val="006500"/>
                </a:solidFill>
                <a:latin typeface="Arial"/>
                <a:cs typeface="Arial"/>
              </a:rPr>
              <a:t>à </a:t>
            </a:r>
            <a:r>
              <a:rPr sz="2176" spc="-5" dirty="0">
                <a:solidFill>
                  <a:srgbClr val="006500"/>
                </a:solidFill>
                <a:latin typeface="Arial"/>
                <a:cs typeface="Arial"/>
              </a:rPr>
              <a:t>transporter et les  déplacent dans la  membrane</a:t>
            </a:r>
            <a:endParaRPr sz="2176" dirty="0">
              <a:latin typeface="Arial"/>
              <a:cs typeface="Arial"/>
            </a:endParaRPr>
          </a:p>
          <a:p>
            <a:pPr>
              <a:spcBef>
                <a:spcPts val="32"/>
              </a:spcBef>
              <a:buChar char="•"/>
            </a:pPr>
            <a:endParaRPr sz="3355" dirty="0">
              <a:latin typeface="Times New Roman"/>
              <a:cs typeface="Times New Roman"/>
            </a:endParaRPr>
          </a:p>
          <a:p>
            <a:pPr marL="861424">
              <a:spcBef>
                <a:spcPts val="5"/>
              </a:spcBef>
            </a:pPr>
            <a:r>
              <a:rPr sz="1814" b="1" u="sng" spc="-9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Protéines tunnels</a:t>
            </a:r>
            <a:r>
              <a:rPr sz="1814" b="1" u="sng" spc="18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FF3300"/>
                </a:solidFill>
                <a:latin typeface="Arial"/>
                <a:cs typeface="Arial"/>
              </a:rPr>
              <a:t>(canaux)</a:t>
            </a:r>
            <a:endParaRPr sz="1814" dirty="0">
              <a:latin typeface="Arial"/>
              <a:cs typeface="Arial"/>
            </a:endParaRPr>
          </a:p>
          <a:p>
            <a:pPr marL="896548" marR="631672" indent="-178504">
              <a:spcBef>
                <a:spcPts val="521"/>
              </a:spcBef>
              <a:buChar char="•"/>
              <a:tabLst>
                <a:tab pos="897124" algn="l"/>
              </a:tabLst>
            </a:pPr>
            <a:r>
              <a:rPr sz="2176" spc="-5" dirty="0">
                <a:solidFill>
                  <a:srgbClr val="FF3300"/>
                </a:solidFill>
                <a:latin typeface="Arial"/>
                <a:cs typeface="Arial"/>
              </a:rPr>
              <a:t>Forment des pores</a:t>
            </a:r>
            <a:r>
              <a:rPr sz="2176" spc="-5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176" dirty="0">
                <a:solidFill>
                  <a:srgbClr val="FF3300"/>
                </a:solidFill>
                <a:latin typeface="Arial"/>
                <a:cs typeface="Arial"/>
              </a:rPr>
              <a:t>à  travers </a:t>
            </a:r>
            <a:r>
              <a:rPr sz="2176" spc="-5" dirty="0">
                <a:solidFill>
                  <a:srgbClr val="FF3300"/>
                </a:solidFill>
                <a:latin typeface="Arial"/>
                <a:cs typeface="Arial"/>
              </a:rPr>
              <a:t>la</a:t>
            </a:r>
            <a:r>
              <a:rPr sz="2176" spc="-73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FF3300"/>
                </a:solidFill>
                <a:latin typeface="Arial"/>
                <a:cs typeface="Arial"/>
              </a:rPr>
              <a:t>membrane</a:t>
            </a:r>
            <a:endParaRPr sz="2176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54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687" y="249185"/>
            <a:ext cx="9535557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736471" marR="4607" indent="-402497">
              <a:lnSpc>
                <a:spcPct val="100000"/>
              </a:lnSpc>
              <a:spcBef>
                <a:spcPts val="91"/>
              </a:spcBef>
            </a:pPr>
            <a:r>
              <a:rPr dirty="0"/>
              <a:t>Exemple d’une protéine porteuse:</a:t>
            </a:r>
            <a:r>
              <a:rPr spc="-159" dirty="0"/>
              <a:t> </a:t>
            </a:r>
            <a:r>
              <a:rPr spc="-5" dirty="0"/>
              <a:t>la  </a:t>
            </a:r>
            <a:r>
              <a:rPr dirty="0"/>
              <a:t>perméase au glucose</a:t>
            </a:r>
            <a:r>
              <a:rPr spc="-86" dirty="0"/>
              <a:t> </a:t>
            </a:r>
            <a:r>
              <a:rPr dirty="0"/>
              <a:t>(GLUT-1)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63071" y="2314330"/>
            <a:ext cx="3568348" cy="392545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135893">
              <a:spcBef>
                <a:spcPts val="86"/>
              </a:spcBef>
              <a:buSzPct val="95000"/>
              <a:buFont typeface="Arial"/>
              <a:buChar char="•"/>
              <a:tabLst>
                <a:tab pos="92707" algn="l"/>
              </a:tabLst>
            </a:pP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Assure </a:t>
            </a: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la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diffusion facilitée du  glucose</a:t>
            </a:r>
            <a:endParaRPr sz="1814">
              <a:latin typeface="Arial"/>
              <a:cs typeface="Arial"/>
            </a:endParaRPr>
          </a:p>
          <a:p>
            <a:pPr marL="11516" marR="4607">
              <a:spcBef>
                <a:spcPts val="1088"/>
              </a:spcBef>
              <a:buSzPct val="95000"/>
              <a:buFont typeface="Arial"/>
              <a:buChar char="•"/>
              <a:tabLst>
                <a:tab pos="92707" algn="l"/>
              </a:tabLst>
            </a:pP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C’est un uniporteur :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transporte  </a:t>
            </a: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une seule</a:t>
            </a:r>
            <a:r>
              <a:rPr sz="1814" b="1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substance</a:t>
            </a:r>
            <a:endParaRPr sz="1814">
              <a:latin typeface="Arial"/>
              <a:cs typeface="Arial"/>
            </a:endParaRPr>
          </a:p>
          <a:p>
            <a:pPr marL="11516" marR="37428">
              <a:spcBef>
                <a:spcPts val="1088"/>
              </a:spcBef>
              <a:buSzPct val="95000"/>
              <a:buFont typeface="Arial"/>
              <a:buChar char="•"/>
              <a:tabLst>
                <a:tab pos="92707" algn="l"/>
              </a:tabLst>
            </a:pP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(1+2)La fixation </a:t>
            </a: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d’une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molécule  </a:t>
            </a: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de glucose sur la site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extérieur  entraine </a:t>
            </a: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un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changement de  conformation</a:t>
            </a:r>
            <a:endParaRPr sz="1814">
              <a:latin typeface="Arial"/>
              <a:cs typeface="Arial"/>
            </a:endParaRPr>
          </a:p>
          <a:p>
            <a:pPr marL="11516" marR="53551">
              <a:spcBef>
                <a:spcPts val="1088"/>
              </a:spcBef>
              <a:buSzPct val="95000"/>
              <a:buFont typeface="Arial"/>
              <a:buChar char="•"/>
              <a:tabLst>
                <a:tab pos="92707" algn="l"/>
              </a:tabLst>
            </a:pP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(3)Le glucose est libéré dans le 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cytosol</a:t>
            </a:r>
            <a:endParaRPr sz="1814">
              <a:latin typeface="Arial"/>
              <a:cs typeface="Arial"/>
            </a:endParaRPr>
          </a:p>
          <a:p>
            <a:pPr marL="11516" marR="297698">
              <a:spcBef>
                <a:spcPts val="1088"/>
              </a:spcBef>
              <a:buSzPct val="95000"/>
              <a:buFont typeface="Arial"/>
              <a:buChar char="•"/>
              <a:tabLst>
                <a:tab pos="92707" algn="l"/>
              </a:tabLst>
            </a:pP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(4)Le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transporteur retourne </a:t>
            </a: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à  sa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conformation </a:t>
            </a:r>
            <a:r>
              <a:rPr sz="1814" b="1" spc="-5" dirty="0">
                <a:solidFill>
                  <a:srgbClr val="33339A"/>
                </a:solidFill>
                <a:latin typeface="Arial"/>
                <a:cs typeface="Arial"/>
              </a:rPr>
              <a:t>de</a:t>
            </a:r>
            <a:r>
              <a:rPr sz="1814" b="1" spc="18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33339A"/>
                </a:solidFill>
                <a:latin typeface="Arial"/>
                <a:cs typeface="Arial"/>
              </a:rPr>
              <a:t>départ</a:t>
            </a:r>
            <a:endParaRPr sz="1814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5573" y="2275851"/>
            <a:ext cx="5068490" cy="4345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53830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687" y="710849"/>
            <a:ext cx="9535557" cy="4425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2429376" marR="4607" indent="-1980814">
              <a:lnSpc>
                <a:spcPct val="100000"/>
              </a:lnSpc>
              <a:spcBef>
                <a:spcPts val="91"/>
              </a:spcBef>
            </a:pPr>
            <a:r>
              <a:rPr sz="2800" b="1" dirty="0"/>
              <a:t>Exemple </a:t>
            </a:r>
            <a:r>
              <a:rPr sz="2800" b="1" spc="-5" dirty="0"/>
              <a:t>d’une protéine </a:t>
            </a:r>
            <a:r>
              <a:rPr sz="2800" b="1" dirty="0"/>
              <a:t>tunnel :</a:t>
            </a:r>
            <a:r>
              <a:rPr sz="2800" b="1" spc="-141" dirty="0"/>
              <a:t> </a:t>
            </a:r>
            <a:r>
              <a:rPr sz="2800" b="1" spc="-5" dirty="0"/>
              <a:t>un  </a:t>
            </a:r>
            <a:r>
              <a:rPr sz="2800" b="1" dirty="0"/>
              <a:t>canal</a:t>
            </a:r>
            <a:r>
              <a:rPr sz="2800" b="1" spc="-18" dirty="0"/>
              <a:t> </a:t>
            </a:r>
            <a:r>
              <a:rPr sz="2800" b="1" spc="-5" dirty="0"/>
              <a:t>ionique</a:t>
            </a:r>
          </a:p>
        </p:txBody>
      </p:sp>
      <p:sp>
        <p:nvSpPr>
          <p:cNvPr id="3" name="object 3"/>
          <p:cNvSpPr/>
          <p:nvPr/>
        </p:nvSpPr>
        <p:spPr>
          <a:xfrm>
            <a:off x="2696493" y="2245693"/>
            <a:ext cx="3600018" cy="281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6767139" y="1976781"/>
            <a:ext cx="4776105" cy="37305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355856" algn="just">
              <a:spcBef>
                <a:spcPts val="91"/>
              </a:spcBef>
              <a:buSzPct val="94444"/>
              <a:buFont typeface="Arial"/>
              <a:buChar char="•"/>
              <a:tabLst>
                <a:tab pos="85221" algn="l"/>
              </a:tabLst>
            </a:pP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Le passage des ions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est</a:t>
            </a:r>
            <a:r>
              <a:rPr sz="2000" b="1" spc="-109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très 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rapide: 10</a:t>
            </a:r>
            <a:r>
              <a:rPr sz="2000" b="1" spc="-6" baseline="25462" dirty="0">
                <a:solidFill>
                  <a:srgbClr val="33339A"/>
                </a:solidFill>
                <a:latin typeface="Arial"/>
                <a:cs typeface="Arial"/>
              </a:rPr>
              <a:t>6</a:t>
            </a:r>
            <a:r>
              <a:rPr sz="2000" b="1" spc="197" baseline="25462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ions/s</a:t>
            </a:r>
            <a:endParaRPr sz="2000" dirty="0">
              <a:latin typeface="Arial"/>
              <a:cs typeface="Arial"/>
            </a:endParaRPr>
          </a:p>
          <a:p>
            <a:pPr marL="84645" indent="-73129" algn="just">
              <a:spcBef>
                <a:spcPts val="979"/>
              </a:spcBef>
              <a:buSzPct val="94444"/>
              <a:buFont typeface="Arial"/>
              <a:buChar char="•"/>
              <a:tabLst>
                <a:tab pos="85221" algn="l"/>
              </a:tabLst>
            </a:pP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Les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canaux sont </a:t>
            </a: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très</a:t>
            </a:r>
            <a:r>
              <a:rPr sz="2000" b="1" spc="-5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sélectifs</a:t>
            </a:r>
            <a:endParaRPr sz="2000" dirty="0">
              <a:latin typeface="Arial"/>
              <a:cs typeface="Arial"/>
            </a:endParaRPr>
          </a:p>
          <a:p>
            <a:pPr marL="11516" marR="908641" algn="just">
              <a:spcBef>
                <a:spcPts val="979"/>
              </a:spcBef>
              <a:buSzPct val="94444"/>
              <a:buFont typeface="Arial"/>
              <a:buChar char="•"/>
              <a:tabLst>
                <a:tab pos="85221" algn="l"/>
              </a:tabLst>
            </a:pP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Passage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sans</a:t>
            </a:r>
            <a:r>
              <a:rPr sz="2000" b="1" spc="-9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dépense 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d’énergie</a:t>
            </a:r>
            <a:endParaRPr sz="2000" dirty="0">
              <a:latin typeface="Arial"/>
              <a:cs typeface="Arial"/>
            </a:endParaRPr>
          </a:p>
          <a:p>
            <a:pPr marL="11516" marR="4607" algn="just">
              <a:spcBef>
                <a:spcPts val="979"/>
              </a:spcBef>
              <a:buSzPct val="94444"/>
              <a:buFont typeface="Arial"/>
              <a:buChar char="•"/>
              <a:tabLst>
                <a:tab pos="85221" algn="l"/>
              </a:tabLst>
            </a:pP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Le passage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est </a:t>
            </a: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dictée par un  gradient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électrochimique </a:t>
            </a: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de</a:t>
            </a:r>
            <a:r>
              <a:rPr sz="2000" b="1" spc="-82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l’ion</a:t>
            </a:r>
            <a:endParaRPr sz="2000" dirty="0">
              <a:latin typeface="Arial"/>
              <a:cs typeface="Arial"/>
            </a:endParaRPr>
          </a:p>
          <a:p>
            <a:pPr marL="11516" marR="1004227" algn="just">
              <a:spcBef>
                <a:spcPts val="979"/>
              </a:spcBef>
              <a:buSzPct val="94444"/>
              <a:buFont typeface="Arial"/>
              <a:buChar char="•"/>
              <a:tabLst>
                <a:tab pos="85221" algn="l"/>
              </a:tabLst>
            </a:pP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Les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canaux sont </a:t>
            </a: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des  transporteurs uniport</a:t>
            </a:r>
            <a:r>
              <a:rPr sz="2000" b="1" spc="-91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426105" algn="just">
              <a:spcBef>
                <a:spcPts val="979"/>
              </a:spcBef>
            </a:pP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-Un sens, </a:t>
            </a:r>
            <a:r>
              <a:rPr sz="2000" b="1" dirty="0">
                <a:solidFill>
                  <a:srgbClr val="33339A"/>
                </a:solidFill>
                <a:latin typeface="Arial"/>
                <a:cs typeface="Arial"/>
              </a:rPr>
              <a:t>une</a:t>
            </a:r>
            <a:r>
              <a:rPr sz="2000" b="1" spc="-23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molécule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078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Grand écran</PresentationFormat>
  <Paragraphs>80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Thème Office</vt:lpstr>
      <vt:lpstr>Image</vt:lpstr>
      <vt:lpstr>Le transport membranaire</vt:lpstr>
      <vt:lpstr>Transport actif / Transport passif</vt:lpstr>
      <vt:lpstr>Présentation PowerPoint</vt:lpstr>
      <vt:lpstr>I-1. Diffusion simple</vt:lpstr>
      <vt:lpstr>…mais il n’y a que quelques molécules  qui traversent les membranes par  simple diffusion</vt:lpstr>
      <vt:lpstr>I-2. Diffusion facilitée</vt:lpstr>
      <vt:lpstr>Protéines de la diffusion facilitée</vt:lpstr>
      <vt:lpstr>Exemple d’une protéine porteuse: la  perméase au glucose (GLUT-1)</vt:lpstr>
      <vt:lpstr>Exemple d’une protéine tunnel : un  canal ionique</vt:lpstr>
      <vt:lpstr>Structure des canaux membranaires</vt:lpstr>
      <vt:lpstr>I-3. Osmose (Passage de l’eau)</vt:lpstr>
      <vt:lpstr>Comment l’eau traverse la membrane  des cellules</vt:lpstr>
      <vt:lpstr>Structure de l’aquaporine</vt:lpstr>
      <vt:lpstr>Transport actif : consommation d’énergie Contre un gradient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transport membranaire</dc:title>
  <dc:creator>SELMA BEREKSI</dc:creator>
  <cp:lastModifiedBy>SELMA BEREKSI</cp:lastModifiedBy>
  <cp:revision>1</cp:revision>
  <dcterms:created xsi:type="dcterms:W3CDTF">2020-03-16T15:21:51Z</dcterms:created>
  <dcterms:modified xsi:type="dcterms:W3CDTF">2020-03-16T15:22:25Z</dcterms:modified>
</cp:coreProperties>
</file>