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71" r:id="rId5"/>
    <p:sldId id="272" r:id="rId6"/>
    <p:sldId id="268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76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715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0225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438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21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756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651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134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9101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247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2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69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solidFill>
                  <a:srgbClr val="C00000"/>
                </a:solidFill>
              </a:rPr>
              <a:t>محاضرا ت الأستاذة </a:t>
            </a:r>
            <a:r>
              <a:rPr lang="ar-DZ" dirty="0" err="1" smtClean="0">
                <a:solidFill>
                  <a:srgbClr val="C00000"/>
                </a:solidFill>
              </a:rPr>
              <a:t>بوزياني</a:t>
            </a:r>
            <a:r>
              <a:rPr lang="ar-DZ" dirty="0" smtClean="0">
                <a:solidFill>
                  <a:srgbClr val="C00000"/>
                </a:solidFill>
              </a:rPr>
              <a:t> فاطمة الزهراء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94901"/>
            <a:ext cx="10515600" cy="42820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DZ" sz="4400" dirty="0" smtClean="0">
                <a:solidFill>
                  <a:srgbClr val="FF0000"/>
                </a:solidFill>
              </a:rPr>
              <a:t>مقياس: الترميم والحفظ في علم الآثار</a:t>
            </a:r>
          </a:p>
          <a:p>
            <a:pPr marL="0" indent="0" algn="ctr">
              <a:buNone/>
            </a:pPr>
            <a:endParaRPr lang="ar-DZ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DZ" sz="4400" dirty="0" smtClean="0">
                <a:solidFill>
                  <a:srgbClr val="FF0000"/>
                </a:solidFill>
              </a:rPr>
              <a:t>السنة الثانية ليسانس</a:t>
            </a:r>
          </a:p>
          <a:p>
            <a:pPr marL="0" indent="0" algn="ctr">
              <a:buNone/>
            </a:pPr>
            <a:endParaRPr lang="ar-DZ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DZ" sz="4400" dirty="0" smtClean="0">
                <a:solidFill>
                  <a:srgbClr val="FF0000"/>
                </a:solidFill>
              </a:rPr>
              <a:t>السنة الدراسية: 2019-2020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74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/>
          <a:lstStyle/>
          <a:p>
            <a:pPr algn="ctr"/>
            <a:r>
              <a:rPr lang="ar-DZ" b="1" u="sng" dirty="0">
                <a:solidFill>
                  <a:srgbClr val="C00000"/>
                </a:solidFill>
              </a:rPr>
              <a:t>الدرس  </a:t>
            </a:r>
            <a:r>
              <a:rPr lang="ar-DZ" b="1" u="sng" dirty="0" smtClean="0">
                <a:solidFill>
                  <a:srgbClr val="C00000"/>
                </a:solidFill>
              </a:rPr>
              <a:t>الثاني</a:t>
            </a:r>
            <a:br>
              <a:rPr lang="ar-DZ" b="1" u="sng" dirty="0" smtClean="0">
                <a:solidFill>
                  <a:srgbClr val="C00000"/>
                </a:solidFill>
              </a:rPr>
            </a:br>
            <a:r>
              <a:rPr lang="ar-DZ" b="1" u="sng" dirty="0" smtClean="0">
                <a:solidFill>
                  <a:srgbClr val="C00000"/>
                </a:solidFill>
              </a:rPr>
              <a:t/>
            </a:r>
            <a:br>
              <a:rPr lang="ar-DZ" b="1" u="sng" dirty="0" smtClean="0">
                <a:solidFill>
                  <a:srgbClr val="C00000"/>
                </a:solidFill>
              </a:rPr>
            </a:br>
            <a:r>
              <a:rPr lang="ar-DZ" b="1" u="sng" dirty="0" smtClean="0">
                <a:solidFill>
                  <a:srgbClr val="C00000"/>
                </a:solidFill>
              </a:rPr>
              <a:t>ترميم الزجاج</a:t>
            </a:r>
            <a:r>
              <a:rPr lang="fr-FR" b="1" u="sng" dirty="0">
                <a:solidFill>
                  <a:srgbClr val="C00000"/>
                </a:solidFill>
              </a:rPr>
              <a:t/>
            </a:r>
            <a:br>
              <a:rPr lang="fr-FR" b="1" u="sng" dirty="0">
                <a:solidFill>
                  <a:srgbClr val="C00000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7215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>
            <a:normAutofit/>
          </a:bodyPr>
          <a:lstStyle/>
          <a:p>
            <a:pPr algn="r"/>
            <a:r>
              <a:rPr lang="ar-DZ" sz="3600" dirty="0" smtClean="0"/>
              <a:t>هناك عدة تعريفات للزجاج وذلك حسب الحاجات والاعتبارات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79444"/>
            <a:ext cx="10515600" cy="499751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DZ" dirty="0" smtClean="0"/>
              <a:t>الزجاج مادة شفافة متجانسة ذريا، لها خاصية الانكسار( ضوء يخترق الزجاج وآخر يطرح وجزء يمتصه.)</a:t>
            </a:r>
          </a:p>
          <a:p>
            <a:pPr algn="r"/>
            <a:r>
              <a:rPr lang="ar-DZ" dirty="0" smtClean="0"/>
              <a:t>بنيته زجاجية غير متبلورة</a:t>
            </a:r>
          </a:p>
          <a:p>
            <a:pPr marL="0" indent="0" algn="r">
              <a:buNone/>
            </a:pPr>
            <a:r>
              <a:rPr lang="ar-DZ" b="1" u="sng" dirty="0" smtClean="0">
                <a:solidFill>
                  <a:srgbClr val="FF0000"/>
                </a:solidFill>
              </a:rPr>
              <a:t>تركيبته:</a:t>
            </a:r>
            <a:endParaRPr lang="ar-DZ" dirty="0" smtClean="0"/>
          </a:p>
          <a:p>
            <a:pPr marL="0" indent="0" algn="r">
              <a:buNone/>
            </a:pPr>
            <a:r>
              <a:rPr lang="ar-DZ" dirty="0" smtClean="0"/>
              <a:t>يتطلب درجة انصار كبيرة بين 1400-1500°م، في خليط من المواد </a:t>
            </a:r>
            <a:r>
              <a:rPr lang="ar-DZ" dirty="0" err="1" smtClean="0"/>
              <a:t>المتزججة</a:t>
            </a:r>
            <a:r>
              <a:rPr lang="ar-DZ" dirty="0" smtClean="0"/>
              <a:t> والأكاسيد </a:t>
            </a:r>
            <a:r>
              <a:rPr lang="ar-DZ" dirty="0" err="1" smtClean="0"/>
              <a:t>الألكانيكية</a:t>
            </a:r>
            <a:r>
              <a:rPr lang="ar-DZ" dirty="0" smtClean="0"/>
              <a:t> والمواد </a:t>
            </a:r>
            <a:r>
              <a:rPr lang="ar-DZ" dirty="0" err="1" smtClean="0"/>
              <a:t>الألكالينوتيرو</a:t>
            </a:r>
            <a:r>
              <a:rPr lang="fr-FR" dirty="0" smtClean="0"/>
              <a:t>alcalino-terreux</a:t>
            </a:r>
            <a:endParaRPr lang="ar-DZ" dirty="0" smtClean="0"/>
          </a:p>
          <a:p>
            <a:pPr marL="0" indent="0" algn="r">
              <a:buNone/>
            </a:pPr>
            <a:r>
              <a:rPr lang="ar-DZ" dirty="0" smtClean="0"/>
              <a:t>أما إذا أردنا الحصول على زجاج من نوع خاص فانه يمكن إضافة مواد مساعدة أخرى  (تتم تطرية هذا الخليط بالتدريج عن طريق الحرارة وتتكون عجينة لزجة في درجة 650°-1500°).</a:t>
            </a:r>
          </a:p>
          <a:p>
            <a:pPr marL="0" indent="0" algn="r">
              <a:buNone/>
            </a:pPr>
            <a:r>
              <a:rPr lang="ar-DZ" dirty="0" smtClean="0"/>
              <a:t>المواد المزججة الأكثر استخداما هي </a:t>
            </a:r>
            <a:r>
              <a:rPr lang="ar-DZ" dirty="0" err="1" smtClean="0"/>
              <a:t>السيليكا</a:t>
            </a:r>
            <a:r>
              <a:rPr lang="ar-DZ" dirty="0" smtClean="0"/>
              <a:t> .</a:t>
            </a:r>
          </a:p>
          <a:p>
            <a:pPr marL="0" indent="0" algn="r">
              <a:buNone/>
            </a:pPr>
            <a:r>
              <a:rPr lang="ar-DZ" dirty="0" smtClean="0"/>
              <a:t>وبالنسبة للزجاج ذو الجودة المنخفضة </a:t>
            </a:r>
            <a:r>
              <a:rPr lang="ar-DZ" dirty="0" err="1" smtClean="0"/>
              <a:t>فاننا</a:t>
            </a:r>
            <a:r>
              <a:rPr lang="ar-DZ" dirty="0" smtClean="0"/>
              <a:t> نستعمل </a:t>
            </a:r>
            <a:r>
              <a:rPr lang="ar-DZ" dirty="0" err="1" smtClean="0"/>
              <a:t>السيلكس</a:t>
            </a:r>
            <a:r>
              <a:rPr lang="ar-DZ" dirty="0" smtClean="0"/>
              <a:t> </a:t>
            </a:r>
            <a:r>
              <a:rPr lang="ar-DZ" dirty="0" err="1" smtClean="0"/>
              <a:t>والفلسبار</a:t>
            </a:r>
            <a:r>
              <a:rPr lang="ar-DZ" dirty="0" smtClean="0"/>
              <a:t> والحمم البركانية </a:t>
            </a:r>
            <a:r>
              <a:rPr lang="ar-DZ" dirty="0" err="1" smtClean="0"/>
              <a:t>والكانسدوان</a:t>
            </a:r>
            <a:r>
              <a:rPr lang="ar-DZ" dirty="0" smtClean="0"/>
              <a:t>، كما توجد هناك مواد مزججة أخرى غيرها.</a:t>
            </a:r>
          </a:p>
          <a:p>
            <a:pPr marL="0" indent="0" algn="r">
              <a:buNone/>
            </a:pPr>
            <a:r>
              <a:rPr lang="ar-DZ" dirty="0" smtClean="0"/>
              <a:t>المواد المزججة تشكل العنصر الرئيسي للزجاج بحوالي 70ّ بالمئة.</a:t>
            </a:r>
          </a:p>
          <a:p>
            <a:pPr marL="0" indent="0" algn="r">
              <a:buNone/>
            </a:pPr>
            <a:r>
              <a:rPr lang="ar-DZ" dirty="0" err="1" smtClean="0"/>
              <a:t>درجةانصهار</a:t>
            </a:r>
            <a:r>
              <a:rPr lang="ar-DZ" dirty="0" smtClean="0"/>
              <a:t> المواد المزججة عالية فبالنسبة </a:t>
            </a:r>
            <a:r>
              <a:rPr lang="ar-DZ" dirty="0" err="1" smtClean="0"/>
              <a:t>للسيليكا</a:t>
            </a:r>
            <a:r>
              <a:rPr lang="ar-DZ" dirty="0" smtClean="0"/>
              <a:t> فتصل الى 1200°م، ولذلك فهي مواد يصعب تشكيلها، وللحد من هذا العيب تضاف اليه المواد </a:t>
            </a:r>
            <a:r>
              <a:rPr lang="ar-DZ" dirty="0" err="1" smtClean="0"/>
              <a:t>الالكالينو-تيرو</a:t>
            </a:r>
            <a:r>
              <a:rPr lang="ar-DZ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5860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18052"/>
            <a:ext cx="10515600" cy="585891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2400" dirty="0" smtClean="0"/>
              <a:t>)</a:t>
            </a:r>
            <a:r>
              <a:rPr lang="fr-FR" sz="2400" dirty="0" smtClean="0"/>
              <a:t>%</a:t>
            </a:r>
            <a:r>
              <a:rPr lang="ar-DZ" sz="2400" dirty="0" smtClean="0"/>
              <a:t>  </a:t>
            </a:r>
            <a:r>
              <a:rPr lang="ar-DZ" sz="2400" dirty="0"/>
              <a:t>وعليه فالزجاج يتكون </a:t>
            </a:r>
            <a:r>
              <a:rPr lang="ar-DZ" sz="2400" dirty="0" smtClean="0"/>
              <a:t>من: (</a:t>
            </a:r>
          </a:p>
          <a:p>
            <a:pPr marL="0" indent="0" algn="r">
              <a:buNone/>
            </a:pPr>
            <a:r>
              <a:rPr lang="ar-DZ" sz="2400" dirty="0" smtClean="0"/>
              <a:t>الرمل: 70</a:t>
            </a:r>
          </a:p>
          <a:p>
            <a:pPr marL="0" indent="0" algn="r">
              <a:buNone/>
            </a:pPr>
            <a:r>
              <a:rPr lang="ar-DZ" sz="2400" dirty="0" smtClean="0"/>
              <a:t>الجير:10</a:t>
            </a:r>
          </a:p>
          <a:p>
            <a:pPr marL="0" indent="0" algn="r">
              <a:buNone/>
            </a:pPr>
            <a:r>
              <a:rPr lang="ar-DZ" sz="2400" dirty="0" smtClean="0"/>
              <a:t>الألمين:0.21</a:t>
            </a:r>
          </a:p>
          <a:p>
            <a:pPr marL="0" indent="0" algn="r">
              <a:buNone/>
            </a:pPr>
            <a:r>
              <a:rPr lang="ar-DZ" sz="2400" dirty="0" err="1" smtClean="0"/>
              <a:t>المانغنيز</a:t>
            </a:r>
            <a:r>
              <a:rPr lang="ar-DZ" sz="2400" dirty="0" smtClean="0"/>
              <a:t>: 0.24</a:t>
            </a:r>
          </a:p>
          <a:p>
            <a:pPr marL="0" indent="0" algn="r">
              <a:buNone/>
            </a:pPr>
            <a:r>
              <a:rPr lang="ar-DZ" sz="2400" dirty="0" err="1" smtClean="0"/>
              <a:t>السولفات</a:t>
            </a:r>
            <a:r>
              <a:rPr lang="ar-DZ" sz="2400" dirty="0"/>
              <a:t>: 16</a:t>
            </a:r>
            <a:endParaRPr lang="ar-DZ" sz="2400" dirty="0" smtClean="0"/>
          </a:p>
          <a:p>
            <a:pPr marL="0" indent="0" algn="r">
              <a:buNone/>
            </a:pPr>
            <a:r>
              <a:rPr lang="ar-DZ" sz="2400" dirty="0" smtClean="0"/>
              <a:t>وهناك مركبات </a:t>
            </a:r>
            <a:r>
              <a:rPr lang="ar-DZ" sz="2400" dirty="0" err="1" smtClean="0"/>
              <a:t>اضافيةمثل</a:t>
            </a:r>
            <a:r>
              <a:rPr lang="ar-DZ" sz="2400" dirty="0" smtClean="0"/>
              <a:t>: أكسيد البوتاس التي يساعد في تخفيف اللزوجة.</a:t>
            </a:r>
          </a:p>
          <a:p>
            <a:pPr marL="0" indent="0" algn="r">
              <a:buNone/>
            </a:pPr>
            <a:r>
              <a:rPr lang="ar-DZ" sz="2400" dirty="0" smtClean="0"/>
              <a:t> أما</a:t>
            </a:r>
            <a:r>
              <a:rPr lang="ar-DZ" sz="2400" dirty="0"/>
              <a:t> </a:t>
            </a:r>
            <a:r>
              <a:rPr lang="ar-DZ" sz="2400" dirty="0" smtClean="0"/>
              <a:t>اكسيد </a:t>
            </a:r>
            <a:r>
              <a:rPr lang="ar-DZ" sz="2400" dirty="0" err="1" smtClean="0"/>
              <a:t>الماغنيزيوم</a:t>
            </a:r>
            <a:r>
              <a:rPr lang="ar-DZ" sz="2400" dirty="0"/>
              <a:t> </a:t>
            </a:r>
            <a:r>
              <a:rPr lang="ar-DZ" sz="2400" dirty="0" smtClean="0"/>
              <a:t>و اكسيد </a:t>
            </a:r>
            <a:r>
              <a:rPr lang="ar-DZ" sz="2400" dirty="0" err="1" smtClean="0"/>
              <a:t>الالومين</a:t>
            </a:r>
            <a:r>
              <a:rPr lang="ar-DZ" sz="2400" dirty="0" smtClean="0"/>
              <a:t> فيحسن المقامة الكيميائية للزجاج.</a:t>
            </a:r>
          </a:p>
          <a:p>
            <a:pPr marL="0" indent="0" algn="r">
              <a:buNone/>
            </a:pPr>
            <a:r>
              <a:rPr lang="ar-DZ" sz="2400" dirty="0" smtClean="0"/>
              <a:t>وبالنسبة </a:t>
            </a:r>
            <a:r>
              <a:rPr lang="ar-DZ" sz="2400" dirty="0" err="1" smtClean="0"/>
              <a:t>لاكسيد</a:t>
            </a:r>
            <a:r>
              <a:rPr lang="ar-DZ" sz="2400" dirty="0" smtClean="0"/>
              <a:t> الرصاص فله دوران اساسيان هما: جعل الزجاج أكثر لمعانا والمساعدة على انعكاس الاشعة </a:t>
            </a:r>
          </a:p>
          <a:p>
            <a:pPr marL="0" indent="0" algn="r">
              <a:buNone/>
            </a:pPr>
            <a:endParaRPr lang="ar-D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6771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/>
          <a:lstStyle/>
          <a:p>
            <a:pPr marL="0" indent="0" algn="r">
              <a:buNone/>
            </a:pPr>
            <a:r>
              <a:rPr lang="ar-DZ" dirty="0" smtClean="0"/>
              <a:t>وبالنسبة للزجاج  الملون فيتم إضافة اكاسيد أخرى هي كالآتي:</a:t>
            </a:r>
          </a:p>
          <a:p>
            <a:pPr marL="0" indent="0" algn="r">
              <a:buNone/>
            </a:pPr>
            <a:r>
              <a:rPr lang="ar-DZ" dirty="0" smtClean="0"/>
              <a:t>اللون البنفسجي: أكسيد المنغنيز.</a:t>
            </a:r>
          </a:p>
          <a:p>
            <a:pPr marL="0" indent="0" algn="r">
              <a:buNone/>
            </a:pPr>
            <a:r>
              <a:rPr lang="ar-DZ" dirty="0" smtClean="0"/>
              <a:t>اللون الأزرق الفاتح:// الكوبالت.</a:t>
            </a:r>
          </a:p>
          <a:p>
            <a:pPr marL="0" indent="0" algn="r">
              <a:buNone/>
            </a:pPr>
            <a:r>
              <a:rPr lang="ar-DZ" dirty="0" smtClean="0"/>
              <a:t>اللون الأزرق:// الحديد</a:t>
            </a:r>
          </a:p>
          <a:p>
            <a:pPr marL="0" indent="0" algn="r">
              <a:buNone/>
            </a:pPr>
            <a:r>
              <a:rPr lang="ar-DZ" dirty="0" smtClean="0"/>
              <a:t>اللون الأصفر: // الحديد الثنائي.</a:t>
            </a:r>
          </a:p>
          <a:p>
            <a:pPr marL="0" indent="0" algn="r">
              <a:buNone/>
            </a:pPr>
            <a:r>
              <a:rPr lang="ar-DZ" dirty="0" smtClean="0"/>
              <a:t>اللون الأخضر الفيروزي: // النحاس.</a:t>
            </a:r>
          </a:p>
          <a:p>
            <a:pPr marL="0" indent="0" algn="r">
              <a:buNone/>
            </a:pPr>
            <a:r>
              <a:rPr lang="ar-DZ" dirty="0" smtClean="0"/>
              <a:t>اللون الابيض والمعتم:// القصدير .</a:t>
            </a:r>
          </a:p>
          <a:p>
            <a:pPr marL="0" indent="0" algn="r">
              <a:buNone/>
            </a:pPr>
            <a:r>
              <a:rPr lang="ar-DZ" dirty="0"/>
              <a:t>ومن </a:t>
            </a:r>
            <a:r>
              <a:rPr lang="ar-DZ" dirty="0">
                <a:solidFill>
                  <a:srgbClr val="FFC000"/>
                </a:solidFill>
              </a:rPr>
              <a:t>خصائصه</a:t>
            </a:r>
            <a:r>
              <a:rPr lang="ar-DZ" dirty="0"/>
              <a:t> أنه عازل جيد للكهرباء وسهل </a:t>
            </a:r>
            <a:r>
              <a:rPr lang="ar-DZ" dirty="0" err="1"/>
              <a:t>الإنكسار</a:t>
            </a:r>
            <a:r>
              <a:rPr lang="ar-DZ" dirty="0"/>
              <a:t> ويلين في درجة حرارة عالية.</a:t>
            </a:r>
            <a:endParaRPr lang="ar-DZ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6594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11814"/>
          </a:xfrm>
        </p:spPr>
        <p:txBody>
          <a:bodyPr>
            <a:normAutofit/>
          </a:bodyPr>
          <a:lstStyle/>
          <a:p>
            <a:pPr algn="r"/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dirty="0" smtClean="0"/>
              <a:t/>
            </a:r>
            <a:br>
              <a:rPr lang="ar-DZ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69844"/>
            <a:ext cx="10515600" cy="5607120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DZ" b="1" u="sng" dirty="0" smtClean="0">
                <a:solidFill>
                  <a:srgbClr val="FFC000"/>
                </a:solidFill>
              </a:rPr>
              <a:t>عوامل التلف وطرق العلاج</a:t>
            </a:r>
            <a:r>
              <a:rPr lang="ar-DZ" dirty="0" smtClean="0"/>
              <a:t>:</a:t>
            </a:r>
          </a:p>
          <a:p>
            <a:pPr marL="0" indent="0" algn="r">
              <a:buNone/>
            </a:pPr>
            <a:r>
              <a:rPr lang="ar-DZ" dirty="0" smtClean="0"/>
              <a:t>من أهم عوامل التلف والتغيرات التي تظهر عليه نذكر:</a:t>
            </a:r>
          </a:p>
          <a:p>
            <a:pPr algn="r">
              <a:buFontTx/>
              <a:buChar char="-"/>
            </a:pPr>
            <a:r>
              <a:rPr lang="ar-DZ" dirty="0" smtClean="0"/>
              <a:t>أنه مادة غير ثابتة ولذلك فانه يتحول ألي مادة شبه بلورية مع </a:t>
            </a:r>
            <a:r>
              <a:rPr lang="ar-DZ" dirty="0" err="1" smtClean="0"/>
              <a:t>مرورالزمن</a:t>
            </a:r>
            <a:r>
              <a:rPr lang="ar-DZ" dirty="0" smtClean="0"/>
              <a:t> </a:t>
            </a:r>
            <a:r>
              <a:rPr lang="ar-DZ" dirty="0" err="1" smtClean="0"/>
              <a:t>مايؤذي</a:t>
            </a:r>
            <a:r>
              <a:rPr lang="ar-DZ" dirty="0" smtClean="0"/>
              <a:t> الى تقشر </a:t>
            </a:r>
            <a:r>
              <a:rPr lang="ar-DZ" dirty="0" err="1" smtClean="0"/>
              <a:t>سطح.ال</a:t>
            </a:r>
            <a:endParaRPr lang="ar-DZ" dirty="0" smtClean="0"/>
          </a:p>
          <a:p>
            <a:pPr algn="r">
              <a:buFontTx/>
              <a:buChar char="-"/>
            </a:pPr>
            <a:r>
              <a:rPr lang="ar-DZ" dirty="0"/>
              <a:t> </a:t>
            </a:r>
            <a:r>
              <a:rPr lang="ar-DZ" dirty="0" smtClean="0"/>
              <a:t>يتحول السطح بفعل الرطوبة </a:t>
            </a:r>
            <a:r>
              <a:rPr lang="ar-DZ" dirty="0" err="1" smtClean="0"/>
              <a:t>ألى</a:t>
            </a:r>
            <a:r>
              <a:rPr lang="ar-DZ" dirty="0" smtClean="0"/>
              <a:t> مادة قلوية </a:t>
            </a:r>
            <a:r>
              <a:rPr lang="ar-DZ" dirty="0" err="1" smtClean="0"/>
              <a:t>مايؤذي</a:t>
            </a:r>
            <a:r>
              <a:rPr lang="ar-DZ" dirty="0" smtClean="0"/>
              <a:t> الى تكون طبقة من كربونات قاعدية تتداخل مع </a:t>
            </a:r>
            <a:r>
              <a:rPr lang="ar-DZ" dirty="0" err="1" smtClean="0"/>
              <a:t>السيليكا</a:t>
            </a:r>
            <a:r>
              <a:rPr lang="ar-DZ" dirty="0" smtClean="0"/>
              <a:t> وهو الذي يؤذي الى تفتت الزجاج واضعاف تماسكه. وطريقة ترميم هذه الحالة تكون بتعريض التحفة لجو جاف مع تجنب تقويتها بالمحاليل المقوية </a:t>
            </a:r>
            <a:r>
              <a:rPr lang="ar-DZ" dirty="0" err="1" smtClean="0"/>
              <a:t>لانها</a:t>
            </a:r>
            <a:r>
              <a:rPr lang="ar-DZ" dirty="0" smtClean="0"/>
              <a:t> تؤذي الى إزالة الألوان الموجودة عليها.</a:t>
            </a:r>
          </a:p>
          <a:p>
            <a:pPr algn="r">
              <a:buFontTx/>
              <a:buChar char="-"/>
            </a:pPr>
            <a:r>
              <a:rPr lang="ar-DZ" dirty="0" smtClean="0"/>
              <a:t>وفي حالة وجود بعض المواد القلوية مثل البوتاس في الزجاج </a:t>
            </a:r>
            <a:r>
              <a:rPr lang="ar-DZ" dirty="0" err="1" smtClean="0"/>
              <a:t>فانها</a:t>
            </a:r>
            <a:r>
              <a:rPr lang="ar-DZ" dirty="0" smtClean="0"/>
              <a:t> تمتص كمية كبيرة من الرطوبة </a:t>
            </a:r>
            <a:r>
              <a:rPr lang="ar-DZ" dirty="0" err="1" smtClean="0"/>
              <a:t>مايؤذي</a:t>
            </a:r>
            <a:r>
              <a:rPr lang="ar-DZ" dirty="0" smtClean="0"/>
              <a:t> الى تفتته، والترميم في هذه الحالة يكون بــــ:</a:t>
            </a:r>
          </a:p>
          <a:p>
            <a:pPr algn="r">
              <a:buFontTx/>
              <a:buChar char="-"/>
            </a:pPr>
            <a:r>
              <a:rPr lang="ar-DZ" dirty="0" smtClean="0"/>
              <a:t>غسل الانية بماء لبضع دقائق</a:t>
            </a:r>
          </a:p>
          <a:p>
            <a:pPr algn="r">
              <a:buFontTx/>
              <a:buChar char="-"/>
            </a:pPr>
            <a:r>
              <a:rPr lang="ar-DZ" dirty="0" smtClean="0"/>
              <a:t>توضع في حوض من حامض الكبريتيك المخفف </a:t>
            </a:r>
          </a:p>
          <a:p>
            <a:pPr algn="r">
              <a:buFontTx/>
              <a:buChar char="-"/>
            </a:pPr>
            <a:r>
              <a:rPr lang="ar-DZ" dirty="0" smtClean="0"/>
              <a:t>وبعد ذلك تغسل بالماء ، وتوضع في حمامات متتالية من الكحول </a:t>
            </a:r>
            <a:r>
              <a:rPr lang="ar-DZ" dirty="0" err="1" smtClean="0"/>
              <a:t>والايثير</a:t>
            </a:r>
            <a:r>
              <a:rPr lang="ar-DZ" dirty="0" smtClean="0"/>
              <a:t> وتجفف.</a:t>
            </a:r>
          </a:p>
          <a:p>
            <a:pPr algn="r">
              <a:buFontTx/>
              <a:buChar char="-"/>
            </a:pPr>
            <a:r>
              <a:rPr lang="ar-DZ" dirty="0" smtClean="0"/>
              <a:t>تحفظ في جو جاف داخل خزائن محكمة. </a:t>
            </a:r>
          </a:p>
          <a:p>
            <a:pPr algn="r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9281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DZ" sz="3600" b="1" u="sng" dirty="0" smtClean="0">
                <a:solidFill>
                  <a:srgbClr val="FFC000"/>
                </a:solidFill>
              </a:rPr>
              <a:t>الزجاج المكسور:</a:t>
            </a:r>
            <a:endParaRPr lang="fr-FR" sz="3600" b="1" u="sng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DZ" dirty="0" smtClean="0"/>
              <a:t>صعب التجميع</a:t>
            </a:r>
          </a:p>
          <a:p>
            <a:pPr algn="r"/>
            <a:r>
              <a:rPr lang="ar-DZ" dirty="0" smtClean="0"/>
              <a:t>من اجل لصق جزيئاته للحصول على آنية زجاجية كاملة او شبه كاملة يتم استخدام اللدائن الصناعية </a:t>
            </a:r>
            <a:r>
              <a:rPr lang="ar-DZ" dirty="0" err="1" smtClean="0"/>
              <a:t>كالأرالدايت</a:t>
            </a:r>
            <a:r>
              <a:rPr lang="ar-DZ" dirty="0" smtClean="0"/>
              <a:t> </a:t>
            </a:r>
            <a:r>
              <a:rPr lang="ar-DZ" dirty="0" err="1" smtClean="0"/>
              <a:t>والإيبوكس</a:t>
            </a:r>
            <a:r>
              <a:rPr lang="ar-DZ" dirty="0" smtClean="0"/>
              <a:t> والبولي أستر.</a:t>
            </a:r>
          </a:p>
          <a:p>
            <a:pPr marL="0" indent="0" algn="r">
              <a:buNone/>
            </a:pPr>
            <a:r>
              <a:rPr lang="ar-DZ" b="1" u="sng" dirty="0" smtClean="0">
                <a:solidFill>
                  <a:srgbClr val="FFC000"/>
                </a:solidFill>
              </a:rPr>
              <a:t>ملاحظات عامة: </a:t>
            </a:r>
          </a:p>
          <a:p>
            <a:pPr marL="0" indent="0" algn="r">
              <a:buNone/>
            </a:pPr>
            <a:r>
              <a:rPr lang="ar-DZ" sz="2400" dirty="0" smtClean="0"/>
              <a:t>المادة الغير بلورية:</a:t>
            </a:r>
            <a:r>
              <a:rPr lang="ar-DZ" sz="2400" dirty="0"/>
              <a:t> </a:t>
            </a:r>
            <a:r>
              <a:rPr lang="ar-DZ" sz="2400" dirty="0" smtClean="0"/>
              <a:t>أي ان الزجاج يتحول من حالة الصلابة الى الليونة فيكون لزجا سهل التشكيل.</a:t>
            </a:r>
          </a:p>
          <a:p>
            <a:pPr marL="0" indent="0" algn="r">
              <a:buNone/>
            </a:pPr>
            <a:r>
              <a:rPr lang="ar-DZ" sz="2400" dirty="0" smtClean="0"/>
              <a:t>اثناء التنظيف لابد من استبعاد الماء الساخن خاصة بوجود التصدعات </a:t>
            </a:r>
            <a:r>
              <a:rPr lang="ar-DZ" sz="2400" dirty="0" err="1" smtClean="0"/>
              <a:t>لانه</a:t>
            </a:r>
            <a:r>
              <a:rPr lang="ar-DZ" sz="2400" dirty="0" smtClean="0"/>
              <a:t> مستخدم عند بعض المرممين.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21546910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491</Words>
  <Application>Microsoft Office PowerPoint</Application>
  <PresentationFormat>Personnalisé</PresentationFormat>
  <Paragraphs>51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محاضرا ت الأستاذة بوزياني فاطمة الزهراء</vt:lpstr>
      <vt:lpstr>الدرس  الثاني  ترميم الزجاج </vt:lpstr>
      <vt:lpstr>هناك عدة تعريفات للزجاج وذلك حسب الحاجات والاعتبارات </vt:lpstr>
      <vt:lpstr>Diapositive 4</vt:lpstr>
      <vt:lpstr>Diapositive 5</vt:lpstr>
      <vt:lpstr>  </vt:lpstr>
      <vt:lpstr>الزجاج المكسور: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sarl KImedias</dc:creator>
  <cp:lastModifiedBy>BELDJOUZI</cp:lastModifiedBy>
  <cp:revision>48</cp:revision>
  <dcterms:created xsi:type="dcterms:W3CDTF">2020-03-17T11:22:03Z</dcterms:created>
  <dcterms:modified xsi:type="dcterms:W3CDTF">2020-03-17T23:02:35Z</dcterms:modified>
</cp:coreProperties>
</file>