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6" r:id="rId6"/>
    <p:sldId id="265" r:id="rId7"/>
    <p:sldId id="264" r:id="rId8"/>
    <p:sldId id="263" r:id="rId9"/>
    <p:sldId id="262" r:id="rId10"/>
    <p:sldId id="259" r:id="rId11"/>
    <p:sldId id="260"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4" r:id="rId3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128"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5EB83F07-1D07-4088-8285-8BF13F67CE94}"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B83F07-1D07-4088-8285-8BF13F67CE9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B83F07-1D07-4088-8285-8BF13F67CE9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B83F07-1D07-4088-8285-8BF13F67CE94}"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5EB83F07-1D07-4088-8285-8BF13F67CE94}"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EB83F07-1D07-4088-8285-8BF13F67CE94}"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EB83F07-1D07-4088-8285-8BF13F67CE94}"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EB83F07-1D07-4088-8285-8BF13F67CE9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EB83F07-1D07-4088-8285-8BF13F67CE9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EB83F07-1D07-4088-8285-8BF13F67CE94}"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D3F97CB-8DDE-4586-AFF1-3F8D0EAD39CA}" type="datetimeFigureOut">
              <a:rPr lang="fr-FR" smtClean="0"/>
              <a:pPr/>
              <a:t>08/11/2021</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5EB83F07-1D07-4088-8285-8BF13F67CE94}"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D3F97CB-8DDE-4586-AFF1-3F8D0EAD39CA}" type="datetimeFigureOut">
              <a:rPr lang="fr-FR" smtClean="0"/>
              <a:pPr/>
              <a:t>08/11/2021</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EB83F07-1D07-4088-8285-8BF13F67CE9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800" b="1" dirty="0" smtClean="0">
                <a:solidFill>
                  <a:schemeClr val="tx1"/>
                </a:solidFill>
                <a:latin typeface="Baskerville Old Face" pitchFamily="18" charset="0"/>
              </a:rPr>
              <a:t>DIAGRAMME DE GANTT</a:t>
            </a:r>
            <a:endParaRPr lang="fr-FR" sz="4800" dirty="0">
              <a:solidFill>
                <a:schemeClr val="tx1"/>
              </a:solidFill>
              <a:latin typeface="Baskerville Old Face"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500042"/>
            <a:ext cx="8215370" cy="5429288"/>
          </a:xfrm>
        </p:spPr>
        <p:txBody>
          <a:bodyPr>
            <a:noAutofit/>
          </a:bodyPr>
          <a:lstStyle/>
          <a:p>
            <a:pPr marL="0" indent="0" algn="just">
              <a:buNone/>
            </a:pPr>
            <a:r>
              <a:rPr lang="fr-FR" sz="3200" dirty="0" smtClean="0"/>
              <a:t>	Par contre il possède un désavantage important: pas de mise en évidence des relations d'antériorité existant entre les tâches.</a:t>
            </a:r>
          </a:p>
          <a:p>
            <a:pPr marL="0" indent="0" algn="just">
              <a:buNone/>
            </a:pPr>
            <a:r>
              <a:rPr lang="fr-FR" sz="3200" dirty="0" smtClean="0"/>
              <a:t>	Cela entraîne les inconvénients suivants:</a:t>
            </a:r>
          </a:p>
          <a:p>
            <a:pPr algn="just"/>
            <a:r>
              <a:rPr lang="fr-FR" sz="3200" dirty="0" smtClean="0"/>
              <a:t>En cours de déroulement du projet si une tâche prend du retard on ne peut déterminer si cela aura une influence sur la fin du projet.</a:t>
            </a:r>
          </a:p>
          <a:p>
            <a:pPr algn="just"/>
            <a:r>
              <a:rPr lang="fr-FR" sz="3200" dirty="0" smtClean="0"/>
              <a:t>Lors de la mise à jour du planning on décale les tâches en retard vers la droite on ne peut déterminer quelles sont les tâches.</a:t>
            </a:r>
          </a:p>
          <a:p>
            <a:pPr algn="just"/>
            <a:endParaRPr lang="fr-FR"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chema31"/>
          <p:cNvPicPr>
            <a:picLocks noChangeAspect="1" noChangeArrowheads="1"/>
          </p:cNvPicPr>
          <p:nvPr/>
        </p:nvPicPr>
        <p:blipFill>
          <a:blip r:embed="rId2"/>
          <a:srcRect/>
          <a:stretch>
            <a:fillRect/>
          </a:stretch>
        </p:blipFill>
        <p:spPr bwMode="auto">
          <a:xfrm>
            <a:off x="96522" y="1214422"/>
            <a:ext cx="8904634" cy="4357718"/>
          </a:xfrm>
          <a:prstGeom prst="rect">
            <a:avLst/>
          </a:prstGeom>
          <a:noFill/>
          <a:ln w="15875">
            <a:solidFill>
              <a:srgbClr val="000000"/>
            </a:solid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285728"/>
            <a:ext cx="8429684" cy="6215106"/>
          </a:xfrm>
        </p:spPr>
        <p:txBody>
          <a:bodyPr>
            <a:noAutofit/>
          </a:bodyPr>
          <a:lstStyle/>
          <a:p>
            <a:pPr algn="just"/>
            <a:r>
              <a:rPr lang="fr-FR" sz="3200" dirty="0" smtClean="0"/>
              <a:t>Les tâches sont représentées par des "barres" dont la longueur correspond à la durée.</a:t>
            </a:r>
          </a:p>
          <a:p>
            <a:pPr algn="just"/>
            <a:r>
              <a:rPr lang="fr-FR" sz="3200" dirty="0" smtClean="0"/>
              <a:t>Sur ce diagramme dit "fléché" les liens d'antériorité entre les tâches sont représentés par des flèches.</a:t>
            </a:r>
          </a:p>
          <a:p>
            <a:pPr algn="just"/>
            <a:r>
              <a:rPr lang="fr-FR" sz="3200" dirty="0" smtClean="0"/>
              <a:t>Le diagramme de Gantt dans lequel les relations d'ordre ont été explicitées et qui constitue, de fait, un réseau; chaque ligne horizontale du graphique ne porte qu'une activité.</a:t>
            </a:r>
          </a:p>
          <a:p>
            <a:pPr algn="just"/>
            <a:r>
              <a:rPr lang="fr-FR" sz="3200" dirty="0" smtClean="0"/>
              <a:t>Par exemple la tâche 8 ne peut commencer que lorsque la tâche 6 est finie.</a:t>
            </a:r>
          </a:p>
          <a:p>
            <a:pPr algn="just"/>
            <a:r>
              <a:rPr lang="fr-FR" sz="3200" dirty="0" smtClean="0"/>
              <a:t>Le temps de travail ne comportant pas les week-ends la tâche 8 ne démarre que le lundi.</a:t>
            </a:r>
          </a:p>
          <a:p>
            <a:pPr algn="just"/>
            <a:endParaRPr lang="fr-FR"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428612"/>
            <a:ext cx="8715436" cy="1143000"/>
          </a:xfrm>
        </p:spPr>
        <p:txBody>
          <a:bodyPr>
            <a:normAutofit/>
          </a:bodyPr>
          <a:lstStyle/>
          <a:p>
            <a:pPr algn="ctr"/>
            <a:r>
              <a:rPr lang="fr-FR" sz="3200" b="1" dirty="0" smtClean="0">
                <a:solidFill>
                  <a:srgbClr val="C00000"/>
                </a:solidFill>
                <a:latin typeface="Baskerville Old Face" pitchFamily="18" charset="0"/>
              </a:rPr>
              <a:t>POURQUOI UTILISER DIAGRAMME DE GANTT DANS SA GESTION DE TACHES?</a:t>
            </a:r>
            <a:endParaRPr lang="fr-FR" sz="3200" dirty="0">
              <a:solidFill>
                <a:srgbClr val="C00000"/>
              </a:solidFill>
              <a:latin typeface="Baskerville Old Face" pitchFamily="18" charset="0"/>
            </a:endParaRPr>
          </a:p>
        </p:txBody>
      </p:sp>
      <p:sp>
        <p:nvSpPr>
          <p:cNvPr id="3" name="Espace réservé du contenu 2"/>
          <p:cNvSpPr>
            <a:spLocks noGrp="1"/>
          </p:cNvSpPr>
          <p:nvPr>
            <p:ph sz="quarter" idx="1"/>
          </p:nvPr>
        </p:nvSpPr>
        <p:spPr>
          <a:xfrm>
            <a:off x="385762" y="2071710"/>
            <a:ext cx="8329642" cy="3428992"/>
          </a:xfrm>
        </p:spPr>
        <p:txBody>
          <a:bodyPr>
            <a:normAutofit/>
          </a:bodyPr>
          <a:lstStyle/>
          <a:p>
            <a:pPr marL="0" indent="0" algn="just">
              <a:buNone/>
            </a:pPr>
            <a:r>
              <a:rPr lang="fr-FR" sz="3200" dirty="0" smtClean="0"/>
              <a:t>	Le diagramme de Gantt est conçu pour répondre à un certain nombre de problématiques en gestion de projets. Outre sa compatibilité avec tous les domaines d’activité et la clarté de lecture qu’il offre grâce à ses éléments visuels simples, il présente de nombreux avantages.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28"/>
            <a:ext cx="7772400" cy="703282"/>
          </a:xfrm>
        </p:spPr>
        <p:txBody>
          <a:bodyPr>
            <a:normAutofit/>
          </a:bodyPr>
          <a:lstStyle/>
          <a:p>
            <a:r>
              <a:rPr lang="fr-FR" sz="3200" b="1" dirty="0" smtClean="0">
                <a:solidFill>
                  <a:srgbClr val="002060"/>
                </a:solidFill>
                <a:latin typeface="Baskerville Old Face" pitchFamily="18" charset="0"/>
              </a:rPr>
              <a:t>1. Aide à la planification</a:t>
            </a:r>
            <a:endParaRPr lang="fr-FR" sz="3200" dirty="0">
              <a:solidFill>
                <a:srgbClr val="002060"/>
              </a:solidFill>
              <a:latin typeface="Baskerville Old Face" pitchFamily="18" charset="0"/>
            </a:endParaRPr>
          </a:p>
        </p:txBody>
      </p:sp>
      <p:sp>
        <p:nvSpPr>
          <p:cNvPr id="3" name="Espace réservé du contenu 2"/>
          <p:cNvSpPr>
            <a:spLocks noGrp="1"/>
          </p:cNvSpPr>
          <p:nvPr>
            <p:ph sz="quarter" idx="1"/>
          </p:nvPr>
        </p:nvSpPr>
        <p:spPr>
          <a:xfrm>
            <a:off x="357158" y="1071546"/>
            <a:ext cx="8358246" cy="5643602"/>
          </a:xfrm>
        </p:spPr>
        <p:txBody>
          <a:bodyPr>
            <a:noAutofit/>
          </a:bodyPr>
          <a:lstStyle/>
          <a:p>
            <a:pPr marL="0" indent="0" algn="just">
              <a:buNone/>
            </a:pPr>
            <a:r>
              <a:rPr lang="fr-FR" sz="3200" dirty="0" smtClean="0"/>
              <a:t>	La </a:t>
            </a:r>
            <a:r>
              <a:rPr lang="fr-FR" sz="3200" b="1" dirty="0" smtClean="0"/>
              <a:t>planification</a:t>
            </a:r>
            <a:r>
              <a:rPr lang="fr-FR" sz="3200" dirty="0" smtClean="0"/>
              <a:t> de projet est décisive dans le </a:t>
            </a:r>
            <a:r>
              <a:rPr lang="fr-FR" sz="3200" b="1" dirty="0" smtClean="0"/>
              <a:t>management de projet</a:t>
            </a:r>
            <a:r>
              <a:rPr lang="fr-FR" sz="3200" dirty="0" smtClean="0"/>
              <a:t>. Un objectif est fixé. Plusieurs personnes sont réunies pour travailler en vue de le remplir. Et des interdépendances se dessinent.</a:t>
            </a:r>
          </a:p>
          <a:p>
            <a:pPr algn="just">
              <a:buNone/>
            </a:pPr>
            <a:r>
              <a:rPr lang="fr-FR" sz="3200" b="1" i="1" u="sng" dirty="0" smtClean="0"/>
              <a:t>Exemple</a:t>
            </a:r>
            <a:r>
              <a:rPr lang="fr-FR" sz="3200" dirty="0" smtClean="0"/>
              <a:t> : Mohammed ne pourra commencer sa tâche que lorsque Leila aura fini la sienne. Quant à Souad, en bout de chaîne, elle attend d’intervenir à son tour pour intégrer le tout. Si bien que si, pour une raison ou une autre, Leila prend du retard, c’est l’ensemble du déroulé qui s’en trouve impacté.</a:t>
            </a:r>
          </a:p>
          <a:p>
            <a:pPr algn="just"/>
            <a:endParaRPr lang="fr-FR"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71472" y="1285860"/>
            <a:ext cx="8115328" cy="3286148"/>
          </a:xfrm>
        </p:spPr>
        <p:txBody>
          <a:bodyPr>
            <a:normAutofit/>
          </a:bodyPr>
          <a:lstStyle/>
          <a:p>
            <a:pPr marL="0" indent="0" algn="just">
              <a:buNone/>
            </a:pPr>
            <a:r>
              <a:rPr lang="fr-FR" sz="3200" dirty="0" smtClean="0"/>
              <a:t>	Le </a:t>
            </a:r>
            <a:r>
              <a:rPr lang="fr-FR" sz="3200" b="1" dirty="0" smtClean="0"/>
              <a:t>diagramme présente visuellement</a:t>
            </a:r>
            <a:r>
              <a:rPr lang="fr-FR" sz="3200" dirty="0" smtClean="0"/>
              <a:t> l’ordonnancement des tâches et permet d’anticiper les retards ou les dépassements de délais grâce à sa vue d’ensemble. Ainsi, l’</a:t>
            </a:r>
            <a:r>
              <a:rPr lang="fr-FR" sz="3200" b="1" dirty="0" smtClean="0"/>
              <a:t>état d’avancement</a:t>
            </a:r>
            <a:r>
              <a:rPr lang="fr-FR" sz="3200" dirty="0" smtClean="0"/>
              <a:t> du projet est mieux maîtrisé et les coûts induits également.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58204" cy="774720"/>
          </a:xfrm>
        </p:spPr>
        <p:txBody>
          <a:bodyPr>
            <a:normAutofit fontScale="90000"/>
          </a:bodyPr>
          <a:lstStyle/>
          <a:p>
            <a:r>
              <a:rPr lang="fr-FR" b="1" dirty="0" smtClean="0">
                <a:solidFill>
                  <a:srgbClr val="002060"/>
                </a:solidFill>
                <a:latin typeface="Baskerville Old Face" pitchFamily="18" charset="0"/>
              </a:rPr>
              <a:t>2. Amélioration de l’organisation du travail</a:t>
            </a:r>
            <a:endParaRPr lang="fr-FR" dirty="0">
              <a:solidFill>
                <a:srgbClr val="002060"/>
              </a:solidFill>
              <a:latin typeface="Baskerville Old Face" pitchFamily="18" charset="0"/>
            </a:endParaRPr>
          </a:p>
        </p:txBody>
      </p:sp>
      <p:sp>
        <p:nvSpPr>
          <p:cNvPr id="3" name="Espace réservé du contenu 2"/>
          <p:cNvSpPr>
            <a:spLocks noGrp="1"/>
          </p:cNvSpPr>
          <p:nvPr>
            <p:ph sz="quarter" idx="1"/>
          </p:nvPr>
        </p:nvSpPr>
        <p:spPr>
          <a:xfrm>
            <a:off x="285720" y="1000108"/>
            <a:ext cx="8572560" cy="5500726"/>
          </a:xfrm>
        </p:spPr>
        <p:txBody>
          <a:bodyPr>
            <a:noAutofit/>
          </a:bodyPr>
          <a:lstStyle/>
          <a:p>
            <a:pPr marL="0" indent="0" algn="just">
              <a:buNone/>
            </a:pPr>
            <a:r>
              <a:rPr lang="fr-FR" sz="3200" dirty="0" smtClean="0"/>
              <a:t>	Grâce à cet </a:t>
            </a:r>
            <a:r>
              <a:rPr lang="fr-FR" sz="3200" b="1" dirty="0" smtClean="0"/>
              <a:t>outil de gestion</a:t>
            </a:r>
            <a:r>
              <a:rPr lang="fr-FR" sz="3200" dirty="0" smtClean="0"/>
              <a:t>, vous obtenez une vision complète de la structure du projet en vous appuyant sur des listes de </a:t>
            </a:r>
            <a:r>
              <a:rPr lang="fr-FR" sz="3200" b="1" dirty="0" smtClean="0"/>
              <a:t>tâches représentées graphiquement </a:t>
            </a:r>
            <a:r>
              <a:rPr lang="fr-FR" sz="3200" dirty="0" smtClean="0"/>
              <a:t>avec leur début, leur fin et leur durée, mais aussi leur </a:t>
            </a:r>
            <a:r>
              <a:rPr lang="fr-FR" sz="3200" b="1" dirty="0" smtClean="0"/>
              <a:t>enchaînement logique</a:t>
            </a:r>
            <a:r>
              <a:rPr lang="fr-FR" sz="3200" dirty="0" smtClean="0"/>
              <a:t> et leur éventuelle </a:t>
            </a:r>
            <a:r>
              <a:rPr lang="fr-FR" sz="3200" b="1" dirty="0" smtClean="0"/>
              <a:t>superposition</a:t>
            </a:r>
            <a:r>
              <a:rPr lang="fr-FR" sz="3200" dirty="0" smtClean="0"/>
              <a:t>.</a:t>
            </a:r>
          </a:p>
          <a:p>
            <a:pPr marL="0" indent="0" algn="just">
              <a:buNone/>
            </a:pPr>
            <a:r>
              <a:rPr lang="fr-FR" sz="3200" dirty="0" smtClean="0"/>
              <a:t>	Chaque </a:t>
            </a:r>
            <a:r>
              <a:rPr lang="fr-FR" sz="3200" b="1" dirty="0" smtClean="0"/>
              <a:t>activité</a:t>
            </a:r>
            <a:r>
              <a:rPr lang="fr-FR" sz="3200" dirty="0" smtClean="0"/>
              <a:t> liée au projet présentée sur une </a:t>
            </a:r>
            <a:r>
              <a:rPr lang="fr-FR" sz="3200" b="1" dirty="0" smtClean="0"/>
              <a:t>Time line</a:t>
            </a:r>
            <a:r>
              <a:rPr lang="fr-FR" sz="3200" dirty="0" smtClean="0"/>
              <a:t> vous indique lesquelles ont été accomplies, celles qui sont à réaliser, ce qui est urgent ou non, les possibles retards à anticiper par rapport au planning d’origine, etc.</a:t>
            </a:r>
          </a:p>
          <a:p>
            <a:pPr algn="just"/>
            <a:endParaRPr lang="fr-FR"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85762" y="1428736"/>
            <a:ext cx="8401080" cy="3143272"/>
          </a:xfrm>
        </p:spPr>
        <p:txBody>
          <a:bodyPr>
            <a:normAutofit/>
          </a:bodyPr>
          <a:lstStyle/>
          <a:p>
            <a:pPr marL="0" indent="0" algn="just">
              <a:buNone/>
            </a:pPr>
            <a:r>
              <a:rPr lang="fr-FR" sz="3200" dirty="0" smtClean="0"/>
              <a:t>	Faire un diagramme de </a:t>
            </a:r>
            <a:r>
              <a:rPr lang="fr-FR" sz="3200" b="1" i="1" dirty="0" smtClean="0"/>
              <a:t>GANTT</a:t>
            </a:r>
            <a:r>
              <a:rPr lang="fr-FR" sz="3200" dirty="0" smtClean="0"/>
              <a:t> vous aide à améliorer votre organisation et notamment l’attribution des ressources à chaque étape du projet, tout en optimisant votre temps. Vous </a:t>
            </a:r>
            <a:r>
              <a:rPr lang="fr-FR" sz="3200" b="1" dirty="0" smtClean="0"/>
              <a:t>augmentez ainsi la performance</a:t>
            </a:r>
            <a:r>
              <a:rPr lang="fr-FR" sz="3200" dirty="0" smtClean="0"/>
              <a:t> de vos équipes sur la </a:t>
            </a:r>
            <a:r>
              <a:rPr lang="fr-FR" sz="3200" b="1" dirty="0" smtClean="0"/>
              <a:t>durée totale </a:t>
            </a:r>
            <a:r>
              <a:rPr lang="fr-FR" sz="3200" dirty="0" smtClean="0"/>
              <a:t>du projet.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iagramme-de-gantt-modele_macrogantt_softonic"/>
          <p:cNvPicPr>
            <a:picLocks noChangeAspect="1" noChangeArrowheads="1"/>
          </p:cNvPicPr>
          <p:nvPr/>
        </p:nvPicPr>
        <p:blipFill>
          <a:blip r:embed="rId2"/>
          <a:srcRect/>
          <a:stretch>
            <a:fillRect/>
          </a:stretch>
        </p:blipFill>
        <p:spPr bwMode="auto">
          <a:xfrm>
            <a:off x="142844" y="1000108"/>
            <a:ext cx="8786874" cy="4488710"/>
          </a:xfrm>
          <a:prstGeom prst="rect">
            <a:avLst/>
          </a:prstGeom>
          <a:noFill/>
          <a:ln w="15875">
            <a:solidFill>
              <a:srgbClr val="000000"/>
            </a:solid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42852"/>
            <a:ext cx="7772400" cy="774720"/>
          </a:xfrm>
        </p:spPr>
        <p:txBody>
          <a:bodyPr>
            <a:normAutofit/>
          </a:bodyPr>
          <a:lstStyle/>
          <a:p>
            <a:r>
              <a:rPr lang="fr-FR" sz="3600" b="1" dirty="0" smtClean="0">
                <a:solidFill>
                  <a:srgbClr val="002060"/>
                </a:solidFill>
                <a:latin typeface="Baskerville Old Face" pitchFamily="18" charset="0"/>
              </a:rPr>
              <a:t>3. Gestion de l’imprévu</a:t>
            </a:r>
            <a:endParaRPr lang="fr-FR" sz="3600" b="1" dirty="0">
              <a:solidFill>
                <a:srgbClr val="002060"/>
              </a:solidFill>
              <a:latin typeface="Baskerville Old Face" pitchFamily="18" charset="0"/>
            </a:endParaRPr>
          </a:p>
        </p:txBody>
      </p:sp>
      <p:sp>
        <p:nvSpPr>
          <p:cNvPr id="3" name="Espace réservé du contenu 2"/>
          <p:cNvSpPr>
            <a:spLocks noGrp="1"/>
          </p:cNvSpPr>
          <p:nvPr>
            <p:ph sz="quarter" idx="1"/>
          </p:nvPr>
        </p:nvSpPr>
        <p:spPr>
          <a:xfrm>
            <a:off x="285720" y="857232"/>
            <a:ext cx="8572560" cy="5857916"/>
          </a:xfrm>
        </p:spPr>
        <p:txBody>
          <a:bodyPr>
            <a:noAutofit/>
          </a:bodyPr>
          <a:lstStyle/>
          <a:p>
            <a:pPr marL="0" indent="0" algn="just">
              <a:buNone/>
            </a:pPr>
            <a:r>
              <a:rPr lang="fr-FR" sz="3100" dirty="0" smtClean="0"/>
              <a:t>	Quelle que soit la </a:t>
            </a:r>
            <a:r>
              <a:rPr lang="fr-FR" sz="3100" b="1" dirty="0" smtClean="0"/>
              <a:t>méthodologie de planification </a:t>
            </a:r>
            <a:r>
              <a:rPr lang="fr-FR" sz="3100" dirty="0" smtClean="0"/>
              <a:t>choisie, des imprévisibles et impondérables entrent souvent en jeu dans la gestion de tout projet, qui est aussi synonyme de </a:t>
            </a:r>
            <a:r>
              <a:rPr lang="fr-FR" sz="3100" b="1" dirty="0" smtClean="0"/>
              <a:t>gestion des risques</a:t>
            </a:r>
            <a:r>
              <a:rPr lang="fr-FR" sz="3100" dirty="0" smtClean="0"/>
              <a:t>.</a:t>
            </a:r>
          </a:p>
          <a:p>
            <a:pPr marL="0" indent="0" algn="just">
              <a:buNone/>
            </a:pPr>
            <a:r>
              <a:rPr lang="fr-FR" sz="3100" dirty="0" smtClean="0"/>
              <a:t>	À grande échelle, des variables extérieures peuvent survenir, et l’ensemble des </a:t>
            </a:r>
            <a:r>
              <a:rPr lang="fr-FR" sz="3100" b="1" dirty="0" smtClean="0"/>
              <a:t>interdépendances</a:t>
            </a:r>
            <a:r>
              <a:rPr lang="fr-FR" sz="3100" dirty="0" smtClean="0"/>
              <a:t> peut vite tourner au casse-tête. D’autant plus qu’il y a rarement un seul, mais plusieurs cas de figure à envisager. Si bien qu’il faut dresser des scenarios: si l’on obtient la subvention, Réda travaillera sur le projet. Si la subvention ne tombe que plus tard, Réda ne sera plus disponible, et il faudra s’adapter au calendrier de Yacine.</a:t>
            </a:r>
          </a:p>
          <a:p>
            <a:pPr algn="just"/>
            <a:endParaRPr lang="fr-FR" sz="3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3014658" cy="703282"/>
          </a:xfrm>
        </p:spPr>
        <p:txBody>
          <a:bodyPr>
            <a:normAutofit fontScale="90000"/>
          </a:bodyPr>
          <a:lstStyle/>
          <a:p>
            <a:r>
              <a:rPr lang="fr-FR" b="1" dirty="0" smtClean="0">
                <a:solidFill>
                  <a:srgbClr val="C00000"/>
                </a:solidFill>
                <a:latin typeface="Baskerville Old Face" pitchFamily="18" charset="0"/>
              </a:rPr>
              <a:t> </a:t>
            </a:r>
            <a:r>
              <a:rPr lang="fr-FR" dirty="0" smtClean="0">
                <a:solidFill>
                  <a:srgbClr val="C00000"/>
                </a:solidFill>
                <a:latin typeface="Baskerville Old Face" pitchFamily="18" charset="0"/>
              </a:rPr>
              <a:t/>
            </a:r>
            <a:br>
              <a:rPr lang="fr-FR" dirty="0" smtClean="0">
                <a:solidFill>
                  <a:srgbClr val="C00000"/>
                </a:solidFill>
                <a:latin typeface="Baskerville Old Face" pitchFamily="18" charset="0"/>
              </a:rPr>
            </a:br>
            <a:r>
              <a:rPr lang="fr-FR" b="1" dirty="0" smtClean="0">
                <a:solidFill>
                  <a:srgbClr val="C00000"/>
                </a:solidFill>
                <a:latin typeface="Baskerville Old Face" pitchFamily="18" charset="0"/>
              </a:rPr>
              <a:t>DEFINITION </a:t>
            </a:r>
            <a:endParaRPr lang="fr-FR" dirty="0">
              <a:solidFill>
                <a:srgbClr val="C00000"/>
              </a:solidFill>
              <a:latin typeface="Baskerville Old Face" pitchFamily="18" charset="0"/>
            </a:endParaRPr>
          </a:p>
        </p:txBody>
      </p:sp>
      <p:sp>
        <p:nvSpPr>
          <p:cNvPr id="3" name="Espace réservé du contenu 2"/>
          <p:cNvSpPr>
            <a:spLocks noGrp="1"/>
          </p:cNvSpPr>
          <p:nvPr>
            <p:ph sz="quarter" idx="1"/>
          </p:nvPr>
        </p:nvSpPr>
        <p:spPr>
          <a:xfrm>
            <a:off x="428596" y="1000108"/>
            <a:ext cx="8258204" cy="5214974"/>
          </a:xfrm>
        </p:spPr>
        <p:txBody>
          <a:bodyPr>
            <a:noAutofit/>
          </a:bodyPr>
          <a:lstStyle/>
          <a:p>
            <a:pPr marL="0" indent="0" algn="just">
              <a:buNone/>
            </a:pPr>
            <a:r>
              <a:rPr lang="fr-FR" sz="3200" dirty="0" smtClean="0"/>
              <a:t>	Il fut inventé dans les années 1890 par l’ingénieur polonais </a:t>
            </a:r>
            <a:r>
              <a:rPr lang="fr-FR" sz="3200" b="1" i="1" dirty="0" smtClean="0"/>
              <a:t>Karol ADAMIECKI</a:t>
            </a:r>
            <a:r>
              <a:rPr lang="fr-FR" sz="3200" dirty="0" smtClean="0"/>
              <a:t>, nous utilisons de nos jours la version réalisée quelques années plus tard par l’américain Henry GANTT. </a:t>
            </a:r>
          </a:p>
          <a:p>
            <a:pPr algn="just"/>
            <a:r>
              <a:rPr lang="fr-FR" sz="3200" dirty="0" smtClean="0"/>
              <a:t>Le diagramme tire son nom de ce dernier. </a:t>
            </a:r>
          </a:p>
          <a:p>
            <a:pPr marL="0" indent="0" algn="just">
              <a:buNone/>
            </a:pPr>
            <a:r>
              <a:rPr lang="fr-FR" sz="3200" dirty="0" smtClean="0"/>
              <a:t>	Mais comment fonctionne-t-il exactement? Se présentant sous forme d’un </a:t>
            </a:r>
            <a:r>
              <a:rPr lang="fr-FR" sz="3200" b="1" dirty="0" smtClean="0"/>
              <a:t>tableau</a:t>
            </a:r>
            <a:r>
              <a:rPr lang="fr-FR" sz="3200" dirty="0" smtClean="0"/>
              <a:t>, il figure de manière très graphique les différentes tâches et durées d’exécution constituant l’ensemble du projet.</a:t>
            </a:r>
          </a:p>
          <a:p>
            <a:pPr algn="just"/>
            <a:endParaRPr lang="fr-FR"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357166"/>
            <a:ext cx="8429684" cy="6215106"/>
          </a:xfrm>
        </p:spPr>
        <p:txBody>
          <a:bodyPr>
            <a:noAutofit/>
          </a:bodyPr>
          <a:lstStyle/>
          <a:p>
            <a:pPr marL="0" indent="0" algn="just">
              <a:buNone/>
            </a:pPr>
            <a:r>
              <a:rPr lang="fr-FR" sz="3000" dirty="0" smtClean="0"/>
              <a:t>	À ces liens de dépendance s’ajoute une part d’inconnu, a fortiori lorsque le projet est innovant. Que l’</a:t>
            </a:r>
            <a:r>
              <a:rPr lang="fr-FR" sz="3000" b="1" dirty="0" smtClean="0"/>
              <a:t>innovation</a:t>
            </a:r>
            <a:r>
              <a:rPr lang="fr-FR" sz="3000" dirty="0" smtClean="0"/>
              <a:t> porte sur le produit, les procédés mis en œuvre ou le marché, elle apporte toujours de l’imprévisible. Dans la mesure où un produit n’a jamais été conçu, un procédé jamais testé, ou une offre commerciale jamais lancée, une réaction inattendue, un paramètre non anticipé ou une prévision invalidée sont probables.</a:t>
            </a:r>
          </a:p>
          <a:p>
            <a:pPr marL="0" indent="0" algn="just">
              <a:buNone/>
            </a:pPr>
            <a:r>
              <a:rPr lang="fr-FR" sz="3000" dirty="0" smtClean="0"/>
              <a:t>	Grâce au </a:t>
            </a:r>
            <a:r>
              <a:rPr lang="fr-FR" sz="3000" b="1" dirty="0" smtClean="0"/>
              <a:t>format dynamique</a:t>
            </a:r>
            <a:r>
              <a:rPr lang="fr-FR" sz="3000" dirty="0" smtClean="0"/>
              <a:t> qu’il offre, le diagramme de Gantt peut être mis à jour régulièrement et les</a:t>
            </a:r>
            <a:r>
              <a:rPr lang="fr-FR" sz="3000" b="1" dirty="0" smtClean="0"/>
              <a:t> tâches réorganisées</a:t>
            </a:r>
            <a:r>
              <a:rPr lang="fr-FR" sz="3000" dirty="0" smtClean="0"/>
              <a:t> à tout moment. Le </a:t>
            </a:r>
            <a:r>
              <a:rPr lang="fr-FR" sz="3000" b="1" dirty="0" smtClean="0"/>
              <a:t>graphique</a:t>
            </a:r>
            <a:r>
              <a:rPr lang="fr-FR" sz="3000" dirty="0" smtClean="0"/>
              <a:t> n’est </a:t>
            </a:r>
            <a:r>
              <a:rPr lang="fr-FR" sz="3000" b="1" dirty="0" smtClean="0"/>
              <a:t>pas figé</a:t>
            </a:r>
            <a:r>
              <a:rPr lang="fr-FR" sz="3000" dirty="0" smtClean="0"/>
              <a:t>, et la version d’origine aura de grandes chances d’être différente à la fin du projet.</a:t>
            </a:r>
          </a:p>
          <a:p>
            <a:pPr algn="just"/>
            <a:endParaRPr lang="fr-FR" sz="3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14290"/>
            <a:ext cx="7772400" cy="703282"/>
          </a:xfrm>
        </p:spPr>
        <p:txBody>
          <a:bodyPr>
            <a:normAutofit fontScale="90000"/>
          </a:bodyPr>
          <a:lstStyle/>
          <a:p>
            <a:r>
              <a:rPr lang="fr-FR" b="1" dirty="0" smtClean="0">
                <a:solidFill>
                  <a:srgbClr val="002060"/>
                </a:solidFill>
                <a:latin typeface="Baskerville Old Face" pitchFamily="18" charset="0"/>
              </a:rPr>
              <a:t>4. Support de communication</a:t>
            </a:r>
            <a:endParaRPr lang="fr-FR" b="1" dirty="0">
              <a:solidFill>
                <a:srgbClr val="002060"/>
              </a:solidFill>
              <a:latin typeface="Baskerville Old Face" pitchFamily="18" charset="0"/>
            </a:endParaRPr>
          </a:p>
        </p:txBody>
      </p:sp>
      <p:sp>
        <p:nvSpPr>
          <p:cNvPr id="3" name="Espace réservé du contenu 2"/>
          <p:cNvSpPr>
            <a:spLocks noGrp="1"/>
          </p:cNvSpPr>
          <p:nvPr>
            <p:ph sz="quarter" idx="1"/>
          </p:nvPr>
        </p:nvSpPr>
        <p:spPr>
          <a:xfrm>
            <a:off x="314324" y="1000108"/>
            <a:ext cx="8472518" cy="5572164"/>
          </a:xfrm>
        </p:spPr>
        <p:txBody>
          <a:bodyPr>
            <a:noAutofit/>
          </a:bodyPr>
          <a:lstStyle/>
          <a:p>
            <a:pPr marL="0" indent="0" algn="just">
              <a:buNone/>
            </a:pPr>
            <a:r>
              <a:rPr lang="fr-FR" sz="3200" dirty="0" smtClean="0"/>
              <a:t>	Le diagramme de Gantt est un </a:t>
            </a:r>
            <a:r>
              <a:rPr lang="fr-FR" sz="3200" b="1" dirty="0" smtClean="0"/>
              <a:t>outil avant tout collaboratif</a:t>
            </a:r>
            <a:r>
              <a:rPr lang="fr-FR" sz="3200" dirty="0" smtClean="0"/>
              <a:t>; il n’a pas </a:t>
            </a:r>
            <a:r>
              <a:rPr lang="fr-FR" sz="3200" dirty="0" smtClean="0"/>
              <a:t>de vocation </a:t>
            </a:r>
            <a:r>
              <a:rPr lang="fr-FR" sz="3200" dirty="0" smtClean="0"/>
              <a:t>à être utilisé uniquement par les chefs de projet. C’est un </a:t>
            </a:r>
            <a:r>
              <a:rPr lang="fr-FR" sz="3200" b="1" dirty="0" smtClean="0"/>
              <a:t>planer</a:t>
            </a:r>
            <a:r>
              <a:rPr lang="fr-FR" sz="3200" dirty="0" smtClean="0"/>
              <a:t> </a:t>
            </a:r>
            <a:r>
              <a:rPr lang="fr-FR" sz="3200" b="1" dirty="0" smtClean="0"/>
              <a:t>visuel</a:t>
            </a:r>
            <a:r>
              <a:rPr lang="fr-FR" sz="3200" dirty="0" smtClean="0"/>
              <a:t> partagé entre tous les membres, qui ont ainsi accès à l’ensemble des informations relatives au projet.</a:t>
            </a:r>
          </a:p>
          <a:p>
            <a:pPr marL="0" indent="0" algn="just">
              <a:buNone/>
            </a:pPr>
            <a:r>
              <a:rPr lang="fr-FR" sz="3200" dirty="0" smtClean="0"/>
              <a:t>	Cet outil rend la </a:t>
            </a:r>
            <a:r>
              <a:rPr lang="fr-FR" sz="3200" b="1" dirty="0" smtClean="0"/>
              <a:t>communication plus simple au sein de l’équipe</a:t>
            </a:r>
            <a:r>
              <a:rPr lang="fr-FR" sz="3200" dirty="0" smtClean="0"/>
              <a:t>, servant de support en réunion de suivi ou d’appui pour mettre un point de vigilance sur des </a:t>
            </a:r>
            <a:r>
              <a:rPr lang="fr-FR" sz="3200" b="1" dirty="0" smtClean="0"/>
              <a:t>besoins</a:t>
            </a:r>
            <a:r>
              <a:rPr lang="fr-FR" sz="3200" dirty="0" smtClean="0"/>
              <a:t> particuliers (ressources, budget, etc.) non pris en compte au démarrage du projet.</a:t>
            </a:r>
          </a:p>
          <a:p>
            <a:pPr algn="just"/>
            <a:endParaRPr lang="fr-FR"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439702"/>
            <a:ext cx="8501122" cy="774720"/>
          </a:xfrm>
        </p:spPr>
        <p:txBody>
          <a:bodyPr>
            <a:normAutofit fontScale="90000"/>
          </a:bodyPr>
          <a:lstStyle/>
          <a:p>
            <a:r>
              <a:rPr lang="fr-FR" b="1" dirty="0" smtClean="0">
                <a:solidFill>
                  <a:srgbClr val="002060"/>
                </a:solidFill>
                <a:latin typeface="Baskerville Old Face" pitchFamily="18" charset="0"/>
              </a:rPr>
              <a:t>5. Comment créer un diagramme de Gantt?</a:t>
            </a:r>
            <a:endParaRPr lang="fr-FR" b="1" dirty="0">
              <a:solidFill>
                <a:srgbClr val="002060"/>
              </a:solidFill>
              <a:latin typeface="Baskerville Old Face" pitchFamily="18" charset="0"/>
            </a:endParaRPr>
          </a:p>
        </p:txBody>
      </p:sp>
      <p:sp>
        <p:nvSpPr>
          <p:cNvPr id="3" name="Espace réservé du contenu 2"/>
          <p:cNvSpPr>
            <a:spLocks noGrp="1"/>
          </p:cNvSpPr>
          <p:nvPr>
            <p:ph sz="quarter" idx="1"/>
          </p:nvPr>
        </p:nvSpPr>
        <p:spPr>
          <a:xfrm>
            <a:off x="357158" y="1500206"/>
            <a:ext cx="8358246" cy="4572000"/>
          </a:xfrm>
        </p:spPr>
        <p:txBody>
          <a:bodyPr>
            <a:normAutofit/>
          </a:bodyPr>
          <a:lstStyle/>
          <a:p>
            <a:pPr algn="just">
              <a:buNone/>
            </a:pPr>
            <a:r>
              <a:rPr lang="fr-FR" sz="3200" b="1" dirty="0" smtClean="0"/>
              <a:t>a/ Quelles sont les étapes de sa création?</a:t>
            </a:r>
          </a:p>
          <a:p>
            <a:pPr algn="just">
              <a:buNone/>
            </a:pPr>
            <a:r>
              <a:rPr lang="fr-FR" sz="3200" dirty="0" smtClean="0"/>
              <a:t>		Avant de se lancer dans la </a:t>
            </a:r>
            <a:r>
              <a:rPr lang="fr-FR" sz="3200" b="1" dirty="0" smtClean="0"/>
              <a:t>planification et le suivi </a:t>
            </a:r>
            <a:r>
              <a:rPr lang="fr-FR" sz="3200" dirty="0" smtClean="0"/>
              <a:t>de tout projet, une </a:t>
            </a:r>
            <a:r>
              <a:rPr lang="fr-FR" sz="3200" b="1" dirty="0" smtClean="0"/>
              <a:t>préparation</a:t>
            </a:r>
            <a:r>
              <a:rPr lang="fr-FR" sz="3200" dirty="0" smtClean="0"/>
              <a:t> est indispensable. Ces étapes préalables vous aideront à réaliser une planification solide, le point de départ nécessaire pour tenir les </a:t>
            </a:r>
            <a:r>
              <a:rPr lang="fr-FR" sz="3200" b="1" dirty="0" smtClean="0"/>
              <a:t>délais du projet</a:t>
            </a:r>
            <a:r>
              <a:rPr lang="fr-FR" sz="3200" dirty="0" smtClean="0"/>
              <a:t>.</a:t>
            </a:r>
          </a:p>
          <a:p>
            <a:pPr algn="just"/>
            <a:endParaRPr lang="fr-FR" sz="3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71438"/>
            <a:ext cx="8715436" cy="6715148"/>
          </a:xfrm>
        </p:spPr>
        <p:txBody>
          <a:bodyPr>
            <a:noAutofit/>
          </a:bodyPr>
          <a:lstStyle/>
          <a:p>
            <a:pPr marL="0" indent="0" algn="just">
              <a:buFont typeface="Wingdings" pitchFamily="2" charset="2"/>
              <a:buChar char="v"/>
            </a:pPr>
            <a:r>
              <a:rPr lang="fr-FR" sz="3000" dirty="0" smtClean="0"/>
              <a:t> Les phases à entreprendre avant de commencer votre travail:</a:t>
            </a:r>
          </a:p>
          <a:p>
            <a:pPr marL="0" lvl="0" indent="0" algn="just">
              <a:buNone/>
            </a:pPr>
            <a:r>
              <a:rPr lang="fr-FR" sz="3000" b="1" dirty="0" smtClean="0"/>
              <a:t>1. </a:t>
            </a:r>
            <a:r>
              <a:rPr lang="fr-FR" sz="3000" b="1" i="1" dirty="0" smtClean="0"/>
              <a:t>Dresser la liste des tâches</a:t>
            </a:r>
            <a:r>
              <a:rPr lang="fr-FR" sz="3000" dirty="0" smtClean="0"/>
              <a:t>: Lister toutes les tâches et sous-tâches à accomplir, selon le niveau de détail que devra suivre votre planification,</a:t>
            </a:r>
          </a:p>
          <a:p>
            <a:pPr marL="0" lvl="0" indent="0" algn="just">
              <a:buNone/>
            </a:pPr>
            <a:r>
              <a:rPr lang="fr-FR" sz="3000" b="1" dirty="0" smtClean="0"/>
              <a:t>2. </a:t>
            </a:r>
            <a:r>
              <a:rPr lang="fr-FR" sz="3000" b="1" i="1" dirty="0" smtClean="0"/>
              <a:t>Affecter les ressources</a:t>
            </a:r>
            <a:r>
              <a:rPr lang="fr-FR" sz="3000" dirty="0" smtClean="0"/>
              <a:t>: Des ressources de projet doivent être attribuées à chaque activité et, dans le même temps, la </a:t>
            </a:r>
            <a:r>
              <a:rPr lang="fr-FR" sz="3000" b="1" dirty="0" smtClean="0"/>
              <a:t>quantité de travail</a:t>
            </a:r>
            <a:r>
              <a:rPr lang="fr-FR" sz="3000" dirty="0" smtClean="0"/>
              <a:t> allouée à chacune,</a:t>
            </a:r>
          </a:p>
          <a:p>
            <a:pPr marL="0" lvl="0" indent="0" algn="just">
              <a:buNone/>
            </a:pPr>
            <a:r>
              <a:rPr lang="fr-FR" sz="3000" b="1" dirty="0" smtClean="0"/>
              <a:t>3. </a:t>
            </a:r>
            <a:r>
              <a:rPr lang="fr-FR" sz="3000" b="1" i="1" dirty="0" smtClean="0"/>
              <a:t>Echelonner les tâches</a:t>
            </a:r>
            <a:r>
              <a:rPr lang="fr-FR" sz="3000" dirty="0" smtClean="0"/>
              <a:t>: Une fois référencées, les tâches doivent être réparties dans le temps, par ordre chronologique, avec leur </a:t>
            </a:r>
            <a:r>
              <a:rPr lang="fr-FR" sz="3000" b="1" dirty="0" smtClean="0"/>
              <a:t>date de début</a:t>
            </a:r>
            <a:r>
              <a:rPr lang="fr-FR" sz="3000" dirty="0" smtClean="0"/>
              <a:t>, leur </a:t>
            </a:r>
            <a:r>
              <a:rPr lang="fr-FR" sz="3000" b="1" dirty="0" smtClean="0"/>
              <a:t>date de fin</a:t>
            </a:r>
            <a:r>
              <a:rPr lang="fr-FR" sz="3000" dirty="0" smtClean="0"/>
              <a:t> et leur </a:t>
            </a:r>
            <a:r>
              <a:rPr lang="fr-FR" sz="3000" b="1" dirty="0" smtClean="0"/>
              <a:t>durée</a:t>
            </a:r>
            <a:r>
              <a:rPr lang="fr-FR" sz="3000" dirty="0" smtClean="0"/>
              <a:t>. Chacune se matérialise ainsi sous la forme d’un rectangle horizontal, à l’image d’une </a:t>
            </a:r>
            <a:r>
              <a:rPr lang="fr-FR" sz="3000" b="1" dirty="0" smtClean="0"/>
              <a:t>barre de progression</a:t>
            </a:r>
            <a:r>
              <a:rPr lang="fr-FR" sz="3000" dirty="0" smtClean="0"/>
              <a:t>,</a:t>
            </a:r>
          </a:p>
          <a:p>
            <a:pPr algn="just"/>
            <a:endParaRPr lang="fr-FR" sz="3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285728"/>
            <a:ext cx="8215370" cy="6429420"/>
          </a:xfrm>
        </p:spPr>
        <p:txBody>
          <a:bodyPr>
            <a:noAutofit/>
          </a:bodyPr>
          <a:lstStyle/>
          <a:p>
            <a:pPr lvl="0" algn="just">
              <a:buNone/>
            </a:pPr>
            <a:r>
              <a:rPr lang="fr-FR" sz="3200" b="1" dirty="0" smtClean="0"/>
              <a:t>4. </a:t>
            </a:r>
            <a:r>
              <a:rPr lang="fr-FR" sz="3200" b="1" i="1" dirty="0" smtClean="0"/>
              <a:t>Créer des interdépendances</a:t>
            </a:r>
            <a:r>
              <a:rPr lang="fr-FR" sz="3200" dirty="0" smtClean="0"/>
              <a:t>: Vous pouvez établir </a:t>
            </a:r>
            <a:r>
              <a:rPr lang="fr-FR" sz="3200" b="1" dirty="0" smtClean="0"/>
              <a:t>différentes connexions</a:t>
            </a:r>
            <a:r>
              <a:rPr lang="fr-FR" sz="3200" dirty="0" smtClean="0"/>
              <a:t> entre les tâches de votre projet (par exemple: la </a:t>
            </a:r>
            <a:r>
              <a:rPr lang="fr-FR" sz="3200" b="1" dirty="0" smtClean="0"/>
              <a:t>réalisation d’une tâche</a:t>
            </a:r>
            <a:r>
              <a:rPr lang="fr-FR" sz="3200" dirty="0" smtClean="0"/>
              <a:t> et son achèvement vont </a:t>
            </a:r>
            <a:r>
              <a:rPr lang="fr-FR" sz="3200" b="1" dirty="0" smtClean="0"/>
              <a:t>conditionner</a:t>
            </a:r>
            <a:r>
              <a:rPr lang="fr-FR" sz="3200" dirty="0" smtClean="0"/>
              <a:t> la suivante), ce qui vous permet de définir leur enchaînement logique,</a:t>
            </a:r>
          </a:p>
          <a:p>
            <a:pPr lvl="0" algn="just">
              <a:buNone/>
            </a:pPr>
            <a:r>
              <a:rPr lang="fr-FR" sz="3200" b="1" dirty="0" smtClean="0"/>
              <a:t>5. </a:t>
            </a:r>
            <a:r>
              <a:rPr lang="fr-FR" sz="3200" b="1" i="1" dirty="0" smtClean="0"/>
              <a:t>Ajouter des jalons</a:t>
            </a:r>
            <a:r>
              <a:rPr lang="fr-FR" sz="3200" dirty="0" smtClean="0"/>
              <a:t>: Les jalons (ou </a:t>
            </a:r>
            <a:r>
              <a:rPr lang="fr-FR" sz="3200" i="1" dirty="0" err="1" smtClean="0"/>
              <a:t>milestones</a:t>
            </a:r>
            <a:r>
              <a:rPr lang="fr-FR" sz="3200" dirty="0" smtClean="0"/>
              <a:t> en anglais) représentent les </a:t>
            </a:r>
            <a:r>
              <a:rPr lang="fr-FR" sz="3200" b="1" dirty="0" smtClean="0"/>
              <a:t>étapes clés </a:t>
            </a:r>
            <a:r>
              <a:rPr lang="fr-FR" sz="3200" dirty="0" smtClean="0"/>
              <a:t>du projet, comme des objectifs intermédiaires à atteindre par exemple. Véritables repères dans le </a:t>
            </a:r>
            <a:r>
              <a:rPr lang="fr-FR" sz="3200" b="1" dirty="0" smtClean="0"/>
              <a:t>suivi de l’avancement d’un projet</a:t>
            </a:r>
            <a:r>
              <a:rPr lang="fr-FR" sz="3200" dirty="0" smtClean="0"/>
              <a:t>, ils segmentent ce dernier en grandes phases, ponctués d’événements importants.</a:t>
            </a:r>
          </a:p>
          <a:p>
            <a:pPr algn="just"/>
            <a:endParaRPr lang="fr-FR"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357166"/>
            <a:ext cx="8429684" cy="6215106"/>
          </a:xfrm>
        </p:spPr>
        <p:txBody>
          <a:bodyPr>
            <a:noAutofit/>
          </a:bodyPr>
          <a:lstStyle/>
          <a:p>
            <a:pPr algn="just">
              <a:buNone/>
            </a:pPr>
            <a:r>
              <a:rPr lang="fr-FR" sz="2800" b="1" dirty="0" smtClean="0"/>
              <a:t>6. Des astuces pour utiliser le diagramme de Gantt</a:t>
            </a:r>
          </a:p>
          <a:p>
            <a:pPr lvl="0" algn="just"/>
            <a:r>
              <a:rPr lang="fr-FR" sz="2800" dirty="0" smtClean="0"/>
              <a:t>Pensez à présenter le </a:t>
            </a:r>
            <a:r>
              <a:rPr lang="fr-FR" sz="2800" b="1" dirty="0" smtClean="0"/>
              <a:t>statut</a:t>
            </a:r>
            <a:r>
              <a:rPr lang="fr-FR" sz="2800" dirty="0" smtClean="0"/>
              <a:t> de chaque tâche de façon visuelle, dans l’optique de communiquer ces informations à toutes les parties prenantes.</a:t>
            </a:r>
          </a:p>
          <a:p>
            <a:pPr lvl="0" algn="just"/>
            <a:r>
              <a:rPr lang="fr-FR" sz="2800" dirty="0" smtClean="0"/>
              <a:t>N’oubliez pas de mettre une indication de la </a:t>
            </a:r>
            <a:r>
              <a:rPr lang="fr-FR" sz="2800" b="1" dirty="0" smtClean="0"/>
              <a:t>version utilisée</a:t>
            </a:r>
            <a:r>
              <a:rPr lang="fr-FR" sz="2800" dirty="0" smtClean="0"/>
              <a:t>: «version du...» ou «dernière mise à jour le…» par exemple.</a:t>
            </a:r>
          </a:p>
          <a:p>
            <a:pPr lvl="0" algn="just"/>
            <a:r>
              <a:rPr lang="fr-FR" sz="2800" dirty="0" smtClean="0"/>
              <a:t>Faites figurer les </a:t>
            </a:r>
            <a:r>
              <a:rPr lang="fr-FR" sz="2800" b="1" dirty="0" smtClean="0"/>
              <a:t>jalons</a:t>
            </a:r>
            <a:r>
              <a:rPr lang="fr-FR" sz="2800" dirty="0" smtClean="0"/>
              <a:t>, souvent représentés par des losanges sur le graphique, car ils n’ont pas de durée définie.</a:t>
            </a:r>
          </a:p>
          <a:p>
            <a:pPr lvl="0" algn="just"/>
            <a:r>
              <a:rPr lang="fr-FR" sz="2800" dirty="0" smtClean="0"/>
              <a:t>Adaptez le graphique à votre </a:t>
            </a:r>
            <a:r>
              <a:rPr lang="fr-FR" sz="2800" b="1" dirty="0" smtClean="0"/>
              <a:t>environnement de travail</a:t>
            </a:r>
            <a:r>
              <a:rPr lang="fr-FR" sz="2800" dirty="0" smtClean="0"/>
              <a:t> (les dates, les statuts des tâches, les priorités de chacune sont variables selon les sociétés, les services, les équipes, les projets eux-mêmes).</a:t>
            </a:r>
            <a:endParaRPr lang="fr-F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571480"/>
            <a:ext cx="8215370" cy="5214974"/>
          </a:xfrm>
        </p:spPr>
        <p:txBody>
          <a:bodyPr>
            <a:noAutofit/>
          </a:bodyPr>
          <a:lstStyle/>
          <a:p>
            <a:pPr algn="just">
              <a:buNone/>
            </a:pPr>
            <a:r>
              <a:rPr lang="fr-FR" sz="3200" b="1" dirty="0" smtClean="0"/>
              <a:t>7. </a:t>
            </a:r>
            <a:r>
              <a:rPr lang="fr-FR" sz="3200" b="1" i="1" dirty="0" smtClean="0"/>
              <a:t>Les outils disponibles pour construire un diagramme de Gantt</a:t>
            </a:r>
          </a:p>
          <a:p>
            <a:pPr algn="just">
              <a:buNone/>
            </a:pPr>
            <a:r>
              <a:rPr lang="fr-FR" sz="3200" b="1" dirty="0" smtClean="0"/>
              <a:t>	</a:t>
            </a:r>
            <a:r>
              <a:rPr lang="fr-FR" sz="3200" b="1" i="1" dirty="0" smtClean="0"/>
              <a:t>a/ Le planning en ligne</a:t>
            </a:r>
          </a:p>
          <a:p>
            <a:pPr marL="0" indent="0" algn="just">
              <a:buNone/>
            </a:pPr>
            <a:r>
              <a:rPr lang="fr-FR" sz="3200" dirty="0" smtClean="0"/>
              <a:t>	Côté </a:t>
            </a:r>
            <a:r>
              <a:rPr lang="fr-FR" sz="3200" b="1" dirty="0" smtClean="0"/>
              <a:t>gestion de projet</a:t>
            </a:r>
            <a:r>
              <a:rPr lang="fr-FR" sz="3200" dirty="0" smtClean="0"/>
              <a:t>, différentes méthodes existent. Le simple planning ou </a:t>
            </a:r>
            <a:r>
              <a:rPr lang="fr-FR" sz="3200" b="1" dirty="0" smtClean="0"/>
              <a:t>agenda en ligne</a:t>
            </a:r>
            <a:r>
              <a:rPr lang="fr-FR" sz="3200" dirty="0" smtClean="0"/>
              <a:t> (de type Google Agenda), parfois utilisé pour des projets de moindre envergure, atteint vite ses limites. Quand les informations s’accumulent, soit elles saturent l’agenda, soit elles sont synthétisées ou absentes et viennent à manquer.</a:t>
            </a:r>
          </a:p>
          <a:p>
            <a:pPr algn="just"/>
            <a:endParaRPr lang="fr-FR"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928702"/>
            <a:ext cx="8215370" cy="4572000"/>
          </a:xfrm>
        </p:spPr>
        <p:txBody>
          <a:bodyPr>
            <a:normAutofit/>
          </a:bodyPr>
          <a:lstStyle/>
          <a:p>
            <a:pPr marL="0" indent="0" algn="just" defTabSz="625475">
              <a:buNone/>
            </a:pPr>
            <a:r>
              <a:rPr lang="fr-FR" sz="3200" dirty="0" smtClean="0"/>
              <a:t>	Utiliser un outil dédié pour </a:t>
            </a:r>
            <a:r>
              <a:rPr lang="fr-FR" sz="3200" b="1" dirty="0" smtClean="0"/>
              <a:t>réaliser un diagramme de Gantt </a:t>
            </a:r>
            <a:r>
              <a:rPr lang="fr-FR" sz="3200" dirty="0" smtClean="0"/>
              <a:t>permet de structurer les divers degrés d’informations à l’aide d’une fonctionnalité permettant de marquer la fin des tâches. Comme nous l’avons vu, la </a:t>
            </a:r>
            <a:r>
              <a:rPr lang="fr-FR" sz="3200" b="1" dirty="0" smtClean="0"/>
              <a:t>liste de tâches</a:t>
            </a:r>
            <a:r>
              <a:rPr lang="fr-FR" sz="3200" dirty="0" smtClean="0"/>
              <a:t>, avec leur commencement au plus tôt et au plus tard ainsi que leur durée incompressible, peut y être renseignée.</a:t>
            </a:r>
          </a:p>
          <a:p>
            <a:pPr algn="just"/>
            <a:endParaRPr lang="fr-FR" sz="3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500042"/>
            <a:ext cx="8286808" cy="4572000"/>
          </a:xfrm>
        </p:spPr>
        <p:txBody>
          <a:bodyPr>
            <a:noAutofit/>
          </a:bodyPr>
          <a:lstStyle/>
          <a:p>
            <a:pPr algn="just">
              <a:buNone/>
            </a:pPr>
            <a:r>
              <a:rPr lang="fr-FR" sz="3200" b="1" i="1" dirty="0" smtClean="0"/>
              <a:t>b/ Le diagramme de Gantt sur Excel</a:t>
            </a:r>
            <a:endParaRPr lang="fr-FR" sz="3200" i="1" dirty="0" smtClean="0"/>
          </a:p>
          <a:p>
            <a:pPr marL="0" indent="0" algn="just">
              <a:buNone/>
            </a:pPr>
            <a:r>
              <a:rPr lang="fr-FR" sz="3200" dirty="0" smtClean="0"/>
              <a:t>	Le </a:t>
            </a:r>
            <a:r>
              <a:rPr lang="fr-FR" sz="3200" b="1" dirty="0" smtClean="0"/>
              <a:t>diagramme de Gantt </a:t>
            </a:r>
            <a:r>
              <a:rPr lang="fr-FR" sz="3200" dirty="0" smtClean="0"/>
              <a:t>étant un outil dont l’utilité n’est plus à prouver, il est possible de le réaliser avec l’aide d’Excel. Le logiciel n’offre pas ce type de diagramme prédéfini parmi ses modèles de base, mais il est possible de le créer à l’aide d’un </a:t>
            </a:r>
            <a:r>
              <a:rPr lang="fr-FR" sz="3200" b="1" dirty="0" smtClean="0"/>
              <a:t>graphique à barres empilées</a:t>
            </a:r>
            <a:r>
              <a:rPr lang="fr-FR" sz="3200" dirty="0" smtClean="0"/>
              <a:t>.</a:t>
            </a:r>
          </a:p>
          <a:p>
            <a:pPr algn="just">
              <a:buNone/>
            </a:pPr>
            <a:r>
              <a:rPr lang="fr-FR" sz="3200" b="1" u="sng" dirty="0" smtClean="0"/>
              <a:t>Remarque</a:t>
            </a:r>
            <a:r>
              <a:rPr lang="fr-FR" sz="3200" dirty="0" smtClean="0"/>
              <a:t>:</a:t>
            </a:r>
          </a:p>
          <a:p>
            <a:pPr marL="0" indent="0" algn="just">
              <a:buNone/>
            </a:pPr>
            <a:r>
              <a:rPr lang="fr-FR" sz="3200" dirty="0" smtClean="0"/>
              <a:t>	Vous pouvez suivre les étapes de sa création directement sur le site support de Microsoft Office. (Site support de Microsoft Office).</a:t>
            </a:r>
          </a:p>
          <a:p>
            <a:pPr algn="just">
              <a:buNone/>
            </a:pPr>
            <a:endParaRPr lang="fr-FR"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71472" y="1000108"/>
            <a:ext cx="8001056" cy="3714776"/>
          </a:xfrm>
        </p:spPr>
        <p:txBody>
          <a:bodyPr>
            <a:normAutofit/>
          </a:bodyPr>
          <a:lstStyle/>
          <a:p>
            <a:pPr algn="just"/>
            <a:r>
              <a:rPr lang="fr-FR" sz="3200" dirty="0" smtClean="0"/>
              <a:t>Pour démarrer dans votre </a:t>
            </a:r>
            <a:r>
              <a:rPr lang="fr-FR" sz="3200" b="1" dirty="0" smtClean="0"/>
              <a:t>projet de planification</a:t>
            </a:r>
            <a:r>
              <a:rPr lang="fr-FR" sz="3200" dirty="0" smtClean="0"/>
              <a:t>, nous vous proposons un </a:t>
            </a:r>
            <a:r>
              <a:rPr lang="fr-FR" sz="3200" b="1" dirty="0" smtClean="0"/>
              <a:t>exemple gratuit de diagramme de Gantt</a:t>
            </a:r>
            <a:r>
              <a:rPr lang="fr-FR" sz="3200" dirty="0" smtClean="0"/>
              <a:t>, à compléter avec les différentes tâches que vous avez listées et leurs échéances associées. Cela vous permet un gain de temps dans la création et la mise en forme de votre planning.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a:srcRect/>
          <a:stretch>
            <a:fillRect/>
          </a:stretch>
        </p:blipFill>
        <p:spPr bwMode="auto">
          <a:xfrm>
            <a:off x="500034" y="714357"/>
            <a:ext cx="8143932" cy="4929221"/>
          </a:xfrm>
          <a:prstGeom prst="rect">
            <a:avLst/>
          </a:prstGeom>
          <a:noFill/>
          <a:ln w="9525">
            <a:noFill/>
            <a:miter lim="800000"/>
            <a:headEnd/>
            <a:tailEnd/>
          </a:ln>
        </p:spPr>
      </p:pic>
      <p:sp>
        <p:nvSpPr>
          <p:cNvPr id="5" name="ZoneTexte 4"/>
          <p:cNvSpPr txBox="1"/>
          <p:nvPr/>
        </p:nvSpPr>
        <p:spPr>
          <a:xfrm>
            <a:off x="1714480" y="5977614"/>
            <a:ext cx="5000660" cy="523220"/>
          </a:xfrm>
          <a:prstGeom prst="rect">
            <a:avLst/>
          </a:prstGeom>
          <a:noFill/>
        </p:spPr>
        <p:txBody>
          <a:bodyPr wrap="square" rtlCol="0">
            <a:spAutoFit/>
          </a:bodyPr>
          <a:lstStyle/>
          <a:p>
            <a:pPr algn="ctr"/>
            <a:r>
              <a:rPr lang="fr-FR" sz="2800" b="1" dirty="0"/>
              <a:t>Fig. </a:t>
            </a:r>
            <a:r>
              <a:rPr lang="fr-FR" sz="2800" b="1" dirty="0" smtClean="0"/>
              <a:t>1</a:t>
            </a:r>
            <a:r>
              <a:rPr lang="fr-FR" sz="2800" dirty="0" smtClean="0"/>
              <a:t>: </a:t>
            </a:r>
            <a:r>
              <a:rPr lang="fr-FR" sz="2800" dirty="0"/>
              <a:t>Diagramme de Gantt simple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357166"/>
            <a:ext cx="8715436" cy="6072230"/>
          </a:xfrm>
        </p:spPr>
        <p:txBody>
          <a:bodyPr>
            <a:noAutofit/>
          </a:bodyPr>
          <a:lstStyle/>
          <a:p>
            <a:pPr marL="0" indent="0" algn="just">
              <a:buNone/>
            </a:pPr>
            <a:r>
              <a:rPr lang="fr-FR" dirty="0" smtClean="0"/>
              <a:t>	Cependant, aussi utile soit-il pour un début, Excel présente certaines limites:</a:t>
            </a:r>
          </a:p>
          <a:p>
            <a:pPr lvl="0" algn="just"/>
            <a:r>
              <a:rPr lang="fr-FR" dirty="0" smtClean="0"/>
              <a:t>Il manque de </a:t>
            </a:r>
            <a:r>
              <a:rPr lang="fr-FR" b="1" i="1" dirty="0" smtClean="0"/>
              <a:t>lisibilité</a:t>
            </a:r>
            <a:r>
              <a:rPr lang="fr-FR" dirty="0" smtClean="0"/>
              <a:t>: Il ne propose pas d’étiquettes quotidiennes par exemple, et le curseur de la date d’aujourd’hui doit être déplacé manuellement,</a:t>
            </a:r>
          </a:p>
          <a:p>
            <a:pPr lvl="0" algn="just"/>
            <a:r>
              <a:rPr lang="fr-FR" dirty="0" smtClean="0"/>
              <a:t>Il n’est pas </a:t>
            </a:r>
            <a:r>
              <a:rPr lang="fr-FR" b="1" i="1" dirty="0" smtClean="0"/>
              <a:t>collaboratif</a:t>
            </a:r>
            <a:r>
              <a:rPr lang="fr-FR" dirty="0" smtClean="0"/>
              <a:t>: le partage avec les membres de votre équipe doit s’effectuer à tour de rôle, avec la probabilité forte de copies en conflit ou de versions dupliquées qu’il faudra rapprocher ensuite,</a:t>
            </a:r>
          </a:p>
          <a:p>
            <a:pPr lvl="0" algn="just"/>
            <a:r>
              <a:rPr lang="fr-FR" dirty="0" smtClean="0"/>
              <a:t>Il n’est pas </a:t>
            </a:r>
            <a:r>
              <a:rPr lang="fr-FR" b="1" i="1" dirty="0" smtClean="0"/>
              <a:t>dynamique</a:t>
            </a:r>
            <a:r>
              <a:rPr lang="fr-FR" dirty="0" smtClean="0"/>
              <a:t>: à chaque modification, toutes les valeurs ne sont pas ajustées automatiquement; à moins de créer des diagrammes plus complexes, plus difficiles à élaborer et à maintenir.</a:t>
            </a:r>
          </a:p>
          <a:p>
            <a:pPr marL="0" indent="0" algn="just">
              <a:buNone/>
            </a:pPr>
            <a:r>
              <a:rPr lang="fr-FR" dirty="0" smtClean="0"/>
              <a:t>	Notez que vous avez aussi la possibilité, si vous ne disposez pas d’Excel, de </a:t>
            </a:r>
            <a:r>
              <a:rPr lang="fr-FR" b="1" dirty="0" smtClean="0"/>
              <a:t>faire un diagramme de Gantt en ligne avec Google </a:t>
            </a:r>
            <a:r>
              <a:rPr lang="fr-FR" b="1" dirty="0" err="1" smtClean="0"/>
              <a:t>Sheet</a:t>
            </a:r>
            <a:r>
              <a:rPr lang="fr-FR" dirty="0" smtClean="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6439" y="142860"/>
            <a:ext cx="8858280" cy="1143000"/>
          </a:xfrm>
        </p:spPr>
        <p:txBody>
          <a:bodyPr>
            <a:normAutofit/>
          </a:bodyPr>
          <a:lstStyle/>
          <a:p>
            <a:pPr algn="ctr"/>
            <a:r>
              <a:rPr lang="fr-FR" sz="3100" b="1" dirty="0" smtClean="0">
                <a:solidFill>
                  <a:srgbClr val="C00000"/>
                </a:solidFill>
                <a:latin typeface="Baskerville Old Face" pitchFamily="18" charset="0"/>
              </a:rPr>
              <a:t>LES LOGICIELS DE DIAGRAMME DE GANTT GRATUITS</a:t>
            </a:r>
            <a:endParaRPr lang="fr-FR" sz="3100" b="1" dirty="0">
              <a:solidFill>
                <a:srgbClr val="C00000"/>
              </a:solidFill>
              <a:latin typeface="Baskerville Old Face" pitchFamily="18" charset="0"/>
            </a:endParaRPr>
          </a:p>
        </p:txBody>
      </p:sp>
      <p:sp>
        <p:nvSpPr>
          <p:cNvPr id="3" name="Espace réservé du contenu 2"/>
          <p:cNvSpPr>
            <a:spLocks noGrp="1"/>
          </p:cNvSpPr>
          <p:nvPr>
            <p:ph sz="quarter" idx="1"/>
          </p:nvPr>
        </p:nvSpPr>
        <p:spPr>
          <a:xfrm>
            <a:off x="285720" y="1428736"/>
            <a:ext cx="8501122" cy="5072098"/>
          </a:xfrm>
        </p:spPr>
        <p:txBody>
          <a:bodyPr>
            <a:noAutofit/>
          </a:bodyPr>
          <a:lstStyle/>
          <a:p>
            <a:pPr marL="0" indent="0" algn="just">
              <a:buNone/>
              <a:tabLst>
                <a:tab pos="450850" algn="l"/>
              </a:tabLst>
            </a:pPr>
            <a:r>
              <a:rPr lang="fr-FR" sz="2800" dirty="0" smtClean="0"/>
              <a:t>	Pour gagner en performance, en malléabilité et en agilité, optez pour les </a:t>
            </a:r>
            <a:r>
              <a:rPr lang="fr-FR" sz="2800" b="1" dirty="0" smtClean="0"/>
              <a:t>logiciels de diagramme de Gantt en ligne gratuits</a:t>
            </a:r>
            <a:r>
              <a:rPr lang="fr-FR" sz="2800" dirty="0" smtClean="0"/>
              <a:t>. </a:t>
            </a:r>
            <a:r>
              <a:rPr lang="fr-FR" sz="2800" b="1" dirty="0" err="1" smtClean="0"/>
              <a:t>Elegantt</a:t>
            </a:r>
            <a:r>
              <a:rPr lang="fr-FR" sz="2800" dirty="0" smtClean="0"/>
              <a:t>, par exemple, est une extension de </a:t>
            </a:r>
            <a:r>
              <a:rPr lang="fr-FR" sz="2800" dirty="0" err="1" smtClean="0"/>
              <a:t>Trello</a:t>
            </a:r>
            <a:r>
              <a:rPr lang="fr-FR" sz="2800" dirty="0" smtClean="0"/>
              <a:t>. 	Elle vous permet de compléter l’utilisation du fameux logiciel de gestion de tâches avec une élaboration facile de diagrammes de Gantt.</a:t>
            </a:r>
          </a:p>
          <a:p>
            <a:pPr marL="0" indent="0" algn="just" defTabSz="450850">
              <a:buNone/>
            </a:pPr>
            <a:r>
              <a:rPr lang="fr-FR" sz="2800" dirty="0" smtClean="0"/>
              <a:t>	D’autres solutions gratuites, à l’instar de </a:t>
            </a:r>
            <a:r>
              <a:rPr lang="fr-FR" sz="2800" dirty="0" err="1" smtClean="0"/>
              <a:t>Teamgantt</a:t>
            </a:r>
            <a:r>
              <a:rPr lang="fr-FR" sz="2800" dirty="0" smtClean="0"/>
              <a:t> ou </a:t>
            </a:r>
            <a:r>
              <a:rPr lang="fr-FR" sz="2800" dirty="0" err="1" smtClean="0"/>
              <a:t>Ganttpro</a:t>
            </a:r>
            <a:r>
              <a:rPr lang="fr-FR" sz="2800" dirty="0" smtClean="0"/>
              <a:t>, sont quant à elles restreintes en nombre d’utilisateurs.</a:t>
            </a:r>
          </a:p>
          <a:p>
            <a:pPr marL="0" indent="0" algn="just" defTabSz="450850">
              <a:buNone/>
            </a:pPr>
            <a:r>
              <a:rPr lang="fr-FR" sz="2800" dirty="0" smtClean="0"/>
              <a:t>	C’est pourquoi nous vous recommandons, particulièrement pour une gestion de projet importante et complexe, de recourir à des logiciels professionnels payants.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14290"/>
            <a:ext cx="8643998" cy="1143000"/>
          </a:xfrm>
        </p:spPr>
        <p:txBody>
          <a:bodyPr>
            <a:normAutofit fontScale="90000"/>
          </a:bodyPr>
          <a:lstStyle/>
          <a:p>
            <a:pPr algn="just"/>
            <a:r>
              <a:rPr lang="fr-FR" b="1" dirty="0" smtClean="0">
                <a:solidFill>
                  <a:srgbClr val="002060"/>
                </a:solidFill>
                <a:latin typeface="Baskerville Old Face" pitchFamily="18" charset="0"/>
              </a:rPr>
              <a:t>1. Les avantages des logiciels de gestion de projet adaptés à Gantt</a:t>
            </a:r>
            <a:endParaRPr lang="fr-FR" b="1" dirty="0">
              <a:solidFill>
                <a:srgbClr val="002060"/>
              </a:solidFill>
              <a:latin typeface="Baskerville Old Face" pitchFamily="18" charset="0"/>
            </a:endParaRPr>
          </a:p>
        </p:txBody>
      </p:sp>
      <p:sp>
        <p:nvSpPr>
          <p:cNvPr id="3" name="Espace réservé du contenu 2"/>
          <p:cNvSpPr>
            <a:spLocks noGrp="1"/>
          </p:cNvSpPr>
          <p:nvPr>
            <p:ph sz="quarter" idx="1"/>
          </p:nvPr>
        </p:nvSpPr>
        <p:spPr>
          <a:xfrm>
            <a:off x="332020" y="1482524"/>
            <a:ext cx="8401080" cy="5161185"/>
          </a:xfrm>
        </p:spPr>
        <p:txBody>
          <a:bodyPr>
            <a:noAutofit/>
          </a:bodyPr>
          <a:lstStyle/>
          <a:p>
            <a:pPr>
              <a:buNone/>
            </a:pPr>
            <a:r>
              <a:rPr lang="fr-FR" sz="3200" b="1" i="1" dirty="0" smtClean="0"/>
              <a:t>a/ Les applications dédiées</a:t>
            </a:r>
          </a:p>
          <a:p>
            <a:pPr marL="0" indent="0" algn="just">
              <a:buNone/>
            </a:pPr>
            <a:r>
              <a:rPr lang="fr-FR" sz="3200" dirty="0" smtClean="0"/>
              <a:t>	Il existe des outils payants pour construire un Gantt en ligne, telles que </a:t>
            </a:r>
            <a:r>
              <a:rPr lang="fr-FR" sz="3200" dirty="0" err="1" smtClean="0"/>
              <a:t>Gantter</a:t>
            </a:r>
            <a:r>
              <a:rPr lang="fr-FR" sz="3200" dirty="0" smtClean="0"/>
              <a:t> pour créer rapidement et simplement votre planning. D’autres solutions, plus développées, permettent d’élaborer un diagramme de toutes pièces, en incluant d’autres fonctionnalités collaboratives de gestion de projet et d’organisation du travail en équipe, telles que </a:t>
            </a:r>
            <a:r>
              <a:rPr lang="fr-FR" sz="3200" dirty="0" err="1" smtClean="0"/>
              <a:t>Smartsheet</a:t>
            </a:r>
            <a:r>
              <a:rPr lang="fr-FR" sz="3200" dirty="0" smtClean="0"/>
              <a:t>, qui se présente comme un tableur dynamique augmenté.</a:t>
            </a:r>
          </a:p>
          <a:p>
            <a:endParaRPr lang="fr-FR" sz="3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74145" y="142852"/>
            <a:ext cx="8643998" cy="6500858"/>
          </a:xfrm>
        </p:spPr>
        <p:txBody>
          <a:bodyPr>
            <a:noAutofit/>
          </a:bodyPr>
          <a:lstStyle/>
          <a:p>
            <a:pPr algn="just">
              <a:buNone/>
            </a:pPr>
            <a:r>
              <a:rPr lang="fr-FR" sz="3200" b="1" dirty="0" smtClean="0"/>
              <a:t>b/ Aide à la décision pour un meilleur management de projet</a:t>
            </a:r>
          </a:p>
          <a:p>
            <a:pPr marL="0" indent="0" algn="just">
              <a:buNone/>
            </a:pPr>
            <a:r>
              <a:rPr lang="fr-FR" sz="3200" dirty="0" smtClean="0"/>
              <a:t>	Le logiciel choisi servira de base au </a:t>
            </a:r>
            <a:r>
              <a:rPr lang="fr-FR" sz="3200" b="1" dirty="0" smtClean="0"/>
              <a:t>chef de projet</a:t>
            </a:r>
            <a:r>
              <a:rPr lang="fr-FR" sz="3200" dirty="0" smtClean="0"/>
              <a:t> tout au long du déroulement et de l’avancement du projet. Aussi la </a:t>
            </a:r>
            <a:r>
              <a:rPr lang="fr-FR" sz="3200" b="1" dirty="0" smtClean="0"/>
              <a:t>visualisation avec les plannings de Gantt</a:t>
            </a:r>
            <a:r>
              <a:rPr lang="fr-FR" sz="3200" dirty="0" smtClean="0"/>
              <a:t> permise sur certains est une aide à la décision précieuse notamment dans la gestion des ressources.</a:t>
            </a:r>
          </a:p>
          <a:p>
            <a:pPr marL="0" lvl="0" indent="0" algn="just">
              <a:buNone/>
            </a:pPr>
            <a:r>
              <a:rPr lang="fr-FR" sz="3200" dirty="0" smtClean="0"/>
              <a:t>	C’est le cas sur </a:t>
            </a:r>
            <a:r>
              <a:rPr lang="fr-FR" sz="3200" b="1" i="1" dirty="0" err="1" smtClean="0"/>
              <a:t>Fitnet</a:t>
            </a:r>
            <a:r>
              <a:rPr lang="fr-FR" sz="3200" b="1" i="1" dirty="0" smtClean="0"/>
              <a:t> Manager</a:t>
            </a:r>
            <a:r>
              <a:rPr lang="fr-FR" sz="3200" dirty="0" smtClean="0"/>
              <a:t> où le responsable peut visualiser et </a:t>
            </a:r>
            <a:r>
              <a:rPr lang="fr-FR" sz="3200" b="1" dirty="0" smtClean="0"/>
              <a:t>apprécier en un seul coup d’œil</a:t>
            </a:r>
            <a:r>
              <a:rPr lang="fr-FR" sz="3200" dirty="0" smtClean="0"/>
              <a:t> l’ensemble des plannings des collaborateurs au vu des avancées du projet, pour apprécier la disponibilité et les performances de chacun.</a:t>
            </a:r>
          </a:p>
          <a:p>
            <a:pPr algn="just"/>
            <a:endParaRPr lang="fr-FR"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214290"/>
            <a:ext cx="8572560" cy="6286544"/>
          </a:xfrm>
        </p:spPr>
        <p:txBody>
          <a:bodyPr>
            <a:noAutofit/>
          </a:bodyPr>
          <a:lstStyle/>
          <a:p>
            <a:pPr algn="just">
              <a:buNone/>
            </a:pPr>
            <a:r>
              <a:rPr lang="fr-FR" sz="3200" b="1" i="1" dirty="0" smtClean="0"/>
              <a:t>c/Outil d’évaluation</a:t>
            </a:r>
          </a:p>
          <a:p>
            <a:pPr marL="0" indent="0" algn="just" defTabSz="450850">
              <a:buNone/>
            </a:pPr>
            <a:r>
              <a:rPr lang="fr-FR" sz="3200" dirty="0" smtClean="0"/>
              <a:t>	Il arrive que l’entreprise lance plusieurs projets, pour les tester et n’en perpétuer au final qu’un.</a:t>
            </a:r>
          </a:p>
          <a:p>
            <a:pPr marL="0" indent="0" algn="just" defTabSz="450850">
              <a:buNone/>
            </a:pPr>
            <a:endParaRPr lang="fr-FR" sz="3200" dirty="0" smtClean="0"/>
          </a:p>
          <a:p>
            <a:pPr marL="0" indent="0" algn="just" defTabSz="450850">
              <a:buNone/>
            </a:pPr>
            <a:r>
              <a:rPr lang="fr-FR" sz="3200" dirty="0" smtClean="0"/>
              <a:t>	Ce principe d’itérations aussi appelé ‘</a:t>
            </a:r>
            <a:r>
              <a:rPr lang="fr-FR" sz="3200" b="1" i="1" dirty="0" smtClean="0"/>
              <a:t>Lean’</a:t>
            </a:r>
            <a:r>
              <a:rPr lang="fr-FR" sz="3200" dirty="0" smtClean="0"/>
              <a:t> est fréquent. Certains logiciels le prévoient et vont jusqu’à faciliter la comparaison.</a:t>
            </a:r>
          </a:p>
          <a:p>
            <a:pPr marL="0" indent="0" algn="just" defTabSz="450850">
              <a:buNone/>
            </a:pPr>
            <a:endParaRPr lang="fr-FR" sz="3200" dirty="0" smtClean="0"/>
          </a:p>
          <a:p>
            <a:pPr marL="0" indent="0" algn="just" defTabSz="450850">
              <a:buNone/>
            </a:pPr>
            <a:r>
              <a:rPr lang="fr-FR" sz="3200" dirty="0" smtClean="0"/>
              <a:t>	C’est le cas de </a:t>
            </a:r>
            <a:r>
              <a:rPr lang="fr-FR" sz="3200" b="1" i="1" dirty="0" smtClean="0"/>
              <a:t>Genius Project</a:t>
            </a:r>
            <a:r>
              <a:rPr lang="fr-FR" sz="3200" dirty="0" smtClean="0"/>
              <a:t> où des simulations et des rapprochements permettent d’</a:t>
            </a:r>
            <a:r>
              <a:rPr lang="fr-FR" sz="3200" b="1" dirty="0" smtClean="0"/>
              <a:t>évaluer chaque projet</a:t>
            </a:r>
            <a:r>
              <a:rPr lang="fr-FR" sz="3200" dirty="0" smtClean="0"/>
              <a:t> et pour identifier le plus prometteur ou la meilleure marche à suivre.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5762" y="214290"/>
            <a:ext cx="8329642" cy="774720"/>
          </a:xfrm>
        </p:spPr>
        <p:txBody>
          <a:bodyPr>
            <a:normAutofit/>
          </a:bodyPr>
          <a:lstStyle/>
          <a:p>
            <a:r>
              <a:rPr lang="fr-FR" b="1" dirty="0" smtClean="0">
                <a:solidFill>
                  <a:srgbClr val="002060"/>
                </a:solidFill>
                <a:latin typeface="Baskerville Old Face" pitchFamily="18" charset="0"/>
              </a:rPr>
              <a:t>2. Soutien avancé au travail collaboratif</a:t>
            </a:r>
            <a:endParaRPr lang="fr-FR" dirty="0">
              <a:solidFill>
                <a:srgbClr val="002060"/>
              </a:solidFill>
              <a:latin typeface="Baskerville Old Face" pitchFamily="18" charset="0"/>
            </a:endParaRPr>
          </a:p>
        </p:txBody>
      </p:sp>
      <p:sp>
        <p:nvSpPr>
          <p:cNvPr id="3" name="Espace réservé du contenu 2"/>
          <p:cNvSpPr>
            <a:spLocks noGrp="1"/>
          </p:cNvSpPr>
          <p:nvPr>
            <p:ph sz="quarter" idx="1"/>
          </p:nvPr>
        </p:nvSpPr>
        <p:spPr>
          <a:xfrm>
            <a:off x="357158" y="1428768"/>
            <a:ext cx="8429684" cy="4572000"/>
          </a:xfrm>
        </p:spPr>
        <p:txBody>
          <a:bodyPr>
            <a:noAutofit/>
          </a:bodyPr>
          <a:lstStyle/>
          <a:p>
            <a:pPr marL="0" indent="0" algn="just" defTabSz="531813">
              <a:buNone/>
            </a:pPr>
            <a:r>
              <a:rPr lang="fr-FR" sz="3200" dirty="0" smtClean="0"/>
              <a:t>	Dans une entreprise, une gestion de projet réussie implique une </a:t>
            </a:r>
            <a:r>
              <a:rPr lang="fr-FR" sz="3200" b="1" dirty="0" smtClean="0"/>
              <a:t>collaboration</a:t>
            </a:r>
            <a:r>
              <a:rPr lang="fr-FR" sz="3200" dirty="0" smtClean="0"/>
              <a:t> optimale. Et si le diagramme de Gantt sert à l’alignement des équipes sur leurs objectifs communs, force est de constater que la communication entre les différentes parties prenantes transite par d’autres canaux. Par conséquence, le nombre d’outils utilisé se multiplie.</a:t>
            </a:r>
          </a:p>
          <a:p>
            <a:pPr marL="0" indent="0" algn="just" defTabSz="531813">
              <a:buNone/>
            </a:pPr>
            <a:r>
              <a:rPr lang="fr-FR" sz="3200" dirty="0" smtClean="0"/>
              <a:t>	Et si on vous disait que certains logiciels de gestion de projet soutiennent davantage le travail collaboratif?</a:t>
            </a:r>
          </a:p>
          <a:p>
            <a:pPr algn="just"/>
            <a:endParaRPr lang="fr-FR" sz="3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428596" y="785794"/>
            <a:ext cx="8143932" cy="5093702"/>
          </a:xfrm>
          <a:prstGeom prst="rect">
            <a:avLst/>
          </a:prstGeom>
        </p:spPr>
        <p:txBody>
          <a:bodyPr wrap="square">
            <a:spAutoFit/>
          </a:bodyPr>
          <a:lstStyle/>
          <a:p>
            <a:pPr marL="0" indent="0" algn="just">
              <a:buNone/>
            </a:pPr>
            <a:r>
              <a:rPr lang="fr-FR" sz="3200" b="1" i="1" u="sng" dirty="0"/>
              <a:t>Exemple</a:t>
            </a:r>
            <a:r>
              <a:rPr lang="fr-FR" sz="3200" dirty="0"/>
              <a:t>:</a:t>
            </a:r>
          </a:p>
          <a:p>
            <a:pPr marL="0" lvl="0" indent="0" algn="just">
              <a:buNone/>
            </a:pPr>
            <a:r>
              <a:rPr lang="fr-FR" sz="3200" b="1" i="1" dirty="0" smtClean="0"/>
              <a:t>	</a:t>
            </a:r>
            <a:r>
              <a:rPr lang="fr-FR" sz="3200" b="1" i="1" dirty="0" err="1" smtClean="0"/>
              <a:t>Proggio</a:t>
            </a:r>
            <a:r>
              <a:rPr lang="fr-FR" sz="3200" dirty="0"/>
              <a:t>: Offre une solution dynamique, facile à prendre en main et visuelle, couvrant les besoins de l’entreprise de la planification à l’exécution. Mais surtout, le logiciel intègre des fonctionnalités intéressantes, telles que le partage de document et </a:t>
            </a:r>
            <a:r>
              <a:rPr lang="fr-FR" sz="3200" dirty="0" smtClean="0"/>
              <a:t>la charte. </a:t>
            </a:r>
            <a:r>
              <a:rPr lang="fr-FR" sz="3200" dirty="0"/>
              <a:t>Les différentes équipes évitent ainsi de basculer constamment sur différents outils pour échanger, il gagne du temps et procure une efficacité garantis.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71414"/>
            <a:ext cx="8758270" cy="1143000"/>
          </a:xfrm>
        </p:spPr>
        <p:txBody>
          <a:bodyPr>
            <a:normAutofit/>
          </a:bodyPr>
          <a:lstStyle/>
          <a:p>
            <a:pPr algn="just"/>
            <a:r>
              <a:rPr lang="fr-FR" sz="3000" b="1" dirty="0" smtClean="0">
                <a:solidFill>
                  <a:srgbClr val="002060"/>
                </a:solidFill>
                <a:latin typeface="Baskerville Old Face" pitchFamily="18" charset="0"/>
              </a:rPr>
              <a:t>3. Compatibilité avec différentes approches: Méthodes </a:t>
            </a:r>
            <a:r>
              <a:rPr lang="fr-FR" sz="3000" b="1" i="1" dirty="0" smtClean="0">
                <a:solidFill>
                  <a:srgbClr val="002060"/>
                </a:solidFill>
                <a:latin typeface="Baskerville Old Face" pitchFamily="18" charset="0"/>
              </a:rPr>
              <a:t>Agile</a:t>
            </a:r>
            <a:r>
              <a:rPr lang="fr-FR" sz="3000" b="1" dirty="0" smtClean="0">
                <a:solidFill>
                  <a:srgbClr val="002060"/>
                </a:solidFill>
                <a:latin typeface="Baskerville Old Face" pitchFamily="18" charset="0"/>
              </a:rPr>
              <a:t> ou </a:t>
            </a:r>
            <a:r>
              <a:rPr lang="fr-FR" sz="3000" b="1" i="1" dirty="0" smtClean="0">
                <a:solidFill>
                  <a:srgbClr val="002060"/>
                </a:solidFill>
                <a:latin typeface="Baskerville Old Face" pitchFamily="18" charset="0"/>
              </a:rPr>
              <a:t>Prince 2</a:t>
            </a:r>
            <a:endParaRPr lang="fr-FR" sz="3000" dirty="0">
              <a:solidFill>
                <a:srgbClr val="002060"/>
              </a:solidFill>
              <a:latin typeface="Baskerville Old Face" pitchFamily="18" charset="0"/>
            </a:endParaRPr>
          </a:p>
        </p:txBody>
      </p:sp>
      <p:sp>
        <p:nvSpPr>
          <p:cNvPr id="3" name="Espace réservé du contenu 2"/>
          <p:cNvSpPr>
            <a:spLocks noGrp="1"/>
          </p:cNvSpPr>
          <p:nvPr>
            <p:ph sz="quarter" idx="1"/>
          </p:nvPr>
        </p:nvSpPr>
        <p:spPr>
          <a:xfrm>
            <a:off x="214282" y="1142984"/>
            <a:ext cx="8643998" cy="5643578"/>
          </a:xfrm>
        </p:spPr>
        <p:txBody>
          <a:bodyPr>
            <a:noAutofit/>
          </a:bodyPr>
          <a:lstStyle/>
          <a:p>
            <a:pPr marL="0" indent="0" algn="just" defTabSz="531813">
              <a:buNone/>
            </a:pPr>
            <a:r>
              <a:rPr lang="fr-FR" sz="2900" dirty="0" smtClean="0"/>
              <a:t>	Le </a:t>
            </a:r>
            <a:r>
              <a:rPr lang="fr-FR" sz="2900" b="1" dirty="0" smtClean="0"/>
              <a:t>diagramme de Gantt</a:t>
            </a:r>
            <a:r>
              <a:rPr lang="fr-FR" sz="2900" dirty="0" smtClean="0"/>
              <a:t> peut servir dans plusieurs approches ou </a:t>
            </a:r>
            <a:r>
              <a:rPr lang="fr-FR" sz="2900" b="1" dirty="0" smtClean="0"/>
              <a:t>techniques de planification</a:t>
            </a:r>
            <a:r>
              <a:rPr lang="fr-FR" sz="2900" dirty="0" smtClean="0"/>
              <a:t>. Il peut être utilisé pour:</a:t>
            </a:r>
          </a:p>
          <a:p>
            <a:pPr lvl="0" algn="just"/>
            <a:r>
              <a:rPr lang="fr-FR" sz="2900" dirty="0" smtClean="0"/>
              <a:t>Etablir le </a:t>
            </a:r>
            <a:r>
              <a:rPr lang="fr-FR" sz="2900" b="1" dirty="0" smtClean="0"/>
              <a:t>chemin critique</a:t>
            </a:r>
            <a:r>
              <a:rPr lang="fr-FR" sz="2900" dirty="0" smtClean="0"/>
              <a:t>, aussi appelé chaîne critique, en fonction des dates au plus tôt et au plus tard de chaque maillon,</a:t>
            </a:r>
          </a:p>
          <a:p>
            <a:pPr lvl="0" algn="just"/>
            <a:r>
              <a:rPr lang="fr-FR" sz="2900" dirty="0" smtClean="0"/>
              <a:t>Gérer des projets selon les </a:t>
            </a:r>
            <a:r>
              <a:rPr lang="fr-FR" sz="2900" b="1" dirty="0" smtClean="0"/>
              <a:t>méthodes Agile</a:t>
            </a:r>
            <a:r>
              <a:rPr lang="fr-FR" sz="2900" dirty="0" smtClean="0"/>
              <a:t>s, ou </a:t>
            </a:r>
            <a:r>
              <a:rPr lang="fr-FR" sz="2900" b="1" dirty="0" smtClean="0"/>
              <a:t>Prince2</a:t>
            </a:r>
            <a:r>
              <a:rPr lang="fr-FR" sz="2900" dirty="0" smtClean="0"/>
              <a:t>,</a:t>
            </a:r>
          </a:p>
          <a:p>
            <a:pPr marL="0" lvl="0" indent="0" algn="just">
              <a:buNone/>
              <a:tabLst>
                <a:tab pos="531813" algn="l"/>
              </a:tabLst>
            </a:pPr>
            <a:r>
              <a:rPr lang="fr-FR" sz="2900" dirty="0" smtClean="0"/>
              <a:t>	En étant associé à un autre diagramme: le </a:t>
            </a:r>
            <a:r>
              <a:rPr lang="fr-FR" sz="2900" b="1" dirty="0" smtClean="0"/>
              <a:t>diagramme de PERT</a:t>
            </a:r>
            <a:r>
              <a:rPr lang="fr-FR" sz="2900" dirty="0" smtClean="0"/>
              <a:t>, par exemple, qui s’approche de la méthode du chemin critique et consiste à </a:t>
            </a:r>
            <a:r>
              <a:rPr lang="fr-FR" sz="2900" b="1" dirty="0" smtClean="0"/>
              <a:t>agencer les tâches en un réseau</a:t>
            </a:r>
            <a:r>
              <a:rPr lang="fr-FR" sz="2900" dirty="0" smtClean="0"/>
              <a:t> pour identifier les connexions entre chaque taches, leurs temps d’exécution et leurs interdépendances.</a:t>
            </a:r>
          </a:p>
          <a:p>
            <a:pPr algn="just"/>
            <a:endParaRPr lang="fr-FR" sz="29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sz="4800" b="1" dirty="0" smtClean="0">
                <a:solidFill>
                  <a:schemeClr val="tx1"/>
                </a:solidFill>
                <a:latin typeface="Algerian" pitchFamily="82" charset="0"/>
              </a:rPr>
              <a:t>ESTIMATION DUREE ET COUTS </a:t>
            </a:r>
            <a:r>
              <a:rPr lang="fr-FR" sz="4800" b="1" smtClean="0">
                <a:solidFill>
                  <a:schemeClr val="tx1"/>
                </a:solidFill>
                <a:latin typeface="Algerian" pitchFamily="82" charset="0"/>
              </a:rPr>
              <a:t>DU PROJET</a:t>
            </a:r>
            <a:endParaRPr lang="fr-FR" sz="4800" dirty="0">
              <a:solidFill>
                <a:schemeClr val="tx1"/>
              </a:solidFill>
              <a:latin typeface="Algerian" pitchFamily="82"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785826"/>
            <a:ext cx="8286808" cy="4572000"/>
          </a:xfrm>
        </p:spPr>
        <p:txBody>
          <a:bodyPr>
            <a:noAutofit/>
          </a:bodyPr>
          <a:lstStyle/>
          <a:p>
            <a:pPr marL="0" indent="358775" algn="just">
              <a:buNone/>
            </a:pPr>
            <a:r>
              <a:rPr lang="fr-FR" sz="3200" dirty="0" smtClean="0"/>
              <a:t>On constate que les tâches (parfois les postes en charge de leur exécution) sont consignées en ordonnée. </a:t>
            </a:r>
          </a:p>
          <a:p>
            <a:pPr algn="just"/>
            <a:r>
              <a:rPr lang="fr-FR" sz="3200" dirty="0" smtClean="0"/>
              <a:t>En abscisse sont reportées les </a:t>
            </a:r>
            <a:r>
              <a:rPr lang="fr-FR" sz="3200" b="1" dirty="0" smtClean="0"/>
              <a:t>unités de temps</a:t>
            </a:r>
            <a:r>
              <a:rPr lang="fr-FR" sz="3200" dirty="0" smtClean="0"/>
              <a:t> (jours, semaines, mois) choisies pour séquencer le projet.</a:t>
            </a:r>
          </a:p>
          <a:p>
            <a:pPr marL="0" indent="358775" algn="just">
              <a:buNone/>
            </a:pPr>
            <a:r>
              <a:rPr lang="fr-FR" sz="3200" dirty="0" smtClean="0"/>
              <a:t>Cela veut dire qu’à chaque tâche est attribuée une unité de temps, matérialisée par une barre horizontale.</a:t>
            </a:r>
          </a:p>
          <a:p>
            <a:pPr algn="just"/>
            <a:endParaRPr lang="fr-F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71472" y="714356"/>
            <a:ext cx="8001056" cy="5500726"/>
          </a:xfrm>
        </p:spPr>
        <p:txBody>
          <a:bodyPr>
            <a:noAutofit/>
          </a:bodyPr>
          <a:lstStyle/>
          <a:p>
            <a:pPr marL="0" indent="0" algn="just">
              <a:buNone/>
            </a:pPr>
            <a:r>
              <a:rPr lang="fr-FR" sz="3200" dirty="0" smtClean="0"/>
              <a:t>	Nous comprenons alors parfaitement toute la force du diagramme de Gantt, qui grâce à une représentation très graphique permet d’appréhender en un coup d’œil:</a:t>
            </a:r>
          </a:p>
          <a:p>
            <a:pPr lvl="0" algn="just"/>
            <a:r>
              <a:rPr lang="fr-FR" sz="3200" dirty="0" smtClean="0"/>
              <a:t>Les différentes tâches prévues,</a:t>
            </a:r>
          </a:p>
          <a:p>
            <a:pPr lvl="0" algn="just"/>
            <a:r>
              <a:rPr lang="fr-FR" sz="3200" dirty="0" smtClean="0"/>
              <a:t>Le début, la fin et la durée estimée de chacune d’entre elles,</a:t>
            </a:r>
          </a:p>
          <a:p>
            <a:pPr lvl="0" algn="just"/>
            <a:r>
              <a:rPr lang="fr-FR" sz="3200" dirty="0" smtClean="0"/>
              <a:t>Les éventuels chevauchements de tâches,</a:t>
            </a:r>
          </a:p>
          <a:p>
            <a:pPr lvl="0" algn="just"/>
            <a:r>
              <a:rPr lang="fr-FR" sz="3200" dirty="0" smtClean="0"/>
              <a:t>Le début et la fin du projet dans son intégralité.</a:t>
            </a:r>
          </a:p>
          <a:p>
            <a:pPr algn="just"/>
            <a:endParaRPr lang="fr-FR"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357166"/>
            <a:ext cx="8286808" cy="6143668"/>
          </a:xfrm>
        </p:spPr>
        <p:txBody>
          <a:bodyPr>
            <a:noAutofit/>
          </a:bodyPr>
          <a:lstStyle/>
          <a:p>
            <a:pPr marL="0" indent="0" algn="just">
              <a:buNone/>
            </a:pPr>
            <a:r>
              <a:rPr lang="fr-FR" sz="3200" dirty="0" smtClean="0"/>
              <a:t>	Il est important de noter que le diagramme de </a:t>
            </a:r>
            <a:r>
              <a:rPr lang="fr-FR" sz="3200" b="1" dirty="0" smtClean="0"/>
              <a:t>GANTT</a:t>
            </a:r>
            <a:r>
              <a:rPr lang="fr-FR" sz="3200" dirty="0" smtClean="0"/>
              <a:t> s’utilise souvent en complément du </a:t>
            </a:r>
            <a:r>
              <a:rPr lang="fr-FR" sz="3200" b="1" dirty="0" smtClean="0"/>
              <a:t>diagramme de PERT</a:t>
            </a:r>
            <a:r>
              <a:rPr lang="fr-FR" sz="3200" dirty="0" smtClean="0"/>
              <a:t> (</a:t>
            </a:r>
            <a:r>
              <a:rPr lang="fr-FR" sz="3200" i="1" dirty="0" smtClean="0"/>
              <a:t>Program Evaluation and </a:t>
            </a:r>
            <a:r>
              <a:rPr lang="fr-FR" sz="3200" i="1" dirty="0" err="1" smtClean="0"/>
              <a:t>Review</a:t>
            </a:r>
            <a:r>
              <a:rPr lang="fr-FR" sz="3200" i="1" dirty="0" smtClean="0"/>
              <a:t> </a:t>
            </a:r>
            <a:r>
              <a:rPr lang="fr-FR" sz="3200" i="1" dirty="0" err="1" smtClean="0"/>
              <a:t>Technic</a:t>
            </a:r>
            <a:r>
              <a:rPr lang="fr-FR" sz="3200" dirty="0" smtClean="0"/>
              <a:t>), particulièrement dans le cas de projets complexes impliquant une interdépendance des tâches.</a:t>
            </a:r>
          </a:p>
          <a:p>
            <a:pPr algn="just">
              <a:buNone/>
            </a:pPr>
            <a:endParaRPr lang="fr-FR" sz="3200" dirty="0" smtClean="0"/>
          </a:p>
          <a:p>
            <a:pPr marL="0" indent="0" algn="just">
              <a:buNone/>
            </a:pPr>
            <a:r>
              <a:rPr lang="fr-FR" sz="3200" dirty="0" smtClean="0"/>
              <a:t>	Grâce à sa construction sous forme de réseau, le diagramme de PERT prépare celui de Gantt: à l’aide d’un système permettant de déterminer une date au plus tôt et une date au plus tard pour chaque étape, la gestion du temps d’un projet s’en trouve facilitée.</a:t>
            </a:r>
          </a:p>
          <a:p>
            <a:pPr algn="just"/>
            <a:endParaRPr lang="fr-F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5762" y="654016"/>
            <a:ext cx="8401080" cy="703282"/>
          </a:xfrm>
        </p:spPr>
        <p:txBody>
          <a:bodyPr>
            <a:noAutofit/>
          </a:bodyPr>
          <a:lstStyle/>
          <a:p>
            <a:r>
              <a:rPr lang="fr-FR" sz="3800" b="1" dirty="0" smtClean="0">
                <a:solidFill>
                  <a:srgbClr val="C00000"/>
                </a:solidFill>
                <a:latin typeface="Baskerville Old Face" pitchFamily="18" charset="0"/>
              </a:rPr>
              <a:t>Fonctionnement du diagramme de PERT</a:t>
            </a:r>
            <a:endParaRPr lang="fr-FR" sz="3800" dirty="0">
              <a:solidFill>
                <a:srgbClr val="C00000"/>
              </a:solidFill>
              <a:latin typeface="Baskerville Old Face" pitchFamily="18" charset="0"/>
            </a:endParaRPr>
          </a:p>
        </p:txBody>
      </p:sp>
      <p:sp>
        <p:nvSpPr>
          <p:cNvPr id="3" name="Espace réservé du contenu 2"/>
          <p:cNvSpPr>
            <a:spLocks noGrp="1"/>
          </p:cNvSpPr>
          <p:nvPr>
            <p:ph sz="quarter" idx="1"/>
          </p:nvPr>
        </p:nvSpPr>
        <p:spPr>
          <a:xfrm>
            <a:off x="571472" y="1643050"/>
            <a:ext cx="7772400" cy="2571768"/>
          </a:xfrm>
        </p:spPr>
        <p:txBody>
          <a:bodyPr>
            <a:normAutofit/>
          </a:bodyPr>
          <a:lstStyle/>
          <a:p>
            <a:pPr marL="0" indent="0" algn="just">
              <a:buNone/>
            </a:pPr>
            <a:r>
              <a:rPr lang="fr-FR" sz="3600" dirty="0" smtClean="0"/>
              <a:t>	Le graphe de PERT permet de représenter un enchainement de taches et de distingué certaines par rapport aux autres avec une certaine marge de liberté.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25388"/>
            <a:ext cx="7772400" cy="774720"/>
          </a:xfrm>
        </p:spPr>
        <p:txBody>
          <a:bodyPr>
            <a:normAutofit/>
          </a:bodyPr>
          <a:lstStyle/>
          <a:p>
            <a:pPr algn="ctr"/>
            <a:r>
              <a:rPr lang="fr-FR" b="1" dirty="0" smtClean="0">
                <a:solidFill>
                  <a:srgbClr val="C00000"/>
                </a:solidFill>
                <a:latin typeface="Baskerville Old Face" pitchFamily="18" charset="0"/>
              </a:rPr>
              <a:t>Types de diagramme de Gantt</a:t>
            </a:r>
            <a:endParaRPr lang="fr-FR" dirty="0">
              <a:solidFill>
                <a:srgbClr val="C00000"/>
              </a:solidFill>
              <a:latin typeface="Baskerville Old Face" pitchFamily="18" charset="0"/>
            </a:endParaRPr>
          </a:p>
        </p:txBody>
      </p:sp>
      <p:sp>
        <p:nvSpPr>
          <p:cNvPr id="3" name="Espace réservé du contenu 2"/>
          <p:cNvSpPr>
            <a:spLocks noGrp="1"/>
          </p:cNvSpPr>
          <p:nvPr>
            <p:ph sz="quarter" idx="1"/>
          </p:nvPr>
        </p:nvSpPr>
        <p:spPr>
          <a:xfrm>
            <a:off x="285720" y="2214554"/>
            <a:ext cx="8572560" cy="2714644"/>
          </a:xfrm>
        </p:spPr>
        <p:txBody>
          <a:bodyPr>
            <a:normAutofit/>
          </a:bodyPr>
          <a:lstStyle/>
          <a:p>
            <a:pPr marL="0" indent="0" algn="just">
              <a:buNone/>
            </a:pPr>
            <a:r>
              <a:rPr lang="fr-FR" sz="3200" dirty="0" smtClean="0"/>
              <a:t>	Etabli par </a:t>
            </a:r>
            <a:r>
              <a:rPr lang="fr-FR" sz="3200" b="1" i="1" dirty="0" smtClean="0"/>
              <a:t>Henry Gantt</a:t>
            </a:r>
            <a:r>
              <a:rPr lang="fr-FR" sz="3200" dirty="0" smtClean="0"/>
              <a:t> en 1885, c'est une représentation très pratique et très utilisée. Les tâches ou activités sont ordonnées sur une échelle de temps en fonction des antériorités entre les tâches, de la disponibilité des moyens matériels.</a:t>
            </a:r>
          </a:p>
        </p:txBody>
      </p:sp>
      <p:sp>
        <p:nvSpPr>
          <p:cNvPr id="4" name="ZoneTexte 3"/>
          <p:cNvSpPr txBox="1"/>
          <p:nvPr/>
        </p:nvSpPr>
        <p:spPr>
          <a:xfrm>
            <a:off x="785786" y="1405582"/>
            <a:ext cx="5357850" cy="523220"/>
          </a:xfrm>
          <a:prstGeom prst="rect">
            <a:avLst/>
          </a:prstGeom>
          <a:noFill/>
        </p:spPr>
        <p:txBody>
          <a:bodyPr wrap="square" rtlCol="0">
            <a:spAutoFit/>
          </a:bodyPr>
          <a:lstStyle/>
          <a:p>
            <a:r>
              <a:rPr lang="fr-FR" sz="2800" b="1" dirty="0">
                <a:solidFill>
                  <a:srgbClr val="002060"/>
                </a:solidFill>
              </a:rPr>
              <a:t>a/ Diagramme à barres ou fléché</a:t>
            </a:r>
            <a:endParaRPr lang="fr-FR" sz="2800" dirty="0">
              <a:solidFill>
                <a:srgbClr val="00206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00034" y="571480"/>
            <a:ext cx="8143932" cy="5500726"/>
          </a:xfrm>
        </p:spPr>
        <p:txBody>
          <a:bodyPr>
            <a:noAutofit/>
          </a:bodyPr>
          <a:lstStyle/>
          <a:p>
            <a:pPr marL="0" indent="0" algn="just">
              <a:buNone/>
            </a:pPr>
            <a:r>
              <a:rPr lang="fr-FR" sz="3200" dirty="0" smtClean="0"/>
              <a:t>	Ce diagramme (ou planning) présente un certain nombre d'avantages:</a:t>
            </a:r>
          </a:p>
          <a:p>
            <a:pPr algn="just"/>
            <a:r>
              <a:rPr lang="fr-FR" sz="3200" dirty="0" smtClean="0"/>
              <a:t>Lecture simple et accessible à tous.</a:t>
            </a:r>
          </a:p>
          <a:p>
            <a:pPr algn="just"/>
            <a:r>
              <a:rPr lang="fr-FR" sz="3200" dirty="0" smtClean="0"/>
              <a:t>Le suivi peut s'effectuer facilement lors du déroulement du projet en comparant les dates prévues et les dates réelles.</a:t>
            </a:r>
          </a:p>
          <a:p>
            <a:pPr algn="just"/>
            <a:r>
              <a:rPr lang="fr-FR" sz="3200" dirty="0" smtClean="0"/>
              <a:t>Les dates de début et de fin de chaque tâche sont lues directement sur l'échelle de temps.</a:t>
            </a:r>
          </a:p>
          <a:p>
            <a:pPr algn="just"/>
            <a:r>
              <a:rPr lang="fr-FR" sz="3200" dirty="0" smtClean="0"/>
              <a:t>Il permet en affectant les ressources aux tâches d'établir le plan de charge.</a:t>
            </a:r>
          </a:p>
          <a:p>
            <a:pPr algn="just"/>
            <a:endParaRPr lang="fr-FR"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193</TotalTime>
  <Words>720</Words>
  <Application>Microsoft Office PowerPoint</Application>
  <PresentationFormat>Affichage à l'écran (4:3)</PresentationFormat>
  <Paragraphs>109</Paragraphs>
  <Slides>38</Slides>
  <Notes>0</Notes>
  <HiddenSlides>0</HiddenSlides>
  <MMClips>0</MMClips>
  <ScaleCrop>false</ScaleCrop>
  <HeadingPairs>
    <vt:vector size="4" baseType="variant">
      <vt:variant>
        <vt:lpstr>Thème</vt:lpstr>
      </vt:variant>
      <vt:variant>
        <vt:i4>1</vt:i4>
      </vt:variant>
      <vt:variant>
        <vt:lpstr>Titres des diapositives</vt:lpstr>
      </vt:variant>
      <vt:variant>
        <vt:i4>38</vt:i4>
      </vt:variant>
    </vt:vector>
  </HeadingPairs>
  <TitlesOfParts>
    <vt:vector size="39" baseType="lpstr">
      <vt:lpstr>Capitaux</vt:lpstr>
      <vt:lpstr>DIAGRAMME DE GANTT</vt:lpstr>
      <vt:lpstr>  DEFINITION </vt:lpstr>
      <vt:lpstr>Diapositive 3</vt:lpstr>
      <vt:lpstr>Diapositive 4</vt:lpstr>
      <vt:lpstr>Diapositive 5</vt:lpstr>
      <vt:lpstr>Diapositive 6</vt:lpstr>
      <vt:lpstr>Fonctionnement du diagramme de PERT</vt:lpstr>
      <vt:lpstr>Types de diagramme de Gantt</vt:lpstr>
      <vt:lpstr>Diapositive 9</vt:lpstr>
      <vt:lpstr>Diapositive 10</vt:lpstr>
      <vt:lpstr>Diapositive 11</vt:lpstr>
      <vt:lpstr>Diapositive 12</vt:lpstr>
      <vt:lpstr>POURQUOI UTILISER DIAGRAMME DE GANTT DANS SA GESTION DE TACHES?</vt:lpstr>
      <vt:lpstr>1. Aide à la planification</vt:lpstr>
      <vt:lpstr>Diapositive 15</vt:lpstr>
      <vt:lpstr>2. Amélioration de l’organisation du travail</vt:lpstr>
      <vt:lpstr>Diapositive 17</vt:lpstr>
      <vt:lpstr>Diapositive 18</vt:lpstr>
      <vt:lpstr>3. Gestion de l’imprévu</vt:lpstr>
      <vt:lpstr>Diapositive 20</vt:lpstr>
      <vt:lpstr>4. Support de communication</vt:lpstr>
      <vt:lpstr>5. Comment créer un diagramme de Gantt?</vt:lpstr>
      <vt:lpstr>Diapositive 23</vt:lpstr>
      <vt:lpstr>Diapositive 24</vt:lpstr>
      <vt:lpstr>Diapositive 25</vt:lpstr>
      <vt:lpstr>Diapositive 26</vt:lpstr>
      <vt:lpstr>Diapositive 27</vt:lpstr>
      <vt:lpstr>Diapositive 28</vt:lpstr>
      <vt:lpstr>Diapositive 29</vt:lpstr>
      <vt:lpstr>Diapositive 30</vt:lpstr>
      <vt:lpstr>LES LOGICIELS DE DIAGRAMME DE GANTT GRATUITS</vt:lpstr>
      <vt:lpstr>1. Les avantages des logiciels de gestion de projet adaptés à Gantt</vt:lpstr>
      <vt:lpstr>Diapositive 33</vt:lpstr>
      <vt:lpstr>Diapositive 34</vt:lpstr>
      <vt:lpstr>2. Soutien avancé au travail collaboratif</vt:lpstr>
      <vt:lpstr>Diapositive 36</vt:lpstr>
      <vt:lpstr>3. Compatibilité avec différentes approches: Méthodes Agile ou Prince 2</vt:lpstr>
      <vt:lpstr>ESTIMATION DUREE ET COUTS DU PROJET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DIAGRAMME DE GANTT</dc:title>
  <dc:creator>info</dc:creator>
  <cp:lastModifiedBy>Imen</cp:lastModifiedBy>
  <cp:revision>10</cp:revision>
  <dcterms:created xsi:type="dcterms:W3CDTF">2019-12-02T08:56:32Z</dcterms:created>
  <dcterms:modified xsi:type="dcterms:W3CDTF">2021-11-08T11:27:33Z</dcterms:modified>
</cp:coreProperties>
</file>