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67" r:id="rId2"/>
    <p:sldId id="268" r:id="rId3"/>
    <p:sldId id="269" r:id="rId4"/>
    <p:sldId id="270" r:id="rId5"/>
    <p:sldId id="271" r:id="rId6"/>
    <p:sldId id="272" r:id="rId7"/>
    <p:sldId id="273" r:id="rId8"/>
    <p:sldId id="274" r:id="rId9"/>
    <p:sldId id="277" r:id="rId10"/>
    <p:sldId id="275" r:id="rId11"/>
    <p:sldId id="276" r:id="rId12"/>
    <p:sldId id="279" r:id="rId13"/>
    <p:sldId id="278" r:id="rId14"/>
    <p:sldId id="280" r:id="rId15"/>
    <p:sldId id="281" r:id="rId16"/>
  </p:sldIdLst>
  <p:sldSz cx="12192000" cy="6858000"/>
  <p:notesSz cx="6858000" cy="9144000"/>
  <p:defaultText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DZ"/>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10A87C-CC8C-41CE-AE82-3EADB83A29DD}" type="datetimeFigureOut">
              <a:rPr lang="fr-DZ" smtClean="0"/>
              <a:t>29/10/2023</a:t>
            </a:fld>
            <a:endParaRPr lang="fr-DZ"/>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DZ"/>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DZ"/>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46AAB3D-D027-42F2-A160-29B459A34714}" type="slidenum">
              <a:rPr lang="fr-DZ" smtClean="0"/>
              <a:t>‹N°›</a:t>
            </a:fld>
            <a:endParaRPr lang="fr-DZ"/>
          </a:p>
        </p:txBody>
      </p:sp>
    </p:spTree>
    <p:extLst>
      <p:ext uri="{BB962C8B-B14F-4D97-AF65-F5344CB8AC3E}">
        <p14:creationId xmlns:p14="http://schemas.microsoft.com/office/powerpoint/2010/main" val="23576071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70CDE9E-26D1-1593-A1D6-5935D955D7C0}"/>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endParaRPr lang="fr-DZ"/>
          </a:p>
        </p:txBody>
      </p:sp>
      <p:sp>
        <p:nvSpPr>
          <p:cNvPr id="3" name="Sous-titre 2">
            <a:extLst>
              <a:ext uri="{FF2B5EF4-FFF2-40B4-BE49-F238E27FC236}">
                <a16:creationId xmlns:a16="http://schemas.microsoft.com/office/drawing/2014/main" id="{B349534A-D006-07E0-A403-B7061BB906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DZ"/>
          </a:p>
        </p:txBody>
      </p:sp>
      <p:sp>
        <p:nvSpPr>
          <p:cNvPr id="4" name="Espace réservé de la date 3">
            <a:extLst>
              <a:ext uri="{FF2B5EF4-FFF2-40B4-BE49-F238E27FC236}">
                <a16:creationId xmlns:a16="http://schemas.microsoft.com/office/drawing/2014/main" id="{B1B6AC81-F487-279F-513B-DE783E0B8391}"/>
              </a:ext>
            </a:extLst>
          </p:cNvPr>
          <p:cNvSpPr>
            <a:spLocks noGrp="1"/>
          </p:cNvSpPr>
          <p:nvPr>
            <p:ph type="dt" sz="half" idx="10"/>
          </p:nvPr>
        </p:nvSpPr>
        <p:spPr/>
        <p:txBody>
          <a:bodyPr/>
          <a:lstStyle/>
          <a:p>
            <a:fld id="{A386F4CA-ACF1-474E-BF10-CA8D9CA93957}" type="datetime1">
              <a:rPr lang="fr-DZ" smtClean="0"/>
              <a:t>29/10/2023</a:t>
            </a:fld>
            <a:endParaRPr lang="fr-DZ"/>
          </a:p>
        </p:txBody>
      </p:sp>
      <p:sp>
        <p:nvSpPr>
          <p:cNvPr id="5" name="Espace réservé du pied de page 4">
            <a:extLst>
              <a:ext uri="{FF2B5EF4-FFF2-40B4-BE49-F238E27FC236}">
                <a16:creationId xmlns:a16="http://schemas.microsoft.com/office/drawing/2014/main" id="{56797CCF-55F4-D3B0-BDD8-69021E2A756E}"/>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3ED8E4A1-6EC9-3235-7B70-A063B6F7EB10}"/>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42841622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197369A-ACC6-8C09-E2D9-3BD02A02FCA3}"/>
              </a:ext>
            </a:extLst>
          </p:cNvPr>
          <p:cNvSpPr>
            <a:spLocks noGrp="1"/>
          </p:cNvSpPr>
          <p:nvPr>
            <p:ph type="title"/>
          </p:nvPr>
        </p:nvSpPr>
        <p:spPr/>
        <p:txBody>
          <a:bodyPr/>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2B40DDDB-E0E9-D9E3-68BB-DCB7CE95148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5759FB17-3C8B-9061-006A-954E374B944F}"/>
              </a:ext>
            </a:extLst>
          </p:cNvPr>
          <p:cNvSpPr>
            <a:spLocks noGrp="1"/>
          </p:cNvSpPr>
          <p:nvPr>
            <p:ph type="dt" sz="half" idx="10"/>
          </p:nvPr>
        </p:nvSpPr>
        <p:spPr/>
        <p:txBody>
          <a:bodyPr/>
          <a:lstStyle/>
          <a:p>
            <a:fld id="{FC190F7E-F874-46F5-8E8A-353B42384F71}" type="datetime1">
              <a:rPr lang="fr-DZ" smtClean="0"/>
              <a:t>29/10/2023</a:t>
            </a:fld>
            <a:endParaRPr lang="fr-DZ"/>
          </a:p>
        </p:txBody>
      </p:sp>
      <p:sp>
        <p:nvSpPr>
          <p:cNvPr id="5" name="Espace réservé du pied de page 4">
            <a:extLst>
              <a:ext uri="{FF2B5EF4-FFF2-40B4-BE49-F238E27FC236}">
                <a16:creationId xmlns:a16="http://schemas.microsoft.com/office/drawing/2014/main" id="{5AFFB3A3-4BD1-4B74-99CD-F6FC9589092A}"/>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B26F3723-FEF1-EDCE-9084-13B60CEB1D4F}"/>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360514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CACCA62-8D33-18D9-9AC9-A34C16F604B9}"/>
              </a:ext>
            </a:extLst>
          </p:cNvPr>
          <p:cNvSpPr>
            <a:spLocks noGrp="1"/>
          </p:cNvSpPr>
          <p:nvPr>
            <p:ph type="title" orient="vert"/>
          </p:nvPr>
        </p:nvSpPr>
        <p:spPr>
          <a:xfrm>
            <a:off x="8724900" y="365125"/>
            <a:ext cx="2628900" cy="5811838"/>
          </a:xfrm>
        </p:spPr>
        <p:txBody>
          <a:bodyPr vert="eaVert"/>
          <a:lstStyle/>
          <a:p>
            <a:r>
              <a:rPr lang="fr-FR"/>
              <a:t>Modifiez le style du titre</a:t>
            </a:r>
            <a:endParaRPr lang="fr-DZ"/>
          </a:p>
        </p:txBody>
      </p:sp>
      <p:sp>
        <p:nvSpPr>
          <p:cNvPr id="3" name="Espace réservé du texte vertical 2">
            <a:extLst>
              <a:ext uri="{FF2B5EF4-FFF2-40B4-BE49-F238E27FC236}">
                <a16:creationId xmlns:a16="http://schemas.microsoft.com/office/drawing/2014/main" id="{A1FC398B-2FCD-CE18-CCAD-4F3909B0C30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A71F013F-304A-9D5B-EA05-4EC014AA9E4E}"/>
              </a:ext>
            </a:extLst>
          </p:cNvPr>
          <p:cNvSpPr>
            <a:spLocks noGrp="1"/>
          </p:cNvSpPr>
          <p:nvPr>
            <p:ph type="dt" sz="half" idx="10"/>
          </p:nvPr>
        </p:nvSpPr>
        <p:spPr/>
        <p:txBody>
          <a:bodyPr/>
          <a:lstStyle/>
          <a:p>
            <a:fld id="{269F2BCD-307C-4223-B50F-FCF271F84247}" type="datetime1">
              <a:rPr lang="fr-DZ" smtClean="0"/>
              <a:t>29/10/2023</a:t>
            </a:fld>
            <a:endParaRPr lang="fr-DZ"/>
          </a:p>
        </p:txBody>
      </p:sp>
      <p:sp>
        <p:nvSpPr>
          <p:cNvPr id="5" name="Espace réservé du pied de page 4">
            <a:extLst>
              <a:ext uri="{FF2B5EF4-FFF2-40B4-BE49-F238E27FC236}">
                <a16:creationId xmlns:a16="http://schemas.microsoft.com/office/drawing/2014/main" id="{B0B842FC-11E3-D2AF-0673-33DF3E0A71F7}"/>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7CF06131-EE1A-88DB-4CF4-8A2CA9573E9E}"/>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444612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fr-FR"/>
              <a:t>Modifiez le style du titre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6888DAC-9F27-4F1A-93B2-81B5A9617BB2}" type="datetime1">
              <a:rPr lang="fr-DZ" smtClean="0"/>
              <a:t>29/10/2023</a:t>
            </a:fld>
            <a:endParaRPr lang="fr-DZ"/>
          </a:p>
        </p:txBody>
      </p:sp>
      <p:sp>
        <p:nvSpPr>
          <p:cNvPr id="5" name="Footer Placeholder 4"/>
          <p:cNvSpPr>
            <a:spLocks noGrp="1"/>
          </p:cNvSpPr>
          <p:nvPr>
            <p:ph type="ftr" sz="quarter" idx="11"/>
          </p:nvPr>
        </p:nvSpPr>
        <p:spPr/>
        <p:txBody>
          <a:bodyPr/>
          <a:lstStyle/>
          <a:p>
            <a:r>
              <a:rPr lang="fr-FR"/>
              <a:t>Dr Saidi Farah</a:t>
            </a:r>
            <a:endParaRPr lang="fr-DZ"/>
          </a:p>
        </p:txBody>
      </p:sp>
      <p:sp>
        <p:nvSpPr>
          <p:cNvPr id="6" name="Slide Number Placeholder 5"/>
          <p:cNvSpPr>
            <a:spLocks noGrp="1"/>
          </p:cNvSpPr>
          <p:nvPr>
            <p:ph type="sldNum" sz="quarter" idx="12"/>
          </p:nvPr>
        </p:nvSpPr>
        <p:spPr/>
        <p:txBody>
          <a:bodyPr/>
          <a:lstStyle/>
          <a:p>
            <a:fld id="{9EB1766A-4D09-42F2-8F84-9EE8A7BFC700}" type="slidenum">
              <a:rPr lang="fr-DZ" smtClean="0"/>
              <a:t>‹N°›</a:t>
            </a:fld>
            <a:endParaRPr lang="fr-DZ"/>
          </a:p>
        </p:txBody>
      </p:sp>
    </p:spTree>
    <p:extLst>
      <p:ext uri="{BB962C8B-B14F-4D97-AF65-F5344CB8AC3E}">
        <p14:creationId xmlns:p14="http://schemas.microsoft.com/office/powerpoint/2010/main" val="3981626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CC4BE5A-7A84-10F8-7A78-443A20C4C8B9}"/>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4058D534-46B2-16B0-C7AE-F72B2B2F8AF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D3E60221-8B6E-C584-C7A7-EA19E741B1A3}"/>
              </a:ext>
            </a:extLst>
          </p:cNvPr>
          <p:cNvSpPr>
            <a:spLocks noGrp="1"/>
          </p:cNvSpPr>
          <p:nvPr>
            <p:ph type="dt" sz="half" idx="10"/>
          </p:nvPr>
        </p:nvSpPr>
        <p:spPr/>
        <p:txBody>
          <a:bodyPr/>
          <a:lstStyle/>
          <a:p>
            <a:fld id="{A22F74E6-CE7C-435D-97E2-57E4DD8C9DD6}" type="datetime1">
              <a:rPr lang="fr-DZ" smtClean="0"/>
              <a:t>29/10/2023</a:t>
            </a:fld>
            <a:endParaRPr lang="fr-DZ"/>
          </a:p>
        </p:txBody>
      </p:sp>
      <p:sp>
        <p:nvSpPr>
          <p:cNvPr id="5" name="Espace réservé du pied de page 4">
            <a:extLst>
              <a:ext uri="{FF2B5EF4-FFF2-40B4-BE49-F238E27FC236}">
                <a16:creationId xmlns:a16="http://schemas.microsoft.com/office/drawing/2014/main" id="{7E3E72B6-D3AE-8B69-3512-1D9B26D8E5C9}"/>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C2F322F6-2821-73A7-2F3A-C63AF1A58257}"/>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2860414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1F7C3B-04CE-F490-999B-6FA10B2F107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endParaRPr lang="fr-DZ"/>
          </a:p>
        </p:txBody>
      </p:sp>
      <p:sp>
        <p:nvSpPr>
          <p:cNvPr id="3" name="Espace réservé du texte 2">
            <a:extLst>
              <a:ext uri="{FF2B5EF4-FFF2-40B4-BE49-F238E27FC236}">
                <a16:creationId xmlns:a16="http://schemas.microsoft.com/office/drawing/2014/main" id="{6A79E6F5-98A6-D022-011F-F4EF17780AD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42C8FC5-7310-8382-0675-A0825D8F56BE}"/>
              </a:ext>
            </a:extLst>
          </p:cNvPr>
          <p:cNvSpPr>
            <a:spLocks noGrp="1"/>
          </p:cNvSpPr>
          <p:nvPr>
            <p:ph type="dt" sz="half" idx="10"/>
          </p:nvPr>
        </p:nvSpPr>
        <p:spPr/>
        <p:txBody>
          <a:bodyPr/>
          <a:lstStyle/>
          <a:p>
            <a:fld id="{BDF00DE5-D22F-44BD-BCC1-B7E24E0A59D4}" type="datetime1">
              <a:rPr lang="fr-DZ" smtClean="0"/>
              <a:t>29/10/2023</a:t>
            </a:fld>
            <a:endParaRPr lang="fr-DZ"/>
          </a:p>
        </p:txBody>
      </p:sp>
      <p:sp>
        <p:nvSpPr>
          <p:cNvPr id="5" name="Espace réservé du pied de page 4">
            <a:extLst>
              <a:ext uri="{FF2B5EF4-FFF2-40B4-BE49-F238E27FC236}">
                <a16:creationId xmlns:a16="http://schemas.microsoft.com/office/drawing/2014/main" id="{3DC95B15-73A4-1C5B-67CC-207BB7426E75}"/>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3D6032F6-BBC7-8AD2-0D54-F77B896323A4}"/>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31947026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15A6A8-218B-91F2-A7EB-22F2169D3701}"/>
              </a:ext>
            </a:extLst>
          </p:cNvPr>
          <p:cNvSpPr>
            <a:spLocks noGrp="1"/>
          </p:cNvSpPr>
          <p:nvPr>
            <p:ph type="title"/>
          </p:nvPr>
        </p:nvSpPr>
        <p:spPr/>
        <p:txBody>
          <a:bodyPr/>
          <a:lstStyle/>
          <a:p>
            <a:r>
              <a:rPr lang="fr-FR"/>
              <a:t>Modifiez le style du titre</a:t>
            </a:r>
            <a:endParaRPr lang="fr-DZ"/>
          </a:p>
        </p:txBody>
      </p:sp>
      <p:sp>
        <p:nvSpPr>
          <p:cNvPr id="3" name="Espace réservé du contenu 2">
            <a:extLst>
              <a:ext uri="{FF2B5EF4-FFF2-40B4-BE49-F238E27FC236}">
                <a16:creationId xmlns:a16="http://schemas.microsoft.com/office/drawing/2014/main" id="{2CBC07F2-74EE-14B6-F1E8-480BDF68F7D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contenu 3">
            <a:extLst>
              <a:ext uri="{FF2B5EF4-FFF2-40B4-BE49-F238E27FC236}">
                <a16:creationId xmlns:a16="http://schemas.microsoft.com/office/drawing/2014/main" id="{6F0D60B8-10DF-4E20-A3FB-4FD2B27C9BD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e la date 4">
            <a:extLst>
              <a:ext uri="{FF2B5EF4-FFF2-40B4-BE49-F238E27FC236}">
                <a16:creationId xmlns:a16="http://schemas.microsoft.com/office/drawing/2014/main" id="{AB79F9DF-79CB-211E-0F34-35B4F9D7290A}"/>
              </a:ext>
            </a:extLst>
          </p:cNvPr>
          <p:cNvSpPr>
            <a:spLocks noGrp="1"/>
          </p:cNvSpPr>
          <p:nvPr>
            <p:ph type="dt" sz="half" idx="10"/>
          </p:nvPr>
        </p:nvSpPr>
        <p:spPr/>
        <p:txBody>
          <a:bodyPr/>
          <a:lstStyle/>
          <a:p>
            <a:fld id="{57F2F7A9-A686-4AE8-80AF-EC567B332E9F}" type="datetime1">
              <a:rPr lang="fr-DZ" smtClean="0"/>
              <a:t>29/10/2023</a:t>
            </a:fld>
            <a:endParaRPr lang="fr-DZ"/>
          </a:p>
        </p:txBody>
      </p:sp>
      <p:sp>
        <p:nvSpPr>
          <p:cNvPr id="6" name="Espace réservé du pied de page 5">
            <a:extLst>
              <a:ext uri="{FF2B5EF4-FFF2-40B4-BE49-F238E27FC236}">
                <a16:creationId xmlns:a16="http://schemas.microsoft.com/office/drawing/2014/main" id="{C016653D-77B7-D367-F13F-172A3F4FBD04}"/>
              </a:ext>
            </a:extLst>
          </p:cNvPr>
          <p:cNvSpPr>
            <a:spLocks noGrp="1"/>
          </p:cNvSpPr>
          <p:nvPr>
            <p:ph type="ftr" sz="quarter" idx="11"/>
          </p:nvPr>
        </p:nvSpPr>
        <p:spPr/>
        <p:txBody>
          <a:bodyPr/>
          <a:lstStyle/>
          <a:p>
            <a:r>
              <a:rPr lang="fr-FR"/>
              <a:t>Dr Saidi Farah</a:t>
            </a:r>
            <a:endParaRPr lang="fr-DZ"/>
          </a:p>
        </p:txBody>
      </p:sp>
      <p:sp>
        <p:nvSpPr>
          <p:cNvPr id="7" name="Espace réservé du numéro de diapositive 6">
            <a:extLst>
              <a:ext uri="{FF2B5EF4-FFF2-40B4-BE49-F238E27FC236}">
                <a16:creationId xmlns:a16="http://schemas.microsoft.com/office/drawing/2014/main" id="{9DB38FC5-47C8-260E-519D-600CEE96EE5C}"/>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8673659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96912C-41D4-BA55-4DCC-E4FA67F59469}"/>
              </a:ext>
            </a:extLst>
          </p:cNvPr>
          <p:cNvSpPr>
            <a:spLocks noGrp="1"/>
          </p:cNvSpPr>
          <p:nvPr>
            <p:ph type="title"/>
          </p:nvPr>
        </p:nvSpPr>
        <p:spPr>
          <a:xfrm>
            <a:off x="839788" y="365125"/>
            <a:ext cx="10515600" cy="1325563"/>
          </a:xfrm>
        </p:spPr>
        <p:txBody>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59EAB6C7-9218-324C-3703-4251A4DC095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454F0E4A-0542-04B6-046E-212B9ABD5DA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5" name="Espace réservé du texte 4">
            <a:extLst>
              <a:ext uri="{FF2B5EF4-FFF2-40B4-BE49-F238E27FC236}">
                <a16:creationId xmlns:a16="http://schemas.microsoft.com/office/drawing/2014/main" id="{3CDAFC95-CDA0-92D4-A9D6-F65F392373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D98E513-72EC-8E90-74D8-338D9B5D51E3}"/>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7" name="Espace réservé de la date 6">
            <a:extLst>
              <a:ext uri="{FF2B5EF4-FFF2-40B4-BE49-F238E27FC236}">
                <a16:creationId xmlns:a16="http://schemas.microsoft.com/office/drawing/2014/main" id="{AD8D8EFE-117C-6330-F552-1210BDBB8BCF}"/>
              </a:ext>
            </a:extLst>
          </p:cNvPr>
          <p:cNvSpPr>
            <a:spLocks noGrp="1"/>
          </p:cNvSpPr>
          <p:nvPr>
            <p:ph type="dt" sz="half" idx="10"/>
          </p:nvPr>
        </p:nvSpPr>
        <p:spPr/>
        <p:txBody>
          <a:bodyPr/>
          <a:lstStyle/>
          <a:p>
            <a:fld id="{86A791F5-055F-452E-A924-87B2A4FED035}" type="datetime1">
              <a:rPr lang="fr-DZ" smtClean="0"/>
              <a:t>29/10/2023</a:t>
            </a:fld>
            <a:endParaRPr lang="fr-DZ"/>
          </a:p>
        </p:txBody>
      </p:sp>
      <p:sp>
        <p:nvSpPr>
          <p:cNvPr id="8" name="Espace réservé du pied de page 7">
            <a:extLst>
              <a:ext uri="{FF2B5EF4-FFF2-40B4-BE49-F238E27FC236}">
                <a16:creationId xmlns:a16="http://schemas.microsoft.com/office/drawing/2014/main" id="{9198F6A3-552D-19D4-0732-C097F9840004}"/>
              </a:ext>
            </a:extLst>
          </p:cNvPr>
          <p:cNvSpPr>
            <a:spLocks noGrp="1"/>
          </p:cNvSpPr>
          <p:nvPr>
            <p:ph type="ftr" sz="quarter" idx="11"/>
          </p:nvPr>
        </p:nvSpPr>
        <p:spPr/>
        <p:txBody>
          <a:bodyPr/>
          <a:lstStyle/>
          <a:p>
            <a:r>
              <a:rPr lang="fr-FR"/>
              <a:t>Dr Saidi Farah</a:t>
            </a:r>
            <a:endParaRPr lang="fr-DZ"/>
          </a:p>
        </p:txBody>
      </p:sp>
      <p:sp>
        <p:nvSpPr>
          <p:cNvPr id="9" name="Espace réservé du numéro de diapositive 8">
            <a:extLst>
              <a:ext uri="{FF2B5EF4-FFF2-40B4-BE49-F238E27FC236}">
                <a16:creationId xmlns:a16="http://schemas.microsoft.com/office/drawing/2014/main" id="{AF4F0CF4-365C-084D-B9E7-7586F4926989}"/>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9732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257CA1F-56CC-72B2-7E31-36AD10AD6C8A}"/>
              </a:ext>
            </a:extLst>
          </p:cNvPr>
          <p:cNvSpPr>
            <a:spLocks noGrp="1"/>
          </p:cNvSpPr>
          <p:nvPr>
            <p:ph type="title"/>
          </p:nvPr>
        </p:nvSpPr>
        <p:spPr/>
        <p:txBody>
          <a:bodyPr/>
          <a:lstStyle/>
          <a:p>
            <a:r>
              <a:rPr lang="fr-FR"/>
              <a:t>Modifiez le style du titre</a:t>
            </a:r>
            <a:endParaRPr lang="fr-DZ"/>
          </a:p>
        </p:txBody>
      </p:sp>
      <p:sp>
        <p:nvSpPr>
          <p:cNvPr id="3" name="Espace réservé de la date 2">
            <a:extLst>
              <a:ext uri="{FF2B5EF4-FFF2-40B4-BE49-F238E27FC236}">
                <a16:creationId xmlns:a16="http://schemas.microsoft.com/office/drawing/2014/main" id="{E0574E2E-ABBE-77E6-86D3-52CA77CDF9AE}"/>
              </a:ext>
            </a:extLst>
          </p:cNvPr>
          <p:cNvSpPr>
            <a:spLocks noGrp="1"/>
          </p:cNvSpPr>
          <p:nvPr>
            <p:ph type="dt" sz="half" idx="10"/>
          </p:nvPr>
        </p:nvSpPr>
        <p:spPr/>
        <p:txBody>
          <a:bodyPr/>
          <a:lstStyle/>
          <a:p>
            <a:fld id="{CE05DE7F-F584-46FD-BB4B-FB1E79C2FDBF}" type="datetime1">
              <a:rPr lang="fr-DZ" smtClean="0"/>
              <a:t>29/10/2023</a:t>
            </a:fld>
            <a:endParaRPr lang="fr-DZ"/>
          </a:p>
        </p:txBody>
      </p:sp>
      <p:sp>
        <p:nvSpPr>
          <p:cNvPr id="4" name="Espace réservé du pied de page 3">
            <a:extLst>
              <a:ext uri="{FF2B5EF4-FFF2-40B4-BE49-F238E27FC236}">
                <a16:creationId xmlns:a16="http://schemas.microsoft.com/office/drawing/2014/main" id="{B2F7F124-709D-6594-EEE6-30EEA323B071}"/>
              </a:ext>
            </a:extLst>
          </p:cNvPr>
          <p:cNvSpPr>
            <a:spLocks noGrp="1"/>
          </p:cNvSpPr>
          <p:nvPr>
            <p:ph type="ftr" sz="quarter" idx="11"/>
          </p:nvPr>
        </p:nvSpPr>
        <p:spPr/>
        <p:txBody>
          <a:bodyPr/>
          <a:lstStyle/>
          <a:p>
            <a:r>
              <a:rPr lang="fr-FR"/>
              <a:t>Dr Saidi Farah</a:t>
            </a:r>
            <a:endParaRPr lang="fr-DZ"/>
          </a:p>
        </p:txBody>
      </p:sp>
      <p:sp>
        <p:nvSpPr>
          <p:cNvPr id="5" name="Espace réservé du numéro de diapositive 4">
            <a:extLst>
              <a:ext uri="{FF2B5EF4-FFF2-40B4-BE49-F238E27FC236}">
                <a16:creationId xmlns:a16="http://schemas.microsoft.com/office/drawing/2014/main" id="{66CE9FF5-8B0F-F652-73A3-9F3ABFD41E7E}"/>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2039255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71144C2-D484-0F55-9702-E1A71F4D4AB3}"/>
              </a:ext>
            </a:extLst>
          </p:cNvPr>
          <p:cNvSpPr>
            <a:spLocks noGrp="1"/>
          </p:cNvSpPr>
          <p:nvPr>
            <p:ph type="dt" sz="half" idx="10"/>
          </p:nvPr>
        </p:nvSpPr>
        <p:spPr/>
        <p:txBody>
          <a:bodyPr/>
          <a:lstStyle/>
          <a:p>
            <a:fld id="{E1AE205B-EA6D-42B0-96D5-10A90F9FC4D5}" type="datetime1">
              <a:rPr lang="fr-DZ" smtClean="0"/>
              <a:t>29/10/2023</a:t>
            </a:fld>
            <a:endParaRPr lang="fr-DZ"/>
          </a:p>
        </p:txBody>
      </p:sp>
      <p:sp>
        <p:nvSpPr>
          <p:cNvPr id="3" name="Espace réservé du pied de page 2">
            <a:extLst>
              <a:ext uri="{FF2B5EF4-FFF2-40B4-BE49-F238E27FC236}">
                <a16:creationId xmlns:a16="http://schemas.microsoft.com/office/drawing/2014/main" id="{D11F80E9-52A4-BCBB-13BF-E5D5A5B97F6E}"/>
              </a:ext>
            </a:extLst>
          </p:cNvPr>
          <p:cNvSpPr>
            <a:spLocks noGrp="1"/>
          </p:cNvSpPr>
          <p:nvPr>
            <p:ph type="ftr" sz="quarter" idx="11"/>
          </p:nvPr>
        </p:nvSpPr>
        <p:spPr/>
        <p:txBody>
          <a:bodyPr/>
          <a:lstStyle/>
          <a:p>
            <a:r>
              <a:rPr lang="fr-FR"/>
              <a:t>Dr Saidi Farah</a:t>
            </a:r>
            <a:endParaRPr lang="fr-DZ"/>
          </a:p>
        </p:txBody>
      </p:sp>
      <p:sp>
        <p:nvSpPr>
          <p:cNvPr id="4" name="Espace réservé du numéro de diapositive 3">
            <a:extLst>
              <a:ext uri="{FF2B5EF4-FFF2-40B4-BE49-F238E27FC236}">
                <a16:creationId xmlns:a16="http://schemas.microsoft.com/office/drawing/2014/main" id="{7D272590-E1E3-97DC-D3FF-8368E421EDFE}"/>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4237392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4D52FB-5232-4CA4-B696-7BF5903CB15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du contenu 2">
            <a:extLst>
              <a:ext uri="{FF2B5EF4-FFF2-40B4-BE49-F238E27FC236}">
                <a16:creationId xmlns:a16="http://schemas.microsoft.com/office/drawing/2014/main" id="{474FFD3A-ED4B-A933-114B-511BF24CB7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u texte 3">
            <a:extLst>
              <a:ext uri="{FF2B5EF4-FFF2-40B4-BE49-F238E27FC236}">
                <a16:creationId xmlns:a16="http://schemas.microsoft.com/office/drawing/2014/main" id="{8C1BBBCE-EED2-6F03-D649-510E198E90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71929D1-CEB8-BFE7-1711-02B50EF97AA4}"/>
              </a:ext>
            </a:extLst>
          </p:cNvPr>
          <p:cNvSpPr>
            <a:spLocks noGrp="1"/>
          </p:cNvSpPr>
          <p:nvPr>
            <p:ph type="dt" sz="half" idx="10"/>
          </p:nvPr>
        </p:nvSpPr>
        <p:spPr/>
        <p:txBody>
          <a:bodyPr/>
          <a:lstStyle/>
          <a:p>
            <a:fld id="{2FF042A5-D81D-4BCD-A530-EECC378DE4FF}" type="datetime1">
              <a:rPr lang="fr-DZ" smtClean="0"/>
              <a:t>29/10/2023</a:t>
            </a:fld>
            <a:endParaRPr lang="fr-DZ"/>
          </a:p>
        </p:txBody>
      </p:sp>
      <p:sp>
        <p:nvSpPr>
          <p:cNvPr id="6" name="Espace réservé du pied de page 5">
            <a:extLst>
              <a:ext uri="{FF2B5EF4-FFF2-40B4-BE49-F238E27FC236}">
                <a16:creationId xmlns:a16="http://schemas.microsoft.com/office/drawing/2014/main" id="{ABBD4CD2-DB10-00E8-84A0-CBAD57A003CF}"/>
              </a:ext>
            </a:extLst>
          </p:cNvPr>
          <p:cNvSpPr>
            <a:spLocks noGrp="1"/>
          </p:cNvSpPr>
          <p:nvPr>
            <p:ph type="ftr" sz="quarter" idx="11"/>
          </p:nvPr>
        </p:nvSpPr>
        <p:spPr/>
        <p:txBody>
          <a:bodyPr/>
          <a:lstStyle/>
          <a:p>
            <a:r>
              <a:rPr lang="fr-FR"/>
              <a:t>Dr Saidi Farah</a:t>
            </a:r>
            <a:endParaRPr lang="fr-DZ"/>
          </a:p>
        </p:txBody>
      </p:sp>
      <p:sp>
        <p:nvSpPr>
          <p:cNvPr id="7" name="Espace réservé du numéro de diapositive 6">
            <a:extLst>
              <a:ext uri="{FF2B5EF4-FFF2-40B4-BE49-F238E27FC236}">
                <a16:creationId xmlns:a16="http://schemas.microsoft.com/office/drawing/2014/main" id="{F3F30E21-26E2-A15E-5396-0841C6AB8001}"/>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17830366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063833F-69D5-2B05-9AE1-F8FCF178362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fr-DZ"/>
          </a:p>
        </p:txBody>
      </p:sp>
      <p:sp>
        <p:nvSpPr>
          <p:cNvPr id="3" name="Espace réservé pour une image  2">
            <a:extLst>
              <a:ext uri="{FF2B5EF4-FFF2-40B4-BE49-F238E27FC236}">
                <a16:creationId xmlns:a16="http://schemas.microsoft.com/office/drawing/2014/main" id="{0F4BD0FF-6FE5-E69A-FD93-84A7AB000F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DZ"/>
          </a:p>
        </p:txBody>
      </p:sp>
      <p:sp>
        <p:nvSpPr>
          <p:cNvPr id="4" name="Espace réservé du texte 3">
            <a:extLst>
              <a:ext uri="{FF2B5EF4-FFF2-40B4-BE49-F238E27FC236}">
                <a16:creationId xmlns:a16="http://schemas.microsoft.com/office/drawing/2014/main" id="{7B5A40BC-EFC4-F273-4DDC-E5E0AA5D39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DA1FA23-FFEE-A4B0-BEAC-43602AFE587A}"/>
              </a:ext>
            </a:extLst>
          </p:cNvPr>
          <p:cNvSpPr>
            <a:spLocks noGrp="1"/>
          </p:cNvSpPr>
          <p:nvPr>
            <p:ph type="dt" sz="half" idx="10"/>
          </p:nvPr>
        </p:nvSpPr>
        <p:spPr/>
        <p:txBody>
          <a:bodyPr/>
          <a:lstStyle/>
          <a:p>
            <a:fld id="{452C2DA8-83F5-4AD8-A26E-83D5E5148DD0}" type="datetime1">
              <a:rPr lang="fr-DZ" smtClean="0"/>
              <a:t>29/10/2023</a:t>
            </a:fld>
            <a:endParaRPr lang="fr-DZ"/>
          </a:p>
        </p:txBody>
      </p:sp>
      <p:sp>
        <p:nvSpPr>
          <p:cNvPr id="6" name="Espace réservé du pied de page 5">
            <a:extLst>
              <a:ext uri="{FF2B5EF4-FFF2-40B4-BE49-F238E27FC236}">
                <a16:creationId xmlns:a16="http://schemas.microsoft.com/office/drawing/2014/main" id="{613C8384-D9EF-E68D-B340-D93ACA6D0CCB}"/>
              </a:ext>
            </a:extLst>
          </p:cNvPr>
          <p:cNvSpPr>
            <a:spLocks noGrp="1"/>
          </p:cNvSpPr>
          <p:nvPr>
            <p:ph type="ftr" sz="quarter" idx="11"/>
          </p:nvPr>
        </p:nvSpPr>
        <p:spPr/>
        <p:txBody>
          <a:bodyPr/>
          <a:lstStyle/>
          <a:p>
            <a:r>
              <a:rPr lang="fr-FR"/>
              <a:t>Dr Saidi Farah</a:t>
            </a:r>
            <a:endParaRPr lang="fr-DZ"/>
          </a:p>
        </p:txBody>
      </p:sp>
      <p:sp>
        <p:nvSpPr>
          <p:cNvPr id="7" name="Espace réservé du numéro de diapositive 6">
            <a:extLst>
              <a:ext uri="{FF2B5EF4-FFF2-40B4-BE49-F238E27FC236}">
                <a16:creationId xmlns:a16="http://schemas.microsoft.com/office/drawing/2014/main" id="{7291B32F-FDC5-DD9D-788B-383F5376B550}"/>
              </a:ext>
            </a:extLst>
          </p:cNvPr>
          <p:cNvSpPr>
            <a:spLocks noGrp="1"/>
          </p:cNvSpPr>
          <p:nvPr>
            <p:ph type="sldNum" sz="quarter" idx="12"/>
          </p:nvPr>
        </p:nvSpPr>
        <p:spPr/>
        <p:txBody>
          <a:bodyPr/>
          <a:lstStyle/>
          <a:p>
            <a:fld id="{889C409E-F298-4021-9A01-B31EF53BD03A}" type="slidenum">
              <a:rPr lang="fr-DZ" smtClean="0"/>
              <a:t>‹N°›</a:t>
            </a:fld>
            <a:endParaRPr lang="fr-DZ"/>
          </a:p>
        </p:txBody>
      </p:sp>
    </p:spTree>
    <p:extLst>
      <p:ext uri="{BB962C8B-B14F-4D97-AF65-F5344CB8AC3E}">
        <p14:creationId xmlns:p14="http://schemas.microsoft.com/office/powerpoint/2010/main" val="36742957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2A994C9-ECAB-32EC-A999-C7C595A753B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endParaRPr lang="fr-DZ"/>
          </a:p>
        </p:txBody>
      </p:sp>
      <p:sp>
        <p:nvSpPr>
          <p:cNvPr id="3" name="Espace réservé du texte 2">
            <a:extLst>
              <a:ext uri="{FF2B5EF4-FFF2-40B4-BE49-F238E27FC236}">
                <a16:creationId xmlns:a16="http://schemas.microsoft.com/office/drawing/2014/main" id="{33ED496B-B698-7F55-D5AB-0261719B6A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DZ"/>
          </a:p>
        </p:txBody>
      </p:sp>
      <p:sp>
        <p:nvSpPr>
          <p:cNvPr id="4" name="Espace réservé de la date 3">
            <a:extLst>
              <a:ext uri="{FF2B5EF4-FFF2-40B4-BE49-F238E27FC236}">
                <a16:creationId xmlns:a16="http://schemas.microsoft.com/office/drawing/2014/main" id="{3677C466-C4FB-2DE9-8D82-044F032A96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F5EB59-7767-4FAD-8E04-3B0695656392}" type="datetime1">
              <a:rPr lang="fr-DZ" smtClean="0"/>
              <a:t>29/10/2023</a:t>
            </a:fld>
            <a:endParaRPr lang="fr-DZ"/>
          </a:p>
        </p:txBody>
      </p:sp>
      <p:sp>
        <p:nvSpPr>
          <p:cNvPr id="5" name="Espace réservé du pied de page 4">
            <a:extLst>
              <a:ext uri="{FF2B5EF4-FFF2-40B4-BE49-F238E27FC236}">
                <a16:creationId xmlns:a16="http://schemas.microsoft.com/office/drawing/2014/main" id="{B4330485-0520-95C8-1CE5-C8FFE8ECC7A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46AC797D-8907-ABCE-258B-D692A1A7E66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9C409E-F298-4021-9A01-B31EF53BD03A}" type="slidenum">
              <a:rPr lang="fr-DZ" smtClean="0"/>
              <a:t>‹N°›</a:t>
            </a:fld>
            <a:endParaRPr lang="fr-DZ"/>
          </a:p>
        </p:txBody>
      </p:sp>
    </p:spTree>
    <p:extLst>
      <p:ext uri="{BB962C8B-B14F-4D97-AF65-F5344CB8AC3E}">
        <p14:creationId xmlns:p14="http://schemas.microsoft.com/office/powerpoint/2010/main" val="11001426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D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6B42A6-27BF-20DE-3C1D-49FB0694C10F}"/>
              </a:ext>
            </a:extLst>
          </p:cNvPr>
          <p:cNvSpPr>
            <a:spLocks noGrp="1"/>
          </p:cNvSpPr>
          <p:nvPr>
            <p:ph type="title"/>
          </p:nvPr>
        </p:nvSpPr>
        <p:spPr>
          <a:xfrm>
            <a:off x="1658178" y="1749285"/>
            <a:ext cx="8875643" cy="2451653"/>
          </a:xfrm>
        </p:spPr>
        <p:txBody>
          <a:bodyPr>
            <a:normAutofit/>
          </a:bodyPr>
          <a:lstStyle/>
          <a:p>
            <a:r>
              <a:rPr lang="fr-FR" sz="4400" b="1" dirty="0">
                <a:solidFill>
                  <a:srgbClr val="FF0000"/>
                </a:solidFill>
              </a:rPr>
              <a:t>Chapitre 4</a:t>
            </a:r>
            <a:r>
              <a:rPr lang="fr-FR" sz="4400" dirty="0"/>
              <a:t>: </a:t>
            </a:r>
            <a:r>
              <a:rPr lang="fr-FR" b="0" i="0" dirty="0">
                <a:solidFill>
                  <a:srgbClr val="343541"/>
                </a:solidFill>
                <a:effectLst/>
                <a:latin typeface="Söhne"/>
              </a:rPr>
              <a:t>Programmer sous MATLAB </a:t>
            </a:r>
            <a:r>
              <a:rPr lang="fr-FR" b="1" dirty="0">
                <a:solidFill>
                  <a:srgbClr val="002060"/>
                </a:solidFill>
              </a:rPr>
              <a:t> </a:t>
            </a:r>
            <a:endParaRPr lang="fr-DZ" sz="4400" b="1" dirty="0">
              <a:solidFill>
                <a:srgbClr val="002060"/>
              </a:solidFill>
            </a:endParaRPr>
          </a:p>
        </p:txBody>
      </p:sp>
      <p:sp>
        <p:nvSpPr>
          <p:cNvPr id="4" name="Espace réservé de la date 3">
            <a:extLst>
              <a:ext uri="{FF2B5EF4-FFF2-40B4-BE49-F238E27FC236}">
                <a16:creationId xmlns:a16="http://schemas.microsoft.com/office/drawing/2014/main" id="{B70E8FE6-5CDC-B902-90AD-588A216B9ABB}"/>
              </a:ext>
            </a:extLst>
          </p:cNvPr>
          <p:cNvSpPr>
            <a:spLocks noGrp="1"/>
          </p:cNvSpPr>
          <p:nvPr>
            <p:ph type="dt" sz="half" idx="10"/>
          </p:nvPr>
        </p:nvSpPr>
        <p:spPr/>
        <p:txBody>
          <a:bodyPr/>
          <a:lstStyle/>
          <a:p>
            <a:fld id="{45C395ED-7216-4467-BC7D-CB9EFD13448D}" type="datetime1">
              <a:rPr lang="fr-DZ" smtClean="0"/>
              <a:t>29/10/2023</a:t>
            </a:fld>
            <a:endParaRPr lang="fr-DZ" dirty="0"/>
          </a:p>
        </p:txBody>
      </p:sp>
      <p:sp>
        <p:nvSpPr>
          <p:cNvPr id="5" name="Espace réservé du pied de page 4">
            <a:extLst>
              <a:ext uri="{FF2B5EF4-FFF2-40B4-BE49-F238E27FC236}">
                <a16:creationId xmlns:a16="http://schemas.microsoft.com/office/drawing/2014/main" id="{8AC8D48B-6060-9743-B957-A435D449A8F3}"/>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C4BB851E-DE46-FDD5-54A8-60953E470D2A}"/>
              </a:ext>
            </a:extLst>
          </p:cNvPr>
          <p:cNvSpPr>
            <a:spLocks noGrp="1"/>
          </p:cNvSpPr>
          <p:nvPr>
            <p:ph type="sldNum" sz="quarter" idx="12"/>
          </p:nvPr>
        </p:nvSpPr>
        <p:spPr/>
        <p:txBody>
          <a:bodyPr/>
          <a:lstStyle/>
          <a:p>
            <a:fld id="{9EB1766A-4D09-42F2-8F84-9EE8A7BFC700}" type="slidenum">
              <a:rPr lang="fr-DZ" smtClean="0"/>
              <a:t>1</a:t>
            </a:fld>
            <a:endParaRPr lang="fr-DZ"/>
          </a:p>
        </p:txBody>
      </p:sp>
    </p:spTree>
    <p:extLst>
      <p:ext uri="{BB962C8B-B14F-4D97-AF65-F5344CB8AC3E}">
        <p14:creationId xmlns:p14="http://schemas.microsoft.com/office/powerpoint/2010/main" val="3710487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dirty="0">
                <a:solidFill>
                  <a:srgbClr val="00B050"/>
                </a:solidFill>
                <a:latin typeface="Söhne"/>
              </a:rPr>
              <a:t>3</a:t>
            </a:r>
            <a:r>
              <a:rPr lang="fr-FR" b="0" i="0" dirty="0">
                <a:solidFill>
                  <a:srgbClr val="00B050"/>
                </a:solidFill>
                <a:effectLst/>
                <a:latin typeface="Söhne"/>
              </a:rPr>
              <a:t>. Instructions de contrôle</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10</a:t>
            </a:fld>
            <a:endParaRPr lang="fr-DZ"/>
          </a:p>
        </p:txBody>
      </p:sp>
      <p:sp>
        <p:nvSpPr>
          <p:cNvPr id="7" name="ZoneTexte 6">
            <a:extLst>
              <a:ext uri="{FF2B5EF4-FFF2-40B4-BE49-F238E27FC236}">
                <a16:creationId xmlns:a16="http://schemas.microsoft.com/office/drawing/2014/main" id="{EA1ABF56-83C8-9A87-EB17-EC857C1E5DFB}"/>
              </a:ext>
            </a:extLst>
          </p:cNvPr>
          <p:cNvSpPr txBox="1"/>
          <p:nvPr/>
        </p:nvSpPr>
        <p:spPr>
          <a:xfrm>
            <a:off x="546812" y="774232"/>
            <a:ext cx="10515600" cy="1015663"/>
          </a:xfrm>
          <a:prstGeom prst="rect">
            <a:avLst/>
          </a:prstGeom>
          <a:noFill/>
        </p:spPr>
        <p:txBody>
          <a:bodyPr wrap="square" rtlCol="0">
            <a:spAutoFit/>
          </a:bodyPr>
          <a:lstStyle/>
          <a:p>
            <a:r>
              <a:rPr lang="fr-FR" sz="2400" b="1" i="0" dirty="0">
                <a:solidFill>
                  <a:schemeClr val="accent2">
                    <a:lumMod val="75000"/>
                  </a:schemeClr>
                </a:solidFill>
                <a:effectLst/>
                <a:latin typeface="Arial" panose="020B0604020202020204" pitchFamily="34" charset="0"/>
                <a:cs typeface="Arial" panose="020B0604020202020204" pitchFamily="34" charset="0"/>
              </a:rPr>
              <a:t>Boucle </a:t>
            </a:r>
            <a:r>
              <a:rPr lang="fr-FR" sz="2400" b="1" dirty="0">
                <a:solidFill>
                  <a:schemeClr val="accent2">
                    <a:lumMod val="75000"/>
                  </a:schemeClr>
                </a:solidFill>
                <a:latin typeface="Arial" panose="020B0604020202020204" pitchFamily="34" charset="0"/>
                <a:cs typeface="Arial" panose="020B0604020202020204" pitchFamily="34" charset="0"/>
              </a:rPr>
              <a:t>WHILE</a:t>
            </a:r>
            <a:r>
              <a:rPr lang="fr-FR" sz="2400" b="1" i="0" dirty="0">
                <a:solidFill>
                  <a:schemeClr val="accent2">
                    <a:lumMod val="75000"/>
                  </a:schemeClr>
                </a:solidFill>
                <a:effectLst/>
                <a:latin typeface="Arial" panose="020B0604020202020204" pitchFamily="34" charset="0"/>
                <a:cs typeface="Arial" panose="020B0604020202020204" pitchFamily="34" charset="0"/>
              </a:rPr>
              <a:t>:</a:t>
            </a:r>
          </a:p>
          <a:p>
            <a:r>
              <a:rPr lang="fr-FR" b="0" i="0" dirty="0">
                <a:solidFill>
                  <a:srgbClr val="374151"/>
                </a:solidFill>
                <a:effectLst/>
                <a:latin typeface="Arial" panose="020B0604020202020204" pitchFamily="34" charset="0"/>
                <a:cs typeface="Arial" panose="020B0604020202020204" pitchFamily="34" charset="0"/>
              </a:rPr>
              <a:t>Une boucle WHILE est une structure de contrôle qui répète un ensemble d'instructions tant qu'une condition donnée est vraie.</a:t>
            </a:r>
            <a:endParaRPr lang="fr-DZ" b="1" dirty="0">
              <a:solidFill>
                <a:schemeClr val="accent2">
                  <a:lumMod val="75000"/>
                </a:schemeClr>
              </a:solidFill>
              <a:latin typeface="Arial" panose="020B0604020202020204" pitchFamily="34" charset="0"/>
              <a:cs typeface="Arial" panose="020B0604020202020204" pitchFamily="34" charset="0"/>
            </a:endParaRPr>
          </a:p>
        </p:txBody>
      </p:sp>
      <p:sp>
        <p:nvSpPr>
          <p:cNvPr id="9" name="ZoneTexte 8">
            <a:extLst>
              <a:ext uri="{FF2B5EF4-FFF2-40B4-BE49-F238E27FC236}">
                <a16:creationId xmlns:a16="http://schemas.microsoft.com/office/drawing/2014/main" id="{03EF2CD3-2A42-C306-7AE2-6E3EB476495B}"/>
              </a:ext>
            </a:extLst>
          </p:cNvPr>
          <p:cNvSpPr txBox="1"/>
          <p:nvPr/>
        </p:nvSpPr>
        <p:spPr>
          <a:xfrm>
            <a:off x="3581400" y="1575298"/>
            <a:ext cx="6096000" cy="1287532"/>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fr-FR" b="0" i="0" dirty="0" err="1">
                <a:solidFill>
                  <a:srgbClr val="FFFFFF"/>
                </a:solidFill>
                <a:effectLst/>
                <a:latin typeface="Arial" panose="020B0604020202020204" pitchFamily="34" charset="0"/>
                <a:cs typeface="Arial" panose="020B0604020202020204" pitchFamily="34" charset="0"/>
              </a:rPr>
              <a:t>while</a:t>
            </a:r>
            <a:r>
              <a:rPr lang="fr-FR" b="0" i="0" dirty="0">
                <a:solidFill>
                  <a:srgbClr val="FFFFFF"/>
                </a:solidFill>
                <a:effectLst/>
                <a:latin typeface="Arial" panose="020B0604020202020204" pitchFamily="34" charset="0"/>
                <a:cs typeface="Arial" panose="020B0604020202020204" pitchFamily="34" charset="0"/>
              </a:rPr>
              <a:t> condition</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 Instructions à répéter</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end</a:t>
            </a:r>
            <a:endParaRPr lang="fr-DZ" dirty="0">
              <a:latin typeface="Arial" panose="020B0604020202020204" pitchFamily="34" charset="0"/>
              <a:cs typeface="Arial" panose="020B0604020202020204" pitchFamily="34" charset="0"/>
            </a:endParaRPr>
          </a:p>
        </p:txBody>
      </p:sp>
      <p:sp>
        <p:nvSpPr>
          <p:cNvPr id="12" name="ZoneTexte 11">
            <a:extLst>
              <a:ext uri="{FF2B5EF4-FFF2-40B4-BE49-F238E27FC236}">
                <a16:creationId xmlns:a16="http://schemas.microsoft.com/office/drawing/2014/main" id="{8BE07A1A-2E2E-FA00-559A-1BF6690492ED}"/>
              </a:ext>
            </a:extLst>
          </p:cNvPr>
          <p:cNvSpPr txBox="1"/>
          <p:nvPr/>
        </p:nvSpPr>
        <p:spPr>
          <a:xfrm>
            <a:off x="357969" y="2766458"/>
            <a:ext cx="10515600" cy="1703030"/>
          </a:xfrm>
          <a:prstGeom prst="rect">
            <a:avLst/>
          </a:prstGeom>
          <a:noFill/>
        </p:spPr>
        <p:txBody>
          <a:bodyPr wrap="square">
            <a:spAutoFit/>
          </a:bodyPr>
          <a:lstStyle/>
          <a:p>
            <a:pPr algn="l">
              <a:lnSpc>
                <a:spcPct val="150000"/>
              </a:lnSpc>
              <a:buFont typeface="Arial" panose="020B0604020202020204" pitchFamily="34" charset="0"/>
              <a:buChar char="•"/>
            </a:pPr>
            <a:r>
              <a:rPr lang="fr-FR" dirty="0">
                <a:latin typeface="Arial" panose="020B0604020202020204" pitchFamily="34" charset="0"/>
                <a:cs typeface="Arial" panose="020B0604020202020204" pitchFamily="34" charset="0"/>
              </a:rPr>
              <a:t> La boucle WHILE continue à s'exécuter tant que la condition est vraie. Si la condition devient fausse, la boucle s'arrête.</a:t>
            </a:r>
          </a:p>
          <a:p>
            <a:pPr algn="l">
              <a:lnSpc>
                <a:spcPct val="150000"/>
              </a:lnSpc>
              <a:buFont typeface="Arial" panose="020B0604020202020204" pitchFamily="34" charset="0"/>
              <a:buChar char="•"/>
            </a:pPr>
            <a:r>
              <a:rPr lang="fr-FR" dirty="0">
                <a:latin typeface="Arial" panose="020B0604020202020204" pitchFamily="34" charset="0"/>
                <a:cs typeface="Arial" panose="020B0604020202020204" pitchFamily="34" charset="0"/>
              </a:rPr>
              <a:t> Les boucles WHILE sont utilisées lorsque le nombre d'itérations n'est pas connu à l'avance, mais dépend d'une condition.</a:t>
            </a:r>
          </a:p>
        </p:txBody>
      </p:sp>
      <p:sp>
        <p:nvSpPr>
          <p:cNvPr id="14" name="ZoneTexte 13">
            <a:extLst>
              <a:ext uri="{FF2B5EF4-FFF2-40B4-BE49-F238E27FC236}">
                <a16:creationId xmlns:a16="http://schemas.microsoft.com/office/drawing/2014/main" id="{D73BE845-543B-BAF1-FFD8-4B7920FBA29B}"/>
              </a:ext>
            </a:extLst>
          </p:cNvPr>
          <p:cNvSpPr txBox="1"/>
          <p:nvPr/>
        </p:nvSpPr>
        <p:spPr>
          <a:xfrm>
            <a:off x="3339547" y="4100508"/>
            <a:ext cx="6096000" cy="2534027"/>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fr-FR" b="0" i="0" dirty="0">
                <a:solidFill>
                  <a:srgbClr val="FFFFFF"/>
                </a:solidFill>
                <a:effectLst/>
                <a:latin typeface="Arial" panose="020B0604020202020204" pitchFamily="34" charset="0"/>
                <a:cs typeface="Arial" panose="020B0604020202020204" pitchFamily="34" charset="0"/>
              </a:rPr>
              <a:t>total = 0; i = 1;</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a:t>
            </a:r>
            <a:r>
              <a:rPr lang="fr-FR" b="0" i="0" dirty="0" err="1">
                <a:solidFill>
                  <a:srgbClr val="FFFFFF"/>
                </a:solidFill>
                <a:effectLst/>
                <a:latin typeface="Arial" panose="020B0604020202020204" pitchFamily="34" charset="0"/>
                <a:cs typeface="Arial" panose="020B0604020202020204" pitchFamily="34" charset="0"/>
              </a:rPr>
              <a:t>while</a:t>
            </a:r>
            <a:r>
              <a:rPr lang="fr-FR" b="0" i="0" dirty="0">
                <a:solidFill>
                  <a:srgbClr val="FFFFFF"/>
                </a:solidFill>
                <a:effectLst/>
                <a:latin typeface="Arial" panose="020B0604020202020204" pitchFamily="34" charset="0"/>
                <a:cs typeface="Arial" panose="020B0604020202020204" pitchFamily="34" charset="0"/>
              </a:rPr>
              <a:t> i &lt;= 5</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total = total + i;</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i = i + 1;</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end </a:t>
            </a:r>
          </a:p>
          <a:p>
            <a:pPr>
              <a:lnSpc>
                <a:spcPct val="150000"/>
              </a:lnSpc>
            </a:pPr>
            <a:r>
              <a:rPr lang="fr-FR" b="0" i="0" dirty="0" err="1">
                <a:solidFill>
                  <a:srgbClr val="FFFFFF"/>
                </a:solidFill>
                <a:effectLst/>
                <a:latin typeface="Arial" panose="020B0604020202020204" pitchFamily="34" charset="0"/>
                <a:cs typeface="Arial" panose="020B0604020202020204" pitchFamily="34" charset="0"/>
              </a:rPr>
              <a:t>disp</a:t>
            </a:r>
            <a:r>
              <a:rPr lang="fr-FR" b="0" i="0" dirty="0">
                <a:solidFill>
                  <a:srgbClr val="FFFFFF"/>
                </a:solidFill>
                <a:effectLst/>
                <a:latin typeface="Arial" panose="020B0604020202020204" pitchFamily="34" charset="0"/>
                <a:cs typeface="Arial" panose="020B0604020202020204" pitchFamily="34" charset="0"/>
              </a:rPr>
              <a:t>(['Total : ' num2str(total)]);</a:t>
            </a:r>
            <a:endParaRPr lang="fr-D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365240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dirty="0">
                <a:solidFill>
                  <a:srgbClr val="00B050"/>
                </a:solidFill>
                <a:latin typeface="Söhne"/>
              </a:rPr>
              <a:t>3</a:t>
            </a:r>
            <a:r>
              <a:rPr lang="fr-FR" b="0" i="0" dirty="0">
                <a:solidFill>
                  <a:srgbClr val="00B050"/>
                </a:solidFill>
                <a:effectLst/>
                <a:latin typeface="Söhne"/>
              </a:rPr>
              <a:t>. Instructions de contrôle</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11</a:t>
            </a:fld>
            <a:endParaRPr lang="fr-DZ"/>
          </a:p>
        </p:txBody>
      </p:sp>
      <p:sp>
        <p:nvSpPr>
          <p:cNvPr id="7" name="ZoneTexte 6">
            <a:extLst>
              <a:ext uri="{FF2B5EF4-FFF2-40B4-BE49-F238E27FC236}">
                <a16:creationId xmlns:a16="http://schemas.microsoft.com/office/drawing/2014/main" id="{EA1ABF56-83C8-9A87-EB17-EC857C1E5DFB}"/>
              </a:ext>
            </a:extLst>
          </p:cNvPr>
          <p:cNvSpPr txBox="1"/>
          <p:nvPr/>
        </p:nvSpPr>
        <p:spPr>
          <a:xfrm>
            <a:off x="546812" y="774232"/>
            <a:ext cx="10515600" cy="1015663"/>
          </a:xfrm>
          <a:prstGeom prst="rect">
            <a:avLst/>
          </a:prstGeom>
          <a:noFill/>
        </p:spPr>
        <p:txBody>
          <a:bodyPr wrap="square" rtlCol="0">
            <a:spAutoFit/>
          </a:bodyPr>
          <a:lstStyle/>
          <a:p>
            <a:r>
              <a:rPr lang="fr-FR" sz="2400" b="1" i="0" dirty="0">
                <a:solidFill>
                  <a:schemeClr val="accent2">
                    <a:lumMod val="75000"/>
                  </a:schemeClr>
                </a:solidFill>
                <a:effectLst/>
                <a:latin typeface="Arial" panose="020B0604020202020204" pitchFamily="34" charset="0"/>
                <a:cs typeface="Arial" panose="020B0604020202020204" pitchFamily="34" charset="0"/>
              </a:rPr>
              <a:t>L’instruction conditionnée IF :</a:t>
            </a:r>
          </a:p>
          <a:p>
            <a:r>
              <a:rPr lang="fr-FR" b="0" i="0" dirty="0">
                <a:solidFill>
                  <a:srgbClr val="374151"/>
                </a:solidFill>
                <a:effectLst/>
                <a:latin typeface="Arial" panose="020B0604020202020204" pitchFamily="34" charset="0"/>
                <a:cs typeface="Arial" panose="020B0604020202020204" pitchFamily="34" charset="0"/>
              </a:rPr>
              <a:t>L'instruction conditionnée IF permet de prendre des décisions dans un programme en fonction de l'évaluation d'une condition.</a:t>
            </a:r>
            <a:endParaRPr lang="fr-DZ" b="1" dirty="0">
              <a:solidFill>
                <a:schemeClr val="accent2">
                  <a:lumMod val="75000"/>
                </a:schemeClr>
              </a:solidFill>
              <a:latin typeface="Arial" panose="020B0604020202020204" pitchFamily="34" charset="0"/>
              <a:cs typeface="Arial" panose="020B0604020202020204" pitchFamily="34" charset="0"/>
            </a:endParaRPr>
          </a:p>
        </p:txBody>
      </p:sp>
      <p:sp>
        <p:nvSpPr>
          <p:cNvPr id="8" name="ZoneTexte 7">
            <a:extLst>
              <a:ext uri="{FF2B5EF4-FFF2-40B4-BE49-F238E27FC236}">
                <a16:creationId xmlns:a16="http://schemas.microsoft.com/office/drawing/2014/main" id="{D5C0368D-8B2F-B564-9DF0-D2EA85FA89D0}"/>
              </a:ext>
            </a:extLst>
          </p:cNvPr>
          <p:cNvSpPr txBox="1"/>
          <p:nvPr/>
        </p:nvSpPr>
        <p:spPr>
          <a:xfrm>
            <a:off x="4283765" y="1564822"/>
            <a:ext cx="6096000" cy="2118529"/>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fr-FR" b="0" i="0" dirty="0">
                <a:solidFill>
                  <a:srgbClr val="FFFFFF"/>
                </a:solidFill>
                <a:effectLst/>
                <a:latin typeface="Arial" panose="020B0604020202020204" pitchFamily="34" charset="0"/>
                <a:cs typeface="Arial" panose="020B0604020202020204" pitchFamily="34" charset="0"/>
              </a:rPr>
              <a:t>if condition </a:t>
            </a:r>
          </a:p>
          <a:p>
            <a:pPr>
              <a:lnSpc>
                <a:spcPct val="150000"/>
              </a:lnSpc>
            </a:pPr>
            <a:r>
              <a:rPr lang="fr-FR" dirty="0">
                <a:solidFill>
                  <a:srgbClr val="FFFFFF"/>
                </a:solidFill>
                <a:latin typeface="Arial" panose="020B0604020202020204" pitchFamily="34" charset="0"/>
                <a:cs typeface="Arial" panose="020B0604020202020204" pitchFamily="34" charset="0"/>
              </a:rPr>
              <a:t>          </a:t>
            </a:r>
            <a:r>
              <a:rPr lang="fr-FR" b="0" i="0" dirty="0">
                <a:solidFill>
                  <a:srgbClr val="FFFFFF"/>
                </a:solidFill>
                <a:effectLst/>
                <a:latin typeface="Arial" panose="020B0604020202020204" pitchFamily="34" charset="0"/>
                <a:cs typeface="Arial" panose="020B0604020202020204" pitchFamily="34" charset="0"/>
              </a:rPr>
              <a:t>% Instructions à exécuter si la condition est vraie </a:t>
            </a:r>
            <a:r>
              <a:rPr lang="fr-FR" b="0" i="0" dirty="0" err="1">
                <a:solidFill>
                  <a:srgbClr val="FFFFFF"/>
                </a:solidFill>
                <a:effectLst/>
                <a:latin typeface="Arial" panose="020B0604020202020204" pitchFamily="34" charset="0"/>
                <a:cs typeface="Arial" panose="020B0604020202020204" pitchFamily="34" charset="0"/>
              </a:rPr>
              <a:t>else</a:t>
            </a:r>
            <a:r>
              <a:rPr lang="fr-FR" b="0" i="0" dirty="0">
                <a:solidFill>
                  <a:srgbClr val="FFFFFF"/>
                </a:solidFill>
                <a:effectLst/>
                <a:latin typeface="Arial" panose="020B0604020202020204" pitchFamily="34" charset="0"/>
                <a:cs typeface="Arial" panose="020B0604020202020204" pitchFamily="34" charset="0"/>
              </a:rPr>
              <a:t> </a:t>
            </a:r>
          </a:p>
          <a:p>
            <a:pPr>
              <a:lnSpc>
                <a:spcPct val="150000"/>
              </a:lnSpc>
            </a:pPr>
            <a:r>
              <a:rPr lang="fr-FR" dirty="0">
                <a:solidFill>
                  <a:srgbClr val="FFFFFF"/>
                </a:solidFill>
                <a:latin typeface="Arial" panose="020B0604020202020204" pitchFamily="34" charset="0"/>
                <a:cs typeface="Arial" panose="020B0604020202020204" pitchFamily="34" charset="0"/>
              </a:rPr>
              <a:t>         </a:t>
            </a:r>
            <a:r>
              <a:rPr lang="fr-FR" b="0" i="0" dirty="0">
                <a:solidFill>
                  <a:srgbClr val="FFFFFF"/>
                </a:solidFill>
                <a:effectLst/>
                <a:latin typeface="Arial" panose="020B0604020202020204" pitchFamily="34" charset="0"/>
                <a:cs typeface="Arial" panose="020B0604020202020204" pitchFamily="34" charset="0"/>
              </a:rPr>
              <a:t>% Instructions à exécuter si la condition est fausse end</a:t>
            </a:r>
            <a:endParaRPr lang="fr-DZ" dirty="0">
              <a:latin typeface="Arial" panose="020B0604020202020204" pitchFamily="34" charset="0"/>
              <a:cs typeface="Arial" panose="020B0604020202020204" pitchFamily="34" charset="0"/>
            </a:endParaRPr>
          </a:p>
        </p:txBody>
      </p:sp>
      <p:sp>
        <p:nvSpPr>
          <p:cNvPr id="10" name="Rectangle 1">
            <a:extLst>
              <a:ext uri="{FF2B5EF4-FFF2-40B4-BE49-F238E27FC236}">
                <a16:creationId xmlns:a16="http://schemas.microsoft.com/office/drawing/2014/main" id="{9AFF0F94-CFA7-B4C1-9285-FA187D2F4A08}"/>
              </a:ext>
            </a:extLst>
          </p:cNvPr>
          <p:cNvSpPr>
            <a:spLocks noChangeArrowheads="1"/>
          </p:cNvSpPr>
          <p:nvPr/>
        </p:nvSpPr>
        <p:spPr bwMode="auto">
          <a:xfrm>
            <a:off x="546812" y="3458278"/>
            <a:ext cx="10515599" cy="954622"/>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91440" tIns="198375" rIns="91440" bIns="198375"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lang="fr-DZ" altLang="fr-DZ" dirty="0"/>
              <a:t>Si la condition est vraie, les instructions sous le bloc if sont exécutées. Sinon, les instructions sous le bloc </a:t>
            </a:r>
            <a:r>
              <a:rPr lang="fr-DZ" altLang="fr-DZ" dirty="0" err="1"/>
              <a:t>else</a:t>
            </a:r>
            <a:r>
              <a:rPr lang="fr-DZ" altLang="fr-DZ" dirty="0"/>
              <a:t> (optionnel) sont </a:t>
            </a:r>
            <a:r>
              <a:rPr lang="fr-DZ" altLang="fr-DZ" dirty="0" err="1"/>
              <a:t>exéctées</a:t>
            </a:r>
            <a:r>
              <a:rPr lang="fr-FR" altLang="fr-DZ" dirty="0"/>
              <a:t>.</a:t>
            </a:r>
            <a:r>
              <a:rPr lang="fr-DZ" altLang="fr-DZ" dirty="0"/>
              <a:t> </a:t>
            </a:r>
          </a:p>
        </p:txBody>
      </p:sp>
      <p:sp>
        <p:nvSpPr>
          <p:cNvPr id="13" name="ZoneTexte 12">
            <a:extLst>
              <a:ext uri="{FF2B5EF4-FFF2-40B4-BE49-F238E27FC236}">
                <a16:creationId xmlns:a16="http://schemas.microsoft.com/office/drawing/2014/main" id="{76971A67-0360-E9CA-96CE-C865667D535B}"/>
              </a:ext>
            </a:extLst>
          </p:cNvPr>
          <p:cNvSpPr txBox="1"/>
          <p:nvPr/>
        </p:nvSpPr>
        <p:spPr>
          <a:xfrm>
            <a:off x="4283765" y="4043267"/>
            <a:ext cx="6096000" cy="2534027"/>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fr-FR" b="0" i="0" dirty="0">
                <a:solidFill>
                  <a:srgbClr val="FFFFFF"/>
                </a:solidFill>
                <a:effectLst/>
                <a:latin typeface="Arial" panose="020B0604020202020204" pitchFamily="34" charset="0"/>
                <a:cs typeface="Arial" panose="020B0604020202020204" pitchFamily="34" charset="0"/>
              </a:rPr>
              <a:t>x = 10;</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if x &gt; 5</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a:t>
            </a:r>
            <a:r>
              <a:rPr lang="fr-FR" b="0" i="0" dirty="0" err="1">
                <a:solidFill>
                  <a:srgbClr val="FFFFFF"/>
                </a:solidFill>
                <a:effectLst/>
                <a:latin typeface="Arial" panose="020B0604020202020204" pitchFamily="34" charset="0"/>
                <a:cs typeface="Arial" panose="020B0604020202020204" pitchFamily="34" charset="0"/>
              </a:rPr>
              <a:t>disp</a:t>
            </a:r>
            <a:r>
              <a:rPr lang="fr-FR" b="0" i="0" dirty="0">
                <a:solidFill>
                  <a:srgbClr val="FFFFFF"/>
                </a:solidFill>
                <a:effectLst/>
                <a:latin typeface="Arial" panose="020B0604020202020204" pitchFamily="34" charset="0"/>
                <a:cs typeface="Arial" panose="020B0604020202020204" pitchFamily="34" charset="0"/>
              </a:rPr>
              <a:t>('x est supérieur à 5.’)</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a:t>
            </a:r>
            <a:r>
              <a:rPr lang="fr-FR" b="0" i="0" dirty="0" err="1">
                <a:solidFill>
                  <a:srgbClr val="FFFFFF"/>
                </a:solidFill>
                <a:effectLst/>
                <a:latin typeface="Arial" panose="020B0604020202020204" pitchFamily="34" charset="0"/>
                <a:cs typeface="Arial" panose="020B0604020202020204" pitchFamily="34" charset="0"/>
              </a:rPr>
              <a:t>else</a:t>
            </a:r>
            <a:r>
              <a:rPr lang="fr-FR" b="0" i="0" dirty="0">
                <a:solidFill>
                  <a:srgbClr val="FFFFFF"/>
                </a:solidFill>
                <a:effectLst/>
                <a:latin typeface="Arial" panose="020B0604020202020204" pitchFamily="34" charset="0"/>
                <a:cs typeface="Arial" panose="020B0604020202020204" pitchFamily="34" charset="0"/>
              </a:rPr>
              <a:t> </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a:t>
            </a:r>
            <a:r>
              <a:rPr lang="fr-FR" b="0" i="0" dirty="0" err="1">
                <a:solidFill>
                  <a:srgbClr val="FFFFFF"/>
                </a:solidFill>
                <a:effectLst/>
                <a:latin typeface="Arial" panose="020B0604020202020204" pitchFamily="34" charset="0"/>
                <a:cs typeface="Arial" panose="020B0604020202020204" pitchFamily="34" charset="0"/>
              </a:rPr>
              <a:t>disp</a:t>
            </a:r>
            <a:r>
              <a:rPr lang="fr-FR" b="0" i="0" dirty="0">
                <a:solidFill>
                  <a:srgbClr val="FFFFFF"/>
                </a:solidFill>
                <a:effectLst/>
                <a:latin typeface="Arial" panose="020B0604020202020204" pitchFamily="34" charset="0"/>
                <a:cs typeface="Arial" panose="020B0604020202020204" pitchFamily="34" charset="0"/>
              </a:rPr>
              <a:t>('x n\'est pas supérieur à 5.’) </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end</a:t>
            </a:r>
            <a:endParaRPr lang="fr-DZ"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41469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dirty="0">
                <a:solidFill>
                  <a:srgbClr val="00B050"/>
                </a:solidFill>
                <a:latin typeface="Söhne"/>
              </a:rPr>
              <a:t>3</a:t>
            </a:r>
            <a:r>
              <a:rPr lang="fr-FR" b="0" i="0" dirty="0">
                <a:solidFill>
                  <a:srgbClr val="00B050"/>
                </a:solidFill>
                <a:effectLst/>
                <a:latin typeface="Söhne"/>
              </a:rPr>
              <a:t>. Instructions de contrôle</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12</a:t>
            </a:fld>
            <a:endParaRPr lang="fr-DZ"/>
          </a:p>
        </p:txBody>
      </p:sp>
      <p:sp>
        <p:nvSpPr>
          <p:cNvPr id="7" name="ZoneTexte 6">
            <a:extLst>
              <a:ext uri="{FF2B5EF4-FFF2-40B4-BE49-F238E27FC236}">
                <a16:creationId xmlns:a16="http://schemas.microsoft.com/office/drawing/2014/main" id="{EA1ABF56-83C8-9A87-EB17-EC857C1E5DFB}"/>
              </a:ext>
            </a:extLst>
          </p:cNvPr>
          <p:cNvSpPr txBox="1"/>
          <p:nvPr/>
        </p:nvSpPr>
        <p:spPr>
          <a:xfrm>
            <a:off x="546812" y="774232"/>
            <a:ext cx="10515600" cy="461665"/>
          </a:xfrm>
          <a:prstGeom prst="rect">
            <a:avLst/>
          </a:prstGeom>
          <a:noFill/>
        </p:spPr>
        <p:txBody>
          <a:bodyPr wrap="square" rtlCol="0">
            <a:spAutoFit/>
          </a:bodyPr>
          <a:lstStyle/>
          <a:p>
            <a:r>
              <a:rPr lang="fr-FR" sz="2400" b="1" dirty="0">
                <a:solidFill>
                  <a:schemeClr val="accent2">
                    <a:lumMod val="75000"/>
                  </a:schemeClr>
                </a:solidFill>
                <a:latin typeface="Arial" panose="020B0604020202020204" pitchFamily="34" charset="0"/>
                <a:cs typeface="Arial" panose="020B0604020202020204" pitchFamily="34" charset="0"/>
              </a:rPr>
              <a:t>‘if</a:t>
            </a:r>
            <a:r>
              <a:rPr lang="fr-FR" sz="2400" b="1" i="0" dirty="0">
                <a:solidFill>
                  <a:schemeClr val="accent2">
                    <a:lumMod val="75000"/>
                  </a:schemeClr>
                </a:solidFill>
                <a:effectLst/>
                <a:latin typeface="Arial" panose="020B0604020202020204" pitchFamily="34" charset="0"/>
                <a:cs typeface="Arial" panose="020B0604020202020204" pitchFamily="34" charset="0"/>
              </a:rPr>
              <a:t> </a:t>
            </a:r>
            <a:r>
              <a:rPr lang="fr-FR" sz="2400" b="1" i="0" dirty="0" err="1">
                <a:solidFill>
                  <a:schemeClr val="accent2">
                    <a:lumMod val="75000"/>
                  </a:schemeClr>
                </a:solidFill>
                <a:effectLst/>
                <a:latin typeface="Arial" panose="020B0604020202020204" pitchFamily="34" charset="0"/>
                <a:cs typeface="Arial" panose="020B0604020202020204" pitchFamily="34" charset="0"/>
              </a:rPr>
              <a:t>elseif</a:t>
            </a:r>
            <a:r>
              <a:rPr lang="fr-FR" sz="2400" b="1" i="0" dirty="0">
                <a:solidFill>
                  <a:schemeClr val="accent2">
                    <a:lumMod val="75000"/>
                  </a:schemeClr>
                </a:solidFill>
                <a:effectLst/>
                <a:latin typeface="Arial" panose="020B0604020202020204" pitchFamily="34" charset="0"/>
                <a:cs typeface="Arial" panose="020B0604020202020204" pitchFamily="34" charset="0"/>
              </a:rPr>
              <a:t>’  :</a:t>
            </a:r>
          </a:p>
        </p:txBody>
      </p:sp>
      <p:sp>
        <p:nvSpPr>
          <p:cNvPr id="13" name="ZoneTexte 12">
            <a:extLst>
              <a:ext uri="{FF2B5EF4-FFF2-40B4-BE49-F238E27FC236}">
                <a16:creationId xmlns:a16="http://schemas.microsoft.com/office/drawing/2014/main" id="{76971A67-0360-E9CA-96CE-C865667D535B}"/>
              </a:ext>
            </a:extLst>
          </p:cNvPr>
          <p:cNvSpPr txBox="1"/>
          <p:nvPr/>
        </p:nvSpPr>
        <p:spPr>
          <a:xfrm>
            <a:off x="3478547" y="2137471"/>
            <a:ext cx="6096000" cy="3365024"/>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fr-FR" b="0" i="0" dirty="0">
                <a:solidFill>
                  <a:srgbClr val="FFFFFF"/>
                </a:solidFill>
                <a:effectLst/>
                <a:latin typeface="Arial" panose="020B0604020202020204" pitchFamily="34" charset="0"/>
                <a:cs typeface="Arial" panose="020B0604020202020204" pitchFamily="34" charset="0"/>
              </a:rPr>
              <a:t>x = 10;</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if x &gt; 10</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a:t>
            </a:r>
            <a:r>
              <a:rPr lang="fr-FR" b="0" i="0" dirty="0" err="1">
                <a:solidFill>
                  <a:srgbClr val="FFFFFF"/>
                </a:solidFill>
                <a:effectLst/>
                <a:latin typeface="Arial" panose="020B0604020202020204" pitchFamily="34" charset="0"/>
                <a:cs typeface="Arial" panose="020B0604020202020204" pitchFamily="34" charset="0"/>
              </a:rPr>
              <a:t>disp</a:t>
            </a:r>
            <a:r>
              <a:rPr lang="fr-FR" b="0" i="0" dirty="0">
                <a:solidFill>
                  <a:srgbClr val="FFFFFF"/>
                </a:solidFill>
                <a:effectLst/>
                <a:latin typeface="Arial" panose="020B0604020202020204" pitchFamily="34" charset="0"/>
                <a:cs typeface="Arial" panose="020B0604020202020204" pitchFamily="34" charset="0"/>
              </a:rPr>
              <a:t>('x est supérieur à 10.’)</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a:t>
            </a:r>
            <a:r>
              <a:rPr lang="fr-FR" b="0" i="0" dirty="0" err="1">
                <a:solidFill>
                  <a:srgbClr val="FFFFFF"/>
                </a:solidFill>
                <a:effectLst/>
                <a:latin typeface="Arial" panose="020B0604020202020204" pitchFamily="34" charset="0"/>
                <a:cs typeface="Arial" panose="020B0604020202020204" pitchFamily="34" charset="0"/>
              </a:rPr>
              <a:t>elseif</a:t>
            </a:r>
            <a:r>
              <a:rPr lang="fr-FR" b="0" i="0" dirty="0">
                <a:solidFill>
                  <a:srgbClr val="FFFFFF"/>
                </a:solidFill>
                <a:effectLst/>
                <a:latin typeface="Arial" panose="020B0604020202020204" pitchFamily="34" charset="0"/>
                <a:cs typeface="Arial" panose="020B0604020202020204" pitchFamily="34" charset="0"/>
              </a:rPr>
              <a:t> x == 10 </a:t>
            </a:r>
          </a:p>
          <a:p>
            <a:pPr>
              <a:lnSpc>
                <a:spcPct val="150000"/>
              </a:lnSpc>
            </a:pPr>
            <a:r>
              <a:rPr lang="fr-FR" dirty="0">
                <a:solidFill>
                  <a:srgbClr val="FFFFFF"/>
                </a:solidFill>
                <a:latin typeface="Arial" panose="020B0604020202020204" pitchFamily="34" charset="0"/>
                <a:cs typeface="Arial" panose="020B0604020202020204" pitchFamily="34" charset="0"/>
              </a:rPr>
              <a:t>        </a:t>
            </a:r>
            <a:r>
              <a:rPr lang="fr-FR" b="0" i="0" dirty="0" err="1">
                <a:solidFill>
                  <a:srgbClr val="FFFFFF"/>
                </a:solidFill>
                <a:effectLst/>
                <a:latin typeface="Arial" panose="020B0604020202020204" pitchFamily="34" charset="0"/>
                <a:cs typeface="Arial" panose="020B0604020202020204" pitchFamily="34" charset="0"/>
              </a:rPr>
              <a:t>disp</a:t>
            </a:r>
            <a:r>
              <a:rPr lang="fr-FR" b="0" i="0" dirty="0">
                <a:solidFill>
                  <a:srgbClr val="FFFFFF"/>
                </a:solidFill>
                <a:effectLst/>
                <a:latin typeface="Arial" panose="020B0604020202020204" pitchFamily="34" charset="0"/>
                <a:cs typeface="Arial" panose="020B0604020202020204" pitchFamily="34" charset="0"/>
              </a:rPr>
              <a:t>('x est égal à 10.’)</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a:t>
            </a:r>
            <a:r>
              <a:rPr lang="fr-FR" b="0" i="0" dirty="0" err="1">
                <a:solidFill>
                  <a:srgbClr val="FFFFFF"/>
                </a:solidFill>
                <a:effectLst/>
                <a:latin typeface="Arial" panose="020B0604020202020204" pitchFamily="34" charset="0"/>
                <a:cs typeface="Arial" panose="020B0604020202020204" pitchFamily="34" charset="0"/>
              </a:rPr>
              <a:t>else</a:t>
            </a:r>
            <a:endParaRPr lang="fr-FR" b="0" i="0" dirty="0">
              <a:solidFill>
                <a:srgbClr val="FFFFFF"/>
              </a:solidFill>
              <a:effectLst/>
              <a:latin typeface="Arial" panose="020B0604020202020204" pitchFamily="34" charset="0"/>
              <a:cs typeface="Arial" panose="020B0604020202020204" pitchFamily="34" charset="0"/>
            </a:endParaRPr>
          </a:p>
          <a:p>
            <a:pPr>
              <a:lnSpc>
                <a:spcPct val="150000"/>
              </a:lnSpc>
            </a:pPr>
            <a:r>
              <a:rPr lang="fr-FR" dirty="0">
                <a:solidFill>
                  <a:srgbClr val="FFFFFF"/>
                </a:solidFill>
                <a:latin typeface="Arial" panose="020B0604020202020204" pitchFamily="34" charset="0"/>
                <a:cs typeface="Arial" panose="020B0604020202020204" pitchFamily="34" charset="0"/>
              </a:rPr>
              <a:t>       </a:t>
            </a:r>
            <a:r>
              <a:rPr lang="fr-FR" b="0" i="0" dirty="0">
                <a:solidFill>
                  <a:srgbClr val="FFFFFF"/>
                </a:solidFill>
                <a:effectLst/>
                <a:latin typeface="Arial" panose="020B0604020202020204" pitchFamily="34" charset="0"/>
                <a:cs typeface="Arial" panose="020B0604020202020204" pitchFamily="34" charset="0"/>
              </a:rPr>
              <a:t> </a:t>
            </a:r>
            <a:r>
              <a:rPr lang="fr-FR" b="0" i="0" dirty="0" err="1">
                <a:solidFill>
                  <a:srgbClr val="FFFFFF"/>
                </a:solidFill>
                <a:effectLst/>
                <a:latin typeface="Arial" panose="020B0604020202020204" pitchFamily="34" charset="0"/>
                <a:cs typeface="Arial" panose="020B0604020202020204" pitchFamily="34" charset="0"/>
              </a:rPr>
              <a:t>disp</a:t>
            </a:r>
            <a:r>
              <a:rPr lang="fr-FR" b="0" i="0" dirty="0">
                <a:solidFill>
                  <a:srgbClr val="FFFFFF"/>
                </a:solidFill>
                <a:effectLst/>
                <a:latin typeface="Arial" panose="020B0604020202020204" pitchFamily="34" charset="0"/>
                <a:cs typeface="Arial" panose="020B0604020202020204" pitchFamily="34" charset="0"/>
              </a:rPr>
              <a:t>('x est inférieur à 10.’);</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end</a:t>
            </a:r>
            <a:endParaRPr lang="fr-DZ" dirty="0">
              <a:latin typeface="Arial" panose="020B0604020202020204" pitchFamily="34" charset="0"/>
              <a:cs typeface="Arial" panose="020B0604020202020204" pitchFamily="34" charset="0"/>
            </a:endParaRPr>
          </a:p>
        </p:txBody>
      </p:sp>
      <p:sp>
        <p:nvSpPr>
          <p:cNvPr id="11" name="Rectangle 2">
            <a:extLst>
              <a:ext uri="{FF2B5EF4-FFF2-40B4-BE49-F238E27FC236}">
                <a16:creationId xmlns:a16="http://schemas.microsoft.com/office/drawing/2014/main" id="{957F8F61-A67D-EA28-1263-BEC8D07080B9}"/>
              </a:ext>
            </a:extLst>
          </p:cNvPr>
          <p:cNvSpPr>
            <a:spLocks noChangeArrowheads="1"/>
          </p:cNvSpPr>
          <p:nvPr/>
        </p:nvSpPr>
        <p:spPr bwMode="auto">
          <a:xfrm>
            <a:off x="546812" y="1362309"/>
            <a:ext cx="11326740" cy="646331"/>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DZ" altLang="fr-DZ" b="0" i="0" u="none" strike="noStrike" cap="none" normalizeH="0" baseline="0" dirty="0">
                <a:ln>
                  <a:noFill/>
                </a:ln>
                <a:solidFill>
                  <a:srgbClr val="374151"/>
                </a:solidFill>
                <a:effectLst/>
                <a:cs typeface="Arial" panose="020B0604020202020204" pitchFamily="34" charset="0"/>
              </a:rPr>
              <a:t>Dans certains cas, vous pouvez avoir plusieurs conditions à évaluer en utilisant l'instruction </a:t>
            </a:r>
            <a:r>
              <a:rPr kumimoji="0" lang="fr-DZ" altLang="fr-DZ" b="1" i="0" u="none" strike="noStrike" cap="none" normalizeH="0" baseline="0" dirty="0" err="1">
                <a:ln>
                  <a:noFill/>
                </a:ln>
                <a:solidFill>
                  <a:schemeClr val="tx1"/>
                </a:solidFill>
                <a:effectLst/>
                <a:cs typeface="Arial" panose="020B0604020202020204" pitchFamily="34" charset="0"/>
              </a:rPr>
              <a:t>elseif</a:t>
            </a:r>
            <a:r>
              <a:rPr kumimoji="0" lang="fr-DZ" altLang="fr-DZ" b="0" i="0" u="none" strike="noStrike" cap="none" normalizeH="0" baseline="0" dirty="0">
                <a:ln>
                  <a:noFill/>
                </a:ln>
                <a:solidFill>
                  <a:srgbClr val="374151"/>
                </a:solidFill>
                <a:effectLst/>
                <a:cs typeface="Arial" panose="020B0604020202020204" pitchFamily="34" charset="0"/>
              </a:rPr>
              <a:t> (ou </a:t>
            </a:r>
            <a:r>
              <a:rPr kumimoji="0" lang="fr-DZ" altLang="fr-DZ" b="1" i="0" u="none" strike="noStrike" cap="none" normalizeH="0" baseline="0" dirty="0" err="1">
                <a:ln>
                  <a:noFill/>
                </a:ln>
                <a:solidFill>
                  <a:schemeClr val="tx1"/>
                </a:solidFill>
                <a:effectLst/>
                <a:cs typeface="Arial" panose="020B0604020202020204" pitchFamily="34" charset="0"/>
              </a:rPr>
              <a:t>else</a:t>
            </a:r>
            <a:r>
              <a:rPr kumimoji="0" lang="fr-DZ" altLang="fr-DZ" b="1" i="0" u="none" strike="noStrike" cap="none" normalizeH="0" baseline="0" dirty="0">
                <a:ln>
                  <a:noFill/>
                </a:ln>
                <a:solidFill>
                  <a:schemeClr val="tx1"/>
                </a:solidFill>
                <a:effectLst/>
                <a:cs typeface="Arial" panose="020B0604020202020204" pitchFamily="34" charset="0"/>
              </a:rPr>
              <a:t> if</a:t>
            </a:r>
            <a:r>
              <a:rPr kumimoji="0" lang="fr-DZ" altLang="fr-DZ" b="0" i="0" u="none" strike="noStrike" cap="none" normalizeH="0" baseline="0" dirty="0">
                <a:ln>
                  <a:noFill/>
                </a:ln>
                <a:solidFill>
                  <a:srgbClr val="374151"/>
                </a:solidFill>
                <a:effectLst/>
                <a:cs typeface="Arial" panose="020B0604020202020204" pitchFamily="34" charset="0"/>
              </a:rPr>
              <a:t>) pour gérer différentes branches conditionnelles</a:t>
            </a:r>
            <a:r>
              <a:rPr kumimoji="0" lang="fr-DZ" altLang="fr-DZ" b="0" i="0" u="none" strike="noStrike" cap="none" normalizeH="0" baseline="0" dirty="0">
                <a:ln>
                  <a:noFill/>
                </a:ln>
                <a:solidFill>
                  <a:schemeClr val="tx1"/>
                </a:solidFill>
                <a:effectLst/>
                <a:cs typeface="Arial" panose="020B0604020202020204" pitchFamily="34" charset="0"/>
              </a:rPr>
              <a:t> </a:t>
            </a:r>
          </a:p>
        </p:txBody>
      </p:sp>
    </p:spTree>
    <p:extLst>
      <p:ext uri="{BB962C8B-B14F-4D97-AF65-F5344CB8AC3E}">
        <p14:creationId xmlns:p14="http://schemas.microsoft.com/office/powerpoint/2010/main" val="8060106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dirty="0">
                <a:solidFill>
                  <a:srgbClr val="00B050"/>
                </a:solidFill>
                <a:latin typeface="Söhne"/>
              </a:rPr>
              <a:t>3</a:t>
            </a:r>
            <a:r>
              <a:rPr lang="fr-FR" b="0" i="0" dirty="0">
                <a:solidFill>
                  <a:srgbClr val="00B050"/>
                </a:solidFill>
                <a:effectLst/>
                <a:latin typeface="Söhne"/>
              </a:rPr>
              <a:t>. Instructions de contrôle</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13</a:t>
            </a:fld>
            <a:endParaRPr lang="fr-DZ"/>
          </a:p>
        </p:txBody>
      </p:sp>
      <p:sp>
        <p:nvSpPr>
          <p:cNvPr id="7" name="ZoneTexte 6">
            <a:extLst>
              <a:ext uri="{FF2B5EF4-FFF2-40B4-BE49-F238E27FC236}">
                <a16:creationId xmlns:a16="http://schemas.microsoft.com/office/drawing/2014/main" id="{EA1ABF56-83C8-9A87-EB17-EC857C1E5DFB}"/>
              </a:ext>
            </a:extLst>
          </p:cNvPr>
          <p:cNvSpPr txBox="1"/>
          <p:nvPr/>
        </p:nvSpPr>
        <p:spPr>
          <a:xfrm>
            <a:off x="546812" y="774232"/>
            <a:ext cx="10515600" cy="738664"/>
          </a:xfrm>
          <a:prstGeom prst="rect">
            <a:avLst/>
          </a:prstGeom>
          <a:noFill/>
        </p:spPr>
        <p:txBody>
          <a:bodyPr wrap="square" rtlCol="0">
            <a:spAutoFit/>
          </a:bodyPr>
          <a:lstStyle/>
          <a:p>
            <a:r>
              <a:rPr lang="fr-FR" sz="2400" b="1" dirty="0">
                <a:solidFill>
                  <a:schemeClr val="accent2">
                    <a:lumMod val="75000"/>
                  </a:schemeClr>
                </a:solidFill>
                <a:latin typeface="Arial" panose="020B0604020202020204" pitchFamily="34" charset="0"/>
                <a:cs typeface="Arial" panose="020B0604020202020204" pitchFamily="34" charset="0"/>
              </a:rPr>
              <a:t>Utilisation de break</a:t>
            </a:r>
            <a:r>
              <a:rPr lang="fr-FR" sz="2400" b="1" i="0" dirty="0">
                <a:solidFill>
                  <a:schemeClr val="accent2">
                    <a:lumMod val="75000"/>
                  </a:schemeClr>
                </a:solidFill>
                <a:effectLst/>
                <a:latin typeface="Arial" panose="020B0604020202020204" pitchFamily="34" charset="0"/>
                <a:cs typeface="Arial" panose="020B0604020202020204" pitchFamily="34" charset="0"/>
              </a:rPr>
              <a:t> :</a:t>
            </a:r>
          </a:p>
          <a:p>
            <a:r>
              <a:rPr lang="fr-FR" dirty="0">
                <a:solidFill>
                  <a:srgbClr val="374151"/>
                </a:solidFill>
                <a:latin typeface="Arial" panose="020B0604020202020204" pitchFamily="34" charset="0"/>
                <a:cs typeface="Arial" panose="020B0604020202020204" pitchFamily="34" charset="0"/>
              </a:rPr>
              <a:t>Il est possible de sortir directement d’une boucle</a:t>
            </a:r>
            <a:r>
              <a:rPr lang="fr-FR" b="1" dirty="0">
                <a:solidFill>
                  <a:srgbClr val="374151"/>
                </a:solidFill>
                <a:latin typeface="Arial" panose="020B0604020202020204" pitchFamily="34" charset="0"/>
                <a:cs typeface="Arial" panose="020B0604020202020204" pitchFamily="34" charset="0"/>
              </a:rPr>
              <a:t> for </a:t>
            </a:r>
            <a:r>
              <a:rPr lang="fr-FR" dirty="0">
                <a:solidFill>
                  <a:srgbClr val="374151"/>
                </a:solidFill>
                <a:latin typeface="Arial" panose="020B0604020202020204" pitchFamily="34" charset="0"/>
                <a:cs typeface="Arial" panose="020B0604020202020204" pitchFamily="34" charset="0"/>
              </a:rPr>
              <a:t>ou </a:t>
            </a:r>
            <a:r>
              <a:rPr lang="fr-FR" b="1" dirty="0" err="1">
                <a:solidFill>
                  <a:srgbClr val="374151"/>
                </a:solidFill>
                <a:latin typeface="Arial" panose="020B0604020202020204" pitchFamily="34" charset="0"/>
                <a:cs typeface="Arial" panose="020B0604020202020204" pitchFamily="34" charset="0"/>
              </a:rPr>
              <a:t>while</a:t>
            </a:r>
            <a:r>
              <a:rPr lang="fr-FR" dirty="0">
                <a:solidFill>
                  <a:srgbClr val="374151"/>
                </a:solidFill>
                <a:latin typeface="Arial" panose="020B0604020202020204" pitchFamily="34" charset="0"/>
                <a:cs typeface="Arial" panose="020B0604020202020204" pitchFamily="34" charset="0"/>
              </a:rPr>
              <a:t> en utilisant la commande break.</a:t>
            </a:r>
            <a:endParaRPr lang="fr-DZ" b="1" dirty="0">
              <a:solidFill>
                <a:schemeClr val="accent2">
                  <a:lumMod val="75000"/>
                </a:schemeClr>
              </a:solidFill>
              <a:latin typeface="Arial" panose="020B0604020202020204" pitchFamily="34" charset="0"/>
              <a:cs typeface="Arial" panose="020B0604020202020204" pitchFamily="34" charset="0"/>
            </a:endParaRPr>
          </a:p>
        </p:txBody>
      </p:sp>
      <p:sp>
        <p:nvSpPr>
          <p:cNvPr id="13" name="ZoneTexte 12">
            <a:extLst>
              <a:ext uri="{FF2B5EF4-FFF2-40B4-BE49-F238E27FC236}">
                <a16:creationId xmlns:a16="http://schemas.microsoft.com/office/drawing/2014/main" id="{76971A67-0360-E9CA-96CE-C865667D535B}"/>
              </a:ext>
            </a:extLst>
          </p:cNvPr>
          <p:cNvSpPr txBox="1"/>
          <p:nvPr/>
        </p:nvSpPr>
        <p:spPr>
          <a:xfrm>
            <a:off x="3048000" y="1777145"/>
            <a:ext cx="6096000" cy="3780522"/>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fr-FR" b="0" i="0" dirty="0" err="1">
                <a:solidFill>
                  <a:srgbClr val="FFFFFF"/>
                </a:solidFill>
                <a:effectLst/>
                <a:latin typeface="Arial" panose="020B0604020202020204" pitchFamily="34" charset="0"/>
                <a:cs typeface="Arial" panose="020B0604020202020204" pitchFamily="34" charset="0"/>
              </a:rPr>
              <a:t>Eps</a:t>
            </a:r>
            <a:r>
              <a:rPr lang="fr-FR" b="0" i="0" dirty="0">
                <a:solidFill>
                  <a:srgbClr val="FFFFFF"/>
                </a:solidFill>
                <a:effectLst/>
                <a:latin typeface="Arial" panose="020B0604020202020204" pitchFamily="34" charset="0"/>
                <a:cs typeface="Arial" panose="020B0604020202020204" pitchFamily="34" charset="0"/>
              </a:rPr>
              <a:t>=1;</a:t>
            </a:r>
          </a:p>
          <a:p>
            <a:pPr>
              <a:lnSpc>
                <a:spcPct val="150000"/>
              </a:lnSpc>
            </a:pPr>
            <a:r>
              <a:rPr lang="fr-FR" b="0" i="0" dirty="0">
                <a:solidFill>
                  <a:srgbClr val="FFFFFF"/>
                </a:solidFill>
                <a:effectLst/>
                <a:latin typeface="Arial" panose="020B0604020202020204" pitchFamily="34" charset="0"/>
                <a:cs typeface="Arial" panose="020B0604020202020204" pitchFamily="34" charset="0"/>
              </a:rPr>
              <a:t> for (n=1:100)</a:t>
            </a:r>
          </a:p>
          <a:p>
            <a:pPr>
              <a:lnSpc>
                <a:spcPct val="150000"/>
              </a:lnSpc>
            </a:pPr>
            <a:r>
              <a:rPr lang="fr-FR" dirty="0">
                <a:solidFill>
                  <a:srgbClr val="FFFFFF"/>
                </a:solidFill>
                <a:latin typeface="Arial" panose="020B0604020202020204" pitchFamily="34" charset="0"/>
                <a:cs typeface="Arial" panose="020B0604020202020204" pitchFamily="34" charset="0"/>
              </a:rPr>
              <a:t>       </a:t>
            </a:r>
            <a:r>
              <a:rPr lang="fr-FR" dirty="0" err="1">
                <a:solidFill>
                  <a:srgbClr val="FFFFFF"/>
                </a:solidFill>
                <a:latin typeface="Arial" panose="020B0604020202020204" pitchFamily="34" charset="0"/>
                <a:cs typeface="Arial" panose="020B0604020202020204" pitchFamily="34" charset="0"/>
              </a:rPr>
              <a:t>Eps</a:t>
            </a:r>
            <a:r>
              <a:rPr lang="fr-FR" dirty="0">
                <a:solidFill>
                  <a:srgbClr val="FFFFFF"/>
                </a:solidFill>
                <a:latin typeface="Arial" panose="020B0604020202020204" pitchFamily="34" charset="0"/>
                <a:cs typeface="Arial" panose="020B0604020202020204" pitchFamily="34" charset="0"/>
              </a:rPr>
              <a:t>=</a:t>
            </a:r>
            <a:r>
              <a:rPr lang="fr-FR" dirty="0" err="1">
                <a:solidFill>
                  <a:srgbClr val="FFFFFF"/>
                </a:solidFill>
                <a:latin typeface="Arial" panose="020B0604020202020204" pitchFamily="34" charset="0"/>
                <a:cs typeface="Arial" panose="020B0604020202020204" pitchFamily="34" charset="0"/>
              </a:rPr>
              <a:t>Eps</a:t>
            </a:r>
            <a:r>
              <a:rPr lang="fr-FR" dirty="0">
                <a:solidFill>
                  <a:srgbClr val="FFFFFF"/>
                </a:solidFill>
                <a:latin typeface="Arial" panose="020B0604020202020204" pitchFamily="34" charset="0"/>
                <a:cs typeface="Arial" panose="020B0604020202020204" pitchFamily="34" charset="0"/>
              </a:rPr>
              <a:t>/2;</a:t>
            </a:r>
          </a:p>
          <a:p>
            <a:pPr>
              <a:lnSpc>
                <a:spcPct val="150000"/>
              </a:lnSpc>
            </a:pPr>
            <a:r>
              <a:rPr lang="fr-FR" dirty="0">
                <a:solidFill>
                  <a:srgbClr val="FFFFFF"/>
                </a:solidFill>
                <a:latin typeface="Arial" panose="020B0604020202020204" pitchFamily="34" charset="0"/>
                <a:cs typeface="Arial" panose="020B0604020202020204" pitchFamily="34" charset="0"/>
              </a:rPr>
              <a:t>       if ((Eps+1)&lt;=1)</a:t>
            </a:r>
          </a:p>
          <a:p>
            <a:pPr>
              <a:lnSpc>
                <a:spcPct val="150000"/>
              </a:lnSpc>
            </a:pPr>
            <a:r>
              <a:rPr lang="fr-FR" dirty="0">
                <a:solidFill>
                  <a:srgbClr val="FFFFFF"/>
                </a:solidFill>
                <a:latin typeface="Arial" panose="020B0604020202020204" pitchFamily="34" charset="0"/>
                <a:cs typeface="Arial" panose="020B0604020202020204" pitchFamily="34" charset="0"/>
              </a:rPr>
              <a:t>          </a:t>
            </a:r>
            <a:r>
              <a:rPr lang="fr-FR" dirty="0" err="1">
                <a:solidFill>
                  <a:srgbClr val="FFFFFF"/>
                </a:solidFill>
                <a:latin typeface="Arial" panose="020B0604020202020204" pitchFamily="34" charset="0"/>
                <a:cs typeface="Arial" panose="020B0604020202020204" pitchFamily="34" charset="0"/>
              </a:rPr>
              <a:t>Eps</a:t>
            </a:r>
            <a:r>
              <a:rPr lang="fr-FR" dirty="0">
                <a:solidFill>
                  <a:srgbClr val="FFFFFF"/>
                </a:solidFill>
                <a:latin typeface="Arial" panose="020B0604020202020204" pitchFamily="34" charset="0"/>
                <a:cs typeface="Arial" panose="020B0604020202020204" pitchFamily="34" charset="0"/>
              </a:rPr>
              <a:t>=</a:t>
            </a:r>
            <a:r>
              <a:rPr lang="fr-FR" dirty="0" err="1">
                <a:solidFill>
                  <a:srgbClr val="FFFFFF"/>
                </a:solidFill>
                <a:latin typeface="Arial" panose="020B0604020202020204" pitchFamily="34" charset="0"/>
                <a:cs typeface="Arial" panose="020B0604020202020204" pitchFamily="34" charset="0"/>
              </a:rPr>
              <a:t>Eps</a:t>
            </a:r>
            <a:r>
              <a:rPr lang="fr-FR" dirty="0">
                <a:solidFill>
                  <a:srgbClr val="FFFFFF"/>
                </a:solidFill>
                <a:latin typeface="Arial" panose="020B0604020202020204" pitchFamily="34" charset="0"/>
                <a:cs typeface="Arial" panose="020B0604020202020204" pitchFamily="34" charset="0"/>
              </a:rPr>
              <a:t>*2</a:t>
            </a:r>
          </a:p>
          <a:p>
            <a:pPr>
              <a:lnSpc>
                <a:spcPct val="150000"/>
              </a:lnSpc>
            </a:pPr>
            <a:r>
              <a:rPr lang="fr-FR" dirty="0">
                <a:solidFill>
                  <a:srgbClr val="FFFFFF"/>
                </a:solidFill>
                <a:latin typeface="Arial" panose="020B0604020202020204" pitchFamily="34" charset="0"/>
                <a:cs typeface="Arial" panose="020B0604020202020204" pitchFamily="34" charset="0"/>
              </a:rPr>
              <a:t>          break</a:t>
            </a:r>
          </a:p>
          <a:p>
            <a:pPr>
              <a:lnSpc>
                <a:spcPct val="150000"/>
              </a:lnSpc>
            </a:pPr>
            <a:r>
              <a:rPr lang="fr-FR" dirty="0">
                <a:solidFill>
                  <a:srgbClr val="FFFFFF"/>
                </a:solidFill>
                <a:latin typeface="Arial" panose="020B0604020202020204" pitchFamily="34" charset="0"/>
                <a:cs typeface="Arial" panose="020B0604020202020204" pitchFamily="34" charset="0"/>
              </a:rPr>
              <a:t>        end</a:t>
            </a:r>
          </a:p>
          <a:p>
            <a:pPr>
              <a:lnSpc>
                <a:spcPct val="150000"/>
              </a:lnSpc>
            </a:pPr>
            <a:r>
              <a:rPr lang="fr-FR" dirty="0">
                <a:solidFill>
                  <a:srgbClr val="FFFFFF"/>
                </a:solidFill>
                <a:latin typeface="Arial" panose="020B0604020202020204" pitchFamily="34" charset="0"/>
                <a:cs typeface="Arial" panose="020B0604020202020204" pitchFamily="34" charset="0"/>
              </a:rPr>
              <a:t>  end</a:t>
            </a:r>
          </a:p>
          <a:p>
            <a:pPr>
              <a:lnSpc>
                <a:spcPct val="150000"/>
              </a:lnSpc>
            </a:pPr>
            <a:r>
              <a:rPr lang="fr-FR" dirty="0" err="1">
                <a:solidFill>
                  <a:srgbClr val="FFFFFF"/>
                </a:solidFill>
                <a:latin typeface="Arial" panose="020B0604020202020204" pitchFamily="34" charset="0"/>
                <a:cs typeface="Arial" panose="020B0604020202020204" pitchFamily="34" charset="0"/>
              </a:rPr>
              <a:t>disp</a:t>
            </a:r>
            <a:r>
              <a:rPr lang="fr-FR" dirty="0">
                <a:solidFill>
                  <a:srgbClr val="FFFFFF"/>
                </a:solidFill>
                <a:latin typeface="Arial" panose="020B0604020202020204" pitchFamily="34" charset="0"/>
                <a:cs typeface="Arial" panose="020B0604020202020204" pitchFamily="34" charset="0"/>
              </a:rPr>
              <a:t>(n)</a:t>
            </a:r>
            <a:endParaRPr lang="fr-DZ" dirty="0">
              <a:latin typeface="Arial" panose="020B0604020202020204" pitchFamily="34" charset="0"/>
              <a:cs typeface="Arial" panose="020B0604020202020204" pitchFamily="34" charset="0"/>
            </a:endParaRPr>
          </a:p>
        </p:txBody>
      </p:sp>
      <p:sp>
        <p:nvSpPr>
          <p:cNvPr id="3" name="ZoneTexte 2">
            <a:extLst>
              <a:ext uri="{FF2B5EF4-FFF2-40B4-BE49-F238E27FC236}">
                <a16:creationId xmlns:a16="http://schemas.microsoft.com/office/drawing/2014/main" id="{89BA68B7-4C3E-613E-ED3B-935BE5235E79}"/>
              </a:ext>
            </a:extLst>
          </p:cNvPr>
          <p:cNvSpPr txBox="1"/>
          <p:nvPr/>
        </p:nvSpPr>
        <p:spPr>
          <a:xfrm>
            <a:off x="990926" y="5746858"/>
            <a:ext cx="7162474" cy="369332"/>
          </a:xfrm>
          <a:prstGeom prst="rect">
            <a:avLst/>
          </a:prstGeom>
          <a:noFill/>
        </p:spPr>
        <p:txBody>
          <a:bodyPr wrap="none" rtlCol="0">
            <a:spAutoFit/>
          </a:bodyPr>
          <a:lstStyle/>
          <a:p>
            <a:r>
              <a:rPr lang="fr-FR" dirty="0"/>
              <a:t>Le test (Eps+1)&lt;=1 provo</a:t>
            </a:r>
            <a:r>
              <a:rPr lang="en-US" dirty="0"/>
              <a:t>que la sortie de la boucle for à la 52ème iteration.</a:t>
            </a:r>
            <a:endParaRPr lang="fr-DZ" dirty="0"/>
          </a:p>
        </p:txBody>
      </p:sp>
    </p:spTree>
    <p:extLst>
      <p:ext uri="{BB962C8B-B14F-4D97-AF65-F5344CB8AC3E}">
        <p14:creationId xmlns:p14="http://schemas.microsoft.com/office/powerpoint/2010/main" val="6318980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D0429D-9131-BF6B-4811-5A1A923D5738}"/>
              </a:ext>
            </a:extLst>
          </p:cNvPr>
          <p:cNvSpPr>
            <a:spLocks noGrp="1"/>
          </p:cNvSpPr>
          <p:nvPr>
            <p:ph type="title"/>
          </p:nvPr>
        </p:nvSpPr>
        <p:spPr/>
        <p:txBody>
          <a:bodyPr/>
          <a:lstStyle/>
          <a:p>
            <a:r>
              <a:rPr lang="fr-FR" dirty="0">
                <a:solidFill>
                  <a:srgbClr val="FF0000"/>
                </a:solidFill>
              </a:rPr>
              <a:t>Exercice1</a:t>
            </a:r>
            <a:endParaRPr lang="fr-DZ" dirty="0">
              <a:solidFill>
                <a:srgbClr val="FF0000"/>
              </a:solidFill>
            </a:endParaRPr>
          </a:p>
        </p:txBody>
      </p:sp>
      <p:sp>
        <p:nvSpPr>
          <p:cNvPr id="3" name="Espace réservé du contenu 2">
            <a:extLst>
              <a:ext uri="{FF2B5EF4-FFF2-40B4-BE49-F238E27FC236}">
                <a16:creationId xmlns:a16="http://schemas.microsoft.com/office/drawing/2014/main" id="{2F337B91-5E43-0D57-C673-110EB28FC9FC}"/>
              </a:ext>
            </a:extLst>
          </p:cNvPr>
          <p:cNvSpPr>
            <a:spLocks noGrp="1"/>
          </p:cNvSpPr>
          <p:nvPr>
            <p:ph sz="quarter" idx="13"/>
          </p:nvPr>
        </p:nvSpPr>
        <p:spPr>
          <a:xfrm>
            <a:off x="913774" y="1537252"/>
            <a:ext cx="10363826" cy="4253947"/>
          </a:xfrm>
        </p:spPr>
        <p:txBody>
          <a:bodyPr>
            <a:normAutofit/>
          </a:bodyPr>
          <a:lstStyle/>
          <a:p>
            <a:pPr marL="0" indent="0">
              <a:buNone/>
            </a:pPr>
            <a:r>
              <a:rPr lang="fr-FR" sz="2000" dirty="0">
                <a:latin typeface="Arial" panose="020B0604020202020204" pitchFamily="34" charset="0"/>
                <a:cs typeface="Arial" panose="020B0604020202020204" pitchFamily="34" charset="0"/>
              </a:rPr>
              <a:t>Soit le programme Matlab suivant : </a:t>
            </a:r>
          </a:p>
          <a:p>
            <a:pPr marL="0" indent="0">
              <a:buNone/>
            </a:pPr>
            <a:endParaRPr lang="fr-FR" sz="2000" dirty="0">
              <a:latin typeface="Arial" panose="020B0604020202020204" pitchFamily="34" charset="0"/>
              <a:cs typeface="Arial" panose="020B0604020202020204" pitchFamily="34" charset="0"/>
            </a:endParaRPr>
          </a:p>
          <a:p>
            <a:pPr marL="0" indent="0">
              <a:buNone/>
            </a:pPr>
            <a:endParaRPr lang="fr-FR" sz="2000" dirty="0">
              <a:latin typeface="Arial" panose="020B0604020202020204" pitchFamily="34" charset="0"/>
              <a:cs typeface="Arial" panose="020B0604020202020204" pitchFamily="34" charset="0"/>
            </a:endParaRPr>
          </a:p>
          <a:p>
            <a:pPr marL="0" indent="0">
              <a:buNone/>
            </a:pPr>
            <a:endParaRPr lang="fr-FR" sz="2000" dirty="0">
              <a:latin typeface="Arial" panose="020B0604020202020204" pitchFamily="34" charset="0"/>
              <a:cs typeface="Arial" panose="020B0604020202020204" pitchFamily="34" charset="0"/>
            </a:endParaRPr>
          </a:p>
          <a:p>
            <a:pPr marL="0" indent="0">
              <a:buNone/>
            </a:pPr>
            <a:endParaRPr lang="fr-FR" sz="2000" dirty="0">
              <a:latin typeface="Arial" panose="020B0604020202020204" pitchFamily="34" charset="0"/>
              <a:cs typeface="Arial" panose="020B0604020202020204" pitchFamily="34" charset="0"/>
            </a:endParaRPr>
          </a:p>
          <a:p>
            <a:pPr marL="0" indent="0">
              <a:buNone/>
            </a:pPr>
            <a:endParaRPr lang="fr-FR" sz="2000" dirty="0">
              <a:latin typeface="Arial" panose="020B0604020202020204" pitchFamily="34" charset="0"/>
              <a:cs typeface="Arial" panose="020B0604020202020204" pitchFamily="34" charset="0"/>
            </a:endParaRPr>
          </a:p>
          <a:p>
            <a:pPr marL="514350" indent="-514350">
              <a:buAutoNum type="arabicParenR"/>
            </a:pPr>
            <a:r>
              <a:rPr lang="fr-FR" sz="2000" dirty="0">
                <a:latin typeface="Arial" panose="020B0604020202020204" pitchFamily="34" charset="0"/>
                <a:cs typeface="Arial" panose="020B0604020202020204" pitchFamily="34" charset="0"/>
              </a:rPr>
              <a:t>Quelle est le résultat affiché par ce programme pour les valeurs suivantes de N : 5, 7 </a:t>
            </a:r>
            <a:r>
              <a:rPr lang="fr-FR" sz="2000">
                <a:latin typeface="Arial" panose="020B0604020202020204" pitchFamily="34" charset="0"/>
                <a:cs typeface="Arial" panose="020B0604020202020204" pitchFamily="34" charset="0"/>
              </a:rPr>
              <a:t>et 10. </a:t>
            </a:r>
            <a:endParaRPr lang="fr-FR" sz="2000" dirty="0">
              <a:latin typeface="Arial" panose="020B0604020202020204" pitchFamily="34" charset="0"/>
              <a:cs typeface="Arial" panose="020B0604020202020204" pitchFamily="34" charset="0"/>
            </a:endParaRPr>
          </a:p>
          <a:p>
            <a:pPr marL="0" indent="0">
              <a:buNone/>
            </a:pPr>
            <a:r>
              <a:rPr lang="fr-FR" sz="2000" dirty="0">
                <a:latin typeface="Arial" panose="020B0604020202020204" pitchFamily="34" charset="0"/>
                <a:cs typeface="Arial" panose="020B0604020202020204" pitchFamily="34" charset="0"/>
              </a:rPr>
              <a:t>2) Que fait ce programme ?</a:t>
            </a:r>
          </a:p>
          <a:p>
            <a:pPr marL="0" indent="0">
              <a:buNone/>
            </a:pPr>
            <a:r>
              <a:rPr lang="fr-FR" sz="2000" dirty="0">
                <a:latin typeface="Arial" panose="020B0604020202020204" pitchFamily="34" charset="0"/>
                <a:cs typeface="Arial" panose="020B0604020202020204" pitchFamily="34" charset="0"/>
              </a:rPr>
              <a:t> 3) Réécrivez ce programme en utilisant la boucle </a:t>
            </a:r>
            <a:r>
              <a:rPr lang="fr-FR" sz="2000" dirty="0" err="1">
                <a:latin typeface="Arial" panose="020B0604020202020204" pitchFamily="34" charset="0"/>
                <a:cs typeface="Arial" panose="020B0604020202020204" pitchFamily="34" charset="0"/>
              </a:rPr>
              <a:t>while</a:t>
            </a:r>
            <a:r>
              <a:rPr lang="fr-FR" sz="2000" dirty="0">
                <a:latin typeface="Arial" panose="020B0604020202020204" pitchFamily="34" charset="0"/>
                <a:cs typeface="Arial" panose="020B0604020202020204" pitchFamily="34" charset="0"/>
              </a:rPr>
              <a:t> à la place de la boucle for.</a:t>
            </a:r>
            <a:endParaRPr lang="fr-DZ" sz="2000" dirty="0">
              <a:latin typeface="Arial" panose="020B0604020202020204" pitchFamily="34" charset="0"/>
              <a:cs typeface="Arial" panose="020B0604020202020204" pitchFamily="34" charset="0"/>
            </a:endParaRPr>
          </a:p>
        </p:txBody>
      </p:sp>
      <p:sp>
        <p:nvSpPr>
          <p:cNvPr id="4" name="Espace réservé de la date 3">
            <a:extLst>
              <a:ext uri="{FF2B5EF4-FFF2-40B4-BE49-F238E27FC236}">
                <a16:creationId xmlns:a16="http://schemas.microsoft.com/office/drawing/2014/main" id="{5D7CC788-118F-BE4F-3913-216964AABF9B}"/>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2883F4E7-4AC2-FB16-1E00-6EF7E62CDAEC}"/>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3060F33E-2B27-0C02-FC29-86054751DDFC}"/>
              </a:ext>
            </a:extLst>
          </p:cNvPr>
          <p:cNvSpPr>
            <a:spLocks noGrp="1"/>
          </p:cNvSpPr>
          <p:nvPr>
            <p:ph type="sldNum" sz="quarter" idx="12"/>
          </p:nvPr>
        </p:nvSpPr>
        <p:spPr/>
        <p:txBody>
          <a:bodyPr/>
          <a:lstStyle/>
          <a:p>
            <a:fld id="{9EB1766A-4D09-42F2-8F84-9EE8A7BFC700}" type="slidenum">
              <a:rPr lang="fr-DZ" smtClean="0"/>
              <a:t>14</a:t>
            </a:fld>
            <a:endParaRPr lang="fr-DZ"/>
          </a:p>
        </p:txBody>
      </p:sp>
      <p:sp>
        <p:nvSpPr>
          <p:cNvPr id="7" name="Rectangle 6">
            <a:extLst>
              <a:ext uri="{FF2B5EF4-FFF2-40B4-BE49-F238E27FC236}">
                <a16:creationId xmlns:a16="http://schemas.microsoft.com/office/drawing/2014/main" id="{168C47A9-BAB7-6ED3-1034-C413741B9D32}"/>
              </a:ext>
            </a:extLst>
          </p:cNvPr>
          <p:cNvSpPr/>
          <p:nvPr/>
        </p:nvSpPr>
        <p:spPr>
          <a:xfrm>
            <a:off x="2504661" y="1908313"/>
            <a:ext cx="6639339" cy="2001077"/>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indent="0">
              <a:buNone/>
            </a:pPr>
            <a:r>
              <a:rPr lang="fr-FR" sz="2000" b="1" dirty="0">
                <a:latin typeface="Arial" panose="020B0604020202020204" pitchFamily="34" charset="0"/>
                <a:cs typeface="Arial" panose="020B0604020202020204" pitchFamily="34" charset="0"/>
              </a:rPr>
              <a:t>N = input ('Entrez un nombre entier positif : ‘) ;</a:t>
            </a:r>
          </a:p>
          <a:p>
            <a:pPr marL="0" indent="0">
              <a:buNone/>
            </a:pPr>
            <a:r>
              <a:rPr lang="fr-FR" sz="2000" b="1" dirty="0">
                <a:latin typeface="Arial" panose="020B0604020202020204" pitchFamily="34" charset="0"/>
                <a:cs typeface="Arial" panose="020B0604020202020204" pitchFamily="34" charset="0"/>
              </a:rPr>
              <a:t>F=1 ;</a:t>
            </a:r>
          </a:p>
          <a:p>
            <a:pPr marL="0" indent="0">
              <a:buNone/>
            </a:pPr>
            <a:r>
              <a:rPr lang="fr-FR" sz="2000" b="1" dirty="0">
                <a:latin typeface="Arial" panose="020B0604020202020204" pitchFamily="34" charset="0"/>
                <a:cs typeface="Arial" panose="020B0604020202020204" pitchFamily="34" charset="0"/>
              </a:rPr>
              <a:t> for i = 1:N </a:t>
            </a:r>
          </a:p>
          <a:p>
            <a:pPr marL="0" indent="0">
              <a:buNone/>
            </a:pPr>
            <a:r>
              <a:rPr lang="fr-FR" sz="2000" b="1" dirty="0">
                <a:latin typeface="Arial" panose="020B0604020202020204" pitchFamily="34" charset="0"/>
                <a:cs typeface="Arial" panose="020B0604020202020204" pitchFamily="34" charset="0"/>
              </a:rPr>
              <a:t>            F=F*i ; </a:t>
            </a:r>
          </a:p>
          <a:p>
            <a:pPr marL="0" indent="0">
              <a:buNone/>
            </a:pPr>
            <a:r>
              <a:rPr lang="fr-FR" sz="2000" b="1" dirty="0">
                <a:latin typeface="Arial" panose="020B0604020202020204" pitchFamily="34" charset="0"/>
                <a:cs typeface="Arial" panose="020B0604020202020204" pitchFamily="34" charset="0"/>
              </a:rPr>
              <a:t> end </a:t>
            </a:r>
          </a:p>
          <a:p>
            <a:pPr marL="0" indent="0">
              <a:buNone/>
            </a:pPr>
            <a:r>
              <a:rPr lang="fr-FR" sz="2000" b="1" dirty="0" err="1">
                <a:latin typeface="Arial" panose="020B0604020202020204" pitchFamily="34" charset="0"/>
                <a:cs typeface="Arial" panose="020B0604020202020204" pitchFamily="34" charset="0"/>
              </a:rPr>
              <a:t>disp</a:t>
            </a:r>
            <a:r>
              <a:rPr lang="fr-FR" sz="2000" b="1" dirty="0">
                <a:latin typeface="Arial" panose="020B0604020202020204" pitchFamily="34" charset="0"/>
                <a:cs typeface="Arial" panose="020B0604020202020204" pitchFamily="34" charset="0"/>
              </a:rPr>
              <a:t>(F)</a:t>
            </a:r>
            <a:endParaRPr lang="fr-F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27972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D0429D-9131-BF6B-4811-5A1A923D5738}"/>
              </a:ext>
            </a:extLst>
          </p:cNvPr>
          <p:cNvSpPr>
            <a:spLocks noGrp="1"/>
          </p:cNvSpPr>
          <p:nvPr>
            <p:ph type="title"/>
          </p:nvPr>
        </p:nvSpPr>
        <p:spPr/>
        <p:txBody>
          <a:bodyPr/>
          <a:lstStyle/>
          <a:p>
            <a:r>
              <a:rPr lang="fr-FR" dirty="0">
                <a:solidFill>
                  <a:srgbClr val="FF0000"/>
                </a:solidFill>
              </a:rPr>
              <a:t>Exercice2</a:t>
            </a:r>
            <a:endParaRPr lang="fr-DZ" dirty="0">
              <a:solidFill>
                <a:srgbClr val="FF0000"/>
              </a:solidFill>
            </a:endParaRPr>
          </a:p>
        </p:txBody>
      </p:sp>
      <mc:AlternateContent xmlns:mc="http://schemas.openxmlformats.org/markup-compatibility/2006">
        <mc:Choice xmlns:a14="http://schemas.microsoft.com/office/drawing/2010/main" Requires="a14">
          <p:sp>
            <p:nvSpPr>
              <p:cNvPr id="3" name="Espace réservé du contenu 2">
                <a:extLst>
                  <a:ext uri="{FF2B5EF4-FFF2-40B4-BE49-F238E27FC236}">
                    <a16:creationId xmlns:a16="http://schemas.microsoft.com/office/drawing/2014/main" id="{2F337B91-5E43-0D57-C673-110EB28FC9FC}"/>
                  </a:ext>
                </a:extLst>
              </p:cNvPr>
              <p:cNvSpPr>
                <a:spLocks noGrp="1"/>
              </p:cNvSpPr>
              <p:nvPr>
                <p:ph sz="quarter" idx="13"/>
              </p:nvPr>
            </p:nvSpPr>
            <p:spPr>
              <a:xfrm>
                <a:off x="913774" y="1537252"/>
                <a:ext cx="10363826" cy="4253947"/>
              </a:xfrm>
            </p:spPr>
            <p:txBody>
              <a:bodyPr>
                <a:normAutofit/>
              </a:bodyPr>
              <a:lstStyle/>
              <a:p>
                <a:pPr marL="0" indent="0">
                  <a:buNone/>
                </a:pPr>
                <a:r>
                  <a:rPr lang="fr-FR" sz="2000" dirty="0">
                    <a:latin typeface="Arial" panose="020B0604020202020204" pitchFamily="34" charset="0"/>
                    <a:cs typeface="Arial" panose="020B0604020202020204" pitchFamily="34" charset="0"/>
                  </a:rPr>
                  <a:t>Soit la matrice A</a:t>
                </a:r>
              </a:p>
              <a:p>
                <a:pPr marL="0" indent="0">
                  <a:buNone/>
                </a:pPr>
                <a:r>
                  <a:rPr lang="fr-FR" sz="2000" dirty="0">
                    <a:latin typeface="Arial" panose="020B0604020202020204" pitchFamily="34" charset="0"/>
                    <a:cs typeface="Arial" panose="020B0604020202020204" pitchFamily="34" charset="0"/>
                  </a:rPr>
                  <a:t>A=[22 2 18 1; 9 20 19 91;17 3 4 12];   </a:t>
                </a:r>
                <a14:m>
                  <m:oMath xmlns:m="http://schemas.openxmlformats.org/officeDocument/2006/math">
                    <m:r>
                      <a:rPr lang="fr-FR" sz="2000" b="0" i="1" smtClean="0">
                        <a:latin typeface="Cambria Math" panose="02040503050406030204" pitchFamily="18" charset="0"/>
                        <a:cs typeface="Arial" panose="020B0604020202020204" pitchFamily="34" charset="0"/>
                      </a:rPr>
                      <m:t>𝐴</m:t>
                    </m:r>
                    <m:r>
                      <a:rPr lang="fr-FR" sz="2000" b="0" i="1" smtClean="0">
                        <a:latin typeface="Cambria Math" panose="02040503050406030204" pitchFamily="18" charset="0"/>
                        <a:cs typeface="Arial" panose="020B0604020202020204" pitchFamily="34" charset="0"/>
                      </a:rPr>
                      <m:t>=</m:t>
                    </m:r>
                    <m:d>
                      <m:dPr>
                        <m:begChr m:val="["/>
                        <m:endChr m:val="]"/>
                        <m:ctrlPr>
                          <a:rPr lang="fr-FR" sz="2000" b="0" i="1" smtClean="0">
                            <a:latin typeface="Cambria Math" panose="02040503050406030204" pitchFamily="18" charset="0"/>
                            <a:cs typeface="Arial" panose="020B0604020202020204" pitchFamily="34" charset="0"/>
                          </a:rPr>
                        </m:ctrlPr>
                      </m:dPr>
                      <m:e>
                        <m:m>
                          <m:mPr>
                            <m:mcs>
                              <m:mc>
                                <m:mcPr>
                                  <m:count m:val="3"/>
                                  <m:mcJc m:val="center"/>
                                </m:mcPr>
                              </m:mc>
                            </m:mcs>
                            <m:ctrlPr>
                              <a:rPr lang="fr-FR" sz="2000" b="0" i="1" smtClean="0">
                                <a:latin typeface="Cambria Math" panose="02040503050406030204" pitchFamily="18" charset="0"/>
                                <a:cs typeface="Arial" panose="020B0604020202020204" pitchFamily="34" charset="0"/>
                              </a:rPr>
                            </m:ctrlPr>
                          </m:mPr>
                          <m:mr>
                            <m:e>
                              <m:r>
                                <m:rPr>
                                  <m:brk m:alnAt="7"/>
                                </m:rPr>
                                <a:rPr lang="fr-FR" sz="2000" b="0" i="1" smtClean="0">
                                  <a:latin typeface="Cambria Math" panose="02040503050406030204" pitchFamily="18" charset="0"/>
                                  <a:cs typeface="Arial" panose="020B0604020202020204" pitchFamily="34" charset="0"/>
                                </a:rPr>
                                <m:t>2</m:t>
                              </m:r>
                              <m:r>
                                <a:rPr lang="fr-FR" sz="2000" b="0" i="1" smtClean="0">
                                  <a:latin typeface="Cambria Math" panose="02040503050406030204" pitchFamily="18" charset="0"/>
                                  <a:cs typeface="Arial" panose="020B0604020202020204" pitchFamily="34" charset="0"/>
                                </a:rPr>
                                <m:t>2</m:t>
                              </m:r>
                            </m:e>
                            <m:e>
                              <m:r>
                                <a:rPr lang="fr-FR" sz="2000" b="0" i="1" smtClean="0">
                                  <a:latin typeface="Cambria Math" panose="02040503050406030204" pitchFamily="18" charset="0"/>
                                  <a:cs typeface="Arial" panose="020B0604020202020204" pitchFamily="34" charset="0"/>
                                </a:rPr>
                                <m:t>2</m:t>
                              </m:r>
                            </m:e>
                            <m:e>
                              <m:r>
                                <a:rPr lang="fr-FR" sz="2000" b="0" i="1" smtClean="0">
                                  <a:latin typeface="Cambria Math" panose="02040503050406030204" pitchFamily="18" charset="0"/>
                                  <a:cs typeface="Arial" panose="020B0604020202020204" pitchFamily="34" charset="0"/>
                                </a:rPr>
                                <m:t>18 </m:t>
                              </m:r>
                            </m:e>
                          </m:mr>
                          <m:mr>
                            <m:e>
                              <m:r>
                                <a:rPr lang="fr-FR" sz="2000" b="0" i="1" smtClean="0">
                                  <a:latin typeface="Cambria Math" panose="02040503050406030204" pitchFamily="18" charset="0"/>
                                  <a:cs typeface="Arial" panose="020B0604020202020204" pitchFamily="34" charset="0"/>
                                </a:rPr>
                                <m:t>2</m:t>
                              </m:r>
                            </m:e>
                            <m:e>
                              <m:r>
                                <a:rPr lang="fr-FR" sz="2000" b="0" i="1" smtClean="0">
                                  <a:latin typeface="Cambria Math" panose="02040503050406030204" pitchFamily="18" charset="0"/>
                                  <a:cs typeface="Arial" panose="020B0604020202020204" pitchFamily="34" charset="0"/>
                                </a:rPr>
                                <m:t>20</m:t>
                              </m:r>
                            </m:e>
                            <m:e>
                              <m:r>
                                <a:rPr lang="fr-FR" sz="2000" b="0" i="1" smtClean="0">
                                  <a:latin typeface="Cambria Math" panose="02040503050406030204" pitchFamily="18" charset="0"/>
                                  <a:cs typeface="Arial" panose="020B0604020202020204" pitchFamily="34" charset="0"/>
                                </a:rPr>
                                <m:t>19</m:t>
                              </m:r>
                            </m:e>
                          </m:mr>
                          <m:mr>
                            <m:e>
                              <m:r>
                                <a:rPr lang="fr-FR" sz="2000" b="0" i="1" smtClean="0">
                                  <a:latin typeface="Cambria Math" panose="02040503050406030204" pitchFamily="18" charset="0"/>
                                  <a:cs typeface="Arial" panose="020B0604020202020204" pitchFamily="34" charset="0"/>
                                </a:rPr>
                                <m:t>17</m:t>
                              </m:r>
                            </m:e>
                            <m:e>
                              <m:r>
                                <a:rPr lang="fr-FR" sz="2000" b="0" i="1" smtClean="0">
                                  <a:latin typeface="Cambria Math" panose="02040503050406030204" pitchFamily="18" charset="0"/>
                                  <a:cs typeface="Arial" panose="020B0604020202020204" pitchFamily="34" charset="0"/>
                                </a:rPr>
                                <m:t>3</m:t>
                              </m:r>
                            </m:e>
                            <m:e>
                              <m:r>
                                <a:rPr lang="fr-FR" sz="2000" b="0" i="1" smtClean="0">
                                  <a:latin typeface="Cambria Math" panose="02040503050406030204" pitchFamily="18" charset="0"/>
                                  <a:cs typeface="Arial" panose="020B0604020202020204" pitchFamily="34" charset="0"/>
                                </a:rPr>
                                <m:t>4</m:t>
                              </m:r>
                            </m:e>
                          </m:mr>
                        </m:m>
                        <m:m>
                          <m:mPr>
                            <m:mcs>
                              <m:mc>
                                <m:mcPr>
                                  <m:count m:val="1"/>
                                  <m:mcJc m:val="center"/>
                                </m:mcPr>
                              </m:mc>
                            </m:mcs>
                            <m:ctrlPr>
                              <a:rPr lang="fr-FR" sz="2000" b="0" i="1" smtClean="0">
                                <a:latin typeface="Cambria Math" panose="02040503050406030204" pitchFamily="18" charset="0"/>
                                <a:cs typeface="Arial" panose="020B0604020202020204" pitchFamily="34" charset="0"/>
                              </a:rPr>
                            </m:ctrlPr>
                          </m:mPr>
                          <m:mr>
                            <m:e>
                              <m:r>
                                <m:rPr>
                                  <m:brk m:alnAt="7"/>
                                </m:rPr>
                                <a:rPr lang="fr-FR" sz="2000" b="0" i="1" smtClean="0">
                                  <a:latin typeface="Cambria Math" panose="02040503050406030204" pitchFamily="18" charset="0"/>
                                  <a:cs typeface="Arial" panose="020B0604020202020204" pitchFamily="34" charset="0"/>
                                </a:rPr>
                                <m:t> </m:t>
                              </m:r>
                              <m:r>
                                <a:rPr lang="fr-FR" sz="2000" b="0" i="1" smtClean="0">
                                  <a:latin typeface="Cambria Math" panose="02040503050406030204" pitchFamily="18" charset="0"/>
                                  <a:cs typeface="Arial" panose="020B0604020202020204" pitchFamily="34" charset="0"/>
                                </a:rPr>
                                <m:t>1</m:t>
                              </m:r>
                            </m:e>
                          </m:mr>
                          <m:mr>
                            <m:e>
                              <m:r>
                                <a:rPr lang="fr-FR" sz="2000" b="0" i="1" smtClean="0">
                                  <a:latin typeface="Cambria Math" panose="02040503050406030204" pitchFamily="18" charset="0"/>
                                  <a:cs typeface="Arial" panose="020B0604020202020204" pitchFamily="34" charset="0"/>
                                </a:rPr>
                                <m:t>  91</m:t>
                              </m:r>
                            </m:e>
                          </m:mr>
                          <m:mr>
                            <m:e>
                              <m:r>
                                <a:rPr lang="fr-FR" sz="2000" b="0" i="1" smtClean="0">
                                  <a:latin typeface="Cambria Math" panose="02040503050406030204" pitchFamily="18" charset="0"/>
                                  <a:cs typeface="Arial" panose="020B0604020202020204" pitchFamily="34" charset="0"/>
                                </a:rPr>
                                <m:t>  12</m:t>
                              </m:r>
                            </m:e>
                          </m:mr>
                        </m:m>
                      </m:e>
                    </m:d>
                  </m:oMath>
                </a14:m>
                <a:endParaRPr lang="fr-FR" sz="2000" dirty="0">
                  <a:latin typeface="Arial" panose="020B0604020202020204" pitchFamily="34" charset="0"/>
                  <a:cs typeface="Arial" panose="020B0604020202020204" pitchFamily="34" charset="0"/>
                </a:endParaRPr>
              </a:p>
              <a:p>
                <a:pPr marL="0" indent="0">
                  <a:buNone/>
                </a:pPr>
                <a:endParaRPr lang="fr-FR" sz="2000" dirty="0">
                  <a:latin typeface="Arial" panose="020B0604020202020204" pitchFamily="34" charset="0"/>
                  <a:cs typeface="Arial" panose="020B0604020202020204" pitchFamily="34" charset="0"/>
                </a:endParaRPr>
              </a:p>
              <a:p>
                <a:pPr marL="0" indent="0">
                  <a:buNone/>
                </a:pPr>
                <a:r>
                  <a:rPr lang="fr-FR" sz="2000" dirty="0">
                    <a:latin typeface="Arial" panose="020B0604020202020204" pitchFamily="34" charset="0"/>
                    <a:cs typeface="Arial" panose="020B0604020202020204" pitchFamily="34" charset="0"/>
                  </a:rPr>
                  <a:t>1) Quelle est la valeur maximale et minimale de la matrice A  en utilisant la boucle for.</a:t>
                </a:r>
              </a:p>
              <a:p>
                <a:pPr marL="0" indent="0">
                  <a:buNone/>
                </a:pPr>
                <a:r>
                  <a:rPr lang="fr-FR" sz="2000" dirty="0">
                    <a:latin typeface="Arial" panose="020B0604020202020204" pitchFamily="34" charset="0"/>
                    <a:cs typeface="Arial" panose="020B0604020202020204" pitchFamily="34" charset="0"/>
                  </a:rPr>
                  <a:t> 3) Réécrivez le programme en utilisant la boucle </a:t>
                </a:r>
                <a:r>
                  <a:rPr lang="fr-FR" sz="2000" dirty="0" err="1">
                    <a:latin typeface="Arial" panose="020B0604020202020204" pitchFamily="34" charset="0"/>
                    <a:cs typeface="Arial" panose="020B0604020202020204" pitchFamily="34" charset="0"/>
                  </a:rPr>
                  <a:t>while</a:t>
                </a:r>
                <a:r>
                  <a:rPr lang="fr-FR" sz="2000" dirty="0">
                    <a:latin typeface="Arial" panose="020B0604020202020204" pitchFamily="34" charset="0"/>
                    <a:cs typeface="Arial" panose="020B0604020202020204" pitchFamily="34" charset="0"/>
                  </a:rPr>
                  <a:t>.</a:t>
                </a:r>
                <a:endParaRPr lang="fr-DZ" sz="2000" dirty="0">
                  <a:latin typeface="Arial" panose="020B0604020202020204" pitchFamily="34" charset="0"/>
                  <a:cs typeface="Arial" panose="020B0604020202020204" pitchFamily="34" charset="0"/>
                </a:endParaRPr>
              </a:p>
            </p:txBody>
          </p:sp>
        </mc:Choice>
        <mc:Fallback>
          <p:sp>
            <p:nvSpPr>
              <p:cNvPr id="3" name="Espace réservé du contenu 2">
                <a:extLst>
                  <a:ext uri="{FF2B5EF4-FFF2-40B4-BE49-F238E27FC236}">
                    <a16:creationId xmlns:a16="http://schemas.microsoft.com/office/drawing/2014/main" id="{2F337B91-5E43-0D57-C673-110EB28FC9FC}"/>
                  </a:ext>
                </a:extLst>
              </p:cNvPr>
              <p:cNvSpPr>
                <a:spLocks noGrp="1" noRot="1" noChangeAspect="1" noMove="1" noResize="1" noEditPoints="1" noAdjustHandles="1" noChangeArrowheads="1" noChangeShapeType="1" noTextEdit="1"/>
              </p:cNvSpPr>
              <p:nvPr>
                <p:ph sz="quarter" idx="13"/>
              </p:nvPr>
            </p:nvSpPr>
            <p:spPr>
              <a:xfrm>
                <a:off x="913774" y="1537252"/>
                <a:ext cx="10363826" cy="4253947"/>
              </a:xfrm>
              <a:blipFill>
                <a:blip r:embed="rId2"/>
                <a:stretch>
                  <a:fillRect l="-647" t="-1289"/>
                </a:stretch>
              </a:blipFill>
            </p:spPr>
            <p:txBody>
              <a:bodyPr/>
              <a:lstStyle/>
              <a:p>
                <a:r>
                  <a:rPr lang="fr-DZ">
                    <a:noFill/>
                  </a:rPr>
                  <a:t> </a:t>
                </a:r>
              </a:p>
            </p:txBody>
          </p:sp>
        </mc:Fallback>
      </mc:AlternateContent>
      <p:sp>
        <p:nvSpPr>
          <p:cNvPr id="4" name="Espace réservé de la date 3">
            <a:extLst>
              <a:ext uri="{FF2B5EF4-FFF2-40B4-BE49-F238E27FC236}">
                <a16:creationId xmlns:a16="http://schemas.microsoft.com/office/drawing/2014/main" id="{5D7CC788-118F-BE4F-3913-216964AABF9B}"/>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2883F4E7-4AC2-FB16-1E00-6EF7E62CDAEC}"/>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3060F33E-2B27-0C02-FC29-86054751DDFC}"/>
              </a:ext>
            </a:extLst>
          </p:cNvPr>
          <p:cNvSpPr>
            <a:spLocks noGrp="1"/>
          </p:cNvSpPr>
          <p:nvPr>
            <p:ph type="sldNum" sz="quarter" idx="12"/>
          </p:nvPr>
        </p:nvSpPr>
        <p:spPr/>
        <p:txBody>
          <a:bodyPr/>
          <a:lstStyle/>
          <a:p>
            <a:fld id="{9EB1766A-4D09-42F2-8F84-9EE8A7BFC700}" type="slidenum">
              <a:rPr lang="fr-DZ" smtClean="0"/>
              <a:t>15</a:t>
            </a:fld>
            <a:endParaRPr lang="fr-DZ"/>
          </a:p>
        </p:txBody>
      </p:sp>
    </p:spTree>
    <p:extLst>
      <p:ext uri="{BB962C8B-B14F-4D97-AF65-F5344CB8AC3E}">
        <p14:creationId xmlns:p14="http://schemas.microsoft.com/office/powerpoint/2010/main" val="3803873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b="0" i="0" dirty="0">
                <a:solidFill>
                  <a:srgbClr val="00B050"/>
                </a:solidFill>
                <a:effectLst/>
                <a:latin typeface="Söhne"/>
              </a:rPr>
              <a:t>1. Les fichiers-M (M-Files)</a:t>
            </a:r>
            <a:endParaRPr lang="fr-DZ" dirty="0">
              <a:solidFill>
                <a:srgbClr val="00B050"/>
              </a:solidFill>
            </a:endParaRPr>
          </a:p>
        </p:txBody>
      </p:sp>
      <p:sp>
        <p:nvSpPr>
          <p:cNvPr id="3" name="Espace réservé du contenu 2">
            <a:extLst>
              <a:ext uri="{FF2B5EF4-FFF2-40B4-BE49-F238E27FC236}">
                <a16:creationId xmlns:a16="http://schemas.microsoft.com/office/drawing/2014/main" id="{496ED16A-869E-CC9D-DAB0-792BB04C4A2C}"/>
              </a:ext>
            </a:extLst>
          </p:cNvPr>
          <p:cNvSpPr>
            <a:spLocks noGrp="1"/>
          </p:cNvSpPr>
          <p:nvPr>
            <p:ph sz="quarter" idx="13"/>
          </p:nvPr>
        </p:nvSpPr>
        <p:spPr>
          <a:xfrm>
            <a:off x="989974" y="801067"/>
            <a:ext cx="10363826" cy="15638455"/>
          </a:xfrm>
        </p:spPr>
        <p:txBody>
          <a:bodyPr/>
          <a:lstStyle/>
          <a:p>
            <a:r>
              <a:rPr lang="fr-FR" b="0" i="0" dirty="0">
                <a:solidFill>
                  <a:srgbClr val="374151"/>
                </a:solidFill>
                <a:effectLst/>
                <a:latin typeface="Söhne"/>
              </a:rPr>
              <a:t>Les M-Files sont couramment utilisés pour créer des programmes, automatiser des tâches et effectuer des calculs complexes.</a:t>
            </a:r>
          </a:p>
          <a:p>
            <a:pPr marL="0" indent="0">
              <a:buNone/>
            </a:pPr>
            <a:endParaRPr lang="fr-DZ" dirty="0"/>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2</a:t>
            </a:fld>
            <a:endParaRPr lang="fr-DZ"/>
          </a:p>
        </p:txBody>
      </p:sp>
      <p:sp>
        <p:nvSpPr>
          <p:cNvPr id="8" name="Rectangle 2">
            <a:extLst>
              <a:ext uri="{FF2B5EF4-FFF2-40B4-BE49-F238E27FC236}">
                <a16:creationId xmlns:a16="http://schemas.microsoft.com/office/drawing/2014/main" id="{6B795AA1-774F-0D5C-8267-F83D23163125}"/>
              </a:ext>
            </a:extLst>
          </p:cNvPr>
          <p:cNvSpPr>
            <a:spLocks noChangeArrowheads="1"/>
          </p:cNvSpPr>
          <p:nvPr/>
        </p:nvSpPr>
        <p:spPr bwMode="auto">
          <a:xfrm>
            <a:off x="989974" y="1817678"/>
            <a:ext cx="10363826" cy="3739485"/>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50000"/>
              </a:lnSpc>
              <a:spcBef>
                <a:spcPct val="0"/>
              </a:spcBef>
              <a:spcAft>
                <a:spcPct val="0"/>
              </a:spcAft>
              <a:buClrTx/>
              <a:buSzTx/>
              <a:buFont typeface="+mj-lt"/>
              <a:buAutoNum type="arabicPeriod"/>
              <a:tabLst/>
            </a:pPr>
            <a:r>
              <a:rPr lang="fr-DZ" altLang="fr-DZ" sz="2000" b="1" dirty="0">
                <a:solidFill>
                  <a:schemeClr val="accent2">
                    <a:lumMod val="75000"/>
                  </a:schemeClr>
                </a:solidFill>
                <a:latin typeface="Arial" panose="020B0604020202020204" pitchFamily="34" charset="0"/>
                <a:cs typeface="Arial" panose="020B0604020202020204" pitchFamily="34" charset="0"/>
              </a:rPr>
              <a:t>Types de fichiers-M </a:t>
            </a:r>
            <a:r>
              <a:rPr lang="fr-DZ" altLang="fr-DZ" dirty="0">
                <a:latin typeface="Arial" panose="020B0604020202020204" pitchFamily="34" charset="0"/>
                <a:cs typeface="Arial" panose="020B0604020202020204" pitchFamily="34" charset="0"/>
              </a:rPr>
              <a:t>:</a:t>
            </a:r>
          </a:p>
          <a:p>
            <a:pPr marL="0" marR="0" lvl="0" indent="0" algn="l" defTabSz="914400" rtl="0" eaLnBrk="0" fontAlgn="base" latinLnBrk="0" hangingPunct="0">
              <a:lnSpc>
                <a:spcPct val="150000"/>
              </a:lnSpc>
              <a:spcBef>
                <a:spcPct val="0"/>
              </a:spcBef>
              <a:spcAft>
                <a:spcPct val="0"/>
              </a:spcAft>
              <a:buClrTx/>
              <a:buSzTx/>
              <a:buFontTx/>
              <a:buChar char="•"/>
              <a:tabLst/>
            </a:pPr>
            <a:r>
              <a:rPr lang="fr-FR" altLang="fr-DZ" b="1" dirty="0">
                <a:latin typeface="Arial" panose="020B0604020202020204" pitchFamily="34" charset="0"/>
                <a:cs typeface="Arial" panose="020B0604020202020204" pitchFamily="34" charset="0"/>
              </a:rPr>
              <a:t> </a:t>
            </a:r>
            <a:r>
              <a:rPr lang="fr-DZ" altLang="fr-DZ" b="1" dirty="0">
                <a:latin typeface="Arial" panose="020B0604020202020204" pitchFamily="34" charset="0"/>
                <a:cs typeface="Arial" panose="020B0604020202020204" pitchFamily="34" charset="0"/>
              </a:rPr>
              <a:t>Script M-Files </a:t>
            </a:r>
            <a:r>
              <a:rPr lang="fr-DZ" altLang="fr-DZ" dirty="0">
                <a:latin typeface="Arial" panose="020B0604020202020204" pitchFamily="34" charset="0"/>
                <a:cs typeface="Arial" panose="020B0604020202020204" pitchFamily="34" charset="0"/>
              </a:rPr>
              <a:t>: Ces fichiers contiennent une séquence d'instructions MATLAB pour effectuer une tâche ou une série de tâches spécifiques. Vous pouvez les exécuter en les ouvrant et en cliquant sur le bouton d'exécution, ou en utilisant la commande run ou simplement en tapant leur nom dans la console.</a:t>
            </a:r>
          </a:p>
          <a:p>
            <a:pPr marL="0" marR="0" lvl="0" indent="0" algn="l" defTabSz="914400" rtl="0" eaLnBrk="0" fontAlgn="base" latinLnBrk="0" hangingPunct="0">
              <a:lnSpc>
                <a:spcPct val="150000"/>
              </a:lnSpc>
              <a:spcBef>
                <a:spcPct val="0"/>
              </a:spcBef>
              <a:spcAft>
                <a:spcPct val="0"/>
              </a:spcAft>
              <a:buClrTx/>
              <a:buSzTx/>
              <a:buFontTx/>
              <a:buChar char="•"/>
              <a:tabLst/>
            </a:pPr>
            <a:r>
              <a:rPr lang="fr-FR" altLang="fr-DZ" b="1" dirty="0">
                <a:latin typeface="Arial" panose="020B0604020202020204" pitchFamily="34" charset="0"/>
                <a:cs typeface="Arial" panose="020B0604020202020204" pitchFamily="34" charset="0"/>
              </a:rPr>
              <a:t> </a:t>
            </a:r>
            <a:r>
              <a:rPr lang="fr-DZ" altLang="fr-DZ" b="1" dirty="0">
                <a:latin typeface="Arial" panose="020B0604020202020204" pitchFamily="34" charset="0"/>
                <a:cs typeface="Arial" panose="020B0604020202020204" pitchFamily="34" charset="0"/>
              </a:rPr>
              <a:t>Fonction M-Files </a:t>
            </a:r>
            <a:r>
              <a:rPr lang="fr-DZ" altLang="fr-DZ" dirty="0">
                <a:latin typeface="Arial" panose="020B0604020202020204" pitchFamily="34" charset="0"/>
                <a:cs typeface="Arial" panose="020B0604020202020204" pitchFamily="34" charset="0"/>
              </a:rPr>
              <a:t>: Les fonctions M-Files sont utilisées pour encapsuler un ensemble d'instructions dans une fonction réutilisable. Vous pouvez les appeler avec des arguments pour effectuer des calculs et renvoyer des résultats.</a:t>
            </a:r>
          </a:p>
          <a:p>
            <a:pPr marL="0" marR="0" lvl="0" indent="0" algn="l" defTabSz="914400" rtl="0" eaLnBrk="0" fontAlgn="base" latinLnBrk="0" hangingPunct="0">
              <a:lnSpc>
                <a:spcPct val="100000"/>
              </a:lnSpc>
              <a:spcBef>
                <a:spcPct val="0"/>
              </a:spcBef>
              <a:spcAft>
                <a:spcPct val="0"/>
              </a:spcAft>
              <a:buClrTx/>
              <a:buSzTx/>
              <a:buFontTx/>
              <a:buNone/>
              <a:tabLst/>
            </a:pPr>
            <a:endParaRPr lang="fr-DZ" altLang="fr-DZ" dirty="0"/>
          </a:p>
        </p:txBody>
      </p:sp>
    </p:spTree>
    <p:extLst>
      <p:ext uri="{BB962C8B-B14F-4D97-AF65-F5344CB8AC3E}">
        <p14:creationId xmlns:p14="http://schemas.microsoft.com/office/powerpoint/2010/main" val="3047671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b="0" i="0" dirty="0">
                <a:solidFill>
                  <a:srgbClr val="00B050"/>
                </a:solidFill>
                <a:effectLst/>
                <a:latin typeface="Söhne"/>
              </a:rPr>
              <a:t>1. Les fichiers-M (M-Files)</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3</a:t>
            </a:fld>
            <a:endParaRPr lang="fr-DZ"/>
          </a:p>
        </p:txBody>
      </p:sp>
      <p:sp>
        <p:nvSpPr>
          <p:cNvPr id="7" name="Rectangle 1">
            <a:extLst>
              <a:ext uri="{FF2B5EF4-FFF2-40B4-BE49-F238E27FC236}">
                <a16:creationId xmlns:a16="http://schemas.microsoft.com/office/drawing/2014/main" id="{2FD16500-70F6-192E-038F-24AB9679940B}"/>
              </a:ext>
            </a:extLst>
          </p:cNvPr>
          <p:cNvSpPr>
            <a:spLocks noChangeArrowheads="1"/>
          </p:cNvSpPr>
          <p:nvPr/>
        </p:nvSpPr>
        <p:spPr bwMode="auto">
          <a:xfrm>
            <a:off x="762001" y="1235053"/>
            <a:ext cx="10591800" cy="2343655"/>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algn="l" defTabSz="914400" rtl="0" eaLnBrk="0" fontAlgn="base" latinLnBrk="0" hangingPunct="0">
              <a:lnSpc>
                <a:spcPct val="150000"/>
              </a:lnSpc>
              <a:spcBef>
                <a:spcPct val="0"/>
              </a:spcBef>
              <a:spcAft>
                <a:spcPct val="0"/>
              </a:spcAft>
              <a:buClrTx/>
              <a:buSzTx/>
              <a:tabLst/>
            </a:pPr>
            <a:r>
              <a:rPr lang="fr-FR" altLang="fr-DZ" sz="2000" b="1" dirty="0">
                <a:solidFill>
                  <a:schemeClr val="accent2">
                    <a:lumMod val="75000"/>
                  </a:schemeClr>
                </a:solidFill>
              </a:rPr>
              <a:t>2. </a:t>
            </a:r>
            <a:r>
              <a:rPr lang="fr-DZ" altLang="fr-DZ" sz="2000" b="1" dirty="0">
                <a:solidFill>
                  <a:schemeClr val="accent2">
                    <a:lumMod val="75000"/>
                  </a:schemeClr>
                </a:solidFill>
              </a:rPr>
              <a:t>Création de fichiers-M </a:t>
            </a:r>
            <a:r>
              <a:rPr lang="fr-DZ" altLang="fr-DZ" sz="2000" dirty="0"/>
              <a:t> </a:t>
            </a:r>
            <a:endParaRPr lang="fr-FR" altLang="fr-DZ" sz="2000" dirty="0"/>
          </a:p>
          <a:p>
            <a:pPr marR="0" lvl="0" algn="l" defTabSz="914400" rtl="0" eaLnBrk="0" fontAlgn="base" latinLnBrk="0" hangingPunct="0">
              <a:lnSpc>
                <a:spcPct val="150000"/>
              </a:lnSpc>
              <a:spcBef>
                <a:spcPct val="0"/>
              </a:spcBef>
              <a:spcAft>
                <a:spcPct val="0"/>
              </a:spcAft>
              <a:buClrTx/>
              <a:buSzTx/>
              <a:tabLst/>
            </a:pPr>
            <a:r>
              <a:rPr lang="fr-DZ" altLang="fr-DZ" sz="2000" dirty="0"/>
              <a:t>Vous pouvez créer un nouveau fichier-M en utilisant l'éditeur MATLAB intégré. Pour cela, allez dans l'onglet "Editor" et sélectionnez "New Script" pour un script ou "New </a:t>
            </a:r>
            <a:r>
              <a:rPr lang="fr-DZ" altLang="fr-DZ" sz="2000" dirty="0" err="1"/>
              <a:t>Function</a:t>
            </a:r>
            <a:r>
              <a:rPr lang="fr-DZ" altLang="fr-DZ" sz="2000" dirty="0"/>
              <a:t>" pour une fonction. Vous pouvez également créer des fichiers-M en utilisant un éditeur de texte externe, mais assurez-vous d'utiliser l'extension .m pour les enregistrer. </a:t>
            </a:r>
          </a:p>
        </p:txBody>
      </p:sp>
    </p:spTree>
    <p:extLst>
      <p:ext uri="{BB962C8B-B14F-4D97-AF65-F5344CB8AC3E}">
        <p14:creationId xmlns:p14="http://schemas.microsoft.com/office/powerpoint/2010/main" val="1800993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b="0" i="0" dirty="0">
                <a:solidFill>
                  <a:srgbClr val="00B050"/>
                </a:solidFill>
                <a:effectLst/>
                <a:latin typeface="Söhne"/>
              </a:rPr>
              <a:t>Les fichiers-M (M-Files)</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a:t>Dr Saidi Farah</a:t>
            </a:r>
            <a:endParaRPr lang="fr-DZ"/>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4</a:t>
            </a:fld>
            <a:endParaRPr lang="fr-DZ"/>
          </a:p>
        </p:txBody>
      </p:sp>
      <p:sp>
        <p:nvSpPr>
          <p:cNvPr id="3" name="Rectangle 1">
            <a:extLst>
              <a:ext uri="{FF2B5EF4-FFF2-40B4-BE49-F238E27FC236}">
                <a16:creationId xmlns:a16="http://schemas.microsoft.com/office/drawing/2014/main" id="{C72C4F20-255A-BE19-0BF9-78B59BE66998}"/>
              </a:ext>
            </a:extLst>
          </p:cNvPr>
          <p:cNvSpPr>
            <a:spLocks noChangeArrowheads="1"/>
          </p:cNvSpPr>
          <p:nvPr/>
        </p:nvSpPr>
        <p:spPr bwMode="auto">
          <a:xfrm>
            <a:off x="762000" y="1087070"/>
            <a:ext cx="10187609" cy="2805320"/>
          </a:xfrm>
          <a:prstGeom prst="rect">
            <a:avLst/>
          </a:prstGeom>
          <a:noFill/>
          <a:ln>
            <a:noFill/>
          </a:ln>
        </p:spPr>
        <p:style>
          <a:lnRef idx="0">
            <a:scrgbClr r="0" g="0" b="0"/>
          </a:lnRef>
          <a:fillRef idx="0">
            <a:scrgbClr r="0" g="0" b="0"/>
          </a:fillRef>
          <a:effectRef idx="0">
            <a:scrgbClr r="0" g="0" b="0"/>
          </a:effectRef>
          <a:fontRef idx="minor">
            <a:schemeClr val="dk1"/>
          </a:fontRef>
        </p:style>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50000"/>
              </a:lnSpc>
              <a:spcBef>
                <a:spcPct val="0"/>
              </a:spcBef>
              <a:spcAft>
                <a:spcPct val="0"/>
              </a:spcAft>
              <a:buClrTx/>
              <a:buSzTx/>
              <a:buFontTx/>
              <a:buNone/>
              <a:tabLst/>
            </a:pPr>
            <a:r>
              <a:rPr lang="fr-FR" altLang="fr-DZ" sz="2000" b="1" dirty="0">
                <a:solidFill>
                  <a:schemeClr val="accent2">
                    <a:lumMod val="75000"/>
                  </a:schemeClr>
                </a:solidFill>
              </a:rPr>
              <a:t>3. </a:t>
            </a:r>
            <a:r>
              <a:rPr lang="fr-DZ" altLang="fr-DZ" sz="2000" b="1" dirty="0">
                <a:solidFill>
                  <a:schemeClr val="accent2">
                    <a:lumMod val="75000"/>
                  </a:schemeClr>
                </a:solidFill>
              </a:rPr>
              <a:t>Contenu d'un fichier-M </a:t>
            </a:r>
            <a:endParaRPr lang="fr-FR" altLang="fr-DZ" sz="2000" b="1" dirty="0">
              <a:solidFill>
                <a:schemeClr val="accent2">
                  <a:lumMod val="75000"/>
                </a:schemeClr>
              </a:solidFill>
            </a:endParaRPr>
          </a:p>
          <a:p>
            <a:pPr marL="0" marR="0" lvl="0" indent="0" algn="l" defTabSz="914400" rtl="0" eaLnBrk="0" fontAlgn="base" latinLnBrk="0" hangingPunct="0">
              <a:lnSpc>
                <a:spcPct val="150000"/>
              </a:lnSpc>
              <a:spcBef>
                <a:spcPct val="0"/>
              </a:spcBef>
              <a:spcAft>
                <a:spcPct val="0"/>
              </a:spcAft>
              <a:buClrTx/>
              <a:buSzTx/>
              <a:buFontTx/>
              <a:buNone/>
              <a:tabLst/>
            </a:pPr>
            <a:r>
              <a:rPr lang="fr-DZ" altLang="fr-DZ" sz="2000" dirty="0"/>
              <a:t>Les fichiers-M contiennent du code MATLAB standard, y compris des commentaires, des variables, des opérations, des boucles, des instructions conditionnelles, des appels de fonctions, etc. </a:t>
            </a:r>
            <a:endParaRPr lang="fr-FR" altLang="fr-DZ" sz="2000" dirty="0"/>
          </a:p>
          <a:p>
            <a:pPr marL="0" marR="0" lvl="0" indent="0" algn="l" defTabSz="914400" rtl="0" eaLnBrk="0" fontAlgn="base" latinLnBrk="0" hangingPunct="0">
              <a:lnSpc>
                <a:spcPct val="150000"/>
              </a:lnSpc>
              <a:spcBef>
                <a:spcPct val="0"/>
              </a:spcBef>
              <a:spcAft>
                <a:spcPct val="0"/>
              </a:spcAft>
              <a:buClrTx/>
              <a:buSzTx/>
              <a:buFontTx/>
              <a:buNone/>
              <a:tabLst/>
            </a:pPr>
            <a:r>
              <a:rPr lang="fr-DZ" altLang="fr-DZ" sz="2000" dirty="0"/>
              <a:t>Vous pouvez y inclure des commentaires en utilisant le caractère % pour documenter votre code. </a:t>
            </a:r>
          </a:p>
        </p:txBody>
      </p:sp>
    </p:spTree>
    <p:extLst>
      <p:ext uri="{BB962C8B-B14F-4D97-AF65-F5344CB8AC3E}">
        <p14:creationId xmlns:p14="http://schemas.microsoft.com/office/powerpoint/2010/main" val="14504371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b="0" i="0" dirty="0">
                <a:solidFill>
                  <a:srgbClr val="00B050"/>
                </a:solidFill>
                <a:effectLst/>
                <a:latin typeface="Söhne"/>
              </a:rPr>
              <a:t>1. Les fichiers-M (M-Files)</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5</a:t>
            </a:fld>
            <a:endParaRPr lang="fr-DZ"/>
          </a:p>
        </p:txBody>
      </p:sp>
      <p:sp>
        <p:nvSpPr>
          <p:cNvPr id="9" name="ZoneTexte 8">
            <a:extLst>
              <a:ext uri="{FF2B5EF4-FFF2-40B4-BE49-F238E27FC236}">
                <a16:creationId xmlns:a16="http://schemas.microsoft.com/office/drawing/2014/main" id="{F1739F10-ECE4-D0D7-A321-35E20487C9AD}"/>
              </a:ext>
            </a:extLst>
          </p:cNvPr>
          <p:cNvSpPr txBox="1"/>
          <p:nvPr/>
        </p:nvSpPr>
        <p:spPr>
          <a:xfrm>
            <a:off x="900370" y="1547010"/>
            <a:ext cx="9992139" cy="1881990"/>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a:spAutoFit/>
          </a:bodyPr>
          <a:lstStyle/>
          <a:p>
            <a:pPr>
              <a:lnSpc>
                <a:spcPct val="150000"/>
              </a:lnSpc>
            </a:pPr>
            <a:r>
              <a:rPr lang="fr-FR" sz="2000" b="1" dirty="0">
                <a:solidFill>
                  <a:schemeClr val="accent2">
                    <a:lumMod val="75000"/>
                  </a:schemeClr>
                </a:solidFill>
                <a:latin typeface="Arial" panose="020B0604020202020204" pitchFamily="34" charset="0"/>
                <a:cs typeface="Arial" panose="020B0604020202020204" pitchFamily="34" charset="0"/>
              </a:rPr>
              <a:t>4. Gestion de la mémoire </a:t>
            </a:r>
          </a:p>
          <a:p>
            <a:pPr>
              <a:lnSpc>
                <a:spcPct val="150000"/>
              </a:lnSpc>
            </a:pPr>
            <a:r>
              <a:rPr lang="fr-FR" sz="2000" dirty="0">
                <a:latin typeface="Arial" panose="020B0604020202020204" pitchFamily="34" charset="0"/>
                <a:cs typeface="Arial" panose="020B0604020202020204" pitchFamily="34" charset="0"/>
              </a:rPr>
              <a:t>Les variables créées dans un fichier-M sont stockées dans l'environnement MATLAB global. Veillez à gérer correctement la portée des variables pour éviter les conflits et les fuites de mémoire.</a:t>
            </a:r>
            <a:endParaRPr lang="fr-D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5863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b="0" i="0" dirty="0">
                <a:solidFill>
                  <a:srgbClr val="00B050"/>
                </a:solidFill>
                <a:effectLst/>
                <a:latin typeface="Söhne"/>
              </a:rPr>
              <a:t>2. Scripts et fonctions</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6</a:t>
            </a:fld>
            <a:endParaRPr lang="fr-DZ"/>
          </a:p>
        </p:txBody>
      </p:sp>
      <p:sp>
        <p:nvSpPr>
          <p:cNvPr id="3" name="ZoneTexte 2">
            <a:extLst>
              <a:ext uri="{FF2B5EF4-FFF2-40B4-BE49-F238E27FC236}">
                <a16:creationId xmlns:a16="http://schemas.microsoft.com/office/drawing/2014/main" id="{201AF9E2-908D-026C-0898-41B0AE1A42C9}"/>
              </a:ext>
            </a:extLst>
          </p:cNvPr>
          <p:cNvSpPr txBox="1"/>
          <p:nvPr/>
        </p:nvSpPr>
        <p:spPr>
          <a:xfrm>
            <a:off x="1878495" y="3569961"/>
            <a:ext cx="7686261" cy="1631216"/>
          </a:xfrm>
          <a:prstGeom prst="rect">
            <a:avLst/>
          </a:prstGeom>
        </p:spPr>
        <p:style>
          <a:lnRef idx="3">
            <a:schemeClr val="lt1"/>
          </a:lnRef>
          <a:fillRef idx="1">
            <a:schemeClr val="dk1"/>
          </a:fillRef>
          <a:effectRef idx="1">
            <a:schemeClr val="dk1"/>
          </a:effectRef>
          <a:fontRef idx="minor">
            <a:schemeClr val="lt1"/>
          </a:fontRef>
        </p:style>
        <p:txBody>
          <a:bodyPr wrap="square" rtlCol="0">
            <a:spAutoFit/>
          </a:bodyPr>
          <a:lstStyle/>
          <a:p>
            <a:r>
              <a:rPr lang="fr-FR" sz="2000" b="0" i="0" dirty="0">
                <a:solidFill>
                  <a:srgbClr val="FFFFFF"/>
                </a:solidFill>
                <a:effectLst/>
                <a:latin typeface="Arial" panose="020B0604020202020204" pitchFamily="34" charset="0"/>
                <a:cs typeface="Arial" panose="020B0604020202020204" pitchFamily="34" charset="0"/>
              </a:rPr>
              <a:t>% Exemple de script MATLAB </a:t>
            </a:r>
          </a:p>
          <a:p>
            <a:r>
              <a:rPr lang="fr-FR" sz="2000" b="0" i="0" dirty="0">
                <a:solidFill>
                  <a:srgbClr val="FFFFFF"/>
                </a:solidFill>
                <a:effectLst/>
                <a:latin typeface="Arial" panose="020B0604020202020204" pitchFamily="34" charset="0"/>
                <a:cs typeface="Arial" panose="020B0604020202020204" pitchFamily="34" charset="0"/>
              </a:rPr>
              <a:t>a = 5; </a:t>
            </a:r>
          </a:p>
          <a:p>
            <a:r>
              <a:rPr lang="fr-FR" sz="2000" b="0" i="0" dirty="0">
                <a:solidFill>
                  <a:srgbClr val="FFFFFF"/>
                </a:solidFill>
                <a:effectLst/>
                <a:latin typeface="Arial" panose="020B0604020202020204" pitchFamily="34" charset="0"/>
                <a:cs typeface="Arial" panose="020B0604020202020204" pitchFamily="34" charset="0"/>
              </a:rPr>
              <a:t>b = 10; </a:t>
            </a:r>
          </a:p>
          <a:p>
            <a:r>
              <a:rPr lang="fr-FR" sz="2000" b="0" i="0" dirty="0">
                <a:solidFill>
                  <a:srgbClr val="FFFFFF"/>
                </a:solidFill>
                <a:effectLst/>
                <a:latin typeface="Arial" panose="020B0604020202020204" pitchFamily="34" charset="0"/>
                <a:cs typeface="Arial" panose="020B0604020202020204" pitchFamily="34" charset="0"/>
              </a:rPr>
              <a:t>c = a + b; </a:t>
            </a:r>
          </a:p>
          <a:p>
            <a:r>
              <a:rPr lang="fr-FR" sz="2000" b="0" i="0" dirty="0" err="1">
                <a:solidFill>
                  <a:srgbClr val="FFFFFF"/>
                </a:solidFill>
                <a:effectLst/>
                <a:latin typeface="Arial" panose="020B0604020202020204" pitchFamily="34" charset="0"/>
                <a:cs typeface="Arial" panose="020B0604020202020204" pitchFamily="34" charset="0"/>
              </a:rPr>
              <a:t>disp</a:t>
            </a:r>
            <a:r>
              <a:rPr lang="fr-FR" sz="2000" b="0" i="0" dirty="0">
                <a:solidFill>
                  <a:srgbClr val="FFFFFF"/>
                </a:solidFill>
                <a:effectLst/>
                <a:latin typeface="Arial" panose="020B0604020202020204" pitchFamily="34" charset="0"/>
                <a:cs typeface="Arial" panose="020B0604020202020204" pitchFamily="34" charset="0"/>
              </a:rPr>
              <a:t>(['La somme de a et b est : ' num2str(c)]);</a:t>
            </a:r>
            <a:endParaRPr lang="fr-DZ" sz="2000" dirty="0">
              <a:latin typeface="Arial" panose="020B0604020202020204" pitchFamily="34" charset="0"/>
              <a:cs typeface="Arial" panose="020B0604020202020204" pitchFamily="34" charset="0"/>
            </a:endParaRPr>
          </a:p>
        </p:txBody>
      </p:sp>
      <p:sp>
        <p:nvSpPr>
          <p:cNvPr id="7" name="ZoneTexte 6">
            <a:extLst>
              <a:ext uri="{FF2B5EF4-FFF2-40B4-BE49-F238E27FC236}">
                <a16:creationId xmlns:a16="http://schemas.microsoft.com/office/drawing/2014/main" id="{EA1ABF56-83C8-9A87-EB17-EC857C1E5DFB}"/>
              </a:ext>
            </a:extLst>
          </p:cNvPr>
          <p:cNvSpPr txBox="1"/>
          <p:nvPr/>
        </p:nvSpPr>
        <p:spPr>
          <a:xfrm>
            <a:off x="533559" y="1086951"/>
            <a:ext cx="2116285" cy="461665"/>
          </a:xfrm>
          <a:prstGeom prst="rect">
            <a:avLst/>
          </a:prstGeom>
          <a:noFill/>
        </p:spPr>
        <p:txBody>
          <a:bodyPr wrap="none" rtlCol="0">
            <a:spAutoFit/>
          </a:bodyPr>
          <a:lstStyle/>
          <a:p>
            <a:r>
              <a:rPr lang="fr-FR" sz="2400" b="1" dirty="0">
                <a:solidFill>
                  <a:schemeClr val="accent2">
                    <a:lumMod val="75000"/>
                  </a:schemeClr>
                </a:solidFill>
                <a:latin typeface="Arial" panose="020B0604020202020204" pitchFamily="34" charset="0"/>
                <a:cs typeface="Arial" panose="020B0604020202020204" pitchFamily="34" charset="0"/>
              </a:rPr>
              <a:t>Script Matlab</a:t>
            </a:r>
            <a:endParaRPr lang="fr-DZ" sz="2400" b="1" dirty="0">
              <a:solidFill>
                <a:schemeClr val="accent2">
                  <a:lumMod val="75000"/>
                </a:schemeClr>
              </a:solidFill>
              <a:latin typeface="Arial" panose="020B0604020202020204" pitchFamily="34" charset="0"/>
              <a:cs typeface="Arial" panose="020B0604020202020204" pitchFamily="34" charset="0"/>
            </a:endParaRPr>
          </a:p>
        </p:txBody>
      </p:sp>
      <p:sp>
        <p:nvSpPr>
          <p:cNvPr id="8" name="ZoneTexte 7">
            <a:extLst>
              <a:ext uri="{FF2B5EF4-FFF2-40B4-BE49-F238E27FC236}">
                <a16:creationId xmlns:a16="http://schemas.microsoft.com/office/drawing/2014/main" id="{D62A1E28-89E9-2662-60AD-4A8D10E6C975}"/>
              </a:ext>
            </a:extLst>
          </p:cNvPr>
          <p:cNvSpPr txBox="1"/>
          <p:nvPr/>
        </p:nvSpPr>
        <p:spPr>
          <a:xfrm>
            <a:off x="533559" y="1659815"/>
            <a:ext cx="10652025" cy="1420325"/>
          </a:xfrm>
          <a:prstGeom prst="rect">
            <a:avLst/>
          </a:prstGeom>
          <a:noFill/>
        </p:spPr>
        <p:txBody>
          <a:bodyPr wrap="square" rtlCol="0">
            <a:spAutoFit/>
          </a:bodyPr>
          <a:lstStyle/>
          <a:p>
            <a:pPr>
              <a:lnSpc>
                <a:spcPct val="150000"/>
              </a:lnSpc>
            </a:pPr>
            <a:r>
              <a:rPr lang="fr-FR" sz="2000" dirty="0">
                <a:latin typeface="Arial" panose="020B0604020202020204" pitchFamily="34" charset="0"/>
                <a:cs typeface="Arial" panose="020B0604020202020204" pitchFamily="34" charset="0"/>
              </a:rPr>
              <a:t>Les scripts sont exécutés en ouvrant le fichier dans l'éditeur MATLAB et en cliquant sur le bouton d'exécution. Vous pouvez également exécuter un script en tapant son nom dans la console MATLAB.</a:t>
            </a:r>
            <a:endParaRPr lang="fr-D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66785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b="0" i="0" dirty="0">
                <a:solidFill>
                  <a:srgbClr val="00B050"/>
                </a:solidFill>
                <a:effectLst/>
                <a:latin typeface="Söhne"/>
              </a:rPr>
              <a:t>2. Scripts et fonctions</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7</a:t>
            </a:fld>
            <a:endParaRPr lang="fr-DZ"/>
          </a:p>
        </p:txBody>
      </p:sp>
      <p:sp>
        <p:nvSpPr>
          <p:cNvPr id="7" name="ZoneTexte 6">
            <a:extLst>
              <a:ext uri="{FF2B5EF4-FFF2-40B4-BE49-F238E27FC236}">
                <a16:creationId xmlns:a16="http://schemas.microsoft.com/office/drawing/2014/main" id="{EA1ABF56-83C8-9A87-EB17-EC857C1E5DFB}"/>
              </a:ext>
            </a:extLst>
          </p:cNvPr>
          <p:cNvSpPr txBox="1"/>
          <p:nvPr/>
        </p:nvSpPr>
        <p:spPr>
          <a:xfrm>
            <a:off x="533559" y="1086951"/>
            <a:ext cx="2541080" cy="461665"/>
          </a:xfrm>
          <a:prstGeom prst="rect">
            <a:avLst/>
          </a:prstGeom>
          <a:noFill/>
        </p:spPr>
        <p:txBody>
          <a:bodyPr wrap="none" rtlCol="0">
            <a:spAutoFit/>
          </a:bodyPr>
          <a:lstStyle/>
          <a:p>
            <a:r>
              <a:rPr lang="fr-FR" sz="2400" b="1" dirty="0">
                <a:solidFill>
                  <a:schemeClr val="accent2">
                    <a:lumMod val="75000"/>
                  </a:schemeClr>
                </a:solidFill>
                <a:latin typeface="Arial" panose="020B0604020202020204" pitchFamily="34" charset="0"/>
                <a:cs typeface="Arial" panose="020B0604020202020204" pitchFamily="34" charset="0"/>
              </a:rPr>
              <a:t>Fonction Matlab</a:t>
            </a:r>
            <a:endParaRPr lang="fr-DZ" sz="2400" b="1" dirty="0">
              <a:solidFill>
                <a:schemeClr val="accent2">
                  <a:lumMod val="75000"/>
                </a:schemeClr>
              </a:solidFill>
              <a:latin typeface="Arial" panose="020B0604020202020204" pitchFamily="34" charset="0"/>
              <a:cs typeface="Arial" panose="020B0604020202020204" pitchFamily="34" charset="0"/>
            </a:endParaRPr>
          </a:p>
        </p:txBody>
      </p:sp>
      <p:sp>
        <p:nvSpPr>
          <p:cNvPr id="10" name="ZoneTexte 9">
            <a:extLst>
              <a:ext uri="{FF2B5EF4-FFF2-40B4-BE49-F238E27FC236}">
                <a16:creationId xmlns:a16="http://schemas.microsoft.com/office/drawing/2014/main" id="{2D294B5A-938C-5C42-6DBF-9D91BB324735}"/>
              </a:ext>
            </a:extLst>
          </p:cNvPr>
          <p:cNvSpPr txBox="1"/>
          <p:nvPr/>
        </p:nvSpPr>
        <p:spPr>
          <a:xfrm>
            <a:off x="533559" y="1548616"/>
            <a:ext cx="10850217" cy="1420325"/>
          </a:xfrm>
          <a:prstGeom prst="rect">
            <a:avLst/>
          </a:prstGeom>
          <a:noFill/>
        </p:spPr>
        <p:txBody>
          <a:bodyPr wrap="square">
            <a:spAutoFit/>
          </a:bodyPr>
          <a:lstStyle/>
          <a:p>
            <a:pPr>
              <a:lnSpc>
                <a:spcPct val="150000"/>
              </a:lnSpc>
            </a:pPr>
            <a:r>
              <a:rPr lang="fr-FR" sz="2000" dirty="0">
                <a:latin typeface="Arial" panose="020B0604020202020204" pitchFamily="34" charset="0"/>
                <a:cs typeface="Arial" panose="020B0604020202020204" pitchFamily="34" charset="0"/>
              </a:rPr>
              <a:t>Les fonctions sont utilisées pour organiser le code de manière modulaire, permettant la réutilisation du code et l'encapsulation de la logique de calcul. Elles sont essentielles pour la création de bibliothèques de fonctions personnalisées.</a:t>
            </a:r>
            <a:endParaRPr lang="fr-DZ" sz="2000" dirty="0">
              <a:latin typeface="Arial" panose="020B0604020202020204" pitchFamily="34" charset="0"/>
              <a:cs typeface="Arial" panose="020B0604020202020204" pitchFamily="34" charset="0"/>
            </a:endParaRPr>
          </a:p>
        </p:txBody>
      </p:sp>
      <p:sp>
        <p:nvSpPr>
          <p:cNvPr id="12" name="ZoneTexte 11">
            <a:extLst>
              <a:ext uri="{FF2B5EF4-FFF2-40B4-BE49-F238E27FC236}">
                <a16:creationId xmlns:a16="http://schemas.microsoft.com/office/drawing/2014/main" id="{DCEDF81C-B3E5-7C36-2115-6CB6787A0238}"/>
              </a:ext>
            </a:extLst>
          </p:cNvPr>
          <p:cNvSpPr txBox="1"/>
          <p:nvPr/>
        </p:nvSpPr>
        <p:spPr>
          <a:xfrm>
            <a:off x="1804099" y="2968941"/>
            <a:ext cx="7620001" cy="1323439"/>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r>
              <a:rPr lang="fr-FR" sz="2000" b="0" i="0" dirty="0" err="1">
                <a:solidFill>
                  <a:srgbClr val="FFFFFF"/>
                </a:solidFill>
                <a:effectLst/>
                <a:latin typeface="Arial" panose="020B0604020202020204" pitchFamily="34" charset="0"/>
                <a:cs typeface="Arial" panose="020B0604020202020204" pitchFamily="34" charset="0"/>
              </a:rPr>
              <a:t>function</a:t>
            </a:r>
            <a:r>
              <a:rPr lang="fr-FR" sz="2000" b="0" i="0" dirty="0">
                <a:solidFill>
                  <a:srgbClr val="FFFFFF"/>
                </a:solidFill>
                <a:effectLst/>
                <a:latin typeface="Arial" panose="020B0604020202020204" pitchFamily="34" charset="0"/>
                <a:cs typeface="Arial" panose="020B0604020202020204" pitchFamily="34" charset="0"/>
              </a:rPr>
              <a:t> </a:t>
            </a:r>
            <a:r>
              <a:rPr lang="fr-FR" sz="2000" b="0" i="0" dirty="0" err="1">
                <a:solidFill>
                  <a:srgbClr val="FFFFFF"/>
                </a:solidFill>
                <a:effectLst/>
                <a:latin typeface="Arial" panose="020B0604020202020204" pitchFamily="34" charset="0"/>
                <a:cs typeface="Arial" panose="020B0604020202020204" pitchFamily="34" charset="0"/>
              </a:rPr>
              <a:t>resultat</a:t>
            </a:r>
            <a:r>
              <a:rPr lang="fr-FR" sz="2000" b="0" i="0" dirty="0">
                <a:solidFill>
                  <a:srgbClr val="FFFFFF"/>
                </a:solidFill>
                <a:effectLst/>
                <a:latin typeface="Arial" panose="020B0604020202020204" pitchFamily="34" charset="0"/>
                <a:cs typeface="Arial" panose="020B0604020202020204" pitchFamily="34" charset="0"/>
              </a:rPr>
              <a:t> = addition(a, b)</a:t>
            </a:r>
          </a:p>
          <a:p>
            <a:r>
              <a:rPr lang="fr-FR" sz="2000" b="0" i="0" dirty="0">
                <a:solidFill>
                  <a:srgbClr val="FFFFFF"/>
                </a:solidFill>
                <a:effectLst/>
                <a:latin typeface="Arial" panose="020B0604020202020204" pitchFamily="34" charset="0"/>
                <a:cs typeface="Arial" panose="020B0604020202020204" pitchFamily="34" charset="0"/>
              </a:rPr>
              <a:t> % Cette fonction renvoie la somme de deux nombres a et b </a:t>
            </a:r>
            <a:r>
              <a:rPr lang="fr-FR" sz="2000" b="0" i="0" dirty="0" err="1">
                <a:solidFill>
                  <a:srgbClr val="FFFFFF"/>
                </a:solidFill>
                <a:effectLst/>
                <a:latin typeface="Arial" panose="020B0604020202020204" pitchFamily="34" charset="0"/>
                <a:cs typeface="Arial" panose="020B0604020202020204" pitchFamily="34" charset="0"/>
              </a:rPr>
              <a:t>resultat</a:t>
            </a:r>
            <a:r>
              <a:rPr lang="fr-FR" sz="2000" b="0" i="0" dirty="0">
                <a:solidFill>
                  <a:srgbClr val="FFFFFF"/>
                </a:solidFill>
                <a:effectLst/>
                <a:latin typeface="Arial" panose="020B0604020202020204" pitchFamily="34" charset="0"/>
                <a:cs typeface="Arial" panose="020B0604020202020204" pitchFamily="34" charset="0"/>
              </a:rPr>
              <a:t> = a + b; </a:t>
            </a:r>
          </a:p>
          <a:p>
            <a:r>
              <a:rPr lang="fr-FR" sz="2000" b="0" i="0" dirty="0">
                <a:solidFill>
                  <a:srgbClr val="FFFFFF"/>
                </a:solidFill>
                <a:effectLst/>
                <a:latin typeface="Arial" panose="020B0604020202020204" pitchFamily="34" charset="0"/>
                <a:cs typeface="Arial" panose="020B0604020202020204" pitchFamily="34" charset="0"/>
              </a:rPr>
              <a:t>end</a:t>
            </a:r>
            <a:endParaRPr lang="fr-DZ" sz="2000" dirty="0">
              <a:latin typeface="Arial" panose="020B0604020202020204" pitchFamily="34" charset="0"/>
              <a:cs typeface="Arial" panose="020B0604020202020204" pitchFamily="34" charset="0"/>
            </a:endParaRPr>
          </a:p>
        </p:txBody>
      </p:sp>
      <p:sp>
        <p:nvSpPr>
          <p:cNvPr id="14" name="ZoneTexte 13">
            <a:extLst>
              <a:ext uri="{FF2B5EF4-FFF2-40B4-BE49-F238E27FC236}">
                <a16:creationId xmlns:a16="http://schemas.microsoft.com/office/drawing/2014/main" id="{62AF3A4B-9E82-B0A6-52DC-AB018958EB4A}"/>
              </a:ext>
            </a:extLst>
          </p:cNvPr>
          <p:cNvSpPr txBox="1"/>
          <p:nvPr/>
        </p:nvSpPr>
        <p:spPr>
          <a:xfrm>
            <a:off x="2566099" y="4493776"/>
            <a:ext cx="6096000" cy="1631216"/>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r>
              <a:rPr lang="fr-FR" sz="2000" b="0" i="0" dirty="0">
                <a:solidFill>
                  <a:srgbClr val="FFFFFF"/>
                </a:solidFill>
                <a:effectLst/>
                <a:latin typeface="Arial" panose="020B0604020202020204" pitchFamily="34" charset="0"/>
                <a:cs typeface="Arial" panose="020B0604020202020204" pitchFamily="34" charset="0"/>
              </a:rPr>
              <a:t>% exemple </a:t>
            </a:r>
          </a:p>
          <a:p>
            <a:r>
              <a:rPr lang="fr-FR" sz="2000" b="0" i="0" dirty="0">
                <a:solidFill>
                  <a:srgbClr val="FFFFFF"/>
                </a:solidFill>
                <a:effectLst/>
                <a:latin typeface="Arial" panose="020B0604020202020204" pitchFamily="34" charset="0"/>
                <a:cs typeface="Arial" panose="020B0604020202020204" pitchFamily="34" charset="0"/>
              </a:rPr>
              <a:t>x = 3; </a:t>
            </a:r>
          </a:p>
          <a:p>
            <a:r>
              <a:rPr lang="fr-FR" sz="2000" b="0" i="0" dirty="0">
                <a:solidFill>
                  <a:srgbClr val="FFFFFF"/>
                </a:solidFill>
                <a:effectLst/>
                <a:latin typeface="Arial" panose="020B0604020202020204" pitchFamily="34" charset="0"/>
                <a:cs typeface="Arial" panose="020B0604020202020204" pitchFamily="34" charset="0"/>
              </a:rPr>
              <a:t>y = 7;</a:t>
            </a:r>
          </a:p>
          <a:p>
            <a:r>
              <a:rPr lang="fr-FR" sz="2000" b="0" i="0" dirty="0">
                <a:solidFill>
                  <a:srgbClr val="FFFFFF"/>
                </a:solidFill>
                <a:effectLst/>
                <a:latin typeface="Arial" panose="020B0604020202020204" pitchFamily="34" charset="0"/>
                <a:cs typeface="Arial" panose="020B0604020202020204" pitchFamily="34" charset="0"/>
              </a:rPr>
              <a:t> z = addition(x, y);</a:t>
            </a:r>
          </a:p>
          <a:p>
            <a:r>
              <a:rPr lang="fr-FR" sz="2000" b="0" i="0" dirty="0">
                <a:solidFill>
                  <a:srgbClr val="FFFFFF"/>
                </a:solidFill>
                <a:effectLst/>
                <a:latin typeface="Arial" panose="020B0604020202020204" pitchFamily="34" charset="0"/>
                <a:cs typeface="Arial" panose="020B0604020202020204" pitchFamily="34" charset="0"/>
              </a:rPr>
              <a:t> </a:t>
            </a:r>
            <a:r>
              <a:rPr lang="fr-FR" sz="2000" b="0" i="0" dirty="0" err="1">
                <a:solidFill>
                  <a:srgbClr val="FFFFFF"/>
                </a:solidFill>
                <a:effectLst/>
                <a:latin typeface="Arial" panose="020B0604020202020204" pitchFamily="34" charset="0"/>
                <a:cs typeface="Arial" panose="020B0604020202020204" pitchFamily="34" charset="0"/>
              </a:rPr>
              <a:t>disp</a:t>
            </a:r>
            <a:r>
              <a:rPr lang="fr-FR" sz="2000" b="0" i="0" dirty="0">
                <a:solidFill>
                  <a:srgbClr val="FFFFFF"/>
                </a:solidFill>
                <a:effectLst/>
                <a:latin typeface="Arial" panose="020B0604020202020204" pitchFamily="34" charset="0"/>
                <a:cs typeface="Arial" panose="020B0604020202020204" pitchFamily="34" charset="0"/>
              </a:rPr>
              <a:t>(['La somme de x et y est : ' num2str(z)]);</a:t>
            </a:r>
            <a:endParaRPr lang="fr-D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526481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dirty="0">
                <a:solidFill>
                  <a:srgbClr val="00B050"/>
                </a:solidFill>
                <a:latin typeface="Söhne"/>
              </a:rPr>
              <a:t>3</a:t>
            </a:r>
            <a:r>
              <a:rPr lang="fr-FR" b="0" i="0" dirty="0">
                <a:solidFill>
                  <a:srgbClr val="00B050"/>
                </a:solidFill>
                <a:effectLst/>
                <a:latin typeface="Söhne"/>
              </a:rPr>
              <a:t>. Instructions de contrôle</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8</a:t>
            </a:fld>
            <a:endParaRPr lang="fr-DZ"/>
          </a:p>
        </p:txBody>
      </p:sp>
      <p:sp>
        <p:nvSpPr>
          <p:cNvPr id="7" name="ZoneTexte 6">
            <a:extLst>
              <a:ext uri="{FF2B5EF4-FFF2-40B4-BE49-F238E27FC236}">
                <a16:creationId xmlns:a16="http://schemas.microsoft.com/office/drawing/2014/main" id="{EA1ABF56-83C8-9A87-EB17-EC857C1E5DFB}"/>
              </a:ext>
            </a:extLst>
          </p:cNvPr>
          <p:cNvSpPr txBox="1"/>
          <p:nvPr/>
        </p:nvSpPr>
        <p:spPr>
          <a:xfrm>
            <a:off x="546812" y="1007438"/>
            <a:ext cx="10730788" cy="1569660"/>
          </a:xfrm>
          <a:prstGeom prst="rect">
            <a:avLst/>
          </a:prstGeom>
          <a:noFill/>
        </p:spPr>
        <p:txBody>
          <a:bodyPr wrap="square" rtlCol="0">
            <a:spAutoFit/>
          </a:bodyPr>
          <a:lstStyle/>
          <a:p>
            <a:r>
              <a:rPr lang="fr-FR" sz="2400" b="1" i="0" dirty="0">
                <a:solidFill>
                  <a:schemeClr val="accent2">
                    <a:lumMod val="75000"/>
                  </a:schemeClr>
                </a:solidFill>
                <a:effectLst/>
                <a:latin typeface="Arial" panose="020B0604020202020204" pitchFamily="34" charset="0"/>
                <a:cs typeface="Arial" panose="020B0604020202020204" pitchFamily="34" charset="0"/>
              </a:rPr>
              <a:t>Boucle FOR :</a:t>
            </a:r>
          </a:p>
          <a:p>
            <a:r>
              <a:rPr lang="fr-FR" sz="2400" b="0" i="0" dirty="0">
                <a:solidFill>
                  <a:srgbClr val="374151"/>
                </a:solidFill>
                <a:effectLst/>
                <a:latin typeface="Arial" panose="020B0604020202020204" pitchFamily="34" charset="0"/>
                <a:cs typeface="Arial" panose="020B0604020202020204" pitchFamily="34" charset="0"/>
              </a:rPr>
              <a:t>Une boucle FOR est une structure de contrôle qui permet de répéter un ensemble d'instructions un certain nombre de fois, en fonction d'une valeur de compteur.</a:t>
            </a:r>
            <a:endParaRPr lang="fr-DZ" sz="2400" b="1" dirty="0">
              <a:solidFill>
                <a:schemeClr val="accent2">
                  <a:lumMod val="75000"/>
                </a:schemeClr>
              </a:solidFill>
              <a:latin typeface="Arial" panose="020B0604020202020204" pitchFamily="34" charset="0"/>
              <a:cs typeface="Arial" panose="020B0604020202020204" pitchFamily="34" charset="0"/>
            </a:endParaRPr>
          </a:p>
        </p:txBody>
      </p:sp>
      <p:sp>
        <p:nvSpPr>
          <p:cNvPr id="8" name="ZoneTexte 7">
            <a:extLst>
              <a:ext uri="{FF2B5EF4-FFF2-40B4-BE49-F238E27FC236}">
                <a16:creationId xmlns:a16="http://schemas.microsoft.com/office/drawing/2014/main" id="{A0C3A2EE-CCF7-C178-F2BB-E828F07ECD83}"/>
              </a:ext>
            </a:extLst>
          </p:cNvPr>
          <p:cNvSpPr txBox="1"/>
          <p:nvPr/>
        </p:nvSpPr>
        <p:spPr>
          <a:xfrm>
            <a:off x="2514600" y="2440642"/>
            <a:ext cx="6096000" cy="1420325"/>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fr-FR" sz="2000" b="0" i="0" dirty="0">
                <a:solidFill>
                  <a:srgbClr val="FFFFFF"/>
                </a:solidFill>
                <a:effectLst/>
                <a:latin typeface="Arial" panose="020B0604020202020204" pitchFamily="34" charset="0"/>
                <a:cs typeface="Arial" panose="020B0604020202020204" pitchFamily="34" charset="0"/>
              </a:rPr>
              <a:t>for compteur = début : pas : fin </a:t>
            </a:r>
          </a:p>
          <a:p>
            <a:pPr>
              <a:lnSpc>
                <a:spcPct val="150000"/>
              </a:lnSpc>
            </a:pPr>
            <a:r>
              <a:rPr lang="fr-FR" sz="2000" b="0" i="0" dirty="0">
                <a:solidFill>
                  <a:srgbClr val="FFFFFF"/>
                </a:solidFill>
                <a:effectLst/>
                <a:latin typeface="Arial" panose="020B0604020202020204" pitchFamily="34" charset="0"/>
                <a:cs typeface="Arial" panose="020B0604020202020204" pitchFamily="34" charset="0"/>
              </a:rPr>
              <a:t>% Instructions à répéter</a:t>
            </a:r>
          </a:p>
          <a:p>
            <a:pPr>
              <a:lnSpc>
                <a:spcPct val="150000"/>
              </a:lnSpc>
            </a:pPr>
            <a:r>
              <a:rPr lang="fr-FR" sz="2000" b="0" i="0" dirty="0">
                <a:solidFill>
                  <a:srgbClr val="FFFFFF"/>
                </a:solidFill>
                <a:effectLst/>
                <a:latin typeface="Arial" panose="020B0604020202020204" pitchFamily="34" charset="0"/>
                <a:cs typeface="Arial" panose="020B0604020202020204" pitchFamily="34" charset="0"/>
              </a:rPr>
              <a:t> end</a:t>
            </a:r>
            <a:endParaRPr lang="fr-DZ" sz="2000" dirty="0">
              <a:latin typeface="Arial" panose="020B0604020202020204" pitchFamily="34" charset="0"/>
              <a:cs typeface="Arial" panose="020B0604020202020204" pitchFamily="34" charset="0"/>
            </a:endParaRPr>
          </a:p>
        </p:txBody>
      </p:sp>
      <p:sp>
        <p:nvSpPr>
          <p:cNvPr id="11" name="ZoneTexte 10">
            <a:extLst>
              <a:ext uri="{FF2B5EF4-FFF2-40B4-BE49-F238E27FC236}">
                <a16:creationId xmlns:a16="http://schemas.microsoft.com/office/drawing/2014/main" id="{EF419344-55E4-FE17-CBE1-4139A7FCFF98}"/>
              </a:ext>
            </a:extLst>
          </p:cNvPr>
          <p:cNvSpPr txBox="1"/>
          <p:nvPr/>
        </p:nvSpPr>
        <p:spPr>
          <a:xfrm>
            <a:off x="2514600" y="4093842"/>
            <a:ext cx="6096000" cy="1881990"/>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da-DK" sz="2000" b="0" i="0" dirty="0">
                <a:solidFill>
                  <a:srgbClr val="FFFFFF"/>
                </a:solidFill>
                <a:effectLst/>
                <a:latin typeface="Arial" panose="020B0604020202020204" pitchFamily="34" charset="0"/>
                <a:cs typeface="Arial" panose="020B0604020202020204" pitchFamily="34" charset="0"/>
              </a:rPr>
              <a:t>% exemple </a:t>
            </a:r>
          </a:p>
          <a:p>
            <a:pPr>
              <a:lnSpc>
                <a:spcPct val="150000"/>
              </a:lnSpc>
            </a:pPr>
            <a:r>
              <a:rPr lang="da-DK" sz="2000" b="0" i="0" dirty="0">
                <a:solidFill>
                  <a:srgbClr val="FFFFFF"/>
                </a:solidFill>
                <a:effectLst/>
                <a:latin typeface="Arial" panose="020B0604020202020204" pitchFamily="34" charset="0"/>
                <a:cs typeface="Arial" panose="020B0604020202020204" pitchFamily="34" charset="0"/>
              </a:rPr>
              <a:t>for i = 1:5 </a:t>
            </a:r>
          </a:p>
          <a:p>
            <a:pPr>
              <a:lnSpc>
                <a:spcPct val="150000"/>
              </a:lnSpc>
            </a:pPr>
            <a:r>
              <a:rPr lang="da-DK" sz="2000" b="0" i="0" dirty="0">
                <a:solidFill>
                  <a:srgbClr val="FFFFFF"/>
                </a:solidFill>
                <a:effectLst/>
                <a:latin typeface="Arial" panose="020B0604020202020204" pitchFamily="34" charset="0"/>
                <a:cs typeface="Arial" panose="020B0604020202020204" pitchFamily="34" charset="0"/>
              </a:rPr>
              <a:t>disp(['Itération ' num2str(i)]); </a:t>
            </a:r>
          </a:p>
          <a:p>
            <a:pPr>
              <a:lnSpc>
                <a:spcPct val="150000"/>
              </a:lnSpc>
            </a:pPr>
            <a:r>
              <a:rPr lang="da-DK" sz="2000" b="0" i="0" dirty="0">
                <a:solidFill>
                  <a:srgbClr val="FFFFFF"/>
                </a:solidFill>
                <a:effectLst/>
                <a:latin typeface="Arial" panose="020B0604020202020204" pitchFamily="34" charset="0"/>
                <a:cs typeface="Arial" panose="020B0604020202020204" pitchFamily="34" charset="0"/>
              </a:rPr>
              <a:t>end</a:t>
            </a:r>
            <a:endParaRPr lang="fr-D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23122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87C7C16-AAAF-04D0-6586-156B1EB89AF8}"/>
              </a:ext>
            </a:extLst>
          </p:cNvPr>
          <p:cNvSpPr>
            <a:spLocks noGrp="1"/>
          </p:cNvSpPr>
          <p:nvPr>
            <p:ph type="title"/>
          </p:nvPr>
        </p:nvSpPr>
        <p:spPr>
          <a:xfrm>
            <a:off x="762000" y="1"/>
            <a:ext cx="10515600" cy="801066"/>
          </a:xfrm>
        </p:spPr>
        <p:txBody>
          <a:bodyPr/>
          <a:lstStyle/>
          <a:p>
            <a:r>
              <a:rPr lang="fr-FR" dirty="0">
                <a:solidFill>
                  <a:srgbClr val="00B050"/>
                </a:solidFill>
                <a:latin typeface="Söhne"/>
              </a:rPr>
              <a:t>3</a:t>
            </a:r>
            <a:r>
              <a:rPr lang="fr-FR" b="0" i="0" dirty="0">
                <a:solidFill>
                  <a:srgbClr val="00B050"/>
                </a:solidFill>
                <a:effectLst/>
                <a:latin typeface="Söhne"/>
              </a:rPr>
              <a:t>. Instructions de contrôle</a:t>
            </a:r>
            <a:endParaRPr lang="fr-DZ" dirty="0">
              <a:solidFill>
                <a:srgbClr val="00B050"/>
              </a:solidFill>
            </a:endParaRPr>
          </a:p>
        </p:txBody>
      </p:sp>
      <p:sp>
        <p:nvSpPr>
          <p:cNvPr id="4" name="Espace réservé de la date 3">
            <a:extLst>
              <a:ext uri="{FF2B5EF4-FFF2-40B4-BE49-F238E27FC236}">
                <a16:creationId xmlns:a16="http://schemas.microsoft.com/office/drawing/2014/main" id="{5C7EA378-7AEB-A82A-D2B5-2938F7E5C046}"/>
              </a:ext>
            </a:extLst>
          </p:cNvPr>
          <p:cNvSpPr>
            <a:spLocks noGrp="1"/>
          </p:cNvSpPr>
          <p:nvPr>
            <p:ph type="dt" sz="half" idx="10"/>
          </p:nvPr>
        </p:nvSpPr>
        <p:spPr/>
        <p:txBody>
          <a:bodyPr/>
          <a:lstStyle/>
          <a:p>
            <a:fld id="{06888DAC-9F27-4F1A-93B2-81B5A9617BB2}" type="datetime1">
              <a:rPr lang="fr-DZ" smtClean="0"/>
              <a:t>29/10/2023</a:t>
            </a:fld>
            <a:endParaRPr lang="fr-DZ"/>
          </a:p>
        </p:txBody>
      </p:sp>
      <p:sp>
        <p:nvSpPr>
          <p:cNvPr id="5" name="Espace réservé du pied de page 4">
            <a:extLst>
              <a:ext uri="{FF2B5EF4-FFF2-40B4-BE49-F238E27FC236}">
                <a16:creationId xmlns:a16="http://schemas.microsoft.com/office/drawing/2014/main" id="{88789C84-A9E0-5708-A4FC-8D75E68E9EB9}"/>
              </a:ext>
            </a:extLst>
          </p:cNvPr>
          <p:cNvSpPr>
            <a:spLocks noGrp="1"/>
          </p:cNvSpPr>
          <p:nvPr>
            <p:ph type="ftr" sz="quarter" idx="11"/>
          </p:nvPr>
        </p:nvSpPr>
        <p:spPr/>
        <p:txBody>
          <a:bodyPr/>
          <a:lstStyle/>
          <a:p>
            <a:r>
              <a:rPr lang="fr-FR" dirty="0"/>
              <a:t>Dr Saidi Farah</a:t>
            </a:r>
            <a:endParaRPr lang="fr-DZ" dirty="0"/>
          </a:p>
        </p:txBody>
      </p:sp>
      <p:sp>
        <p:nvSpPr>
          <p:cNvPr id="6" name="Espace réservé du numéro de diapositive 5">
            <a:extLst>
              <a:ext uri="{FF2B5EF4-FFF2-40B4-BE49-F238E27FC236}">
                <a16:creationId xmlns:a16="http://schemas.microsoft.com/office/drawing/2014/main" id="{9701FD0A-D688-C10F-311C-FD1F69AEEBB8}"/>
              </a:ext>
            </a:extLst>
          </p:cNvPr>
          <p:cNvSpPr>
            <a:spLocks noGrp="1"/>
          </p:cNvSpPr>
          <p:nvPr>
            <p:ph type="sldNum" sz="quarter" idx="12"/>
          </p:nvPr>
        </p:nvSpPr>
        <p:spPr/>
        <p:txBody>
          <a:bodyPr/>
          <a:lstStyle/>
          <a:p>
            <a:fld id="{9EB1766A-4D09-42F2-8F84-9EE8A7BFC700}" type="slidenum">
              <a:rPr lang="fr-DZ" smtClean="0"/>
              <a:t>9</a:t>
            </a:fld>
            <a:endParaRPr lang="fr-DZ"/>
          </a:p>
        </p:txBody>
      </p:sp>
      <p:sp>
        <p:nvSpPr>
          <p:cNvPr id="7" name="ZoneTexte 6">
            <a:extLst>
              <a:ext uri="{FF2B5EF4-FFF2-40B4-BE49-F238E27FC236}">
                <a16:creationId xmlns:a16="http://schemas.microsoft.com/office/drawing/2014/main" id="{EA1ABF56-83C8-9A87-EB17-EC857C1E5DFB}"/>
              </a:ext>
            </a:extLst>
          </p:cNvPr>
          <p:cNvSpPr txBox="1"/>
          <p:nvPr/>
        </p:nvSpPr>
        <p:spPr>
          <a:xfrm>
            <a:off x="546812" y="1007438"/>
            <a:ext cx="10730788" cy="461665"/>
          </a:xfrm>
          <a:prstGeom prst="rect">
            <a:avLst/>
          </a:prstGeom>
          <a:noFill/>
        </p:spPr>
        <p:txBody>
          <a:bodyPr wrap="square" rtlCol="0">
            <a:spAutoFit/>
          </a:bodyPr>
          <a:lstStyle/>
          <a:p>
            <a:r>
              <a:rPr lang="fr-FR" sz="2400" b="1" i="0" dirty="0">
                <a:solidFill>
                  <a:schemeClr val="accent2">
                    <a:lumMod val="75000"/>
                  </a:schemeClr>
                </a:solidFill>
                <a:effectLst/>
                <a:latin typeface="Arial" panose="020B0604020202020204" pitchFamily="34" charset="0"/>
                <a:cs typeface="Arial" panose="020B0604020202020204" pitchFamily="34" charset="0"/>
              </a:rPr>
              <a:t>Boucle FOR emboités:</a:t>
            </a:r>
          </a:p>
        </p:txBody>
      </p:sp>
      <p:sp>
        <p:nvSpPr>
          <p:cNvPr id="11" name="ZoneTexte 10">
            <a:extLst>
              <a:ext uri="{FF2B5EF4-FFF2-40B4-BE49-F238E27FC236}">
                <a16:creationId xmlns:a16="http://schemas.microsoft.com/office/drawing/2014/main" id="{EF419344-55E4-FE17-CBE1-4139A7FCFF98}"/>
              </a:ext>
            </a:extLst>
          </p:cNvPr>
          <p:cNvSpPr txBox="1"/>
          <p:nvPr/>
        </p:nvSpPr>
        <p:spPr>
          <a:xfrm>
            <a:off x="2057400" y="1675474"/>
            <a:ext cx="6096000" cy="3266985"/>
          </a:xfrm>
          <a:prstGeom prst="rect">
            <a:avLst/>
          </a:prstGeom>
        </p:spPr>
        <p:style>
          <a:lnRef idx="3">
            <a:schemeClr val="lt1"/>
          </a:lnRef>
          <a:fillRef idx="1">
            <a:schemeClr val="dk1"/>
          </a:fillRef>
          <a:effectRef idx="1">
            <a:schemeClr val="dk1"/>
          </a:effectRef>
          <a:fontRef idx="minor">
            <a:schemeClr val="lt1"/>
          </a:fontRef>
        </p:style>
        <p:txBody>
          <a:bodyPr wrap="square">
            <a:spAutoFit/>
          </a:bodyPr>
          <a:lstStyle/>
          <a:p>
            <a:pPr>
              <a:lnSpc>
                <a:spcPct val="150000"/>
              </a:lnSpc>
            </a:pPr>
            <a:r>
              <a:rPr lang="da-DK" sz="2000" b="0" i="0" dirty="0">
                <a:solidFill>
                  <a:srgbClr val="FFFFFF"/>
                </a:solidFill>
                <a:effectLst/>
                <a:latin typeface="Arial" panose="020B0604020202020204" pitchFamily="34" charset="0"/>
                <a:cs typeface="Arial" panose="020B0604020202020204" pitchFamily="34" charset="0"/>
              </a:rPr>
              <a:t>% exemple </a:t>
            </a:r>
          </a:p>
          <a:p>
            <a:pPr>
              <a:lnSpc>
                <a:spcPct val="150000"/>
              </a:lnSpc>
            </a:pPr>
            <a:r>
              <a:rPr lang="da-DK" sz="2000" b="0" i="0" dirty="0">
                <a:solidFill>
                  <a:srgbClr val="FFFFFF"/>
                </a:solidFill>
                <a:effectLst/>
                <a:latin typeface="Arial" panose="020B0604020202020204" pitchFamily="34" charset="0"/>
                <a:cs typeface="Arial" panose="020B0604020202020204" pitchFamily="34" charset="0"/>
              </a:rPr>
              <a:t>for </a:t>
            </a:r>
            <a:r>
              <a:rPr lang="da-DK" sz="2000" dirty="0">
                <a:solidFill>
                  <a:srgbClr val="FFFFFF"/>
                </a:solidFill>
                <a:latin typeface="Arial" panose="020B0604020202020204" pitchFamily="34" charset="0"/>
                <a:cs typeface="Arial" panose="020B0604020202020204" pitchFamily="34" charset="0"/>
              </a:rPr>
              <a:t>(i=1:3)</a:t>
            </a:r>
          </a:p>
          <a:p>
            <a:pPr>
              <a:lnSpc>
                <a:spcPct val="150000"/>
              </a:lnSpc>
            </a:pPr>
            <a:r>
              <a:rPr lang="da-DK" sz="2000" b="0" i="0" dirty="0">
                <a:solidFill>
                  <a:srgbClr val="FFFFFF"/>
                </a:solidFill>
                <a:effectLst/>
                <a:latin typeface="Arial" panose="020B0604020202020204" pitchFamily="34" charset="0"/>
                <a:cs typeface="Arial" panose="020B0604020202020204" pitchFamily="34" charset="0"/>
              </a:rPr>
              <a:t>    for (j=1:3)</a:t>
            </a:r>
          </a:p>
          <a:p>
            <a:pPr>
              <a:lnSpc>
                <a:spcPct val="150000"/>
              </a:lnSpc>
            </a:pPr>
            <a:r>
              <a:rPr lang="da-DK" sz="2000" dirty="0">
                <a:solidFill>
                  <a:srgbClr val="FFFFFF"/>
                </a:solidFill>
                <a:latin typeface="Arial" panose="020B0604020202020204" pitchFamily="34" charset="0"/>
                <a:cs typeface="Arial" panose="020B0604020202020204" pitchFamily="34" charset="0"/>
              </a:rPr>
              <a:t>          A(i,j)=i^2+j*2</a:t>
            </a:r>
            <a:endParaRPr lang="da-DK" sz="2000" b="0" i="0" dirty="0">
              <a:solidFill>
                <a:srgbClr val="FFFFFF"/>
              </a:solidFill>
              <a:effectLst/>
              <a:latin typeface="Arial" panose="020B0604020202020204" pitchFamily="34" charset="0"/>
              <a:cs typeface="Arial" panose="020B0604020202020204" pitchFamily="34" charset="0"/>
            </a:endParaRPr>
          </a:p>
          <a:p>
            <a:pPr>
              <a:lnSpc>
                <a:spcPct val="150000"/>
              </a:lnSpc>
            </a:pPr>
            <a:r>
              <a:rPr lang="da-DK" sz="2000" b="0" i="0" dirty="0">
                <a:solidFill>
                  <a:srgbClr val="FFFFFF"/>
                </a:solidFill>
                <a:effectLst/>
                <a:latin typeface="Arial" panose="020B0604020202020204" pitchFamily="34" charset="0"/>
                <a:cs typeface="Arial" panose="020B0604020202020204" pitchFamily="34" charset="0"/>
              </a:rPr>
              <a:t>     end</a:t>
            </a:r>
          </a:p>
          <a:p>
            <a:pPr>
              <a:lnSpc>
                <a:spcPct val="150000"/>
              </a:lnSpc>
            </a:pPr>
            <a:r>
              <a:rPr lang="da-DK" sz="2000" dirty="0">
                <a:solidFill>
                  <a:srgbClr val="FFFFFF"/>
                </a:solidFill>
                <a:latin typeface="Arial" panose="020B0604020202020204" pitchFamily="34" charset="0"/>
                <a:cs typeface="Arial" panose="020B0604020202020204" pitchFamily="34" charset="0"/>
              </a:rPr>
              <a:t>end</a:t>
            </a:r>
          </a:p>
          <a:p>
            <a:pPr>
              <a:lnSpc>
                <a:spcPct val="150000"/>
              </a:lnSpc>
            </a:pPr>
            <a:r>
              <a:rPr lang="fr-FR" sz="2000" dirty="0" err="1">
                <a:latin typeface="Arial" panose="020B0604020202020204" pitchFamily="34" charset="0"/>
                <a:cs typeface="Arial" panose="020B0604020202020204" pitchFamily="34" charset="0"/>
              </a:rPr>
              <a:t>disp</a:t>
            </a:r>
            <a:r>
              <a:rPr lang="fr-FR" sz="2000" dirty="0">
                <a:latin typeface="Arial" panose="020B0604020202020204" pitchFamily="34" charset="0"/>
                <a:cs typeface="Arial" panose="020B0604020202020204" pitchFamily="34" charset="0"/>
              </a:rPr>
              <a:t>(A)</a:t>
            </a:r>
            <a:endParaRPr lang="fr-DZ"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63268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137</TotalTime>
  <Words>1216</Words>
  <Application>Microsoft Office PowerPoint</Application>
  <PresentationFormat>Grand écran</PresentationFormat>
  <Paragraphs>172</Paragraphs>
  <Slides>15</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15</vt:i4>
      </vt:variant>
    </vt:vector>
  </HeadingPairs>
  <TitlesOfParts>
    <vt:vector size="21" baseType="lpstr">
      <vt:lpstr>Arial</vt:lpstr>
      <vt:lpstr>Calibri</vt:lpstr>
      <vt:lpstr>Calibri Light</vt:lpstr>
      <vt:lpstr>Cambria Math</vt:lpstr>
      <vt:lpstr>Söhne</vt:lpstr>
      <vt:lpstr>Thème Office</vt:lpstr>
      <vt:lpstr>Chapitre 4: Programmer sous MATLAB  </vt:lpstr>
      <vt:lpstr>1. Les fichiers-M (M-Files)</vt:lpstr>
      <vt:lpstr>1. Les fichiers-M (M-Files)</vt:lpstr>
      <vt:lpstr>Les fichiers-M (M-Files)</vt:lpstr>
      <vt:lpstr>1. Les fichiers-M (M-Files)</vt:lpstr>
      <vt:lpstr>2. Scripts et fonctions</vt:lpstr>
      <vt:lpstr>2. Scripts et fonctions</vt:lpstr>
      <vt:lpstr>3. Instructions de contrôle</vt:lpstr>
      <vt:lpstr>3. Instructions de contrôle</vt:lpstr>
      <vt:lpstr>3. Instructions de contrôle</vt:lpstr>
      <vt:lpstr>3. Instructions de contrôle</vt:lpstr>
      <vt:lpstr>3. Instructions de contrôle</vt:lpstr>
      <vt:lpstr>3. Instructions de contrôle</vt:lpstr>
      <vt:lpstr>Exercice1</vt:lpstr>
      <vt:lpstr>Exercice2</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Chapitre 4: Programmer sous MATLAB  </dc:title>
  <dc:creator>SAIDI Farah</dc:creator>
  <cp:lastModifiedBy>SAIDI Farah</cp:lastModifiedBy>
  <cp:revision>7</cp:revision>
  <dcterms:created xsi:type="dcterms:W3CDTF">2023-10-29T07:39:57Z</dcterms:created>
  <dcterms:modified xsi:type="dcterms:W3CDTF">2023-10-29T18:41:17Z</dcterms:modified>
</cp:coreProperties>
</file>