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109" r:id="rId1"/>
  </p:sldMasterIdLst>
  <p:notesMasterIdLst>
    <p:notesMasterId r:id="rId27"/>
  </p:notesMasterIdLst>
  <p:sldIdLst>
    <p:sldId id="256" r:id="rId2"/>
    <p:sldId id="261" r:id="rId3"/>
    <p:sldId id="262" r:id="rId4"/>
    <p:sldId id="263" r:id="rId5"/>
    <p:sldId id="264" r:id="rId6"/>
    <p:sldId id="265" r:id="rId7"/>
    <p:sldId id="266" r:id="rId8"/>
    <p:sldId id="267" r:id="rId9"/>
    <p:sldId id="268" r:id="rId10"/>
    <p:sldId id="269" r:id="rId11"/>
    <p:sldId id="258" r:id="rId12"/>
    <p:sldId id="259" r:id="rId13"/>
    <p:sldId id="260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392"/>
    <p:restoredTop sz="94637"/>
  </p:normalViewPr>
  <p:slideViewPr>
    <p:cSldViewPr snapToGrid="0" snapToObjects="1">
      <p:cViewPr varScale="1">
        <p:scale>
          <a:sx n="93" d="100"/>
          <a:sy n="93" d="100"/>
        </p:scale>
        <p:origin x="536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notesMaster" Target="notesMasters/notesMaster1.xml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ar-S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C2F2E5-CD84-9D41-B379-C03CF48EF3B1}" type="datetimeFigureOut">
              <a:rPr lang="ar-SA" smtClean="0"/>
              <a:t>7 شوال، 1445</a:t>
            </a:fld>
            <a:endParaRPr lang="ar-SA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ar-SA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ar-S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ar-S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BC99D4-81C6-A747-BB76-6D695E9647A7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20215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SA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C99D4-81C6-A747-BB76-6D695E9647A7}" type="slidenum">
              <a:rPr lang="ar-SA" smtClean="0"/>
              <a:t>12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424745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27E0DCDA-77FE-FC42-9A1C-DB69558F2708}" type="datetimeFigureOut">
              <a:rPr lang="ar-SA" smtClean="0"/>
              <a:t>7 شوال، 1445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285E8FC9-F7DF-F54F-90C9-EDFD187EA65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0504649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0DCDA-77FE-FC42-9A1C-DB69558F2708}" type="datetimeFigureOut">
              <a:rPr lang="ar-SA" smtClean="0"/>
              <a:t>7 شوال، 1445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E8FC9-F7DF-F54F-90C9-EDFD187EA65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585013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0DCDA-77FE-FC42-9A1C-DB69558F2708}" type="datetimeFigureOut">
              <a:rPr lang="ar-SA" smtClean="0"/>
              <a:t>7 شوال، 1445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E8FC9-F7DF-F54F-90C9-EDFD187EA65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57520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0DCDA-77FE-FC42-9A1C-DB69558F2708}" type="datetimeFigureOut">
              <a:rPr lang="ar-SA" smtClean="0"/>
              <a:t>7 شوال، 1445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E8FC9-F7DF-F54F-90C9-EDFD187EA65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607654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0DCDA-77FE-FC42-9A1C-DB69558F2708}" type="datetimeFigureOut">
              <a:rPr lang="ar-SA" smtClean="0"/>
              <a:t>7 شوال، 1445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E8FC9-F7DF-F54F-90C9-EDFD187EA65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350383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0DCDA-77FE-FC42-9A1C-DB69558F2708}" type="datetimeFigureOut">
              <a:rPr lang="ar-SA" smtClean="0"/>
              <a:t>7 شوال، 1445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E8FC9-F7DF-F54F-90C9-EDFD187EA65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060815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0DCDA-77FE-FC42-9A1C-DB69558F2708}" type="datetimeFigureOut">
              <a:rPr lang="ar-SA" smtClean="0"/>
              <a:t>7 شوال، 1445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E8FC9-F7DF-F54F-90C9-EDFD187EA65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396561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27E0DCDA-77FE-FC42-9A1C-DB69558F2708}" type="datetimeFigureOut">
              <a:rPr lang="ar-SA" smtClean="0"/>
              <a:t>7 شوال، 1445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E8FC9-F7DF-F54F-90C9-EDFD187EA65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020404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27E0DCDA-77FE-FC42-9A1C-DB69558F2708}" type="datetimeFigureOut">
              <a:rPr lang="ar-SA" smtClean="0"/>
              <a:t>7 شوال، 1445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E8FC9-F7DF-F54F-90C9-EDFD187EA65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98247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0DCDA-77FE-FC42-9A1C-DB69558F2708}" type="datetimeFigureOut">
              <a:rPr lang="ar-SA" smtClean="0"/>
              <a:t>7 شوال، 1445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E8FC9-F7DF-F54F-90C9-EDFD187EA65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651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0DCDA-77FE-FC42-9A1C-DB69558F2708}" type="datetimeFigureOut">
              <a:rPr lang="ar-SA" smtClean="0"/>
              <a:t>7 شوال، 1445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E8FC9-F7DF-F54F-90C9-EDFD187EA65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10634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0DCDA-77FE-FC42-9A1C-DB69558F2708}" type="datetimeFigureOut">
              <a:rPr lang="ar-SA" smtClean="0"/>
              <a:t>7 شوال، 1445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E8FC9-F7DF-F54F-90C9-EDFD187EA65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86979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0DCDA-77FE-FC42-9A1C-DB69558F2708}" type="datetimeFigureOut">
              <a:rPr lang="ar-SA" smtClean="0"/>
              <a:t>7 شوال، 1445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E8FC9-F7DF-F54F-90C9-EDFD187EA65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9189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0DCDA-77FE-FC42-9A1C-DB69558F2708}" type="datetimeFigureOut">
              <a:rPr lang="ar-SA" smtClean="0"/>
              <a:t>7 شوال، 1445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E8FC9-F7DF-F54F-90C9-EDFD187EA65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455792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0DCDA-77FE-FC42-9A1C-DB69558F2708}" type="datetimeFigureOut">
              <a:rPr lang="ar-SA" smtClean="0"/>
              <a:t>7 شوال، 1445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E8FC9-F7DF-F54F-90C9-EDFD187EA65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8898333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0DCDA-77FE-FC42-9A1C-DB69558F2708}" type="datetimeFigureOut">
              <a:rPr lang="ar-SA" smtClean="0"/>
              <a:t>7 شوال، 1445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E8FC9-F7DF-F54F-90C9-EDFD187EA65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9084955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fr-FR" smtClean="0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0DCDA-77FE-FC42-9A1C-DB69558F2708}" type="datetimeFigureOut">
              <a:rPr lang="ar-SA" smtClean="0"/>
              <a:t>7 شوال، 1445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5E8FC9-F7DF-F54F-90C9-EDFD187EA65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28584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7E0DCDA-77FE-FC42-9A1C-DB69558F2708}" type="datetimeFigureOut">
              <a:rPr lang="ar-SA" smtClean="0"/>
              <a:t>7 شوال، 1445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ar-SA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285E8FC9-F7DF-F54F-90C9-EDFD187EA65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80992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10" r:id="rId1"/>
    <p:sldLayoutId id="2147484111" r:id="rId2"/>
    <p:sldLayoutId id="2147484112" r:id="rId3"/>
    <p:sldLayoutId id="2147484113" r:id="rId4"/>
    <p:sldLayoutId id="2147484114" r:id="rId5"/>
    <p:sldLayoutId id="2147484115" r:id="rId6"/>
    <p:sldLayoutId id="2147484116" r:id="rId7"/>
    <p:sldLayoutId id="2147484117" r:id="rId8"/>
    <p:sldLayoutId id="2147484118" r:id="rId9"/>
    <p:sldLayoutId id="2147484119" r:id="rId10"/>
    <p:sldLayoutId id="2147484120" r:id="rId11"/>
    <p:sldLayoutId id="2147484121" r:id="rId12"/>
    <p:sldLayoutId id="2147484122" r:id="rId13"/>
    <p:sldLayoutId id="2147484123" r:id="rId14"/>
    <p:sldLayoutId id="2147484124" r:id="rId15"/>
    <p:sldLayoutId id="2147484125" r:id="rId16"/>
    <p:sldLayoutId id="2147484126" r:id="rId17"/>
  </p:sldLayoutIdLst>
  <p:txStyles>
    <p:titleStyle>
      <a:lvl1pPr algn="l" defTabSz="457200" rtl="1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202560" y="1075266"/>
            <a:ext cx="8825658" cy="2677648"/>
          </a:xfrm>
        </p:spPr>
        <p:txBody>
          <a:bodyPr/>
          <a:lstStyle/>
          <a:p>
            <a:pPr algn="ctr" defTabSz="914400" rtl="1" eaLnBrk="1" latinLnBrk="0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ar-SA" sz="6600" dirty="0"/>
              <a:t>المحاضرة ال</a:t>
            </a:r>
            <a:r>
              <a:rPr lang="ar-DZ" sz="6600" dirty="0"/>
              <a:t>رابعة</a:t>
            </a:r>
            <a:r>
              <a:rPr kumimoji="0" lang="ar-DZ" sz="2800" b="0" i="0" u="none" strike="noStrike" kern="1200" cap="none" spc="0" normalizeH="0" baseline="0" noProof="0" dirty="0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من اعداد الأستاذة جباري فادية</a:t>
            </a:r>
            <a:endParaRPr lang="ar-SA" sz="6600" dirty="0"/>
          </a:p>
        </p:txBody>
      </p:sp>
      <p:sp>
        <p:nvSpPr>
          <p:cNvPr id="6" name="Sous-titr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</a:pPr>
            <a:endParaRPr lang="ar-SA" dirty="0"/>
          </a:p>
        </p:txBody>
      </p:sp>
      <p:sp>
        <p:nvSpPr>
          <p:cNvPr id="4" name="ZoneTexte 3"/>
          <p:cNvSpPr txBox="1"/>
          <p:nvPr/>
        </p:nvSpPr>
        <p:spPr>
          <a:xfrm>
            <a:off x="5638800" y="5926667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r" defTabSz="914400" rtl="1" eaLnBrk="1" latinLnBrk="0" hangingPunct="1"/>
            <a:endParaRPr lang="ar-SA" dirty="0"/>
          </a:p>
        </p:txBody>
      </p:sp>
      <p:sp>
        <p:nvSpPr>
          <p:cNvPr id="5" name="Rectangle 4"/>
          <p:cNvSpPr/>
          <p:nvPr/>
        </p:nvSpPr>
        <p:spPr>
          <a:xfrm>
            <a:off x="1417454" y="4859404"/>
            <a:ext cx="830067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DZ" sz="5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صيغ </a:t>
            </a:r>
            <a:r>
              <a:rPr lang="ar-SA" sz="5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التمويل</a:t>
            </a:r>
            <a:r>
              <a:rPr lang="ar-DZ" sz="5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في المصارف</a:t>
            </a:r>
            <a:r>
              <a:rPr lang="ar-SA" sz="5400" b="1" cap="none" spc="0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الاسلامي</a:t>
            </a:r>
            <a:r>
              <a:rPr lang="ar-DZ" sz="5400" b="1" cap="none" spc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ة</a:t>
            </a:r>
            <a:endParaRPr lang="ar-SA" sz="54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003635" y="2967335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ar-SA" sz="5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113814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0"/>
            <a:r>
              <a:rPr lang="ar-SA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2. المشاركات                        </a:t>
            </a:r>
            <a:r>
              <a:rPr kumimoji="0" lang="ar-DZ" sz="2800" b="0" i="0" u="none" strike="noStrike" kern="1200" cap="none" spc="0" normalizeH="0" baseline="0" noProof="0" dirty="0" smtClean="0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من </a:t>
            </a:r>
            <a:r>
              <a:rPr kumimoji="0" lang="ar-DZ" sz="2800" b="0" i="0" u="none" strike="noStrike" kern="1200" cap="none" spc="0" normalizeH="0" baseline="0" noProof="0" dirty="0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اعداد الأستاذة جباري فادية</a:t>
            </a:r>
            <a:endParaRPr lang="ar-S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65790" y="2312554"/>
            <a:ext cx="8825659" cy="34163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المشاركة هي صورة قريبة من المضاربة والفرق </a:t>
            </a:r>
            <a:r>
              <a:rPr lang="ar-SA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الاساسي </a:t>
            </a:r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بينهما </a:t>
            </a:r>
            <a:r>
              <a:rPr lang="ar-SA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أنه</a:t>
            </a:r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في حالة المضاربة يتم تقديم </a:t>
            </a:r>
            <a:r>
              <a:rPr lang="ar-SA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رأس</a:t>
            </a:r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مال من قبل صاحب المال وحده .</a:t>
            </a:r>
            <a:r>
              <a:rPr lang="ar-SA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أما</a:t>
            </a:r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في حالة المشاركة </a:t>
            </a:r>
            <a:r>
              <a:rPr lang="ar-SA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فان </a:t>
            </a:r>
            <a:r>
              <a:rPr lang="ar-SA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رأس</a:t>
            </a:r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المال يقدم بين الطرفين ويحدد عقد المشاركة الشروط الخاصة بين </a:t>
            </a:r>
            <a:r>
              <a:rPr lang="ar-SA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الاطراف </a:t>
            </a:r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المختلفة</a:t>
            </a:r>
            <a:r>
              <a:rPr lang="ar-SA" sz="3200" dirty="0"/>
              <a:t>. </a:t>
            </a:r>
            <a:endParaRPr lang="ar-SA" sz="3200" dirty="0"/>
          </a:p>
        </p:txBody>
      </p:sp>
    </p:spTree>
    <p:extLst>
      <p:ext uri="{BB962C8B-B14F-4D97-AF65-F5344CB8AC3E}">
        <p14:creationId xmlns:p14="http://schemas.microsoft.com/office/powerpoint/2010/main" val="451673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sz="4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2. المشاركات </a:t>
            </a:r>
            <a:r>
              <a:rPr lang="ar-SA" sz="4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                  </a:t>
            </a:r>
            <a:r>
              <a:rPr kumimoji="0" lang="ar-DZ" sz="2800" b="0" i="0" u="none" strike="noStrike" kern="1200" cap="none" spc="0" normalizeH="0" baseline="0" noProof="0" dirty="0" smtClean="0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من </a:t>
            </a:r>
            <a:r>
              <a:rPr kumimoji="0" lang="ar-DZ" sz="2800" b="0" i="0" u="none" strike="noStrike" kern="1200" cap="none" spc="0" normalizeH="0" baseline="0" noProof="0" dirty="0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اعداد الأستاذة جباري فادية</a:t>
            </a:r>
            <a:endParaRPr lang="ar-SA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ar-SA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يقصد بها شركة </a:t>
            </a:r>
            <a:r>
              <a:rPr lang="ar-SA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الاموال</a:t>
            </a:r>
            <a:r>
              <a:rPr lang="ar-SA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، وهي </a:t>
            </a:r>
            <a:r>
              <a:rPr lang="ar-SA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أي</a:t>
            </a:r>
            <a:r>
              <a:rPr lang="ar-SA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عقد </a:t>
            </a:r>
            <a:r>
              <a:rPr lang="ar-SA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ينشأ</a:t>
            </a:r>
            <a:r>
              <a:rPr lang="ar-SA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بين شخصين </a:t>
            </a:r>
            <a:r>
              <a:rPr lang="ar-SA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أو</a:t>
            </a:r>
            <a:r>
              <a:rPr lang="ar-SA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ar-SA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أكثر</a:t>
            </a:r>
            <a:r>
              <a:rPr lang="ar-SA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في </a:t>
            </a:r>
            <a:r>
              <a:rPr lang="ar-SA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رأس</a:t>
            </a:r>
            <a:r>
              <a:rPr lang="ar-SA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المال </a:t>
            </a:r>
            <a:r>
              <a:rPr lang="ar-SA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أو</a:t>
            </a:r>
            <a:r>
              <a:rPr lang="ar-SA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الجهد </a:t>
            </a:r>
            <a:r>
              <a:rPr lang="ar-SA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الاداري </a:t>
            </a:r>
            <a:r>
              <a:rPr lang="ar-SA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بغرض ممارسة </a:t>
            </a:r>
            <a:r>
              <a:rPr lang="ar-SA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أعمال</a:t>
            </a:r>
            <a:r>
              <a:rPr lang="ar-SA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تجارية تدر الربح . </a:t>
            </a:r>
            <a:endParaRPr lang="ar-SA" sz="4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673345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ar-SA" sz="44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2. المشاركات </a:t>
            </a:r>
            <a:r>
              <a:rPr kumimoji="0" lang="ar-DZ" sz="2800" b="0" i="0" u="none" strike="noStrike" kern="1200" cap="none" spc="0" normalizeH="0" baseline="0" noProof="0" dirty="0" smtClean="0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من </a:t>
            </a:r>
            <a:r>
              <a:rPr kumimoji="0" lang="ar-DZ" sz="2800" b="0" i="0" u="none" strike="noStrike" kern="1200" cap="none" spc="0" normalizeH="0" baseline="0" noProof="0" dirty="0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اعداد الأستاذة جباري فادية</a:t>
            </a:r>
            <a:r>
              <a:rPr lang="ar-SA" sz="4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ar-SA" sz="44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endParaRPr lang="ar-SA" sz="44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54954" y="2299855"/>
            <a:ext cx="8825659" cy="4156363"/>
          </a:xfrm>
        </p:spPr>
        <p:txBody>
          <a:bodyPr>
            <a:normAutofit fontScale="92500"/>
          </a:bodyPr>
          <a:lstStyle/>
          <a:p>
            <a:pPr algn="just"/>
            <a:r>
              <a:rPr lang="ar-SA" sz="3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والمشاركة المصرفية عبارة عن </a:t>
            </a:r>
            <a:r>
              <a:rPr lang="ar-SA" sz="39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صيغة </a:t>
            </a:r>
            <a:r>
              <a:rPr lang="ar-SA" sz="3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استثمارية وتمويلية متوافقة مع الشريعة، ويمكن أن تشترك فيها عدة </a:t>
            </a:r>
            <a:r>
              <a:rPr lang="ar-SA" sz="39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اطراف </a:t>
            </a:r>
            <a:r>
              <a:rPr lang="ar-SA" sz="3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مع المصرف، وتهدف المشاركة مع المصرف من قبل </a:t>
            </a:r>
            <a:r>
              <a:rPr lang="ar-SA" sz="39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الافراد </a:t>
            </a:r>
            <a:r>
              <a:rPr lang="ar-SA" sz="3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إلى</a:t>
            </a:r>
            <a:r>
              <a:rPr lang="ar-SA" sz="3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تحقيق </a:t>
            </a:r>
            <a:r>
              <a:rPr lang="ar-SA" sz="3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أرباح</a:t>
            </a:r>
            <a:r>
              <a:rPr lang="ar-SA" sz="3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من وراء المشاركة بالمال، بينما يبحث المصرف في المشاركة عن تمويل، والعكس صحيح في حال دخول المصرف في مشاركة </a:t>
            </a:r>
            <a:r>
              <a:rPr lang="ar-SA" sz="3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بأعمال</a:t>
            </a:r>
            <a:r>
              <a:rPr lang="ar-SA" sz="3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التجارة مع </a:t>
            </a:r>
            <a:r>
              <a:rPr lang="ar-SA" sz="39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أحد</a:t>
            </a:r>
            <a:r>
              <a:rPr lang="ar-SA" sz="3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ar-SA" sz="39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عملائه من </a:t>
            </a:r>
            <a:r>
              <a:rPr lang="ar-SA" sz="39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التجار. </a:t>
            </a:r>
            <a:endParaRPr lang="ar-SA" sz="39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>
              <a:lnSpc>
                <a:spcPct val="150000"/>
              </a:lnSpc>
            </a:pPr>
            <a:endParaRPr lang="fr-FR" sz="3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ar-SA" dirty="0">
              <a:latin typeface="Al Bayan Plain" charset="-78"/>
              <a:ea typeface="Al Bayan Plain" charset="-78"/>
              <a:cs typeface="Al Bayan Plain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63331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54954" y="665018"/>
            <a:ext cx="8761413" cy="1029468"/>
          </a:xfrm>
        </p:spPr>
        <p:txBody>
          <a:bodyPr>
            <a:normAutofit fontScale="90000"/>
          </a:bodyPr>
          <a:lstStyle/>
          <a:p>
            <a:pPr algn="r" rtl="0"/>
            <a:r>
              <a:rPr lang="ar-SA" sz="4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أنواع المشاركات                          </a:t>
            </a:r>
            <a:r>
              <a:rPr kumimoji="0" lang="ar-DZ" sz="2800" b="0" i="0" u="none" strike="noStrike" kern="1200" cap="none" spc="0" normalizeH="0" baseline="0" noProof="0" dirty="0" smtClean="0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من </a:t>
            </a:r>
            <a:r>
              <a:rPr kumimoji="0" lang="ar-DZ" sz="2800" b="0" i="0" u="none" strike="noStrike" kern="1200" cap="none" spc="0" normalizeH="0" baseline="0" noProof="0" dirty="0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اعداد الأستاذة جباري </a:t>
            </a:r>
            <a:r>
              <a:rPr kumimoji="0" lang="ar-DZ" sz="2800" b="0" i="0" u="none" strike="noStrike" kern="1200" cap="none" spc="0" normalizeH="0" baseline="0" noProof="0" dirty="0" smtClean="0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فادية</a:t>
            </a:r>
            <a:br>
              <a:rPr kumimoji="0" lang="ar-DZ" sz="2800" b="0" i="0" u="none" strike="noStrike" kern="1200" cap="none" spc="0" normalizeH="0" baseline="0" noProof="0" dirty="0" smtClean="0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</a:br>
            <a:r>
              <a:rPr lang="ar-DZ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Century Gothic" panose="020B0502020202020204"/>
                <a:ea typeface="+mn-ea"/>
                <a:cs typeface="Arial" panose="020B0604020202020204" pitchFamily="34" charset="0"/>
              </a:rPr>
              <a:t>المشاركات الثابتة: طويلة الاجل</a:t>
            </a:r>
            <a:endParaRPr lang="ar-SA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هي نوع من المشاركة تعتمد على مساهمة المصرف في تمويل جزء من 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رأس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مال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مشروع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معين، مما يترتب عليه أن يكون شريكاً في ملكية هذا المشروع وشريكاً كذلك في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كل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ما ينتج عنه ربح 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أو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خسارة بالنسب المتفق عليها والقواعد الحاكمة لشروط المشاركة.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وفي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هذا الشكل تبقى لكل طرف من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الاطراف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حصص ثابتة في المشروع، الذي 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يأخذ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شكلا قانونياَ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كشركة تضامن 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أو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شركة توصية </a:t>
            </a:r>
            <a:endParaRPr lang="ar-SA" sz="3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855985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0"/>
            <a:r>
              <a:rPr lang="ar-SA" sz="4000" dirty="0" smtClean="0"/>
              <a:t>أنواع المشاركات                </a:t>
            </a:r>
            <a:r>
              <a:rPr kumimoji="0" lang="ar-DZ" sz="2800" b="0" i="0" u="none" strike="noStrike" kern="1200" cap="none" spc="0" normalizeH="0" baseline="0" noProof="0" dirty="0" smtClean="0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من </a:t>
            </a:r>
            <a:r>
              <a:rPr kumimoji="0" lang="ar-DZ" sz="2800" b="0" i="0" u="none" strike="noStrike" kern="1200" cap="none" spc="0" normalizeH="0" baseline="0" noProof="0" dirty="0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اعداد الأستاذة جباري </a:t>
            </a:r>
            <a:r>
              <a:rPr kumimoji="0" lang="ar-DZ" sz="2800" b="0" i="0" u="none" strike="noStrike" kern="1200" cap="none" spc="0" normalizeH="0" baseline="0" noProof="0" dirty="0" smtClean="0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فادية</a:t>
            </a:r>
            <a:br>
              <a:rPr kumimoji="0" lang="ar-DZ" sz="2800" b="0" i="0" u="none" strike="noStrike" kern="1200" cap="none" spc="0" normalizeH="0" baseline="0" noProof="0" dirty="0" smtClean="0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</a:br>
            <a:r>
              <a:rPr lang="ar-DZ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Century Gothic" panose="020B0502020202020204"/>
                <a:ea typeface="+mn-ea"/>
                <a:cs typeface="Arial" panose="020B0604020202020204" pitchFamily="34" charset="0"/>
              </a:rPr>
              <a:t>المشاركة المتناقصة المنتهية بالتمليك</a:t>
            </a:r>
            <a:endParaRPr lang="ar-SA" sz="32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المشاركة المتناقصة </a:t>
            </a:r>
            <a:r>
              <a:rPr lang="ar-SA" sz="3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أوالمشاركة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المنتهية بالتمليك هي نوع من المشاركة يكون من حق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الشريك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فيها أن يحل محل المصرف في ملكية المشروع 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إما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دفعة واحدة 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أو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على دفعات حسبما تقتضي الشروط المتفق عليها وطبيعة العملية </a:t>
            </a:r>
            <a:endParaRPr lang="ar-SA" sz="3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698153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0"/>
            <a:r>
              <a:rPr lang="ar-SA" sz="4000" dirty="0" smtClean="0"/>
              <a:t>أنواع المشاركات            </a:t>
            </a:r>
            <a:r>
              <a:rPr kumimoji="0" lang="ar-DZ" sz="2800" b="0" i="0" u="none" strike="noStrike" kern="1200" cap="none" spc="0" normalizeH="0" baseline="0" noProof="0" dirty="0" smtClean="0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من </a:t>
            </a:r>
            <a:r>
              <a:rPr kumimoji="0" lang="ar-DZ" sz="2800" b="0" i="0" u="none" strike="noStrike" kern="1200" cap="none" spc="0" normalizeH="0" baseline="0" noProof="0" dirty="0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اعداد الأستاذة جباري </a:t>
            </a:r>
            <a:r>
              <a:rPr kumimoji="0" lang="ar-DZ" sz="2800" b="0" i="0" u="none" strike="noStrike" kern="1200" cap="none" spc="0" normalizeH="0" baseline="0" noProof="0" dirty="0" smtClean="0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فادية</a:t>
            </a:r>
            <a:br>
              <a:rPr kumimoji="0" lang="ar-DZ" sz="2800" b="0" i="0" u="none" strike="noStrike" kern="1200" cap="none" spc="0" normalizeH="0" baseline="0" noProof="0" dirty="0" smtClean="0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</a:br>
            <a:r>
              <a:rPr kumimoji="0" lang="ar-DZ" sz="3200" b="1" i="0" u="none" strike="noStrike" kern="1200" normalizeH="0" baseline="0" noProof="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المشاركة</a:t>
            </a:r>
            <a:r>
              <a:rPr kumimoji="0" lang="ar-DZ" sz="3200" b="1" i="0" u="none" strike="noStrike" kern="1200" normalizeH="0" noProof="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 المتغيرة </a:t>
            </a:r>
            <a:endParaRPr lang="ar-SA" sz="32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681427" y="2201718"/>
            <a:ext cx="8825659" cy="34163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ar-SA" sz="3600" dirty="0"/>
              <a:t>هي البديل عن التمويل بالحساب الجاري المدين، حيث يُمول العميل بدفعات نقدية حسب احتياجه ثم </a:t>
            </a:r>
            <a:r>
              <a:rPr lang="ar-SA" sz="3600" dirty="0" err="1" smtClean="0"/>
              <a:t>تؤخذ</a:t>
            </a:r>
            <a:r>
              <a:rPr lang="ar-SA" sz="3600" dirty="0" smtClean="0"/>
              <a:t> حصة </a:t>
            </a:r>
            <a:r>
              <a:rPr lang="ar-SA" sz="3600" dirty="0"/>
              <a:t>من </a:t>
            </a:r>
            <a:r>
              <a:rPr lang="ar-SA" sz="3600" dirty="0" smtClean="0"/>
              <a:t>الارباح </a:t>
            </a:r>
            <a:r>
              <a:rPr lang="ar-SA" sz="3600" dirty="0"/>
              <a:t>النقدية </a:t>
            </a:r>
            <a:r>
              <a:rPr lang="ar-SA" sz="3600" dirty="0" err="1"/>
              <a:t>أثناء</a:t>
            </a:r>
            <a:r>
              <a:rPr lang="ar-SA" sz="3600" dirty="0"/>
              <a:t> العام. </a:t>
            </a:r>
            <a:endParaRPr lang="ar-SA" sz="3600" dirty="0"/>
          </a:p>
        </p:txBody>
      </p:sp>
    </p:spTree>
    <p:extLst>
      <p:ext uri="{BB962C8B-B14F-4D97-AF65-F5344CB8AC3E}">
        <p14:creationId xmlns:p14="http://schemas.microsoft.com/office/powerpoint/2010/main" val="892299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0"/>
            <a:r>
              <a:rPr lang="ar-SA" sz="4000" dirty="0" smtClean="0"/>
              <a:t>3. المرابحة</a:t>
            </a:r>
            <a:r>
              <a:rPr lang="ar-SA" sz="4000" dirty="0"/>
              <a:t/>
            </a:r>
            <a:br>
              <a:rPr lang="ar-SA" sz="4000" dirty="0"/>
            </a:br>
            <a:endParaRPr lang="ar-SA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هي بيع بمثل الثمن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الاول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الذي تم الشراء به مع زيادة ربح،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أي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بيع الشيء بمثل ثمن شراءه من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البائع الاول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مع هامش من الربح معلوم ومتفق عليه 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أو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مقطوع مثل دينار 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أو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بنسبة معينة من ثمنه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الاصلي 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أو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ما شابه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ذلك </a:t>
            </a:r>
            <a:endParaRPr lang="ar-SA" sz="3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15473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54954" y="1174836"/>
            <a:ext cx="8761413" cy="706964"/>
          </a:xfrm>
        </p:spPr>
        <p:txBody>
          <a:bodyPr>
            <a:normAutofit fontScale="90000"/>
          </a:bodyPr>
          <a:lstStyle/>
          <a:p>
            <a:pPr algn="r" rtl="0"/>
            <a:r>
              <a:rPr lang="ar-SA" sz="4000" dirty="0" smtClean="0"/>
              <a:t>المرابحة</a:t>
            </a:r>
            <a:r>
              <a:rPr lang="ar-DZ" sz="4000" b="1" dirty="0" smtClean="0"/>
              <a:t>                        </a:t>
            </a:r>
            <a:r>
              <a:rPr kumimoji="0" lang="ar-DZ" sz="2800" b="0" i="0" u="none" strike="noStrike" kern="1200" cap="none" spc="0" normalizeH="0" baseline="0" noProof="0" dirty="0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من اعداد الأستاذة جباري فادية         </a:t>
            </a:r>
            <a:r>
              <a:rPr lang="ar-SA" sz="4000" dirty="0"/>
              <a:t/>
            </a:r>
            <a:br>
              <a:rPr lang="ar-SA" sz="4000" dirty="0"/>
            </a:br>
            <a:endParaRPr lang="ar-SA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والمرابحة في المصرف هي تقديم طلب للبنك 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بأن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يقوم بشراء سلعة معينة وبيعها للعميل مقابل ربح محدد، 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وتأتي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هذه الصيغة التمويلية لتلبية احتياجات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العملاء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من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السلع</a:t>
            </a:r>
            <a:endParaRPr lang="ar-SA" sz="3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>
              <a:buFont typeface="Wingdings" charset="2"/>
              <a:buChar char="q"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981251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19200" y="1101684"/>
            <a:ext cx="8761413" cy="706964"/>
          </a:xfrm>
        </p:spPr>
        <p:txBody>
          <a:bodyPr>
            <a:normAutofit fontScale="90000"/>
          </a:bodyPr>
          <a:lstStyle/>
          <a:p>
            <a:pPr algn="r" rtl="0"/>
            <a:r>
              <a:rPr lang="ar-SA" sz="4000" dirty="0" smtClean="0"/>
              <a:t>المرابحة</a:t>
            </a:r>
            <a:r>
              <a:rPr lang="ar-DZ" sz="4000" b="1" dirty="0" smtClean="0"/>
              <a:t>                              </a:t>
            </a:r>
            <a:r>
              <a:rPr kumimoji="0" lang="ar-DZ" sz="2800" b="0" i="0" u="none" strike="noStrike" kern="1200" cap="none" spc="0" normalizeH="0" baseline="0" noProof="0" dirty="0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من اعداد الأستاذة جباري فادية</a:t>
            </a:r>
            <a:r>
              <a:rPr lang="ar-SA" sz="4000" dirty="0"/>
              <a:t/>
            </a:r>
            <a:br>
              <a:rPr lang="ar-SA" sz="4000" dirty="0"/>
            </a:br>
            <a:endParaRPr lang="ar-SA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ويتميز بيع المرابحة في المصرف بحالتين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 </a:t>
            </a:r>
          </a:p>
          <a:p>
            <a:pPr algn="just"/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الحالة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الاولى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: هي الوكالة بالشراء مقابل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فمثلا يطلب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العميل من المصرف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الاسلامي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شراء سلعة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معينة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ذات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أوصاف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محددة، بحيث يدفع ثمنها 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إلى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المصرف مضافاَ 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إليه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أجر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معين، مع مراعاة خبرة المصرف في القيام بمثل هذا العمل </a:t>
            </a:r>
            <a:endParaRPr lang="ar-SA" sz="3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ar-SA" sz="3600" dirty="0"/>
          </a:p>
        </p:txBody>
      </p:sp>
    </p:spTree>
    <p:extLst>
      <p:ext uri="{BB962C8B-B14F-4D97-AF65-F5344CB8AC3E}">
        <p14:creationId xmlns:p14="http://schemas.microsoft.com/office/powerpoint/2010/main" val="423941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19200" y="1138260"/>
            <a:ext cx="8761413" cy="706964"/>
          </a:xfrm>
        </p:spPr>
        <p:txBody>
          <a:bodyPr>
            <a:normAutofit fontScale="90000"/>
          </a:bodyPr>
          <a:lstStyle/>
          <a:p>
            <a:pPr algn="r" rtl="0"/>
            <a:r>
              <a:rPr lang="ar-SA" sz="4000" dirty="0" smtClean="0"/>
              <a:t>المرابحة</a:t>
            </a:r>
            <a:r>
              <a:rPr lang="ar-DZ" sz="4000" b="1" dirty="0" smtClean="0"/>
              <a:t>             </a:t>
            </a:r>
            <a:r>
              <a:rPr lang="ar-SA" sz="4000" b="1" dirty="0" smtClean="0"/>
              <a:t> </a:t>
            </a:r>
            <a:r>
              <a:rPr kumimoji="0" lang="ar-DZ" sz="2800" b="0" i="0" u="none" strike="noStrike" kern="1200" cap="none" spc="0" normalizeH="0" baseline="0" noProof="0" dirty="0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من اعداد الأستاذة جباري فادية</a:t>
            </a:r>
            <a:r>
              <a:rPr lang="ar-SA" sz="4000" dirty="0"/>
              <a:t/>
            </a:r>
            <a:br>
              <a:rPr lang="ar-SA" sz="4000" dirty="0"/>
            </a:br>
            <a:endParaRPr lang="ar-SA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ar-SA" sz="3600" dirty="0"/>
              <a:t>الحالة الثانية: قد يطلب العميل من المصرف </a:t>
            </a:r>
            <a:r>
              <a:rPr lang="ar-SA" sz="3600" dirty="0" smtClean="0"/>
              <a:t>الاسلامي </a:t>
            </a:r>
            <a:r>
              <a:rPr lang="ar-SA" sz="3600" dirty="0"/>
              <a:t>شراء سلعة معينة محددة </a:t>
            </a:r>
            <a:r>
              <a:rPr lang="ar-SA" sz="3600" dirty="0" smtClean="0"/>
              <a:t>الاوصاف</a:t>
            </a:r>
            <a:r>
              <a:rPr lang="ar-SA" sz="3600" dirty="0"/>
              <a:t>، بعد </a:t>
            </a:r>
            <a:r>
              <a:rPr lang="ar-SA" sz="3600" dirty="0" smtClean="0"/>
              <a:t>الاتفاق على </a:t>
            </a:r>
            <a:r>
              <a:rPr lang="ar-SA" sz="3600" dirty="0"/>
              <a:t>تكلفة </a:t>
            </a:r>
            <a:r>
              <a:rPr lang="ar-SA" sz="3600" dirty="0" smtClean="0"/>
              <a:t>شرائها </a:t>
            </a:r>
            <a:r>
              <a:rPr lang="ar-SA" sz="3600" dirty="0"/>
              <a:t>ثم </a:t>
            </a:r>
            <a:r>
              <a:rPr lang="ar-SA" sz="3600" dirty="0" smtClean="0"/>
              <a:t>اضافة </a:t>
            </a:r>
            <a:r>
              <a:rPr lang="ar-SA" sz="3600" dirty="0"/>
              <a:t>ربح معلوم عليها. ويتضمن هذا النوع من التعامل وعداً من العميل بشراء السلعة حسب الشروط المتفق عليها، ووعداً </a:t>
            </a:r>
            <a:r>
              <a:rPr lang="ar-SA" sz="3600" dirty="0" err="1"/>
              <a:t>آخر</a:t>
            </a:r>
            <a:r>
              <a:rPr lang="ar-SA" sz="3600" dirty="0"/>
              <a:t> من المصرف </a:t>
            </a:r>
            <a:r>
              <a:rPr lang="ar-SA" sz="3600" dirty="0" err="1"/>
              <a:t>بإتمام</a:t>
            </a:r>
            <a:r>
              <a:rPr lang="ar-SA" sz="3600" dirty="0"/>
              <a:t> هذا البيع طبقاً لذات الشروط. فالبيع الخاص للمرابحة في المصرف يكون بصيغة </a:t>
            </a:r>
            <a:r>
              <a:rPr lang="ar-SA" sz="3600" dirty="0" err="1" smtClean="0"/>
              <a:t>الآمرللشراء</a:t>
            </a:r>
            <a:r>
              <a:rPr lang="ar-SA" sz="3600" dirty="0"/>
              <a:t>. </a:t>
            </a:r>
            <a:endParaRPr lang="ar-SA" sz="3600" dirty="0"/>
          </a:p>
        </p:txBody>
      </p:sp>
    </p:spTree>
    <p:extLst>
      <p:ext uri="{BB962C8B-B14F-4D97-AF65-F5344CB8AC3E}">
        <p14:creationId xmlns:p14="http://schemas.microsoft.com/office/powerpoint/2010/main" val="390248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86692" y="973668"/>
            <a:ext cx="9029676" cy="706964"/>
          </a:xfrm>
        </p:spPr>
        <p:txBody>
          <a:bodyPr/>
          <a:lstStyle/>
          <a:p>
            <a:pPr algn="r" defTabSz="457200" rtl="0" eaLnBrk="1" latinLnBrk="0" hangingPunct="1">
              <a:lnSpc>
                <a:spcPct val="90000"/>
              </a:lnSpc>
              <a:spcBef>
                <a:spcPct val="0"/>
              </a:spcBef>
              <a:buNone/>
            </a:pPr>
            <a:r>
              <a:rPr lang="ar-SA" sz="4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التمويل في </a:t>
            </a:r>
            <a:r>
              <a:rPr lang="ar-SA" sz="4000" b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المصارف الإسلامية  </a:t>
            </a:r>
            <a:r>
              <a:rPr kumimoji="0" lang="ar-DZ" sz="2800" b="0" i="0" u="none" strike="noStrike" kern="1200" cap="none" spc="0" normalizeH="0" baseline="0" noProof="0" dirty="0" smtClean="0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من </a:t>
            </a:r>
            <a:r>
              <a:rPr kumimoji="0" lang="ar-DZ" sz="2800" b="0" i="0" u="none" strike="noStrike" kern="1200" cap="none" spc="0" normalizeH="0" baseline="0" noProof="0" dirty="0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اعداد الأستاذة جباري فادية</a:t>
            </a:r>
            <a:endParaRPr lang="ar-SA" sz="40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ar-SA" sz="51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إن</a:t>
            </a:r>
            <a:r>
              <a:rPr lang="ar-SA" sz="5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المصارف </a:t>
            </a:r>
            <a:r>
              <a:rPr lang="ar-SA" sz="51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الاسلامية </a:t>
            </a:r>
            <a:r>
              <a:rPr lang="ar-SA" sz="5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تقوم بصياغة الكثير من الخدمات </a:t>
            </a:r>
            <a:r>
              <a:rPr lang="ar-SA" sz="51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والتسهيلات</a:t>
            </a:r>
            <a:r>
              <a:rPr lang="ar-SA" sz="5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، </a:t>
            </a:r>
            <a:r>
              <a:rPr lang="ar-SA" sz="51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كونها تقوم </a:t>
            </a:r>
            <a:r>
              <a:rPr lang="ar-SA" sz="5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بعمليات مختلفة تهدف جميعها </a:t>
            </a:r>
            <a:r>
              <a:rPr lang="ar-SA" sz="51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إلى</a:t>
            </a:r>
            <a:r>
              <a:rPr lang="ar-SA" sz="5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تدعيم التنمية في المجتمع </a:t>
            </a:r>
            <a:r>
              <a:rPr lang="ar-SA" sz="51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ويأتي الاستثمار </a:t>
            </a:r>
            <a:r>
              <a:rPr lang="ar-SA" sz="5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في مقدمة العمليات، </a:t>
            </a:r>
            <a:r>
              <a:rPr lang="ar-SA" sz="51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وللاستثمار الاسلامي </a:t>
            </a:r>
            <a:r>
              <a:rPr lang="ar-SA" sz="5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طرقا </a:t>
            </a:r>
            <a:r>
              <a:rPr lang="ar-SA" sz="51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وأساليب </a:t>
            </a:r>
            <a:r>
              <a:rPr lang="ar-SA" sz="5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متميزة وعديدة تهدف كلها </a:t>
            </a:r>
            <a:r>
              <a:rPr lang="ar-SA" sz="51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إلى</a:t>
            </a:r>
            <a:r>
              <a:rPr lang="ar-SA" sz="5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تحقيق الربح </a:t>
            </a:r>
            <a:r>
              <a:rPr lang="ar-SA" sz="51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الحلال</a:t>
            </a:r>
            <a:r>
              <a:rPr lang="ar-SA" sz="5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endParaRPr lang="ar-SA" sz="3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748979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076" y="1333886"/>
            <a:ext cx="8761413" cy="706964"/>
          </a:xfrm>
        </p:spPr>
        <p:txBody>
          <a:bodyPr/>
          <a:lstStyle/>
          <a:p>
            <a:pPr algn="r" rtl="0"/>
            <a:r>
              <a:rPr lang="ar-SA" dirty="0" smtClean="0"/>
              <a:t>المرابحة                               </a:t>
            </a:r>
            <a:r>
              <a:rPr kumimoji="0" lang="ar-DZ" sz="2800" b="0" i="0" u="none" strike="noStrike" kern="1200" cap="none" spc="0" normalizeH="0" baseline="0" noProof="0" dirty="0" smtClean="0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من </a:t>
            </a:r>
            <a:r>
              <a:rPr kumimoji="0" lang="ar-DZ" sz="2800" b="0" i="0" u="none" strike="noStrike" kern="1200" cap="none" spc="0" normalizeH="0" baseline="0" noProof="0" dirty="0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اعداد الأستاذة جباري </a:t>
            </a:r>
            <a:r>
              <a:rPr kumimoji="0" lang="ar-DZ" sz="2800" b="0" i="0" u="none" strike="noStrike" kern="1200" cap="none" spc="0" normalizeH="0" baseline="0" noProof="0" dirty="0" smtClean="0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فادية</a:t>
            </a:r>
            <a:br>
              <a:rPr kumimoji="0" lang="ar-DZ" sz="2800" b="0" i="0" u="none" strike="noStrike" kern="1200" cap="none" spc="0" normalizeH="0" baseline="0" noProof="0" dirty="0" smtClean="0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</a:br>
            <a:r>
              <a:rPr lang="ar-SA" dirty="0"/>
              <a:t> </a:t>
            </a:r>
            <a:r>
              <a:rPr lang="ar-SA" sz="2800" dirty="0"/>
              <a:t>ضوابط </a:t>
            </a:r>
            <a:r>
              <a:rPr lang="ar-SA" sz="2800" dirty="0" smtClean="0"/>
              <a:t>الاستثمار </a:t>
            </a:r>
            <a:r>
              <a:rPr lang="ar-SA" sz="2800" dirty="0"/>
              <a:t>عن طريق بيع المرابحة </a:t>
            </a:r>
            <a:r>
              <a:rPr lang="ar-SA" sz="2800" dirty="0" smtClean="0"/>
              <a:t>الآمر </a:t>
            </a:r>
            <a:r>
              <a:rPr lang="ar-SA" sz="2800" dirty="0"/>
              <a:t>بالشراء </a:t>
            </a:r>
            <a:r>
              <a:rPr lang="ar-SA" dirty="0"/>
              <a:t/>
            </a:r>
            <a:br>
              <a:rPr lang="ar-SA" dirty="0"/>
            </a:br>
            <a:r>
              <a:rPr lang="ar-SA" dirty="0"/>
              <a:t/>
            </a:r>
            <a:br>
              <a:rPr lang="ar-SA" dirty="0"/>
            </a:br>
            <a:endParaRPr lang="ar-S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43346" y="2230581"/>
            <a:ext cx="9537268" cy="4184073"/>
          </a:xfrm>
        </p:spPr>
        <p:txBody>
          <a:bodyPr>
            <a:normAutofit fontScale="77500" lnSpcReduction="20000"/>
          </a:bodyPr>
          <a:lstStyle/>
          <a:p>
            <a:pPr algn="just">
              <a:buFont typeface="Wingdings" charset="2"/>
              <a:buChar char="§"/>
            </a:pPr>
            <a:r>
              <a:rPr lang="ar-SA" sz="4100" dirty="0"/>
              <a:t>تحديد مواصفات السلعة وزناً </a:t>
            </a:r>
            <a:r>
              <a:rPr lang="ar-SA" sz="4100" dirty="0" err="1"/>
              <a:t>أو</a:t>
            </a:r>
            <a:r>
              <a:rPr lang="ar-SA" sz="4100" dirty="0"/>
              <a:t> عداً </a:t>
            </a:r>
            <a:r>
              <a:rPr lang="ar-SA" sz="4100" dirty="0" err="1"/>
              <a:t>أو</a:t>
            </a:r>
            <a:r>
              <a:rPr lang="ar-SA" sz="4100" dirty="0"/>
              <a:t> </a:t>
            </a:r>
            <a:r>
              <a:rPr lang="ar-SA" sz="4100" dirty="0" smtClean="0"/>
              <a:t>كيلا </a:t>
            </a:r>
            <a:r>
              <a:rPr lang="ar-SA" sz="4100" dirty="0" err="1" smtClean="0"/>
              <a:t>أو</a:t>
            </a:r>
            <a:r>
              <a:rPr lang="ar-SA" sz="4100" dirty="0" smtClean="0"/>
              <a:t> </a:t>
            </a:r>
            <a:r>
              <a:rPr lang="ar-SA" sz="4100" dirty="0"/>
              <a:t>وصفاً تحديداً نافياً للجهالة. </a:t>
            </a:r>
            <a:endParaRPr lang="ar-SA" sz="4100" dirty="0"/>
          </a:p>
          <a:p>
            <a:pPr algn="just">
              <a:buFont typeface="Wingdings" charset="2"/>
              <a:buChar char="§"/>
            </a:pPr>
            <a:r>
              <a:rPr lang="ar-SA" sz="4100" dirty="0" smtClean="0"/>
              <a:t>أن </a:t>
            </a:r>
            <a:r>
              <a:rPr lang="ar-SA" sz="4100" dirty="0"/>
              <a:t>يعلم المشتري الثاني بثمن السلعة </a:t>
            </a:r>
            <a:r>
              <a:rPr lang="ar-SA" sz="4100" dirty="0" smtClean="0"/>
              <a:t>الاول </a:t>
            </a:r>
            <a:r>
              <a:rPr lang="ar-SA" sz="4100" dirty="0"/>
              <a:t>التي </a:t>
            </a:r>
            <a:r>
              <a:rPr lang="ar-SA" sz="4100" dirty="0" smtClean="0"/>
              <a:t>اشترى </a:t>
            </a:r>
            <a:r>
              <a:rPr lang="ar-SA" sz="4100" dirty="0"/>
              <a:t>بها </a:t>
            </a:r>
            <a:r>
              <a:rPr lang="ar-SA" sz="4100" dirty="0" smtClean="0"/>
              <a:t>البائع </a:t>
            </a:r>
            <a:r>
              <a:rPr lang="ar-SA" sz="4100" dirty="0"/>
              <a:t>الثاني ( المشتري </a:t>
            </a:r>
            <a:r>
              <a:rPr lang="ar-SA" sz="4100" dirty="0" smtClean="0"/>
              <a:t>الاول</a:t>
            </a:r>
            <a:r>
              <a:rPr lang="ar-SA" sz="4100" dirty="0"/>
              <a:t>). </a:t>
            </a:r>
            <a:endParaRPr lang="ar-SA" sz="4100" dirty="0"/>
          </a:p>
          <a:p>
            <a:pPr algn="just">
              <a:buFont typeface="Wingdings" charset="2"/>
              <a:buChar char="§"/>
            </a:pPr>
            <a:r>
              <a:rPr lang="ar-SA" sz="4100" dirty="0" smtClean="0"/>
              <a:t>أن </a:t>
            </a:r>
            <a:r>
              <a:rPr lang="ar-SA" sz="4100" dirty="0"/>
              <a:t>يكون الربح معلوماً </a:t>
            </a:r>
            <a:r>
              <a:rPr lang="ar-SA" sz="4100" dirty="0" err="1" smtClean="0"/>
              <a:t>لانه</a:t>
            </a:r>
            <a:r>
              <a:rPr lang="ar-SA" sz="4100" dirty="0" smtClean="0"/>
              <a:t> </a:t>
            </a:r>
            <a:r>
              <a:rPr lang="ar-SA" sz="4100" dirty="0"/>
              <a:t>بعض من الثمن سواء كان مبلغاً محدداً </a:t>
            </a:r>
            <a:r>
              <a:rPr lang="ar-SA" sz="4100" dirty="0" err="1"/>
              <a:t>أو</a:t>
            </a:r>
            <a:r>
              <a:rPr lang="ar-SA" sz="4100" dirty="0"/>
              <a:t> نسبة من ثمن السلعة معلوم. </a:t>
            </a:r>
            <a:endParaRPr lang="ar-SA" sz="4100" dirty="0"/>
          </a:p>
          <a:p>
            <a:pPr algn="just">
              <a:buFont typeface="Wingdings" charset="2"/>
              <a:buChar char="§"/>
            </a:pPr>
            <a:r>
              <a:rPr lang="ar-SA" sz="4100" dirty="0" smtClean="0"/>
              <a:t>أن </a:t>
            </a:r>
            <a:r>
              <a:rPr lang="ar-SA" sz="4100" dirty="0"/>
              <a:t>يكون العقد </a:t>
            </a:r>
            <a:r>
              <a:rPr lang="ar-SA" sz="4100" dirty="0" smtClean="0"/>
              <a:t>الاول </a:t>
            </a:r>
            <a:r>
              <a:rPr lang="ar-SA" sz="4100" dirty="0"/>
              <a:t>صحيحاً </a:t>
            </a:r>
            <a:endParaRPr lang="ar-SA" sz="4100" dirty="0" smtClean="0"/>
          </a:p>
          <a:p>
            <a:pPr algn="just">
              <a:buFont typeface="Wingdings" charset="2"/>
              <a:buChar char="§"/>
            </a:pPr>
            <a:r>
              <a:rPr lang="ar-SA" sz="4100" dirty="0" smtClean="0"/>
              <a:t>أن </a:t>
            </a:r>
            <a:r>
              <a:rPr lang="ar-SA" sz="4100" dirty="0"/>
              <a:t>يتفق الطرفان على باقي شروط المواعدة من زمان ومكان وكيفية التسليم . </a:t>
            </a:r>
            <a:endParaRPr lang="ar-SA" sz="4100" dirty="0"/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690983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0"/>
            <a:r>
              <a:rPr lang="ar-SA" sz="4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بيع السلم</a:t>
            </a:r>
            <a:endParaRPr lang="ar-SA" sz="40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وهو بيع شيء يقبض ثمنه ما 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ويؤجل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تسليمه 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إلى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فترة قادمة وقد يسمى بيع السلف .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فصاحب 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رأس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المال يحتاج أن يشتري السلعة وصاحب السلعة يحتاج 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إلى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ثمنها مقدما لينفقه في سلعته </a:t>
            </a:r>
            <a:endParaRPr lang="ar-SA" sz="3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971975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0"/>
            <a:r>
              <a:rPr lang="ar-SA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بيع السلم</a:t>
            </a:r>
            <a:endParaRPr lang="ar-S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68037" y="2313708"/>
            <a:ext cx="9481849" cy="4447309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50000"/>
              </a:lnSpc>
            </a:pPr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بهذا نجد أن المصرف </a:t>
            </a:r>
            <a:r>
              <a:rPr lang="ar-SA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أو</a:t>
            </a:r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ar-SA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أي</a:t>
            </a:r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تاجر يمكن له أن يقرض المال للمنتجين ويسدد </a:t>
            </a:r>
            <a:r>
              <a:rPr lang="ar-SA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القرض لا  </a:t>
            </a:r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بالمال النقدي </a:t>
            </a:r>
            <a:r>
              <a:rPr lang="ar-SA" sz="32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لانه</a:t>
            </a:r>
            <a:r>
              <a:rPr lang="ar-SA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سيكون (قرض </a:t>
            </a:r>
            <a:r>
              <a:rPr lang="ar-SA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بالفائدة)، </a:t>
            </a:r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ولكن بمنتجات مما يجعلنا </a:t>
            </a:r>
            <a:r>
              <a:rPr lang="ar-SA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أمام</a:t>
            </a:r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بيع سلم يسمح للمصرف </a:t>
            </a:r>
            <a:r>
              <a:rPr lang="ar-SA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أو</a:t>
            </a:r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للتاجر بربح مشروع ويقوم المصرف بتصريف المنتجات </a:t>
            </a:r>
            <a:r>
              <a:rPr lang="ar-SA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والبضائع </a:t>
            </a:r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التي يحصل عليها وهو بهذا </a:t>
            </a:r>
            <a:r>
              <a:rPr lang="ar-SA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لا يكون </a:t>
            </a:r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تاجر نقد </a:t>
            </a:r>
            <a:r>
              <a:rPr lang="ar-SA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وائتمان </a:t>
            </a:r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بل تاجر حقيقي يعترف </a:t>
            </a:r>
            <a:r>
              <a:rPr lang="ar-SA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الاسلام </a:t>
            </a:r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بمشروعيته وتجارته . وبالتالي يصبح المصرف </a:t>
            </a:r>
            <a:r>
              <a:rPr lang="ar-SA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اسلامي </a:t>
            </a:r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ليس مجرد مشروع يتسلم </a:t>
            </a:r>
            <a:r>
              <a:rPr lang="ar-SA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الاموال بفائدة </a:t>
            </a:r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لكي يوزعها </a:t>
            </a:r>
            <a:r>
              <a:rPr lang="ar-SA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بفائدة اعلى </a:t>
            </a:r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ولكن يكون له طابع خاص حيث يحصل على </a:t>
            </a:r>
            <a:r>
              <a:rPr lang="ar-SA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الاموال </a:t>
            </a:r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ليتاجر ويضارب ويساهم بها. </a:t>
            </a:r>
            <a:endParaRPr lang="ar-SA" sz="3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ar-SA" dirty="0"/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441541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0"/>
            <a:r>
              <a:rPr lang="ar-SA" dirty="0" smtClean="0"/>
              <a:t>شروط السلم</a:t>
            </a:r>
            <a:endParaRPr lang="ar-S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ar-SA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يجوز </a:t>
            </a:r>
            <a:r>
              <a:rPr lang="ar-SA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إجراء</a:t>
            </a:r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عقد السلم لشراء كل سلعة مباحة . </a:t>
            </a:r>
            <a:endParaRPr lang="ar-SA" sz="3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just">
              <a:lnSpc>
                <a:spcPct val="150000"/>
              </a:lnSpc>
            </a:pPr>
            <a:r>
              <a:rPr lang="ar-SA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لا يجوز </a:t>
            </a:r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تقديم عربون قبل </a:t>
            </a:r>
            <a:r>
              <a:rPr lang="ar-SA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إجراء</a:t>
            </a:r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التعاقد، بل يجب سداد كامل المبلغ عند التعاقد</a:t>
            </a:r>
            <a:r>
              <a:rPr lang="ar-SA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ar-SA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يمكن </a:t>
            </a:r>
            <a:r>
              <a:rPr lang="ar-SA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تأخير</a:t>
            </a:r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سداد الثمن لمدة </a:t>
            </a:r>
            <a:r>
              <a:rPr lang="ar-SA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ثلاثة </a:t>
            </a:r>
            <a:r>
              <a:rPr lang="ar-SA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أيام</a:t>
            </a:r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، </a:t>
            </a:r>
            <a:r>
              <a:rPr lang="ar-SA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إذا</a:t>
            </a:r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تم </a:t>
            </a:r>
            <a:r>
              <a:rPr lang="ar-SA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الاتفاق </a:t>
            </a:r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على ذلك </a:t>
            </a:r>
            <a:r>
              <a:rPr lang="ar-SA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أو</a:t>
            </a:r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قضى العرف بذلك. </a:t>
            </a:r>
            <a:endParaRPr lang="ar-SA" sz="3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8417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0"/>
            <a:r>
              <a:rPr lang="ar-SA" dirty="0"/>
              <a:t>شروط السلم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يجب أن تكون السلعة محددة الصفات والمعالم والكمية بشكل ليجعل مجال للتشابه مع </a:t>
            </a:r>
            <a:r>
              <a:rPr lang="ar-SA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غيرها باي </a:t>
            </a:r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شكل من </a:t>
            </a:r>
            <a:r>
              <a:rPr lang="ar-SA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الاشكال </a:t>
            </a:r>
            <a:endParaRPr lang="ar-SA" sz="3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just">
              <a:lnSpc>
                <a:spcPct val="150000"/>
              </a:lnSpc>
            </a:pPr>
            <a:r>
              <a:rPr lang="ar-SA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يجب أن يذكر مكان التسليم في عقد السلم </a:t>
            </a:r>
            <a:r>
              <a:rPr lang="ar-SA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ar-SA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يجب </a:t>
            </a:r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أن يتم تحديد </a:t>
            </a:r>
            <a:r>
              <a:rPr lang="ar-SA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أجل</a:t>
            </a:r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عقد السلم، والذي يلزم </a:t>
            </a:r>
            <a:r>
              <a:rPr lang="ar-SA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البائع </a:t>
            </a:r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بتسليم السلعة المتعاقد عليها عند </a:t>
            </a:r>
            <a:r>
              <a:rPr lang="ar-SA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حلول </a:t>
            </a:r>
            <a:r>
              <a:rPr lang="ar-SA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أجل</a:t>
            </a:r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العقد </a:t>
            </a:r>
            <a:endParaRPr lang="ar-SA" sz="3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47987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0"/>
            <a:r>
              <a:rPr lang="ar-SA" dirty="0"/>
              <a:t>شروط السلم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54954" y="2603499"/>
            <a:ext cx="8825659" cy="3866573"/>
          </a:xfrm>
        </p:spPr>
        <p:txBody>
          <a:bodyPr>
            <a:normAutofit fontScale="6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ar-SA" sz="4100" dirty="0" smtClean="0"/>
              <a:t>ا</a:t>
            </a:r>
            <a:r>
              <a:rPr lang="ar-SA" sz="41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ذا </a:t>
            </a:r>
            <a:r>
              <a:rPr lang="ar-SA" sz="4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حصل </a:t>
            </a:r>
            <a:r>
              <a:rPr lang="ar-SA" sz="41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تأخير</a:t>
            </a:r>
            <a:r>
              <a:rPr lang="ar-SA" sz="4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ar-SA" sz="41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أو</a:t>
            </a:r>
            <a:r>
              <a:rPr lang="ar-SA" sz="4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عجز من قبل </a:t>
            </a:r>
            <a:r>
              <a:rPr lang="ar-SA" sz="41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البائع </a:t>
            </a:r>
            <a:r>
              <a:rPr lang="ar-SA" sz="4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في تسليم السلعة، </a:t>
            </a:r>
            <a:r>
              <a:rPr lang="ar-SA" sz="41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فإن</a:t>
            </a:r>
            <a:r>
              <a:rPr lang="ar-SA" sz="4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العقد يعد مفسوخاً، مالم </a:t>
            </a:r>
            <a:r>
              <a:rPr lang="ar-SA" sz="41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يتفق </a:t>
            </a:r>
            <a:r>
              <a:rPr lang="ar-SA" sz="4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الطرفين على تمديد العقد بشرط </a:t>
            </a:r>
            <a:r>
              <a:rPr lang="ar-SA" sz="41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ألا</a:t>
            </a:r>
            <a:r>
              <a:rPr lang="ar-SA" sz="4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ar-SA" sz="41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يدفع </a:t>
            </a:r>
            <a:r>
              <a:rPr lang="ar-SA" sz="41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أي</a:t>
            </a:r>
            <a:r>
              <a:rPr lang="ar-SA" sz="4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عوض نظير ذلك </a:t>
            </a:r>
            <a:endParaRPr lang="ar-SA" sz="410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just">
              <a:lnSpc>
                <a:spcPct val="150000"/>
              </a:lnSpc>
            </a:pPr>
            <a:r>
              <a:rPr lang="ar-SA" sz="41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لا يجوز </a:t>
            </a:r>
            <a:r>
              <a:rPr lang="ar-SA" sz="4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للمصرف أن يبيع بالسلم سلعة اشتراها بالسلم </a:t>
            </a:r>
            <a:r>
              <a:rPr lang="ar-SA" sz="41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ar-SA" sz="41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يمكن </a:t>
            </a:r>
            <a:r>
              <a:rPr lang="ar-SA" sz="4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أن يوكل المصرف </a:t>
            </a:r>
            <a:r>
              <a:rPr lang="ar-SA" sz="41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بائع</a:t>
            </a:r>
            <a:r>
              <a:rPr lang="ar-SA" sz="4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السلعة </a:t>
            </a:r>
            <a:r>
              <a:rPr lang="ar-SA" sz="41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لاستلامها </a:t>
            </a:r>
            <a:r>
              <a:rPr lang="ar-SA" sz="41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بدلامنه</a:t>
            </a:r>
            <a:r>
              <a:rPr lang="ar-SA" sz="41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ar-SA" sz="4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حلول </a:t>
            </a:r>
            <a:r>
              <a:rPr lang="ar-SA" sz="41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أجل</a:t>
            </a:r>
            <a:r>
              <a:rPr lang="ar-SA" sz="4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التسليم، كما يمكن </a:t>
            </a:r>
            <a:r>
              <a:rPr lang="ar-SA" sz="41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للبائع </a:t>
            </a:r>
            <a:r>
              <a:rPr lang="ar-SA" sz="4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أن يقوم ببيعها لصالح المصرف </a:t>
            </a:r>
            <a:r>
              <a:rPr lang="ar-SA" sz="41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إذا</a:t>
            </a:r>
            <a:r>
              <a:rPr lang="ar-SA" sz="41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طلب منه ذلك </a:t>
            </a:r>
            <a:endParaRPr lang="ar-SA" sz="41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02652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0"/>
            <a:r>
              <a:rPr lang="ar-SA" sz="4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1. المضاربة            </a:t>
            </a:r>
            <a:r>
              <a:rPr kumimoji="0" lang="ar-DZ" sz="2800" b="0" i="0" u="none" strike="noStrike" kern="1200" cap="none" spc="0" normalizeH="0" baseline="0" noProof="0" dirty="0" smtClean="0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من </a:t>
            </a:r>
            <a:r>
              <a:rPr kumimoji="0" lang="ar-DZ" sz="2800" b="0" i="0" u="none" strike="noStrike" kern="1200" cap="none" spc="0" normalizeH="0" baseline="0" noProof="0" dirty="0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اعداد الأستاذة جباري فادية</a:t>
            </a:r>
            <a:endParaRPr lang="ar-SA" sz="40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ar-SA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تعرف المضاربة </a:t>
            </a:r>
            <a:r>
              <a:rPr lang="ar-SA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بأنها</a:t>
            </a:r>
            <a:r>
              <a:rPr lang="ar-SA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عقد بين طرفين </a:t>
            </a:r>
            <a:r>
              <a:rPr lang="ar-SA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أو</a:t>
            </a:r>
            <a:r>
              <a:rPr lang="ar-SA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ar-SA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اكثر </a:t>
            </a:r>
            <a:r>
              <a:rPr lang="ar-SA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يقدم </a:t>
            </a:r>
            <a:r>
              <a:rPr lang="ar-SA" sz="4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أحدهما</a:t>
            </a:r>
            <a:r>
              <a:rPr lang="ar-SA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المال </a:t>
            </a:r>
            <a:r>
              <a:rPr lang="ar-SA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والاخر </a:t>
            </a:r>
            <a:r>
              <a:rPr lang="ar-SA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يشارك بجهده على أن يتم </a:t>
            </a:r>
            <a:r>
              <a:rPr lang="ar-SA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الاتفاق </a:t>
            </a:r>
            <a:r>
              <a:rPr lang="ar-SA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على نصيب كل طرف من </a:t>
            </a:r>
            <a:r>
              <a:rPr lang="ar-SA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الاطراف </a:t>
            </a:r>
            <a:r>
              <a:rPr lang="ar-SA" sz="4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بالربح بنسبة معلومة من </a:t>
            </a:r>
            <a:r>
              <a:rPr lang="ar-SA" sz="4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الايراد </a:t>
            </a:r>
            <a:endParaRPr lang="ar-SA" sz="4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86408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0"/>
            <a:r>
              <a:rPr lang="ar-SA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المضاربة </a:t>
            </a:r>
            <a:r>
              <a:rPr lang="ar-SA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                          </a:t>
            </a:r>
            <a:r>
              <a:rPr kumimoji="0" lang="ar-DZ" sz="2800" b="0" i="0" u="none" strike="noStrike" kern="1200" cap="none" spc="0" normalizeH="0" baseline="0" noProof="0" dirty="0" smtClean="0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من </a:t>
            </a:r>
            <a:r>
              <a:rPr kumimoji="0" lang="ar-DZ" sz="2800" b="0" i="0" u="none" strike="noStrike" kern="1200" cap="none" spc="0" normalizeH="0" baseline="0" noProof="0" dirty="0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اعداد الأستاذة جباري فادية</a:t>
            </a:r>
            <a:endParaRPr lang="ar-S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تعتبر المضاربة هي الوسيلة التي تجمع بين المال والعمل بقصد استثمار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الاموال التي لا 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يستطيع </a:t>
            </a:r>
            <a:r>
              <a:rPr lang="ar-SA" sz="36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أصحابها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استثمارها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كما 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أنها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الوسيلة التي تقوم على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الاستفادة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من خبرات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الذين لا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يملكون المال. </a:t>
            </a:r>
            <a:endParaRPr lang="ar-SA" sz="3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ar-SA" sz="3600" dirty="0"/>
          </a:p>
        </p:txBody>
      </p:sp>
    </p:spTree>
    <p:extLst>
      <p:ext uri="{BB962C8B-B14F-4D97-AF65-F5344CB8AC3E}">
        <p14:creationId xmlns:p14="http://schemas.microsoft.com/office/powerpoint/2010/main" val="827346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0"/>
            <a:r>
              <a:rPr lang="ar-SA" sz="4000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المضاربة </a:t>
            </a:r>
            <a:r>
              <a:rPr lang="ar-SA" sz="4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المصرفية           </a:t>
            </a:r>
            <a:r>
              <a:rPr kumimoji="0" lang="ar-DZ" sz="2800" b="0" i="0" u="none" strike="noStrike" kern="1200" cap="none" spc="0" normalizeH="0" baseline="0" noProof="0" dirty="0" smtClean="0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من </a:t>
            </a:r>
            <a:r>
              <a:rPr kumimoji="0" lang="ar-DZ" sz="2800" b="0" i="0" u="none" strike="noStrike" kern="1200" cap="none" spc="0" normalizeH="0" baseline="0" noProof="0" dirty="0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اعداد الأستاذة جباري فادية</a:t>
            </a:r>
            <a:endParaRPr lang="ar-SA" sz="4000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ar-SA" sz="3600" dirty="0" smtClean="0"/>
              <a:t> المضاربة المصرفية فهي شراكة بين عميل </a:t>
            </a:r>
            <a:r>
              <a:rPr lang="ar-SA" sz="3600" dirty="0"/>
              <a:t>(مضارب) </a:t>
            </a:r>
            <a:r>
              <a:rPr lang="ar-SA" sz="3600" dirty="0" err="1"/>
              <a:t>أو</a:t>
            </a:r>
            <a:r>
              <a:rPr lang="ar-SA" sz="3600" dirty="0"/>
              <a:t> </a:t>
            </a:r>
            <a:r>
              <a:rPr lang="ar-SA" sz="3600" dirty="0" smtClean="0"/>
              <a:t>اكثر والمؤسسة </a:t>
            </a:r>
            <a:r>
              <a:rPr lang="ar-SA" sz="3600" dirty="0"/>
              <a:t>المالية </a:t>
            </a:r>
            <a:r>
              <a:rPr lang="ar-SA" sz="3600" dirty="0" smtClean="0"/>
              <a:t>.بحيث </a:t>
            </a:r>
            <a:r>
              <a:rPr lang="ar-SA" sz="3600" dirty="0"/>
              <a:t>يوكل </a:t>
            </a:r>
            <a:r>
              <a:rPr lang="ar-SA" sz="3600" dirty="0" smtClean="0"/>
              <a:t>الاول </a:t>
            </a:r>
            <a:r>
              <a:rPr lang="ar-SA" sz="3600" dirty="0"/>
              <a:t>والثاني بالعمل والتصرف في ماله بغية تحقيق الربح ، على أن يكون توزيع </a:t>
            </a:r>
            <a:r>
              <a:rPr lang="ar-SA" sz="3600" dirty="0" smtClean="0"/>
              <a:t>الارباح </a:t>
            </a:r>
            <a:r>
              <a:rPr lang="ar-SA" sz="3600" dirty="0"/>
              <a:t>حسب </a:t>
            </a:r>
            <a:r>
              <a:rPr lang="ar-SA" sz="3600" dirty="0" smtClean="0"/>
              <a:t>الاتفاق </a:t>
            </a:r>
            <a:r>
              <a:rPr lang="ar-SA" sz="3600" dirty="0"/>
              <a:t>المبرم بينهما في عقد المضاربة ، وتتحمل </a:t>
            </a:r>
            <a:r>
              <a:rPr lang="ar-SA" sz="3600" dirty="0" smtClean="0"/>
              <a:t>المؤسسة </a:t>
            </a:r>
            <a:r>
              <a:rPr lang="ar-SA" sz="3600" dirty="0"/>
              <a:t>المصرفية كافة </a:t>
            </a:r>
            <a:r>
              <a:rPr lang="ar-SA" sz="3600" dirty="0" smtClean="0"/>
              <a:t>الخسائر </a:t>
            </a:r>
            <a:r>
              <a:rPr lang="ar-SA" sz="3600" dirty="0"/>
              <a:t>التي قد تنتج عن نشاطاتها مالم يخالف المضارب نصوص عقد </a:t>
            </a:r>
            <a:r>
              <a:rPr lang="ar-SA" sz="3600" dirty="0" smtClean="0"/>
              <a:t>المضاربة</a:t>
            </a:r>
            <a:endParaRPr lang="ar-SA" sz="3600" dirty="0"/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054626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54954" y="973667"/>
            <a:ext cx="8761413" cy="924405"/>
          </a:xfrm>
        </p:spPr>
        <p:txBody>
          <a:bodyPr/>
          <a:lstStyle/>
          <a:p>
            <a:pPr algn="r" rtl="0"/>
            <a:r>
              <a:rPr lang="ar-SA" sz="4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اشكال المضاربة        </a:t>
            </a:r>
            <a:r>
              <a:rPr kumimoji="0" lang="ar-DZ" sz="2800" b="0" i="0" u="none" strike="noStrike" kern="1200" cap="none" spc="0" normalizeH="0" baseline="0" noProof="0" dirty="0" smtClean="0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من اعداد الأستاذة جباري فادية</a:t>
            </a:r>
            <a:br>
              <a:rPr kumimoji="0" lang="ar-DZ" sz="2800" b="0" i="0" u="none" strike="noStrike" kern="1200" cap="none" spc="0" normalizeH="0" baseline="0" noProof="0" dirty="0" smtClean="0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</a:br>
            <a:r>
              <a:rPr lang="ar-DZ" sz="2800" dirty="0" smtClean="0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/>
                <a:ea typeface="+mn-ea"/>
                <a:cs typeface="Arial" panose="020B0604020202020204" pitchFamily="34" charset="0"/>
              </a:rPr>
              <a:t>ا</a:t>
            </a:r>
            <a:r>
              <a:rPr lang="ar-DZ" sz="32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  <a:latin typeface="Century Gothic" panose="020B0502020202020204"/>
                <a:ea typeface="+mn-ea"/>
                <a:cs typeface="Arial" panose="020B0604020202020204" pitchFamily="34" charset="0"/>
              </a:rPr>
              <a:t>المضاربة المشتركة</a:t>
            </a:r>
            <a:r>
              <a:rPr lang="ar-SA" sz="2800" noProof="0" dirty="0" smtClean="0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/>
                <a:ea typeface="+mn-ea"/>
                <a:cs typeface="Arial" panose="020B0604020202020204" pitchFamily="34" charset="0"/>
              </a:rPr>
              <a:t/>
            </a:r>
            <a:br>
              <a:rPr lang="ar-SA" sz="2800" noProof="0" dirty="0" smtClean="0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/>
                <a:ea typeface="+mn-ea"/>
                <a:cs typeface="Arial" panose="020B0604020202020204" pitchFamily="34" charset="0"/>
              </a:rPr>
            </a:br>
            <a:endParaRPr lang="ar-SA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 algn="just">
              <a:lnSpc>
                <a:spcPct val="150000"/>
              </a:lnSpc>
            </a:pPr>
            <a:r>
              <a:rPr lang="ar-SA" sz="3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هي </a:t>
            </a:r>
            <a:r>
              <a:rPr lang="ar-SA" sz="3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أن يعرض المصرف </a:t>
            </a:r>
            <a:r>
              <a:rPr lang="ar-SA" sz="3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الاسلامي </a:t>
            </a:r>
            <a:r>
              <a:rPr lang="ar-SA" sz="3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ـ باعتباره مضاربا ـ على </a:t>
            </a:r>
            <a:r>
              <a:rPr lang="ar-SA" sz="3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أصحاب</a:t>
            </a:r>
            <a:r>
              <a:rPr lang="ar-SA" sz="3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ar-SA" sz="3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الاموال </a:t>
            </a:r>
            <a:r>
              <a:rPr lang="ar-SA" sz="3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استثمار مدخراتهم، كما يعرض المصرف ـ باعتباره وكيل عن </a:t>
            </a:r>
            <a:r>
              <a:rPr lang="ar-SA" sz="3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أصحاب</a:t>
            </a:r>
            <a:r>
              <a:rPr lang="ar-SA" sz="3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ar-SA" sz="3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الاموال </a:t>
            </a:r>
            <a:r>
              <a:rPr lang="ar-SA" sz="3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ـ على </a:t>
            </a:r>
            <a:r>
              <a:rPr lang="ar-SA" sz="30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أصحاب</a:t>
            </a:r>
            <a:r>
              <a:rPr lang="ar-SA" sz="3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المشروعات </a:t>
            </a:r>
            <a:r>
              <a:rPr lang="ar-SA" sz="3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الاستثمارية </a:t>
            </a:r>
            <a:r>
              <a:rPr lang="ar-SA" sz="3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استثمار تلك </a:t>
            </a:r>
            <a:r>
              <a:rPr lang="ar-SA" sz="3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الاموال</a:t>
            </a:r>
            <a:r>
              <a:rPr lang="ar-SA" sz="3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، </a:t>
            </a:r>
            <a:r>
              <a:rPr lang="ar-SA" sz="3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على أن </a:t>
            </a:r>
            <a:r>
              <a:rPr lang="ar-SA" sz="3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توزع </a:t>
            </a:r>
            <a:r>
              <a:rPr lang="ar-SA" sz="3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الارباح </a:t>
            </a:r>
            <a:r>
              <a:rPr lang="ar-SA" sz="3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حسب </a:t>
            </a:r>
            <a:r>
              <a:rPr lang="ar-SA" sz="3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الاتفاق </a:t>
            </a:r>
            <a:r>
              <a:rPr lang="ar-SA" sz="3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بين </a:t>
            </a:r>
            <a:r>
              <a:rPr lang="ar-SA" sz="30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الاطراف الثلاثة</a:t>
            </a:r>
            <a:r>
              <a:rPr lang="ar-SA" sz="30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، والخسارة على صاحب المال. </a:t>
            </a:r>
            <a:endParaRPr lang="ar-SA" sz="30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27153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0"/>
            <a:r>
              <a:rPr lang="ar-SA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اشكال المضاربة</a:t>
            </a:r>
            <a:br>
              <a:rPr lang="ar-SA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</a:br>
            <a:r>
              <a:rPr lang="ar-SA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المضاربة المنفردة    </a:t>
            </a:r>
            <a:r>
              <a:rPr kumimoji="0" lang="ar-DZ" sz="2800" b="0" i="0" u="none" strike="noStrike" kern="1200" cap="none" spc="0" normalizeH="0" baseline="0" noProof="0" dirty="0" smtClean="0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من </a:t>
            </a:r>
            <a:r>
              <a:rPr kumimoji="0" lang="ar-DZ" sz="2800" b="0" i="0" u="none" strike="noStrike" kern="1200" cap="none" spc="0" normalizeH="0" baseline="0" noProof="0" dirty="0">
                <a:ln w="0"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اعداد الأستاذة جباري فادية</a:t>
            </a:r>
            <a:endParaRPr lang="ar-S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335063" y="2215573"/>
            <a:ext cx="8825659" cy="3416300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</a:pPr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وهي أن يقدم المصرف </a:t>
            </a:r>
            <a:r>
              <a:rPr lang="ar-SA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الاسلامي </a:t>
            </a:r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التمويل لمشروع معين ويقوم العامل </a:t>
            </a:r>
            <a:r>
              <a:rPr lang="ar-SA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بالأعمال اللازمة والارباح </a:t>
            </a:r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حسب </a:t>
            </a:r>
            <a:r>
              <a:rPr lang="ar-SA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الاتفاق</a:t>
            </a:r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، ولقد قللت المصارف </a:t>
            </a:r>
            <a:r>
              <a:rPr lang="ar-SA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الاسلامية </a:t>
            </a:r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من هذا النوع </a:t>
            </a:r>
            <a:r>
              <a:rPr lang="ar-SA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إلى</a:t>
            </a:r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حد انعدامه، وذلك نتيجة ممارسات </a:t>
            </a:r>
            <a:r>
              <a:rPr lang="ar-SA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الافراد </a:t>
            </a:r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البعيدة عن روح الشرع الحنيف، ويصلح هذا النوع من التمويل للمشروعات الصغيرة . وفي حالة وجود دور للقيم </a:t>
            </a:r>
            <a:r>
              <a:rPr lang="ar-SA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والاخلاق </a:t>
            </a:r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في </a:t>
            </a:r>
            <a:r>
              <a:rPr lang="ar-SA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المعاملات </a:t>
            </a:r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المالية كالصدق </a:t>
            </a:r>
            <a:r>
              <a:rPr lang="ar-SA" sz="32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والامانة </a:t>
            </a:r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وغيرها؛ </a:t>
            </a:r>
            <a:r>
              <a:rPr lang="ar-SA" sz="32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فإن</a:t>
            </a:r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هذا النوع من التمويل له دور كبير في بناء الصناعات الصغيرة والحرف وغيرها </a:t>
            </a:r>
            <a:endParaRPr lang="ar-SA" sz="3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38131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0"/>
            <a:r>
              <a:rPr lang="ar-SA" sz="40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الفرق بين المضاربة المشتركة و المضاربة المنفردة</a:t>
            </a:r>
            <a:endParaRPr lang="ar-SA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المضاربة المشتركة لها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ثلاثة اطراف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، هم صاحب 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رأس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المال ، المصرف ،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المضارب 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، جميعهم يستحقون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الارباح </a:t>
            </a:r>
            <a:r>
              <a:rPr lang="ar-SA" sz="36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إن</a:t>
            </a:r>
            <a:r>
              <a:rPr lang="ar-SA" sz="3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حصلت، في حين المضاربة الفردية لها طرفان صاحب المال والمضارب المستثمر. </a:t>
            </a:r>
            <a:endParaRPr lang="ar-SA" sz="3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1559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0"/>
            <a:r>
              <a:rPr lang="ar-SA" b="1" dirty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الفرق بين المضاربة المشتركة و المضاربة المنفردة</a:t>
            </a:r>
            <a:endParaRPr lang="ar-SA" b="1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54954" y="2272145"/>
            <a:ext cx="8825659" cy="4267200"/>
          </a:xfrm>
        </p:spPr>
        <p:txBody>
          <a:bodyPr>
            <a:normAutofit fontScale="55000" lnSpcReduction="20000"/>
          </a:bodyPr>
          <a:lstStyle/>
          <a:p>
            <a:pPr>
              <a:lnSpc>
                <a:spcPct val="150000"/>
              </a:lnSpc>
            </a:pPr>
            <a:r>
              <a:rPr lang="ar-SA" sz="5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المضاربة المشتركة فيها الخلط </a:t>
            </a:r>
            <a:r>
              <a:rPr lang="ar-SA" sz="5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المتلاحق </a:t>
            </a:r>
            <a:r>
              <a:rPr lang="ar-SA" sz="5800" dirty="0" err="1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للاموال</a:t>
            </a:r>
            <a:r>
              <a:rPr lang="ar-SA" sz="5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ar-SA" sz="5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المستثمرة في المضاربة، </a:t>
            </a:r>
            <a:r>
              <a:rPr lang="ar-SA" sz="5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أما</a:t>
            </a:r>
            <a:r>
              <a:rPr lang="ar-SA" sz="5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الفردية فليس فيها </a:t>
            </a:r>
            <a:r>
              <a:rPr lang="ar-SA" sz="5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خلط</a:t>
            </a:r>
          </a:p>
          <a:p>
            <a:pPr>
              <a:lnSpc>
                <a:spcPct val="150000"/>
              </a:lnSpc>
            </a:pPr>
            <a:r>
              <a:rPr lang="ar-SA" sz="5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ar-SA" sz="5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المضاربة المشتركة تقوم على </a:t>
            </a:r>
            <a:r>
              <a:rPr lang="ar-SA" sz="5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أساس</a:t>
            </a:r>
            <a:r>
              <a:rPr lang="ar-SA" sz="5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استمرارية الشركة، </a:t>
            </a:r>
            <a:r>
              <a:rPr lang="ar-SA" sz="5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لان </a:t>
            </a:r>
            <a:r>
              <a:rPr lang="ar-SA" sz="5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من صفقاتها ما تنتهي بسنة ومنها ما يحتاج </a:t>
            </a:r>
            <a:r>
              <a:rPr lang="ar-SA" sz="5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إلى</a:t>
            </a:r>
            <a:r>
              <a:rPr lang="ar-SA" sz="5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r>
              <a:rPr lang="ar-SA" sz="5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أكثر</a:t>
            </a:r>
            <a:r>
              <a:rPr lang="ar-SA" sz="5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من سنة</a:t>
            </a:r>
            <a:r>
              <a:rPr lang="ar-SA" sz="5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ar-SA" sz="5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المضاربة المشتركة فيها ضمان </a:t>
            </a:r>
            <a:r>
              <a:rPr lang="ar-SA" sz="5800" dirty="0" err="1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لرأس</a:t>
            </a:r>
            <a:r>
              <a:rPr lang="ar-SA" sz="5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المال ، في </a:t>
            </a:r>
            <a:r>
              <a:rPr lang="ar-SA" sz="58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حين لا </a:t>
            </a:r>
            <a:r>
              <a:rPr lang="ar-SA" sz="58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يجوز ذلك في المضاربة الفردية </a:t>
            </a:r>
            <a:r>
              <a:rPr lang="ar-SA" sz="3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. </a:t>
            </a:r>
            <a:r>
              <a:rPr lang="ar-SA" sz="360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</a:t>
            </a:r>
            <a:endParaRPr lang="ar-SA" sz="3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>
              <a:lnSpc>
                <a:spcPct val="150000"/>
              </a:lnSpc>
            </a:pPr>
            <a:endParaRPr lang="ar-SA" sz="36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46453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lle d’ions">
  <a:themeElements>
    <a:clrScheme name="Salle d’ions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Salle d’ions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lle d’ions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417</TotalTime>
  <Words>1282</Words>
  <Application>Microsoft Macintosh PowerPoint</Application>
  <PresentationFormat>Grand écran</PresentationFormat>
  <Paragraphs>64</Paragraphs>
  <Slides>25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25</vt:i4>
      </vt:variant>
    </vt:vector>
  </HeadingPairs>
  <TitlesOfParts>
    <vt:vector size="33" baseType="lpstr">
      <vt:lpstr>Al Bayan Plain</vt:lpstr>
      <vt:lpstr>Calibri</vt:lpstr>
      <vt:lpstr>Century Gothic</vt:lpstr>
      <vt:lpstr>Times New Roman</vt:lpstr>
      <vt:lpstr>Wingdings</vt:lpstr>
      <vt:lpstr>Wingdings 3</vt:lpstr>
      <vt:lpstr>Arial</vt:lpstr>
      <vt:lpstr>Salle d’ions</vt:lpstr>
      <vt:lpstr>المحاضرة الرابعةمن اعداد الأستاذة جباري فادية</vt:lpstr>
      <vt:lpstr>التمويل في المصارف الإسلامية  من اعداد الأستاذة جباري فادية</vt:lpstr>
      <vt:lpstr>1. المضاربة            من اعداد الأستاذة جباري فادية</vt:lpstr>
      <vt:lpstr>المضاربة                            من اعداد الأستاذة جباري فادية</vt:lpstr>
      <vt:lpstr>المضاربة  المصرفية           من اعداد الأستاذة جباري فادية</vt:lpstr>
      <vt:lpstr>اشكال المضاربة        من اعداد الأستاذة جباري فادية االمضاربة المشتركة </vt:lpstr>
      <vt:lpstr>اشكال المضاربة المضاربة المنفردة    من اعداد الأستاذة جباري فادية</vt:lpstr>
      <vt:lpstr>الفرق بين المضاربة المشتركة و المضاربة المنفردة</vt:lpstr>
      <vt:lpstr>الفرق بين المضاربة المشتركة و المضاربة المنفردة</vt:lpstr>
      <vt:lpstr>2. المشاركات                        من اعداد الأستاذة جباري فادية</vt:lpstr>
      <vt:lpstr>2. المشاركات                    من اعداد الأستاذة جباري فادية</vt:lpstr>
      <vt:lpstr>2. المشاركات من اعداد الأستاذة جباري فادية </vt:lpstr>
      <vt:lpstr>أنواع المشاركات                          من اعداد الأستاذة جباري فادية المشاركات الثابتة: طويلة الاجل</vt:lpstr>
      <vt:lpstr>أنواع المشاركات                من اعداد الأستاذة جباري فادية المشاركة المتناقصة المنتهية بالتمليك</vt:lpstr>
      <vt:lpstr>أنواع المشاركات            من اعداد الأستاذة جباري فادية المشاركة المتغيرة </vt:lpstr>
      <vt:lpstr>3. المرابحة </vt:lpstr>
      <vt:lpstr>المرابحة                        من اعداد الأستاذة جباري فادية          </vt:lpstr>
      <vt:lpstr>المرابحة                              من اعداد الأستاذة جباري فادية </vt:lpstr>
      <vt:lpstr>المرابحة              من اعداد الأستاذة جباري فادية </vt:lpstr>
      <vt:lpstr>المرابحة                               من اعداد الأستاذة جباري فادية  ضوابط الاستثمار عن طريق بيع المرابحة الآمر بالشراء   </vt:lpstr>
      <vt:lpstr>بيع السلم</vt:lpstr>
      <vt:lpstr>بيع السلم</vt:lpstr>
      <vt:lpstr>شروط السلم</vt:lpstr>
      <vt:lpstr>شروط السلم</vt:lpstr>
      <vt:lpstr>شروط السلم</vt:lpstr>
    </vt:vector>
  </TitlesOfParts>
  <Manager/>
  <Company/>
  <LinksUpToDate>false</LinksUpToDate>
  <SharedDoc>false</SharedDoc>
  <HyperlinkBase/>
  <HyperlinksChanged>false</HyperlinksChanged>
  <AppVersion>15.0025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المحاضرة الثانية </dc:title>
  <dc:subject/>
  <dc:creator>djebbarif@yahoo.fr</dc:creator>
  <cp:keywords/>
  <dc:description/>
  <cp:lastModifiedBy>djebbarif@yahoo.fr</cp:lastModifiedBy>
  <cp:revision>76</cp:revision>
  <dcterms:created xsi:type="dcterms:W3CDTF">2024-02-17T18:13:25Z</dcterms:created>
  <dcterms:modified xsi:type="dcterms:W3CDTF">2024-04-15T14:36:16Z</dcterms:modified>
  <cp:category/>
</cp:coreProperties>
</file>