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7" r:id="rId2"/>
    <p:sldId id="318" r:id="rId3"/>
    <p:sldId id="319" r:id="rId4"/>
    <p:sldId id="306" r:id="rId5"/>
    <p:sldId id="313" r:id="rId6"/>
    <p:sldId id="315" r:id="rId7"/>
    <p:sldId id="259" r:id="rId8"/>
    <p:sldId id="262" r:id="rId9"/>
    <p:sldId id="260" r:id="rId10"/>
    <p:sldId id="261" r:id="rId1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57" d="100"/>
          <a:sy n="57" d="100"/>
        </p:scale>
        <p:origin x="-90" y="-7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C362673-D789-4F90-A8DE-F61131A56BFA}" type="datetimeFigureOut">
              <a:rPr lang="fr-FR" smtClean="0"/>
              <a:pPr/>
              <a:t>17/03/2020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DE29A9A-2C68-48E1-AA20-F885915A7ABB}"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62673-D789-4F90-A8DE-F61131A56BFA}" type="datetimeFigureOut">
              <a:rPr lang="fr-FR" smtClean="0"/>
              <a:pPr/>
              <a:t>17/03/2020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29A9A-2C68-48E1-AA20-F885915A7ABB}"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solidFill>
                  <a:srgbClr val="FF0000"/>
                </a:solidFill>
              </a:rPr>
              <a:t>الحضارة الإسلاميّة الأصيلة</a:t>
            </a:r>
            <a:endParaRPr lang="fr-FR" dirty="0">
              <a:solidFill>
                <a:srgbClr val="FF0000"/>
              </a:solidFill>
            </a:endParaRPr>
          </a:p>
        </p:txBody>
      </p:sp>
      <p:sp>
        <p:nvSpPr>
          <p:cNvPr id="3" name="Espace réservé du contenu 2"/>
          <p:cNvSpPr>
            <a:spLocks noGrp="1"/>
          </p:cNvSpPr>
          <p:nvPr>
            <p:ph idx="1"/>
          </p:nvPr>
        </p:nvSpPr>
        <p:spPr>
          <a:xfrm>
            <a:off x="457200" y="1600201"/>
            <a:ext cx="8229600" cy="3043246"/>
          </a:xfrm>
        </p:spPr>
        <p:txBody>
          <a:bodyPr>
            <a:normAutofit fontScale="92500" lnSpcReduction="10000"/>
          </a:bodyPr>
          <a:lstStyle/>
          <a:p>
            <a:pPr algn="r">
              <a:buNone/>
            </a:pPr>
            <a:r>
              <a:rPr lang="ar-DZ" dirty="0"/>
              <a:t> </a:t>
            </a:r>
            <a:r>
              <a:rPr lang="ar-DZ" dirty="0" smtClean="0"/>
              <a:t> </a:t>
            </a:r>
            <a:r>
              <a:rPr lang="ar-DZ" dirty="0"/>
              <a:t>وهي التي ما جاء </a:t>
            </a:r>
            <a:r>
              <a:rPr lang="ar-DZ" dirty="0" err="1"/>
              <a:t>بها</a:t>
            </a:r>
            <a:r>
              <a:rPr lang="ar-DZ" dirty="0"/>
              <a:t> الإسلام من أمور وقيم عظيمة قبل 1400 سنة والتي تحمل داخل طياتها العقيدة الإسلاميّة وتشريعاتها , والسياسة المتّبعة </a:t>
            </a:r>
            <a:r>
              <a:rPr lang="ar-DZ" dirty="0" smtClean="0"/>
              <a:t>والاقتصاد </a:t>
            </a:r>
            <a:r>
              <a:rPr lang="ar-DZ" dirty="0"/>
              <a:t>, والتربية والثقافة التي تصوّر صورة الإنسان بهذه العقيدة المجسّدة </a:t>
            </a:r>
            <a:r>
              <a:rPr lang="ar-DZ" dirty="0" smtClean="0"/>
              <a:t>لأمور التي نشرتها دول الإسلام لتنقل الحضارة بشكل مجموعة من الدول التي دخل فيها الإسلام .</a:t>
            </a:r>
            <a:br>
              <a:rPr lang="ar-DZ" dirty="0" smtClean="0"/>
            </a:b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ar-DZ" b="1" dirty="0"/>
              <a:t>  ازدهار العمران وفن العمارة في الحضارة العربية الإسلامية</a:t>
            </a:r>
            <a:endParaRPr lang="fr-FR" dirty="0"/>
          </a:p>
        </p:txBody>
      </p:sp>
      <p:sp>
        <p:nvSpPr>
          <p:cNvPr id="3" name="Espace réservé du contenu 2"/>
          <p:cNvSpPr>
            <a:spLocks noGrp="1"/>
          </p:cNvSpPr>
          <p:nvPr>
            <p:ph idx="1"/>
          </p:nvPr>
        </p:nvSpPr>
        <p:spPr/>
        <p:txBody>
          <a:bodyPr>
            <a:normAutofit fontScale="85000" lnSpcReduction="20000"/>
          </a:bodyPr>
          <a:lstStyle/>
          <a:p>
            <a:pPr algn="r" rtl="1"/>
            <a:r>
              <a:rPr lang="ar-DZ" b="1" dirty="0" smtClean="0"/>
              <a:t>خصائص فن العمارة في الحضارة العربية الإسلامية </a:t>
            </a:r>
            <a:r>
              <a:rPr lang="ar-DZ" dirty="0" smtClean="0"/>
              <a:t>وفرة وتنوع أشكال الزخرفة </a:t>
            </a:r>
            <a:r>
              <a:rPr lang="ar-DZ" dirty="0" err="1" smtClean="0"/>
              <a:t>و</a:t>
            </a:r>
            <a:r>
              <a:rPr lang="ar-DZ" dirty="0" smtClean="0"/>
              <a:t> النقش والزينة على الجدران وبمستوى المحراب والمنابر (الخشبية) وعلى القباب ومنها</a:t>
            </a:r>
          </a:p>
          <a:p>
            <a:pPr algn="r" rtl="1"/>
            <a:r>
              <a:rPr lang="ar-DZ" dirty="0" smtClean="0"/>
              <a:t> - رسوم الفسيفساء (مستنبطة عن الفرس والبيزنطيين).(قبة الصخرة بالقدس).</a:t>
            </a:r>
          </a:p>
          <a:p>
            <a:pPr algn="r" rtl="1"/>
            <a:r>
              <a:rPr lang="ar-DZ" dirty="0" smtClean="0"/>
              <a:t> - الزخارف </a:t>
            </a:r>
            <a:r>
              <a:rPr lang="ar-DZ" dirty="0" err="1" smtClean="0"/>
              <a:t>الجصية</a:t>
            </a:r>
            <a:r>
              <a:rPr lang="ar-DZ" dirty="0" smtClean="0"/>
              <a:t> ذات الأشكال الهندسية(مربعة ومثلثة ومستديرة) والورقية النباتية الجميلة.</a:t>
            </a:r>
          </a:p>
          <a:p>
            <a:pPr algn="r" rtl="1"/>
            <a:r>
              <a:rPr lang="ar-DZ" dirty="0" smtClean="0"/>
              <a:t> - الزخارف الكتابية للنص القرآني (مثل قبة الصخرة بالقدس+ محراب جامع الأمويين بدمشق).</a:t>
            </a:r>
          </a:p>
          <a:p>
            <a:pPr algn="r" rtl="1"/>
            <a:r>
              <a:rPr lang="ar-DZ" dirty="0" smtClean="0"/>
              <a:t> - تعدد الأقواس المدرجة والأعمدة والتيجان المزخرفة داخل القصور العراقية (على الطريقة الفارسية </a:t>
            </a:r>
            <a:r>
              <a:rPr lang="ar-DZ" dirty="0" err="1" smtClean="0"/>
              <a:t>الساسانية</a:t>
            </a:r>
            <a:r>
              <a:rPr lang="ar-DZ" dirty="0" smtClean="0"/>
              <a:t>).</a:t>
            </a:r>
          </a:p>
          <a:p>
            <a:pPr algn="r" rtl="1"/>
            <a:r>
              <a:rPr lang="ar-DZ" dirty="0" smtClean="0"/>
              <a:t> - تنوع فنون الرسم على الجدران: تجسم مشاهد صيد وجلسات طرب.</a:t>
            </a:r>
          </a:p>
          <a:p>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b="1" dirty="0">
                <a:solidFill>
                  <a:srgbClr val="FF0000"/>
                </a:solidFill>
              </a:rPr>
              <a:t>مفهوم الحضارة </a:t>
            </a:r>
            <a:r>
              <a:rPr lang="ar-DZ" b="1" dirty="0" smtClean="0">
                <a:solidFill>
                  <a:srgbClr val="FF0000"/>
                </a:solidFill>
              </a:rPr>
              <a:t>الإسلامية</a:t>
            </a:r>
            <a:endParaRPr lang="fr-FR" dirty="0">
              <a:solidFill>
                <a:srgbClr val="FF0000"/>
              </a:solidFill>
            </a:endParaRPr>
          </a:p>
        </p:txBody>
      </p:sp>
      <p:sp>
        <p:nvSpPr>
          <p:cNvPr id="3" name="Espace réservé du contenu 2"/>
          <p:cNvSpPr>
            <a:spLocks noGrp="1"/>
          </p:cNvSpPr>
          <p:nvPr>
            <p:ph idx="1"/>
          </p:nvPr>
        </p:nvSpPr>
        <p:spPr/>
        <p:txBody>
          <a:bodyPr>
            <a:normAutofit/>
          </a:bodyPr>
          <a:lstStyle/>
          <a:p>
            <a:pPr algn="r">
              <a:buNone/>
            </a:pPr>
            <a:r>
              <a:rPr lang="ar-DZ" sz="2800" b="1" dirty="0"/>
              <a:t> هي نتاجٌ لتفاعل ثقافات الشعوب التي دخلت في الإسلام، سواء إيماناً وتصديقاً واعتقاداً، أو انتماءً وولاءً وانتساباً، وهي خلاصةٌ </a:t>
            </a:r>
            <a:r>
              <a:rPr lang="ar-DZ" sz="2800" b="1" dirty="0" err="1"/>
              <a:t>لتلاقح</a:t>
            </a:r>
            <a:r>
              <a:rPr lang="ar-DZ" sz="2800" b="1" dirty="0"/>
              <a:t> هذه الثقافات والحضارات التي كانت قائمةً في المناطق التي وصلت إليها الفتوحات الإسلامية، ولانصهارها في بوتقة المبادئ والقيم والمُثُل التي جاء </a:t>
            </a:r>
            <a:r>
              <a:rPr lang="ar-DZ" sz="2800" b="1" dirty="0" err="1"/>
              <a:t>بها</a:t>
            </a:r>
            <a:r>
              <a:rPr lang="ar-DZ" sz="2800" b="1" dirty="0"/>
              <a:t> الإسلام هدايةً للناس كافة.</a:t>
            </a:r>
            <a:r>
              <a:rPr lang="ar-DZ" b="1" dirty="0"/>
              <a:t> </a:t>
            </a:r>
            <a:br>
              <a:rPr lang="ar-DZ" b="1" dirty="0"/>
            </a:br>
            <a:r>
              <a:rPr lang="ar-DZ" b="1" dirty="0"/>
              <a:t/>
            </a:r>
            <a:br>
              <a:rPr lang="ar-DZ" b="1" dirty="0"/>
            </a:b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b="1" dirty="0">
                <a:solidFill>
                  <a:srgbClr val="FF0000"/>
                </a:solidFill>
              </a:rPr>
              <a:t>مفهوم الحضارة </a:t>
            </a:r>
            <a:r>
              <a:rPr lang="ar-DZ" b="1" dirty="0" smtClean="0">
                <a:solidFill>
                  <a:srgbClr val="FF0000"/>
                </a:solidFill>
              </a:rPr>
              <a:t>الإسلامية</a:t>
            </a:r>
            <a:endParaRPr lang="fr-FR" dirty="0">
              <a:solidFill>
                <a:srgbClr val="FF0000"/>
              </a:solidFill>
            </a:endParaRPr>
          </a:p>
        </p:txBody>
      </p:sp>
      <p:sp>
        <p:nvSpPr>
          <p:cNvPr id="3" name="Espace réservé du contenu 2"/>
          <p:cNvSpPr>
            <a:spLocks noGrp="1"/>
          </p:cNvSpPr>
          <p:nvPr>
            <p:ph idx="1"/>
          </p:nvPr>
        </p:nvSpPr>
        <p:spPr/>
        <p:txBody>
          <a:bodyPr>
            <a:normAutofit lnSpcReduction="10000"/>
          </a:bodyPr>
          <a:lstStyle/>
          <a:p>
            <a:pPr algn="r">
              <a:buNone/>
            </a:pPr>
            <a:r>
              <a:rPr lang="ar-DZ" b="1" u="sng" dirty="0" smtClean="0"/>
              <a:t>والحضارة </a:t>
            </a:r>
            <a:r>
              <a:rPr lang="ar-DZ" b="1" u="sng" dirty="0"/>
              <a:t>الإسلامية نوعان </a:t>
            </a:r>
            <a:r>
              <a:rPr lang="ar-DZ" b="1" dirty="0" smtClean="0"/>
              <a:t>:</a:t>
            </a:r>
          </a:p>
          <a:p>
            <a:pPr algn="r">
              <a:buNone/>
            </a:pPr>
            <a:r>
              <a:rPr lang="ar-DZ" b="1" dirty="0" smtClean="0"/>
              <a:t> </a:t>
            </a:r>
            <a:r>
              <a:rPr lang="ar-DZ" b="1" u="sng" dirty="0"/>
              <a:t>النوع الأول </a:t>
            </a:r>
            <a:endParaRPr lang="fr-FR" b="1" u="sng" dirty="0" smtClean="0"/>
          </a:p>
          <a:p>
            <a:pPr algn="r">
              <a:buNone/>
            </a:pPr>
            <a:r>
              <a:rPr lang="ar-DZ" b="1" dirty="0" smtClean="0"/>
              <a:t>ـ </a:t>
            </a:r>
            <a:r>
              <a:rPr lang="ar-DZ" b="1" dirty="0"/>
              <a:t>حضارة إسلامية أصيلة وتُسمّى حضارة الخلق والإبداع، وقد كان الإسلام مصدرها الوحيد، وعرفها العالم لأول مرة عن طريق </a:t>
            </a:r>
            <a:r>
              <a:rPr lang="ar-DZ" b="1" dirty="0" smtClean="0"/>
              <a:t>الإسلام</a:t>
            </a:r>
          </a:p>
          <a:p>
            <a:pPr algn="r">
              <a:buNone/>
            </a:pPr>
            <a:r>
              <a:rPr lang="ar-DZ" b="1" u="sng" dirty="0" smtClean="0"/>
              <a:t>النوع </a:t>
            </a:r>
            <a:r>
              <a:rPr lang="ar-DZ" b="1" u="sng" dirty="0"/>
              <a:t>الثاني </a:t>
            </a:r>
            <a:endParaRPr lang="fr-FR" b="1" u="sng" dirty="0" smtClean="0"/>
          </a:p>
          <a:p>
            <a:pPr algn="r">
              <a:buNone/>
            </a:pPr>
            <a:r>
              <a:rPr lang="ar-DZ" b="1" dirty="0" smtClean="0"/>
              <a:t>ــ </a:t>
            </a:r>
            <a:r>
              <a:rPr lang="ar-DZ" b="1" dirty="0"/>
              <a:t>حضارة قام </a:t>
            </a:r>
            <a:r>
              <a:rPr lang="ar-DZ" b="1" dirty="0" err="1"/>
              <a:t>بها</a:t>
            </a:r>
            <a:r>
              <a:rPr lang="ar-DZ" b="1" dirty="0"/>
              <a:t> المسلمون في الأمور التجريبية امتداداً وتحسيناً، كما عرفها الفكر البشري من قبل، وتُسمّى حضارة </a:t>
            </a:r>
            <a:r>
              <a:rPr lang="ar-DZ" b="1" dirty="0">
                <a:solidFill>
                  <a:srgbClr val="FF0000"/>
                </a:solidFill>
              </a:rPr>
              <a:t>البعث والإحياء</a:t>
            </a:r>
            <a:r>
              <a:rPr lang="ar-DZ" b="1" dirty="0"/>
              <a:t> </a:t>
            </a:r>
            <a:endParaRPr lang="ar-DZ" b="1" dirty="0" smtClean="0"/>
          </a:p>
          <a:p>
            <a:pPr algn="r">
              <a:buNone/>
            </a:pPr>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72452" cy="511156"/>
          </a:xfrm>
        </p:spPr>
        <p:txBody>
          <a:bodyPr>
            <a:normAutofit fontScale="90000"/>
          </a:bodyPr>
          <a:lstStyle/>
          <a:p>
            <a:r>
              <a:rPr lang="ar-DZ" dirty="0" smtClean="0"/>
              <a:t>أسس الحضارة العربية الإسلامية </a:t>
            </a:r>
            <a:endParaRPr lang="fr-FR" dirty="0"/>
          </a:p>
        </p:txBody>
      </p:sp>
      <p:pic>
        <p:nvPicPr>
          <p:cNvPr id="5" name="Picture 2"/>
          <p:cNvPicPr>
            <a:picLocks noChangeAspect="1" noChangeArrowheads="1"/>
          </p:cNvPicPr>
          <p:nvPr/>
        </p:nvPicPr>
        <p:blipFill>
          <a:blip r:embed="rId2" cstate="print"/>
          <a:srcRect l="9796" t="2138" r="68897"/>
          <a:stretch>
            <a:fillRect/>
          </a:stretch>
        </p:blipFill>
        <p:spPr bwMode="auto">
          <a:xfrm rot="5400000">
            <a:off x="4994293" y="-1506526"/>
            <a:ext cx="1785950" cy="6513465"/>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30936" t="560" r="64051"/>
          <a:stretch>
            <a:fillRect/>
          </a:stretch>
        </p:blipFill>
        <p:spPr bwMode="auto">
          <a:xfrm rot="5400000">
            <a:off x="6036463" y="2035975"/>
            <a:ext cx="428628" cy="5786446"/>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l="34696" t="-807" r="60291" b="53455"/>
          <a:stretch>
            <a:fillRect/>
          </a:stretch>
        </p:blipFill>
        <p:spPr bwMode="auto">
          <a:xfrm rot="5400000">
            <a:off x="7221116" y="3744514"/>
            <a:ext cx="452448" cy="3393320"/>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l="52410" t="560" r="35057"/>
          <a:stretch>
            <a:fillRect/>
          </a:stretch>
        </p:blipFill>
        <p:spPr bwMode="auto">
          <a:xfrm rot="5400000">
            <a:off x="5493523" y="2993234"/>
            <a:ext cx="1000132" cy="6300821"/>
          </a:xfrm>
          <a:prstGeom prst="rect">
            <a:avLst/>
          </a:prstGeom>
          <a:noFill/>
          <a:ln w="9525">
            <a:noFill/>
            <a:miter lim="800000"/>
            <a:headEnd/>
            <a:tailEnd/>
          </a:ln>
          <a:effectLst/>
        </p:spPr>
      </p:pic>
      <p:pic>
        <p:nvPicPr>
          <p:cNvPr id="65540" name="Picture 4" descr="Résultat de recherche d'images pour &quot;‫الحضارة  العربية الاسلامية‬‎&quot;"/>
          <p:cNvPicPr>
            <a:picLocks noChangeAspect="1" noChangeArrowheads="1"/>
          </p:cNvPicPr>
          <p:nvPr/>
        </p:nvPicPr>
        <p:blipFill>
          <a:blip r:embed="rId6"/>
          <a:srcRect/>
          <a:stretch>
            <a:fillRect/>
          </a:stretch>
        </p:blipFill>
        <p:spPr bwMode="auto">
          <a:xfrm>
            <a:off x="0" y="928670"/>
            <a:ext cx="2786050" cy="1326691"/>
          </a:xfrm>
          <a:prstGeom prst="rect">
            <a:avLst/>
          </a:prstGeom>
          <a:noFill/>
        </p:spPr>
      </p:pic>
      <p:pic>
        <p:nvPicPr>
          <p:cNvPr id="65542" name="Picture 6" descr="Image associée"/>
          <p:cNvPicPr>
            <a:picLocks noChangeAspect="1" noChangeArrowheads="1"/>
          </p:cNvPicPr>
          <p:nvPr/>
        </p:nvPicPr>
        <p:blipFill>
          <a:blip r:embed="rId7"/>
          <a:srcRect/>
          <a:stretch>
            <a:fillRect/>
          </a:stretch>
        </p:blipFill>
        <p:spPr bwMode="auto">
          <a:xfrm>
            <a:off x="6286500" y="2500306"/>
            <a:ext cx="2857500" cy="2143125"/>
          </a:xfrm>
          <a:prstGeom prst="rect">
            <a:avLst/>
          </a:prstGeom>
          <a:noFill/>
        </p:spPr>
      </p:pic>
      <p:pic>
        <p:nvPicPr>
          <p:cNvPr id="65544" name="Picture 8" descr="Résultat de recherche d'images pour &quot;‫الحضارة  العربية الاسلامية‬‎&quot;"/>
          <p:cNvPicPr>
            <a:picLocks noChangeAspect="1" noChangeArrowheads="1"/>
          </p:cNvPicPr>
          <p:nvPr/>
        </p:nvPicPr>
        <p:blipFill>
          <a:blip r:embed="rId8"/>
          <a:srcRect/>
          <a:stretch>
            <a:fillRect/>
          </a:stretch>
        </p:blipFill>
        <p:spPr bwMode="auto">
          <a:xfrm>
            <a:off x="3391956" y="2500307"/>
            <a:ext cx="2861201" cy="2143140"/>
          </a:xfrm>
          <a:prstGeom prst="rect">
            <a:avLst/>
          </a:prstGeom>
          <a:noFill/>
        </p:spPr>
      </p:pic>
      <p:pic>
        <p:nvPicPr>
          <p:cNvPr id="65546" name="Picture 10" descr="Résultat de recherche d'images pour &quot;‫الحضارة  العربية الاسلامية‬‎&quot;"/>
          <p:cNvPicPr>
            <a:picLocks noChangeAspect="1" noChangeArrowheads="1"/>
          </p:cNvPicPr>
          <p:nvPr/>
        </p:nvPicPr>
        <p:blipFill>
          <a:blip r:embed="rId9"/>
          <a:srcRect/>
          <a:stretch>
            <a:fillRect/>
          </a:stretch>
        </p:blipFill>
        <p:spPr bwMode="auto">
          <a:xfrm>
            <a:off x="0" y="2982512"/>
            <a:ext cx="3428992" cy="257174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blinds(horizontal)">
                                      <p:cBhvr>
                                        <p:cTn id="7" dur="500"/>
                                        <p:tgtEl>
                                          <p:spTgt spid="655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5544"/>
                                        </p:tgtEl>
                                        <p:attrNameLst>
                                          <p:attrName>style.visibility</p:attrName>
                                        </p:attrNameLst>
                                      </p:cBhvr>
                                      <p:to>
                                        <p:strVal val="visible"/>
                                      </p:to>
                                    </p:set>
                                    <p:animEffect transition="in" filter="blinds(horizontal)">
                                      <p:cBhvr>
                                        <p:cTn id="12" dur="500"/>
                                        <p:tgtEl>
                                          <p:spTgt spid="6554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5546"/>
                                        </p:tgtEl>
                                        <p:attrNameLst>
                                          <p:attrName>style.visibility</p:attrName>
                                        </p:attrNameLst>
                                      </p:cBhvr>
                                      <p:to>
                                        <p:strVal val="visible"/>
                                      </p:to>
                                    </p:set>
                                    <p:animEffect transition="in" filter="blinds(horizontal)">
                                      <p:cBhvr>
                                        <p:cTn id="17" dur="500"/>
                                        <p:tgtEl>
                                          <p:spTgt spid="6554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p:spPr>
        <p:txBody>
          <a:bodyPr>
            <a:normAutofit fontScale="90000"/>
          </a:bodyPr>
          <a:lstStyle/>
          <a:p>
            <a:r>
              <a:rPr lang="ar-DZ" dirty="0" smtClean="0"/>
              <a:t>أسس الحضارة العربية الإسلامية </a:t>
            </a:r>
            <a:endParaRPr lang="fr-FR" dirty="0"/>
          </a:p>
        </p:txBody>
      </p:sp>
      <p:sp>
        <p:nvSpPr>
          <p:cNvPr id="3" name="Espace réservé du contenu 2"/>
          <p:cNvSpPr>
            <a:spLocks noGrp="1"/>
          </p:cNvSpPr>
          <p:nvPr>
            <p:ph idx="1"/>
          </p:nvPr>
        </p:nvSpPr>
        <p:spPr>
          <a:xfrm>
            <a:off x="4143372" y="1214422"/>
            <a:ext cx="4543428" cy="4911741"/>
          </a:xfrm>
        </p:spPr>
        <p:txBody>
          <a:bodyPr>
            <a:normAutofit fontScale="92500" lnSpcReduction="20000"/>
          </a:bodyPr>
          <a:lstStyle/>
          <a:p>
            <a:pPr algn="r" rtl="1"/>
            <a:endParaRPr lang="fr-FR" dirty="0" smtClean="0"/>
          </a:p>
          <a:p>
            <a:pPr algn="r" rtl="1"/>
            <a:r>
              <a:rPr lang="ar-DZ" b="1" dirty="0" smtClean="0">
                <a:solidFill>
                  <a:srgbClr val="C00000"/>
                </a:solidFill>
              </a:rPr>
              <a:t>1/ الإسلام </a:t>
            </a:r>
            <a:endParaRPr lang="fr-FR" b="1" dirty="0" smtClean="0">
              <a:solidFill>
                <a:srgbClr val="C00000"/>
              </a:solidFill>
            </a:endParaRPr>
          </a:p>
          <a:p>
            <a:pPr algn="r" rtl="1"/>
            <a:r>
              <a:rPr lang="ar-DZ" dirty="0" smtClean="0"/>
              <a:t>القران الكريم</a:t>
            </a:r>
            <a:endParaRPr lang="fr-FR" dirty="0" smtClean="0"/>
          </a:p>
          <a:p>
            <a:pPr algn="r" rtl="1"/>
            <a:r>
              <a:rPr lang="ar-DZ" dirty="0" smtClean="0"/>
              <a:t>السنة النبوية</a:t>
            </a:r>
          </a:p>
          <a:p>
            <a:pPr algn="r" rtl="1"/>
            <a:r>
              <a:rPr lang="ar-DZ" b="1" dirty="0" smtClean="0">
                <a:solidFill>
                  <a:srgbClr val="C00000"/>
                </a:solidFill>
              </a:rPr>
              <a:t>2/ الأصالة </a:t>
            </a:r>
          </a:p>
          <a:p>
            <a:pPr algn="r" rtl="1"/>
            <a:r>
              <a:rPr lang="ar-DZ" dirty="0" smtClean="0"/>
              <a:t>أمة العرب</a:t>
            </a:r>
          </a:p>
          <a:p>
            <a:pPr algn="r" rtl="1"/>
            <a:r>
              <a:rPr lang="ar-DZ" dirty="0" smtClean="0"/>
              <a:t>اللغة العربية </a:t>
            </a:r>
            <a:r>
              <a:rPr lang="ar-DZ" dirty="0" err="1" smtClean="0"/>
              <a:t>و</a:t>
            </a:r>
            <a:r>
              <a:rPr lang="ar-DZ" dirty="0" smtClean="0"/>
              <a:t> الخط العربي</a:t>
            </a:r>
          </a:p>
          <a:p>
            <a:pPr algn="r" rtl="1"/>
            <a:r>
              <a:rPr lang="ar-DZ" b="1" dirty="0" smtClean="0">
                <a:solidFill>
                  <a:srgbClr val="C00000"/>
                </a:solidFill>
              </a:rPr>
              <a:t>3/ شعوب البلاد المفتوحة</a:t>
            </a:r>
          </a:p>
          <a:p>
            <a:pPr algn="r" rtl="1"/>
            <a:r>
              <a:rPr lang="ar-DZ" dirty="0" err="1" smtClean="0"/>
              <a:t>الايطار</a:t>
            </a:r>
            <a:r>
              <a:rPr lang="ar-DZ" dirty="0" smtClean="0"/>
              <a:t> الجغرافي</a:t>
            </a:r>
          </a:p>
          <a:p>
            <a:pPr algn="r" rtl="1"/>
            <a:r>
              <a:rPr lang="ar-DZ" dirty="0" smtClean="0"/>
              <a:t>تأثيرات الحضارات الأجنبية  </a:t>
            </a:r>
            <a:endParaRPr lang="fr-FR" dirty="0"/>
          </a:p>
        </p:txBody>
      </p:sp>
      <p:pic>
        <p:nvPicPr>
          <p:cNvPr id="66562" name="Picture 2" descr="Résultat de recherche d'images pour &quot;‫الحضارة  العربية الاسلامية‬‎&quot;"/>
          <p:cNvPicPr>
            <a:picLocks noChangeAspect="1" noChangeArrowheads="1"/>
          </p:cNvPicPr>
          <p:nvPr/>
        </p:nvPicPr>
        <p:blipFill>
          <a:blip r:embed="rId2"/>
          <a:srcRect/>
          <a:stretch>
            <a:fillRect/>
          </a:stretch>
        </p:blipFill>
        <p:spPr bwMode="auto">
          <a:xfrm>
            <a:off x="0" y="5089074"/>
            <a:ext cx="3714744" cy="1768926"/>
          </a:xfrm>
          <a:prstGeom prst="rect">
            <a:avLst/>
          </a:prstGeom>
          <a:noFill/>
        </p:spPr>
      </p:pic>
      <p:pic>
        <p:nvPicPr>
          <p:cNvPr id="66564" name="Picture 4" descr="Résultat de recherche d'images pour &quot;‫الحضارة  العربية الاسلامية‬‎&quot;"/>
          <p:cNvPicPr>
            <a:picLocks noChangeAspect="1" noChangeArrowheads="1"/>
          </p:cNvPicPr>
          <p:nvPr/>
        </p:nvPicPr>
        <p:blipFill>
          <a:blip r:embed="rId3"/>
          <a:srcRect/>
          <a:stretch>
            <a:fillRect/>
          </a:stretch>
        </p:blipFill>
        <p:spPr bwMode="auto">
          <a:xfrm>
            <a:off x="0" y="928670"/>
            <a:ext cx="3605044" cy="2387593"/>
          </a:xfrm>
          <a:prstGeom prst="rect">
            <a:avLst/>
          </a:prstGeom>
          <a:noFill/>
        </p:spPr>
      </p:pic>
      <p:pic>
        <p:nvPicPr>
          <p:cNvPr id="66566" name="Picture 6" descr="Résultat de recherche d'images pour &quot;calligraphie arabe&quot;"/>
          <p:cNvPicPr>
            <a:picLocks noChangeAspect="1" noChangeArrowheads="1"/>
          </p:cNvPicPr>
          <p:nvPr/>
        </p:nvPicPr>
        <p:blipFill>
          <a:blip r:embed="rId4"/>
          <a:srcRect/>
          <a:stretch>
            <a:fillRect/>
          </a:stretch>
        </p:blipFill>
        <p:spPr bwMode="auto">
          <a:xfrm>
            <a:off x="0" y="3357562"/>
            <a:ext cx="3103520" cy="17248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500"/>
                                        <p:tgtEl>
                                          <p:spTgt spid="3">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ox(in)">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ox(in)">
                                      <p:cBhvr>
                                        <p:cTn id="18" dur="500"/>
                                        <p:tgtEl>
                                          <p:spTgt spid="3">
                                            <p:txEl>
                                              <p:pRg st="4" end="4"/>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ox(in)">
                                      <p:cBhvr>
                                        <p:cTn id="21" dur="500"/>
                                        <p:tgtEl>
                                          <p:spTgt spid="3">
                                            <p:txEl>
                                              <p:pRg st="5" end="5"/>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ox(in)">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66566"/>
                                        </p:tgtEl>
                                        <p:attrNameLst>
                                          <p:attrName>style.visibility</p:attrName>
                                        </p:attrNameLst>
                                      </p:cBhvr>
                                      <p:to>
                                        <p:strVal val="visible"/>
                                      </p:to>
                                    </p:set>
                                    <p:animEffect transition="in" filter="box(in)">
                                      <p:cBhvr>
                                        <p:cTn id="29" dur="500"/>
                                        <p:tgtEl>
                                          <p:spTgt spid="66566"/>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66562"/>
                                        </p:tgtEl>
                                        <p:attrNameLst>
                                          <p:attrName>style.visibility</p:attrName>
                                        </p:attrNameLst>
                                      </p:cBhvr>
                                      <p:to>
                                        <p:strVal val="visible"/>
                                      </p:to>
                                    </p:set>
                                    <p:animEffect transition="in" filter="box(in)">
                                      <p:cBhvr>
                                        <p:cTn id="34" dur="500"/>
                                        <p:tgtEl>
                                          <p:spTgt spid="6656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b="1" dirty="0">
                <a:solidFill>
                  <a:srgbClr val="FF0000"/>
                </a:solidFill>
              </a:rPr>
              <a:t>مفهوم الحضارة </a:t>
            </a:r>
            <a:r>
              <a:rPr lang="ar-DZ" b="1" dirty="0" smtClean="0">
                <a:solidFill>
                  <a:srgbClr val="FF0000"/>
                </a:solidFill>
              </a:rPr>
              <a:t>الإسلامية</a:t>
            </a:r>
            <a:endParaRPr lang="fr-FR" dirty="0">
              <a:solidFill>
                <a:srgbClr val="FF0000"/>
              </a:solidFill>
            </a:endParaRPr>
          </a:p>
        </p:txBody>
      </p:sp>
      <p:sp>
        <p:nvSpPr>
          <p:cNvPr id="3" name="Espace réservé du contenu 2"/>
          <p:cNvSpPr>
            <a:spLocks noGrp="1"/>
          </p:cNvSpPr>
          <p:nvPr>
            <p:ph idx="1"/>
          </p:nvPr>
        </p:nvSpPr>
        <p:spPr/>
        <p:txBody>
          <a:bodyPr>
            <a:normAutofit/>
          </a:bodyPr>
          <a:lstStyle/>
          <a:p>
            <a:pPr algn="r">
              <a:buNone/>
            </a:pPr>
            <a:r>
              <a:rPr lang="ar-DZ" b="1" dirty="0" smtClean="0"/>
              <a:t>فليست </a:t>
            </a:r>
            <a:r>
              <a:rPr lang="ar-DZ" b="1" dirty="0"/>
              <a:t>الحضارة الإسلامية </a:t>
            </a:r>
            <a:r>
              <a:rPr lang="ar-DZ" b="1" dirty="0">
                <a:solidFill>
                  <a:srgbClr val="FF0000"/>
                </a:solidFill>
              </a:rPr>
              <a:t>حضارةَ جنسٍ معيّن </a:t>
            </a:r>
            <a:r>
              <a:rPr lang="ar-DZ" b="1" dirty="0"/>
              <a:t>فتكون بذلك </a:t>
            </a:r>
            <a:r>
              <a:rPr lang="ar-DZ" b="1" dirty="0">
                <a:solidFill>
                  <a:srgbClr val="FF0000"/>
                </a:solidFill>
              </a:rPr>
              <a:t>حضارةً قوميةً </a:t>
            </a:r>
            <a:r>
              <a:rPr lang="ar-DZ" b="1" dirty="0"/>
              <a:t>تنتمي إلى قوم مخصوصين، ولكنها حضارة </a:t>
            </a:r>
            <a:r>
              <a:rPr lang="ar-DZ" b="1" dirty="0">
                <a:solidFill>
                  <a:srgbClr val="00B050"/>
                </a:solidFill>
              </a:rPr>
              <a:t>جامعة شاملة للأجناس والقوميات جميعاً </a:t>
            </a:r>
            <a:r>
              <a:rPr lang="ar-DZ" b="1" dirty="0"/>
              <a:t>التي كان لها نصيبُها في قيام هذه الحضارة، ودورها في ازدهارها وتألقها، وفي امتداد تأثيرها ونفوذها إلى العالم الذي كان معروفاً خلال القرون التي سطع فيها نجمُها واتسع إشعاعها وامتدَّ نفوذها.</a:t>
            </a: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796908"/>
          </a:xfrm>
        </p:spPr>
        <p:txBody>
          <a:bodyPr/>
          <a:lstStyle/>
          <a:p>
            <a:r>
              <a:rPr lang="ar-DZ" dirty="0" smtClean="0">
                <a:solidFill>
                  <a:srgbClr val="FF0000"/>
                </a:solidFill>
              </a:rPr>
              <a:t>الحضارة المقتبسة</a:t>
            </a:r>
            <a:endParaRPr lang="fr-FR" dirty="0">
              <a:solidFill>
                <a:srgbClr val="FF0000"/>
              </a:solidFill>
            </a:endParaRPr>
          </a:p>
        </p:txBody>
      </p:sp>
      <p:sp>
        <p:nvSpPr>
          <p:cNvPr id="3" name="Espace réservé du contenu 2"/>
          <p:cNvSpPr>
            <a:spLocks noGrp="1"/>
          </p:cNvSpPr>
          <p:nvPr>
            <p:ph idx="1"/>
          </p:nvPr>
        </p:nvSpPr>
        <p:spPr>
          <a:xfrm>
            <a:off x="457200" y="857232"/>
            <a:ext cx="8472518" cy="5715039"/>
          </a:xfrm>
        </p:spPr>
        <p:txBody>
          <a:bodyPr>
            <a:normAutofit fontScale="85000" lnSpcReduction="20000"/>
          </a:bodyPr>
          <a:lstStyle/>
          <a:p>
            <a:pPr algn="r">
              <a:buNone/>
            </a:pPr>
            <a:r>
              <a:rPr lang="ar-DZ" dirty="0" smtClean="0"/>
              <a:t>وهي </a:t>
            </a:r>
            <a:r>
              <a:rPr lang="ar-DZ" dirty="0"/>
              <a:t>الحضارة التي تكون فيها العلوم والمجالات العلميّة </a:t>
            </a:r>
            <a:r>
              <a:rPr lang="ar-DZ" dirty="0" err="1"/>
              <a:t>الشتى</a:t>
            </a:r>
            <a:r>
              <a:rPr lang="ar-DZ" dirty="0"/>
              <a:t> التي توقّفت مع توقّف الحضارات </a:t>
            </a:r>
            <a:r>
              <a:rPr lang="ar-DZ" dirty="0" smtClean="0"/>
              <a:t>الأخرى </a:t>
            </a:r>
            <a:r>
              <a:rPr lang="ar-DZ" dirty="0"/>
              <a:t>والتي أتى الإسلام ليحيها ويطورها ويصبغها بجانب من الجانب </a:t>
            </a:r>
            <a:r>
              <a:rPr lang="ar-DZ" dirty="0" smtClean="0"/>
              <a:t>الأخلاقي </a:t>
            </a:r>
            <a:r>
              <a:rPr lang="ar-DZ" dirty="0"/>
              <a:t>من الإسلام الذي يسعى </a:t>
            </a:r>
            <a:r>
              <a:rPr lang="ar-DZ" dirty="0" smtClean="0"/>
              <a:t>إلى </a:t>
            </a:r>
            <a:r>
              <a:rPr lang="ar-DZ" dirty="0"/>
              <a:t>خدمة البشرية </a:t>
            </a:r>
            <a:endParaRPr lang="fr-FR" dirty="0" smtClean="0"/>
          </a:p>
          <a:p>
            <a:pPr algn="r">
              <a:buNone/>
            </a:pPr>
            <a:endParaRPr lang="fr-FR" dirty="0" smtClean="0"/>
          </a:p>
          <a:p>
            <a:pPr algn="r">
              <a:buNone/>
            </a:pPr>
            <a:r>
              <a:rPr lang="ar-DZ" dirty="0" smtClean="0"/>
              <a:t>ومن </a:t>
            </a:r>
            <a:r>
              <a:rPr lang="ar-DZ" dirty="0"/>
              <a:t>هذه الحضارات التي كانت هي الرومانيّة واليونانيّة والتي أتت العقلية الإسلاميّة التي بدلتها لتطفي عليها بريق آخر مما جعلها </a:t>
            </a:r>
            <a:r>
              <a:rPr lang="ar-DZ" dirty="0" smtClean="0"/>
              <a:t>مستقلة</a:t>
            </a:r>
            <a:endParaRPr lang="fr-FR" dirty="0" smtClean="0"/>
          </a:p>
          <a:p>
            <a:pPr algn="r">
              <a:buNone/>
            </a:pPr>
            <a:endParaRPr lang="fr-FR" dirty="0" smtClean="0"/>
          </a:p>
          <a:p>
            <a:pPr algn="r">
              <a:buNone/>
            </a:pPr>
            <a:r>
              <a:rPr lang="ar-DZ" dirty="0" smtClean="0"/>
              <a:t> </a:t>
            </a:r>
            <a:r>
              <a:rPr lang="ar-DZ" dirty="0"/>
              <a:t>والحضارة الإسلاميّة تختلف </a:t>
            </a:r>
            <a:r>
              <a:rPr lang="ar-DZ" dirty="0" smtClean="0"/>
              <a:t>اختلاف </a:t>
            </a:r>
            <a:r>
              <a:rPr lang="ar-DZ" dirty="0"/>
              <a:t>كلي عن باقي الحضارات لأنّها تنبعث من العقيدة الإسلاميّة ولتحقيق الغاية الإسلاميّة , والتي مبدئها الأوّل هي </a:t>
            </a:r>
            <a:r>
              <a:rPr lang="ar-DZ" dirty="0" smtClean="0"/>
              <a:t>أعمار </a:t>
            </a:r>
            <a:r>
              <a:rPr lang="ar-DZ" dirty="0"/>
              <a:t>الأرض بما يرضي الله , وقد كانت الحضارة الإسلاميّة تستفيد من باقي الحضارات والتي جعلتها لها لا عليها لتفتّح عقل المسلم وتقبّله لباقي الحضارات بعد التوسّع في الحضارة الإسلاميّة بعد أن </a:t>
            </a:r>
            <a:r>
              <a:rPr lang="ar-DZ" dirty="0" smtClean="0"/>
              <a:t>امتدت </a:t>
            </a:r>
            <a:r>
              <a:rPr lang="ar-DZ" dirty="0"/>
              <a:t>من المحيط </a:t>
            </a:r>
            <a:r>
              <a:rPr lang="ar-DZ" dirty="0" smtClean="0"/>
              <a:t>إلى </a:t>
            </a:r>
            <a:r>
              <a:rPr lang="ar-DZ" dirty="0"/>
              <a:t>الخليج</a:t>
            </a:r>
            <a:r>
              <a:rPr lang="ar-DZ" dirty="0" smtClean="0"/>
              <a:t/>
            </a:r>
            <a:br>
              <a:rPr lang="ar-DZ" dirty="0" smtClean="0"/>
            </a:br>
            <a:r>
              <a:rPr lang="ar-DZ" dirty="0" smtClean="0"/>
              <a:t/>
            </a:r>
            <a:br>
              <a:rPr lang="ar-DZ"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solidFill>
                  <a:srgbClr val="FF0000"/>
                </a:solidFill>
              </a:rPr>
              <a:t>الحضارة العربية أو حضارة الإنسان العربي</a:t>
            </a:r>
            <a:endParaRPr lang="fr-FR" dirty="0">
              <a:solidFill>
                <a:srgbClr val="FF0000"/>
              </a:solidFill>
            </a:endParaRPr>
          </a:p>
        </p:txBody>
      </p:sp>
      <p:sp>
        <p:nvSpPr>
          <p:cNvPr id="3" name="Espace réservé du contenu 2"/>
          <p:cNvSpPr>
            <a:spLocks noGrp="1"/>
          </p:cNvSpPr>
          <p:nvPr>
            <p:ph idx="1"/>
          </p:nvPr>
        </p:nvSpPr>
        <p:spPr/>
        <p:txBody>
          <a:bodyPr>
            <a:normAutofit fontScale="85000" lnSpcReduction="10000"/>
          </a:bodyPr>
          <a:lstStyle/>
          <a:p>
            <a:pPr algn="r">
              <a:buNone/>
            </a:pPr>
            <a:r>
              <a:rPr lang="ar-DZ" dirty="0" smtClean="0"/>
              <a:t>كانت </a:t>
            </a:r>
            <a:r>
              <a:rPr lang="ar-DZ" dirty="0"/>
              <a:t>من أهم الحضارات التي سطع نجمها على وجه الأرض ، وكان لها كبير الأثر في التقدم في شتى علوم الحياة ، والتي أثرت الإنسان ، فكانت الخطوة الأولى لما توصل إليه الآن من تقدم . وقبل سطوع الحضارة العربية ، مرت بمراحل ثلاثة رئيسيّة ، هي </a:t>
            </a:r>
            <a:r>
              <a:rPr lang="ar-DZ" dirty="0" smtClean="0"/>
              <a:t>:</a:t>
            </a:r>
          </a:p>
          <a:p>
            <a:pPr algn="r">
              <a:buFontTx/>
              <a:buChar char="-"/>
            </a:pPr>
            <a:r>
              <a:rPr lang="ar-DZ" b="1" u="sng" dirty="0" smtClean="0"/>
              <a:t>المرحلة </a:t>
            </a:r>
            <a:r>
              <a:rPr lang="ar-DZ" b="1" u="sng" dirty="0"/>
              <a:t>الأولى</a:t>
            </a:r>
            <a:r>
              <a:rPr lang="ar-DZ" dirty="0"/>
              <a:t> :- كانت مرحلة </a:t>
            </a:r>
            <a:r>
              <a:rPr lang="ar-DZ" dirty="0" err="1"/>
              <a:t>الإقتباس</a:t>
            </a:r>
            <a:r>
              <a:rPr lang="ar-DZ" dirty="0"/>
              <a:t> والترجمة ، والتي سادت في العصر العباسي . </a:t>
            </a:r>
            <a:endParaRPr lang="ar-DZ" dirty="0" smtClean="0"/>
          </a:p>
          <a:p>
            <a:pPr algn="r">
              <a:buFontTx/>
              <a:buChar char="-"/>
            </a:pPr>
            <a:r>
              <a:rPr lang="ar-DZ" b="1" u="sng" dirty="0" smtClean="0"/>
              <a:t>المرحلة </a:t>
            </a:r>
            <a:r>
              <a:rPr lang="ar-DZ" b="1" u="sng" dirty="0"/>
              <a:t>الثانية :- </a:t>
            </a:r>
            <a:r>
              <a:rPr lang="ar-DZ" dirty="0"/>
              <a:t>مرحلة </a:t>
            </a:r>
            <a:r>
              <a:rPr lang="ar-DZ" dirty="0" err="1"/>
              <a:t>الإستفادة</a:t>
            </a:r>
            <a:r>
              <a:rPr lang="ar-DZ" dirty="0"/>
              <a:t> من تلك الترجمات </a:t>
            </a:r>
            <a:r>
              <a:rPr lang="ar-DZ" dirty="0" err="1"/>
              <a:t>والإقتباسات</a:t>
            </a:r>
            <a:r>
              <a:rPr lang="ar-DZ" dirty="0"/>
              <a:t> ، ليتولد الخلق والإبداع </a:t>
            </a:r>
            <a:r>
              <a:rPr lang="ar-DZ" dirty="0" smtClean="0"/>
              <a:t>.</a:t>
            </a:r>
          </a:p>
          <a:p>
            <a:pPr algn="r">
              <a:buFontTx/>
              <a:buChar char="-"/>
            </a:pPr>
            <a:r>
              <a:rPr lang="ar-DZ" dirty="0" smtClean="0"/>
              <a:t> </a:t>
            </a:r>
            <a:r>
              <a:rPr lang="ar-DZ" b="1" u="sng" dirty="0"/>
              <a:t>المرحلة الثالثة :- </a:t>
            </a:r>
            <a:r>
              <a:rPr lang="ar-DZ" dirty="0"/>
              <a:t>وهي مرحلة تأثر الغرب بالعلوم العربيّة ، ليبدأ بنقلها وترجمتها للغات بلادهم ، لتدخل الحضارة العربية في المرحلة العالمية ، لشموليتها </a:t>
            </a:r>
            <a:r>
              <a:rPr lang="ar-DZ" dirty="0" smtClean="0"/>
              <a:t>ودقتها</a:t>
            </a: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solidFill>
                  <a:srgbClr val="FF0000"/>
                </a:solidFill>
              </a:rPr>
              <a:t>مظاهر الحضارة الإسلاميّة</a:t>
            </a:r>
            <a:endParaRPr lang="fr-FR" dirty="0">
              <a:solidFill>
                <a:srgbClr val="FF0000"/>
              </a:solidFill>
            </a:endParaRPr>
          </a:p>
        </p:txBody>
      </p:sp>
      <p:sp>
        <p:nvSpPr>
          <p:cNvPr id="3" name="Espace réservé du contenu 2"/>
          <p:cNvSpPr>
            <a:spLocks noGrp="1"/>
          </p:cNvSpPr>
          <p:nvPr>
            <p:ph idx="1"/>
          </p:nvPr>
        </p:nvSpPr>
        <p:spPr/>
        <p:txBody>
          <a:bodyPr>
            <a:normAutofit/>
          </a:bodyPr>
          <a:lstStyle/>
          <a:p>
            <a:pPr>
              <a:buNone/>
            </a:pPr>
            <a:r>
              <a:rPr lang="ar-DZ" dirty="0" smtClean="0"/>
              <a:t>الحضارة </a:t>
            </a:r>
            <a:r>
              <a:rPr lang="ar-DZ" dirty="0"/>
              <a:t>الإسلاميّة لم تكتفي فقط من الجانب الديني كما يعتقد البعض فهي غطّت جميع الجوانب المهمّة في حياة الإنسان وهذه المجالات التي برزت فيها الحضارة الإسلاميّة والتي تدرّس في جميع أنحاء العالم لما فيها من مبادئ لا توجد في أي حضارة أخرى الجانب </a:t>
            </a:r>
            <a:r>
              <a:rPr lang="ar-DZ" dirty="0" err="1"/>
              <a:t>الإقتصادي</a:t>
            </a:r>
            <a:r>
              <a:rPr lang="ar-DZ" dirty="0"/>
              <a:t> . الجانب السياسي . الجانب العلمي . الجانب </a:t>
            </a:r>
            <a:r>
              <a:rPr lang="ar-DZ" dirty="0" err="1"/>
              <a:t>الإجتماعي</a:t>
            </a:r>
            <a:r>
              <a:rPr lang="ar-DZ" dirty="0"/>
              <a:t> . النظام التشريعي والقضائي . الجانب العسكري والمعماري .</a:t>
            </a:r>
            <a:r>
              <a:rPr lang="ar-DZ" dirty="0" smtClean="0"/>
              <a:t/>
            </a:r>
            <a:br>
              <a:rPr lang="ar-DZ" dirty="0" smtClean="0"/>
            </a:br>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TotalTime>
  <Words>413</Words>
  <Application>Microsoft Office PowerPoint</Application>
  <PresentationFormat>Affichage à l'écran (4:3)</PresentationFormat>
  <Paragraphs>44</Paragraphs>
  <Slides>10</Slides>
  <Notes>0</Notes>
  <HiddenSlides>0</HiddenSlides>
  <MMClips>0</MMClips>
  <ScaleCrop>false</ScaleCrop>
  <HeadingPairs>
    <vt:vector size="4" baseType="variant">
      <vt:variant>
        <vt:lpstr>Thème</vt:lpstr>
      </vt:variant>
      <vt:variant>
        <vt:i4>1</vt:i4>
      </vt:variant>
      <vt:variant>
        <vt:lpstr>Titres des diapositives</vt:lpstr>
      </vt:variant>
      <vt:variant>
        <vt:i4>10</vt:i4>
      </vt:variant>
    </vt:vector>
  </HeadingPairs>
  <TitlesOfParts>
    <vt:vector size="11" baseType="lpstr">
      <vt:lpstr>Thème Office</vt:lpstr>
      <vt:lpstr>الحضارة الإسلاميّة الأصيلة</vt:lpstr>
      <vt:lpstr>مفهوم الحضارة الإسلامية</vt:lpstr>
      <vt:lpstr>مفهوم الحضارة الإسلامية</vt:lpstr>
      <vt:lpstr>أسس الحضارة العربية الإسلامية </vt:lpstr>
      <vt:lpstr>أسس الحضارة العربية الإسلامية </vt:lpstr>
      <vt:lpstr>مفهوم الحضارة الإسلامية</vt:lpstr>
      <vt:lpstr>الحضارة المقتبسة</vt:lpstr>
      <vt:lpstr>الحضارة العربية أو حضارة الإنسان العربي</vt:lpstr>
      <vt:lpstr>مظاهر الحضارة الإسلاميّة</vt:lpstr>
      <vt:lpstr>  ازدهار العمران وفن العمارة في الحضارة العربية الإسلامية</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الحضارة الإسلامية</dc:title>
  <dc:creator>pc</dc:creator>
  <cp:lastModifiedBy>MORO</cp:lastModifiedBy>
  <cp:revision>34</cp:revision>
  <dcterms:created xsi:type="dcterms:W3CDTF">2016-02-09T23:27:01Z</dcterms:created>
  <dcterms:modified xsi:type="dcterms:W3CDTF">2020-03-17T15:00:26Z</dcterms:modified>
</cp:coreProperties>
</file>