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136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4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13.png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82.png"/><Relationship Id="rId15" Type="http://schemas.openxmlformats.org/officeDocument/2006/relationships/image" Target="../media/image26.png"/><Relationship Id="rId14" Type="http://schemas.openxmlformats.org/officeDocument/2006/relationships/image" Target="../media/image81.png"/><Relationship Id="rId13" Type="http://schemas.openxmlformats.org/officeDocument/2006/relationships/image" Target="../media/image80.png"/><Relationship Id="rId12" Type="http://schemas.openxmlformats.org/officeDocument/2006/relationships/image" Target="../media/image79.png"/><Relationship Id="rId11" Type="http://schemas.openxmlformats.org/officeDocument/2006/relationships/image" Target="../media/image78.png"/><Relationship Id="rId10" Type="http://schemas.openxmlformats.org/officeDocument/2006/relationships/image" Target="../media/image77.png"/><Relationship Id="rId1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3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12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7.png"/><Relationship Id="rId14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1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39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69.jpeg"/><Relationship Id="rId14" Type="http://schemas.openxmlformats.org/officeDocument/2006/relationships/image" Target="../media/image68.png"/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1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219169" y="2486025"/>
            <a:ext cx="9753356" cy="13716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4680"/>
              </a:lnSpc>
              <a:spcBef>
                <a:spcPts val="0"/>
              </a:spcBef>
              <a:spcAft>
                <a:spcPts val="1300"/>
              </a:spcAft>
            </a:pPr>
            <a:r>
              <a:rPr sz="3590" b="1">
                <a:solidFill>
                  <a:srgbClr val="FFFFFF"/>
                </a:solidFill>
              </a:rPr>
              <a:t>Technology of Animal-Origin Agricultural Products</a:t>
            </a:r>
            <a:endParaRPr sz="35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310" y="4048124"/>
            <a:ext cx="5038599" cy="3238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E0F2FF"/>
                </a:solidFill>
              </a:rPr>
              <a:t>From Traditional Processing to Emerging Innovations</a:t>
            </a:r>
            <a:endParaRPr sz="1435" b="0">
              <a:solidFill>
                <a:srgbClr val="E0F2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Future Trends and Challenges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33" y="1143000"/>
            <a:ext cx="10858228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Key Technologies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666733" y="1197219"/>
            <a:ext cx="304792" cy="2344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676400"/>
            <a:ext cx="2571685" cy="1895474"/>
          </a:xfrm>
          <a:prstGeom prst="roundRect">
            <a:avLst>
              <a:gd name="adj" fmla="val 10050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714457" y="18668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819229" y="1997765"/>
            <a:ext cx="266693" cy="214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3901" y="2486025"/>
            <a:ext cx="2066873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003366"/>
                </a:solidFill>
              </a:rPr>
              <a:t>Automation &amp; Robotics</a:t>
            </a:r>
            <a:endParaRPr sz="1315" b="1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3" y="2826701"/>
            <a:ext cx="2237105" cy="57594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Enhanced precision and efficiency</a:t>
            </a:r>
            <a:endParaRPr sz="1195" b="0">
              <a:solidFill>
                <a:srgbClr val="000000"/>
              </a:solidFill>
            </a:endParaRPr>
          </a:p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in processing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8914" y="1676400"/>
            <a:ext cx="2571685" cy="1895474"/>
          </a:xfrm>
          <a:prstGeom prst="roundRect">
            <a:avLst>
              <a:gd name="adj" fmla="val 10050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4476638" y="18668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581410" y="2000664"/>
            <a:ext cx="266693" cy="208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81330" y="2486025"/>
            <a:ext cx="1866853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003366"/>
                </a:solidFill>
              </a:rPr>
              <a:t>Data-Driven Systems</a:t>
            </a:r>
            <a:endParaRPr sz="1315" b="1">
              <a:solidFill>
                <a:srgbClr val="0033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9409" y="2847974"/>
            <a:ext cx="2190695" cy="5333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IoT, AI, and blockchain for traceability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91095" y="1676400"/>
            <a:ext cx="2571685" cy="1895474"/>
          </a:xfrm>
          <a:prstGeom prst="roundRect">
            <a:avLst>
              <a:gd name="adj" fmla="val 10050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7238819" y="18668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7343591" y="1996315"/>
            <a:ext cx="266693" cy="2174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00659" y="2486025"/>
            <a:ext cx="1743031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003366"/>
                </a:solidFill>
              </a:rPr>
              <a:t>Cellular Agriculture</a:t>
            </a:r>
            <a:endParaRPr sz="1315" b="1">
              <a:solidFill>
                <a:srgbClr val="0033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4900" y="2826701"/>
            <a:ext cx="2124075" cy="57594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Cultivated meat and alternative </a:t>
            </a:r>
            <a:endParaRPr sz="1195" b="0">
              <a:solidFill>
                <a:srgbClr val="000000"/>
              </a:solidFill>
            </a:endParaRPr>
          </a:p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proteins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53276" y="1676400"/>
            <a:ext cx="2571685" cy="1895474"/>
          </a:xfrm>
          <a:prstGeom prst="roundRect">
            <a:avLst>
              <a:gd name="adj" fmla="val 10050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10000999" y="18668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0105772" y="2009360"/>
            <a:ext cx="266693" cy="1913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277118" y="2486025"/>
            <a:ext cx="1914477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003366"/>
                </a:solidFill>
              </a:rPr>
              <a:t>Sustainable Practices</a:t>
            </a:r>
            <a:endParaRPr sz="1315" b="1">
              <a:solidFill>
                <a:srgbClr val="0033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7539" y="2826701"/>
            <a:ext cx="2423160" cy="57594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Minimal processing and eco-friendly </a:t>
            </a:r>
            <a:endParaRPr sz="1195" b="0">
              <a:solidFill>
                <a:srgbClr val="000000"/>
              </a:solidFill>
            </a:endParaRPr>
          </a:p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packaging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6750" y="4016375"/>
            <a:ext cx="5286375" cy="2710815"/>
          </a:xfrm>
          <a:prstGeom prst="roundRect">
            <a:avLst>
              <a:gd name="adj" fmla="val 5602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1095352" y="4381499"/>
            <a:ext cx="4810004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Future Trends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904852" y="4461427"/>
            <a:ext cx="266693" cy="1449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04852" y="4867274"/>
            <a:ext cx="4810004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Increased Automation</a:t>
            </a:r>
            <a:r>
              <a:rPr sz="1195" b="0">
                <a:solidFill>
                  <a:srgbClr val="000000"/>
                </a:solidFill>
              </a:rPr>
              <a:t> across all processing stages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904852" y="4884083"/>
            <a:ext cx="190495" cy="1568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4852" y="5276850"/>
            <a:ext cx="4810004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Sustainable Practices</a:t>
            </a:r>
            <a:r>
              <a:rPr sz="1195" b="0">
                <a:solidFill>
                  <a:srgbClr val="000000"/>
                </a:solidFill>
              </a:rPr>
              <a:t> to reduce environmental impact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904852" y="5302063"/>
            <a:ext cx="190495" cy="1400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04852" y="5686425"/>
            <a:ext cx="4810004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Minimal Processing</a:t>
            </a:r>
            <a:r>
              <a:rPr sz="1195" b="0">
                <a:solidFill>
                  <a:srgbClr val="000000"/>
                </a:solidFill>
              </a:rPr>
              <a:t> meeting consumer demand for clean labels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904852" y="5700432"/>
            <a:ext cx="190495" cy="16248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04852" y="6219825"/>
            <a:ext cx="4810004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Alternative Proteins</a:t>
            </a:r>
            <a:r>
              <a:rPr sz="1195" b="0">
                <a:solidFill>
                  <a:srgbClr val="000000"/>
                </a:solidFill>
              </a:rPr>
              <a:t> gaining market share and investment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904852" y="6387913"/>
            <a:ext cx="190495" cy="140073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303010" y="3938270"/>
            <a:ext cx="5286375" cy="2814320"/>
          </a:xfrm>
          <a:prstGeom prst="roundRect">
            <a:avLst>
              <a:gd name="adj" fmla="val 5602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6640668" y="4381499"/>
            <a:ext cx="4810004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Key Challenges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6476838" y="4425190"/>
            <a:ext cx="266693" cy="2174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6838" y="4743449"/>
            <a:ext cx="4810004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Regulatory Frameworks</a:t>
            </a:r>
            <a:r>
              <a:rPr sz="1195" b="0">
                <a:solidFill>
                  <a:srgbClr val="000000"/>
                </a:solidFill>
              </a:rPr>
              <a:t> for new technologies and products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6476838" y="4872877"/>
            <a:ext cx="190495" cy="17929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76838" y="5400675"/>
            <a:ext cx="4810004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Consumer Acceptance</a:t>
            </a:r>
            <a:r>
              <a:rPr sz="1195" b="0">
                <a:solidFill>
                  <a:srgbClr val="000000"/>
                </a:solidFill>
              </a:rPr>
              <a:t> of novel processing methods and products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3">
            <a:alphaModFix amt="100000"/>
          </a:blip>
          <a:stretch>
            <a:fillRect/>
          </a:stretch>
        </p:blipFill>
        <p:spPr>
          <a:xfrm>
            <a:off x="6476838" y="5577167"/>
            <a:ext cx="190495" cy="12326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00663" y="5862955"/>
            <a:ext cx="4810004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Scaling Production</a:t>
            </a:r>
            <a:r>
              <a:rPr sz="1195" b="0">
                <a:solidFill>
                  <a:srgbClr val="000000"/>
                </a:solidFill>
              </a:rPr>
              <a:t> while maintaining quality and affordability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6476838" y="6076427"/>
            <a:ext cx="190495" cy="10645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779098" y="6486524"/>
            <a:ext cx="4810004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Cost Reduction</a:t>
            </a:r>
            <a:r>
              <a:rPr sz="1195" b="0">
                <a:solidFill>
                  <a:srgbClr val="000000"/>
                </a:solidFill>
              </a:rPr>
              <a:t> to make innovations commercially viable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5">
            <a:alphaModFix amt="100000"/>
          </a:blip>
          <a:stretch>
            <a:fillRect/>
          </a:stretch>
        </p:blipFill>
        <p:spPr>
          <a:xfrm>
            <a:off x="6414608" y="6570643"/>
            <a:ext cx="190495" cy="156882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666733" y="7134224"/>
            <a:ext cx="10858228" cy="971550"/>
          </a:xfrm>
          <a:prstGeom prst="roundRect">
            <a:avLst>
              <a:gd name="adj" fmla="val 19607"/>
            </a:avLst>
          </a:prstGeom>
          <a:solidFill>
            <a:srgbClr val="0066CC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Rounded Rectangle 48"/>
          <p:cNvSpPr/>
          <p:nvPr/>
        </p:nvSpPr>
        <p:spPr>
          <a:xfrm>
            <a:off x="923903" y="74485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6">
            <a:alphaModFix amt="100000"/>
          </a:blip>
          <a:stretch>
            <a:fillRect/>
          </a:stretch>
        </p:blipFill>
        <p:spPr>
          <a:xfrm>
            <a:off x="981050" y="7523479"/>
            <a:ext cx="228594" cy="19430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58886" y="7316152"/>
            <a:ext cx="9892030" cy="60896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03366"/>
                </a:solidFill>
              </a:rPr>
              <a:t>Continued innovation is essential to address global food security, sustainability challenges, and evolving consumer demands in animal-origin</a:t>
            </a:r>
            <a:endParaRPr sz="1315" b="1">
              <a:solidFill>
                <a:srgbClr val="003366"/>
              </a:solidFill>
            </a:endParaRPr>
          </a:p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03366"/>
                </a:solidFill>
              </a:rPr>
              <a:t> agricultural products</a:t>
            </a:r>
            <a:endParaRPr sz="1315" b="1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Introduction to Animal-Origin Agricultural Products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3428914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Definition &amp; Importance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666733" y="1293495"/>
            <a:ext cx="228594" cy="194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80" y="1724024"/>
            <a:ext cx="3333666" cy="714375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0">
                <a:solidFill>
                  <a:srgbClr val="000000"/>
                </a:solidFill>
              </a:rPr>
              <a:t>Food products </a:t>
            </a:r>
            <a:r>
              <a:rPr sz="1195" b="1">
                <a:solidFill>
                  <a:srgbClr val="0066CC"/>
                </a:solidFill>
              </a:rPr>
              <a:t>derived from animals</a:t>
            </a:r>
            <a:r>
              <a:rPr sz="1195" b="0">
                <a:solidFill>
                  <a:srgbClr val="000000"/>
                </a:solidFill>
              </a:rPr>
              <a:t> through farming, fishing, or hunting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80" y="2581275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0">
                <a:solidFill>
                  <a:srgbClr val="000000"/>
                </a:solidFill>
              </a:rPr>
              <a:t>Essential source of </a:t>
            </a:r>
            <a:r>
              <a:rPr sz="1195" b="1">
                <a:solidFill>
                  <a:srgbClr val="0066CC"/>
                </a:solidFill>
              </a:rPr>
              <a:t>high-quality protein</a:t>
            </a:r>
            <a:r>
              <a:rPr sz="1195" b="0">
                <a:solidFill>
                  <a:srgbClr val="000000"/>
                </a:solidFill>
              </a:rPr>
              <a:t>, vitamins, and minerals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80" y="3200400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0">
                <a:solidFill>
                  <a:srgbClr val="000000"/>
                </a:solidFill>
              </a:rPr>
              <a:t>Contributes significantly to global food security and economy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80" y="3819524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0">
                <a:solidFill>
                  <a:srgbClr val="000000"/>
                </a:solidFill>
              </a:rPr>
              <a:t>Accounts for over </a:t>
            </a:r>
            <a:r>
              <a:rPr sz="1195" b="1">
                <a:solidFill>
                  <a:srgbClr val="0066CC"/>
                </a:solidFill>
              </a:rPr>
              <a:t>350 million tons</a:t>
            </a:r>
            <a:r>
              <a:rPr sz="1195" b="0">
                <a:solidFill>
                  <a:srgbClr val="000000"/>
                </a:solidFill>
              </a:rPr>
              <a:t> of production annually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1390" y="1238249"/>
            <a:ext cx="3428914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Categories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4381390" y="1293495"/>
            <a:ext cx="228594" cy="194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76638" y="1724024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Meat products</a:t>
            </a:r>
            <a:r>
              <a:rPr sz="1195" b="0">
                <a:solidFill>
                  <a:srgbClr val="000000"/>
                </a:solidFill>
              </a:rPr>
              <a:t> (beef, poultry, pork, lamb)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6638" y="2343150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Dairy products</a:t>
            </a:r>
            <a:r>
              <a:rPr sz="1195" b="0">
                <a:solidFill>
                  <a:srgbClr val="000000"/>
                </a:solidFill>
              </a:rPr>
              <a:t> (milk, cheese, yogurt, butter)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6638" y="2962274"/>
            <a:ext cx="3333666" cy="238124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Eggs</a:t>
            </a:r>
            <a:r>
              <a:rPr sz="1195" b="0">
                <a:solidFill>
                  <a:srgbClr val="000000"/>
                </a:solidFill>
              </a:rPr>
              <a:t> and egg products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6638" y="3343275"/>
            <a:ext cx="3333666" cy="238124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Honey</a:t>
            </a:r>
            <a:r>
              <a:rPr sz="1195" b="0">
                <a:solidFill>
                  <a:srgbClr val="000000"/>
                </a:solidFill>
              </a:rPr>
              <a:t> and other bee products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6638" y="3724274"/>
            <a:ext cx="3333666" cy="238124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Seafood</a:t>
            </a:r>
            <a:r>
              <a:rPr sz="1195" b="0">
                <a:solidFill>
                  <a:srgbClr val="000000"/>
                </a:solidFill>
              </a:rPr>
              <a:t> and aquatic products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6047" y="1238249"/>
            <a:ext cx="3428914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Processing Objectives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8096047" y="1293495"/>
            <a:ext cx="228594" cy="1943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91295" y="1724024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Safety</a:t>
            </a:r>
            <a:r>
              <a:rPr sz="1195" b="0">
                <a:solidFill>
                  <a:srgbClr val="000000"/>
                </a:solidFill>
              </a:rPr>
              <a:t>: Eliminate pathogens and contaminants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1295" y="2343150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Quality</a:t>
            </a:r>
            <a:r>
              <a:rPr sz="1195" b="0">
                <a:solidFill>
                  <a:srgbClr val="000000"/>
                </a:solidFill>
              </a:rPr>
              <a:t>: Enhance sensory attributes and nutritional value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91295" y="2962274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Shelf Life</a:t>
            </a:r>
            <a:r>
              <a:rPr sz="1195" b="0">
                <a:solidFill>
                  <a:srgbClr val="000000"/>
                </a:solidFill>
              </a:rPr>
              <a:t>: Extend product longevity through preservation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91295" y="3581400"/>
            <a:ext cx="3333666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5" b="1">
                <a:solidFill>
                  <a:srgbClr val="0066CC"/>
                </a:solidFill>
              </a:rPr>
              <a:t>Convenience</a:t>
            </a:r>
            <a:r>
              <a:rPr sz="1195" b="0">
                <a:solidFill>
                  <a:srgbClr val="000000"/>
                </a:solidFill>
              </a:rPr>
              <a:t>: Improve handling, storage, and preparation</a:t>
            </a:r>
            <a:endParaRPr sz="1195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Traditional and Modern Processing Technologies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604" y="1143000"/>
            <a:ext cx="5143371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Traditional Methods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809604" y="1197219"/>
            <a:ext cx="304792" cy="234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604" y="1676400"/>
            <a:ext cx="5143371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315" b="1">
                <a:solidFill>
                  <a:srgbClr val="0066CC"/>
                </a:solidFill>
              </a:rPr>
              <a:t>Slaughtering &amp; Cutting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099" y="1990724"/>
            <a:ext cx="4952876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333333"/>
                </a:solidFill>
              </a:rPr>
              <a:t>Process of killing, bleeding, dressing animals and trimming excess fat</a:t>
            </a:r>
            <a:endParaRPr sz="1075" b="0">
              <a:solidFill>
                <a:srgbClr val="3333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604" y="2352675"/>
            <a:ext cx="5143371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315" b="1">
                <a:solidFill>
                  <a:srgbClr val="0066CC"/>
                </a:solidFill>
              </a:rPr>
              <a:t>Cooking &amp; Heating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099" y="2667000"/>
            <a:ext cx="4952876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333333"/>
                </a:solidFill>
              </a:rPr>
              <a:t>Applying heat through roasting, boiling, grilling, or frying</a:t>
            </a:r>
            <a:endParaRPr sz="1075" b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604" y="3028950"/>
            <a:ext cx="5143371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315" b="1">
                <a:solidFill>
                  <a:srgbClr val="0066CC"/>
                </a:solidFill>
              </a:rPr>
              <a:t>Curing &amp; Smoking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099" y="3343275"/>
            <a:ext cx="4952876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333333"/>
                </a:solidFill>
              </a:rPr>
              <a:t>Treating with salt, sugar, spices, and smoke to enhance flavor and preservation</a:t>
            </a:r>
            <a:endParaRPr sz="1075" b="0">
              <a:solidFill>
                <a:srgbClr val="33333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85882" y="4114800"/>
            <a:ext cx="3381290" cy="19049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238719" y="1143000"/>
            <a:ext cx="5143371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Modern Methods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238719" y="1232388"/>
            <a:ext cx="304792" cy="164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38719" y="1676400"/>
            <a:ext cx="5143371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315" b="1">
                <a:solidFill>
                  <a:srgbClr val="0066CC"/>
                </a:solidFill>
              </a:rPr>
              <a:t>Pasteurization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214" y="1990724"/>
            <a:ext cx="4952876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333333"/>
                </a:solidFill>
              </a:rPr>
              <a:t>Heating to kill harmful bacteria while preserving taste and nutrition</a:t>
            </a:r>
            <a:endParaRPr sz="1075" b="0">
              <a:solidFill>
                <a:srgbClr val="3333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8719" y="2352675"/>
            <a:ext cx="5143371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315" b="1">
                <a:solidFill>
                  <a:srgbClr val="0066CC"/>
                </a:solidFill>
              </a:rPr>
              <a:t>Fermentation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214" y="2667000"/>
            <a:ext cx="4952876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333333"/>
                </a:solidFill>
              </a:rPr>
              <a:t>Using beneficial bacteria or yeast to create unique flavors and textures</a:t>
            </a:r>
            <a:endParaRPr sz="1075" b="0">
              <a:solidFill>
                <a:srgbClr val="3333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8719" y="3248024"/>
            <a:ext cx="5143371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315" b="1">
                <a:solidFill>
                  <a:srgbClr val="0066CC"/>
                </a:solidFill>
              </a:rPr>
              <a:t>Minimal Processing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214" y="3562349"/>
            <a:ext cx="4952876" cy="8762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333333"/>
                </a:solidFill>
              </a:rPr>
              <a:t> </a:t>
            </a:r>
            <a:r>
              <a:rPr sz="1075" b="1">
                <a:solidFill>
                  <a:srgbClr val="0066CC"/>
                </a:solidFill>
              </a:rPr>
              <a:t>Chilling &amp; Refrigeration</a:t>
            </a:r>
            <a:r>
              <a:rPr sz="1075" b="0">
                <a:solidFill>
                  <a:srgbClr val="333333"/>
                </a:solidFill>
              </a:rPr>
              <a:t>: Maintaining freshness without preservatives</a:t>
            </a:r>
            <a:r>
              <a:rPr sz="1105"/>
              <a:t>
</a:t>
            </a:r>
            <a:r>
              <a:rPr sz="1075" b="0">
                <a:solidFill>
                  <a:srgbClr val="333333"/>
                </a:solidFill>
              </a:rPr>
              <a:t> </a:t>
            </a:r>
            <a:r>
              <a:rPr sz="1075" b="1">
                <a:solidFill>
                  <a:srgbClr val="0066CC"/>
                </a:solidFill>
              </a:rPr>
              <a:t>Vacuum Packaging</a:t>
            </a:r>
            <a:r>
              <a:rPr sz="1075" b="0">
                <a:solidFill>
                  <a:srgbClr val="333333"/>
                </a:solidFill>
              </a:rPr>
              <a:t>: Protecting against oxygen exposure</a:t>
            </a:r>
            <a:r>
              <a:rPr sz="1105"/>
              <a:t>
</a:t>
            </a:r>
            <a:r>
              <a:rPr sz="1075" b="0">
                <a:solidFill>
                  <a:srgbClr val="333333"/>
                </a:solidFill>
              </a:rPr>
              <a:t> </a:t>
            </a:r>
            <a:r>
              <a:rPr sz="1075" b="1">
                <a:solidFill>
                  <a:srgbClr val="0066CC"/>
                </a:solidFill>
              </a:rPr>
              <a:t>HPP</a:t>
            </a:r>
            <a:r>
              <a:rPr sz="1075" b="0">
                <a:solidFill>
                  <a:srgbClr val="333333"/>
                </a:solidFill>
              </a:rPr>
              <a:t>: High-pressure processing without heat</a:t>
            </a:r>
            <a:r>
              <a:rPr sz="1105"/>
              <a:t>
</a:t>
            </a:r>
            <a:r>
              <a:rPr sz="1075" b="0">
                <a:solidFill>
                  <a:srgbClr val="333333"/>
                </a:solidFill>
              </a:rPr>
              <a:t> </a:t>
            </a:r>
            <a:r>
              <a:rPr sz="1075" b="1">
                <a:solidFill>
                  <a:srgbClr val="0066CC"/>
                </a:solidFill>
              </a:rPr>
              <a:t>Clean Label</a:t>
            </a:r>
            <a:r>
              <a:rPr sz="1075" b="0">
                <a:solidFill>
                  <a:srgbClr val="333333"/>
                </a:solidFill>
              </a:rPr>
              <a:t>: Using natural ingredients for preservation </a:t>
            </a:r>
            <a:endParaRPr sz="1075" b="0">
              <a:solidFill>
                <a:srgbClr val="333333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14997" y="4772025"/>
            <a:ext cx="3400339" cy="190499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Minimal Processing Approaches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33" y="1143000"/>
            <a:ext cx="6286342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Definition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666733" y="1198245"/>
            <a:ext cx="228594" cy="194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33" y="1581149"/>
            <a:ext cx="6286342" cy="5333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Preserving food products with </a:t>
            </a:r>
            <a:r>
              <a:rPr sz="1195" b="1">
                <a:solidFill>
                  <a:srgbClr val="0066CC"/>
                </a:solidFill>
              </a:rPr>
              <a:t>minimal alterations, additives, or interventions</a:t>
            </a:r>
            <a:r>
              <a:rPr sz="1195" b="0">
                <a:solidFill>
                  <a:srgbClr val="000000"/>
                </a:solidFill>
              </a:rPr>
              <a:t> to retain inherent nutritional value, flavor, and sensory qualities 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33" y="2352675"/>
            <a:ext cx="6286342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Benefits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2402681"/>
            <a:ext cx="228594" cy="185737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2804832"/>
            <a:ext cx="190495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476" y="2790824"/>
            <a:ext cx="2790755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Nutritional Integrity</a:t>
            </a:r>
            <a:r>
              <a:rPr sz="1105"/>
              <a:t>
</a:t>
            </a:r>
            <a:r>
              <a:rPr sz="1195" b="0">
                <a:solidFill>
                  <a:srgbClr val="000000"/>
                </a:solidFill>
              </a:rPr>
              <a:t> Preserves natural profile without additives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3886102" y="2821641"/>
            <a:ext cx="190495" cy="1288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1845" y="2790824"/>
            <a:ext cx="265740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Clean Label Transparency</a:t>
            </a:r>
            <a:r>
              <a:rPr sz="1105"/>
              <a:t>
</a:t>
            </a:r>
            <a:r>
              <a:rPr sz="1195" b="0">
                <a:solidFill>
                  <a:srgbClr val="000000"/>
                </a:solidFill>
              </a:rPr>
              <a:t> Builds consumer trust and loyalty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3662082"/>
            <a:ext cx="190495" cy="1624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2476" y="3648074"/>
            <a:ext cx="2790755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Sensory Experience</a:t>
            </a:r>
            <a:r>
              <a:rPr sz="1105"/>
              <a:t>
</a:t>
            </a:r>
            <a:r>
              <a:rPr sz="1195" b="0">
                <a:solidFill>
                  <a:srgbClr val="000000"/>
                </a:solidFill>
              </a:rPr>
              <a:t> Enhances authentic flavors and textures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3886102" y="3673288"/>
            <a:ext cx="190495" cy="1400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1845" y="3648074"/>
            <a:ext cx="2790755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Environmental Impact</a:t>
            </a:r>
            <a:r>
              <a:rPr sz="1105"/>
              <a:t>
</a:t>
            </a:r>
            <a:r>
              <a:rPr sz="1195" b="0">
                <a:solidFill>
                  <a:srgbClr val="000000"/>
                </a:solidFill>
              </a:rPr>
              <a:t> Lower energy, water, and packaging use 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733" y="4600575"/>
            <a:ext cx="6286342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Examples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666733" y="4646295"/>
            <a:ext cx="228594" cy="1943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6733" y="5038724"/>
            <a:ext cx="6286342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195" b="0">
                <a:solidFill>
                  <a:srgbClr val="000000"/>
                </a:solidFill>
              </a:rPr>
              <a:t>Fresh cuts of meat, poultry, and seafood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733" y="5372100"/>
            <a:ext cx="6286342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195" b="0">
                <a:solidFill>
                  <a:srgbClr val="000000"/>
                </a:solidFill>
              </a:rPr>
              <a:t>Vacuum-sealed cheese and dairy products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733" y="5705475"/>
            <a:ext cx="6286342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195" b="0">
                <a:solidFill>
                  <a:srgbClr val="000000"/>
                </a:solidFill>
              </a:rPr>
              <a:t>High-pressure processed deli meats and seafood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733" y="6038849"/>
            <a:ext cx="6286342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1195" b="0">
                <a:solidFill>
                  <a:srgbClr val="000000"/>
                </a:solidFill>
              </a:rPr>
              <a:t>Products with natural preservatives (herbs, spices, vinegar)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34066" y="2305049"/>
            <a:ext cx="4190895" cy="314325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Automation and Robotics in Animal Product Processing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33" y="1121410"/>
            <a:ext cx="2981325" cy="3860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b="1">
                <a:solidFill>
                  <a:srgbClr val="003366"/>
                </a:solidFill>
              </a:rPr>
              <a:t> </a:t>
            </a:r>
            <a:r>
              <a:rPr b="1">
                <a:solidFill>
                  <a:srgbClr val="003366"/>
                </a:solidFill>
              </a:rPr>
              <a:t>Robotic Butchering Systems</a:t>
            </a:r>
            <a:r>
              <a:rPr sz="1675" b="1">
                <a:solidFill>
                  <a:srgbClr val="003366"/>
                </a:solidFill>
              </a:rPr>
              <a:t>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552433" y="1199173"/>
            <a:ext cx="304792" cy="243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33" y="1676400"/>
            <a:ext cx="5238619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17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AI &amp; Machine Learning</a:t>
            </a:r>
            <a:r>
              <a:rPr sz="1195" b="0">
                <a:solidFill>
                  <a:srgbClr val="000000"/>
                </a:solidFill>
              </a:rPr>
              <a:t> algorithms replicate skilled butchers' tasks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1697831"/>
            <a:ext cx="228594" cy="185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733" y="2381250"/>
            <a:ext cx="5238619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17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High-resolution imaging</a:t>
            </a:r>
            <a:r>
              <a:rPr sz="1195" b="0">
                <a:solidFill>
                  <a:srgbClr val="000000"/>
                </a:solidFill>
              </a:rPr>
              <a:t> identifies and separates meat cuts with precision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2412682"/>
            <a:ext cx="228594" cy="16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33" y="3086100"/>
            <a:ext cx="5238619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17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Reduces waste</a:t>
            </a:r>
            <a:r>
              <a:rPr sz="1195" b="0">
                <a:solidFill>
                  <a:srgbClr val="000000"/>
                </a:solidFill>
              </a:rPr>
              <a:t> while meeting specific quality standards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3137534"/>
            <a:ext cx="228594" cy="125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733" y="3809999"/>
            <a:ext cx="523861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Automated Packaging Systems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552433" y="3860751"/>
            <a:ext cx="304792" cy="2579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733" y="4270375"/>
            <a:ext cx="5238619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17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Speed &amp; consistency</a:t>
            </a:r>
            <a:r>
              <a:rPr sz="1195" b="0">
                <a:solidFill>
                  <a:srgbClr val="000000"/>
                </a:solidFill>
              </a:rPr>
              <a:t> in portioning, sealing, labeling, and boxing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666733" y="4376261"/>
            <a:ext cx="228594" cy="1628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733" y="5048250"/>
            <a:ext cx="5238619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17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Maintains strict hygiene</a:t>
            </a:r>
            <a:r>
              <a:rPr sz="1195" b="0">
                <a:solidFill>
                  <a:srgbClr val="000000"/>
                </a:solidFill>
              </a:rPr>
              <a:t> standards throughout the process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666733" y="5053965"/>
            <a:ext cx="228594" cy="21717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94715" y="5507990"/>
            <a:ext cx="5172710" cy="1271905"/>
          </a:xfrm>
          <a:prstGeom prst="roundRect">
            <a:avLst>
              <a:gd name="adj" fmla="val 10596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95328" y="5619750"/>
            <a:ext cx="4857628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435" b="1">
                <a:solidFill>
                  <a:srgbClr val="003366"/>
                </a:solidFill>
              </a:rPr>
              <a:t> Key Benefits </a:t>
            </a:r>
            <a:endParaRPr sz="1435" b="1">
              <a:solidFill>
                <a:srgbClr val="003366"/>
              </a:solidFill>
            </a:endParaRP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666728" y="5734050"/>
            <a:ext cx="228594" cy="125729"/>
          </a:xfrm>
          <a:prstGeom prst="rect">
            <a:avLst/>
          </a:prstGeom>
        </p:spPr>
      </p:pic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704828" y="6128272"/>
            <a:ext cx="190495" cy="1792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2971" y="6079489"/>
            <a:ext cx="76198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1">
                <a:solidFill>
                  <a:srgbClr val="000000"/>
                </a:solidFill>
              </a:rPr>
              <a:t>Precision</a:t>
            </a:r>
            <a:endParaRPr sz="1195" b="1">
              <a:solidFill>
                <a:srgbClr val="000000"/>
              </a:solidFill>
            </a:endParaRP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3352716" y="6210225"/>
            <a:ext cx="190495" cy="1512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38459" y="6210299"/>
            <a:ext cx="79055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1">
                <a:solidFill>
                  <a:srgbClr val="000000"/>
                </a:solidFill>
              </a:rPr>
              <a:t>Efficiency</a:t>
            </a:r>
            <a:endParaRPr sz="1195" b="1">
              <a:solidFill>
                <a:srgbClr val="000000"/>
              </a:solidFill>
            </a:endParaRP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704828" y="6569822"/>
            <a:ext cx="190495" cy="1064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47721" y="6496050"/>
            <a:ext cx="1209644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1">
                <a:solidFill>
                  <a:srgbClr val="000000"/>
                </a:solidFill>
              </a:rPr>
              <a:t>Labor Solution</a:t>
            </a:r>
            <a:endParaRPr sz="1195" b="1">
              <a:solidFill>
                <a:srgbClr val="000000"/>
              </a:solidFill>
            </a:endParaRP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3352716" y="6585248"/>
            <a:ext cx="190495" cy="1568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38459" y="6520180"/>
            <a:ext cx="123821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1">
                <a:solidFill>
                  <a:srgbClr val="000000"/>
                </a:solidFill>
              </a:rPr>
              <a:t>Cost Reduction</a:t>
            </a:r>
            <a:endParaRPr sz="1195" b="1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73362" y="1485900"/>
            <a:ext cx="5238619" cy="2943225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Other Technology Trends in Animal Product Processing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143000"/>
            <a:ext cx="3457488" cy="5429250"/>
          </a:xfrm>
          <a:prstGeom prst="roundRect">
            <a:avLst>
              <a:gd name="adj" fmla="val 5509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904852" y="1438274"/>
            <a:ext cx="409564" cy="476249"/>
          </a:xfrm>
          <a:prstGeom prst="roundRect">
            <a:avLst>
              <a:gd name="adj" fmla="val 50000"/>
            </a:avLst>
          </a:prstGeom>
          <a:solidFill>
            <a:srgbClr val="0066CC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981050" y="1572039"/>
            <a:ext cx="266693" cy="208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7288" y="1381124"/>
            <a:ext cx="2428814" cy="5905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3366"/>
                </a:solidFill>
              </a:rPr>
              <a:t>Data-Driven Decision Making</a:t>
            </a:r>
            <a:endParaRPr sz="1435" b="1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852" y="2162174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IoT Sensors</a:t>
            </a:r>
            <a:r>
              <a:rPr sz="1195" b="0">
                <a:solidFill>
                  <a:srgbClr val="000000"/>
                </a:solidFill>
              </a:rPr>
              <a:t> collect real-time data on temperature, humidity, contamination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04852" y="2195792"/>
            <a:ext cx="190495" cy="123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4852" y="3114675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AI Algorithms</a:t>
            </a:r>
            <a:r>
              <a:rPr sz="1195" b="0">
                <a:solidFill>
                  <a:srgbClr val="000000"/>
                </a:solidFill>
              </a:rPr>
              <a:t> identify potential hazards before they become critical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04852" y="3120277"/>
            <a:ext cx="190495" cy="1792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852" y="4067174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Blockchain</a:t>
            </a:r>
            <a:r>
              <a:rPr sz="1195" b="0">
                <a:solidFill>
                  <a:srgbClr val="000000"/>
                </a:solidFill>
              </a:rPr>
              <a:t> creates immutable records for traceability from farm to table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904852" y="4114800"/>
            <a:ext cx="190495" cy="952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362340" y="1143000"/>
            <a:ext cx="3457488" cy="5429250"/>
          </a:xfrm>
          <a:prstGeom prst="roundRect">
            <a:avLst>
              <a:gd name="adj" fmla="val 5509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4600459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66CC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4705232" y="1523585"/>
            <a:ext cx="266693" cy="191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19569" y="1466849"/>
            <a:ext cx="2209744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3366"/>
                </a:solidFill>
              </a:rPr>
              <a:t>Sustainable Packaging</a:t>
            </a:r>
            <a:endParaRPr sz="1435" b="1">
              <a:solidFill>
                <a:srgbClr val="0033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0459" y="2047874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Biodegradable Materials</a:t>
            </a:r>
            <a:r>
              <a:rPr sz="1195" b="0">
                <a:solidFill>
                  <a:srgbClr val="000000"/>
                </a:solidFill>
              </a:rPr>
              <a:t> break down naturally, reducing landfill burden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4600459" y="2056279"/>
            <a:ext cx="190495" cy="1736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00459" y="3000375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Edible Packaging</a:t>
            </a:r>
            <a:r>
              <a:rPr sz="1195" b="0">
                <a:solidFill>
                  <a:srgbClr val="000000"/>
                </a:solidFill>
              </a:rPr>
              <a:t> eliminates waste entirely by being consumed with product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4600459" y="3014382"/>
            <a:ext cx="190495" cy="1624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00459" y="3952874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Active Packaging</a:t>
            </a:r>
            <a:r>
              <a:rPr sz="1195" b="0">
                <a:solidFill>
                  <a:srgbClr val="000000"/>
                </a:solidFill>
              </a:rPr>
              <a:t> extends shelf life by absorbing moisture, oxygen, ethylene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4600459" y="3972485"/>
            <a:ext cx="190495" cy="151279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067473" y="1143000"/>
            <a:ext cx="3457488" cy="5429250"/>
          </a:xfrm>
          <a:prstGeom prst="roundRect">
            <a:avLst>
              <a:gd name="adj" fmla="val 5509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ed Rectangle 24"/>
          <p:cNvSpPr/>
          <p:nvPr/>
        </p:nvSpPr>
        <p:spPr>
          <a:xfrm>
            <a:off x="8305592" y="143827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066CC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8400839" y="1572039"/>
            <a:ext cx="266693" cy="2087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15177" y="1381124"/>
            <a:ext cx="2371665" cy="5905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3366"/>
                </a:solidFill>
              </a:rPr>
              <a:t>AI and Machine Learning</a:t>
            </a:r>
            <a:endParaRPr sz="1435" b="1">
              <a:solidFill>
                <a:srgbClr val="0033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5592" y="2162174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Predictive Maintenance</a:t>
            </a:r>
            <a:r>
              <a:rPr sz="1195" b="0">
                <a:solidFill>
                  <a:srgbClr val="000000"/>
                </a:solidFill>
              </a:rPr>
              <a:t> monitors equipment performance, prevents breakdowns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8305592" y="2166377"/>
            <a:ext cx="190495" cy="1820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05592" y="3114675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Supply Chain Optimization</a:t>
            </a:r>
            <a:r>
              <a:rPr sz="1195" b="0">
                <a:solidFill>
                  <a:srgbClr val="000000"/>
                </a:solidFill>
              </a:rPr>
              <a:t> forecasts demand and manages inventory levels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8305592" y="3128682"/>
            <a:ext cx="190495" cy="16248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305592" y="4067174"/>
            <a:ext cx="2981250" cy="800100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95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95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Data Analysis</a:t>
            </a:r>
            <a:r>
              <a:rPr sz="1195" b="0">
                <a:solidFill>
                  <a:srgbClr val="000000"/>
                </a:solidFill>
              </a:rPr>
              <a:t> identifies patterns and trends impossible for humans to detect </a:t>
            </a:r>
            <a:r>
              <a:rPr sz="955" b="0">
                <a:solidFill>
                  <a:srgbClr val="000000"/>
                </a:solidFill>
              </a:rPr>
              <a:t> </a:t>
            </a:r>
            <a:endParaRPr sz="955" b="0">
              <a:solidFill>
                <a:srgbClr val="000000"/>
              </a:solidFill>
            </a:endParaRP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8305592" y="4085384"/>
            <a:ext cx="190495" cy="154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Quality Control and Traceability Technologies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33" y="1143000"/>
            <a:ext cx="6286342" cy="5715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1625"/>
              </a:spcAft>
            </a:pPr>
            <a:r>
              <a:rPr sz="1195" b="0">
                <a:solidFill>
                  <a:srgbClr val="000000"/>
                </a:solidFill>
              </a:rPr>
              <a:t>Advanced technologies ensure authenticity, safety, and traceability of animal-origin products through precise analytical methods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6733" y="1952624"/>
            <a:ext cx="3028874" cy="2543175"/>
          </a:xfrm>
          <a:prstGeom prst="roundRect">
            <a:avLst>
              <a:gd name="adj" fmla="val 749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857228" y="2143125"/>
            <a:ext cx="419089" cy="419100"/>
          </a:xfrm>
          <a:prstGeom prst="roundRect">
            <a:avLst>
              <a:gd name="adj" fmla="val 50000"/>
            </a:avLst>
          </a:prstGeom>
          <a:solidFill>
            <a:srgbClr val="0066CC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952476" y="2269807"/>
            <a:ext cx="228594" cy="165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0615" y="2219324"/>
            <a:ext cx="2066873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03366"/>
                </a:solidFill>
              </a:rPr>
              <a:t>Stable Isotope Analysis</a:t>
            </a:r>
            <a:endParaRPr sz="1315" b="1">
              <a:solidFill>
                <a:srgbClr val="00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463" y="2990214"/>
            <a:ext cx="2990215" cy="80899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δ13C, δ15N, δ2H, δ18O</a:t>
            </a:r>
            <a:r>
              <a:rPr sz="1195" b="0">
                <a:solidFill>
                  <a:srgbClr val="000000"/>
                </a:solidFill>
              </a:rPr>
              <a:t> isotopes determine: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Geographical origin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Animal diet composition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Production environment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4201" y="1952624"/>
            <a:ext cx="3028874" cy="2543175"/>
          </a:xfrm>
          <a:prstGeom prst="roundRect">
            <a:avLst>
              <a:gd name="adj" fmla="val 749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114697" y="2143125"/>
            <a:ext cx="419089" cy="419100"/>
          </a:xfrm>
          <a:prstGeom prst="roundRect">
            <a:avLst>
              <a:gd name="adj" fmla="val 50000"/>
            </a:avLst>
          </a:prstGeom>
          <a:solidFill>
            <a:srgbClr val="0066CC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4209944" y="2259806"/>
            <a:ext cx="228594" cy="185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083" y="2219324"/>
            <a:ext cx="1695407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03366"/>
                </a:solidFill>
              </a:rPr>
              <a:t>Elemental Analysis</a:t>
            </a:r>
            <a:endParaRPr sz="1315" b="1">
              <a:solidFill>
                <a:srgbClr val="0033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697" y="3100704"/>
            <a:ext cx="2888615" cy="80899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Analyzes </a:t>
            </a:r>
            <a:r>
              <a:rPr sz="1195" b="1">
                <a:solidFill>
                  <a:srgbClr val="0066CC"/>
                </a:solidFill>
              </a:rPr>
              <a:t>macro and microelements</a:t>
            </a:r>
            <a:r>
              <a:rPr sz="1195" b="0">
                <a:solidFill>
                  <a:srgbClr val="000000"/>
                </a:solidFill>
              </a:rPr>
              <a:t>: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Ca, Cl,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K, Na, Mg (macro)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Cu, Fe, Zn, Se (micro)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Correlates with production environment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6733" y="4733925"/>
            <a:ext cx="3028874" cy="2809875"/>
          </a:xfrm>
          <a:prstGeom prst="roundRect">
            <a:avLst>
              <a:gd name="adj" fmla="val 6779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57228" y="4924424"/>
            <a:ext cx="419089" cy="419100"/>
          </a:xfrm>
          <a:prstGeom prst="roundRect">
            <a:avLst>
              <a:gd name="adj" fmla="val 50000"/>
            </a:avLst>
          </a:prstGeom>
          <a:solidFill>
            <a:srgbClr val="0066CC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52476" y="5045392"/>
            <a:ext cx="228594" cy="1771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90615" y="5000625"/>
            <a:ext cx="2085922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03366"/>
                </a:solidFill>
              </a:rPr>
              <a:t>Spectroscopic Methods</a:t>
            </a:r>
            <a:endParaRPr sz="1315" b="1">
              <a:solidFill>
                <a:srgbClr val="0033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308" y="5514340"/>
            <a:ext cx="2960370" cy="104267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Non-destructive, rapid analysis</a:t>
            </a:r>
            <a:r>
              <a:rPr sz="1195" b="0">
                <a:solidFill>
                  <a:srgbClr val="000000"/>
                </a:solidFill>
              </a:rPr>
              <a:t>: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NMR: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fatty acid, phospholipid composition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NIRS: 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detects adulterants in products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Hyperspectral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imaging combined with chemometrics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24201" y="4733925"/>
            <a:ext cx="3028874" cy="2809875"/>
          </a:xfrm>
          <a:prstGeom prst="roundRect">
            <a:avLst>
              <a:gd name="adj" fmla="val 6779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114697" y="4924424"/>
            <a:ext cx="419089" cy="419100"/>
          </a:xfrm>
          <a:prstGeom prst="roundRect">
            <a:avLst>
              <a:gd name="adj" fmla="val 50000"/>
            </a:avLst>
          </a:prstGeom>
          <a:solidFill>
            <a:srgbClr val="0066CC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4057548" y="5019675"/>
            <a:ext cx="533386" cy="228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48083" y="5000625"/>
            <a:ext cx="1819229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03366"/>
                </a:solidFill>
              </a:rPr>
              <a:t>DNA-Based Methods</a:t>
            </a:r>
            <a:endParaRPr sz="1315" b="1">
              <a:solidFill>
                <a:srgbClr val="0033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697" y="5591175"/>
            <a:ext cx="2722880" cy="104267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Genetic identification</a:t>
            </a:r>
            <a:r>
              <a:rPr sz="1195" b="0">
                <a:solidFill>
                  <a:srgbClr val="000000"/>
                </a:solidFill>
              </a:rPr>
              <a:t>: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Species 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authentication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Breed identification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Detection of genetic modifications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Highly </a:t>
            </a:r>
            <a:endParaRPr sz="1195" b="0">
              <a:solidFill>
                <a:srgbClr val="000000"/>
              </a:solidFill>
            </a:endParaRP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000000"/>
                </a:solidFill>
              </a:rPr>
              <a:t>specific and sensitive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9334" y="2638425"/>
            <a:ext cx="3600359" cy="360045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Blockchain Technology for Traceability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33" y="1143000"/>
            <a:ext cx="628634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How Blockchain Works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518778" y="1241180"/>
            <a:ext cx="304792" cy="146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33" y="1628775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Immutable Records</a:t>
            </a:r>
            <a:r>
              <a:rPr sz="1195" b="0">
                <a:solidFill>
                  <a:srgbClr val="000000"/>
                </a:solidFill>
              </a:rPr>
              <a:t> - Once data is recorded, it cannot be altered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1640204"/>
            <a:ext cx="228594" cy="205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733" y="2047874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Decentralized Ledger</a:t>
            </a:r>
            <a:r>
              <a:rPr sz="1195" b="0">
                <a:solidFill>
                  <a:srgbClr val="000000"/>
                </a:solidFill>
              </a:rPr>
              <a:t> - Distributed across multiple computers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2050732"/>
            <a:ext cx="228594" cy="222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33" y="2466975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Complete History</a:t>
            </a:r>
            <a:r>
              <a:rPr sz="1195" b="0">
                <a:solidFill>
                  <a:srgbClr val="000000"/>
                </a:solidFill>
              </a:rPr>
              <a:t> - Every transaction is time-stamped and traceable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2492692"/>
            <a:ext cx="228594" cy="177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733" y="3124200"/>
            <a:ext cx="628634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Benefits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590533" y="3166696"/>
            <a:ext cx="304792" cy="2579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733" y="3609975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Transparency</a:t>
            </a:r>
            <a:r>
              <a:rPr sz="1195" b="0">
                <a:solidFill>
                  <a:srgbClr val="000000"/>
                </a:solidFill>
              </a:rPr>
              <a:t> - All stakeholders can access product information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666733" y="3647122"/>
            <a:ext cx="228594" cy="1543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733" y="4029075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Quick Identification</a:t>
            </a:r>
            <a:r>
              <a:rPr sz="1195" b="0">
                <a:solidFill>
                  <a:srgbClr val="000000"/>
                </a:solidFill>
              </a:rPr>
              <a:t> - Rapidly locate safety concerns and recall products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666733" y="4056221"/>
            <a:ext cx="228594" cy="1743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6733" y="4448175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Consumer Trust</a:t>
            </a:r>
            <a:r>
              <a:rPr sz="1195" b="0">
                <a:solidFill>
                  <a:srgbClr val="000000"/>
                </a:solidFill>
              </a:rPr>
              <a:t> - Verifiable proof of origin and handling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666733" y="4472463"/>
            <a:ext cx="228594" cy="1800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6733" y="5105400"/>
            <a:ext cx="628634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Implementation in Supply Chain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518778" y="5147896"/>
            <a:ext cx="304792" cy="25790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14357" y="5591175"/>
            <a:ext cx="1162020" cy="981074"/>
          </a:xfrm>
          <a:prstGeom prst="roundRect">
            <a:avLst>
              <a:gd name="adj" fmla="val 15533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1104872" y="57340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1181070" y="5837396"/>
            <a:ext cx="228594" cy="1743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04872" y="6210299"/>
            <a:ext cx="380990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1">
                <a:solidFill>
                  <a:srgbClr val="000000"/>
                </a:solidFill>
              </a:rPr>
              <a:t>Farm</a:t>
            </a:r>
            <a:endParaRPr sz="1075" b="1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71625" y="5591175"/>
            <a:ext cx="1162020" cy="981074"/>
          </a:xfrm>
          <a:prstGeom prst="roundRect">
            <a:avLst>
              <a:gd name="adj" fmla="val 15533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2362140" y="57340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2438339" y="5831681"/>
            <a:ext cx="228594" cy="1857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52596" y="6210299"/>
            <a:ext cx="80007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1">
                <a:solidFill>
                  <a:srgbClr val="000000"/>
                </a:solidFill>
              </a:rPr>
              <a:t>Processing</a:t>
            </a:r>
            <a:endParaRPr sz="1075" b="1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28894" y="5591175"/>
            <a:ext cx="1171545" cy="981074"/>
          </a:xfrm>
          <a:prstGeom prst="roundRect">
            <a:avLst>
              <a:gd name="adj" fmla="val 15533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3619409" y="57340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3695607" y="5841682"/>
            <a:ext cx="228594" cy="16573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71765" y="6210299"/>
            <a:ext cx="885802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1">
                <a:solidFill>
                  <a:srgbClr val="000000"/>
                </a:solidFill>
              </a:rPr>
              <a:t>Distribution</a:t>
            </a:r>
            <a:endParaRPr sz="1075" b="1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486162" y="5591175"/>
            <a:ext cx="1162020" cy="981074"/>
          </a:xfrm>
          <a:prstGeom prst="roundRect">
            <a:avLst>
              <a:gd name="adj" fmla="val 15533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4876678" y="57340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3">
            <a:alphaModFix amt="100000"/>
          </a:blip>
          <a:stretch>
            <a:fillRect/>
          </a:stretch>
        </p:blipFill>
        <p:spPr>
          <a:xfrm>
            <a:off x="4952876" y="5841682"/>
            <a:ext cx="228594" cy="16573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57628" y="6210299"/>
            <a:ext cx="41908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1">
                <a:solidFill>
                  <a:srgbClr val="000000"/>
                </a:solidFill>
              </a:rPr>
              <a:t>Retail</a:t>
            </a:r>
            <a:endParaRPr sz="1075" b="1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43431" y="5591175"/>
            <a:ext cx="1162020" cy="981074"/>
          </a:xfrm>
          <a:prstGeom prst="roundRect">
            <a:avLst>
              <a:gd name="adj" fmla="val 15533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Rounded Rectangle 38"/>
          <p:cNvSpPr/>
          <p:nvPr/>
        </p:nvSpPr>
        <p:spPr>
          <a:xfrm>
            <a:off x="6133946" y="57340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6210144" y="5841682"/>
            <a:ext cx="228594" cy="1657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52976" y="6210299"/>
            <a:ext cx="752456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1">
                <a:solidFill>
                  <a:srgbClr val="000000"/>
                </a:solidFill>
              </a:rPr>
              <a:t>Consumer</a:t>
            </a:r>
            <a:endParaRPr sz="1075" b="1">
              <a:solidFill>
                <a:srgbClr val="00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13145" y="1565910"/>
            <a:ext cx="6036945" cy="3373755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0" b="1">
                <a:solidFill>
                  <a:srgbClr val="FFFFFF"/>
                </a:solidFill>
              </a:rPr>
              <a:t>Cultivated Meat and Cellular Agriculture</a:t>
            </a:r>
            <a:endParaRPr sz="2390" b="1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33" y="1143000"/>
            <a:ext cx="628634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Definition &amp; Concept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666733" y="1206011"/>
            <a:ext cx="304792" cy="216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33" y="1628775"/>
            <a:ext cx="6286342" cy="5333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Cell-based meat</a:t>
            </a:r>
            <a:r>
              <a:rPr sz="1195" b="0">
                <a:solidFill>
                  <a:srgbClr val="000000"/>
                </a:solidFill>
              </a:rPr>
              <a:t> produced by cultivating animal cells in controlled environment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1650206"/>
            <a:ext cx="228594" cy="185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733" y="2314575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Two forms</a:t>
            </a:r>
            <a:r>
              <a:rPr sz="1195" b="0">
                <a:solidFill>
                  <a:srgbClr val="000000"/>
                </a:solidFill>
              </a:rPr>
              <a:t>: unstructured cell biomass or structured meat on scaffolds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2334577"/>
            <a:ext cx="228594" cy="188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33" y="2733674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Animal-free</a:t>
            </a:r>
            <a:r>
              <a:rPr sz="1195" b="0">
                <a:solidFill>
                  <a:srgbClr val="000000"/>
                </a:solidFill>
              </a:rPr>
              <a:t> production without slaughtering animals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2753677"/>
            <a:ext cx="228594" cy="188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733" y="3390899"/>
            <a:ext cx="628634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Key Development Milestones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3445119"/>
            <a:ext cx="304792" cy="23446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4357" y="3876674"/>
            <a:ext cx="1476338" cy="1285875"/>
          </a:xfrm>
          <a:prstGeom prst="roundRect">
            <a:avLst>
              <a:gd name="adj" fmla="val 11851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57228" y="4019549"/>
            <a:ext cx="1190595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066CC"/>
                </a:solidFill>
              </a:rPr>
              <a:t>2013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8" y="4362450"/>
            <a:ext cx="1190595" cy="6572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000000"/>
                </a:solidFill>
              </a:rPr>
              <a:t>First lab-grown burger</a:t>
            </a:r>
            <a:r>
              <a:rPr sz="1105"/>
              <a:t>
</a:t>
            </a:r>
            <a:r>
              <a:rPr sz="1075" b="0">
                <a:solidFill>
                  <a:srgbClr val="000000"/>
                </a:solidFill>
              </a:rPr>
              <a:t>(€300,000)</a:t>
            </a:r>
            <a:endParaRPr sz="1075" b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5942" y="3876674"/>
            <a:ext cx="1476338" cy="1285875"/>
          </a:xfrm>
          <a:prstGeom prst="roundRect">
            <a:avLst>
              <a:gd name="adj" fmla="val 11851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428814" y="4019549"/>
            <a:ext cx="1190595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066CC"/>
                </a:solidFill>
              </a:rPr>
              <a:t>2016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14" y="4362450"/>
            <a:ext cx="1190595" cy="6572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000000"/>
                </a:solidFill>
              </a:rPr>
              <a:t>Multiple startups</a:t>
            </a:r>
            <a:r>
              <a:rPr sz="1105"/>
              <a:t>
</a:t>
            </a:r>
            <a:r>
              <a:rPr sz="1075" b="0">
                <a:solidFill>
                  <a:srgbClr val="000000"/>
                </a:solidFill>
              </a:rPr>
              <a:t>founded</a:t>
            </a:r>
            <a:endParaRPr sz="1075" b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57528" y="3876674"/>
            <a:ext cx="1476338" cy="1285875"/>
          </a:xfrm>
          <a:prstGeom prst="roundRect">
            <a:avLst>
              <a:gd name="adj" fmla="val 11851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000399" y="4019549"/>
            <a:ext cx="1190595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066CC"/>
                </a:solidFill>
              </a:rPr>
              <a:t>2020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0399" y="4362450"/>
            <a:ext cx="1190595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000000"/>
                </a:solidFill>
              </a:rPr>
              <a:t>Singapore first</a:t>
            </a:r>
            <a:r>
              <a:rPr sz="1105"/>
              <a:t>
</a:t>
            </a:r>
            <a:r>
              <a:rPr sz="1075" b="0">
                <a:solidFill>
                  <a:srgbClr val="000000"/>
                </a:solidFill>
              </a:rPr>
              <a:t>to approve sales</a:t>
            </a:r>
            <a:endParaRPr sz="1075" b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29114" y="3876674"/>
            <a:ext cx="1476338" cy="1285875"/>
          </a:xfrm>
          <a:prstGeom prst="roundRect">
            <a:avLst>
              <a:gd name="adj" fmla="val 11851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5571985" y="4019549"/>
            <a:ext cx="1190595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066CC"/>
                </a:solidFill>
              </a:rPr>
              <a:t>2023</a:t>
            </a:r>
            <a:endParaRPr sz="1315" b="1">
              <a:solidFill>
                <a:srgbClr val="0066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1985" y="4362450"/>
            <a:ext cx="1190595" cy="6572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rgbClr val="000000"/>
                </a:solidFill>
              </a:rPr>
              <a:t>US grants</a:t>
            </a:r>
            <a:r>
              <a:rPr sz="1105"/>
              <a:t>
</a:t>
            </a:r>
            <a:r>
              <a:rPr sz="1075" b="0">
                <a:solidFill>
                  <a:srgbClr val="000000"/>
                </a:solidFill>
              </a:rPr>
              <a:t>regulatory approval</a:t>
            </a:r>
            <a:endParaRPr sz="1075" b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733" y="5591175"/>
            <a:ext cx="628634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Current Industry State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666733" y="5680563"/>
            <a:ext cx="304792" cy="16412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6733" y="6076950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100+ companies</a:t>
            </a:r>
            <a:r>
              <a:rPr sz="1195" b="0">
                <a:solidFill>
                  <a:srgbClr val="000000"/>
                </a:solidFill>
              </a:rPr>
              <a:t> worldwide working on cultivated meat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666733" y="6102667"/>
            <a:ext cx="228594" cy="1771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6733" y="6496049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Focus areas</a:t>
            </a:r>
            <a:r>
              <a:rPr sz="1195" b="0">
                <a:solidFill>
                  <a:srgbClr val="000000"/>
                </a:solidFill>
              </a:rPr>
              <a:t>: beef, poultry, pork, seafood, exotic meats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666733" y="6513194"/>
            <a:ext cx="228594" cy="19430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6733" y="6915150"/>
            <a:ext cx="6286342" cy="26669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040"/>
              </a:spcAft>
            </a:pPr>
            <a:r>
              <a:rPr sz="1195" b="0">
                <a:solidFill>
                  <a:srgbClr val="000000"/>
                </a:solidFill>
              </a:rPr>
              <a:t> </a:t>
            </a:r>
            <a:r>
              <a:rPr sz="1105"/>
              <a:t> 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0">
                <a:solidFill>
                  <a:srgbClr val="000000"/>
                </a:solidFill>
              </a:rPr>
              <a:t> </a:t>
            </a:r>
            <a:r>
              <a:rPr sz="1195" b="1">
                <a:solidFill>
                  <a:srgbClr val="0066CC"/>
                </a:solidFill>
              </a:rPr>
              <a:t>Regulatory approval</a:t>
            </a:r>
            <a:r>
              <a:rPr sz="1195" b="0">
                <a:solidFill>
                  <a:srgbClr val="000000"/>
                </a:solidFill>
              </a:rPr>
              <a:t> in Singapore and US, others in progress </a:t>
            </a:r>
            <a:r>
              <a:rPr sz="1195" b="0">
                <a:solidFill>
                  <a:srgbClr val="000000"/>
                </a:solidFill>
              </a:rPr>
              <a:t> </a:t>
            </a:r>
            <a:endParaRPr sz="1195" b="0">
              <a:solidFill>
                <a:srgbClr val="000000"/>
              </a:solidFill>
            </a:endParaRP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666733" y="6920865"/>
            <a:ext cx="228594" cy="2171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6733" y="7572375"/>
            <a:ext cx="628634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675" b="1">
                <a:solidFill>
                  <a:srgbClr val="003366"/>
                </a:solidFill>
              </a:rPr>
              <a:t> </a:t>
            </a:r>
            <a:r>
              <a:rPr sz="1105"/>
              <a:t>  </a:t>
            </a:r>
            <a:r>
              <a:rPr sz="1675" b="1">
                <a:solidFill>
                  <a:srgbClr val="003366"/>
                </a:solidFill>
              </a:rPr>
              <a:t> Key Motivations </a:t>
            </a:r>
            <a:endParaRPr sz="1675" b="1">
              <a:solidFill>
                <a:srgbClr val="003366"/>
              </a:solidFill>
            </a:endParaRP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0">
            <a:alphaModFix amt="100000"/>
          </a:blip>
          <a:stretch>
            <a:fillRect/>
          </a:stretch>
        </p:blipFill>
        <p:spPr>
          <a:xfrm>
            <a:off x="666733" y="7614871"/>
            <a:ext cx="304792" cy="257907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666733" y="8058150"/>
            <a:ext cx="3076498" cy="761999"/>
          </a:xfrm>
          <a:prstGeom prst="roundRect">
            <a:avLst>
              <a:gd name="adj" fmla="val 20000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809604" y="82486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1">
            <a:alphaModFix amt="100000"/>
          </a:blip>
          <a:stretch>
            <a:fillRect/>
          </a:stretch>
        </p:blipFill>
        <p:spPr>
          <a:xfrm>
            <a:off x="885802" y="8356282"/>
            <a:ext cx="228594" cy="1657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04892" y="8201025"/>
            <a:ext cx="2295467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1">
                <a:solidFill>
                  <a:srgbClr val="000000"/>
                </a:solidFill>
              </a:rPr>
              <a:t>Environmental Sustainability</a:t>
            </a:r>
            <a:endParaRPr sz="1195" b="1">
              <a:solidFill>
                <a:srgbClr val="00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86102" y="8058150"/>
            <a:ext cx="3076498" cy="761999"/>
          </a:xfrm>
          <a:prstGeom prst="roundRect">
            <a:avLst>
              <a:gd name="adj" fmla="val 20000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Rounded Rectangle 40"/>
          <p:cNvSpPr/>
          <p:nvPr/>
        </p:nvSpPr>
        <p:spPr>
          <a:xfrm>
            <a:off x="4019449" y="82486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2">
            <a:alphaModFix amt="100000"/>
          </a:blip>
          <a:stretch>
            <a:fillRect/>
          </a:stretch>
        </p:blipFill>
        <p:spPr>
          <a:xfrm>
            <a:off x="4095647" y="8349138"/>
            <a:ext cx="228594" cy="18002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514737" y="8324849"/>
            <a:ext cx="1228694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1">
                <a:solidFill>
                  <a:srgbClr val="000000"/>
                </a:solidFill>
              </a:rPr>
              <a:t>Animal Welfare</a:t>
            </a:r>
            <a:endParaRPr sz="1195" b="1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66733" y="8963024"/>
            <a:ext cx="3076498" cy="666750"/>
          </a:xfrm>
          <a:prstGeom prst="roundRect">
            <a:avLst>
              <a:gd name="adj" fmla="val 22857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Rounded Rectangle 44"/>
          <p:cNvSpPr/>
          <p:nvPr/>
        </p:nvSpPr>
        <p:spPr>
          <a:xfrm>
            <a:off x="809604" y="910589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3">
            <a:alphaModFix amt="100000"/>
          </a:blip>
          <a:stretch>
            <a:fillRect/>
          </a:stretch>
        </p:blipFill>
        <p:spPr>
          <a:xfrm>
            <a:off x="885802" y="9187815"/>
            <a:ext cx="228594" cy="21717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04892" y="9182100"/>
            <a:ext cx="1123921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1">
                <a:solidFill>
                  <a:srgbClr val="000000"/>
                </a:solidFill>
              </a:rPr>
              <a:t>Food Security</a:t>
            </a:r>
            <a:endParaRPr sz="1195" b="1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102" y="8963024"/>
            <a:ext cx="3076498" cy="666750"/>
          </a:xfrm>
          <a:prstGeom prst="roundRect">
            <a:avLst>
              <a:gd name="adj" fmla="val 22857"/>
            </a:avLst>
          </a:prstGeom>
          <a:solidFill>
            <a:srgbClr val="0066C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Rounded Rectangle 48"/>
          <p:cNvSpPr/>
          <p:nvPr/>
        </p:nvSpPr>
        <p:spPr>
          <a:xfrm>
            <a:off x="4019449" y="910589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4095647" y="9199244"/>
            <a:ext cx="228594" cy="19430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514737" y="9182100"/>
            <a:ext cx="1257268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5" b="1">
                <a:solidFill>
                  <a:srgbClr val="000000"/>
                </a:solidFill>
              </a:rPr>
              <a:t>Health Benefits</a:t>
            </a:r>
            <a:endParaRPr sz="1195" b="1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334066" y="4105274"/>
            <a:ext cx="4190895" cy="279082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6754</Words>
  <Application>WPS Presentation</Application>
  <PresentationFormat>On-screen Show (4:3)</PresentationFormat>
  <Paragraphs>298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mery all</cp:lastModifiedBy>
  <cp:revision>3</cp:revision>
  <dcterms:created xsi:type="dcterms:W3CDTF">2013-01-27T09:14:00Z</dcterms:created>
  <dcterms:modified xsi:type="dcterms:W3CDTF">2025-10-06T09:03:36Z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0291C5DCD3474A25B50B4520101AD77C_12</vt:lpwstr>
  </property>
  <property fmtid="{D5CDD505-2E9C-101B-9397-08002B2CF9AE}" pid="3" name="KSOProductBuildVer">
    <vt:lpwstr>1036-12.2.0.22549</vt:lpwstr>
  </property>
</Properties>
</file>