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7" r:id="rId2"/>
    <p:sldId id="307" r:id="rId3"/>
    <p:sldId id="337" r:id="rId4"/>
    <p:sldId id="355" r:id="rId5"/>
    <p:sldId id="358" r:id="rId6"/>
    <p:sldId id="346" r:id="rId7"/>
    <p:sldId id="360" r:id="rId8"/>
    <p:sldId id="362" r:id="rId9"/>
    <p:sldId id="361" r:id="rId10"/>
    <p:sldId id="306" r:id="rId11"/>
    <p:sldId id="311" r:id="rId12"/>
    <p:sldId id="312" r:id="rId13"/>
    <p:sldId id="298" r:id="rId14"/>
    <p:sldId id="314" r:id="rId15"/>
    <p:sldId id="316" r:id="rId16"/>
    <p:sldId id="324" r:id="rId17"/>
    <p:sldId id="348" r:id="rId18"/>
    <p:sldId id="347" r:id="rId19"/>
    <p:sldId id="276" r:id="rId20"/>
    <p:sldId id="326"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F00"/>
    <a:srgbClr val="CC6600"/>
    <a:srgbClr val="FF3300"/>
    <a:srgbClr val="FFFFC1"/>
    <a:srgbClr val="FFFFB3"/>
    <a:srgbClr val="FFFF85"/>
    <a:srgbClr val="1282E8"/>
    <a:srgbClr val="33CC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89" autoAdjust="0"/>
    <p:restoredTop sz="85305" autoAdjust="0"/>
  </p:normalViewPr>
  <p:slideViewPr>
    <p:cSldViewPr>
      <p:cViewPr varScale="1">
        <p:scale>
          <a:sx n="69" d="100"/>
          <a:sy n="69" d="100"/>
        </p:scale>
        <p:origin x="-13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DA52C3D-DF00-4B3E-8A93-02D83093119E}" type="datetimeFigureOut">
              <a:rPr lang="fr-FR"/>
              <a:pPr>
                <a:defRPr/>
              </a:pPr>
              <a:t>10/05/2021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A4C1725-6901-4826-975F-6A2EB455E842}" type="slidenum">
              <a:rPr lang="fr-FR" altLang="en-US"/>
              <a:pPr/>
              <a:t>‹N°›</a:t>
            </a:fld>
            <a:endParaRPr lang="fr-F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eaLnBrk="1" hangingPunct="1">
              <a:spcBef>
                <a:spcPct val="0"/>
              </a:spcBef>
              <a:defRPr/>
            </a:pPr>
            <a:r>
              <a:rPr lang="fr-FR" smtClean="0"/>
              <a:t>L’interaction du médicament avec son site d’action va entraîner, via des mécanismes de signalisation intracellulaire, un effet pharmacologique quantifiable au niveau de la cellule, d’un organe isolé (ex : contraction d’artère isolée, …) ou de l’organisme entier (ex : augmentation de la pression artérielle).</a:t>
            </a:r>
          </a:p>
          <a:p>
            <a:pPr eaLnBrk="1" hangingPunct="1">
              <a:spcBef>
                <a:spcPct val="0"/>
              </a:spcBef>
              <a:defRPr/>
            </a:pPr>
            <a:r>
              <a:rPr lang="fr-FR" smtClean="0"/>
              <a:t>Cet effet pharmacologique est suivi généralement d’un effet thérapeutique. Il est important de bien dissocier l’effet pharmacologique de l’effet thérapeutique. Par exemple, par définition, les antiagrégants plaquettaires ont, in vitro, un effet pharmacologique correspondant à l’inhibition de</a:t>
            </a:r>
          </a:p>
          <a:p>
            <a:pPr eaLnBrk="1" hangingPunct="1">
              <a:spcBef>
                <a:spcPct val="0"/>
              </a:spcBef>
              <a:defRPr/>
            </a:pPr>
            <a:r>
              <a:rPr lang="fr-FR" smtClean="0"/>
              <a:t>l’agrégation plaquettaire. L’effet thérapeutique qui résulte de cet effet pharmacologique est de diminuer le risque de thrombose et d’embolie artérielles. La mise en évidence de l’effet thérapeutique est du ressort de la pharmacologie clinique (les essais cliniques).</a:t>
            </a:r>
          </a:p>
          <a:p>
            <a:pPr eaLnBrk="1" hangingPunct="1">
              <a:spcBef>
                <a:spcPct val="0"/>
              </a:spcBef>
              <a:defRPr/>
            </a:pPr>
            <a:endParaRPr lang="fr-FR" smtClean="0"/>
          </a:p>
          <a:p>
            <a:pPr eaLnBrk="1" hangingPunct="1">
              <a:spcBef>
                <a:spcPct val="0"/>
              </a:spcBef>
              <a:defRPr/>
            </a:pPr>
            <a:r>
              <a:rPr lang="fr-FR" smtClean="0"/>
              <a:t>La caractérisation pharmacodynamique d’un nouveau médicament est l’étude de l’effet de ce médicament sur l’organisme. L’étude pharmacodynamique pré clinique (étapes 1 et 2 du tableau suivant) comprend généralement :</a:t>
            </a:r>
          </a:p>
          <a:p>
            <a:pPr eaLnBrk="1" hangingPunct="1">
              <a:spcBef>
                <a:spcPct val="0"/>
              </a:spcBef>
              <a:defRPr/>
            </a:pPr>
            <a:r>
              <a:rPr lang="fr-FR" smtClean="0"/>
              <a:t>- l’étude de l’affinité de cette substance pour son site d’action (analyse de la liaison ligandrécepteur)</a:t>
            </a:r>
          </a:p>
          <a:p>
            <a:pPr eaLnBrk="1" hangingPunct="1">
              <a:spcBef>
                <a:spcPct val="0"/>
              </a:spcBef>
              <a:defRPr/>
            </a:pPr>
            <a:r>
              <a:rPr lang="fr-FR" smtClean="0"/>
              <a:t>- l’étude qualitative et quantitative de l’effet pharmacologique (étude fonctionnelle, courbe doseréponse)</a:t>
            </a:r>
          </a:p>
          <a:p>
            <a:pPr eaLnBrk="1" hangingPunct="1">
              <a:spcBef>
                <a:spcPct val="0"/>
              </a:spcBef>
              <a:defRPr/>
            </a:pPr>
            <a:r>
              <a:rPr lang="fr-FR" smtClean="0"/>
              <a:t>- l’étude de la sélectivité de la molécule</a:t>
            </a:r>
          </a:p>
          <a:p>
            <a:pPr eaLnBrk="1" hangingPunct="1">
              <a:spcBef>
                <a:spcPct val="0"/>
              </a:spcBef>
              <a:defRPr/>
            </a:pPr>
            <a:endParaRPr lang="fr-FR" smtClean="0"/>
          </a:p>
          <a:p>
            <a:pPr eaLnBrk="1" hangingPunct="1">
              <a:spcBef>
                <a:spcPct val="0"/>
              </a:spcBef>
              <a:defRPr/>
            </a:pPr>
            <a:endParaRPr lang="fr-FR" smtClean="0"/>
          </a:p>
          <a:p>
            <a:pPr eaLnBrk="1" hangingPunct="1">
              <a:spcBef>
                <a:spcPct val="0"/>
              </a:spcBef>
              <a:defRPr/>
            </a:pPr>
            <a:r>
              <a:rPr lang="fr-FR" smtClean="0"/>
              <a:t>L'aspect quantitatif de la pharmacodynamie s'appelle la </a:t>
            </a:r>
            <a:r>
              <a:rPr lang="fr-FR" i="1" smtClean="0"/>
              <a:t>pharmacométrie</a:t>
            </a:r>
            <a:r>
              <a:rPr lang="fr-FR" smtClean="0"/>
              <a:t>. Elle permet la mesure de 2 types de </a:t>
            </a:r>
            <a:r>
              <a:rPr lang="fr-FR" i="1" smtClean="0"/>
              <a:t>paramètres</a:t>
            </a:r>
            <a:r>
              <a:rPr lang="fr-FR" smtClean="0"/>
              <a:t> essentiels pour caractériser un ligand qui se fixe sur un récepteur membranaire.</a:t>
            </a:r>
            <a:br>
              <a:rPr lang="fr-FR" smtClean="0"/>
            </a:br>
            <a:r>
              <a:rPr lang="fr-FR" smtClean="0"/>
              <a:t>2 </a:t>
            </a:r>
            <a:r>
              <a:rPr lang="fr-FR" i="1" smtClean="0"/>
              <a:t>paramètres</a:t>
            </a:r>
            <a:r>
              <a:rPr lang="fr-FR" smtClean="0"/>
              <a:t> : </a:t>
            </a:r>
            <a:br>
              <a:rPr lang="fr-FR" smtClean="0"/>
            </a:br>
            <a:r>
              <a:rPr lang="fr-FR" smtClean="0"/>
              <a:t>D'affinité, qui caractérise l'aptitude du ligand à se fixer au récepteur (affinité déterminée d'un agoniste ou d'un antagoniste) fonctionnel, qui caractérise les conséquences fonctionnelles de la liaison du ligand au récepteur, qui ne se déterminent que pour les agonistes.</a:t>
            </a:r>
            <a:br>
              <a:rPr lang="fr-FR" smtClean="0"/>
            </a:br>
            <a:r>
              <a:rPr lang="fr-FR" smtClean="0"/>
              <a:t>La détermination de ces </a:t>
            </a:r>
            <a:r>
              <a:rPr lang="fr-FR" i="1" smtClean="0"/>
              <a:t>paramètres</a:t>
            </a:r>
            <a:r>
              <a:rPr lang="fr-FR" smtClean="0"/>
              <a:t> fait partie de l'étude préclinique du médicament. </a:t>
            </a:r>
          </a:p>
          <a:p>
            <a:pPr eaLnBrk="1" hangingPunct="1">
              <a:spcBef>
                <a:spcPct val="0"/>
              </a:spcBef>
              <a:defRPr/>
            </a:pPr>
            <a:endParaRPr lang="fr-FR" smtClean="0"/>
          </a:p>
          <a:p>
            <a:pPr eaLnBrk="1" hangingPunct="1">
              <a:spcBef>
                <a:spcPct val="0"/>
              </a:spcBef>
              <a:defRPr/>
            </a:pPr>
            <a:endParaRPr lang="fr-FR" smtClean="0"/>
          </a:p>
          <a:p>
            <a:pPr eaLnBrk="1" hangingPunct="1">
              <a:spcBef>
                <a:spcPct val="0"/>
              </a:spcBef>
              <a:defRPr/>
            </a:pPr>
            <a:r>
              <a:rPr lang="fr-FR" smtClean="0"/>
              <a:t>Ces expériences peuvent être réalisées : In vitro : souvent sur des cultures de cellules Ex vivo : sur des organes isolés d’animaux In vivo : sur l’animal entier Par exemple effet d’un nouvel anti hypertenseur. On augmente la dose de traitement graduellement. Ces réponses sont quantifiées par la DE50 ou CE50 : Dose ou Concentration permettant d’observer 50% de l’effet maximal que l’ont peut obtenir avec l’agoniste Les courbes effet-concentration Elles caractérisent l’effet observé en réponse à un agoniste. </a:t>
            </a:r>
          </a:p>
        </p:txBody>
      </p:sp>
      <p:sp>
        <p:nvSpPr>
          <p:cNvPr id="10244" name="Espace réservé du numéro de diapositive 3"/>
          <p:cNvSpPr>
            <a:spLocks noGrp="1"/>
          </p:cNvSpPr>
          <p:nvPr>
            <p:ph type="sldNum" sz="quarter" idx="5"/>
          </p:nvPr>
        </p:nvSpPr>
        <p:spPr bwMode="auto">
          <a:noFill/>
          <a:ln>
            <a:miter lim="800000"/>
            <a:headEnd/>
            <a:tailEnd/>
          </a:ln>
        </p:spPr>
        <p:txBody>
          <a:bodyPr/>
          <a:lstStyle/>
          <a:p>
            <a:fld id="{F6DA89F6-0941-4923-A699-B16C5F2EEB5E}" type="slidenum">
              <a:rPr lang="fr-FR" altLang="en-US"/>
              <a:pPr/>
              <a:t>2</a:t>
            </a:fld>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mtClean="0"/>
              <a:t>Lorsque l’antagoniste se lie au niveau du récepteur sur le même site que l’agoniste, il y a compétition entre l’agoniste et l’antagoniste vis à vis du même site d’action. En présence de l’antagoniste, il est nécessaire d’augmenter la dose d’agoniste pour obtenir la même réponse qu’en son absence : les courbes dose-réponse sont déplacées (vers la droite) vers des concentrations d’agoniste plus élevées.</a:t>
            </a:r>
          </a:p>
          <a:p>
            <a:pPr eaLnBrk="1" hangingPunct="1">
              <a:spcBef>
                <a:spcPct val="0"/>
              </a:spcBef>
            </a:pPr>
            <a:r>
              <a:rPr lang="fr-FR" altLang="en-US" smtClean="0"/>
              <a:t>L’effet maximal est toujours obtenu mais avec une concentration d’agoniste plus élevée : l’antagonisme est dit surmontable ou réversible.</a:t>
            </a:r>
          </a:p>
        </p:txBody>
      </p:sp>
      <p:sp>
        <p:nvSpPr>
          <p:cNvPr id="35844" name="Espace réservé du numéro de diapositive 3"/>
          <p:cNvSpPr>
            <a:spLocks noGrp="1"/>
          </p:cNvSpPr>
          <p:nvPr>
            <p:ph type="sldNum" sz="quarter" idx="5"/>
          </p:nvPr>
        </p:nvSpPr>
        <p:spPr bwMode="auto">
          <a:noFill/>
          <a:ln>
            <a:miter lim="800000"/>
            <a:headEnd/>
            <a:tailEnd/>
          </a:ln>
        </p:spPr>
        <p:txBody>
          <a:bodyPr/>
          <a:lstStyle/>
          <a:p>
            <a:fld id="{F1F7F110-E401-4CA3-94AD-5776D1C9E118}" type="slidenum">
              <a:rPr lang="fr-FR" altLang="en-US"/>
              <a:pPr/>
              <a:t>18</a:t>
            </a:fld>
            <a:endParaRPr lang="fr-F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2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mtClean="0">
                <a:latin typeface="Times New Roman" pitchFamily="18" charset="0"/>
                <a:cs typeface="Times New Roman" pitchFamily="18" charset="0"/>
              </a:rPr>
              <a:t>La courbe dose-réponse (ou dose-action, dose-effet) est une donnée de base en pharmacologie : l’effet pharmacologique est mesuré pour des doses croissantes de la substance à étudier.</a:t>
            </a:r>
          </a:p>
          <a:p>
            <a:pPr eaLnBrk="1" hangingPunct="1">
              <a:spcBef>
                <a:spcPct val="0"/>
              </a:spcBef>
            </a:pPr>
            <a:r>
              <a:rPr lang="fr-FR" altLang="en-US" smtClean="0">
                <a:latin typeface="Times New Roman" pitchFamily="18" charset="0"/>
                <a:cs typeface="Times New Roman" pitchFamily="18" charset="0"/>
              </a:rPr>
              <a:t>La recherche de la relation dose-réponse d’une molécule est indispensable pour obtenir une information quantitative sur l’importance de l’effet pharmacologique et pour comparer entre elles différentes molécules.</a:t>
            </a:r>
          </a:p>
          <a:p>
            <a:pPr eaLnBrk="1" hangingPunct="1">
              <a:spcBef>
                <a:spcPct val="0"/>
              </a:spcBef>
            </a:pPr>
            <a:endParaRPr lang="fr-FR" altLang="en-US" smtClean="0">
              <a:latin typeface="Times New Roman" pitchFamily="18" charset="0"/>
              <a:cs typeface="Times New Roman" pitchFamily="18" charset="0"/>
            </a:endParaRPr>
          </a:p>
          <a:p>
            <a:pPr eaLnBrk="1" hangingPunct="1">
              <a:spcBef>
                <a:spcPct val="0"/>
              </a:spcBef>
            </a:pPr>
            <a:r>
              <a:rPr lang="fr-FR" altLang="en-US" smtClean="0"/>
              <a:t>L’effet pharmacologique est mesuré pour des doses croissantes de la substance à étudier, cet effet pharmacologique peut être mesuré sur des modèles in vivo (chez l’Homme ou chez l’animal) ou bien sur des organes isolés (modèles ex vivo, par exemple mesure de la réponse contractile sur des artères</a:t>
            </a:r>
          </a:p>
          <a:p>
            <a:pPr eaLnBrk="1" hangingPunct="1">
              <a:spcBef>
                <a:spcPct val="0"/>
              </a:spcBef>
            </a:pPr>
            <a:r>
              <a:rPr lang="fr-FR" altLang="en-US" smtClean="0"/>
              <a:t>isolées).</a:t>
            </a:r>
          </a:p>
          <a:p>
            <a:pPr eaLnBrk="1" hangingPunct="1">
              <a:spcBef>
                <a:spcPct val="0"/>
              </a:spcBef>
            </a:pPr>
            <a:r>
              <a:rPr lang="fr-FR" altLang="en-US" smtClean="0"/>
              <a:t>La courbe dose-réponse forme une courbe asymptotique qui peut être transformée en une sigmoïde en utilisant des coordonnées semi-logarithmiques.</a:t>
            </a:r>
          </a:p>
          <a:p>
            <a:pPr eaLnBrk="1" hangingPunct="1">
              <a:spcBef>
                <a:spcPct val="0"/>
              </a:spcBef>
            </a:pPr>
            <a:r>
              <a:rPr lang="fr-FR" altLang="en-US" smtClean="0"/>
              <a:t>L’effet mesuré peut être exprimé en valeur absolue ou en pourcentage de l’effet maximum.</a:t>
            </a:r>
          </a:p>
          <a:p>
            <a:pPr eaLnBrk="1" hangingPunct="1">
              <a:spcBef>
                <a:spcPct val="0"/>
              </a:spcBef>
            </a:pPr>
            <a:endParaRPr lang="fr-FR" altLang="en-US" smtClean="0"/>
          </a:p>
          <a:p>
            <a:pPr eaLnBrk="1" hangingPunct="1">
              <a:spcBef>
                <a:spcPct val="0"/>
              </a:spcBef>
            </a:pPr>
            <a:endParaRPr lang="fr-FR" altLang="en-US" smtClean="0"/>
          </a:p>
          <a:p>
            <a:pPr eaLnBrk="1" hangingPunct="1">
              <a:spcBef>
                <a:spcPct val="0"/>
              </a:spcBef>
            </a:pPr>
            <a:r>
              <a:rPr lang="fr-FR" altLang="en-US" smtClean="0"/>
              <a:t>Les expériences sur organes isolés divers sont longtemps utilisés pour l’étude du mécanisme d’action fondamental de plusieurs agents pharmacologiques</a:t>
            </a:r>
          </a:p>
          <a:p>
            <a:pPr eaLnBrk="1" hangingPunct="1">
              <a:spcBef>
                <a:spcPct val="0"/>
              </a:spcBef>
            </a:pPr>
            <a:r>
              <a:rPr lang="fr-FR" altLang="en-US" smtClean="0"/>
              <a:t>Ces expériences permettent d’étudier les effets d’une substance sur un système déterminé indépendamment des réaction complexe d’un organisme</a:t>
            </a:r>
            <a:endParaRPr lang="fr-FR" altLang="en-US" smtClean="0">
              <a:latin typeface="Times New Roman" pitchFamily="18" charset="0"/>
              <a:cs typeface="Times New Roman" pitchFamily="18" charset="0"/>
            </a:endParaRPr>
          </a:p>
        </p:txBody>
      </p:sp>
      <p:sp>
        <p:nvSpPr>
          <p:cNvPr id="12292" name="Espace réservé du numéro de diapositive 3"/>
          <p:cNvSpPr>
            <a:spLocks noGrp="1"/>
          </p:cNvSpPr>
          <p:nvPr>
            <p:ph type="sldNum" sz="quarter" idx="5"/>
          </p:nvPr>
        </p:nvSpPr>
        <p:spPr bwMode="auto">
          <a:noFill/>
          <a:ln>
            <a:miter lim="800000"/>
            <a:headEnd/>
            <a:tailEnd/>
          </a:ln>
        </p:spPr>
        <p:txBody>
          <a:bodyPr/>
          <a:lstStyle/>
          <a:p>
            <a:fld id="{09689635-7086-4516-94E2-B5E1FC894E72}" type="slidenum">
              <a:rPr lang="fr-FR" altLang="en-US"/>
              <a:pPr/>
              <a:t>3</a:t>
            </a:fld>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mtClean="0">
                <a:latin typeface="Times New Roman" pitchFamily="18" charset="0"/>
                <a:cs typeface="Times New Roman" pitchFamily="18" charset="0"/>
              </a:rPr>
              <a:t>Le délai de repos dans la solution physiologique est nécessaire pour que l’organe puisse se mettre en équilibre dans la solution.</a:t>
            </a:r>
          </a:p>
          <a:p>
            <a:pPr eaLnBrk="1" hangingPunct="1">
              <a:spcBef>
                <a:spcPct val="0"/>
              </a:spcBef>
            </a:pPr>
            <a:r>
              <a:rPr lang="fr-FR" altLang="en-US" smtClean="0">
                <a:latin typeface="Times New Roman" pitchFamily="18" charset="0"/>
                <a:cs typeface="Times New Roman" pitchFamily="18" charset="0"/>
              </a:rPr>
              <a:t>Une fois la période de repos est dépassée l’organe isolé est attaché à l’aide d’un fil aux 2 extrémité de manière à pouvoir l’attacher , d’un coté à la tige de fixation et de l’autre au stylet enregistreur.</a:t>
            </a:r>
          </a:p>
          <a:p>
            <a:pPr eaLnBrk="1" hangingPunct="1">
              <a:spcBef>
                <a:spcPct val="0"/>
              </a:spcBef>
            </a:pPr>
            <a:r>
              <a:rPr lang="fr-FR" altLang="en-US" smtClean="0">
                <a:latin typeface="Times New Roman" pitchFamily="18" charset="0"/>
                <a:cs typeface="Times New Roman" pitchFamily="18" charset="0"/>
              </a:rPr>
              <a:t>La tige de fixation se trouve à l’intérieur du bain à organe.</a:t>
            </a:r>
          </a:p>
        </p:txBody>
      </p:sp>
      <p:sp>
        <p:nvSpPr>
          <p:cNvPr id="14340" name="Espace réservé du numéro de diapositive 3"/>
          <p:cNvSpPr>
            <a:spLocks noGrp="1"/>
          </p:cNvSpPr>
          <p:nvPr>
            <p:ph type="sldNum" sz="quarter" idx="5"/>
          </p:nvPr>
        </p:nvSpPr>
        <p:spPr bwMode="auto">
          <a:noFill/>
          <a:ln>
            <a:miter lim="800000"/>
            <a:headEnd/>
            <a:tailEnd/>
          </a:ln>
        </p:spPr>
        <p:txBody>
          <a:bodyPr/>
          <a:lstStyle/>
          <a:p>
            <a:fld id="{66DA9060-24F7-4D39-AC08-6565C55340A2}" type="slidenum">
              <a:rPr lang="fr-FR" altLang="en-US"/>
              <a:pPr/>
              <a:t>4</a:t>
            </a:fld>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cs typeface="Times New Roman" pitchFamily="18" charset="0"/>
            </a:endParaRPr>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DFF0CA28-9EEC-4E3A-9FDB-E6C7B0F83408}" type="slidenum">
              <a:rPr lang="fr-FR" altLang="en-US"/>
              <a:pPr/>
              <a:t>5</a:t>
            </a:fld>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mtClean="0"/>
              <a:t>La courbe dose-réponse (ou dose-action, dose-effet) est une donnée de base en pharmacologie : l’effet pharmacologique est mesuré pour des doses croissantes de la substance à étudier.</a:t>
            </a:r>
          </a:p>
          <a:p>
            <a:pPr eaLnBrk="1" hangingPunct="1">
              <a:spcBef>
                <a:spcPct val="0"/>
              </a:spcBef>
            </a:pPr>
            <a:r>
              <a:rPr lang="fr-FR" altLang="en-US" smtClean="0"/>
              <a:t>La recherche de la relation dose-réponse d’une molécule est indispensable pour obtenir une information quantitative sur l’importance de l’effet pharmacologique et pour comparer entre elles différentes molécules.</a:t>
            </a:r>
          </a:p>
          <a:p>
            <a:pPr eaLnBrk="1" hangingPunct="1">
              <a:spcBef>
                <a:spcPct val="0"/>
              </a:spcBef>
            </a:pPr>
            <a:endParaRPr lang="fr-FR" altLang="en-US" smtClean="0"/>
          </a:p>
          <a:p>
            <a:pPr eaLnBrk="1" hangingPunct="1">
              <a:spcBef>
                <a:spcPct val="0"/>
              </a:spcBef>
            </a:pPr>
            <a:r>
              <a:rPr lang="fr-FR" altLang="en-US" smtClean="0"/>
              <a:t>L’effet pharmacologique est mesuré pour des doses croissantes de la substance à étudier, cet effet</a:t>
            </a:r>
          </a:p>
          <a:p>
            <a:pPr eaLnBrk="1" hangingPunct="1">
              <a:spcBef>
                <a:spcPct val="0"/>
              </a:spcBef>
            </a:pPr>
            <a:r>
              <a:rPr lang="fr-FR" altLang="en-US" smtClean="0"/>
              <a:t>pharmacologique peut être mesuré sur des modèles in vivo (chez l’Homme ou chez l’animal) ou bien</a:t>
            </a:r>
          </a:p>
          <a:p>
            <a:pPr eaLnBrk="1" hangingPunct="1">
              <a:spcBef>
                <a:spcPct val="0"/>
              </a:spcBef>
            </a:pPr>
            <a:r>
              <a:rPr lang="fr-FR" altLang="en-US" smtClean="0"/>
              <a:t>sur des organes isolés (modèles ex vivo, par exemple mesure de la réponse contractile sur des artères</a:t>
            </a:r>
          </a:p>
          <a:p>
            <a:pPr eaLnBrk="1" hangingPunct="1">
              <a:spcBef>
                <a:spcPct val="0"/>
              </a:spcBef>
            </a:pPr>
            <a:r>
              <a:rPr lang="fr-FR" altLang="en-US" smtClean="0"/>
              <a:t>isolées).</a:t>
            </a:r>
          </a:p>
          <a:p>
            <a:pPr eaLnBrk="1" hangingPunct="1">
              <a:spcBef>
                <a:spcPct val="0"/>
              </a:spcBef>
            </a:pPr>
            <a:r>
              <a:rPr lang="fr-FR" altLang="en-US" smtClean="0"/>
              <a:t>un effet pharmacologique quantifiable au niveau de la cellule, d’un organe isolé (ex : contraction d’artère isolée, …) ou de l’organisme entier (ex : augmentation de la pression artérielle).</a:t>
            </a:r>
          </a:p>
          <a:p>
            <a:pPr eaLnBrk="1" hangingPunct="1">
              <a:spcBef>
                <a:spcPct val="0"/>
              </a:spcBef>
            </a:pPr>
            <a:endParaRPr lang="fr-FR" altLang="en-US" smtClean="0"/>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359EF106-7F8E-4120-A869-F2292C5F8A06}" type="slidenum">
              <a:rPr lang="fr-FR" altLang="en-US"/>
              <a:pPr/>
              <a:t>6</a:t>
            </a:fld>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cs typeface="Times New Roman" pitchFamily="18" charset="0"/>
            </a:endParaRPr>
          </a:p>
        </p:txBody>
      </p:sp>
      <p:sp>
        <p:nvSpPr>
          <p:cNvPr id="20484" name="Espace réservé du numéro de diapositive 3"/>
          <p:cNvSpPr>
            <a:spLocks noGrp="1"/>
          </p:cNvSpPr>
          <p:nvPr>
            <p:ph type="sldNum" sz="quarter" idx="5"/>
          </p:nvPr>
        </p:nvSpPr>
        <p:spPr bwMode="auto">
          <a:noFill/>
          <a:ln>
            <a:miter lim="800000"/>
            <a:headEnd/>
            <a:tailEnd/>
          </a:ln>
        </p:spPr>
        <p:txBody>
          <a:bodyPr/>
          <a:lstStyle/>
          <a:p>
            <a:fld id="{88CB0791-6C1C-4794-921F-F84FC1F88EF3}" type="slidenum">
              <a:rPr lang="fr-FR" altLang="en-US"/>
              <a:pPr/>
              <a:t>7</a:t>
            </a:fld>
            <a:endParaRPr lang="fr-F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cs typeface="Times New Roman" pitchFamily="18" charset="0"/>
            </a:endParaRPr>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693C322B-7A23-4A31-9A6A-AF9FE2583422}" type="slidenum">
              <a:rPr lang="fr-FR" altLang="en-US"/>
              <a:pPr/>
              <a:t>8</a:t>
            </a:fld>
            <a:endParaRPr lang="fr-F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cs typeface="Times New Roman" pitchFamily="18" charset="0"/>
            </a:endParaRPr>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3D771AAC-1D91-4860-86D4-026848B90FAC}" type="slidenum">
              <a:rPr lang="fr-FR" altLang="en-US"/>
              <a:pPr/>
              <a:t>9</a:t>
            </a:fld>
            <a:endParaRPr lang="fr-F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r>
              <a:rPr lang="fr-FR" altLang="en-US" b="1" smtClean="0">
                <a:latin typeface="Times New Roman" pitchFamily="18" charset="0"/>
                <a:cs typeface="Times New Roman" pitchFamily="18" charset="0"/>
              </a:rPr>
              <a:t>Cette courbe est une donnée de base en pharmacologie: l’effet pharmacologique est mesuré pour des doses croissantes de la substance à étudier.</a:t>
            </a:r>
          </a:p>
          <a:p>
            <a:pPr eaLnBrk="1" hangingPunct="1">
              <a:spcBef>
                <a:spcPct val="0"/>
              </a:spcBef>
            </a:pPr>
            <a:endParaRPr lang="fr-FR" altLang="en-US" smtClean="0"/>
          </a:p>
          <a:p>
            <a:pPr eaLnBrk="1" hangingPunct="1">
              <a:spcBef>
                <a:spcPct val="0"/>
              </a:spcBef>
            </a:pPr>
            <a:endParaRPr lang="fr-FR" altLang="en-US" smtClean="0"/>
          </a:p>
          <a:p>
            <a:pPr eaLnBrk="1" hangingPunct="1">
              <a:spcBef>
                <a:spcPct val="0"/>
              </a:spcBef>
            </a:pPr>
            <a:r>
              <a:rPr lang="fr-FR" altLang="en-US" b="1" smtClean="0">
                <a:latin typeface="Times New Roman" pitchFamily="18" charset="0"/>
                <a:cs typeface="Times New Roman" pitchFamily="18" charset="0"/>
              </a:rPr>
              <a:t>La dose qui permet d’obtenir 50 % de l’effet maximum est la DE50 , dose efficace 50 ; elle correspond au point d’inflexion de la sigmoïde en coordonnées semi-logarithmiques. Elle caractérise la puissance d’un médicament : plus elle est petite et plus le médicament estpuissant.</a:t>
            </a:r>
          </a:p>
          <a:p>
            <a:pPr eaLnBrk="1" hangingPunct="1">
              <a:spcBef>
                <a:spcPct val="0"/>
              </a:spcBef>
            </a:pPr>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5D399CC4-F6EA-4432-A48F-0D2F6D74F8F9}" type="datetimeFigureOut">
              <a:rPr lang="fr-FR"/>
              <a:pPr>
                <a:defRPr/>
              </a:pPr>
              <a:t>10/05/2021</a:t>
            </a:fld>
            <a:endParaRPr lang="fr-BE"/>
          </a:p>
        </p:txBody>
      </p:sp>
      <p:sp>
        <p:nvSpPr>
          <p:cNvPr id="5" name="Espace réservé du pied de page 18"/>
          <p:cNvSpPr>
            <a:spLocks noGrp="1"/>
          </p:cNvSpPr>
          <p:nvPr>
            <p:ph type="ftr" sz="quarter" idx="11"/>
          </p:nvPr>
        </p:nvSpPr>
        <p:spPr/>
        <p:txBody>
          <a:bodyPr/>
          <a:lstStyle>
            <a:lvl1pPr>
              <a:defRPr/>
            </a:lvl1pPr>
          </a:lstStyle>
          <a:p>
            <a:pPr>
              <a:defRPr/>
            </a:pPr>
            <a:endParaRPr lang="fr-BE"/>
          </a:p>
        </p:txBody>
      </p:sp>
      <p:sp>
        <p:nvSpPr>
          <p:cNvPr id="6" name="Espace réservé du numéro de diapositive 26"/>
          <p:cNvSpPr>
            <a:spLocks noGrp="1"/>
          </p:cNvSpPr>
          <p:nvPr>
            <p:ph type="sldNum" sz="quarter" idx="12"/>
          </p:nvPr>
        </p:nvSpPr>
        <p:spPr/>
        <p:txBody>
          <a:bodyPr/>
          <a:lstStyle>
            <a:lvl1pPr>
              <a:defRPr>
                <a:solidFill>
                  <a:srgbClr val="D1EAEE"/>
                </a:solidFill>
              </a:defRPr>
            </a:lvl1pPr>
          </a:lstStyle>
          <a:p>
            <a:fld id="{4C56CEA7-F345-47A9-8A52-876233E6C144}" type="slidenum">
              <a:rPr lang="fr-BE" altLang="en-US"/>
              <a:pPr/>
              <a:t>‹N°›</a:t>
            </a:fld>
            <a:endParaRPr lang="fr-BE"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12C6F2F7-7BA5-40AC-9EBE-BA46E662F68C}" type="datetimeFigureOut">
              <a:rPr lang="fr-FR"/>
              <a:pPr>
                <a:defRPr/>
              </a:pPr>
              <a:t>10/05/2021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endParaRPr lang="fr-BE"/>
          </a:p>
        </p:txBody>
      </p:sp>
      <p:sp>
        <p:nvSpPr>
          <p:cNvPr id="6" name="Espace réservé du numéro de diapositive 17"/>
          <p:cNvSpPr>
            <a:spLocks noGrp="1"/>
          </p:cNvSpPr>
          <p:nvPr>
            <p:ph type="sldNum" sz="quarter" idx="12"/>
          </p:nvPr>
        </p:nvSpPr>
        <p:spPr/>
        <p:txBody>
          <a:bodyPr/>
          <a:lstStyle>
            <a:lvl1pPr>
              <a:defRPr/>
            </a:lvl1pPr>
          </a:lstStyle>
          <a:p>
            <a:fld id="{818060E0-A609-40B5-AE8A-1ABACFC48C6C}" type="slidenum">
              <a:rPr lang="fr-BE" altLang="en-US"/>
              <a:pPr/>
              <a:t>‹N°›</a:t>
            </a:fld>
            <a:endParaRPr lang="fr-BE"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F75FF130-53AD-4B55-AC36-441E3640217A}" type="datetimeFigureOut">
              <a:rPr lang="fr-FR"/>
              <a:pPr>
                <a:defRPr/>
              </a:pPr>
              <a:t>10/05/2021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endParaRPr lang="fr-BE"/>
          </a:p>
        </p:txBody>
      </p:sp>
      <p:sp>
        <p:nvSpPr>
          <p:cNvPr id="6" name="Espace réservé du numéro de diapositive 17"/>
          <p:cNvSpPr>
            <a:spLocks noGrp="1"/>
          </p:cNvSpPr>
          <p:nvPr>
            <p:ph type="sldNum" sz="quarter" idx="12"/>
          </p:nvPr>
        </p:nvSpPr>
        <p:spPr/>
        <p:txBody>
          <a:bodyPr/>
          <a:lstStyle>
            <a:lvl1pPr>
              <a:defRPr/>
            </a:lvl1pPr>
          </a:lstStyle>
          <a:p>
            <a:fld id="{C07D70F5-E58A-4249-8DE2-945FF3A5E80B}" type="slidenum">
              <a:rPr lang="fr-BE" altLang="en-US"/>
              <a:pPr/>
              <a:t>‹N°›</a:t>
            </a:fld>
            <a:endParaRPr lang="fr-BE"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1150938" y="325438"/>
            <a:ext cx="7791450" cy="143351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82688" y="2017713"/>
            <a:ext cx="3808412" cy="42338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5143500" y="2017713"/>
            <a:ext cx="3810000" cy="4233862"/>
          </a:xfrm>
        </p:spPr>
        <p:txBody>
          <a:bodyPr>
            <a:normAutofit/>
          </a:bodyPr>
          <a:lstStyle/>
          <a:p>
            <a:pPr lvl="0"/>
            <a:endParaRPr lang="fr-FR" noProof="0"/>
          </a:p>
        </p:txBody>
      </p:sp>
      <p:sp>
        <p:nvSpPr>
          <p:cNvPr id="5" name="Espace réservé de la date 4"/>
          <p:cNvSpPr>
            <a:spLocks noGrp="1"/>
          </p:cNvSpPr>
          <p:nvPr>
            <p:ph type="dt" idx="10"/>
          </p:nvPr>
        </p:nvSpPr>
        <p:spPr>
          <a:xfrm>
            <a:off x="914400" y="6324600"/>
            <a:ext cx="1903413" cy="455613"/>
          </a:xfrm>
        </p:spPr>
        <p:txBody>
          <a:bodyPr/>
          <a:lstStyle>
            <a:lvl1pPr>
              <a:defRPr/>
            </a:lvl1pPr>
          </a:lstStyle>
          <a:p>
            <a:pPr>
              <a:defRPr/>
            </a:pPr>
            <a:endParaRPr lang="en-GB"/>
          </a:p>
        </p:txBody>
      </p:sp>
      <p:sp>
        <p:nvSpPr>
          <p:cNvPr id="6" name="Espace réservé du pied de page 5"/>
          <p:cNvSpPr>
            <a:spLocks noGrp="1"/>
          </p:cNvSpPr>
          <p:nvPr>
            <p:ph type="ftr" idx="11"/>
          </p:nvPr>
        </p:nvSpPr>
        <p:spPr>
          <a:xfrm>
            <a:off x="3352800" y="6324600"/>
            <a:ext cx="2894013" cy="455613"/>
          </a:xfrm>
        </p:spPr>
        <p:txBody>
          <a:bodyPr/>
          <a:lstStyle>
            <a:lvl1pPr>
              <a:defRPr/>
            </a:lvl1pPr>
          </a:lstStyle>
          <a:p>
            <a:pPr>
              <a:defRPr/>
            </a:pPr>
            <a:endParaRPr lang="en-GB"/>
          </a:p>
        </p:txBody>
      </p:sp>
      <p:sp>
        <p:nvSpPr>
          <p:cNvPr id="7" name="Espace réservé du numéro de diapositive 6"/>
          <p:cNvSpPr>
            <a:spLocks noGrp="1"/>
          </p:cNvSpPr>
          <p:nvPr>
            <p:ph type="sldNum" idx="12"/>
          </p:nvPr>
        </p:nvSpPr>
        <p:spPr>
          <a:xfrm>
            <a:off x="6781800" y="6324600"/>
            <a:ext cx="1903413" cy="455613"/>
          </a:xfrm>
        </p:spPr>
        <p:txBody>
          <a:bodyPr/>
          <a:lstStyle>
            <a:lvl1pPr>
              <a:defRPr/>
            </a:lvl1pPr>
          </a:lstStyle>
          <a:p>
            <a:fld id="{EB3DF614-7F83-4584-81D9-2DA2BEDF44E7}" type="slidenum">
              <a:rPr lang="en-GB" altLang="en-US"/>
              <a:pPr/>
              <a:t>‹N°›</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1150938" y="325438"/>
            <a:ext cx="7791450" cy="1433512"/>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1182688" y="2017713"/>
            <a:ext cx="3808412" cy="4233862"/>
          </a:xfrm>
        </p:spPr>
        <p:txBody>
          <a:bodyPr>
            <a:normAutofit/>
          </a:bodyPr>
          <a:lstStyle/>
          <a:p>
            <a:pPr lvl="0"/>
            <a:endParaRPr lang="fr-FR" noProof="0"/>
          </a:p>
        </p:txBody>
      </p:sp>
      <p:sp>
        <p:nvSpPr>
          <p:cNvPr id="4" name="Espace réservé du texte 3"/>
          <p:cNvSpPr>
            <a:spLocks noGrp="1"/>
          </p:cNvSpPr>
          <p:nvPr>
            <p:ph type="body" sz="half" idx="2"/>
          </p:nvPr>
        </p:nvSpPr>
        <p:spPr>
          <a:xfrm>
            <a:off x="5143500" y="2017713"/>
            <a:ext cx="3810000" cy="42338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a:xfrm>
            <a:off x="914400" y="6324600"/>
            <a:ext cx="1903413" cy="455613"/>
          </a:xfrm>
        </p:spPr>
        <p:txBody>
          <a:bodyPr/>
          <a:lstStyle>
            <a:lvl1pPr>
              <a:defRPr/>
            </a:lvl1pPr>
          </a:lstStyle>
          <a:p>
            <a:pPr>
              <a:defRPr/>
            </a:pPr>
            <a:endParaRPr lang="en-GB"/>
          </a:p>
        </p:txBody>
      </p:sp>
      <p:sp>
        <p:nvSpPr>
          <p:cNvPr id="6" name="Espace réservé du pied de page 5"/>
          <p:cNvSpPr>
            <a:spLocks noGrp="1"/>
          </p:cNvSpPr>
          <p:nvPr>
            <p:ph type="ftr" idx="11"/>
          </p:nvPr>
        </p:nvSpPr>
        <p:spPr>
          <a:xfrm>
            <a:off x="3352800" y="6324600"/>
            <a:ext cx="2894013" cy="455613"/>
          </a:xfrm>
        </p:spPr>
        <p:txBody>
          <a:bodyPr/>
          <a:lstStyle>
            <a:lvl1pPr>
              <a:defRPr/>
            </a:lvl1pPr>
          </a:lstStyle>
          <a:p>
            <a:pPr>
              <a:defRPr/>
            </a:pPr>
            <a:endParaRPr lang="en-GB"/>
          </a:p>
        </p:txBody>
      </p:sp>
      <p:sp>
        <p:nvSpPr>
          <p:cNvPr id="7" name="Espace réservé du numéro de diapositive 6"/>
          <p:cNvSpPr>
            <a:spLocks noGrp="1"/>
          </p:cNvSpPr>
          <p:nvPr>
            <p:ph type="sldNum" idx="12"/>
          </p:nvPr>
        </p:nvSpPr>
        <p:spPr>
          <a:xfrm>
            <a:off x="6781800" y="6324600"/>
            <a:ext cx="1903413" cy="455613"/>
          </a:xfrm>
        </p:spPr>
        <p:txBody>
          <a:bodyPr/>
          <a:lstStyle>
            <a:lvl1pPr>
              <a:defRPr/>
            </a:lvl1pPr>
          </a:lstStyle>
          <a:p>
            <a:fld id="{9DE1B7D2-1450-4405-8EB1-4E278C540839}" type="slidenum">
              <a:rPr lang="en-GB" altLang="en-US"/>
              <a:pPr/>
              <a:t>‹N°›</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FB1D3BA6-87DD-48E8-9835-D27C5D364210}" type="datetimeFigureOut">
              <a:rPr lang="fr-FR"/>
              <a:pPr>
                <a:defRPr/>
              </a:pPr>
              <a:t>10/05/2021</a:t>
            </a:fld>
            <a:endParaRPr lang="fr-BE"/>
          </a:p>
        </p:txBody>
      </p:sp>
      <p:sp>
        <p:nvSpPr>
          <p:cNvPr id="5" name="Espace réservé du pied de page 21"/>
          <p:cNvSpPr>
            <a:spLocks noGrp="1"/>
          </p:cNvSpPr>
          <p:nvPr>
            <p:ph type="ftr" sz="quarter" idx="11"/>
          </p:nvPr>
        </p:nvSpPr>
        <p:spPr/>
        <p:txBody>
          <a:bodyPr/>
          <a:lstStyle>
            <a:lvl1pPr>
              <a:defRPr/>
            </a:lvl1pPr>
          </a:lstStyle>
          <a:p>
            <a:pPr>
              <a:defRPr/>
            </a:pPr>
            <a:endParaRPr lang="fr-BE"/>
          </a:p>
        </p:txBody>
      </p:sp>
      <p:sp>
        <p:nvSpPr>
          <p:cNvPr id="6" name="Espace réservé du numéro de diapositive 17"/>
          <p:cNvSpPr>
            <a:spLocks noGrp="1"/>
          </p:cNvSpPr>
          <p:nvPr>
            <p:ph type="sldNum" sz="quarter" idx="12"/>
          </p:nvPr>
        </p:nvSpPr>
        <p:spPr/>
        <p:txBody>
          <a:bodyPr/>
          <a:lstStyle>
            <a:lvl1pPr>
              <a:defRPr/>
            </a:lvl1pPr>
          </a:lstStyle>
          <a:p>
            <a:fld id="{CE7D13E2-3CCD-4DA9-A9B1-E1DE443EEF44}" type="slidenum">
              <a:rPr lang="fr-BE" altLang="en-US"/>
              <a:pPr/>
              <a:t>‹N°›</a:t>
            </a:fld>
            <a:endParaRPr lang="fr-B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D925D22-3565-4131-891A-E2E648793A13}" type="datetimeFigureOut">
              <a:rPr lang="fr-FR"/>
              <a:pPr>
                <a:defRPr/>
              </a:pPr>
              <a:t>10/05/2021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solidFill>
                  <a:srgbClr val="D1EAEE"/>
                </a:solidFill>
              </a:defRPr>
            </a:lvl1pPr>
          </a:lstStyle>
          <a:p>
            <a:fld id="{A8259D72-2F80-4363-987F-DF55D6A8BF16}" type="slidenum">
              <a:rPr lang="fr-BE" altLang="en-US"/>
              <a:pPr/>
              <a:t>‹N°›</a:t>
            </a:fld>
            <a:endParaRPr lang="fr-BE"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7CFA5F9C-A7E4-4FA0-9FC9-C8C97A34B367}" type="datetimeFigureOut">
              <a:rPr lang="fr-FR"/>
              <a:pPr>
                <a:defRPr/>
              </a:pPr>
              <a:t>10/05/2021</a:t>
            </a:fld>
            <a:endParaRPr lang="fr-BE"/>
          </a:p>
        </p:txBody>
      </p:sp>
      <p:sp>
        <p:nvSpPr>
          <p:cNvPr id="6" name="Espace réservé du pied de page 21"/>
          <p:cNvSpPr>
            <a:spLocks noGrp="1"/>
          </p:cNvSpPr>
          <p:nvPr>
            <p:ph type="ftr" sz="quarter" idx="11"/>
          </p:nvPr>
        </p:nvSpPr>
        <p:spPr/>
        <p:txBody>
          <a:bodyPr/>
          <a:lstStyle>
            <a:lvl1pPr>
              <a:defRPr/>
            </a:lvl1pPr>
          </a:lstStyle>
          <a:p>
            <a:pPr>
              <a:defRPr/>
            </a:pPr>
            <a:endParaRPr lang="fr-BE"/>
          </a:p>
        </p:txBody>
      </p:sp>
      <p:sp>
        <p:nvSpPr>
          <p:cNvPr id="7" name="Espace réservé du numéro de diapositive 17"/>
          <p:cNvSpPr>
            <a:spLocks noGrp="1"/>
          </p:cNvSpPr>
          <p:nvPr>
            <p:ph type="sldNum" sz="quarter" idx="12"/>
          </p:nvPr>
        </p:nvSpPr>
        <p:spPr/>
        <p:txBody>
          <a:bodyPr/>
          <a:lstStyle>
            <a:lvl1pPr>
              <a:defRPr/>
            </a:lvl1pPr>
          </a:lstStyle>
          <a:p>
            <a:fld id="{A7891920-27FA-41E3-8F21-73CFD3DB0E1B}" type="slidenum">
              <a:rPr lang="fr-BE" altLang="en-US"/>
              <a:pPr/>
              <a:t>‹N°›</a:t>
            </a:fld>
            <a:endParaRPr lang="fr-B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3832A74E-A4CF-401D-B3BE-9E157B5B0829}" type="datetimeFigureOut">
              <a:rPr lang="fr-FR"/>
              <a:pPr>
                <a:defRPr/>
              </a:pPr>
              <a:t>10/05/2021</a:t>
            </a:fld>
            <a:endParaRPr lang="fr-BE"/>
          </a:p>
        </p:txBody>
      </p:sp>
      <p:sp>
        <p:nvSpPr>
          <p:cNvPr id="8" name="Espace réservé du pied de page 21"/>
          <p:cNvSpPr>
            <a:spLocks noGrp="1"/>
          </p:cNvSpPr>
          <p:nvPr>
            <p:ph type="ftr" sz="quarter" idx="11"/>
          </p:nvPr>
        </p:nvSpPr>
        <p:spPr/>
        <p:txBody>
          <a:bodyPr/>
          <a:lstStyle>
            <a:lvl1pPr>
              <a:defRPr/>
            </a:lvl1pPr>
          </a:lstStyle>
          <a:p>
            <a:pPr>
              <a:defRPr/>
            </a:pPr>
            <a:endParaRPr lang="fr-BE"/>
          </a:p>
        </p:txBody>
      </p:sp>
      <p:sp>
        <p:nvSpPr>
          <p:cNvPr id="9" name="Espace réservé du numéro de diapositive 17"/>
          <p:cNvSpPr>
            <a:spLocks noGrp="1"/>
          </p:cNvSpPr>
          <p:nvPr>
            <p:ph type="sldNum" sz="quarter" idx="12"/>
          </p:nvPr>
        </p:nvSpPr>
        <p:spPr/>
        <p:txBody>
          <a:bodyPr/>
          <a:lstStyle>
            <a:lvl1pPr>
              <a:defRPr/>
            </a:lvl1pPr>
          </a:lstStyle>
          <a:p>
            <a:fld id="{F7362F58-CE58-42C4-906D-2C7232889204}" type="slidenum">
              <a:rPr lang="fr-BE" altLang="en-US"/>
              <a:pPr/>
              <a:t>‹N°›</a:t>
            </a:fld>
            <a:endParaRPr lang="fr-B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2D18009B-07A1-4E7C-AA91-810A91A1E281}" type="datetimeFigureOut">
              <a:rPr lang="fr-FR"/>
              <a:pPr>
                <a:defRPr/>
              </a:pPr>
              <a:t>10/05/2021</a:t>
            </a:fld>
            <a:endParaRPr lang="fr-BE"/>
          </a:p>
        </p:txBody>
      </p:sp>
      <p:sp>
        <p:nvSpPr>
          <p:cNvPr id="4" name="Espace réservé du pied de page 21"/>
          <p:cNvSpPr>
            <a:spLocks noGrp="1"/>
          </p:cNvSpPr>
          <p:nvPr>
            <p:ph type="ftr" sz="quarter" idx="11"/>
          </p:nvPr>
        </p:nvSpPr>
        <p:spPr/>
        <p:txBody>
          <a:bodyPr/>
          <a:lstStyle>
            <a:lvl1pPr>
              <a:defRPr/>
            </a:lvl1pPr>
          </a:lstStyle>
          <a:p>
            <a:pPr>
              <a:defRPr/>
            </a:pPr>
            <a:endParaRPr lang="fr-BE"/>
          </a:p>
        </p:txBody>
      </p:sp>
      <p:sp>
        <p:nvSpPr>
          <p:cNvPr id="5" name="Espace réservé du numéro de diapositive 17"/>
          <p:cNvSpPr>
            <a:spLocks noGrp="1"/>
          </p:cNvSpPr>
          <p:nvPr>
            <p:ph type="sldNum" sz="quarter" idx="12"/>
          </p:nvPr>
        </p:nvSpPr>
        <p:spPr/>
        <p:txBody>
          <a:bodyPr/>
          <a:lstStyle>
            <a:lvl1pPr>
              <a:defRPr/>
            </a:lvl1pPr>
          </a:lstStyle>
          <a:p>
            <a:fld id="{B8B90D8A-6760-44C8-8F8E-AAF4A4F02833}" type="slidenum">
              <a:rPr lang="fr-BE" altLang="en-US"/>
              <a:pPr/>
              <a:t>‹N°›</a:t>
            </a:fld>
            <a:endParaRPr lang="fr-B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B73AFB18-BB38-4065-ADB8-B6A73CC25270}" type="datetimeFigureOut">
              <a:rPr lang="fr-FR"/>
              <a:pPr>
                <a:defRPr/>
              </a:pPr>
              <a:t>10/05/2021</a:t>
            </a:fld>
            <a:endParaRPr lang="fr-BE"/>
          </a:p>
        </p:txBody>
      </p:sp>
      <p:sp>
        <p:nvSpPr>
          <p:cNvPr id="3" name="Espace réservé du pied de page 21"/>
          <p:cNvSpPr>
            <a:spLocks noGrp="1"/>
          </p:cNvSpPr>
          <p:nvPr>
            <p:ph type="ftr" sz="quarter" idx="11"/>
          </p:nvPr>
        </p:nvSpPr>
        <p:spPr/>
        <p:txBody>
          <a:bodyPr/>
          <a:lstStyle>
            <a:lvl1pPr>
              <a:defRPr/>
            </a:lvl1pPr>
          </a:lstStyle>
          <a:p>
            <a:pPr>
              <a:defRPr/>
            </a:pPr>
            <a:endParaRPr lang="fr-BE"/>
          </a:p>
        </p:txBody>
      </p:sp>
      <p:sp>
        <p:nvSpPr>
          <p:cNvPr id="4" name="Espace réservé du numéro de diapositive 17"/>
          <p:cNvSpPr>
            <a:spLocks noGrp="1"/>
          </p:cNvSpPr>
          <p:nvPr>
            <p:ph type="sldNum" sz="quarter" idx="12"/>
          </p:nvPr>
        </p:nvSpPr>
        <p:spPr/>
        <p:txBody>
          <a:bodyPr/>
          <a:lstStyle>
            <a:lvl1pPr>
              <a:defRPr/>
            </a:lvl1pPr>
          </a:lstStyle>
          <a:p>
            <a:fld id="{DB00CCA9-25EF-4911-9951-310D56AAA16E}" type="slidenum">
              <a:rPr lang="fr-BE" altLang="en-US"/>
              <a:pPr/>
              <a:t>‹N°›</a:t>
            </a:fld>
            <a:endParaRPr lang="fr-BE"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56DEEEB0-8FC9-4291-99FA-182D17C17036}" type="datetimeFigureOut">
              <a:rPr lang="fr-FR"/>
              <a:pPr>
                <a:defRPr/>
              </a:pPr>
              <a:t>10/05/2021</a:t>
            </a:fld>
            <a:endParaRPr lang="fr-BE"/>
          </a:p>
        </p:txBody>
      </p:sp>
      <p:sp>
        <p:nvSpPr>
          <p:cNvPr id="6" name="Espace réservé du pied de page 21"/>
          <p:cNvSpPr>
            <a:spLocks noGrp="1"/>
          </p:cNvSpPr>
          <p:nvPr>
            <p:ph type="ftr" sz="quarter" idx="11"/>
          </p:nvPr>
        </p:nvSpPr>
        <p:spPr/>
        <p:txBody>
          <a:bodyPr/>
          <a:lstStyle>
            <a:lvl1pPr>
              <a:defRPr/>
            </a:lvl1pPr>
          </a:lstStyle>
          <a:p>
            <a:pPr>
              <a:defRPr/>
            </a:pPr>
            <a:endParaRPr lang="fr-BE"/>
          </a:p>
        </p:txBody>
      </p:sp>
      <p:sp>
        <p:nvSpPr>
          <p:cNvPr id="7" name="Espace réservé du numéro de diapositive 17"/>
          <p:cNvSpPr>
            <a:spLocks noGrp="1"/>
          </p:cNvSpPr>
          <p:nvPr>
            <p:ph type="sldNum" sz="quarter" idx="12"/>
          </p:nvPr>
        </p:nvSpPr>
        <p:spPr/>
        <p:txBody>
          <a:bodyPr/>
          <a:lstStyle>
            <a:lvl1pPr>
              <a:defRPr/>
            </a:lvl1pPr>
          </a:lstStyle>
          <a:p>
            <a:fld id="{67067C1A-128A-403D-990F-44F5CBBD8B85}" type="slidenum">
              <a:rPr lang="fr-BE" altLang="en-US"/>
              <a:pPr/>
              <a:t>‹N°›</a:t>
            </a:fld>
            <a:endParaRPr lang="fr-BE"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911A1CD9-009F-4C34-9D93-14A86E729B1F}" type="datetimeFigureOut">
              <a:rPr lang="fr-FR"/>
              <a:pPr>
                <a:defRPr/>
              </a:pPr>
              <a:t>10/05/2021</a:t>
            </a:fld>
            <a:endParaRPr lang="fr-BE"/>
          </a:p>
        </p:txBody>
      </p:sp>
      <p:sp>
        <p:nvSpPr>
          <p:cNvPr id="10" name="Espace réservé du pied de page 5"/>
          <p:cNvSpPr>
            <a:spLocks noGrp="1"/>
          </p:cNvSpPr>
          <p:nvPr>
            <p:ph type="ftr" sz="quarter" idx="11"/>
          </p:nvPr>
        </p:nvSpPr>
        <p:spPr/>
        <p:txBody>
          <a:bodyPr/>
          <a:lstStyle>
            <a:lvl1pPr>
              <a:defRPr/>
            </a:lvl1pPr>
          </a:lstStyle>
          <a:p>
            <a:pPr>
              <a:defRPr/>
            </a:pPr>
            <a:endParaRPr lang="fr-BE"/>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fld id="{E154AA2A-2B24-4C8E-90DA-8270BC440E6C}" type="slidenum">
              <a:rPr lang="fr-BE" altLang="en-US"/>
              <a:pPr/>
              <a:t>‹N°›</a:t>
            </a:fld>
            <a:endParaRPr lang="fr-B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altLang="en-US" smtClean="0"/>
              <a:t>Cliquez pour modifier le style du titre</a:t>
            </a:r>
            <a:endParaRPr lang="en-US" alt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A6B2761-5AD1-4B60-8AB7-67DD26381CD1}" type="datetimeFigureOut">
              <a:rPr lang="fr-FR"/>
              <a:pPr>
                <a:defRPr/>
              </a:pPr>
              <a:t>10/05/2021</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defRPr>
            </a:lvl1pPr>
          </a:lstStyle>
          <a:p>
            <a:fld id="{7FFE25B4-D9E3-4072-A924-ED3531CB0B85}" type="slidenum">
              <a:rPr lang="fr-BE" altLang="en-US"/>
              <a:pPr/>
              <a:t>‹N°›</a:t>
            </a:fld>
            <a:endParaRPr lang="fr-BE" altLang="en-US"/>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13" r:id="rId1"/>
    <p:sldLayoutId id="2147483805" r:id="rId2"/>
    <p:sldLayoutId id="2147483814" r:id="rId3"/>
    <p:sldLayoutId id="2147483806" r:id="rId4"/>
    <p:sldLayoutId id="2147483807" r:id="rId5"/>
    <p:sldLayoutId id="2147483808" r:id="rId6"/>
    <p:sldLayoutId id="2147483809" r:id="rId7"/>
    <p:sldLayoutId id="2147483810" r:id="rId8"/>
    <p:sldLayoutId id="2147483815" r:id="rId9"/>
    <p:sldLayoutId id="2147483811" r:id="rId10"/>
    <p:sldLayoutId id="2147483812" r:id="rId11"/>
    <p:sldLayoutId id="2147483816" r:id="rId12"/>
    <p:sldLayoutId id="2147483817"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1357298"/>
            <a:ext cx="5857916" cy="4429155"/>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eaLnBrk="1" fontAlgn="auto" hangingPunct="1">
              <a:lnSpc>
                <a:spcPct val="90000"/>
              </a:lnSpc>
              <a:spcAft>
                <a:spcPct val="35000"/>
              </a:spcAft>
              <a:defRPr/>
            </a:pPr>
            <a:endParaRPr lang="fr-FR" sz="4400"/>
          </a:p>
        </p:txBody>
      </p:sp>
      <p:sp>
        <p:nvSpPr>
          <p:cNvPr id="5" name="Rectangle 4"/>
          <p:cNvSpPr/>
          <p:nvPr/>
        </p:nvSpPr>
        <p:spPr>
          <a:xfrm>
            <a:off x="0" y="1071546"/>
            <a:ext cx="9144000" cy="4929222"/>
          </a:xfrm>
          <a:prstGeom prst="rect">
            <a:avLst/>
          </a:prstGeom>
          <a:gradFill flip="none" rotWithShape="1">
            <a:path path="circle">
              <a:fillToRect l="50000" t="50000" r="50000" b="50000"/>
            </a:path>
            <a:tileRect/>
          </a:gradFill>
          <a:effectLst>
            <a:outerShdw blurRad="57150" dist="38100" dir="5400000" algn="ctr" rotWithShape="0">
              <a:schemeClr val="accent2">
                <a:shade val="9000"/>
                <a:satMod val="105000"/>
                <a:alpha val="48000"/>
              </a:schemeClr>
            </a:outerShdw>
            <a:softEdge rad="635000"/>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fr-FR"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TD</a:t>
            </a:r>
          </a:p>
          <a:p>
            <a:pPr algn="ctr" eaLnBrk="1" fontAlgn="auto" hangingPunct="1">
              <a:spcBef>
                <a:spcPts val="0"/>
              </a:spcBef>
              <a:spcAft>
                <a:spcPts val="0"/>
              </a:spcAft>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Pharmacologie moléculaire</a:t>
            </a:r>
          </a:p>
          <a:p>
            <a:pPr algn="ctr" eaLnBrk="1" fontAlgn="auto" hangingPunct="1">
              <a:spcBef>
                <a:spcPts val="0"/>
              </a:spcBef>
              <a:spcAft>
                <a:spcPts val="0"/>
              </a:spcAft>
              <a:defRPr/>
            </a:pPr>
            <a:endPar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eaLnBrk="1" fontAlgn="auto" hangingPunct="1">
              <a:spcBef>
                <a:spcPts val="0"/>
              </a:spcBef>
              <a:spcAft>
                <a:spcPts val="0"/>
              </a:spcAft>
              <a:defRPr/>
            </a:pPr>
            <a:r>
              <a:rPr lang="fr-FR"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(expériences sur organes isolés)</a:t>
            </a:r>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Rectangle à coins arrondis 5"/>
          <p:cNvSpPr/>
          <p:nvPr/>
        </p:nvSpPr>
        <p:spPr>
          <a:xfrm>
            <a:off x="1857356" y="0"/>
            <a:ext cx="5286413" cy="928670"/>
          </a:xfrm>
          <a:prstGeom prst="roundRect">
            <a:avLst>
              <a:gd name="adj" fmla="val 50000"/>
            </a:avLst>
          </a:prstGeom>
          <a:effectLst>
            <a:glow rad="228600">
              <a:schemeClr val="accent1">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Bef>
                <a:spcPts val="0"/>
              </a:spcBef>
              <a:spcAft>
                <a:spcPts val="0"/>
              </a:spcAft>
              <a:defRPr/>
            </a:pPr>
            <a:r>
              <a:rPr lang="fr-FR" sz="2400" b="1" dirty="0"/>
              <a:t>Faculté de médecine de Tlemcen</a:t>
            </a:r>
          </a:p>
          <a:p>
            <a:pPr algn="ctr" eaLnBrk="1" fontAlgn="auto" hangingPunct="1">
              <a:spcBef>
                <a:spcPts val="0"/>
              </a:spcBef>
              <a:spcAft>
                <a:spcPts val="0"/>
              </a:spcAft>
              <a:defRPr/>
            </a:pPr>
            <a:r>
              <a:rPr lang="fr-FR" sz="2400" b="1" dirty="0"/>
              <a:t>Département de pharmacie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0" y="0"/>
            <a:ext cx="4714875" cy="571500"/>
          </a:xfrm>
          <a:solidFill>
            <a:schemeClr val="accent2">
              <a:lumMod val="20000"/>
              <a:lumOff val="80000"/>
            </a:schemeClr>
          </a:solidFill>
        </p:spPr>
        <p:txBody>
          <a:bodyPr>
            <a:normAutofit fontScale="90000"/>
          </a:bodyPr>
          <a:lstStyle/>
          <a:p>
            <a:pPr algn="ct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dirty="0" err="1">
                <a:latin typeface="Times New Roman" pitchFamily="18" charset="0"/>
                <a:cs typeface="Times New Roman" pitchFamily="18" charset="0"/>
              </a:rPr>
              <a:t>Courbe</a:t>
            </a:r>
            <a:r>
              <a:rPr lang="en-GB" sz="4000" b="1" dirty="0">
                <a:latin typeface="Times New Roman" pitchFamily="18" charset="0"/>
                <a:cs typeface="Times New Roman" pitchFamily="18" charset="0"/>
              </a:rPr>
              <a:t> </a:t>
            </a:r>
            <a:r>
              <a:rPr lang="en-GB" sz="4000" b="1" dirty="0" smtClean="0">
                <a:latin typeface="Times New Roman" pitchFamily="18" charset="0"/>
                <a:cs typeface="Times New Roman" pitchFamily="18" charset="0"/>
              </a:rPr>
              <a:t>dose-</a:t>
            </a:r>
            <a:r>
              <a:rPr lang="en-GB" sz="4000" b="1" dirty="0" err="1" smtClean="0">
                <a:latin typeface="Times New Roman" pitchFamily="18" charset="0"/>
                <a:cs typeface="Times New Roman" pitchFamily="18" charset="0"/>
              </a:rPr>
              <a:t>effet</a:t>
            </a:r>
            <a:endParaRPr lang="en-GB" sz="4000" b="1" dirty="0">
              <a:latin typeface="Times New Roman" pitchFamily="18" charset="0"/>
              <a:cs typeface="Times New Roman" pitchFamily="18" charset="0"/>
            </a:endParaRPr>
          </a:p>
        </p:txBody>
      </p:sp>
      <p:pic>
        <p:nvPicPr>
          <p:cNvPr id="25603" name="Picture 2"/>
          <p:cNvPicPr>
            <a:picLocks noChangeAspect="1" noChangeArrowheads="1"/>
          </p:cNvPicPr>
          <p:nvPr/>
        </p:nvPicPr>
        <p:blipFill>
          <a:blip r:embed="rId3"/>
          <a:srcRect t="7695"/>
          <a:stretch>
            <a:fillRect/>
          </a:stretch>
        </p:blipFill>
        <p:spPr bwMode="auto">
          <a:xfrm>
            <a:off x="3000375" y="500063"/>
            <a:ext cx="6143625" cy="4713287"/>
          </a:xfrm>
          <a:prstGeom prst="rect">
            <a:avLst/>
          </a:prstGeom>
          <a:noFill/>
          <a:ln w="9525">
            <a:noFill/>
            <a:round/>
            <a:headEnd/>
            <a:tailEnd/>
          </a:ln>
        </p:spPr>
      </p:pic>
      <p:sp>
        <p:nvSpPr>
          <p:cNvPr id="26627" name="Text Box 3"/>
          <p:cNvSpPr txBox="1">
            <a:spLocks noChangeArrowheads="1"/>
          </p:cNvSpPr>
          <p:nvPr/>
        </p:nvSpPr>
        <p:spPr bwMode="auto">
          <a:xfrm>
            <a:off x="285720" y="2714620"/>
            <a:ext cx="2805114" cy="12025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46800" rIns="90000" bIns="46800">
            <a:spAutoFit/>
          </a:bodyPr>
          <a:lstStyle/>
          <a:p>
            <a:pPr eaLnBrk="1" fontAlgn="auto" hangingPunct="1">
              <a:spcBef>
                <a:spcPts val="1000"/>
              </a:spcBef>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u="sng" dirty="0">
                <a:solidFill>
                  <a:schemeClr val="accent1">
                    <a:lumMod val="75000"/>
                  </a:schemeClr>
                </a:solidFill>
                <a:latin typeface="Times New Roman" pitchFamily="18" charset="0"/>
                <a:cs typeface="Times New Roman" pitchFamily="18" charset="0"/>
              </a:rPr>
              <a:t>Dose </a:t>
            </a:r>
            <a:r>
              <a:rPr lang="en-GB" sz="2400" b="1" u="sng" dirty="0" err="1">
                <a:solidFill>
                  <a:schemeClr val="accent1">
                    <a:lumMod val="75000"/>
                  </a:schemeClr>
                </a:solidFill>
                <a:latin typeface="Times New Roman" pitchFamily="18" charset="0"/>
                <a:cs typeface="Times New Roman" pitchFamily="18" charset="0"/>
              </a:rPr>
              <a:t>seuil</a:t>
            </a:r>
            <a:r>
              <a:rPr lang="en-GB" sz="2400" b="1" dirty="0">
                <a:solidFill>
                  <a:schemeClr val="accent1">
                    <a:lumMod val="75000"/>
                  </a:schemeClr>
                </a:solidFill>
                <a:latin typeface="Times New Roman" pitchFamily="18" charset="0"/>
                <a:cs typeface="Times New Roman" pitchFamily="18" charset="0"/>
              </a:rPr>
              <a:t> : </a:t>
            </a:r>
            <a:r>
              <a:rPr lang="en-GB" sz="2400" dirty="0">
                <a:solidFill>
                  <a:srgbClr val="000000"/>
                </a:solidFill>
                <a:latin typeface="Times New Roman" pitchFamily="18" charset="0"/>
                <a:cs typeface="Times New Roman" pitchFamily="18" charset="0"/>
              </a:rPr>
              <a:t>dose à partir de laquelle un effet apparaît</a:t>
            </a:r>
          </a:p>
        </p:txBody>
      </p:sp>
      <p:sp>
        <p:nvSpPr>
          <p:cNvPr id="26628" name="Text Box 4"/>
          <p:cNvSpPr txBox="1">
            <a:spLocks noChangeArrowheads="1"/>
          </p:cNvSpPr>
          <p:nvPr/>
        </p:nvSpPr>
        <p:spPr bwMode="auto">
          <a:xfrm>
            <a:off x="142844" y="4357694"/>
            <a:ext cx="3571900" cy="15154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000" tIns="46800" rIns="90000" bIns="46800">
            <a:spAutoFit/>
          </a:bodyPr>
          <a:lstStyle/>
          <a:p>
            <a:pPr eaLnBrk="1" fontAlgn="auto" hangingPunct="1">
              <a:spcBef>
                <a:spcPts val="1000"/>
              </a:spcBef>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u="sng" dirty="0">
                <a:solidFill>
                  <a:srgbClr val="000000"/>
                </a:solidFill>
                <a:latin typeface="Times New Roman" pitchFamily="18" charset="0"/>
                <a:cs typeface="Times New Roman" pitchFamily="18" charset="0"/>
              </a:rPr>
              <a:t>Zone des doses </a:t>
            </a:r>
            <a:r>
              <a:rPr lang="fr-FR" sz="2400" b="1" u="sng" dirty="0">
                <a:solidFill>
                  <a:srgbClr val="000000"/>
                </a:solidFill>
                <a:latin typeface="Times New Roman" pitchFamily="18" charset="0"/>
                <a:cs typeface="Times New Roman" pitchFamily="18" charset="0"/>
              </a:rPr>
              <a:t>efficaces</a:t>
            </a:r>
            <a:r>
              <a:rPr lang="en-GB" sz="2400" b="1" dirty="0">
                <a:solidFill>
                  <a:srgbClr val="000000"/>
                </a:solidFill>
                <a:latin typeface="Times New Roman" pitchFamily="18" charset="0"/>
                <a:cs typeface="Times New Roman" pitchFamily="18" charset="0"/>
              </a:rPr>
              <a:t> :</a:t>
            </a:r>
          </a:p>
          <a:p>
            <a:pPr eaLnBrk="1" fontAlgn="auto" hangingPunct="1">
              <a:spcBef>
                <a:spcPts val="100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0000"/>
                </a:solidFill>
                <a:latin typeface="Times New Roman" pitchFamily="18" charset="0"/>
                <a:cs typeface="Times New Roman" pitchFamily="18" charset="0"/>
              </a:rPr>
              <a:t>Augmentation proportionnelle de l’effet pharmacologique avec la dose</a:t>
            </a:r>
          </a:p>
        </p:txBody>
      </p:sp>
      <p:sp>
        <p:nvSpPr>
          <p:cNvPr id="26629" name="Line 5"/>
          <p:cNvSpPr>
            <a:spLocks noChangeShapeType="1"/>
          </p:cNvSpPr>
          <p:nvPr/>
        </p:nvSpPr>
        <p:spPr bwMode="auto">
          <a:xfrm flipH="1" flipV="1">
            <a:off x="2928938" y="3500438"/>
            <a:ext cx="1500187" cy="71437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eaLnBrk="1" fontAlgn="auto" hangingPunct="1">
              <a:spcBef>
                <a:spcPts val="0"/>
              </a:spcBef>
              <a:spcAft>
                <a:spcPts val="0"/>
              </a:spcAft>
              <a:defRPr/>
            </a:pPr>
            <a:endParaRPr lang="fr-FR"/>
          </a:p>
        </p:txBody>
      </p:sp>
      <p:sp>
        <p:nvSpPr>
          <p:cNvPr id="26631" name="Line 7"/>
          <p:cNvSpPr>
            <a:spLocks noChangeShapeType="1"/>
          </p:cNvSpPr>
          <p:nvPr/>
        </p:nvSpPr>
        <p:spPr bwMode="auto">
          <a:xfrm flipH="1" flipV="1">
            <a:off x="3714750" y="4857750"/>
            <a:ext cx="1143000" cy="14287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eaLnBrk="1" fontAlgn="auto" hangingPunct="1">
              <a:spcBef>
                <a:spcPts val="0"/>
              </a:spcBef>
              <a:spcAft>
                <a:spcPts val="0"/>
              </a:spcAft>
              <a:defRPr/>
            </a:pPr>
            <a:endParaRPr lang="fr-FR"/>
          </a:p>
        </p:txBody>
      </p:sp>
      <p:sp>
        <p:nvSpPr>
          <p:cNvPr id="9" name="Rectangle à coins arrondis 8"/>
          <p:cNvSpPr/>
          <p:nvPr/>
        </p:nvSpPr>
        <p:spPr>
          <a:xfrm>
            <a:off x="5072063" y="3000375"/>
            <a:ext cx="714375" cy="642938"/>
          </a:xfrm>
          <a:prstGeom prst="roundRect">
            <a:avLst/>
          </a:prstGeom>
          <a:noFill/>
          <a:ln w="66675">
            <a:solidFill>
              <a:schemeClr val="accent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à coins arrondis 9"/>
          <p:cNvSpPr/>
          <p:nvPr/>
        </p:nvSpPr>
        <p:spPr>
          <a:xfrm>
            <a:off x="4357688" y="3786188"/>
            <a:ext cx="4786312" cy="17859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400" b="1" dirty="0">
                <a:solidFill>
                  <a:schemeClr val="tx1"/>
                </a:solidFill>
                <a:latin typeface="Times New Roman" pitchFamily="18" charset="0"/>
                <a:cs typeface="Times New Roman" pitchFamily="18" charset="0"/>
              </a:rPr>
              <a:t>La conc qui permet d’obtenir 50 % de l’effet maximum </a:t>
            </a:r>
          </a:p>
        </p:txBody>
      </p:sp>
      <p:sp>
        <p:nvSpPr>
          <p:cNvPr id="11" name="Éclair 10"/>
          <p:cNvSpPr/>
          <p:nvPr/>
        </p:nvSpPr>
        <p:spPr>
          <a:xfrm flipH="1" flipV="1">
            <a:off x="5572132" y="3571876"/>
            <a:ext cx="1143008" cy="714380"/>
          </a:xfrm>
          <a:prstGeom prst="lightningBol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par>
                                <p:cTn id="8" presetID="5" presetClass="entr" presetSubtype="10"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checkerboard(across)">
                                      <p:cBhvr>
                                        <p:cTn id="10" dur="500"/>
                                        <p:tgtEl>
                                          <p:spTgt spid="26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6631"/>
                                        </p:tgtEl>
                                        <p:attrNameLst>
                                          <p:attrName>style.visibility</p:attrName>
                                        </p:attrNameLst>
                                      </p:cBhvr>
                                      <p:to>
                                        <p:strVal val="visible"/>
                                      </p:to>
                                    </p:set>
                                    <p:animEffect transition="in" filter="checkerboard(across)">
                                      <p:cBhvr>
                                        <p:cTn id="15" dur="500"/>
                                        <p:tgtEl>
                                          <p:spTgt spid="26631"/>
                                        </p:tgtEl>
                                      </p:cBhvr>
                                    </p:animEffect>
                                  </p:childTnLst>
                                </p:cTn>
                              </p:par>
                              <p:par>
                                <p:cTn id="16" presetID="5" presetClass="entr" presetSubtype="10" fill="hold" nodeType="with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checkerboard(across)">
                                      <p:cBhvr>
                                        <p:cTn id="18" dur="1000"/>
                                        <p:tgtEl>
                                          <p:spTgt spid="266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xit" presetSubtype="0" fill="hold" nodeType="clickEffect">
                                  <p:stCondLst>
                                    <p:cond delay="0"/>
                                  </p:stCondLst>
                                  <p:childTnLst>
                                    <p:animEffect transition="out" filter="fade">
                                      <p:cBhvr>
                                        <p:cTn id="22" dur="1000"/>
                                        <p:tgtEl>
                                          <p:spTgt spid="26627"/>
                                        </p:tgtEl>
                                      </p:cBhvr>
                                    </p:animEffect>
                                    <p:anim calcmode="lin" valueType="num">
                                      <p:cBhvr>
                                        <p:cTn id="23" dur="1000"/>
                                        <p:tgtEl>
                                          <p:spTgt spid="26627"/>
                                        </p:tgtEl>
                                        <p:attrNameLst>
                                          <p:attrName>ppt_x</p:attrName>
                                        </p:attrNameLst>
                                      </p:cBhvr>
                                      <p:tavLst>
                                        <p:tav tm="0">
                                          <p:val>
                                            <p:strVal val="ppt_x"/>
                                          </p:val>
                                        </p:tav>
                                        <p:tav tm="100000">
                                          <p:val>
                                            <p:strVal val="ppt_x"/>
                                          </p:val>
                                        </p:tav>
                                      </p:tavLst>
                                    </p:anim>
                                    <p:anim calcmode="lin" valueType="num">
                                      <p:cBhvr>
                                        <p:cTn id="24" dur="100" decel="100000"/>
                                        <p:tgtEl>
                                          <p:spTgt spid="26627"/>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6627"/>
                                        </p:tgtEl>
                                        <p:attrNameLst>
                                          <p:attrName>ppt_y</p:attrName>
                                        </p:attrNameLst>
                                      </p:cBhvr>
                                      <p:tavLst>
                                        <p:tav tm="0">
                                          <p:val>
                                            <p:strVal val="ppt_y"/>
                                          </p:val>
                                        </p:tav>
                                        <p:tav tm="100000">
                                          <p:val>
                                            <p:strVal val="ppt_y+1"/>
                                          </p:val>
                                        </p:tav>
                                      </p:tavLst>
                                    </p:anim>
                                    <p:set>
                                      <p:cBhvr>
                                        <p:cTn id="26" dur="1" fill="hold">
                                          <p:stCondLst>
                                            <p:cond delay="999"/>
                                          </p:stCondLst>
                                        </p:cTn>
                                        <p:tgtEl>
                                          <p:spTgt spid="26627"/>
                                        </p:tgtEl>
                                        <p:attrNameLst>
                                          <p:attrName>style.visibility</p:attrName>
                                        </p:attrNameLst>
                                      </p:cBhvr>
                                      <p:to>
                                        <p:strVal val="hidden"/>
                                      </p:to>
                                    </p:set>
                                  </p:childTnLst>
                                </p:cTn>
                              </p:par>
                              <p:par>
                                <p:cTn id="27" presetID="37" presetClass="exit" presetSubtype="0" fill="hold" nodeType="withEffect">
                                  <p:stCondLst>
                                    <p:cond delay="0"/>
                                  </p:stCondLst>
                                  <p:childTnLst>
                                    <p:animEffect transition="out" filter="fade">
                                      <p:cBhvr>
                                        <p:cTn id="28" dur="1000"/>
                                        <p:tgtEl>
                                          <p:spTgt spid="26629"/>
                                        </p:tgtEl>
                                      </p:cBhvr>
                                    </p:animEffect>
                                    <p:anim calcmode="lin" valueType="num">
                                      <p:cBhvr>
                                        <p:cTn id="29" dur="1000"/>
                                        <p:tgtEl>
                                          <p:spTgt spid="26629"/>
                                        </p:tgtEl>
                                        <p:attrNameLst>
                                          <p:attrName>ppt_x</p:attrName>
                                        </p:attrNameLst>
                                      </p:cBhvr>
                                      <p:tavLst>
                                        <p:tav tm="0">
                                          <p:val>
                                            <p:strVal val="ppt_x"/>
                                          </p:val>
                                        </p:tav>
                                        <p:tav tm="100000">
                                          <p:val>
                                            <p:strVal val="ppt_x"/>
                                          </p:val>
                                        </p:tav>
                                      </p:tavLst>
                                    </p:anim>
                                    <p:anim calcmode="lin" valueType="num">
                                      <p:cBhvr>
                                        <p:cTn id="30" dur="100" decel="100000"/>
                                        <p:tgtEl>
                                          <p:spTgt spid="26629"/>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26629"/>
                                        </p:tgtEl>
                                        <p:attrNameLst>
                                          <p:attrName>ppt_y</p:attrName>
                                        </p:attrNameLst>
                                      </p:cBhvr>
                                      <p:tavLst>
                                        <p:tav tm="0">
                                          <p:val>
                                            <p:strVal val="ppt_y"/>
                                          </p:val>
                                        </p:tav>
                                        <p:tav tm="100000">
                                          <p:val>
                                            <p:strVal val="ppt_y+1"/>
                                          </p:val>
                                        </p:tav>
                                      </p:tavLst>
                                    </p:anim>
                                    <p:set>
                                      <p:cBhvr>
                                        <p:cTn id="32" dur="1" fill="hold">
                                          <p:stCondLst>
                                            <p:cond delay="999"/>
                                          </p:stCondLst>
                                        </p:cTn>
                                        <p:tgtEl>
                                          <p:spTgt spid="26629"/>
                                        </p:tgtEl>
                                        <p:attrNameLst>
                                          <p:attrName>style.visibility</p:attrName>
                                        </p:attrNameLst>
                                      </p:cBhvr>
                                      <p:to>
                                        <p:strVal val="hidden"/>
                                      </p:to>
                                    </p:set>
                                  </p:childTnLst>
                                </p:cTn>
                              </p:par>
                              <p:par>
                                <p:cTn id="33" presetID="37" presetClass="exit" presetSubtype="0" fill="hold" nodeType="withEffect">
                                  <p:stCondLst>
                                    <p:cond delay="0"/>
                                  </p:stCondLst>
                                  <p:childTnLst>
                                    <p:animEffect transition="out" filter="fade">
                                      <p:cBhvr>
                                        <p:cTn id="34" dur="1000"/>
                                        <p:tgtEl>
                                          <p:spTgt spid="26628"/>
                                        </p:tgtEl>
                                      </p:cBhvr>
                                    </p:animEffect>
                                    <p:anim calcmode="lin" valueType="num">
                                      <p:cBhvr>
                                        <p:cTn id="35" dur="1000"/>
                                        <p:tgtEl>
                                          <p:spTgt spid="26628"/>
                                        </p:tgtEl>
                                        <p:attrNameLst>
                                          <p:attrName>ppt_x</p:attrName>
                                        </p:attrNameLst>
                                      </p:cBhvr>
                                      <p:tavLst>
                                        <p:tav tm="0">
                                          <p:val>
                                            <p:strVal val="ppt_x"/>
                                          </p:val>
                                        </p:tav>
                                        <p:tav tm="100000">
                                          <p:val>
                                            <p:strVal val="ppt_x"/>
                                          </p:val>
                                        </p:tav>
                                      </p:tavLst>
                                    </p:anim>
                                    <p:anim calcmode="lin" valueType="num">
                                      <p:cBhvr>
                                        <p:cTn id="36" dur="100" decel="100000"/>
                                        <p:tgtEl>
                                          <p:spTgt spid="26628"/>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6628"/>
                                        </p:tgtEl>
                                        <p:attrNameLst>
                                          <p:attrName>ppt_y</p:attrName>
                                        </p:attrNameLst>
                                      </p:cBhvr>
                                      <p:tavLst>
                                        <p:tav tm="0">
                                          <p:val>
                                            <p:strVal val="ppt_y"/>
                                          </p:val>
                                        </p:tav>
                                        <p:tav tm="100000">
                                          <p:val>
                                            <p:strVal val="ppt_y+1"/>
                                          </p:val>
                                        </p:tav>
                                      </p:tavLst>
                                    </p:anim>
                                    <p:set>
                                      <p:cBhvr>
                                        <p:cTn id="38" dur="1" fill="hold">
                                          <p:stCondLst>
                                            <p:cond delay="999"/>
                                          </p:stCondLst>
                                        </p:cTn>
                                        <p:tgtEl>
                                          <p:spTgt spid="26628"/>
                                        </p:tgtEl>
                                        <p:attrNameLst>
                                          <p:attrName>style.visibility</p:attrName>
                                        </p:attrNameLst>
                                      </p:cBhvr>
                                      <p:to>
                                        <p:strVal val="hidden"/>
                                      </p:to>
                                    </p:set>
                                  </p:childTnLst>
                                </p:cTn>
                              </p:par>
                              <p:par>
                                <p:cTn id="39" presetID="37" presetClass="exit" presetSubtype="0" fill="hold" nodeType="withEffect">
                                  <p:stCondLst>
                                    <p:cond delay="0"/>
                                  </p:stCondLst>
                                  <p:childTnLst>
                                    <p:animEffect transition="out" filter="fade">
                                      <p:cBhvr>
                                        <p:cTn id="40" dur="1000"/>
                                        <p:tgtEl>
                                          <p:spTgt spid="26631"/>
                                        </p:tgtEl>
                                      </p:cBhvr>
                                    </p:animEffect>
                                    <p:anim calcmode="lin" valueType="num">
                                      <p:cBhvr>
                                        <p:cTn id="41" dur="1000"/>
                                        <p:tgtEl>
                                          <p:spTgt spid="26631"/>
                                        </p:tgtEl>
                                        <p:attrNameLst>
                                          <p:attrName>ppt_x</p:attrName>
                                        </p:attrNameLst>
                                      </p:cBhvr>
                                      <p:tavLst>
                                        <p:tav tm="0">
                                          <p:val>
                                            <p:strVal val="ppt_x"/>
                                          </p:val>
                                        </p:tav>
                                        <p:tav tm="100000">
                                          <p:val>
                                            <p:strVal val="ppt_x"/>
                                          </p:val>
                                        </p:tav>
                                      </p:tavLst>
                                    </p:anim>
                                    <p:anim calcmode="lin" valueType="num">
                                      <p:cBhvr>
                                        <p:cTn id="42" dur="100" decel="100000"/>
                                        <p:tgtEl>
                                          <p:spTgt spid="26631"/>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26631"/>
                                        </p:tgtEl>
                                        <p:attrNameLst>
                                          <p:attrName>ppt_y</p:attrName>
                                        </p:attrNameLst>
                                      </p:cBhvr>
                                      <p:tavLst>
                                        <p:tav tm="0">
                                          <p:val>
                                            <p:strVal val="ppt_y"/>
                                          </p:val>
                                        </p:tav>
                                        <p:tav tm="100000">
                                          <p:val>
                                            <p:strVal val="ppt_y+1"/>
                                          </p:val>
                                        </p:tav>
                                      </p:tavLst>
                                    </p:anim>
                                    <p:set>
                                      <p:cBhvr>
                                        <p:cTn id="44" dur="1" fill="hold">
                                          <p:stCondLst>
                                            <p:cond delay="999"/>
                                          </p:stCondLst>
                                        </p:cTn>
                                        <p:tgtEl>
                                          <p:spTgt spid="2663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strVal val="#ppt_w*0.70"/>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Effect transition="in" filter="fade">
                                      <p:cBhvr>
                                        <p:cTn id="69" dur="1000"/>
                                        <p:tgtEl>
                                          <p:spTgt spid="11"/>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1000" fill="hold"/>
                                        <p:tgtEl>
                                          <p:spTgt spid="10"/>
                                        </p:tgtEl>
                                        <p:attrNameLst>
                                          <p:attrName>ppt_w</p:attrName>
                                        </p:attrNameLst>
                                      </p:cBhvr>
                                      <p:tavLst>
                                        <p:tav tm="0">
                                          <p:val>
                                            <p:strVal val="#ppt_w*0.70"/>
                                          </p:val>
                                        </p:tav>
                                        <p:tav tm="100000">
                                          <p:val>
                                            <p:strVal val="#ppt_w"/>
                                          </p:val>
                                        </p:tav>
                                      </p:tavLst>
                                    </p:anim>
                                    <p:anim calcmode="lin" valueType="num">
                                      <p:cBhvr>
                                        <p:cTn id="73" dur="1000" fill="hold"/>
                                        <p:tgtEl>
                                          <p:spTgt spid="10"/>
                                        </p:tgtEl>
                                        <p:attrNameLst>
                                          <p:attrName>ppt_h</p:attrName>
                                        </p:attrNameLst>
                                      </p:cBhvr>
                                      <p:tavLst>
                                        <p:tav tm="0">
                                          <p:val>
                                            <p:strVal val="#ppt_h"/>
                                          </p:val>
                                        </p:tav>
                                        <p:tav tm="100000">
                                          <p:val>
                                            <p:strVal val="#ppt_h"/>
                                          </p:val>
                                        </p:tav>
                                      </p:tavLst>
                                    </p:anim>
                                    <p:animEffect transition="in" filter="fade">
                                      <p:cBhvr>
                                        <p:cTn id="7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idx="4294967295"/>
          </p:nvPr>
        </p:nvSpPr>
        <p:spPr>
          <a:xfrm>
            <a:off x="0" y="0"/>
            <a:ext cx="9143999" cy="5715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dirty="0" smtClean="0">
                <a:latin typeface="Times New Roman" pitchFamily="18" charset="0"/>
                <a:cs typeface="Times New Roman" pitchFamily="18" charset="0"/>
              </a:rPr>
              <a:t>Etude de la relation dose / effet d’un Agoniste</a:t>
            </a:r>
            <a:endParaRPr lang="en-GB" sz="4000" b="1" dirty="0">
              <a:latin typeface="Times New Roman" pitchFamily="18" charset="0"/>
              <a:cs typeface="Times New Roman" pitchFamily="18" charset="0"/>
            </a:endParaRPr>
          </a:p>
        </p:txBody>
      </p:sp>
      <p:sp>
        <p:nvSpPr>
          <p:cNvPr id="6" name="Rectangle à coins arrondis 5"/>
          <p:cNvSpPr/>
          <p:nvPr/>
        </p:nvSpPr>
        <p:spPr>
          <a:xfrm>
            <a:off x="106208" y="642918"/>
            <a:ext cx="8858280" cy="214314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fr-FR" sz="2600" dirty="0">
                <a:solidFill>
                  <a:schemeClr val="tx1"/>
                </a:solidFill>
                <a:latin typeface="Times New Roman" pitchFamily="18" charset="0"/>
                <a:cs typeface="Times New Roman" pitchFamily="18" charset="0"/>
              </a:rPr>
              <a:t>Toute substance qui en se fixant sur un récepteur entraîne sa stimulation</a:t>
            </a:r>
          </a:p>
          <a:p>
            <a:pPr eaLnBrk="1" fontAlgn="auto" hangingPunct="1">
              <a:spcBef>
                <a:spcPts val="0"/>
              </a:spcBef>
              <a:spcAft>
                <a:spcPts val="0"/>
              </a:spcAft>
              <a:defRPr/>
            </a:pPr>
            <a:r>
              <a:rPr lang="fr-FR" sz="2400" dirty="0">
                <a:latin typeface="Times New Roman" pitchFamily="18" charset="0"/>
                <a:cs typeface="Times New Roman" pitchFamily="18" charset="0"/>
              </a:rPr>
              <a:t>Analogue d’un médiateur chimique endogène </a:t>
            </a:r>
            <a:r>
              <a:rPr lang="fr-FR" sz="2400" b="1" dirty="0">
                <a:latin typeface="Times New Roman" pitchFamily="18" charset="0"/>
                <a:cs typeface="Times New Roman" pitchFamily="18" charset="0"/>
              </a:rPr>
              <a:t>capable</a:t>
            </a:r>
            <a:r>
              <a:rPr lang="fr-FR" sz="2400" dirty="0">
                <a:latin typeface="Times New Roman" pitchFamily="18" charset="0"/>
                <a:cs typeface="Times New Roman" pitchFamily="18" charset="0"/>
              </a:rPr>
              <a:t> de provoquer un effet après interaction avec son récepteur spécifique.</a:t>
            </a:r>
            <a:endParaRPr lang="fr-FR" sz="2400" dirty="0">
              <a:solidFill>
                <a:schemeClr val="tx1"/>
              </a:solidFill>
              <a:latin typeface="Times New Roman" pitchFamily="18" charset="0"/>
              <a:cs typeface="Times New Roman" pitchFamily="18" charset="0"/>
            </a:endParaRPr>
          </a:p>
          <a:p>
            <a:pPr algn="ctr" eaLnBrk="1" fontAlgn="auto" hangingPunct="1">
              <a:spcBef>
                <a:spcPts val="0"/>
              </a:spcBef>
              <a:spcAft>
                <a:spcPts val="0"/>
              </a:spcAft>
              <a:defRPr/>
            </a:pPr>
            <a:r>
              <a:rPr lang="fr-FR" sz="2600" b="1" u="sng" dirty="0">
                <a:solidFill>
                  <a:schemeClr val="accent1">
                    <a:lumMod val="75000"/>
                  </a:schemeClr>
                </a:solidFill>
                <a:latin typeface="Times New Roman" pitchFamily="18" charset="0"/>
                <a:cs typeface="Times New Roman" pitchFamily="18" charset="0"/>
              </a:rPr>
              <a:t>Agoniste</a:t>
            </a:r>
            <a:r>
              <a:rPr lang="fr-FR" sz="2600" b="1" dirty="0">
                <a:solidFill>
                  <a:schemeClr val="accent1">
                    <a:lumMod val="75000"/>
                  </a:schemeClr>
                </a:solidFill>
                <a:latin typeface="Times New Roman" pitchFamily="18" charset="0"/>
                <a:cs typeface="Times New Roman" pitchFamily="18" charset="0"/>
              </a:rPr>
              <a:t> :  </a:t>
            </a:r>
            <a:r>
              <a:rPr lang="fr-FR" sz="2600" b="1" u="sng" dirty="0">
                <a:solidFill>
                  <a:schemeClr val="accent1">
                    <a:lumMod val="75000"/>
                  </a:schemeClr>
                </a:solidFill>
                <a:latin typeface="Times New Roman" pitchFamily="18" charset="0"/>
                <a:cs typeface="Times New Roman" pitchFamily="18" charset="0"/>
              </a:rPr>
              <a:t>Affinité et une activité intrinsèque</a:t>
            </a:r>
          </a:p>
        </p:txBody>
      </p:sp>
      <p:pic>
        <p:nvPicPr>
          <p:cNvPr id="8" name="Picture 2"/>
          <p:cNvPicPr>
            <a:picLocks noChangeAspect="1" noChangeArrowheads="1"/>
          </p:cNvPicPr>
          <p:nvPr/>
        </p:nvPicPr>
        <p:blipFill>
          <a:blip r:embed="rId2"/>
          <a:srcRect l="31967" t="65234" r="40164" b="2701"/>
          <a:stretch>
            <a:fillRect/>
          </a:stretch>
        </p:blipFill>
        <p:spPr bwMode="auto">
          <a:xfrm>
            <a:off x="5786438" y="4143375"/>
            <a:ext cx="3143250" cy="2428875"/>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3"/>
          <a:srcRect l="10938" r="41406" b="52083"/>
          <a:stretch>
            <a:fillRect/>
          </a:stretch>
        </p:blipFill>
        <p:spPr>
          <a:xfrm>
            <a:off x="285750" y="3571875"/>
            <a:ext cx="4357688" cy="3286125"/>
          </a:xfrm>
        </p:spPr>
      </p:pic>
      <p:sp>
        <p:nvSpPr>
          <p:cNvPr id="10" name="Rectangle 9"/>
          <p:cNvSpPr/>
          <p:nvPr/>
        </p:nvSpPr>
        <p:spPr>
          <a:xfrm>
            <a:off x="642910" y="5143512"/>
            <a:ext cx="3429024" cy="1428760"/>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Flèche droite 10"/>
          <p:cNvSpPr/>
          <p:nvPr/>
        </p:nvSpPr>
        <p:spPr>
          <a:xfrm>
            <a:off x="4929188" y="5072063"/>
            <a:ext cx="71437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306" y="332656"/>
            <a:ext cx="8822182" cy="61926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fr-FR" sz="4000" b="1" u="sng" dirty="0">
                <a:solidFill>
                  <a:schemeClr val="accent1">
                    <a:lumMod val="75000"/>
                  </a:schemeClr>
                </a:solidFill>
                <a:latin typeface="Times New Roman" pitchFamily="18" charset="0"/>
                <a:cs typeface="Times New Roman" pitchFamily="18" charset="0"/>
              </a:rPr>
              <a:t>L’affinité d’un Agoniste:</a:t>
            </a:r>
          </a:p>
          <a:p>
            <a:pPr algn="ctr" eaLnBrk="1" fontAlgn="auto" hangingPunct="1">
              <a:spcBef>
                <a:spcPts val="0"/>
              </a:spcBef>
              <a:spcAft>
                <a:spcPts val="0"/>
              </a:spcAft>
              <a:defRPr/>
            </a:pPr>
            <a:endParaRPr lang="fr-FR" sz="1400" b="1" u="sng" dirty="0">
              <a:solidFill>
                <a:schemeClr val="accent1">
                  <a:lumMod val="75000"/>
                </a:schemeClr>
              </a:solidFill>
              <a:latin typeface="Times New Roman" pitchFamily="18" charset="0"/>
              <a:cs typeface="Times New Roman" pitchFamily="18" charset="0"/>
            </a:endParaRPr>
          </a:p>
          <a:p>
            <a:pPr eaLnBrk="1" fontAlgn="auto" hangingPunct="1">
              <a:spcBef>
                <a:spcPts val="0"/>
              </a:spcBef>
              <a:spcAft>
                <a:spcPts val="0"/>
              </a:spcAft>
              <a:defRPr/>
            </a:pPr>
            <a:r>
              <a:rPr lang="fr-FR" sz="2800" dirty="0">
                <a:solidFill>
                  <a:schemeClr val="tx1"/>
                </a:solidFill>
                <a:latin typeface="Times New Roman" pitchFamily="18" charset="0"/>
                <a:cs typeface="Times New Roman" pitchFamily="18" charset="0"/>
              </a:rPr>
              <a:t>C’est le degré ou la capacité de liaison d’un médicament agoniste avec son récepteur (c’est la puissance d’interaction).</a:t>
            </a:r>
          </a:p>
          <a:p>
            <a:pPr eaLnBrk="1" fontAlgn="auto" hangingPunct="1">
              <a:spcBef>
                <a:spcPts val="0"/>
              </a:spcBef>
              <a:spcAft>
                <a:spcPts val="0"/>
              </a:spcAft>
              <a:defRPr/>
            </a:pPr>
            <a:endParaRPr lang="fr-FR"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fr-FR" sz="2800" dirty="0">
                <a:solidFill>
                  <a:schemeClr val="tx1"/>
                </a:solidFill>
                <a:latin typeface="Times New Roman" pitchFamily="18" charset="0"/>
                <a:cs typeface="Times New Roman" pitchFamily="18" charset="0"/>
              </a:rPr>
              <a:t>L’affinité d’un agoniste est déterminée à partir de la courbe:</a:t>
            </a:r>
          </a:p>
          <a:p>
            <a:pPr algn="ctr" eaLnBrk="1" fontAlgn="auto" hangingPunct="1">
              <a:spcBef>
                <a:spcPts val="0"/>
              </a:spcBef>
              <a:spcAft>
                <a:spcPts val="0"/>
              </a:spcAft>
              <a:defRPr/>
            </a:pPr>
            <a:r>
              <a:rPr lang="fr-FR" sz="2800" dirty="0">
                <a:solidFill>
                  <a:schemeClr val="tx1"/>
                </a:solidFill>
                <a:latin typeface="Times New Roman" pitchFamily="18" charset="0"/>
                <a:cs typeface="Times New Roman" pitchFamily="18" charset="0"/>
              </a:rPr>
              <a:t>      </a:t>
            </a:r>
            <a:r>
              <a:rPr lang="fr-FR" sz="3200" b="1" dirty="0">
                <a:solidFill>
                  <a:schemeClr val="accent2">
                    <a:lumMod val="75000"/>
                  </a:schemeClr>
                </a:solidFill>
                <a:latin typeface="Times New Roman" pitchFamily="18" charset="0"/>
                <a:cs typeface="Times New Roman" pitchFamily="18" charset="0"/>
              </a:rPr>
              <a:t>PD2 = - log [CE</a:t>
            </a:r>
            <a:r>
              <a:rPr lang="fr-FR" sz="3200" b="1" baseline="-25000" dirty="0">
                <a:solidFill>
                  <a:schemeClr val="accent2">
                    <a:lumMod val="75000"/>
                  </a:schemeClr>
                </a:solidFill>
                <a:latin typeface="Times New Roman" pitchFamily="18" charset="0"/>
                <a:cs typeface="Times New Roman" pitchFamily="18" charset="0"/>
              </a:rPr>
              <a:t>50</a:t>
            </a:r>
            <a:r>
              <a:rPr lang="fr-FR" sz="3200" b="1" dirty="0">
                <a:solidFill>
                  <a:schemeClr val="accent2">
                    <a:lumMod val="75000"/>
                  </a:schemeClr>
                </a:solidFill>
                <a:latin typeface="Times New Roman" pitchFamily="18" charset="0"/>
                <a:cs typeface="Times New Roman" pitchFamily="18" charset="0"/>
              </a:rPr>
              <a:t>] = - Log [A</a:t>
            </a:r>
            <a:r>
              <a:rPr lang="fr-FR" sz="3200" b="1" baseline="-25000" dirty="0">
                <a:solidFill>
                  <a:schemeClr val="accent2">
                    <a:lumMod val="75000"/>
                  </a:schemeClr>
                </a:solidFill>
                <a:latin typeface="Times New Roman" pitchFamily="18" charset="0"/>
                <a:cs typeface="Times New Roman" pitchFamily="18" charset="0"/>
              </a:rPr>
              <a:t>50</a:t>
            </a:r>
            <a:r>
              <a:rPr lang="fr-FR" sz="3200" b="1" dirty="0">
                <a:solidFill>
                  <a:schemeClr val="accent2">
                    <a:lumMod val="75000"/>
                  </a:schemeClr>
                </a:solidFill>
                <a:latin typeface="Times New Roman" pitchFamily="18" charset="0"/>
                <a:cs typeface="Times New Roman" pitchFamily="18" charset="0"/>
              </a:rPr>
              <a:t>].</a:t>
            </a:r>
            <a:endParaRPr lang="fr-FR" sz="2800" b="1" dirty="0">
              <a:solidFill>
                <a:schemeClr val="accent2">
                  <a:lumMod val="75000"/>
                </a:schemeClr>
              </a:solidFill>
              <a:latin typeface="Times New Roman" pitchFamily="18" charset="0"/>
              <a:cs typeface="Times New Roman" pitchFamily="18" charset="0"/>
            </a:endParaRPr>
          </a:p>
          <a:p>
            <a:pPr eaLnBrk="1" fontAlgn="auto" hangingPunct="1">
              <a:spcBef>
                <a:spcPts val="0"/>
              </a:spcBef>
              <a:spcAft>
                <a:spcPts val="0"/>
              </a:spcAft>
              <a:defRPr/>
            </a:pPr>
            <a:endParaRPr lang="fr-FR"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fr-FR" sz="2800" dirty="0">
                <a:solidFill>
                  <a:schemeClr val="tx1"/>
                </a:solidFill>
                <a:latin typeface="Times New Roman" pitchFamily="18" charset="0"/>
                <a:cs typeface="Times New Roman" pitchFamily="18" charset="0"/>
              </a:rPr>
              <a:t>Plus </a:t>
            </a:r>
            <a:r>
              <a:rPr lang="fr-FR" sz="2800" b="1" dirty="0">
                <a:solidFill>
                  <a:srgbClr val="FF0000"/>
                </a:solidFill>
                <a:latin typeface="Times New Roman" pitchFamily="18" charset="0"/>
                <a:cs typeface="Times New Roman" pitchFamily="18" charset="0"/>
              </a:rPr>
              <a:t>PD2</a:t>
            </a:r>
            <a:r>
              <a:rPr lang="fr-FR" sz="2800" dirty="0">
                <a:solidFill>
                  <a:schemeClr val="tx1"/>
                </a:solidFill>
                <a:latin typeface="Times New Roman" pitchFamily="18" charset="0"/>
                <a:cs typeface="Times New Roman" pitchFamily="18" charset="0"/>
              </a:rPr>
              <a:t> est grand  plus </a:t>
            </a:r>
            <a:r>
              <a:rPr lang="fr-FR" sz="2800" b="1" dirty="0">
                <a:solidFill>
                  <a:srgbClr val="FF0000"/>
                </a:solidFill>
                <a:latin typeface="Times New Roman" pitchFamily="18" charset="0"/>
                <a:cs typeface="Times New Roman" pitchFamily="18" charset="0"/>
              </a:rPr>
              <a:t>l’affinité</a:t>
            </a:r>
            <a:r>
              <a:rPr lang="fr-FR" sz="2800" dirty="0">
                <a:solidFill>
                  <a:schemeClr val="tx1"/>
                </a:solidFill>
                <a:latin typeface="Times New Roman" pitchFamily="18" charset="0"/>
                <a:cs typeface="Times New Roman" pitchFamily="18" charset="0"/>
              </a:rPr>
              <a:t> pour le récepteur augmente</a:t>
            </a:r>
          </a:p>
          <a:p>
            <a:pPr eaLnBrk="1" fontAlgn="auto" hangingPunct="1">
              <a:spcBef>
                <a:spcPts val="0"/>
              </a:spcBef>
              <a:spcAft>
                <a:spcPts val="0"/>
              </a:spcAft>
              <a:defRPr/>
            </a:pPr>
            <a:endParaRPr lang="fr-FR"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fr-FR" sz="2800" b="1" u="sng" dirty="0">
                <a:solidFill>
                  <a:srgbClr val="FF0000"/>
                </a:solidFill>
                <a:latin typeface="Times New Roman" pitchFamily="18" charset="0"/>
                <a:cs typeface="Times New Roman" pitchFamily="18" charset="0"/>
              </a:rPr>
              <a:t>NB</a:t>
            </a:r>
            <a:r>
              <a:rPr lang="fr-FR" sz="2800" dirty="0">
                <a:solidFill>
                  <a:schemeClr val="tx1"/>
                </a:solidFill>
                <a:latin typeface="Times New Roman" pitchFamily="18" charset="0"/>
                <a:cs typeface="Times New Roman" pitchFamily="18" charset="0"/>
              </a:rPr>
              <a:t>: la CE50 doit être exprimer en mole / l</a:t>
            </a:r>
          </a:p>
          <a:p>
            <a:pPr eaLnBrk="1" fontAlgn="auto" hangingPunct="1">
              <a:spcBef>
                <a:spcPts val="0"/>
              </a:spcBef>
              <a:spcAft>
                <a:spcPts val="0"/>
              </a:spcAft>
              <a:defRPr/>
            </a:pPr>
            <a:endParaRPr lang="fr-F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8945" t="29526" r="31320"/>
          <a:stretch>
            <a:fillRect/>
          </a:stretch>
        </p:blipFill>
        <p:spPr bwMode="auto">
          <a:xfrm>
            <a:off x="571500" y="2571750"/>
            <a:ext cx="8143875" cy="4286250"/>
          </a:xfrm>
          <a:prstGeom prst="rect">
            <a:avLst/>
          </a:prstGeom>
          <a:noFill/>
          <a:ln w="9525">
            <a:noFill/>
            <a:miter lim="800000"/>
            <a:headEnd/>
            <a:tailEnd/>
          </a:ln>
        </p:spPr>
      </p:pic>
      <p:sp>
        <p:nvSpPr>
          <p:cNvPr id="3" name="Rectangle 2"/>
          <p:cNvSpPr/>
          <p:nvPr/>
        </p:nvSpPr>
        <p:spPr>
          <a:xfrm>
            <a:off x="285720" y="0"/>
            <a:ext cx="8001056" cy="78581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3600" b="1" dirty="0">
                <a:solidFill>
                  <a:schemeClr val="accent6">
                    <a:lumMod val="50000"/>
                  </a:schemeClr>
                </a:solidFill>
                <a:latin typeface="Times New Roman" pitchFamily="18" charset="0"/>
                <a:cs typeface="Times New Roman" pitchFamily="18" charset="0"/>
              </a:rPr>
              <a:t>Efficacité et puissance</a:t>
            </a:r>
          </a:p>
        </p:txBody>
      </p:sp>
      <p:sp>
        <p:nvSpPr>
          <p:cNvPr id="4" name="Rectangle 3"/>
          <p:cNvSpPr/>
          <p:nvPr/>
        </p:nvSpPr>
        <p:spPr>
          <a:xfrm>
            <a:off x="0" y="1071546"/>
            <a:ext cx="9144000" cy="128588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eaLnBrk="1" fontAlgn="auto" hangingPunct="1">
              <a:spcBef>
                <a:spcPts val="0"/>
              </a:spcBef>
              <a:spcAft>
                <a:spcPts val="0"/>
              </a:spcAft>
              <a:defRPr/>
            </a:pPr>
            <a:r>
              <a:rPr lang="fr-FR" sz="2400" b="1" u="sng" dirty="0">
                <a:solidFill>
                  <a:schemeClr val="tx1"/>
                </a:solidFill>
                <a:latin typeface="Times New Roman" pitchFamily="18" charset="0"/>
                <a:cs typeface="Times New Roman" pitchFamily="18" charset="0"/>
              </a:rPr>
              <a:t>L’efficacité</a:t>
            </a:r>
            <a:r>
              <a:rPr lang="fr-FR" sz="2400" b="1" dirty="0">
                <a:solidFill>
                  <a:schemeClr val="tx1"/>
                </a:solidFill>
                <a:latin typeface="Times New Roman" pitchFamily="18" charset="0"/>
                <a:cs typeface="Times New Roman" pitchFamily="18" charset="0"/>
              </a:rPr>
              <a:t> d’un médicament est définie par l’amplitude de l’ E</a:t>
            </a:r>
            <a:r>
              <a:rPr lang="fr-FR" sz="2400" b="1" baseline="-25000" dirty="0">
                <a:solidFill>
                  <a:schemeClr val="tx1"/>
                </a:solidFill>
                <a:latin typeface="Times New Roman" pitchFamily="18" charset="0"/>
                <a:cs typeface="Times New Roman" pitchFamily="18" charset="0"/>
              </a:rPr>
              <a:t>max</a:t>
            </a:r>
          </a:p>
          <a:p>
            <a:pPr eaLnBrk="1" fontAlgn="auto" hangingPunct="1">
              <a:spcBef>
                <a:spcPts val="0"/>
              </a:spcBef>
              <a:spcAft>
                <a:spcPts val="0"/>
              </a:spcAft>
              <a:defRPr/>
            </a:pPr>
            <a:r>
              <a:rPr lang="fr-FR" sz="2400" b="1" u="sng" dirty="0">
                <a:solidFill>
                  <a:schemeClr val="tx1"/>
                </a:solidFill>
                <a:latin typeface="Times New Roman" pitchFamily="18" charset="0"/>
                <a:cs typeface="Times New Roman" pitchFamily="18" charset="0"/>
              </a:rPr>
              <a:t>La puissance</a:t>
            </a:r>
            <a:r>
              <a:rPr lang="fr-FR" sz="2400" b="1" dirty="0">
                <a:solidFill>
                  <a:schemeClr val="tx1"/>
                </a:solidFill>
                <a:latin typeface="Times New Roman" pitchFamily="18" charset="0"/>
                <a:cs typeface="Times New Roman" pitchFamily="18" charset="0"/>
              </a:rPr>
              <a:t> d’un agoniste est définie par la CE 50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idx="4294967295"/>
          </p:nvPr>
        </p:nvSpPr>
        <p:spPr>
          <a:xfrm>
            <a:off x="428596" y="0"/>
            <a:ext cx="7715304" cy="5715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dirty="0" smtClean="0">
                <a:latin typeface="Times New Roman" pitchFamily="18" charset="0"/>
                <a:cs typeface="Times New Roman" pitchFamily="18" charset="0"/>
              </a:rPr>
              <a:t>Etude de la relation d’un Antagoniste</a:t>
            </a:r>
            <a:endParaRPr lang="en-GB" sz="4000" b="1" dirty="0">
              <a:latin typeface="Times New Roman" pitchFamily="18" charset="0"/>
              <a:cs typeface="Times New Roman" pitchFamily="18" charset="0"/>
            </a:endParaRPr>
          </a:p>
        </p:txBody>
      </p:sp>
      <p:sp>
        <p:nvSpPr>
          <p:cNvPr id="6" name="Rectangle à coins arrondis 5"/>
          <p:cNvSpPr/>
          <p:nvPr/>
        </p:nvSpPr>
        <p:spPr>
          <a:xfrm>
            <a:off x="0" y="642918"/>
            <a:ext cx="9144000" cy="264320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fr-FR" sz="2800" dirty="0">
                <a:latin typeface="Times New Roman" pitchFamily="18" charset="0"/>
                <a:cs typeface="Times New Roman" pitchFamily="18" charset="0"/>
              </a:rPr>
              <a:t>Substance qui se lie à un récepteur spécifique sans provoquer d’effet mais peut ainsi bloquer l’action du médiateur endogène en s’opposant à la liaison du médiateur à son récepteur.</a:t>
            </a:r>
          </a:p>
          <a:p>
            <a:pPr algn="ctr" eaLnBrk="1" fontAlgn="auto" hangingPunct="1">
              <a:spcBef>
                <a:spcPts val="0"/>
              </a:spcBef>
              <a:spcAft>
                <a:spcPts val="0"/>
              </a:spcAft>
              <a:defRPr/>
            </a:pPr>
            <a:r>
              <a:rPr lang="fr-FR" sz="2800" b="1" u="sng" dirty="0">
                <a:solidFill>
                  <a:schemeClr val="accent1">
                    <a:lumMod val="75000"/>
                  </a:schemeClr>
                </a:solidFill>
                <a:latin typeface="Times New Roman" pitchFamily="18" charset="0"/>
                <a:cs typeface="Times New Roman" pitchFamily="18" charset="0"/>
              </a:rPr>
              <a:t>Antagoniste = Affinité, pas d’activité intrinsèque</a:t>
            </a:r>
            <a:endParaRPr lang="fr-FR" sz="2600" b="1" u="sng" dirty="0">
              <a:solidFill>
                <a:schemeClr val="accent1">
                  <a:lumMod val="75000"/>
                </a:schemeClr>
              </a:solidFill>
              <a:latin typeface="Times New Roman" pitchFamily="18" charset="0"/>
              <a:cs typeface="Times New Roman" pitchFamily="18" charset="0"/>
            </a:endParaRPr>
          </a:p>
        </p:txBody>
      </p:sp>
      <p:pic>
        <p:nvPicPr>
          <p:cNvPr id="30728" name="Picture 2"/>
          <p:cNvPicPr>
            <a:picLocks noChangeAspect="1" noChangeArrowheads="1"/>
          </p:cNvPicPr>
          <p:nvPr/>
        </p:nvPicPr>
        <p:blipFill>
          <a:blip r:embed="rId2"/>
          <a:srcRect l="59016" t="40909" b="19287"/>
          <a:stretch>
            <a:fillRect/>
          </a:stretch>
        </p:blipFill>
        <p:spPr bwMode="auto">
          <a:xfrm>
            <a:off x="2643188" y="3643313"/>
            <a:ext cx="3571875" cy="2571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eaLnBrk="1" hangingPunct="1"/>
            <a:endParaRPr lang="en-US" altLang="en-US" smtClean="0"/>
          </a:p>
        </p:txBody>
      </p:sp>
      <p:pic>
        <p:nvPicPr>
          <p:cNvPr id="31747"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42910" y="0"/>
            <a:ext cx="7000924" cy="50006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3200" b="1" dirty="0">
                <a:latin typeface="Times New Roman" pitchFamily="18" charset="0"/>
                <a:cs typeface="Times New Roman" pitchFamily="18" charset="0"/>
              </a:rPr>
              <a:t>Antagoniste compétitif </a:t>
            </a:r>
          </a:p>
        </p:txBody>
      </p:sp>
      <p:sp>
        <p:nvSpPr>
          <p:cNvPr id="3" name="Rectangle à coins arrondis 2"/>
          <p:cNvSpPr/>
          <p:nvPr/>
        </p:nvSpPr>
        <p:spPr>
          <a:xfrm>
            <a:off x="0" y="620688"/>
            <a:ext cx="9144000" cy="2500330"/>
          </a:xfrm>
          <a:prstGeom prst="roundRect">
            <a:avLst/>
          </a:prstGeom>
          <a:effectLst>
            <a:glow rad="228600">
              <a:schemeClr val="accent4">
                <a:satMod val="175000"/>
                <a:alpha val="40000"/>
              </a:schemeClr>
            </a:glow>
            <a:outerShdw blurRad="57150" dist="38100" dir="5400000" algn="ctr" rotWithShape="0">
              <a:schemeClr val="accent3">
                <a:shade val="9000"/>
                <a:satMod val="105000"/>
                <a:alpha val="48000"/>
              </a:schemeClr>
            </a:outerShdw>
          </a:effectLst>
        </p:spPr>
        <p:style>
          <a:lnRef idx="0">
            <a:schemeClr val="accent3"/>
          </a:lnRef>
          <a:fillRef idx="3">
            <a:schemeClr val="accent3"/>
          </a:fillRef>
          <a:effectRef idx="3">
            <a:schemeClr val="accent3"/>
          </a:effectRef>
          <a:fontRef idx="minor">
            <a:schemeClr val="lt1"/>
          </a:fontRef>
        </p:style>
        <p:txBody>
          <a:bodyPr anchor="ctr"/>
          <a:lstStyle/>
          <a:p>
            <a:pPr algn="just" eaLnBrk="1" fontAlgn="auto" hangingPunct="1">
              <a:spcBef>
                <a:spcPts val="0"/>
              </a:spcBef>
              <a:spcAft>
                <a:spcPts val="0"/>
              </a:spcAft>
              <a:defRPr/>
            </a:pPr>
            <a:r>
              <a:rPr lang="fr-FR" sz="2800" b="1" dirty="0">
                <a:solidFill>
                  <a:schemeClr val="bg1">
                    <a:lumMod val="85000"/>
                    <a:lumOff val="15000"/>
                  </a:schemeClr>
                </a:solidFill>
                <a:latin typeface="Times New Roman" pitchFamily="18" charset="0"/>
                <a:cs typeface="Times New Roman" pitchFamily="18" charset="0"/>
              </a:rPr>
              <a:t>PA</a:t>
            </a:r>
            <a:r>
              <a:rPr lang="fr-FR" sz="4000" b="1" baseline="-25000" dirty="0">
                <a:solidFill>
                  <a:schemeClr val="bg1">
                    <a:lumMod val="85000"/>
                    <a:lumOff val="15000"/>
                  </a:schemeClr>
                </a:solidFill>
                <a:latin typeface="Times New Roman" pitchFamily="18" charset="0"/>
                <a:cs typeface="Times New Roman" pitchFamily="18" charset="0"/>
              </a:rPr>
              <a:t>x</a:t>
            </a:r>
            <a:r>
              <a:rPr lang="fr-FR" sz="2800" b="1" dirty="0">
                <a:solidFill>
                  <a:schemeClr val="bg1">
                    <a:lumMod val="85000"/>
                    <a:lumOff val="15000"/>
                  </a:schemeClr>
                </a:solidFill>
                <a:latin typeface="Times New Roman" pitchFamily="18" charset="0"/>
                <a:cs typeface="Times New Roman" pitchFamily="18" charset="0"/>
              </a:rPr>
              <a:t> = - log  [Antagoniste].</a:t>
            </a:r>
          </a:p>
          <a:p>
            <a:pPr algn="just" eaLnBrk="1" fontAlgn="auto" hangingPunct="1">
              <a:spcBef>
                <a:spcPts val="0"/>
              </a:spcBef>
              <a:spcAft>
                <a:spcPts val="0"/>
              </a:spcAft>
              <a:defRPr/>
            </a:pPr>
            <a:endParaRPr lang="fr-FR" sz="2800" b="1" dirty="0">
              <a:solidFill>
                <a:schemeClr val="bg1">
                  <a:lumMod val="85000"/>
                  <a:lumOff val="15000"/>
                </a:schemeClr>
              </a:solidFill>
              <a:latin typeface="Times New Roman" pitchFamily="18" charset="0"/>
              <a:cs typeface="Times New Roman" pitchFamily="18" charset="0"/>
            </a:endParaRPr>
          </a:p>
          <a:p>
            <a:pPr algn="just" eaLnBrk="1" fontAlgn="auto" hangingPunct="1">
              <a:spcBef>
                <a:spcPts val="0"/>
              </a:spcBef>
              <a:spcAft>
                <a:spcPts val="0"/>
              </a:spcAft>
              <a:defRPr/>
            </a:pPr>
            <a:r>
              <a:rPr lang="fr-FR" sz="2800" b="1" dirty="0">
                <a:solidFill>
                  <a:schemeClr val="bg1">
                    <a:lumMod val="85000"/>
                    <a:lumOff val="15000"/>
                  </a:schemeClr>
                </a:solidFill>
                <a:latin typeface="Times New Roman" pitchFamily="18" charset="0"/>
                <a:cs typeface="Times New Roman" pitchFamily="18" charset="0"/>
              </a:rPr>
              <a:t>X = déplacement = DE’ </a:t>
            </a:r>
            <a:r>
              <a:rPr lang="fr-FR" sz="2800" b="1" baseline="-25000" dirty="0">
                <a:solidFill>
                  <a:schemeClr val="bg1">
                    <a:lumMod val="85000"/>
                    <a:lumOff val="15000"/>
                  </a:schemeClr>
                </a:solidFill>
                <a:latin typeface="Times New Roman" pitchFamily="18" charset="0"/>
                <a:cs typeface="Times New Roman" pitchFamily="18" charset="0"/>
              </a:rPr>
              <a:t>50  </a:t>
            </a:r>
            <a:r>
              <a:rPr lang="fr-FR" sz="2800" b="1" dirty="0">
                <a:solidFill>
                  <a:schemeClr val="bg1">
                    <a:lumMod val="85000"/>
                    <a:lumOff val="15000"/>
                  </a:schemeClr>
                </a:solidFill>
                <a:latin typeface="Times New Roman" pitchFamily="18" charset="0"/>
                <a:cs typeface="Times New Roman" pitchFamily="18" charset="0"/>
              </a:rPr>
              <a:t>/ DE</a:t>
            </a:r>
            <a:r>
              <a:rPr lang="fr-FR" sz="2800" b="1" baseline="-25000" dirty="0">
                <a:solidFill>
                  <a:schemeClr val="bg1">
                    <a:lumMod val="85000"/>
                    <a:lumOff val="15000"/>
                  </a:schemeClr>
                </a:solidFill>
                <a:latin typeface="Times New Roman" pitchFamily="18" charset="0"/>
                <a:cs typeface="Times New Roman" pitchFamily="18" charset="0"/>
              </a:rPr>
              <a:t>50</a:t>
            </a:r>
          </a:p>
          <a:p>
            <a:pPr algn="just" eaLnBrk="1" fontAlgn="auto" hangingPunct="1">
              <a:spcBef>
                <a:spcPts val="0"/>
              </a:spcBef>
              <a:spcAft>
                <a:spcPts val="0"/>
              </a:spcAft>
              <a:defRPr/>
            </a:pPr>
            <a:endParaRPr lang="fr-FR" sz="2800" b="1" baseline="-25000" dirty="0">
              <a:solidFill>
                <a:schemeClr val="bg1">
                  <a:lumMod val="85000"/>
                  <a:lumOff val="15000"/>
                </a:schemeClr>
              </a:solidFill>
              <a:latin typeface="Times New Roman" pitchFamily="18" charset="0"/>
              <a:cs typeface="Times New Roman" pitchFamily="18" charset="0"/>
            </a:endParaRPr>
          </a:p>
          <a:p>
            <a:pPr algn="just" eaLnBrk="1" fontAlgn="auto" hangingPunct="1">
              <a:spcBef>
                <a:spcPts val="0"/>
              </a:spcBef>
              <a:spcAft>
                <a:spcPts val="0"/>
              </a:spcAft>
              <a:defRPr/>
            </a:pPr>
            <a:r>
              <a:rPr lang="fr-FR" sz="2800" b="1" dirty="0">
                <a:solidFill>
                  <a:schemeClr val="bg1">
                    <a:lumMod val="85000"/>
                    <a:lumOff val="15000"/>
                  </a:schemeClr>
                </a:solidFill>
                <a:latin typeface="Times New Roman" pitchFamily="18" charset="0"/>
                <a:cs typeface="Times New Roman" pitchFamily="18" charset="0"/>
              </a:rPr>
              <a:t>PA</a:t>
            </a:r>
            <a:r>
              <a:rPr lang="fr-FR" sz="2800" b="1" baseline="-25000" dirty="0">
                <a:solidFill>
                  <a:schemeClr val="bg1">
                    <a:lumMod val="85000"/>
                    <a:lumOff val="15000"/>
                  </a:schemeClr>
                </a:solidFill>
                <a:latin typeface="Times New Roman" pitchFamily="18" charset="0"/>
                <a:cs typeface="Times New Roman" pitchFamily="18" charset="0"/>
              </a:rPr>
              <a:t>2</a:t>
            </a:r>
            <a:r>
              <a:rPr lang="fr-FR" sz="2800" b="1" dirty="0">
                <a:solidFill>
                  <a:schemeClr val="bg1">
                    <a:lumMod val="85000"/>
                    <a:lumOff val="15000"/>
                  </a:schemeClr>
                </a:solidFill>
                <a:latin typeface="Times New Roman" pitchFamily="18" charset="0"/>
                <a:cs typeface="Times New Roman" pitchFamily="18" charset="0"/>
              </a:rPr>
              <a:t> = PA</a:t>
            </a:r>
            <a:r>
              <a:rPr lang="fr-FR" sz="4000" b="1" baseline="-25000" dirty="0">
                <a:solidFill>
                  <a:schemeClr val="bg1">
                    <a:lumMod val="85000"/>
                    <a:lumOff val="15000"/>
                  </a:schemeClr>
                </a:solidFill>
                <a:latin typeface="Times New Roman" pitchFamily="18" charset="0"/>
                <a:cs typeface="Times New Roman" pitchFamily="18" charset="0"/>
              </a:rPr>
              <a:t>x</a:t>
            </a:r>
            <a:r>
              <a:rPr lang="fr-FR" sz="2800" b="1" dirty="0">
                <a:solidFill>
                  <a:schemeClr val="bg1">
                    <a:lumMod val="85000"/>
                    <a:lumOff val="15000"/>
                  </a:schemeClr>
                </a:solidFill>
                <a:latin typeface="Times New Roman" pitchFamily="18" charset="0"/>
                <a:cs typeface="Times New Roman" pitchFamily="18" charset="0"/>
              </a:rPr>
              <a:t> + log ( x-1) </a:t>
            </a:r>
          </a:p>
          <a:p>
            <a:pPr algn="just" eaLnBrk="1" fontAlgn="auto" hangingPunct="1">
              <a:spcBef>
                <a:spcPts val="0"/>
              </a:spcBef>
              <a:spcAft>
                <a:spcPts val="0"/>
              </a:spcAft>
              <a:defRPr/>
            </a:pPr>
            <a:r>
              <a:rPr lang="fr-FR" sz="2800" b="1" dirty="0">
                <a:solidFill>
                  <a:schemeClr val="bg1">
                    <a:lumMod val="85000"/>
                    <a:lumOff val="15000"/>
                  </a:schemeClr>
                </a:solidFill>
                <a:latin typeface="Times New Roman" pitchFamily="18" charset="0"/>
                <a:cs typeface="Times New Roman" pitchFamily="18" charset="0"/>
              </a:rPr>
              <a:t>         = - log [Antagoniste] + log ( x-1).</a:t>
            </a:r>
          </a:p>
        </p:txBody>
      </p:sp>
      <p:pic>
        <p:nvPicPr>
          <p:cNvPr id="32776" name="Picture 4" descr="puissance"/>
          <p:cNvPicPr>
            <a:picLocks noChangeAspect="1" noChangeArrowheads="1"/>
          </p:cNvPicPr>
          <p:nvPr/>
        </p:nvPicPr>
        <p:blipFill>
          <a:blip r:embed="rId2"/>
          <a:srcRect/>
          <a:stretch>
            <a:fillRect/>
          </a:stretch>
        </p:blipFill>
        <p:spPr bwMode="auto">
          <a:xfrm>
            <a:off x="4786313" y="3143250"/>
            <a:ext cx="4357687" cy="3714750"/>
          </a:xfrm>
          <a:prstGeom prst="rect">
            <a:avLst/>
          </a:prstGeom>
          <a:noFill/>
          <a:ln w="9525">
            <a:noFill/>
            <a:miter lim="800000"/>
            <a:headEnd/>
            <a:tailEnd/>
          </a:ln>
        </p:spPr>
      </p:pic>
      <p:sp>
        <p:nvSpPr>
          <p:cNvPr id="6" name="Rectangle 5"/>
          <p:cNvSpPr/>
          <p:nvPr/>
        </p:nvSpPr>
        <p:spPr>
          <a:xfrm>
            <a:off x="7715250" y="5000625"/>
            <a:ext cx="1428750" cy="92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8" name="Connecteur droit avec flèche 7"/>
          <p:cNvCxnSpPr/>
          <p:nvPr/>
        </p:nvCxnSpPr>
        <p:spPr>
          <a:xfrm>
            <a:off x="6286500" y="4714875"/>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6500813" y="4286250"/>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400" b="1" dirty="0">
                <a:solidFill>
                  <a:schemeClr val="bg1">
                    <a:lumMod val="85000"/>
                    <a:lumOff val="15000"/>
                  </a:schemeClr>
                </a:solidFill>
                <a:latin typeface="Times New Roman" pitchFamily="18" charset="0"/>
                <a:cs typeface="Times New Roman" pitchFamily="18" charset="0"/>
              </a:rPr>
              <a:t>X</a:t>
            </a:r>
          </a:p>
        </p:txBody>
      </p:sp>
      <p:sp>
        <p:nvSpPr>
          <p:cNvPr id="10" name="Rectangle 9"/>
          <p:cNvSpPr/>
          <p:nvPr/>
        </p:nvSpPr>
        <p:spPr>
          <a:xfrm>
            <a:off x="5214938" y="3214688"/>
            <a:ext cx="1857375"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400" b="1" dirty="0">
                <a:solidFill>
                  <a:schemeClr val="bg1">
                    <a:lumMod val="85000"/>
                    <a:lumOff val="15000"/>
                  </a:schemeClr>
                </a:solidFill>
                <a:latin typeface="Times New Roman" pitchFamily="18" charset="0"/>
                <a:cs typeface="Times New Roman" pitchFamily="18" charset="0"/>
              </a:rPr>
              <a:t>Agoniste seul</a:t>
            </a:r>
          </a:p>
        </p:txBody>
      </p:sp>
      <p:sp>
        <p:nvSpPr>
          <p:cNvPr id="11" name="Rectangle 10"/>
          <p:cNvSpPr/>
          <p:nvPr/>
        </p:nvSpPr>
        <p:spPr>
          <a:xfrm>
            <a:off x="7286625" y="3357563"/>
            <a:ext cx="1857375"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000" b="1" dirty="0">
                <a:solidFill>
                  <a:schemeClr val="bg1">
                    <a:lumMod val="85000"/>
                    <a:lumOff val="15000"/>
                  </a:schemeClr>
                </a:solidFill>
                <a:latin typeface="Times New Roman" pitchFamily="18" charset="0"/>
                <a:cs typeface="Times New Roman" pitchFamily="18" charset="0"/>
              </a:rPr>
              <a:t>Agoniste en présence d’Antagoniste</a:t>
            </a:r>
          </a:p>
        </p:txBody>
      </p:sp>
      <p:cxnSp>
        <p:nvCxnSpPr>
          <p:cNvPr id="13" name="Connecteur droit avec flèche 12"/>
          <p:cNvCxnSpPr/>
          <p:nvPr/>
        </p:nvCxnSpPr>
        <p:spPr>
          <a:xfrm rot="16200000" flipV="1">
            <a:off x="7965282" y="3393281"/>
            <a:ext cx="214312"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79388" y="681038"/>
            <a:ext cx="8964612" cy="6176962"/>
          </a:xfrm>
          <a:prstGeom prst="rect">
            <a:avLst/>
          </a:prstGeom>
          <a:noFill/>
          <a:ln w="9525">
            <a:noFill/>
            <a:miter lim="800000"/>
            <a:headEnd/>
            <a:tailEnd/>
          </a:ln>
        </p:spPr>
      </p:pic>
      <p:sp>
        <p:nvSpPr>
          <p:cNvPr id="5" name="Rectangle à coins arrondis 4"/>
          <p:cNvSpPr/>
          <p:nvPr/>
        </p:nvSpPr>
        <p:spPr>
          <a:xfrm>
            <a:off x="642910" y="0"/>
            <a:ext cx="7000924" cy="50006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3200" b="1" dirty="0">
                <a:latin typeface="Times New Roman" pitchFamily="18" charset="0"/>
                <a:cs typeface="Times New Roman" pitchFamily="18" charset="0"/>
              </a:rPr>
              <a:t>Antagoniste compétitif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44463" y="692150"/>
            <a:ext cx="8891587" cy="5832475"/>
          </a:xfrm>
          <a:prstGeom prst="rect">
            <a:avLst/>
          </a:prstGeom>
          <a:noFill/>
          <a:ln w="9525">
            <a:noFill/>
            <a:miter lim="800000"/>
            <a:headEnd/>
            <a:tailEnd/>
          </a:ln>
        </p:spPr>
      </p:pic>
      <p:sp>
        <p:nvSpPr>
          <p:cNvPr id="7" name="Rectangle à coins arrondis 6"/>
          <p:cNvSpPr/>
          <p:nvPr/>
        </p:nvSpPr>
        <p:spPr>
          <a:xfrm>
            <a:off x="642910" y="0"/>
            <a:ext cx="7000924" cy="50006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3200" b="1" dirty="0">
                <a:latin typeface="Times New Roman" pitchFamily="18" charset="0"/>
                <a:cs typeface="Times New Roman" pitchFamily="18" charset="0"/>
              </a:rPr>
              <a:t>Antagoniste compétitif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357188" y="1071563"/>
            <a:ext cx="9072563" cy="4000500"/>
          </a:xfrm>
        </p:spPr>
        <p:txBody>
          <a:bodyPr/>
          <a:lstStyle/>
          <a:p>
            <a:pPr eaLnBrk="1" hangingPunct="1">
              <a:spcBef>
                <a:spcPts val="45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800" smtClean="0"/>
          </a:p>
          <a:p>
            <a:pPr lvl="1"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Liaison au récepteur sur un site autre que celui de l’agoniste</a:t>
            </a:r>
            <a:br>
              <a:rPr lang="en-GB" altLang="en-US" smtClean="0"/>
            </a:br>
            <a:endParaRPr lang="en-GB" altLang="en-US" smtClean="0"/>
          </a:p>
          <a:p>
            <a:pPr lvl="1" eaLnBrk="1" hangingPunct="1">
              <a:spcBef>
                <a:spcPts val="4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800" smtClean="0"/>
          </a:p>
          <a:p>
            <a:pPr lvl="1"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Diminution de l’effet maximal</a:t>
            </a:r>
            <a:br>
              <a:rPr lang="en-GB" altLang="en-US" smtClean="0"/>
            </a:br>
            <a:r>
              <a:rPr lang="en-GB" altLang="en-US" smtClean="0">
                <a:latin typeface="Wingdings" pitchFamily="2" charset="2"/>
              </a:rPr>
              <a:t></a:t>
            </a:r>
            <a:r>
              <a:rPr lang="en-GB" altLang="en-US" smtClean="0"/>
              <a:t> Diminution de l’efficacité</a:t>
            </a:r>
            <a:br>
              <a:rPr lang="en-GB" altLang="en-US" smtClean="0"/>
            </a:br>
            <a:r>
              <a:rPr lang="en-GB" altLang="en-US" smtClean="0">
                <a:latin typeface="Wingdings" pitchFamily="2" charset="2"/>
              </a:rPr>
              <a:t></a:t>
            </a:r>
            <a:r>
              <a:rPr lang="en-GB" altLang="en-US" smtClean="0"/>
              <a:t> Antagonisme insurmontable</a:t>
            </a:r>
          </a:p>
        </p:txBody>
      </p:sp>
      <p:sp>
        <p:nvSpPr>
          <p:cNvPr id="5" name="Text Box 4"/>
          <p:cNvSpPr txBox="1">
            <a:spLocks noChangeArrowheads="1"/>
          </p:cNvSpPr>
          <p:nvPr/>
        </p:nvSpPr>
        <p:spPr bwMode="auto">
          <a:xfrm>
            <a:off x="179388" y="15007"/>
            <a:ext cx="374454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fr-FR" sz="2400" b="1" i="1" u="sng" dirty="0">
                <a:latin typeface="Times New Roman" pitchFamily="18" charset="0"/>
                <a:cs typeface="Times New Roman" pitchFamily="18" charset="0"/>
              </a:rPr>
              <a:t>Antagoniste non compétitif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p:txBody>
          <a:bodyPr/>
          <a:lstStyle/>
          <a:p>
            <a:pPr eaLnBrk="1" hangingPunct="1"/>
            <a:endParaRPr lang="en-US" altLang="en-US" smtClean="0"/>
          </a:p>
        </p:txBody>
      </p:sp>
      <p:pic>
        <p:nvPicPr>
          <p:cNvPr id="9219" name="Picture 2"/>
          <p:cNvPicPr>
            <a:picLocks noChangeAspect="1" noChangeArrowheads="1"/>
          </p:cNvPicPr>
          <p:nvPr/>
        </p:nvPicPr>
        <p:blipFill>
          <a:blip r:embed="rId3"/>
          <a:srcRect t="6250"/>
          <a:stretch>
            <a:fillRect/>
          </a:stretch>
        </p:blipFill>
        <p:spPr bwMode="auto">
          <a:xfrm>
            <a:off x="0" y="0"/>
            <a:ext cx="9144000" cy="6858000"/>
          </a:xfrm>
          <a:prstGeom prst="rect">
            <a:avLst/>
          </a:prstGeom>
          <a:noFill/>
          <a:ln w="9525">
            <a:noFill/>
            <a:miter lim="800000"/>
            <a:headEnd/>
            <a:tailEnd/>
          </a:ln>
        </p:spPr>
      </p:pic>
      <p:sp>
        <p:nvSpPr>
          <p:cNvPr id="4" name="Explosion 2 3"/>
          <p:cNvSpPr/>
          <p:nvPr/>
        </p:nvSpPr>
        <p:spPr>
          <a:xfrm rot="1480918">
            <a:off x="6493613" y="741799"/>
            <a:ext cx="2504714" cy="3028189"/>
          </a:xfrm>
          <a:prstGeom prst="irregularSeal2">
            <a:avLst/>
          </a:prstGeom>
          <a:solidFill>
            <a:schemeClr val="bg2">
              <a:lumMod val="90000"/>
            </a:schemeClr>
          </a:solidFill>
          <a:ln>
            <a:solidFill>
              <a:schemeClr val="bg2">
                <a:lumMod val="50000"/>
              </a:schemeClr>
            </a:solidFill>
          </a:ln>
          <a:scene3d>
            <a:camera prst="orthographicFront"/>
            <a:lightRig rig="threePt" dir="t"/>
          </a:scene3d>
          <a:sp3d>
            <a:bevelT w="107950" h="11430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 name="ZoneTexte 4"/>
          <p:cNvSpPr txBox="1"/>
          <p:nvPr/>
        </p:nvSpPr>
        <p:spPr>
          <a:xfrm>
            <a:off x="6715125" y="2000250"/>
            <a:ext cx="1785938" cy="830263"/>
          </a:xfrm>
          <a:prstGeom prst="rect">
            <a:avLst/>
          </a:prstGeom>
          <a:noFill/>
        </p:spPr>
        <p:txBody>
          <a:bodyPr>
            <a:spAutoFit/>
          </a:bodyPr>
          <a:lstStyle/>
          <a:p>
            <a:pPr algn="ctr" eaLnBrk="1" fontAlgn="auto" hangingPunct="1">
              <a:spcBef>
                <a:spcPts val="0"/>
              </a:spcBef>
              <a:spcAft>
                <a:spcPts val="0"/>
              </a:spcAft>
              <a:defRPr/>
            </a:pPr>
            <a:r>
              <a:rPr lang="fr-FR" sz="2400" b="1" dirty="0">
                <a:solidFill>
                  <a:schemeClr val="accent1">
                    <a:lumMod val="75000"/>
                  </a:schemeClr>
                </a:solidFill>
                <a:latin typeface="Times New Roman" pitchFamily="18" charset="0"/>
                <a:cs typeface="Times New Roman" pitchFamily="18" charset="0"/>
              </a:rPr>
              <a:t>Effets cellulaires</a:t>
            </a:r>
          </a:p>
        </p:txBody>
      </p:sp>
      <p:sp>
        <p:nvSpPr>
          <p:cNvPr id="6" name="Rectangle à coins arrondis 5"/>
          <p:cNvSpPr/>
          <p:nvPr/>
        </p:nvSpPr>
        <p:spPr>
          <a:xfrm>
            <a:off x="0" y="142875"/>
            <a:ext cx="3214688" cy="571500"/>
          </a:xfrm>
          <a:prstGeom prst="roundRect">
            <a:avLst/>
          </a:prstGeom>
          <a:solidFill>
            <a:srgbClr val="DE6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400" b="1" dirty="0">
                <a:solidFill>
                  <a:schemeClr val="bg1"/>
                </a:solidFill>
                <a:latin typeface="Times New Roman" pitchFamily="18" charset="0"/>
                <a:cs typeface="Times New Roman" pitchFamily="18" charset="0"/>
              </a:rPr>
              <a:t>Pharmacocinétique</a:t>
            </a:r>
          </a:p>
        </p:txBody>
      </p:sp>
      <p:sp>
        <p:nvSpPr>
          <p:cNvPr id="7" name="Rectangle 6"/>
          <p:cNvSpPr/>
          <p:nvPr/>
        </p:nvSpPr>
        <p:spPr>
          <a:xfrm>
            <a:off x="6572250" y="4000500"/>
            <a:ext cx="2357438"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00063" y="428625"/>
            <a:ext cx="8229600" cy="785813"/>
          </a:xfrm>
        </p:spPr>
        <p:txBody>
          <a:bodyPr>
            <a:normAutofit fontScale="90000"/>
          </a:bodyPr>
          <a:lstStyle/>
          <a:p>
            <a:pPr eaLnBrk="1" fontAlgn="auto" hangingPunct="1">
              <a:spcAft>
                <a:spcPts val="0"/>
              </a:spcAft>
              <a:defRPr/>
            </a:pPr>
            <a:r>
              <a:rPr lang="fr-FR" sz="3800" dirty="0"/>
              <a:t>L’antagonisme non compétitif</a:t>
            </a:r>
            <a:br>
              <a:rPr lang="fr-FR" sz="3800" dirty="0"/>
            </a:br>
            <a:endParaRPr lang="fr-FR" sz="3800" dirty="0"/>
          </a:p>
        </p:txBody>
      </p:sp>
      <p:sp>
        <p:nvSpPr>
          <p:cNvPr id="38915" name="Rectangle 3"/>
          <p:cNvSpPr>
            <a:spLocks noGrp="1" noChangeArrowheads="1"/>
          </p:cNvSpPr>
          <p:nvPr>
            <p:ph type="body" idx="1"/>
          </p:nvPr>
        </p:nvSpPr>
        <p:spPr>
          <a:xfrm>
            <a:off x="395288" y="981075"/>
            <a:ext cx="8229600" cy="4525963"/>
          </a:xfrm>
        </p:spPr>
        <p:txBody>
          <a:bodyPr/>
          <a:lstStyle/>
          <a:p>
            <a:pPr eaLnBrk="1" hangingPunct="1">
              <a:lnSpc>
                <a:spcPct val="80000"/>
              </a:lnSpc>
              <a:buFont typeface="Wingdings" pitchFamily="2" charset="2"/>
              <a:buNone/>
            </a:pPr>
            <a:r>
              <a:rPr lang="fr-FR" altLang="en-US" sz="1600" b="1" smtClean="0"/>
              <a:t>     </a:t>
            </a:r>
          </a:p>
          <a:p>
            <a:pPr eaLnBrk="1" hangingPunct="1">
              <a:lnSpc>
                <a:spcPct val="80000"/>
              </a:lnSpc>
              <a:buFont typeface="Wingdings" pitchFamily="2" charset="2"/>
              <a:buNone/>
            </a:pPr>
            <a:r>
              <a:rPr lang="fr-FR" altLang="en-US" sz="1800" b="1" smtClean="0"/>
              <a:t>%   Effet</a:t>
            </a:r>
          </a:p>
          <a:p>
            <a:pPr eaLnBrk="1" hangingPunct="1">
              <a:lnSpc>
                <a:spcPct val="80000"/>
              </a:lnSpc>
            </a:pPr>
            <a:endParaRPr lang="fr-FR" altLang="en-US" sz="1800" b="1" smtClean="0"/>
          </a:p>
          <a:p>
            <a:pPr eaLnBrk="1" hangingPunct="1">
              <a:lnSpc>
                <a:spcPct val="80000"/>
              </a:lnSpc>
            </a:pPr>
            <a:endParaRPr lang="fr-FR" altLang="en-US" sz="1800" b="1" smtClean="0"/>
          </a:p>
          <a:p>
            <a:pPr eaLnBrk="1" hangingPunct="1">
              <a:lnSpc>
                <a:spcPct val="80000"/>
              </a:lnSpc>
            </a:pPr>
            <a:endParaRPr lang="fr-FR" altLang="en-US" sz="1800" b="1" smtClean="0"/>
          </a:p>
          <a:p>
            <a:pPr eaLnBrk="1" hangingPunct="1">
              <a:lnSpc>
                <a:spcPct val="80000"/>
              </a:lnSpc>
            </a:pPr>
            <a:endParaRPr lang="fr-FR" altLang="en-US" sz="1800" b="1" smtClean="0"/>
          </a:p>
          <a:p>
            <a:pPr eaLnBrk="1" hangingPunct="1">
              <a:lnSpc>
                <a:spcPct val="80000"/>
              </a:lnSpc>
              <a:buFont typeface="Wingdings" pitchFamily="2" charset="2"/>
              <a:buNone/>
            </a:pPr>
            <a:r>
              <a:rPr lang="fr-FR" altLang="en-US" sz="1800" b="1" smtClean="0"/>
              <a:t>                                                                       A</a:t>
            </a:r>
          </a:p>
          <a:p>
            <a:pPr eaLnBrk="1" hangingPunct="1">
              <a:lnSpc>
                <a:spcPct val="80000"/>
              </a:lnSpc>
            </a:pPr>
            <a:endParaRPr lang="fr-FR" altLang="en-US" sz="1800" b="1" smtClean="0"/>
          </a:p>
          <a:p>
            <a:pPr eaLnBrk="1" hangingPunct="1">
              <a:lnSpc>
                <a:spcPct val="80000"/>
              </a:lnSpc>
              <a:buFont typeface="Wingdings" pitchFamily="2" charset="2"/>
              <a:buNone/>
            </a:pPr>
            <a:r>
              <a:rPr lang="fr-FR" altLang="en-US" sz="1800" b="1" smtClean="0"/>
              <a:t>                                                           </a:t>
            </a:r>
          </a:p>
          <a:p>
            <a:pPr eaLnBrk="1" hangingPunct="1">
              <a:lnSpc>
                <a:spcPct val="80000"/>
              </a:lnSpc>
              <a:buFont typeface="Wingdings" pitchFamily="2" charset="2"/>
              <a:buNone/>
            </a:pPr>
            <a:r>
              <a:rPr lang="fr-FR" altLang="en-US" sz="1800" b="1" smtClean="0"/>
              <a:t>50%                                                              A</a:t>
            </a:r>
            <a:r>
              <a:rPr lang="fr-FR" altLang="en-US" sz="1800" b="1" baseline="-25000" smtClean="0"/>
              <a:t>B</a:t>
            </a:r>
            <a:endParaRPr lang="fr-FR" altLang="en-US" sz="1800" b="1" smtClean="0"/>
          </a:p>
          <a:p>
            <a:pPr eaLnBrk="1" hangingPunct="1">
              <a:lnSpc>
                <a:spcPct val="80000"/>
              </a:lnSpc>
              <a:buFont typeface="Wingdings" pitchFamily="2" charset="2"/>
              <a:buNone/>
            </a:pPr>
            <a:endParaRPr lang="fr-FR" altLang="en-US" sz="1800" b="1" smtClean="0"/>
          </a:p>
          <a:p>
            <a:pPr eaLnBrk="1" hangingPunct="1">
              <a:lnSpc>
                <a:spcPct val="80000"/>
              </a:lnSpc>
              <a:buFont typeface="Wingdings" pitchFamily="2" charset="2"/>
              <a:buNone/>
            </a:pPr>
            <a:endParaRPr lang="fr-FR" altLang="en-US" sz="1800" b="1" smtClean="0"/>
          </a:p>
          <a:p>
            <a:pPr eaLnBrk="1" hangingPunct="1">
              <a:lnSpc>
                <a:spcPct val="80000"/>
              </a:lnSpc>
              <a:buFont typeface="Wingdings" pitchFamily="2" charset="2"/>
              <a:buNone/>
            </a:pPr>
            <a:endParaRPr lang="fr-FR" altLang="en-US" sz="1800" b="1" smtClean="0"/>
          </a:p>
          <a:p>
            <a:pPr eaLnBrk="1" hangingPunct="1">
              <a:lnSpc>
                <a:spcPct val="80000"/>
              </a:lnSpc>
              <a:buFont typeface="Wingdings" pitchFamily="2" charset="2"/>
              <a:buNone/>
            </a:pPr>
            <a:endParaRPr lang="fr-FR" altLang="en-US" sz="1800" b="1" smtClean="0"/>
          </a:p>
          <a:p>
            <a:pPr eaLnBrk="1" hangingPunct="1">
              <a:lnSpc>
                <a:spcPct val="80000"/>
              </a:lnSpc>
              <a:buFont typeface="Wingdings" pitchFamily="2" charset="2"/>
              <a:buNone/>
            </a:pPr>
            <a:r>
              <a:rPr lang="fr-FR" altLang="en-US" sz="1800" b="1" smtClean="0"/>
              <a:t>                                                                                                             Log [A]</a:t>
            </a:r>
          </a:p>
          <a:p>
            <a:pPr eaLnBrk="1" hangingPunct="1">
              <a:lnSpc>
                <a:spcPct val="80000"/>
              </a:lnSpc>
              <a:buFont typeface="Wingdings" pitchFamily="2" charset="2"/>
              <a:buNone/>
            </a:pPr>
            <a:r>
              <a:rPr lang="fr-FR" altLang="en-US" sz="1800" smtClean="0"/>
              <a:t>                                           </a:t>
            </a:r>
            <a:r>
              <a:rPr lang="fr-FR" altLang="en-US" sz="1800" b="1" smtClean="0"/>
              <a:t>[A</a:t>
            </a:r>
            <a:r>
              <a:rPr lang="fr-FR" altLang="en-US" sz="1800" b="1" baseline="-25000" smtClean="0"/>
              <a:t>50</a:t>
            </a:r>
            <a:r>
              <a:rPr lang="fr-FR" altLang="en-US" sz="1800" b="1" smtClean="0"/>
              <a:t>] </a:t>
            </a:r>
            <a:r>
              <a:rPr lang="en-US" altLang="en-US" sz="1800" b="1" smtClean="0">
                <a:cs typeface="Times New Roman" pitchFamily="18" charset="0"/>
              </a:rPr>
              <a:t>= </a:t>
            </a:r>
            <a:r>
              <a:rPr lang="fr-FR" altLang="en-US" sz="1800" b="1" smtClean="0"/>
              <a:t>[A</a:t>
            </a:r>
            <a:r>
              <a:rPr lang="fr-FR" altLang="en-US" sz="1800" b="1" baseline="-25000" smtClean="0"/>
              <a:t>B50</a:t>
            </a:r>
            <a:r>
              <a:rPr lang="fr-FR" altLang="en-US" sz="1800" b="1" smtClean="0"/>
              <a:t>]</a:t>
            </a:r>
          </a:p>
          <a:p>
            <a:pPr eaLnBrk="1" hangingPunct="1">
              <a:lnSpc>
                <a:spcPct val="80000"/>
              </a:lnSpc>
              <a:buFont typeface="Wingdings" pitchFamily="2" charset="2"/>
              <a:buNone/>
            </a:pPr>
            <a:endParaRPr lang="fr-FR" altLang="en-US" sz="1800" b="1" smtClean="0"/>
          </a:p>
          <a:p>
            <a:pPr eaLnBrk="1" hangingPunct="1">
              <a:lnSpc>
                <a:spcPct val="80000"/>
              </a:lnSpc>
              <a:buFont typeface="Wingdings" pitchFamily="2" charset="2"/>
              <a:buNone/>
            </a:pPr>
            <a:endParaRPr lang="fr-FR" altLang="en-US" sz="1800" b="1" smtClean="0"/>
          </a:p>
          <a:p>
            <a:pPr eaLnBrk="1" hangingPunct="1">
              <a:lnSpc>
                <a:spcPct val="80000"/>
              </a:lnSpc>
            </a:pPr>
            <a:endParaRPr lang="fr-FR" altLang="en-US" sz="1600" smtClean="0"/>
          </a:p>
        </p:txBody>
      </p:sp>
      <p:sp>
        <p:nvSpPr>
          <p:cNvPr id="38916" name="Freeform 4"/>
          <p:cNvSpPr>
            <a:spLocks/>
          </p:cNvSpPr>
          <p:nvPr/>
        </p:nvSpPr>
        <p:spPr bwMode="auto">
          <a:xfrm>
            <a:off x="2124075" y="2852738"/>
            <a:ext cx="2376488" cy="2209800"/>
          </a:xfrm>
          <a:custGeom>
            <a:avLst/>
            <a:gdLst>
              <a:gd name="T0" fmla="*/ 0 w 1497"/>
              <a:gd name="T1" fmla="*/ 2147483646 h 1392"/>
              <a:gd name="T2" fmla="*/ 2147483646 w 1497"/>
              <a:gd name="T3" fmla="*/ 2147483646 h 1392"/>
              <a:gd name="T4" fmla="*/ 2147483646 w 1497"/>
              <a:gd name="T5" fmla="*/ 2147483646 h 1392"/>
              <a:gd name="T6" fmla="*/ 2147483646 w 1497"/>
              <a:gd name="T7" fmla="*/ 2147483646 h 1392"/>
              <a:gd name="T8" fmla="*/ 0 60000 65536"/>
              <a:gd name="T9" fmla="*/ 0 60000 65536"/>
              <a:gd name="T10" fmla="*/ 0 60000 65536"/>
              <a:gd name="T11" fmla="*/ 0 60000 65536"/>
              <a:gd name="T12" fmla="*/ 0 w 1497"/>
              <a:gd name="T13" fmla="*/ 0 h 1392"/>
              <a:gd name="T14" fmla="*/ 1497 w 1497"/>
              <a:gd name="T15" fmla="*/ 1392 h 1392"/>
            </a:gdLst>
            <a:ahLst/>
            <a:cxnLst>
              <a:cxn ang="T8">
                <a:pos x="T0" y="T1"/>
              </a:cxn>
              <a:cxn ang="T9">
                <a:pos x="T2" y="T3"/>
              </a:cxn>
              <a:cxn ang="T10">
                <a:pos x="T4" y="T5"/>
              </a:cxn>
              <a:cxn ang="T11">
                <a:pos x="T6" y="T7"/>
              </a:cxn>
            </a:cxnLst>
            <a:rect l="T12" t="T13" r="T14" b="T15"/>
            <a:pathLst>
              <a:path w="1497" h="1392">
                <a:moveTo>
                  <a:pt x="0" y="1376"/>
                </a:moveTo>
                <a:cubicBezTo>
                  <a:pt x="162" y="1384"/>
                  <a:pt x="325" y="1392"/>
                  <a:pt x="499" y="1195"/>
                </a:cubicBezTo>
                <a:cubicBezTo>
                  <a:pt x="673" y="998"/>
                  <a:pt x="877" y="394"/>
                  <a:pt x="1043" y="197"/>
                </a:cubicBezTo>
                <a:cubicBezTo>
                  <a:pt x="1209" y="0"/>
                  <a:pt x="1353" y="7"/>
                  <a:pt x="1497" y="15"/>
                </a:cubicBezTo>
              </a:path>
            </a:pathLst>
          </a:custGeom>
          <a:noFill/>
          <a:ln w="57150">
            <a:solidFill>
              <a:schemeClr val="tx1"/>
            </a:solidFill>
            <a:round/>
            <a:headEnd/>
            <a:tailEnd/>
          </a:ln>
        </p:spPr>
        <p:txBody>
          <a:bodyPr/>
          <a:lstStyle/>
          <a:p>
            <a:endParaRPr lang="fr-FR"/>
          </a:p>
        </p:txBody>
      </p:sp>
      <p:sp>
        <p:nvSpPr>
          <p:cNvPr id="38917" name="Line 5"/>
          <p:cNvSpPr>
            <a:spLocks noChangeShapeType="1"/>
          </p:cNvSpPr>
          <p:nvPr/>
        </p:nvSpPr>
        <p:spPr bwMode="auto">
          <a:xfrm flipV="1">
            <a:off x="755650" y="1144588"/>
            <a:ext cx="0" cy="3917950"/>
          </a:xfrm>
          <a:prstGeom prst="line">
            <a:avLst/>
          </a:prstGeom>
          <a:noFill/>
          <a:ln w="9525">
            <a:solidFill>
              <a:schemeClr val="tx1"/>
            </a:solidFill>
            <a:round/>
            <a:headEnd/>
            <a:tailEnd type="triangle" w="med" len="med"/>
          </a:ln>
        </p:spPr>
        <p:txBody>
          <a:bodyPr/>
          <a:lstStyle/>
          <a:p>
            <a:endParaRPr lang="fr-FR"/>
          </a:p>
        </p:txBody>
      </p:sp>
      <p:sp>
        <p:nvSpPr>
          <p:cNvPr id="38918" name="Line 6"/>
          <p:cNvSpPr>
            <a:spLocks noChangeShapeType="1"/>
          </p:cNvSpPr>
          <p:nvPr/>
        </p:nvSpPr>
        <p:spPr bwMode="auto">
          <a:xfrm>
            <a:off x="755650" y="5070475"/>
            <a:ext cx="5581650" cy="0"/>
          </a:xfrm>
          <a:prstGeom prst="line">
            <a:avLst/>
          </a:prstGeom>
          <a:noFill/>
          <a:ln w="9525">
            <a:solidFill>
              <a:schemeClr val="tx1"/>
            </a:solidFill>
            <a:round/>
            <a:headEnd/>
            <a:tailEnd type="triangle" w="med" len="med"/>
          </a:ln>
        </p:spPr>
        <p:txBody>
          <a:bodyPr/>
          <a:lstStyle/>
          <a:p>
            <a:endParaRPr lang="fr-FR"/>
          </a:p>
        </p:txBody>
      </p:sp>
      <p:sp>
        <p:nvSpPr>
          <p:cNvPr id="38919" name="Line 7"/>
          <p:cNvSpPr>
            <a:spLocks noChangeShapeType="1"/>
          </p:cNvSpPr>
          <p:nvPr/>
        </p:nvSpPr>
        <p:spPr bwMode="auto">
          <a:xfrm>
            <a:off x="755650" y="3716338"/>
            <a:ext cx="2663825" cy="0"/>
          </a:xfrm>
          <a:prstGeom prst="line">
            <a:avLst/>
          </a:prstGeom>
          <a:noFill/>
          <a:ln w="9525">
            <a:solidFill>
              <a:schemeClr val="tx1"/>
            </a:solidFill>
            <a:prstDash val="dash"/>
            <a:round/>
            <a:headEnd/>
            <a:tailEnd/>
          </a:ln>
        </p:spPr>
        <p:txBody>
          <a:bodyPr/>
          <a:lstStyle/>
          <a:p>
            <a:endParaRPr lang="fr-FR"/>
          </a:p>
        </p:txBody>
      </p:sp>
      <p:sp>
        <p:nvSpPr>
          <p:cNvPr id="38920" name="Line 8"/>
          <p:cNvSpPr>
            <a:spLocks noChangeShapeType="1"/>
          </p:cNvSpPr>
          <p:nvPr/>
        </p:nvSpPr>
        <p:spPr bwMode="auto">
          <a:xfrm>
            <a:off x="3476625" y="3789363"/>
            <a:ext cx="0" cy="1295400"/>
          </a:xfrm>
          <a:prstGeom prst="line">
            <a:avLst/>
          </a:prstGeom>
          <a:noFill/>
          <a:ln w="9525">
            <a:solidFill>
              <a:schemeClr val="tx1"/>
            </a:solidFill>
            <a:prstDash val="dash"/>
            <a:round/>
            <a:headEnd/>
            <a:tailEnd/>
          </a:ln>
        </p:spPr>
        <p:txBody>
          <a:bodyPr/>
          <a:lstStyle/>
          <a:p>
            <a:endParaRPr lang="fr-FR"/>
          </a:p>
        </p:txBody>
      </p:sp>
      <p:sp>
        <p:nvSpPr>
          <p:cNvPr id="38921" name="Freeform 9"/>
          <p:cNvSpPr>
            <a:spLocks/>
          </p:cNvSpPr>
          <p:nvPr/>
        </p:nvSpPr>
        <p:spPr bwMode="auto">
          <a:xfrm>
            <a:off x="3016250" y="3663950"/>
            <a:ext cx="1368425" cy="1392238"/>
          </a:xfrm>
          <a:custGeom>
            <a:avLst/>
            <a:gdLst>
              <a:gd name="T0" fmla="*/ 0 w 862"/>
              <a:gd name="T1" fmla="*/ 2147483646 h 877"/>
              <a:gd name="T2" fmla="*/ 2147483646 w 862"/>
              <a:gd name="T3" fmla="*/ 2147483646 h 877"/>
              <a:gd name="T4" fmla="*/ 2147483646 w 862"/>
              <a:gd name="T5" fmla="*/ 2147483646 h 877"/>
              <a:gd name="T6" fmla="*/ 2147483646 w 862"/>
              <a:gd name="T7" fmla="*/ 2147483646 h 877"/>
              <a:gd name="T8" fmla="*/ 0 60000 65536"/>
              <a:gd name="T9" fmla="*/ 0 60000 65536"/>
              <a:gd name="T10" fmla="*/ 0 60000 65536"/>
              <a:gd name="T11" fmla="*/ 0 60000 65536"/>
              <a:gd name="T12" fmla="*/ 0 w 862"/>
              <a:gd name="T13" fmla="*/ 0 h 877"/>
              <a:gd name="T14" fmla="*/ 862 w 862"/>
              <a:gd name="T15" fmla="*/ 877 h 877"/>
            </a:gdLst>
            <a:ahLst/>
            <a:cxnLst>
              <a:cxn ang="T8">
                <a:pos x="T0" y="T1"/>
              </a:cxn>
              <a:cxn ang="T9">
                <a:pos x="T2" y="T3"/>
              </a:cxn>
              <a:cxn ang="T10">
                <a:pos x="T4" y="T5"/>
              </a:cxn>
              <a:cxn ang="T11">
                <a:pos x="T6" y="T7"/>
              </a:cxn>
            </a:cxnLst>
            <a:rect l="T12" t="T13" r="T14" b="T15"/>
            <a:pathLst>
              <a:path w="862" h="877">
                <a:moveTo>
                  <a:pt x="0" y="877"/>
                </a:moveTo>
                <a:cubicBezTo>
                  <a:pt x="75" y="827"/>
                  <a:pt x="151" y="778"/>
                  <a:pt x="227" y="650"/>
                </a:cubicBezTo>
                <a:cubicBezTo>
                  <a:pt x="303" y="522"/>
                  <a:pt x="348" y="212"/>
                  <a:pt x="454" y="106"/>
                </a:cubicBezTo>
                <a:cubicBezTo>
                  <a:pt x="560" y="0"/>
                  <a:pt x="794" y="30"/>
                  <a:pt x="862" y="15"/>
                </a:cubicBezTo>
              </a:path>
            </a:pathLst>
          </a:custGeom>
          <a:noFill/>
          <a:ln w="57150">
            <a:solidFill>
              <a:schemeClr val="tx1"/>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1520" y="908720"/>
            <a:ext cx="2736304" cy="666328"/>
          </a:xfrm>
        </p:spPr>
        <p:style>
          <a:lnRef idx="1">
            <a:schemeClr val="accent2"/>
          </a:lnRef>
          <a:fillRef idx="2">
            <a:schemeClr val="accent2"/>
          </a:fillRef>
          <a:effectRef idx="1">
            <a:schemeClr val="accent2"/>
          </a:effectRef>
          <a:fontRef idx="minor">
            <a:schemeClr val="dk1"/>
          </a:fontRef>
        </p:style>
        <p:txBody>
          <a:bodyPr>
            <a:noAutofit/>
          </a:bodyPr>
          <a:lstStyle/>
          <a:p>
            <a:pPr eaLnBrk="1" fontAlgn="auto" hangingPunct="1">
              <a:spcAft>
                <a:spcPts val="0"/>
              </a:spcAft>
              <a:defRPr/>
            </a:pPr>
            <a:r>
              <a:rPr lang="fr-FR" sz="3200" dirty="0" smtClean="0">
                <a:solidFill>
                  <a:schemeClr val="bg2">
                    <a:lumMod val="10000"/>
                  </a:schemeClr>
                </a:solidFill>
                <a:latin typeface="Comic Sans MS" pitchFamily="66" charset="0"/>
              </a:rPr>
              <a:t>Organe isolé:</a:t>
            </a:r>
          </a:p>
        </p:txBody>
      </p:sp>
      <p:sp>
        <p:nvSpPr>
          <p:cNvPr id="7" name="Rectangle 2"/>
          <p:cNvSpPr txBox="1">
            <a:spLocks noChangeArrowheads="1"/>
          </p:cNvSpPr>
          <p:nvPr/>
        </p:nvSpPr>
        <p:spPr>
          <a:xfrm>
            <a:off x="107504" y="1844824"/>
            <a:ext cx="4104456" cy="3024336"/>
          </a:xfrm>
          <a:prstGeom prst="rect">
            <a:avLst/>
          </a:prstGeom>
        </p:spPr>
        <p:style>
          <a:lnRef idx="1">
            <a:schemeClr val="accent2"/>
          </a:lnRef>
          <a:fillRef idx="3">
            <a:schemeClr val="accent2"/>
          </a:fillRef>
          <a:effectRef idx="2">
            <a:schemeClr val="accent2"/>
          </a:effectRef>
          <a:fontRef idx="minor">
            <a:schemeClr val="lt1"/>
          </a:fontRef>
        </p:style>
        <p:txBody>
          <a:bodyPr lIns="0" rIns="0" bIns="0" anchor="b"/>
          <a:lstStyle/>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Jéjunum de lapin</a:t>
            </a:r>
          </a:p>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Iléon de cobaye</a:t>
            </a:r>
          </a:p>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Utérus de ratte gravide</a:t>
            </a:r>
          </a:p>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Fundus isolé de l’estomac de                                                                                                                      rat</a:t>
            </a:r>
          </a:p>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Rectus abdominis de grenouille</a:t>
            </a:r>
          </a:p>
          <a:p>
            <a:pPr eaLnBrk="1" fontAlgn="auto" hangingPunct="1">
              <a:spcAft>
                <a:spcPts val="0"/>
              </a:spcAft>
              <a:buFont typeface="Wingdings" pitchFamily="2" charset="2"/>
              <a:buChar char="Ø"/>
              <a:defRPr/>
            </a:pPr>
            <a:r>
              <a:rPr lang="fr-FR" sz="2400" dirty="0">
                <a:solidFill>
                  <a:schemeClr val="bg2">
                    <a:lumMod val="10000"/>
                  </a:schemeClr>
                </a:solidFill>
                <a:latin typeface="Times New Roman" pitchFamily="18" charset="0"/>
                <a:cs typeface="Times New Roman" pitchFamily="18" charset="0"/>
              </a:rPr>
              <a:t>Oreillette isolée de cobaye</a:t>
            </a:r>
          </a:p>
          <a:p>
            <a:pPr eaLnBrk="1" fontAlgn="auto" hangingPunct="1">
              <a:spcAft>
                <a:spcPts val="0"/>
              </a:spcAft>
              <a:defRPr/>
            </a:pPr>
            <a:endParaRPr lang="fr-FR" sz="2400" dirty="0">
              <a:solidFill>
                <a:schemeClr val="bg2">
                  <a:lumMod val="10000"/>
                </a:schemeClr>
              </a:solidFill>
              <a:latin typeface="Times New Roman" pitchFamily="18" charset="0"/>
              <a:cs typeface="Times New Roman" pitchFamily="18" charset="0"/>
            </a:endParaRPr>
          </a:p>
        </p:txBody>
      </p:sp>
      <p:pic>
        <p:nvPicPr>
          <p:cNvPr id="11272" name="Picture 3"/>
          <p:cNvPicPr>
            <a:picLocks noChangeAspect="1" noChangeArrowheads="1"/>
          </p:cNvPicPr>
          <p:nvPr/>
        </p:nvPicPr>
        <p:blipFill>
          <a:blip r:embed="rId3"/>
          <a:srcRect/>
          <a:stretch>
            <a:fillRect/>
          </a:stretch>
        </p:blipFill>
        <p:spPr bwMode="auto">
          <a:xfrm>
            <a:off x="4284663" y="404813"/>
            <a:ext cx="4859337" cy="5229225"/>
          </a:xfrm>
          <a:prstGeom prst="rect">
            <a:avLst/>
          </a:prstGeom>
          <a:noFill/>
          <a:ln w="9525">
            <a:noFill/>
            <a:miter lim="800000"/>
            <a:headEnd/>
            <a:tailEnd/>
          </a:ln>
        </p:spPr>
      </p:pic>
      <p:pic>
        <p:nvPicPr>
          <p:cNvPr id="11273" name="Picture 2"/>
          <p:cNvPicPr>
            <a:picLocks noChangeAspect="1" noChangeArrowheads="1"/>
          </p:cNvPicPr>
          <p:nvPr/>
        </p:nvPicPr>
        <p:blipFill>
          <a:blip r:embed="rId4"/>
          <a:srcRect/>
          <a:stretch>
            <a:fillRect/>
          </a:stretch>
        </p:blipFill>
        <p:spPr bwMode="auto">
          <a:xfrm>
            <a:off x="395288" y="0"/>
            <a:ext cx="79914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4282" y="428604"/>
            <a:ext cx="2736304" cy="666328"/>
          </a:xfrm>
        </p:spPr>
        <p:style>
          <a:lnRef idx="1">
            <a:schemeClr val="accent2"/>
          </a:lnRef>
          <a:fillRef idx="2">
            <a:schemeClr val="accent2"/>
          </a:fillRef>
          <a:effectRef idx="1">
            <a:schemeClr val="accent2"/>
          </a:effectRef>
          <a:fontRef idx="minor">
            <a:schemeClr val="dk1"/>
          </a:fontRef>
        </p:style>
        <p:txBody>
          <a:bodyPr>
            <a:noAutofit/>
          </a:bodyPr>
          <a:lstStyle/>
          <a:p>
            <a:pPr eaLnBrk="1" fontAlgn="auto" hangingPunct="1">
              <a:spcAft>
                <a:spcPts val="0"/>
              </a:spcAft>
              <a:defRPr/>
            </a:pPr>
            <a:r>
              <a:rPr lang="fr-FR" sz="3200" dirty="0" smtClean="0">
                <a:solidFill>
                  <a:schemeClr val="bg2">
                    <a:lumMod val="10000"/>
                  </a:schemeClr>
                </a:solidFill>
                <a:latin typeface="Comic Sans MS" pitchFamily="66" charset="0"/>
              </a:rPr>
              <a:t>Organe isolé:</a:t>
            </a:r>
          </a:p>
        </p:txBody>
      </p:sp>
      <p:sp>
        <p:nvSpPr>
          <p:cNvPr id="7" name="Rectangle 2"/>
          <p:cNvSpPr txBox="1">
            <a:spLocks noChangeArrowheads="1"/>
          </p:cNvSpPr>
          <p:nvPr/>
        </p:nvSpPr>
        <p:spPr>
          <a:xfrm>
            <a:off x="107504" y="1844824"/>
            <a:ext cx="4104456" cy="3024336"/>
          </a:xfrm>
          <a:prstGeom prst="rect">
            <a:avLst/>
          </a:prstGeom>
        </p:spPr>
        <p:style>
          <a:lnRef idx="1">
            <a:schemeClr val="accent2"/>
          </a:lnRef>
          <a:fillRef idx="3">
            <a:schemeClr val="accent2"/>
          </a:fillRef>
          <a:effectRef idx="2">
            <a:schemeClr val="accent2"/>
          </a:effectRef>
          <a:fontRef idx="minor">
            <a:schemeClr val="lt1"/>
          </a:fontRef>
        </p:style>
        <p:txBody>
          <a:bodyPr lIns="0" rIns="0" bIns="0" anchor="b"/>
          <a:lstStyle/>
          <a:p>
            <a:pPr eaLnBrk="1" fontAlgn="auto" hangingPunct="1">
              <a:spcAft>
                <a:spcPts val="0"/>
              </a:spcAft>
              <a:buFontTx/>
              <a:buBlip>
                <a:blip r:embed="rId3"/>
              </a:buBlip>
              <a:defRPr/>
            </a:pPr>
            <a:r>
              <a:rPr lang="fr-FR" sz="2400" dirty="0">
                <a:solidFill>
                  <a:schemeClr val="bg2">
                    <a:lumMod val="10000"/>
                  </a:schemeClr>
                </a:solidFill>
                <a:latin typeface="Times New Roman" pitchFamily="18" charset="0"/>
                <a:cs typeface="Times New Roman" pitchFamily="18" charset="0"/>
              </a:rPr>
              <a:t>Isoler un organe donné d’un animal fraichement tué.</a:t>
            </a:r>
          </a:p>
          <a:p>
            <a:pPr eaLnBrk="1" fontAlgn="auto" hangingPunct="1">
              <a:spcAft>
                <a:spcPts val="0"/>
              </a:spcAft>
              <a:buFontTx/>
              <a:buBlip>
                <a:blip r:embed="rId3"/>
              </a:buBlip>
              <a:defRPr/>
            </a:pPr>
            <a:r>
              <a:rPr lang="fr-FR" sz="2400" dirty="0">
                <a:solidFill>
                  <a:schemeClr val="bg2">
                    <a:lumMod val="10000"/>
                  </a:schemeClr>
                </a:solidFill>
                <a:latin typeface="Times New Roman" pitchFamily="18" charset="0"/>
                <a:cs typeface="Times New Roman" pitchFamily="18" charset="0"/>
              </a:rPr>
              <a:t>Laisser reposer l’organe pendant 30 mn dans une solution physiologique adéquate.</a:t>
            </a:r>
          </a:p>
          <a:p>
            <a:pPr eaLnBrk="1" fontAlgn="auto" hangingPunct="1">
              <a:spcAft>
                <a:spcPts val="0"/>
              </a:spcAft>
              <a:buFontTx/>
              <a:buBlip>
                <a:blip r:embed="rId3"/>
              </a:buBlip>
              <a:defRPr/>
            </a:pPr>
            <a:endParaRPr lang="fr-FR" sz="2400" dirty="0">
              <a:solidFill>
                <a:schemeClr val="bg2">
                  <a:lumMod val="10000"/>
                </a:schemeClr>
              </a:solidFill>
              <a:latin typeface="Times New Roman" pitchFamily="18" charset="0"/>
              <a:cs typeface="Times New Roman" pitchFamily="18" charset="0"/>
            </a:endParaRPr>
          </a:p>
          <a:p>
            <a:pPr eaLnBrk="1" fontAlgn="auto" hangingPunct="1">
              <a:spcAft>
                <a:spcPts val="0"/>
              </a:spcAft>
              <a:defRPr/>
            </a:pPr>
            <a:endParaRPr lang="fr-FR" sz="2400" dirty="0">
              <a:solidFill>
                <a:schemeClr val="bg2">
                  <a:lumMod val="10000"/>
                </a:schemeClr>
              </a:solidFill>
              <a:latin typeface="Times New Roman" pitchFamily="18" charset="0"/>
              <a:cs typeface="Times New Roman" pitchFamily="18" charset="0"/>
            </a:endParaRPr>
          </a:p>
        </p:txBody>
      </p:sp>
      <p:pic>
        <p:nvPicPr>
          <p:cNvPr id="13320" name="Picture 3"/>
          <p:cNvPicPr>
            <a:picLocks noChangeAspect="1" noChangeArrowheads="1"/>
          </p:cNvPicPr>
          <p:nvPr/>
        </p:nvPicPr>
        <p:blipFill>
          <a:blip r:embed="rId4"/>
          <a:srcRect/>
          <a:stretch>
            <a:fillRect/>
          </a:stretch>
        </p:blipFill>
        <p:spPr bwMode="auto">
          <a:xfrm>
            <a:off x="4284663" y="404813"/>
            <a:ext cx="4859337" cy="5229225"/>
          </a:xfrm>
          <a:prstGeom prst="rect">
            <a:avLst/>
          </a:prstGeom>
          <a:noFill/>
          <a:ln w="9525">
            <a:noFill/>
            <a:miter lim="800000"/>
            <a:headEnd/>
            <a:tailEnd/>
          </a:ln>
        </p:spPr>
      </p:pic>
      <p:sp>
        <p:nvSpPr>
          <p:cNvPr id="9" name="Rectangle 2"/>
          <p:cNvSpPr txBox="1">
            <a:spLocks noChangeArrowheads="1"/>
          </p:cNvSpPr>
          <p:nvPr/>
        </p:nvSpPr>
        <p:spPr>
          <a:xfrm>
            <a:off x="107504" y="5661248"/>
            <a:ext cx="8892480" cy="864096"/>
          </a:xfrm>
          <a:prstGeom prst="rect">
            <a:avLst/>
          </a:prstGeom>
        </p:spPr>
        <p:style>
          <a:lnRef idx="1">
            <a:schemeClr val="accent2"/>
          </a:lnRef>
          <a:fillRef idx="2">
            <a:schemeClr val="accent2"/>
          </a:fillRef>
          <a:effectRef idx="1">
            <a:schemeClr val="accent2"/>
          </a:effectRef>
          <a:fontRef idx="minor">
            <a:schemeClr val="dk1"/>
          </a:fontRef>
        </p:style>
        <p:txBody>
          <a:bodyPr lIns="0" rIns="0" bIns="0" anchor="b"/>
          <a:lstStyle/>
          <a:p>
            <a:pPr eaLnBrk="1" fontAlgn="auto" hangingPunct="1">
              <a:spcAft>
                <a:spcPts val="0"/>
              </a:spcAft>
              <a:defRPr/>
            </a:pPr>
            <a:r>
              <a:rPr lang="fr-FR" sz="3200" dirty="0">
                <a:solidFill>
                  <a:schemeClr val="bg2">
                    <a:lumMod val="10000"/>
                  </a:schemeClr>
                </a:solidFill>
                <a:latin typeface="Comic Sans MS" pitchFamily="66" charset="0"/>
              </a:rPr>
              <a:t>Solutions physiologiques: </a:t>
            </a:r>
            <a:r>
              <a:rPr lang="fr-FR" sz="2400" dirty="0">
                <a:solidFill>
                  <a:schemeClr val="bg2">
                    <a:lumMod val="10000"/>
                  </a:schemeClr>
                </a:solidFill>
                <a:latin typeface="Comic Sans MS" pitchFamily="66" charset="0"/>
              </a:rPr>
              <a:t>survie de l’organe et ses possibilités de répondre à des stimuli variés</a:t>
            </a:r>
            <a:endParaRPr lang="fr-FR" sz="3200" dirty="0">
              <a:solidFill>
                <a:schemeClr val="bg2">
                  <a:lumMod val="10000"/>
                </a:schemeClr>
              </a:solidFill>
              <a:latin typeface="Comic Sans MS" pitchFamily="66" charset="0"/>
            </a:endParaRPr>
          </a:p>
        </p:txBody>
      </p:sp>
      <p:pic>
        <p:nvPicPr>
          <p:cNvPr id="13324" name="Picture 2"/>
          <p:cNvPicPr>
            <a:picLocks noChangeAspect="1" noChangeArrowheads="1"/>
          </p:cNvPicPr>
          <p:nvPr/>
        </p:nvPicPr>
        <p:blipFill>
          <a:blip r:embed="rId5"/>
          <a:srcRect/>
          <a:stretch>
            <a:fillRect/>
          </a:stretch>
        </p:blipFill>
        <p:spPr bwMode="auto">
          <a:xfrm>
            <a:off x="395288" y="0"/>
            <a:ext cx="7991475" cy="54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nodeType="clickEffect">
                                  <p:stCondLst>
                                    <p:cond delay="0"/>
                                  </p:stCondLst>
                                  <p:childTnLst>
                                    <p:animEffect transition="out" filter="checkerboard(across)">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14282" y="714356"/>
            <a:ext cx="4000528" cy="571504"/>
          </a:xfrm>
          <a:prstGeom prst="rect">
            <a:avLst/>
          </a:prstGeom>
        </p:spPr>
        <p:style>
          <a:lnRef idx="1">
            <a:schemeClr val="accent2"/>
          </a:lnRef>
          <a:fillRef idx="2">
            <a:schemeClr val="accent2"/>
          </a:fillRef>
          <a:effectRef idx="1">
            <a:schemeClr val="accent2"/>
          </a:effectRef>
          <a:fontRef idx="minor">
            <a:schemeClr val="dk1"/>
          </a:fontRef>
        </p:style>
        <p:txBody>
          <a:bodyPr lIns="0" rIns="0" bIns="0" anchor="b"/>
          <a:lstStyle/>
          <a:p>
            <a:pPr eaLnBrk="1" fontAlgn="auto" hangingPunct="1">
              <a:spcAft>
                <a:spcPts val="0"/>
              </a:spcAft>
              <a:defRPr/>
            </a:pPr>
            <a:r>
              <a:rPr lang="fr-FR" sz="2800" b="1" u="sng" dirty="0">
                <a:solidFill>
                  <a:schemeClr val="bg2">
                    <a:lumMod val="10000"/>
                  </a:schemeClr>
                </a:solidFill>
                <a:latin typeface="Times New Roman" pitchFamily="18" charset="0"/>
                <a:cs typeface="Times New Roman" pitchFamily="18" charset="0"/>
              </a:rPr>
              <a:t>Solutions physiologiques</a:t>
            </a:r>
            <a:r>
              <a:rPr lang="fr-FR" sz="2800" b="1" dirty="0">
                <a:solidFill>
                  <a:schemeClr val="bg2">
                    <a:lumMod val="10000"/>
                  </a:schemeClr>
                </a:solidFill>
                <a:latin typeface="Times New Roman" pitchFamily="18" charset="0"/>
                <a:cs typeface="Times New Roman" pitchFamily="18" charset="0"/>
              </a:rPr>
              <a:t>:</a:t>
            </a:r>
          </a:p>
        </p:txBody>
      </p:sp>
      <p:pic>
        <p:nvPicPr>
          <p:cNvPr id="15365" name="Picture 2"/>
          <p:cNvPicPr>
            <a:picLocks noChangeAspect="1" noChangeArrowheads="1"/>
          </p:cNvPicPr>
          <p:nvPr/>
        </p:nvPicPr>
        <p:blipFill>
          <a:blip r:embed="rId3"/>
          <a:srcRect/>
          <a:stretch>
            <a:fillRect/>
          </a:stretch>
        </p:blipFill>
        <p:spPr bwMode="auto">
          <a:xfrm>
            <a:off x="395288" y="0"/>
            <a:ext cx="7991475" cy="5429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l="11369" t="16931" r="2110" b="52786"/>
          <a:stretch>
            <a:fillRect/>
          </a:stretch>
        </p:blipFill>
        <p:spPr bwMode="auto">
          <a:xfrm>
            <a:off x="142875" y="1844675"/>
            <a:ext cx="8786813" cy="4500563"/>
          </a:xfrm>
          <a:prstGeom prst="rect">
            <a:avLst/>
          </a:prstGeom>
          <a:noFill/>
          <a:ln w="9525">
            <a:noFill/>
            <a:miter lim="800000"/>
            <a:headEnd/>
            <a:tailEnd/>
          </a:ln>
        </p:spPr>
      </p:pic>
      <p:pic>
        <p:nvPicPr>
          <p:cNvPr id="1027" name="Picture 3"/>
          <p:cNvPicPr>
            <a:picLocks noChangeAspect="1" noChangeArrowheads="1"/>
          </p:cNvPicPr>
          <p:nvPr/>
        </p:nvPicPr>
        <p:blipFill>
          <a:blip r:embed="rId5"/>
          <a:srcRect t="45663" b="10052"/>
          <a:stretch>
            <a:fillRect/>
          </a:stretch>
        </p:blipFill>
        <p:spPr bwMode="auto">
          <a:xfrm>
            <a:off x="1100138" y="1628775"/>
            <a:ext cx="7000875" cy="5072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xit" presetSubtype="0" fill="hold" nodeType="clickEffect">
                                  <p:stCondLst>
                                    <p:cond delay="0"/>
                                  </p:stCondLst>
                                  <p:childTnLst>
                                    <p:animEffect transition="out" filter="fade">
                                      <p:cBhvr>
                                        <p:cTn id="11" dur="1000"/>
                                        <p:tgtEl>
                                          <p:spTgt spid="1027"/>
                                        </p:tgtEl>
                                      </p:cBhvr>
                                    </p:animEffect>
                                    <p:anim calcmode="lin" valueType="num">
                                      <p:cBhvr>
                                        <p:cTn id="12" dur="1000"/>
                                        <p:tgtEl>
                                          <p:spTgt spid="1027"/>
                                        </p:tgtEl>
                                        <p:attrNameLst>
                                          <p:attrName>ppt_x</p:attrName>
                                        </p:attrNameLst>
                                      </p:cBhvr>
                                      <p:tavLst>
                                        <p:tav tm="0">
                                          <p:val>
                                            <p:strVal val="ppt_x"/>
                                          </p:val>
                                        </p:tav>
                                        <p:tav tm="100000">
                                          <p:val>
                                            <p:strVal val="ppt_x"/>
                                          </p:val>
                                        </p:tav>
                                      </p:tavLst>
                                    </p:anim>
                                    <p:anim calcmode="lin" valueType="num">
                                      <p:cBhvr>
                                        <p:cTn id="13" dur="100" decel="100000"/>
                                        <p:tgtEl>
                                          <p:spTgt spid="1027"/>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1027"/>
                                        </p:tgtEl>
                                        <p:attrNameLst>
                                          <p:attrName>ppt_y</p:attrName>
                                        </p:attrNameLst>
                                      </p:cBhvr>
                                      <p:tavLst>
                                        <p:tav tm="0">
                                          <p:val>
                                            <p:strVal val="ppt_y"/>
                                          </p:val>
                                        </p:tav>
                                        <p:tav tm="100000">
                                          <p:val>
                                            <p:strVal val="ppt_y+1"/>
                                          </p:val>
                                        </p:tav>
                                      </p:tavLst>
                                    </p:anim>
                                    <p:set>
                                      <p:cBhvr>
                                        <p:cTn id="15" dur="1" fill="hold">
                                          <p:stCondLst>
                                            <p:cond delay="999"/>
                                          </p:stCondLst>
                                        </p:cTn>
                                        <p:tgtEl>
                                          <p:spTgt spid="102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heckerboard(across)">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76250"/>
            <a:ext cx="8229600" cy="666750"/>
          </a:xfrm>
        </p:spPr>
        <p:txBody>
          <a:bodyPr>
            <a:normAutofit fontScale="90000"/>
          </a:bodyPr>
          <a:lstStyle/>
          <a:p>
            <a:pPr eaLnBrk="1" fontAlgn="auto" hangingPunct="1">
              <a:spcAft>
                <a:spcPts val="0"/>
              </a:spcAft>
              <a:defRPr/>
            </a:pPr>
            <a:r>
              <a:rPr lang="fr-FR" dirty="0" smtClean="0">
                <a:solidFill>
                  <a:schemeClr val="bg2">
                    <a:lumMod val="10000"/>
                  </a:schemeClr>
                </a:solidFill>
                <a:latin typeface="Comic Sans MS" pitchFamily="66" charset="0"/>
              </a:rPr>
              <a:t>Appareil a organe isolé:</a:t>
            </a:r>
          </a:p>
        </p:txBody>
      </p:sp>
      <p:sp>
        <p:nvSpPr>
          <p:cNvPr id="17411" name="Rectangle 3"/>
          <p:cNvSpPr>
            <a:spLocks noGrp="1" noChangeArrowheads="1"/>
          </p:cNvSpPr>
          <p:nvPr>
            <p:ph type="body" idx="1"/>
          </p:nvPr>
        </p:nvSpPr>
        <p:spPr/>
        <p:txBody>
          <a:bodyPr/>
          <a:lstStyle/>
          <a:p>
            <a:pPr eaLnBrk="1" hangingPunct="1"/>
            <a:endParaRPr lang="en-US" altLang="en-US" smtClean="0"/>
          </a:p>
        </p:txBody>
      </p:sp>
      <p:pic>
        <p:nvPicPr>
          <p:cNvPr id="17412" name="Picture 2" descr="F:\scan\PH005.jpg"/>
          <p:cNvPicPr>
            <a:picLocks noChangeAspect="1" noChangeArrowheads="1"/>
          </p:cNvPicPr>
          <p:nvPr/>
        </p:nvPicPr>
        <p:blipFill>
          <a:blip r:embed="rId3"/>
          <a:srcRect/>
          <a:stretch>
            <a:fillRect/>
          </a:stretch>
        </p:blipFill>
        <p:spPr bwMode="auto">
          <a:xfrm>
            <a:off x="0" y="2214563"/>
            <a:ext cx="9144000" cy="4857750"/>
          </a:xfrm>
          <a:prstGeom prst="rect">
            <a:avLst/>
          </a:prstGeom>
          <a:noFill/>
          <a:ln w="9525">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395288" y="0"/>
            <a:ext cx="7991475" cy="542925"/>
          </a:xfrm>
          <a:prstGeom prst="rect">
            <a:avLst/>
          </a:prstGeom>
          <a:noFill/>
          <a:ln w="9525">
            <a:noFill/>
            <a:miter lim="800000"/>
            <a:headEnd/>
            <a:tailEnd/>
          </a:ln>
        </p:spPr>
      </p:pic>
      <p:pic>
        <p:nvPicPr>
          <p:cNvPr id="6" name="Picture 2"/>
          <p:cNvPicPr>
            <a:picLocks noChangeAspect="1" noChangeArrowheads="1"/>
          </p:cNvPicPr>
          <p:nvPr/>
        </p:nvPicPr>
        <p:blipFill>
          <a:blip r:embed="rId5"/>
          <a:srcRect t="31053" b="57030"/>
          <a:stretch>
            <a:fillRect/>
          </a:stretch>
        </p:blipFill>
        <p:spPr bwMode="auto">
          <a:xfrm>
            <a:off x="71438" y="1143000"/>
            <a:ext cx="8929687" cy="2500313"/>
          </a:xfrm>
          <a:prstGeom prst="rect">
            <a:avLst/>
          </a:prstGeom>
          <a:noFill/>
          <a:ln w="9525">
            <a:noFill/>
            <a:miter lim="800000"/>
            <a:headEnd/>
            <a:tailEnd/>
          </a:ln>
        </p:spPr>
      </p:pic>
      <p:pic>
        <p:nvPicPr>
          <p:cNvPr id="7" name="Picture 2"/>
          <p:cNvPicPr>
            <a:picLocks noChangeAspect="1" noChangeArrowheads="1"/>
          </p:cNvPicPr>
          <p:nvPr/>
        </p:nvPicPr>
        <p:blipFill>
          <a:blip r:embed="rId5"/>
          <a:srcRect t="43311" b="43069"/>
          <a:stretch>
            <a:fillRect/>
          </a:stretch>
        </p:blipFill>
        <p:spPr bwMode="auto">
          <a:xfrm>
            <a:off x="142875" y="1214438"/>
            <a:ext cx="8929688"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xit" presetSubtype="0" fill="hold" nodeType="click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 decel="100000"/>
                                        <p:tgtEl>
                                          <p:spTgt spid="7"/>
                                        </p:tgtEl>
                                        <p:attrNameLst>
                                          <p:attrName>ppt_y</p:attrName>
                                        </p:attrNameLst>
                                      </p:cBhvr>
                                      <p:tavLst>
                                        <p:tav tm="0">
                                          <p:val>
                                            <p:strVal val="ppt_y"/>
                                          </p:val>
                                        </p:tav>
                                        <p:tav tm="100000">
                                          <p:val>
                                            <p:strVal val="ppt_y-.03"/>
                                          </p:val>
                                        </p:tav>
                                      </p:tavLst>
                                    </p:anim>
                                    <p:anim calcmode="lin" valueType="num">
                                      <p:cBhvr>
                                        <p:cTn id="24" dur="900" accel="100000">
                                          <p:stCondLst>
                                            <p:cond delay="100"/>
                                          </p:stCondLst>
                                        </p:cTn>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395288" y="0"/>
            <a:ext cx="7991475" cy="542925"/>
          </a:xfrm>
          <a:prstGeom prst="rect">
            <a:avLst/>
          </a:prstGeom>
          <a:noFill/>
          <a:ln w="9525">
            <a:noFill/>
            <a:miter lim="800000"/>
            <a:headEnd/>
            <a:tailEnd/>
          </a:ln>
        </p:spPr>
      </p:pic>
      <p:pic>
        <p:nvPicPr>
          <p:cNvPr id="19459" name="Picture 2"/>
          <p:cNvPicPr>
            <a:picLocks noChangeAspect="1" noChangeArrowheads="1"/>
          </p:cNvPicPr>
          <p:nvPr/>
        </p:nvPicPr>
        <p:blipFill>
          <a:blip r:embed="rId4"/>
          <a:srcRect t="61406" b="29025"/>
          <a:stretch>
            <a:fillRect/>
          </a:stretch>
        </p:blipFill>
        <p:spPr bwMode="auto">
          <a:xfrm>
            <a:off x="0" y="1357313"/>
            <a:ext cx="8929688" cy="3286125"/>
          </a:xfrm>
          <a:prstGeom prst="rect">
            <a:avLst/>
          </a:prstGeom>
          <a:noFill/>
          <a:ln w="9525">
            <a:noFill/>
            <a:miter lim="800000"/>
            <a:headEnd/>
            <a:tailEnd/>
          </a:ln>
        </p:spPr>
      </p:pic>
      <p:sp>
        <p:nvSpPr>
          <p:cNvPr id="6" name="Rectangle 2"/>
          <p:cNvSpPr>
            <a:spLocks noGrp="1" noChangeArrowheads="1"/>
          </p:cNvSpPr>
          <p:nvPr>
            <p:ph type="title"/>
          </p:nvPr>
        </p:nvSpPr>
        <p:spPr>
          <a:xfrm>
            <a:off x="468313" y="476250"/>
            <a:ext cx="8229600" cy="666750"/>
          </a:xfrm>
        </p:spPr>
        <p:txBody>
          <a:bodyPr>
            <a:normAutofit fontScale="90000"/>
          </a:bodyPr>
          <a:lstStyle/>
          <a:p>
            <a:pPr eaLnBrk="1" fontAlgn="auto" hangingPunct="1">
              <a:spcAft>
                <a:spcPts val="0"/>
              </a:spcAft>
              <a:defRPr/>
            </a:pPr>
            <a:r>
              <a:rPr lang="fr-FR" dirty="0" smtClean="0">
                <a:solidFill>
                  <a:schemeClr val="bg2">
                    <a:lumMod val="10000"/>
                  </a:schemeClr>
                </a:solidFill>
                <a:latin typeface="Comic Sans MS" pitchFamily="66" charset="0"/>
              </a:rPr>
              <a:t>Appareil a organe isolé:</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395288" y="0"/>
            <a:ext cx="7991475" cy="542925"/>
          </a:xfrm>
          <a:prstGeom prst="rect">
            <a:avLst/>
          </a:prstGeom>
          <a:noFill/>
          <a:ln w="9525">
            <a:noFill/>
            <a:miter lim="800000"/>
            <a:headEnd/>
            <a:tailEnd/>
          </a:ln>
        </p:spPr>
      </p:pic>
      <p:sp>
        <p:nvSpPr>
          <p:cNvPr id="7" name="Rectangle 2"/>
          <p:cNvSpPr txBox="1">
            <a:spLocks noChangeArrowheads="1"/>
          </p:cNvSpPr>
          <p:nvPr/>
        </p:nvSpPr>
        <p:spPr>
          <a:xfrm>
            <a:off x="214282" y="571480"/>
            <a:ext cx="4572032" cy="571504"/>
          </a:xfrm>
          <a:prstGeom prst="rect">
            <a:avLst/>
          </a:prstGeom>
        </p:spPr>
        <p:style>
          <a:lnRef idx="1">
            <a:schemeClr val="accent2"/>
          </a:lnRef>
          <a:fillRef idx="2">
            <a:schemeClr val="accent2"/>
          </a:fillRef>
          <a:effectRef idx="1">
            <a:schemeClr val="accent2"/>
          </a:effectRef>
          <a:fontRef idx="minor">
            <a:schemeClr val="dk1"/>
          </a:fontRef>
        </p:style>
        <p:txBody>
          <a:bodyPr lIns="0" rIns="0" bIns="0" anchor="b"/>
          <a:lstStyle/>
          <a:p>
            <a:pPr eaLnBrk="1" fontAlgn="auto" hangingPunct="1">
              <a:spcAft>
                <a:spcPts val="0"/>
              </a:spcAft>
              <a:defRPr/>
            </a:pPr>
            <a:r>
              <a:rPr lang="fr-FR" sz="2800" b="1" u="sng" dirty="0">
                <a:solidFill>
                  <a:schemeClr val="bg2">
                    <a:lumMod val="10000"/>
                  </a:schemeClr>
                </a:solidFill>
                <a:latin typeface="Times New Roman" pitchFamily="18" charset="0"/>
                <a:cs typeface="Times New Roman" pitchFamily="18" charset="0"/>
              </a:rPr>
              <a:t>Montage de l’organe isolé</a:t>
            </a:r>
            <a:r>
              <a:rPr lang="fr-FR" sz="2800" b="1" dirty="0">
                <a:solidFill>
                  <a:schemeClr val="bg2">
                    <a:lumMod val="10000"/>
                  </a:schemeClr>
                </a:solidFill>
                <a:latin typeface="Times New Roman" pitchFamily="18" charset="0"/>
                <a:cs typeface="Times New Roman" pitchFamily="18" charset="0"/>
              </a:rPr>
              <a:t>:</a:t>
            </a:r>
          </a:p>
        </p:txBody>
      </p:sp>
      <p:pic>
        <p:nvPicPr>
          <p:cNvPr id="21510" name="Picture 2"/>
          <p:cNvPicPr>
            <a:picLocks noChangeAspect="1" noChangeArrowheads="1"/>
          </p:cNvPicPr>
          <p:nvPr/>
        </p:nvPicPr>
        <p:blipFill>
          <a:blip r:embed="rId4"/>
          <a:srcRect l="3687" t="71053" r="2948" b="4938"/>
          <a:stretch>
            <a:fillRect/>
          </a:stretch>
        </p:blipFill>
        <p:spPr bwMode="auto">
          <a:xfrm>
            <a:off x="0" y="1285875"/>
            <a:ext cx="8858250" cy="3000375"/>
          </a:xfrm>
          <a:prstGeom prst="rect">
            <a:avLst/>
          </a:prstGeom>
          <a:noFill/>
          <a:ln w="9525">
            <a:noFill/>
            <a:miter lim="800000"/>
            <a:headEnd/>
            <a:tailEnd/>
          </a:ln>
        </p:spPr>
      </p:pic>
      <p:pic>
        <p:nvPicPr>
          <p:cNvPr id="21511" name="Picture 3"/>
          <p:cNvPicPr>
            <a:picLocks noChangeAspect="1" noChangeArrowheads="1"/>
          </p:cNvPicPr>
          <p:nvPr/>
        </p:nvPicPr>
        <p:blipFill>
          <a:blip r:embed="rId5"/>
          <a:srcRect t="-758" b="82571"/>
          <a:stretch>
            <a:fillRect/>
          </a:stretch>
        </p:blipFill>
        <p:spPr bwMode="auto">
          <a:xfrm>
            <a:off x="0" y="4286250"/>
            <a:ext cx="9144000" cy="257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395288" y="0"/>
            <a:ext cx="7991475" cy="542925"/>
          </a:xfrm>
          <a:prstGeom prst="rect">
            <a:avLst/>
          </a:prstGeom>
          <a:noFill/>
          <a:ln w="9525">
            <a:noFill/>
            <a:miter lim="800000"/>
            <a:headEnd/>
            <a:tailEnd/>
          </a:ln>
        </p:spPr>
      </p:pic>
      <p:sp>
        <p:nvSpPr>
          <p:cNvPr id="7" name="Rectangle 2"/>
          <p:cNvSpPr txBox="1">
            <a:spLocks noChangeArrowheads="1"/>
          </p:cNvSpPr>
          <p:nvPr/>
        </p:nvSpPr>
        <p:spPr>
          <a:xfrm>
            <a:off x="214282" y="571480"/>
            <a:ext cx="3205590" cy="571504"/>
          </a:xfrm>
          <a:prstGeom prst="rect">
            <a:avLst/>
          </a:prstGeom>
        </p:spPr>
        <p:style>
          <a:lnRef idx="1">
            <a:schemeClr val="accent2"/>
          </a:lnRef>
          <a:fillRef idx="2">
            <a:schemeClr val="accent2"/>
          </a:fillRef>
          <a:effectRef idx="1">
            <a:schemeClr val="accent2"/>
          </a:effectRef>
          <a:fontRef idx="minor">
            <a:schemeClr val="dk1"/>
          </a:fontRef>
        </p:style>
        <p:txBody>
          <a:bodyPr lIns="0" rIns="0" bIns="0" anchor="b"/>
          <a:lstStyle/>
          <a:p>
            <a:pPr eaLnBrk="1" fontAlgn="auto" hangingPunct="1">
              <a:spcAft>
                <a:spcPts val="0"/>
              </a:spcAft>
              <a:defRPr/>
            </a:pPr>
            <a:r>
              <a:rPr lang="fr-FR" sz="2800" b="1" u="sng" dirty="0">
                <a:solidFill>
                  <a:schemeClr val="bg2">
                    <a:lumMod val="10000"/>
                  </a:schemeClr>
                </a:solidFill>
                <a:latin typeface="Times New Roman" pitchFamily="18" charset="0"/>
                <a:cs typeface="Times New Roman" pitchFamily="18" charset="0"/>
              </a:rPr>
              <a:t>Substances à tester </a:t>
            </a:r>
            <a:r>
              <a:rPr lang="fr-FR" sz="2800" b="1" dirty="0">
                <a:solidFill>
                  <a:schemeClr val="bg2">
                    <a:lumMod val="10000"/>
                  </a:schemeClr>
                </a:solidFill>
                <a:latin typeface="Times New Roman" pitchFamily="18" charset="0"/>
                <a:cs typeface="Times New Roman" pitchFamily="18" charset="0"/>
              </a:rPr>
              <a:t>:</a:t>
            </a:r>
          </a:p>
        </p:txBody>
      </p:sp>
      <p:pic>
        <p:nvPicPr>
          <p:cNvPr id="23558" name="Picture 2" descr="C:\Users\pc\Desktop\Organe isolé\img010.jpg"/>
          <p:cNvPicPr>
            <a:picLocks noChangeAspect="1" noChangeArrowheads="1"/>
          </p:cNvPicPr>
          <p:nvPr/>
        </p:nvPicPr>
        <p:blipFill>
          <a:blip r:embed="rId4"/>
          <a:srcRect t="3253" b="57065"/>
          <a:stretch>
            <a:fillRect/>
          </a:stretch>
        </p:blipFill>
        <p:spPr bwMode="auto">
          <a:xfrm>
            <a:off x="142875" y="1214438"/>
            <a:ext cx="8786813" cy="5357812"/>
          </a:xfrm>
          <a:prstGeom prst="rect">
            <a:avLst/>
          </a:prstGeom>
          <a:noFill/>
          <a:ln w="9525">
            <a:noFill/>
            <a:miter lim="800000"/>
            <a:headEnd/>
            <a:tailEnd/>
          </a:ln>
        </p:spPr>
      </p:pic>
      <p:sp>
        <p:nvSpPr>
          <p:cNvPr id="23559" name="Rectangle 4"/>
          <p:cNvSpPr>
            <a:spLocks noChangeArrowheads="1"/>
          </p:cNvSpPr>
          <p:nvPr/>
        </p:nvSpPr>
        <p:spPr bwMode="auto">
          <a:xfrm>
            <a:off x="2286000" y="5000625"/>
            <a:ext cx="417513" cy="523875"/>
          </a:xfrm>
          <a:prstGeom prst="rect">
            <a:avLst/>
          </a:prstGeom>
          <a:noFill/>
          <a:ln w="9525">
            <a:noFill/>
            <a:miter lim="800000"/>
            <a:headEnd/>
            <a:tailEnd/>
          </a:ln>
        </p:spPr>
        <p:txBody>
          <a:bodyPr>
            <a:spAutoFit/>
          </a:bodyPr>
          <a:lstStyle/>
          <a:p>
            <a:pPr eaLnBrk="1" hangingPunct="1"/>
            <a:r>
              <a:rPr lang="el-GR" altLang="en-US" sz="2800" b="1">
                <a:latin typeface="Times New Roman" pitchFamily="18" charset="0"/>
                <a:cs typeface="Times New Roman" pitchFamily="18" charset="0"/>
              </a:rPr>
              <a:t>α</a:t>
            </a:r>
            <a:endParaRPr lang="fr-FR" altLang="en-US">
              <a:latin typeface="Constantia"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2635133</TotalTime>
  <Words>1231</Words>
  <Application>Microsoft Office PowerPoint</Application>
  <PresentationFormat>Affichage à l'écran (4:3)</PresentationFormat>
  <Paragraphs>136</Paragraphs>
  <Slides>20</Slides>
  <Notes>11</Notes>
  <HiddenSlides>2</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Débit</vt:lpstr>
      <vt:lpstr>Diapositive 1</vt:lpstr>
      <vt:lpstr>Diapositive 2</vt:lpstr>
      <vt:lpstr>Organe isolé:</vt:lpstr>
      <vt:lpstr>Organe isolé:</vt:lpstr>
      <vt:lpstr>Diapositive 5</vt:lpstr>
      <vt:lpstr>Appareil a organe isolé:</vt:lpstr>
      <vt:lpstr>Appareil a organe isolé:</vt:lpstr>
      <vt:lpstr>Diapositive 8</vt:lpstr>
      <vt:lpstr>Diapositive 9</vt:lpstr>
      <vt:lpstr>Courbe dose-effet</vt:lpstr>
      <vt:lpstr>Etude de la relation dose / effet d’un Agoniste</vt:lpstr>
      <vt:lpstr>Diapositive 12</vt:lpstr>
      <vt:lpstr>Diapositive 13</vt:lpstr>
      <vt:lpstr>Etude de la relation d’un Antagoniste</vt:lpstr>
      <vt:lpstr>Diapositive 15</vt:lpstr>
      <vt:lpstr>Diapositive 16</vt:lpstr>
      <vt:lpstr>Diapositive 17</vt:lpstr>
      <vt:lpstr>Diapositive 18</vt:lpstr>
      <vt:lpstr>Diapositive 19</vt:lpstr>
      <vt:lpstr>L’antagonisme non compétitif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Pharmaco</dc:creator>
  <cp:lastModifiedBy>SEIFOU</cp:lastModifiedBy>
  <cp:revision>288</cp:revision>
  <dcterms:modified xsi:type="dcterms:W3CDTF">2021-05-10T13:43:04Z</dcterms:modified>
</cp:coreProperties>
</file>