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4" r:id="rId3"/>
    <p:sldId id="258" r:id="rId4"/>
    <p:sldId id="307" r:id="rId5"/>
    <p:sldId id="302" r:id="rId6"/>
    <p:sldId id="303" r:id="rId7"/>
    <p:sldId id="305" r:id="rId8"/>
    <p:sldId id="259" r:id="rId9"/>
    <p:sldId id="260" r:id="rId10"/>
    <p:sldId id="261" r:id="rId11"/>
    <p:sldId id="262" r:id="rId12"/>
    <p:sldId id="263" r:id="rId13"/>
    <p:sldId id="264" r:id="rId14"/>
    <p:sldId id="265" r:id="rId15"/>
    <p:sldId id="266" r:id="rId16"/>
    <p:sldId id="315" r:id="rId17"/>
    <p:sldId id="286" r:id="rId18"/>
    <p:sldId id="287" r:id="rId19"/>
    <p:sldId id="267" r:id="rId20"/>
    <p:sldId id="288" r:id="rId21"/>
    <p:sldId id="289" r:id="rId22"/>
    <p:sldId id="316" r:id="rId23"/>
    <p:sldId id="268" r:id="rId24"/>
    <p:sldId id="269" r:id="rId25"/>
    <p:sldId id="270" r:id="rId26"/>
    <p:sldId id="271" r:id="rId27"/>
    <p:sldId id="311" r:id="rId28"/>
    <p:sldId id="272" r:id="rId29"/>
    <p:sldId id="310" r:id="rId30"/>
    <p:sldId id="273" r:id="rId31"/>
    <p:sldId id="313" r:id="rId32"/>
    <p:sldId id="274" r:id="rId33"/>
    <p:sldId id="290" r:id="rId34"/>
    <p:sldId id="275" r:id="rId35"/>
    <p:sldId id="276" r:id="rId36"/>
    <p:sldId id="277" r:id="rId37"/>
    <p:sldId id="278" r:id="rId38"/>
    <p:sldId id="293" r:id="rId39"/>
    <p:sldId id="294" r:id="rId40"/>
    <p:sldId id="295" r:id="rId41"/>
    <p:sldId id="279" r:id="rId42"/>
    <p:sldId id="280" r:id="rId43"/>
    <p:sldId id="296" r:id="rId44"/>
    <p:sldId id="281" r:id="rId45"/>
    <p:sldId id="282" r:id="rId46"/>
    <p:sldId id="283" r:id="rId47"/>
    <p:sldId id="284" r:id="rId48"/>
    <p:sldId id="291" r:id="rId49"/>
    <p:sldId id="292" r:id="rId50"/>
    <p:sldId id="285" r:id="rId51"/>
    <p:sldId id="314" r:id="rId52"/>
    <p:sldId id="297" r:id="rId5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3950" autoAdjust="0"/>
  </p:normalViewPr>
  <p:slideViewPr>
    <p:cSldViewPr>
      <p:cViewPr>
        <p:scale>
          <a:sx n="76" d="100"/>
          <a:sy n="76" d="100"/>
        </p:scale>
        <p:origin x="-1206"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36652BB-EEBC-464A-B348-8DA3F74F069E}" type="datetimeFigureOut">
              <a:rPr lang="fr-FR" smtClean="0"/>
              <a:pPr/>
              <a:t>04/05/2025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1734326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36652BB-EEBC-464A-B348-8DA3F74F069E}" type="datetimeFigureOut">
              <a:rPr lang="fr-FR" smtClean="0"/>
              <a:pPr/>
              <a:t>04/05/2025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4123957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36652BB-EEBC-464A-B348-8DA3F74F069E}" type="datetimeFigureOut">
              <a:rPr lang="fr-FR" smtClean="0"/>
              <a:pPr/>
              <a:t>04/05/2025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241227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36652BB-EEBC-464A-B348-8DA3F74F069E}" type="datetimeFigureOut">
              <a:rPr lang="fr-FR" smtClean="0"/>
              <a:pPr/>
              <a:t>04/05/2025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3256704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36652BB-EEBC-464A-B348-8DA3F74F069E}" type="datetimeFigureOut">
              <a:rPr lang="fr-FR" smtClean="0"/>
              <a:pPr/>
              <a:t>04/05/2025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76732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36652BB-EEBC-464A-B348-8DA3F74F069E}" type="datetimeFigureOut">
              <a:rPr lang="fr-FR" smtClean="0"/>
              <a:pPr/>
              <a:t>04/05/2025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237138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36652BB-EEBC-464A-B348-8DA3F74F069E}" type="datetimeFigureOut">
              <a:rPr lang="fr-FR" smtClean="0"/>
              <a:pPr/>
              <a:t>04/05/2025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2410289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36652BB-EEBC-464A-B348-8DA3F74F069E}" type="datetimeFigureOut">
              <a:rPr lang="fr-FR" smtClean="0"/>
              <a:pPr/>
              <a:t>04/05/2025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21370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36652BB-EEBC-464A-B348-8DA3F74F069E}" type="datetimeFigureOut">
              <a:rPr lang="fr-FR" smtClean="0"/>
              <a:pPr/>
              <a:t>04/05/2025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1841080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36652BB-EEBC-464A-B348-8DA3F74F069E}" type="datetimeFigureOut">
              <a:rPr lang="fr-FR" smtClean="0"/>
              <a:pPr/>
              <a:t>04/05/2025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192428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36652BB-EEBC-464A-B348-8DA3F74F069E}" type="datetimeFigureOut">
              <a:rPr lang="fr-FR" smtClean="0"/>
              <a:pPr/>
              <a:t>04/05/2025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08EFCF-2A40-451A-9C9F-9817F80ED9C2}" type="slidenum">
              <a:rPr lang="fr-FR" smtClean="0"/>
              <a:pPr/>
              <a:t>‹N°›</a:t>
            </a:fld>
            <a:endParaRPr lang="fr-FR"/>
          </a:p>
        </p:txBody>
      </p:sp>
    </p:spTree>
    <p:extLst>
      <p:ext uri="{BB962C8B-B14F-4D97-AF65-F5344CB8AC3E}">
        <p14:creationId xmlns:p14="http://schemas.microsoft.com/office/powerpoint/2010/main" val="3594085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652BB-EEBC-464A-B348-8DA3F74F069E}" type="datetimeFigureOut">
              <a:rPr lang="fr-FR" smtClean="0"/>
              <a:pPr/>
              <a:t>04/05/2025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8EFCF-2A40-451A-9C9F-9817F80ED9C2}" type="slidenum">
              <a:rPr lang="fr-FR" smtClean="0"/>
              <a:pPr/>
              <a:t>‹N°›</a:t>
            </a:fld>
            <a:endParaRPr lang="fr-FR"/>
          </a:p>
        </p:txBody>
      </p:sp>
    </p:spTree>
    <p:extLst>
      <p:ext uri="{BB962C8B-B14F-4D97-AF65-F5344CB8AC3E}">
        <p14:creationId xmlns:p14="http://schemas.microsoft.com/office/powerpoint/2010/main" val="3034145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75870"/>
            <a:ext cx="8001000" cy="397647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rtl="1">
              <a:lnSpc>
                <a:spcPct val="115000"/>
              </a:lnSpc>
              <a:spcAft>
                <a:spcPts val="1000"/>
              </a:spcAft>
            </a:pPr>
            <a:r>
              <a:rPr lang="ar-DZ" sz="2400" b="1" u="sng"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كلية العلوم الإنسانية، قسم علم الآثار</a:t>
            </a:r>
          </a:p>
          <a:p>
            <a:pPr algn="ctr" rtl="1">
              <a:lnSpc>
                <a:spcPct val="115000"/>
              </a:lnSpc>
              <a:spcAft>
                <a:spcPts val="1000"/>
              </a:spcAft>
            </a:pPr>
            <a:endParaRPr lang="ar-DZ" sz="2400" b="1" u="sng"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endParaRPr>
          </a:p>
          <a:p>
            <a:pPr algn="ctr" rtl="1">
              <a:lnSpc>
                <a:spcPct val="115000"/>
              </a:lnSpc>
              <a:spcAft>
                <a:spcPts val="1000"/>
              </a:spcAft>
            </a:pPr>
            <a:endParaRPr lang="ar-DZ" sz="2400" b="1" u="sng"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endParaRPr>
          </a:p>
          <a:p>
            <a:pPr algn="ctr" rtl="1">
              <a:lnSpc>
                <a:spcPct val="115000"/>
              </a:lnSpc>
              <a:spcAft>
                <a:spcPts val="1000"/>
              </a:spcAft>
            </a:pPr>
            <a:endParaRPr lang="fr-FR"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endParaRPr>
          </a:p>
          <a:p>
            <a:pPr algn="ctr" rtl="1">
              <a:lnSpc>
                <a:spcPct val="115000"/>
              </a:lnSpc>
              <a:spcAft>
                <a:spcPts val="1000"/>
              </a:spcAft>
            </a:pPr>
            <a:r>
              <a:rPr lang="ar-DZ"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دراسة </a:t>
            </a:r>
            <a:r>
              <a:rPr lang="ar-DZ" sz="2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تنمسطيةللفخار</a:t>
            </a:r>
            <a:r>
              <a:rPr lang="ar-DZ"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 </a:t>
            </a:r>
            <a:r>
              <a:rPr lang="ar-DZ" sz="2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ببلادالمغرب</a:t>
            </a:r>
            <a:r>
              <a:rPr lang="ar-DZ"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 القديم</a:t>
            </a:r>
            <a:endParaRPr lang="fr-FR"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endParaRPr>
          </a:p>
          <a:p>
            <a:pPr algn="ctr" rtl="1">
              <a:lnSpc>
                <a:spcPct val="115000"/>
              </a:lnSpc>
              <a:spcAft>
                <a:spcPts val="1000"/>
              </a:spcAft>
            </a:pPr>
            <a:r>
              <a:rPr lang="fr-FR"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ea typeface="Calibri"/>
                <a:cs typeface="Simplified Arabic" pitchFamily="18" charset="-78"/>
              </a:rPr>
              <a:t> </a:t>
            </a:r>
          </a:p>
          <a:p>
            <a:pPr algn="ctr" rtl="1">
              <a:lnSpc>
                <a:spcPct val="115000"/>
              </a:lnSpc>
              <a:spcAft>
                <a:spcPts val="1000"/>
              </a:spcAft>
            </a:pPr>
            <a:r>
              <a:rPr lang="ar-DZ"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cs typeface="Simplified Arabic" pitchFamily="18" charset="-78"/>
              </a:rPr>
              <a:t>الاستاذة براهيمي فايزة</a:t>
            </a:r>
            <a:endParaRPr lang="fr-FR"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Simplified Arabic" pitchFamily="18" charset="-78"/>
              <a:cs typeface="Simplified Arabic" pitchFamily="18" charset="-78"/>
            </a:endParaRPr>
          </a:p>
        </p:txBody>
      </p:sp>
      <p:sp>
        <p:nvSpPr>
          <p:cNvPr id="2" name="Rectangle 1"/>
          <p:cNvSpPr/>
          <p:nvPr/>
        </p:nvSpPr>
        <p:spPr>
          <a:xfrm>
            <a:off x="5867400" y="30480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03215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914400"/>
            <a:ext cx="8610600" cy="5024452"/>
          </a:xfrm>
          <a:prstGeom prst="rect">
            <a:avLst/>
          </a:prstGeom>
        </p:spPr>
        <p:txBody>
          <a:bodyPr wrap="square">
            <a:spAutoFit/>
          </a:bodyPr>
          <a:lstStyle/>
          <a:p>
            <a:pPr algn="r" rtl="1">
              <a:lnSpc>
                <a:spcPct val="115000"/>
              </a:lnSpc>
              <a:spcAft>
                <a:spcPts val="1000"/>
              </a:spcAft>
            </a:pPr>
            <a:r>
              <a:rPr lang="ar-DZ" sz="4000" dirty="0">
                <a:ea typeface="Calibri"/>
                <a:cs typeface="Simplified Arabic"/>
              </a:rPr>
              <a:t>ومن جهة اخرى يعني هذا المصطلح الأواني المزخرفة وغير المزخرفة، الممضية وغير الممضية ذات عجينة رقيقة وبطانة صلصالية مكسية بقشرة رقيقة من طين قابل للإنصهار والتزجيج في درجة حرارية عالية، بحيث نحصل على </a:t>
            </a:r>
            <a:r>
              <a:rPr lang="ar-DZ" sz="4000" dirty="0" err="1">
                <a:ea typeface="Calibri"/>
                <a:cs typeface="Simplified Arabic"/>
              </a:rPr>
              <a:t>تكسية</a:t>
            </a:r>
            <a:r>
              <a:rPr lang="ar-DZ" sz="4000" dirty="0">
                <a:ea typeface="Calibri"/>
                <a:cs typeface="Simplified Arabic"/>
              </a:rPr>
              <a:t> </a:t>
            </a:r>
            <a:r>
              <a:rPr lang="ar-DZ" sz="4000" dirty="0" smtClean="0">
                <a:ea typeface="Calibri"/>
                <a:cs typeface="Simplified Arabic"/>
              </a:rPr>
              <a:t>ملساء وبراقة</a:t>
            </a:r>
            <a:r>
              <a:rPr lang="ar-DZ" sz="4000" dirty="0">
                <a:ea typeface="Calibri"/>
                <a:cs typeface="Simplified Arabic"/>
              </a:rPr>
              <a:t>، تكون بلون أحمر الى برتقالي لأنها تحرق في جو مؤكسد، ولا يدخل الدخان الى غرفة الفخر.</a:t>
            </a:r>
            <a:endParaRPr lang="fr-FR" sz="4000" dirty="0">
              <a:ea typeface="Calibri"/>
              <a:cs typeface="Arial"/>
            </a:endParaRPr>
          </a:p>
        </p:txBody>
      </p:sp>
    </p:spTree>
    <p:extLst>
      <p:ext uri="{BB962C8B-B14F-4D97-AF65-F5344CB8AC3E}">
        <p14:creationId xmlns:p14="http://schemas.microsoft.com/office/powerpoint/2010/main" val="615298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0"/>
            <a:ext cx="8534400" cy="5317353"/>
          </a:xfrm>
          <a:prstGeom prst="rect">
            <a:avLst/>
          </a:prstGeom>
        </p:spPr>
        <p:txBody>
          <a:bodyPr wrap="square">
            <a:spAutoFit/>
          </a:bodyPr>
          <a:lstStyle/>
          <a:p>
            <a:pPr algn="r" rtl="1">
              <a:lnSpc>
                <a:spcPct val="115000"/>
              </a:lnSpc>
              <a:spcAft>
                <a:spcPts val="1000"/>
              </a:spcAft>
            </a:pPr>
            <a:r>
              <a:rPr lang="ar-DZ" sz="3200" b="1" dirty="0">
                <a:solidFill>
                  <a:srgbClr val="C00000"/>
                </a:solidFill>
                <a:ea typeface="Calibri"/>
                <a:cs typeface="Simplified Arabic"/>
              </a:rPr>
              <a:t>أصل صناعة الفخار السيجيلي:</a:t>
            </a:r>
            <a:endParaRPr lang="fr-FR" sz="3200" dirty="0">
              <a:solidFill>
                <a:srgbClr val="C00000"/>
              </a:solidFill>
              <a:ea typeface="Calibri"/>
              <a:cs typeface="Arial"/>
            </a:endParaRPr>
          </a:p>
          <a:p>
            <a:pPr algn="r" rtl="1">
              <a:lnSpc>
                <a:spcPct val="115000"/>
              </a:lnSpc>
              <a:spcAft>
                <a:spcPts val="1000"/>
              </a:spcAft>
            </a:pPr>
            <a:r>
              <a:rPr lang="ar-DZ" sz="3200" dirty="0">
                <a:ea typeface="Calibri"/>
                <a:cs typeface="Simplified Arabic"/>
              </a:rPr>
              <a:t>يعود أصل صناعة الفخار السيجيلي الى منطقة </a:t>
            </a:r>
            <a:r>
              <a:rPr lang="ar-DZ" sz="3200" dirty="0" err="1">
                <a:ea typeface="Calibri"/>
                <a:cs typeface="Simplified Arabic"/>
              </a:rPr>
              <a:t>إتروريا</a:t>
            </a:r>
            <a:r>
              <a:rPr lang="ar-DZ" sz="3200" dirty="0">
                <a:ea typeface="Calibri"/>
                <a:cs typeface="Simplified Arabic"/>
              </a:rPr>
              <a:t> (</a:t>
            </a:r>
            <a:r>
              <a:rPr lang="fr-FR" sz="3200" dirty="0" err="1">
                <a:latin typeface="Simplified Arabic"/>
                <a:ea typeface="Calibri"/>
                <a:cs typeface="Arial"/>
              </a:rPr>
              <a:t>Etrerie</a:t>
            </a:r>
            <a:r>
              <a:rPr lang="ar-DZ" sz="3200" dirty="0">
                <a:ea typeface="Calibri"/>
                <a:cs typeface="Simplified Arabic"/>
              </a:rPr>
              <a:t>) قطاع ايطاليا الوسطى، حيث </a:t>
            </a:r>
            <a:r>
              <a:rPr lang="ar-DZ" sz="3200" dirty="0" err="1">
                <a:ea typeface="Calibri"/>
                <a:cs typeface="Simplified Arabic"/>
              </a:rPr>
              <a:t>أعتبرت</a:t>
            </a:r>
            <a:r>
              <a:rPr lang="ar-DZ" sz="3200" dirty="0">
                <a:ea typeface="Calibri"/>
                <a:cs typeface="Simplified Arabic"/>
              </a:rPr>
              <a:t> هذه الصناعة وريث مباشر للصناعات ذو الطلاء الأسود من أصناف الفخار الكمباني في ورشات منطقة "</a:t>
            </a:r>
            <a:r>
              <a:rPr lang="ar-DZ" sz="3200" dirty="0" err="1">
                <a:ea typeface="Calibri"/>
                <a:cs typeface="Simplified Arabic"/>
              </a:rPr>
              <a:t>أرتزو</a:t>
            </a:r>
            <a:r>
              <a:rPr lang="ar-DZ" sz="3200" dirty="0">
                <a:ea typeface="Calibri"/>
                <a:cs typeface="Simplified Arabic"/>
              </a:rPr>
              <a:t>" </a:t>
            </a:r>
            <a:r>
              <a:rPr lang="fr-FR" sz="3200" dirty="0">
                <a:latin typeface="Simplified Arabic"/>
                <a:ea typeface="Calibri"/>
                <a:cs typeface="Arial"/>
              </a:rPr>
              <a:t>Arezzo)</a:t>
            </a:r>
            <a:r>
              <a:rPr lang="ar-DZ" sz="3200" dirty="0">
                <a:ea typeface="Calibri"/>
                <a:cs typeface="Simplified Arabic"/>
              </a:rPr>
              <a:t>) حوالي منتصف القرن الأول قبل الميلاد، وسرعان ما عرف انتشار واسع لورشات أخرى عبر قطاعات عديدة منها "</a:t>
            </a:r>
            <a:r>
              <a:rPr lang="ar-DZ" sz="3200" dirty="0" err="1">
                <a:ea typeface="Calibri"/>
                <a:cs typeface="Simplified Arabic"/>
              </a:rPr>
              <a:t>بوزول</a:t>
            </a:r>
            <a:r>
              <a:rPr lang="ar-DZ" sz="3200" dirty="0">
                <a:ea typeface="Calibri"/>
                <a:cs typeface="Simplified Arabic"/>
              </a:rPr>
              <a:t>" (</a:t>
            </a:r>
            <a:r>
              <a:rPr lang="fr-FR" sz="3200" dirty="0" err="1">
                <a:latin typeface="Simplified Arabic"/>
                <a:ea typeface="Calibri"/>
                <a:cs typeface="Arial"/>
              </a:rPr>
              <a:t>Pouzolles</a:t>
            </a:r>
            <a:r>
              <a:rPr lang="ar-DZ" sz="3200" dirty="0">
                <a:ea typeface="Calibri"/>
                <a:cs typeface="Simplified Arabic"/>
              </a:rPr>
              <a:t>) قرب مدينة نابل (</a:t>
            </a:r>
            <a:r>
              <a:rPr lang="fr-FR" sz="3200" dirty="0">
                <a:latin typeface="Simplified Arabic"/>
                <a:ea typeface="Calibri"/>
                <a:cs typeface="Arial"/>
              </a:rPr>
              <a:t>Naples</a:t>
            </a:r>
            <a:r>
              <a:rPr lang="ar-DZ" sz="3200" dirty="0">
                <a:ea typeface="Calibri"/>
                <a:cs typeface="Simplified Arabic"/>
              </a:rPr>
              <a:t>) وقرب سهل "بو" (</a:t>
            </a:r>
            <a:r>
              <a:rPr lang="fr-FR" sz="3200" dirty="0">
                <a:latin typeface="Simplified Arabic"/>
                <a:ea typeface="Calibri"/>
                <a:cs typeface="Arial"/>
              </a:rPr>
              <a:t>Vallée du Po</a:t>
            </a:r>
            <a:r>
              <a:rPr lang="ar-DZ" sz="3200" dirty="0">
                <a:ea typeface="Calibri"/>
                <a:cs typeface="Simplified Arabic"/>
              </a:rPr>
              <a:t>) وأيضا مدينة </a:t>
            </a:r>
            <a:r>
              <a:rPr lang="ar-DZ" sz="3200" dirty="0" err="1">
                <a:ea typeface="Calibri"/>
                <a:cs typeface="Simplified Arabic"/>
              </a:rPr>
              <a:t>بيز</a:t>
            </a:r>
            <a:r>
              <a:rPr lang="ar-DZ" sz="3200" dirty="0">
                <a:ea typeface="Calibri"/>
                <a:cs typeface="Simplified Arabic"/>
              </a:rPr>
              <a:t> (</a:t>
            </a:r>
            <a:r>
              <a:rPr lang="fr-FR" sz="3200" dirty="0">
                <a:latin typeface="Simplified Arabic"/>
                <a:ea typeface="Calibri"/>
                <a:cs typeface="Arial"/>
              </a:rPr>
              <a:t>Pise</a:t>
            </a:r>
            <a:r>
              <a:rPr lang="ar-DZ" sz="3200" dirty="0">
                <a:ea typeface="Calibri"/>
                <a:cs typeface="Simplified Arabic"/>
              </a:rPr>
              <a:t>).</a:t>
            </a:r>
            <a:endParaRPr lang="fr-FR" sz="3200" dirty="0">
              <a:ea typeface="Calibri"/>
              <a:cs typeface="Arial"/>
            </a:endParaRPr>
          </a:p>
        </p:txBody>
      </p:sp>
    </p:spTree>
    <p:extLst>
      <p:ext uri="{BB962C8B-B14F-4D97-AF65-F5344CB8AC3E}">
        <p14:creationId xmlns:p14="http://schemas.microsoft.com/office/powerpoint/2010/main" val="2743022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7655"/>
            <a:ext cx="8839200" cy="5883662"/>
          </a:xfrm>
          <a:prstGeom prst="rect">
            <a:avLst/>
          </a:prstGeom>
        </p:spPr>
        <p:txBody>
          <a:bodyPr wrap="square">
            <a:spAutoFit/>
          </a:bodyPr>
          <a:lstStyle/>
          <a:p>
            <a:pPr algn="r" rtl="1">
              <a:lnSpc>
                <a:spcPct val="115000"/>
              </a:lnSpc>
              <a:spcAft>
                <a:spcPts val="1000"/>
              </a:spcAft>
            </a:pPr>
            <a:r>
              <a:rPr lang="ar-DZ" sz="3200" b="1" dirty="0">
                <a:solidFill>
                  <a:srgbClr val="C00000"/>
                </a:solidFill>
                <a:ea typeface="Calibri"/>
                <a:cs typeface="Simplified Arabic"/>
              </a:rPr>
              <a:t>العوامل المساعدة على انتشار هذه الصناعة:</a:t>
            </a:r>
            <a:endParaRPr lang="fr-FR" sz="3200" dirty="0">
              <a:solidFill>
                <a:srgbClr val="C00000"/>
              </a:solidFill>
              <a:ea typeface="Calibri"/>
              <a:cs typeface="Arial"/>
            </a:endParaRPr>
          </a:p>
          <a:p>
            <a:pPr algn="r" rtl="1">
              <a:lnSpc>
                <a:spcPct val="115000"/>
              </a:lnSpc>
              <a:spcAft>
                <a:spcPts val="1000"/>
              </a:spcAft>
            </a:pPr>
            <a:r>
              <a:rPr lang="ar-DZ" sz="3600" dirty="0">
                <a:ea typeface="Calibri"/>
                <a:cs typeface="Simplified Arabic"/>
              </a:rPr>
              <a:t>يعود انتشار هذا النوع من المنتوجات الى كثرة الطلب عليه- التي عادة ما شكلت أواني الأكل ( أواني المائدة)- التي أحدثت تغيير جذري من حيث لون الأواني من لون داكن أسود الى أحمر برتقالي أكثر جذابة، والذي يعود بالدرجة الأولى الى طريقة حرق الأواني، الى جانب هذا العامل نجد عنصر آخر والذي خص التغيير الجذري من حيث طريقة –استعمال القالب- سواء عند صنع أو حتى خلال زخرفتها عن طريق "استعمال الأختام" والذي خلق تغيير في نوع الأشكال</a:t>
            </a:r>
            <a:r>
              <a:rPr lang="ar-DZ" sz="3600" dirty="0" smtClean="0">
                <a:ea typeface="Calibri"/>
                <a:cs typeface="Simplified Arabic"/>
              </a:rPr>
              <a:t>.</a:t>
            </a:r>
            <a:endParaRPr lang="fr-FR" sz="3600" dirty="0">
              <a:ea typeface="Calibri"/>
              <a:cs typeface="Arial"/>
            </a:endParaRPr>
          </a:p>
        </p:txBody>
      </p:sp>
    </p:spTree>
    <p:extLst>
      <p:ext uri="{BB962C8B-B14F-4D97-AF65-F5344CB8AC3E}">
        <p14:creationId xmlns:p14="http://schemas.microsoft.com/office/powerpoint/2010/main" val="3021724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839200" cy="6431504"/>
          </a:xfrm>
          <a:prstGeom prst="rect">
            <a:avLst/>
          </a:prstGeom>
        </p:spPr>
        <p:txBody>
          <a:bodyPr wrap="square">
            <a:spAutoFit/>
          </a:bodyPr>
          <a:lstStyle/>
          <a:p>
            <a:pPr lvl="0" algn="r" rtl="1">
              <a:lnSpc>
                <a:spcPct val="115000"/>
              </a:lnSpc>
              <a:spcAft>
                <a:spcPts val="1000"/>
              </a:spcAft>
            </a:pPr>
            <a:r>
              <a:rPr lang="ar-DZ" sz="3200" dirty="0" smtClean="0">
                <a:solidFill>
                  <a:prstClr val="black"/>
                </a:solidFill>
                <a:ea typeface="Calibri"/>
                <a:cs typeface="Simplified Arabic"/>
              </a:rPr>
              <a:t>استنبط حرفي تلك الفترة صناعتهم من أواني البرونز والفضة المذهبة، واعادوا صناعة الأشكال والزخارف استجابة لحاجات الطبقة الوسطى التي أعجبت بجمال الأشكال المعدنية ولم تستطيع شراءها. </a:t>
            </a:r>
          </a:p>
          <a:p>
            <a:pPr lvl="0" algn="r" rtl="1">
              <a:lnSpc>
                <a:spcPct val="115000"/>
              </a:lnSpc>
              <a:spcAft>
                <a:spcPts val="1000"/>
              </a:spcAft>
            </a:pPr>
            <a:r>
              <a:rPr lang="ar-DZ" sz="3200" dirty="0" smtClean="0">
                <a:solidFill>
                  <a:prstClr val="black"/>
                </a:solidFill>
                <a:ea typeface="Calibri"/>
                <a:cs typeface="Simplified Arabic"/>
              </a:rPr>
              <a:t>فإن الإقبال على الأواني الجديدة ساعد على انتشار هذه الصناعة وتوسع نطاق استعمال تقنياتها في الفترة الممتدة بين نهاية القرن الأول قبل الميلاد الى غاية الفترة الأغسطية حوالي سنة 15 ميلادي، ويلاحظ أيضا أن عامل تنقل الحرفيين عمل على توزيع تقنيات الصنع وظهور ورشات أخرى في مناطق عديدة، تميزت في بدايتها بالتقليد للصناعات الإيطالية، ثم ابتكار أشكال جديدة بخاصيات محلية بالإعتماد على تطوير أنواع الأواني، هذا ما أدى الى تعدد أشكال الأواني ومنه ظهور مصنفات محلية. </a:t>
            </a:r>
            <a:endParaRPr lang="fr-FR" sz="3200" dirty="0">
              <a:solidFill>
                <a:prstClr val="black"/>
              </a:solidFill>
              <a:ea typeface="Calibri"/>
              <a:cs typeface="Arial"/>
            </a:endParaRPr>
          </a:p>
        </p:txBody>
      </p:sp>
    </p:spTree>
    <p:extLst>
      <p:ext uri="{BB962C8B-B14F-4D97-AF65-F5344CB8AC3E}">
        <p14:creationId xmlns:p14="http://schemas.microsoft.com/office/powerpoint/2010/main" val="2436986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6825458"/>
          </a:xfrm>
          <a:prstGeom prst="rect">
            <a:avLst/>
          </a:prstGeom>
        </p:spPr>
        <p:txBody>
          <a:bodyPr wrap="square">
            <a:spAutoFit/>
          </a:bodyPr>
          <a:lstStyle/>
          <a:p>
            <a:pPr algn="r" rtl="1">
              <a:lnSpc>
                <a:spcPct val="115000"/>
              </a:lnSpc>
              <a:spcAft>
                <a:spcPts val="1000"/>
              </a:spcAft>
            </a:pPr>
            <a:r>
              <a:rPr lang="ar-DZ" sz="2800" b="1" dirty="0">
                <a:solidFill>
                  <a:srgbClr val="C00000"/>
                </a:solidFill>
                <a:ea typeface="Calibri"/>
                <a:cs typeface="Simplified Arabic"/>
              </a:rPr>
              <a:t>الأنماط الصناعية للفخار </a:t>
            </a:r>
            <a:r>
              <a:rPr lang="ar-DZ" sz="2800" b="1" dirty="0" smtClean="0">
                <a:solidFill>
                  <a:srgbClr val="C00000"/>
                </a:solidFill>
                <a:ea typeface="Calibri"/>
                <a:cs typeface="Simplified Arabic"/>
              </a:rPr>
              <a:t>السيجيلي:</a:t>
            </a:r>
          </a:p>
          <a:p>
            <a:pPr algn="r" rtl="1">
              <a:lnSpc>
                <a:spcPct val="115000"/>
              </a:lnSpc>
              <a:spcAft>
                <a:spcPts val="1000"/>
              </a:spcAft>
            </a:pPr>
            <a:endParaRPr lang="fr-FR" sz="2800" dirty="0">
              <a:ea typeface="Calibri"/>
              <a:cs typeface="Arial"/>
            </a:endParaRPr>
          </a:p>
          <a:p>
            <a:pPr algn="r" rtl="1">
              <a:lnSpc>
                <a:spcPct val="115000"/>
              </a:lnSpc>
              <a:spcAft>
                <a:spcPts val="1000"/>
              </a:spcAft>
            </a:pPr>
            <a:r>
              <a:rPr lang="ar-DZ" sz="2800" dirty="0">
                <a:ea typeface="Calibri"/>
                <a:cs typeface="Simplified Arabic"/>
              </a:rPr>
              <a:t>تتعدد أنماط الفخار السيجيلي بتعدد مناطق صنعه ويمكن تحديد أنواعه كالتالي</a:t>
            </a:r>
            <a:r>
              <a:rPr lang="ar-DZ" sz="2800" dirty="0" smtClean="0">
                <a:ea typeface="Calibri"/>
                <a:cs typeface="Simplified Arabic"/>
              </a:rPr>
              <a:t>:</a:t>
            </a:r>
          </a:p>
          <a:p>
            <a:pPr algn="r" rtl="1">
              <a:lnSpc>
                <a:spcPct val="115000"/>
              </a:lnSpc>
              <a:spcAft>
                <a:spcPts val="1000"/>
              </a:spcAft>
            </a:pPr>
            <a:endParaRPr lang="fr-FR" sz="2800" dirty="0">
              <a:ea typeface="Calibri"/>
              <a:cs typeface="Arial"/>
            </a:endParaRPr>
          </a:p>
          <a:p>
            <a:pPr marL="342900" marR="0" lvl="0" indent="-342900" algn="r" rtl="1">
              <a:lnSpc>
                <a:spcPct val="115000"/>
              </a:lnSpc>
              <a:spcBef>
                <a:spcPts val="0"/>
              </a:spcBef>
              <a:spcAft>
                <a:spcPts val="1000"/>
              </a:spcAft>
              <a:buFont typeface="Simplified Arabic"/>
              <a:buChar char="-"/>
            </a:pPr>
            <a:r>
              <a:rPr lang="ar-DZ" sz="2800" dirty="0">
                <a:ea typeface="Calibri"/>
                <a:cs typeface="Simplified Arabic"/>
              </a:rPr>
              <a:t>الفخار السجيلي الإيطالي</a:t>
            </a:r>
            <a:r>
              <a:rPr lang="ar-DZ" sz="2800" dirty="0" smtClean="0">
                <a:ea typeface="Calibri"/>
                <a:cs typeface="Simplified Arabic"/>
              </a:rPr>
              <a:t>.</a:t>
            </a:r>
          </a:p>
          <a:p>
            <a:pPr marL="342900" marR="0" lvl="0" indent="-342900" algn="r" rtl="1">
              <a:lnSpc>
                <a:spcPct val="115000"/>
              </a:lnSpc>
              <a:spcBef>
                <a:spcPts val="0"/>
              </a:spcBef>
              <a:spcAft>
                <a:spcPts val="1000"/>
              </a:spcAft>
              <a:buFont typeface="Simplified Arabic"/>
              <a:buChar char="-"/>
            </a:pPr>
            <a:endParaRPr lang="fr-FR" sz="2800" dirty="0">
              <a:ea typeface="Calibri"/>
              <a:cs typeface="Arial"/>
            </a:endParaRPr>
          </a:p>
          <a:p>
            <a:pPr marL="342900" marR="0" lvl="0" indent="-342900" algn="r" rtl="1">
              <a:lnSpc>
                <a:spcPct val="115000"/>
              </a:lnSpc>
              <a:spcBef>
                <a:spcPts val="0"/>
              </a:spcBef>
              <a:spcAft>
                <a:spcPts val="1000"/>
              </a:spcAft>
              <a:buFont typeface="Simplified Arabic"/>
              <a:buChar char="-"/>
            </a:pPr>
            <a:r>
              <a:rPr lang="ar-DZ" sz="2800" dirty="0">
                <a:ea typeface="Calibri"/>
                <a:cs typeface="Simplified Arabic"/>
              </a:rPr>
              <a:t>الفخار السجيلي لمقاطعات غاليا القديمة، نجده يتفرع حسب مناطق الصنع</a:t>
            </a:r>
            <a:r>
              <a:rPr lang="ar-DZ" sz="2800" dirty="0" smtClean="0">
                <a:ea typeface="Calibri"/>
                <a:cs typeface="Simplified Arabic"/>
              </a:rPr>
              <a:t>.</a:t>
            </a:r>
          </a:p>
          <a:p>
            <a:pPr marR="0" lvl="0" algn="r" rtl="1">
              <a:lnSpc>
                <a:spcPct val="115000"/>
              </a:lnSpc>
              <a:spcBef>
                <a:spcPts val="0"/>
              </a:spcBef>
              <a:spcAft>
                <a:spcPts val="1000"/>
              </a:spcAft>
            </a:pPr>
            <a:endParaRPr lang="fr-FR" sz="2800" dirty="0">
              <a:ea typeface="Calibri"/>
              <a:cs typeface="Arial"/>
            </a:endParaRPr>
          </a:p>
          <a:p>
            <a:pPr marL="342900" marR="0" lvl="0" indent="-342900" algn="r" rtl="1">
              <a:lnSpc>
                <a:spcPct val="115000"/>
              </a:lnSpc>
              <a:spcBef>
                <a:spcPts val="0"/>
              </a:spcBef>
              <a:spcAft>
                <a:spcPts val="1000"/>
              </a:spcAft>
              <a:buFont typeface="Simplified Arabic"/>
              <a:buChar char="-"/>
            </a:pPr>
            <a:r>
              <a:rPr lang="ar-DZ" sz="2800" dirty="0">
                <a:ea typeface="Calibri"/>
                <a:cs typeface="Simplified Arabic"/>
              </a:rPr>
              <a:t>الفخار السجيلي الإسباني</a:t>
            </a:r>
            <a:r>
              <a:rPr lang="ar-DZ" sz="2800" dirty="0" smtClean="0">
                <a:ea typeface="Calibri"/>
                <a:cs typeface="Simplified Arabic"/>
              </a:rPr>
              <a:t>.</a:t>
            </a:r>
          </a:p>
          <a:p>
            <a:pPr marL="342900" marR="0" lvl="0" indent="-342900" algn="r" rtl="1">
              <a:lnSpc>
                <a:spcPct val="115000"/>
              </a:lnSpc>
              <a:spcBef>
                <a:spcPts val="0"/>
              </a:spcBef>
              <a:spcAft>
                <a:spcPts val="1000"/>
              </a:spcAft>
              <a:buFont typeface="Simplified Arabic"/>
              <a:buChar char="-"/>
            </a:pPr>
            <a:endParaRPr lang="fr-FR" sz="2800" dirty="0">
              <a:ea typeface="Calibri"/>
              <a:cs typeface="Arial"/>
            </a:endParaRPr>
          </a:p>
          <a:p>
            <a:pPr marL="342900" marR="0" lvl="0" indent="-342900" algn="r" rtl="1">
              <a:lnSpc>
                <a:spcPct val="115000"/>
              </a:lnSpc>
              <a:spcBef>
                <a:spcPts val="0"/>
              </a:spcBef>
              <a:spcAft>
                <a:spcPts val="1000"/>
              </a:spcAft>
              <a:buFont typeface="Simplified Arabic"/>
              <a:buChar char="-"/>
            </a:pPr>
            <a:r>
              <a:rPr lang="ar-DZ" sz="2800" dirty="0">
                <a:ea typeface="Calibri"/>
                <a:cs typeface="Simplified Arabic"/>
              </a:rPr>
              <a:t>الفخار السجيلي الإفريقي، يتفرع أيضا الى أنماط صناعية ثانوية. </a:t>
            </a:r>
            <a:endParaRPr lang="fr-FR" sz="2800" dirty="0">
              <a:ea typeface="Calibri"/>
              <a:cs typeface="Arial"/>
            </a:endParaRPr>
          </a:p>
        </p:txBody>
      </p:sp>
    </p:spTree>
    <p:extLst>
      <p:ext uri="{BB962C8B-B14F-4D97-AF65-F5344CB8AC3E}">
        <p14:creationId xmlns:p14="http://schemas.microsoft.com/office/powerpoint/2010/main" val="8646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351"/>
            <a:ext cx="9144000" cy="6295057"/>
          </a:xfrm>
          <a:prstGeom prst="rect">
            <a:avLst/>
          </a:prstGeom>
        </p:spPr>
        <p:txBody>
          <a:bodyPr wrap="square">
            <a:spAutoFit/>
          </a:bodyPr>
          <a:lstStyle/>
          <a:p>
            <a:pPr marL="342900" marR="0" lvl="0" indent="-342900" algn="r" rtl="1">
              <a:lnSpc>
                <a:spcPct val="115000"/>
              </a:lnSpc>
              <a:spcBef>
                <a:spcPts val="0"/>
              </a:spcBef>
              <a:spcAft>
                <a:spcPts val="1000"/>
              </a:spcAft>
              <a:buFont typeface="Simplified Arabic"/>
              <a:buChar char="-"/>
            </a:pPr>
            <a:r>
              <a:rPr lang="ar-DZ" sz="2800" b="1" dirty="0" smtClean="0">
                <a:solidFill>
                  <a:srgbClr val="FF0000"/>
                </a:solidFill>
                <a:ea typeface="Calibri"/>
                <a:cs typeface="Simplified Arabic"/>
              </a:rPr>
              <a:t>المراحل الإنتقالية </a:t>
            </a:r>
            <a:r>
              <a:rPr lang="ar-DZ" sz="2800" b="1" dirty="0">
                <a:solidFill>
                  <a:srgbClr val="FF0000"/>
                </a:solidFill>
                <a:ea typeface="Calibri"/>
                <a:cs typeface="Simplified Arabic"/>
              </a:rPr>
              <a:t>للفخار السجيلي </a:t>
            </a:r>
            <a:r>
              <a:rPr lang="ar-DZ" sz="2800" b="1" dirty="0" smtClean="0">
                <a:solidFill>
                  <a:srgbClr val="FF0000"/>
                </a:solidFill>
                <a:ea typeface="Calibri"/>
                <a:cs typeface="Simplified Arabic"/>
              </a:rPr>
              <a:t>عبر الحضارات: </a:t>
            </a:r>
            <a:endParaRPr lang="fr-FR" sz="2800" b="1" dirty="0" smtClean="0">
              <a:solidFill>
                <a:srgbClr val="FF0000"/>
              </a:solidFill>
              <a:ea typeface="Calibri"/>
              <a:cs typeface="Simplified Arabic"/>
            </a:endParaRPr>
          </a:p>
          <a:p>
            <a:pPr marL="342900" marR="0" lvl="0" indent="-342900" algn="r" rtl="1">
              <a:lnSpc>
                <a:spcPct val="115000"/>
              </a:lnSpc>
              <a:spcBef>
                <a:spcPts val="0"/>
              </a:spcBef>
              <a:spcAft>
                <a:spcPts val="1000"/>
              </a:spcAft>
              <a:buFont typeface="Simplified Arabic"/>
              <a:buChar char="-"/>
            </a:pPr>
            <a:r>
              <a:rPr lang="ar-DZ" sz="2400" b="1" dirty="0" smtClean="0">
                <a:solidFill>
                  <a:srgbClr val="00B050"/>
                </a:solidFill>
                <a:latin typeface="Simplified Arabic" pitchFamily="18" charset="-78"/>
                <a:ea typeface="Calibri"/>
                <a:cs typeface="Simplified Arabic" pitchFamily="18" charset="-78"/>
              </a:rPr>
              <a:t>الفخار السيجيلي الإيطالي:  </a:t>
            </a:r>
            <a:r>
              <a:rPr lang="ar-DZ" sz="2800" dirty="0" smtClean="0">
                <a:ea typeface="Calibri"/>
                <a:cs typeface="Simplified Arabic"/>
              </a:rPr>
              <a:t>ندرج </a:t>
            </a:r>
            <a:r>
              <a:rPr lang="ar-DZ" sz="2800" dirty="0">
                <a:ea typeface="Calibri"/>
                <a:cs typeface="Simplified Arabic"/>
              </a:rPr>
              <a:t>ضمن هذه التسمية منتجات الورشات الإيطالية، وهي أكثر ملائمة من التسمية القديمة التي عرفت بها، حيث أخذت هذه الصناعة في السابق إسم "الفخار الآريتيني" إعتقادا أنها خصت ورشات </a:t>
            </a:r>
            <a:r>
              <a:rPr lang="ar-DZ" sz="2800" dirty="0" smtClean="0">
                <a:ea typeface="Calibri"/>
                <a:cs typeface="Simplified Arabic"/>
              </a:rPr>
              <a:t>أريتزو </a:t>
            </a:r>
            <a:r>
              <a:rPr lang="ar-DZ" sz="2800" dirty="0">
                <a:ea typeface="Calibri"/>
                <a:cs typeface="Simplified Arabic"/>
              </a:rPr>
              <a:t>فقط، وبملاحظة تعدد مناطق التصنيع، عممت التسمية لتشمل جل الورشات الإيطالية، علما أن مركز </a:t>
            </a:r>
            <a:r>
              <a:rPr lang="ar-DZ" sz="2800" dirty="0" smtClean="0">
                <a:ea typeface="Calibri"/>
                <a:cs typeface="Simplified Arabic"/>
              </a:rPr>
              <a:t>"أريتزو" </a:t>
            </a:r>
            <a:r>
              <a:rPr lang="ar-DZ" sz="2800" dirty="0">
                <a:ea typeface="Calibri"/>
                <a:cs typeface="Simplified Arabic"/>
              </a:rPr>
              <a:t>يعد من أقدم المراكز </a:t>
            </a:r>
            <a:r>
              <a:rPr lang="ar-DZ" sz="2800" dirty="0" smtClean="0">
                <a:ea typeface="Calibri"/>
                <a:cs typeface="Simplified Arabic"/>
              </a:rPr>
              <a:t>الصناعية. </a:t>
            </a:r>
            <a:endParaRPr lang="fr-FR" sz="2800" dirty="0">
              <a:ea typeface="Calibri"/>
              <a:cs typeface="Arial"/>
            </a:endParaRPr>
          </a:p>
          <a:p>
            <a:pPr algn="r" rtl="1">
              <a:lnSpc>
                <a:spcPct val="115000"/>
              </a:lnSpc>
              <a:spcAft>
                <a:spcPts val="1000"/>
              </a:spcAft>
            </a:pPr>
            <a:r>
              <a:rPr lang="ar-DZ" sz="2800" dirty="0" smtClean="0">
                <a:ea typeface="Calibri"/>
                <a:cs typeface="Simplified Arabic"/>
              </a:rPr>
              <a:t>   إن تحديد </a:t>
            </a:r>
            <a:r>
              <a:rPr lang="ar-DZ" sz="2800" dirty="0">
                <a:ea typeface="Calibri"/>
                <a:cs typeface="Simplified Arabic"/>
              </a:rPr>
              <a:t>هذه الدراسة </a:t>
            </a:r>
            <a:r>
              <a:rPr lang="ar-DZ" sz="2800" dirty="0" smtClean="0">
                <a:ea typeface="Calibri"/>
                <a:cs typeface="Simplified Arabic"/>
              </a:rPr>
              <a:t>يتبين منه </a:t>
            </a:r>
            <a:r>
              <a:rPr lang="ar-DZ" sz="2800" dirty="0">
                <a:ea typeface="Calibri"/>
                <a:cs typeface="Simplified Arabic"/>
              </a:rPr>
              <a:t>تقاطع الصناعات </a:t>
            </a:r>
            <a:r>
              <a:rPr lang="ar-DZ" sz="2800" dirty="0" smtClean="0">
                <a:ea typeface="Calibri"/>
                <a:cs typeface="Simplified Arabic"/>
              </a:rPr>
              <a:t>الإتروسكية، الكمبانية، </a:t>
            </a:r>
            <a:r>
              <a:rPr lang="ar-DZ" sz="2800" dirty="0">
                <a:ea typeface="Calibri"/>
                <a:cs typeface="Simplified Arabic"/>
              </a:rPr>
              <a:t>وإدخال التقنيات الجديدة لحرق الفخار الى جانب تقنيات الزخرفة، وما يميز هذه الطينة أنها متماسكة ومتجانسة عليها طلاء أو بطانة طينية ملساء، ومن جهة أخرى ساهم تعدد الورشات في تفاوت خصائص المنتجات، فنجد الصناعة </a:t>
            </a:r>
            <a:r>
              <a:rPr lang="ar-DZ" sz="2800" dirty="0" smtClean="0">
                <a:ea typeface="Calibri"/>
                <a:cs typeface="Simplified Arabic"/>
              </a:rPr>
              <a:t>الكلاسيكية </a:t>
            </a:r>
            <a:r>
              <a:rPr lang="ar-DZ" sz="2800" dirty="0">
                <a:ea typeface="Calibri"/>
                <a:cs typeface="Simplified Arabic"/>
              </a:rPr>
              <a:t>القديمة لورشة أريتزو تتميز بعجينة رقيقة ذو لون وردي مائل للأسمر الداكن، بينما البطانة حمراء لامعة، تميل </a:t>
            </a:r>
            <a:r>
              <a:rPr lang="ar-DZ" sz="2800" dirty="0" smtClean="0">
                <a:ea typeface="Calibri"/>
                <a:cs typeface="Simplified Arabic"/>
              </a:rPr>
              <a:t>الى البرتقالي</a:t>
            </a:r>
            <a:r>
              <a:rPr lang="ar-DZ" sz="2800" dirty="0">
                <a:ea typeface="Calibri"/>
                <a:cs typeface="Simplified Arabic"/>
              </a:rPr>
              <a:t>.</a:t>
            </a:r>
            <a:endParaRPr lang="fr-FR" sz="2800" dirty="0">
              <a:ea typeface="Calibri"/>
              <a:cs typeface="Arial"/>
            </a:endParaRPr>
          </a:p>
        </p:txBody>
      </p:sp>
    </p:spTree>
    <p:extLst>
      <p:ext uri="{BB962C8B-B14F-4D97-AF65-F5344CB8AC3E}">
        <p14:creationId xmlns:p14="http://schemas.microsoft.com/office/powerpoint/2010/main" val="771541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Céramique rouge</a:t>
            </a:r>
            <a:endParaRPr lang="fr-FR" dirty="0"/>
          </a:p>
        </p:txBody>
      </p:sp>
      <p:pic>
        <p:nvPicPr>
          <p:cNvPr id="2050" name="Picture 2" descr="C:\Users\NTIC\Desktop\Terra_Sigillat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600200"/>
            <a:ext cx="822959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031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685800"/>
            <a:ext cx="6248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283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77" y="727364"/>
            <a:ext cx="37512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727364"/>
            <a:ext cx="4879975"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05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861"/>
            <a:ext cx="9144000" cy="6358407"/>
          </a:xfrm>
          <a:prstGeom prst="rect">
            <a:avLst/>
          </a:prstGeom>
        </p:spPr>
        <p:txBody>
          <a:bodyPr wrap="square">
            <a:spAutoFit/>
          </a:bodyPr>
          <a:lstStyle/>
          <a:p>
            <a:pPr algn="r" rtl="1">
              <a:lnSpc>
                <a:spcPct val="115000"/>
              </a:lnSpc>
              <a:spcAft>
                <a:spcPts val="1000"/>
              </a:spcAft>
            </a:pPr>
            <a:r>
              <a:rPr lang="ar-DZ" sz="2400" b="1" dirty="0">
                <a:solidFill>
                  <a:srgbClr val="00B050"/>
                </a:solidFill>
                <a:ea typeface="Calibri"/>
                <a:cs typeface="Simplified Arabic"/>
              </a:rPr>
              <a:t>الفخار السجيلي لمقاطعات غاليا القديمة:</a:t>
            </a:r>
            <a:endParaRPr lang="fr-FR" sz="2400" dirty="0">
              <a:solidFill>
                <a:srgbClr val="00B050"/>
              </a:solidFill>
              <a:ea typeface="Calibri"/>
              <a:cs typeface="Arial"/>
            </a:endParaRPr>
          </a:p>
          <a:p>
            <a:pPr algn="r" rtl="1">
              <a:lnSpc>
                <a:spcPct val="115000"/>
              </a:lnSpc>
              <a:spcAft>
                <a:spcPts val="1000"/>
              </a:spcAft>
            </a:pPr>
            <a:r>
              <a:rPr lang="ar-DZ" sz="3600" dirty="0">
                <a:ea typeface="Calibri"/>
                <a:cs typeface="Simplified Arabic"/>
              </a:rPr>
              <a:t>يشكل هذا النمط إمتداد للفخار الإيطالي حيث استمد منه أشكاله وطريقة صنعه وحتى مواضيع زخرفته عند بداية الصنع لدرجة يصعب التمييز بينهما، وبعد فترة التقليد أخذ في الإنفصال عنه، واختلفت مظاهر العجينة باختلاف مراكز الصنع لكن غالبا ما تتميز بجدار رقيق صلب ذو لون زبدي يميل الى الوردي على الوجه الداخلي والخارجي للآنية وبطانة ذات لون أحمر براق، تعددت زخارفه من هندسية ونباتية الى مواضيع ميتولوجية ومظاهر الصيد، إظافة الى أنواع أخرى من الزخارف البارزة والمرصعة.</a:t>
            </a:r>
            <a:endParaRPr lang="fr-FR" sz="3600" dirty="0">
              <a:ea typeface="Calibri"/>
              <a:cs typeface="Arial"/>
            </a:endParaRPr>
          </a:p>
        </p:txBody>
      </p:sp>
    </p:spTree>
    <p:extLst>
      <p:ext uri="{BB962C8B-B14F-4D97-AF65-F5344CB8AC3E}">
        <p14:creationId xmlns:p14="http://schemas.microsoft.com/office/powerpoint/2010/main" val="2243660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38200"/>
            <a:ext cx="8229600" cy="5745163"/>
          </a:xfrm>
        </p:spPr>
        <p:txBody>
          <a:bodyPr>
            <a:normAutofit fontScale="92500" lnSpcReduction="20000"/>
          </a:bodyPr>
          <a:lstStyle/>
          <a:p>
            <a:pPr marL="0" indent="0" algn="just" rtl="1">
              <a:buNone/>
            </a:pPr>
            <a:r>
              <a:rPr lang="en-US" dirty="0" err="1"/>
              <a:t>يعتبر</a:t>
            </a:r>
            <a:r>
              <a:rPr lang="en-US" dirty="0"/>
              <a:t> </a:t>
            </a:r>
            <a:r>
              <a:rPr lang="en-US" dirty="0" err="1"/>
              <a:t>الفخار</a:t>
            </a:r>
            <a:r>
              <a:rPr lang="en-US" dirty="0"/>
              <a:t> </a:t>
            </a:r>
            <a:r>
              <a:rPr lang="en-US" dirty="0" err="1"/>
              <a:t>إرثا</a:t>
            </a:r>
            <a:r>
              <a:rPr lang="en-US" dirty="0"/>
              <a:t> </a:t>
            </a:r>
            <a:r>
              <a:rPr lang="en-US" dirty="0" err="1"/>
              <a:t>حِرفيا</a:t>
            </a:r>
            <a:r>
              <a:rPr lang="en-US" dirty="0"/>
              <a:t> </a:t>
            </a:r>
            <a:r>
              <a:rPr lang="en-US" dirty="0" err="1"/>
              <a:t>ومقومًا</a:t>
            </a:r>
            <a:r>
              <a:rPr lang="en-US" dirty="0"/>
              <a:t> </a:t>
            </a:r>
            <a:r>
              <a:rPr lang="en-US" dirty="0" err="1"/>
              <a:t>من</a:t>
            </a:r>
            <a:r>
              <a:rPr lang="en-US" dirty="0"/>
              <a:t> </a:t>
            </a:r>
            <a:r>
              <a:rPr lang="en-US" dirty="0" err="1"/>
              <a:t>مقومات</a:t>
            </a:r>
            <a:r>
              <a:rPr lang="en-US" dirty="0"/>
              <a:t> </a:t>
            </a:r>
            <a:r>
              <a:rPr lang="en-US" dirty="0" err="1"/>
              <a:t>الهوية</a:t>
            </a:r>
            <a:r>
              <a:rPr lang="en-US" dirty="0"/>
              <a:t> </a:t>
            </a:r>
            <a:r>
              <a:rPr lang="en-US" dirty="0" err="1"/>
              <a:t>الثقافية</a:t>
            </a:r>
            <a:r>
              <a:rPr lang="en-US" dirty="0"/>
              <a:t> </a:t>
            </a:r>
            <a:r>
              <a:rPr lang="en-US" dirty="0" err="1"/>
              <a:t>في</a:t>
            </a:r>
            <a:r>
              <a:rPr lang="en-US" dirty="0"/>
              <a:t> </a:t>
            </a:r>
            <a:r>
              <a:rPr lang="en-US" dirty="0" err="1"/>
              <a:t>كل</a:t>
            </a:r>
            <a:r>
              <a:rPr lang="en-US" dirty="0"/>
              <a:t> </a:t>
            </a:r>
            <a:r>
              <a:rPr lang="en-US" dirty="0" err="1"/>
              <a:t>أرياف</a:t>
            </a:r>
            <a:r>
              <a:rPr lang="en-US" dirty="0"/>
              <a:t> </a:t>
            </a:r>
            <a:r>
              <a:rPr lang="en-US" dirty="0" err="1"/>
              <a:t>بلاد</a:t>
            </a:r>
            <a:r>
              <a:rPr lang="en-US" dirty="0"/>
              <a:t> </a:t>
            </a:r>
            <a:r>
              <a:rPr lang="en-US" dirty="0" err="1"/>
              <a:t>المغارب</a:t>
            </a:r>
            <a:r>
              <a:rPr lang="en-US" dirty="0"/>
              <a:t> </a:t>
            </a:r>
            <a:r>
              <a:rPr lang="en-US" dirty="0" err="1"/>
              <a:t>من</a:t>
            </a:r>
            <a:r>
              <a:rPr lang="en-US" dirty="0"/>
              <a:t> </a:t>
            </a:r>
            <a:r>
              <a:rPr lang="en-US" dirty="0" err="1"/>
              <a:t>خلال</a:t>
            </a:r>
            <a:r>
              <a:rPr lang="en-US" dirty="0"/>
              <a:t> </a:t>
            </a:r>
            <a:r>
              <a:rPr lang="en-US" dirty="0" err="1"/>
              <a:t>استمراريته</a:t>
            </a:r>
            <a:r>
              <a:rPr lang="en-US" dirty="0"/>
              <a:t> </a:t>
            </a:r>
            <a:r>
              <a:rPr lang="en-US" dirty="0" err="1"/>
              <a:t>منذ</a:t>
            </a:r>
            <a:r>
              <a:rPr lang="en-US" dirty="0"/>
              <a:t> </a:t>
            </a:r>
            <a:r>
              <a:rPr lang="en-US" dirty="0" err="1"/>
              <a:t>ما</a:t>
            </a:r>
            <a:r>
              <a:rPr lang="en-US" dirty="0"/>
              <a:t> </a:t>
            </a:r>
            <a:r>
              <a:rPr lang="en-US" dirty="0" err="1"/>
              <a:t>قبل</a:t>
            </a:r>
            <a:r>
              <a:rPr lang="en-US" dirty="0"/>
              <a:t> </a:t>
            </a:r>
            <a:r>
              <a:rPr lang="en-US" dirty="0" err="1"/>
              <a:t>التاريخ</a:t>
            </a:r>
            <a:r>
              <a:rPr lang="en-US" dirty="0"/>
              <a:t> </a:t>
            </a:r>
            <a:r>
              <a:rPr lang="en-US" dirty="0" err="1"/>
              <a:t>وإلى</a:t>
            </a:r>
            <a:r>
              <a:rPr lang="en-US" dirty="0"/>
              <a:t> </a:t>
            </a:r>
            <a:r>
              <a:rPr lang="en-US" dirty="0" err="1"/>
              <a:t>الوقت</a:t>
            </a:r>
            <a:r>
              <a:rPr lang="en-US" dirty="0"/>
              <a:t> </a:t>
            </a:r>
            <a:r>
              <a:rPr lang="en-US" dirty="0" err="1"/>
              <a:t>الحاضر</a:t>
            </a:r>
            <a:r>
              <a:rPr lang="en-US" dirty="0"/>
              <a:t>. </a:t>
            </a:r>
            <a:r>
              <a:rPr lang="en-US" dirty="0" err="1"/>
              <a:t>ذلك</a:t>
            </a:r>
            <a:r>
              <a:rPr lang="en-US" dirty="0"/>
              <a:t> </a:t>
            </a:r>
            <a:r>
              <a:rPr lang="en-US" dirty="0" err="1"/>
              <a:t>أن</a:t>
            </a:r>
            <a:r>
              <a:rPr lang="en-US" dirty="0"/>
              <a:t> </a:t>
            </a:r>
            <a:r>
              <a:rPr lang="en-US" dirty="0" err="1"/>
              <a:t>الانسان</a:t>
            </a:r>
            <a:r>
              <a:rPr lang="en-US" dirty="0"/>
              <a:t> </a:t>
            </a:r>
            <a:r>
              <a:rPr lang="en-US" dirty="0" err="1"/>
              <a:t>قد</a:t>
            </a:r>
            <a:r>
              <a:rPr lang="en-US" dirty="0"/>
              <a:t> </a:t>
            </a:r>
            <a:r>
              <a:rPr lang="en-US" dirty="0" err="1"/>
              <a:t>توصل</a:t>
            </a:r>
            <a:r>
              <a:rPr lang="en-US" dirty="0"/>
              <a:t> </a:t>
            </a:r>
            <a:r>
              <a:rPr lang="en-US" dirty="0" err="1"/>
              <a:t>منذ</a:t>
            </a:r>
            <a:r>
              <a:rPr lang="en-US" dirty="0"/>
              <a:t> </a:t>
            </a:r>
            <a:r>
              <a:rPr lang="en-US" dirty="0" err="1"/>
              <a:t>العصر</a:t>
            </a:r>
            <a:r>
              <a:rPr lang="en-US" dirty="0"/>
              <a:t> </a:t>
            </a:r>
            <a:r>
              <a:rPr lang="en-US" dirty="0" err="1"/>
              <a:t>الحجري</a:t>
            </a:r>
            <a:r>
              <a:rPr lang="en-US" dirty="0"/>
              <a:t> </a:t>
            </a:r>
            <a:r>
              <a:rPr lang="en-US" dirty="0" err="1"/>
              <a:t>الحديث</a:t>
            </a:r>
            <a:r>
              <a:rPr lang="en-US" dirty="0"/>
              <a:t> </a:t>
            </a:r>
            <a:r>
              <a:rPr lang="en-US" dirty="0" err="1"/>
              <a:t>لأول</a:t>
            </a:r>
            <a:r>
              <a:rPr lang="en-US" dirty="0"/>
              <a:t> </a:t>
            </a:r>
            <a:r>
              <a:rPr lang="en-US" dirty="0" err="1"/>
              <a:t>مرة</a:t>
            </a:r>
            <a:r>
              <a:rPr lang="en-US" dirty="0"/>
              <a:t> </a:t>
            </a:r>
            <a:r>
              <a:rPr lang="en-US" dirty="0" err="1"/>
              <a:t>إلى</a:t>
            </a:r>
            <a:r>
              <a:rPr lang="en-US" dirty="0"/>
              <a:t> </a:t>
            </a:r>
            <a:r>
              <a:rPr lang="en-US" dirty="0" err="1"/>
              <a:t>ابتكار</a:t>
            </a:r>
            <a:r>
              <a:rPr lang="en-US" dirty="0"/>
              <a:t> </a:t>
            </a:r>
            <a:r>
              <a:rPr lang="en-US" dirty="0" err="1"/>
              <a:t>الفخار</a:t>
            </a:r>
            <a:r>
              <a:rPr lang="en-US" dirty="0"/>
              <a:t> </a:t>
            </a:r>
            <a:r>
              <a:rPr lang="en-US" dirty="0" err="1"/>
              <a:t>الذي</a:t>
            </a:r>
            <a:r>
              <a:rPr lang="en-US" dirty="0"/>
              <a:t> </a:t>
            </a:r>
            <a:r>
              <a:rPr lang="en-US" dirty="0" err="1"/>
              <a:t>يعد</a:t>
            </a:r>
            <a:r>
              <a:rPr lang="en-US" dirty="0"/>
              <a:t> </a:t>
            </a:r>
            <a:r>
              <a:rPr lang="en-US" dirty="0" err="1"/>
              <a:t>وثيقة</a:t>
            </a:r>
            <a:r>
              <a:rPr lang="en-US" dirty="0"/>
              <a:t> </a:t>
            </a:r>
            <a:r>
              <a:rPr lang="en-US" dirty="0" err="1"/>
              <a:t>مادية</a:t>
            </a:r>
            <a:r>
              <a:rPr lang="en-US" dirty="0"/>
              <a:t> </a:t>
            </a:r>
            <a:r>
              <a:rPr lang="en-US" dirty="0" err="1"/>
              <a:t>مهمة</a:t>
            </a:r>
            <a:r>
              <a:rPr lang="en-US" dirty="0"/>
              <a:t> </a:t>
            </a:r>
            <a:r>
              <a:rPr lang="en-US" dirty="0" err="1"/>
              <a:t>في</a:t>
            </a:r>
            <a:r>
              <a:rPr lang="en-US" dirty="0"/>
              <a:t> </a:t>
            </a:r>
            <a:r>
              <a:rPr lang="en-US" dirty="0" err="1"/>
              <a:t>مجال</a:t>
            </a:r>
            <a:r>
              <a:rPr lang="en-US" dirty="0"/>
              <a:t> </a:t>
            </a:r>
            <a:r>
              <a:rPr lang="en-US" dirty="0" err="1"/>
              <a:t>تاريخ</a:t>
            </a:r>
            <a:r>
              <a:rPr lang="en-US" dirty="0"/>
              <a:t> </a:t>
            </a:r>
            <a:r>
              <a:rPr lang="en-US" dirty="0" err="1"/>
              <a:t>التقنيات</a:t>
            </a:r>
            <a:r>
              <a:rPr lang="en-US" dirty="0"/>
              <a:t> </a:t>
            </a:r>
            <a:r>
              <a:rPr lang="en-US" dirty="0" err="1"/>
              <a:t>وأنماط</a:t>
            </a:r>
            <a:r>
              <a:rPr lang="en-US" dirty="0"/>
              <a:t> </a:t>
            </a:r>
            <a:r>
              <a:rPr lang="en-US" dirty="0" err="1"/>
              <a:t>الحياة</a:t>
            </a:r>
            <a:r>
              <a:rPr lang="en-US" dirty="0"/>
              <a:t>. </a:t>
            </a:r>
            <a:r>
              <a:rPr lang="en-US" dirty="0" err="1"/>
              <a:t>ونهدف</a:t>
            </a:r>
            <a:r>
              <a:rPr lang="en-US" dirty="0"/>
              <a:t> </a:t>
            </a:r>
            <a:r>
              <a:rPr lang="en-US" dirty="0" err="1"/>
              <a:t>في</a:t>
            </a:r>
            <a:r>
              <a:rPr lang="en-US" dirty="0"/>
              <a:t> </a:t>
            </a:r>
            <a:r>
              <a:rPr lang="en-US" dirty="0" err="1"/>
              <a:t>هذا</a:t>
            </a:r>
            <a:r>
              <a:rPr lang="en-US" dirty="0"/>
              <a:t> </a:t>
            </a:r>
            <a:r>
              <a:rPr lang="en-US" dirty="0" err="1"/>
              <a:t>الموضوع</a:t>
            </a:r>
            <a:r>
              <a:rPr lang="en-US" dirty="0"/>
              <a:t> </a:t>
            </a:r>
            <a:r>
              <a:rPr lang="en-US" dirty="0" err="1"/>
              <a:t>إلى</a:t>
            </a:r>
            <a:r>
              <a:rPr lang="en-US" dirty="0"/>
              <a:t> </a:t>
            </a:r>
            <a:r>
              <a:rPr lang="en-US" dirty="0" err="1"/>
              <a:t>معرفة</a:t>
            </a:r>
            <a:r>
              <a:rPr lang="en-US" dirty="0"/>
              <a:t> </a:t>
            </a:r>
            <a:r>
              <a:rPr lang="en-US" dirty="0" err="1"/>
              <a:t>ماهية</a:t>
            </a:r>
            <a:r>
              <a:rPr lang="en-US" dirty="0"/>
              <a:t> </a:t>
            </a:r>
            <a:r>
              <a:rPr lang="en-US" dirty="0" err="1"/>
              <a:t>الصناعة</a:t>
            </a:r>
            <a:r>
              <a:rPr lang="en-US" dirty="0"/>
              <a:t> </a:t>
            </a:r>
            <a:r>
              <a:rPr lang="en-US" dirty="0" err="1"/>
              <a:t>الفخارية</a:t>
            </a:r>
            <a:r>
              <a:rPr lang="en-US" dirty="0"/>
              <a:t> </a:t>
            </a:r>
            <a:r>
              <a:rPr lang="en-US" dirty="0" err="1"/>
              <a:t>وبداياتها</a:t>
            </a:r>
            <a:r>
              <a:rPr lang="en-US" dirty="0"/>
              <a:t> </a:t>
            </a:r>
            <a:r>
              <a:rPr lang="en-US" dirty="0" err="1"/>
              <a:t>في</a:t>
            </a:r>
            <a:r>
              <a:rPr lang="en-US" dirty="0"/>
              <a:t> </a:t>
            </a:r>
            <a:r>
              <a:rPr lang="en-US" dirty="0" err="1"/>
              <a:t>بلاد</a:t>
            </a:r>
            <a:r>
              <a:rPr lang="en-US" dirty="0"/>
              <a:t> </a:t>
            </a:r>
            <a:r>
              <a:rPr lang="en-US" dirty="0" err="1"/>
              <a:t>المغرب</a:t>
            </a:r>
            <a:r>
              <a:rPr lang="en-US" dirty="0"/>
              <a:t> </a:t>
            </a:r>
            <a:r>
              <a:rPr lang="en-US" dirty="0" err="1"/>
              <a:t>القديم</a:t>
            </a:r>
            <a:r>
              <a:rPr lang="en-US" dirty="0"/>
              <a:t> </a:t>
            </a:r>
            <a:r>
              <a:rPr lang="en-US" dirty="0" err="1"/>
              <a:t>وأنواعها</a:t>
            </a:r>
            <a:r>
              <a:rPr lang="en-US" dirty="0"/>
              <a:t>، </a:t>
            </a:r>
            <a:r>
              <a:rPr lang="en-US" dirty="0" err="1"/>
              <a:t>ومن</a:t>
            </a:r>
            <a:r>
              <a:rPr lang="en-US" dirty="0"/>
              <a:t> </a:t>
            </a:r>
            <a:r>
              <a:rPr lang="en-US" dirty="0" err="1"/>
              <a:t>ثم</a:t>
            </a:r>
            <a:r>
              <a:rPr lang="en-US" dirty="0"/>
              <a:t> </a:t>
            </a:r>
            <a:r>
              <a:rPr lang="en-US" dirty="0" err="1"/>
              <a:t>أهم</a:t>
            </a:r>
            <a:r>
              <a:rPr lang="en-US" dirty="0"/>
              <a:t> </a:t>
            </a:r>
            <a:r>
              <a:rPr lang="en-US" dirty="0" err="1"/>
              <a:t>مراكز</a:t>
            </a:r>
            <a:r>
              <a:rPr lang="en-US" dirty="0"/>
              <a:t> </a:t>
            </a:r>
            <a:r>
              <a:rPr lang="en-US" dirty="0" err="1"/>
              <a:t>صناعتها</a:t>
            </a:r>
            <a:r>
              <a:rPr lang="en-US" dirty="0"/>
              <a:t> </a:t>
            </a:r>
            <a:r>
              <a:rPr lang="en-US" dirty="0" err="1"/>
              <a:t>وتطورها</a:t>
            </a:r>
            <a:r>
              <a:rPr lang="en-US" dirty="0"/>
              <a:t> </a:t>
            </a:r>
            <a:r>
              <a:rPr lang="en-US" dirty="0" err="1"/>
              <a:t>بالمنطقة</a:t>
            </a:r>
            <a:r>
              <a:rPr lang="en-US" dirty="0"/>
              <a:t> </a:t>
            </a:r>
            <a:r>
              <a:rPr lang="en-US" dirty="0" err="1"/>
              <a:t>خلال</a:t>
            </a:r>
            <a:r>
              <a:rPr lang="en-US" dirty="0"/>
              <a:t> </a:t>
            </a:r>
            <a:r>
              <a:rPr lang="en-US" dirty="0" err="1"/>
              <a:t>العصر</a:t>
            </a:r>
            <a:r>
              <a:rPr lang="en-US" dirty="0"/>
              <a:t> </a:t>
            </a:r>
            <a:r>
              <a:rPr lang="en-US" dirty="0" err="1"/>
              <a:t>القديم</a:t>
            </a:r>
            <a:r>
              <a:rPr lang="en-US" dirty="0"/>
              <a:t>، </a:t>
            </a:r>
            <a:r>
              <a:rPr lang="en-US" dirty="0" err="1"/>
              <a:t>وعن</a:t>
            </a:r>
            <a:r>
              <a:rPr lang="en-US" dirty="0"/>
              <a:t> </a:t>
            </a:r>
            <a:r>
              <a:rPr lang="en-US" dirty="0" err="1"/>
              <a:t>أصالته</a:t>
            </a:r>
            <a:r>
              <a:rPr lang="en-US" dirty="0"/>
              <a:t> </a:t>
            </a:r>
            <a:r>
              <a:rPr lang="en-US" dirty="0" err="1"/>
              <a:t>أو</a:t>
            </a:r>
            <a:r>
              <a:rPr lang="en-US" dirty="0"/>
              <a:t> </a:t>
            </a:r>
            <a:r>
              <a:rPr lang="en-US" dirty="0" err="1"/>
              <a:t>مدى</a:t>
            </a:r>
            <a:r>
              <a:rPr lang="en-US" dirty="0"/>
              <a:t> </a:t>
            </a:r>
            <a:r>
              <a:rPr lang="en-US" dirty="0" err="1"/>
              <a:t>وجود</a:t>
            </a:r>
            <a:r>
              <a:rPr lang="en-US" dirty="0"/>
              <a:t> </a:t>
            </a:r>
            <a:r>
              <a:rPr lang="en-US" dirty="0" err="1"/>
              <a:t>لمسة</a:t>
            </a:r>
            <a:r>
              <a:rPr lang="en-US" dirty="0"/>
              <a:t> </a:t>
            </a:r>
            <a:r>
              <a:rPr lang="en-US" dirty="0" err="1"/>
              <a:t>أجنبية</a:t>
            </a:r>
            <a:r>
              <a:rPr lang="en-US" dirty="0"/>
              <a:t> </a:t>
            </a:r>
            <a:r>
              <a:rPr lang="en-US" dirty="0" err="1"/>
              <a:t>في</a:t>
            </a:r>
            <a:r>
              <a:rPr lang="en-US" dirty="0"/>
              <a:t> </a:t>
            </a:r>
            <a:r>
              <a:rPr lang="en-US" dirty="0" err="1"/>
              <a:t>صناعته</a:t>
            </a:r>
            <a:r>
              <a:rPr lang="en-US" dirty="0"/>
              <a:t>. </a:t>
            </a:r>
            <a:r>
              <a:rPr lang="en-US" dirty="0" err="1"/>
              <a:t>وإذا</a:t>
            </a:r>
            <a:r>
              <a:rPr lang="en-US" dirty="0"/>
              <a:t> </a:t>
            </a:r>
            <a:r>
              <a:rPr lang="en-US" dirty="0" err="1"/>
              <a:t>كانت</a:t>
            </a:r>
            <a:r>
              <a:rPr lang="en-US" dirty="0"/>
              <a:t> </a:t>
            </a:r>
            <a:r>
              <a:rPr lang="en-US" dirty="0" err="1"/>
              <a:t>الأواني</a:t>
            </a:r>
            <a:r>
              <a:rPr lang="en-US" dirty="0"/>
              <a:t> </a:t>
            </a:r>
            <a:r>
              <a:rPr lang="en-US" dirty="0" err="1"/>
              <a:t>الفخارية</a:t>
            </a:r>
            <a:r>
              <a:rPr lang="en-US" dirty="0"/>
              <a:t> </a:t>
            </a:r>
            <a:r>
              <a:rPr lang="en-US" dirty="0" err="1"/>
              <a:t>قد</a:t>
            </a:r>
            <a:r>
              <a:rPr lang="en-US" dirty="0"/>
              <a:t> </a:t>
            </a:r>
            <a:r>
              <a:rPr lang="en-US" dirty="0" err="1"/>
              <a:t>صنفت</a:t>
            </a:r>
            <a:r>
              <a:rPr lang="en-US" dirty="0"/>
              <a:t> </a:t>
            </a:r>
            <a:r>
              <a:rPr lang="en-US" dirty="0" err="1"/>
              <a:t>إلى</a:t>
            </a:r>
            <a:r>
              <a:rPr lang="en-US" dirty="0"/>
              <a:t> </a:t>
            </a:r>
            <a:r>
              <a:rPr lang="en-US" dirty="0" err="1"/>
              <a:t>أربع</a:t>
            </a:r>
            <a:r>
              <a:rPr lang="en-US" dirty="0"/>
              <a:t> </a:t>
            </a:r>
            <a:r>
              <a:rPr lang="en-US" dirty="0" err="1"/>
              <a:t>مجموعات</a:t>
            </a:r>
            <a:r>
              <a:rPr lang="en-US" dirty="0"/>
              <a:t>، </a:t>
            </a:r>
            <a:r>
              <a:rPr lang="en-US" dirty="0" err="1"/>
              <a:t>منها</a:t>
            </a:r>
            <a:r>
              <a:rPr lang="en-US" dirty="0"/>
              <a:t> </a:t>
            </a:r>
            <a:r>
              <a:rPr lang="en-US" dirty="0" err="1"/>
              <a:t>أواني</a:t>
            </a:r>
            <a:r>
              <a:rPr lang="en-US" dirty="0"/>
              <a:t> </a:t>
            </a:r>
            <a:r>
              <a:rPr lang="en-US" dirty="0" err="1"/>
              <a:t>الطهي</a:t>
            </a:r>
            <a:r>
              <a:rPr lang="en-US" dirty="0"/>
              <a:t>، </a:t>
            </a:r>
            <a:r>
              <a:rPr lang="en-US" dirty="0" err="1"/>
              <a:t>الشرب</a:t>
            </a:r>
            <a:r>
              <a:rPr lang="en-US" dirty="0"/>
              <a:t>، </a:t>
            </a:r>
            <a:r>
              <a:rPr lang="en-US" dirty="0" err="1"/>
              <a:t>الأكل</a:t>
            </a:r>
            <a:r>
              <a:rPr lang="en-US" dirty="0"/>
              <a:t> </a:t>
            </a:r>
            <a:r>
              <a:rPr lang="en-US" dirty="0" err="1"/>
              <a:t>وأواني</a:t>
            </a:r>
            <a:r>
              <a:rPr lang="en-US" dirty="0"/>
              <a:t> </a:t>
            </a:r>
            <a:r>
              <a:rPr lang="en-US" dirty="0" err="1"/>
              <a:t>التخزين</a:t>
            </a:r>
            <a:r>
              <a:rPr lang="en-US" dirty="0"/>
              <a:t>، </a:t>
            </a:r>
            <a:r>
              <a:rPr lang="en-US" dirty="0" err="1"/>
              <a:t>فإن</a:t>
            </a:r>
            <a:r>
              <a:rPr lang="en-US" dirty="0"/>
              <a:t> </a:t>
            </a:r>
            <a:r>
              <a:rPr lang="en-US" dirty="0" err="1" smtClean="0"/>
              <a:t>هذا</a:t>
            </a:r>
            <a:r>
              <a:rPr lang="en-US" dirty="0" smtClean="0"/>
              <a:t> </a:t>
            </a:r>
            <a:r>
              <a:rPr lang="en-US" dirty="0" err="1"/>
              <a:t>التصنيف</a:t>
            </a:r>
            <a:r>
              <a:rPr lang="en-US" dirty="0"/>
              <a:t> </a:t>
            </a:r>
            <a:r>
              <a:rPr lang="en-US" dirty="0" err="1"/>
              <a:t>وتأريخ</a:t>
            </a:r>
            <a:r>
              <a:rPr lang="en-US" dirty="0"/>
              <a:t> </a:t>
            </a:r>
            <a:r>
              <a:rPr lang="en-US" dirty="0" err="1"/>
              <a:t>الفخار</a:t>
            </a:r>
            <a:r>
              <a:rPr lang="en-US" dirty="0"/>
              <a:t> </a:t>
            </a:r>
            <a:r>
              <a:rPr lang="en-US" dirty="0" err="1"/>
              <a:t>يستنتج</a:t>
            </a:r>
            <a:r>
              <a:rPr lang="en-US" dirty="0"/>
              <a:t> </a:t>
            </a:r>
            <a:r>
              <a:rPr lang="en-US" dirty="0" err="1"/>
              <a:t>من</a:t>
            </a:r>
            <a:r>
              <a:rPr lang="en-US" dirty="0"/>
              <a:t> </a:t>
            </a:r>
            <a:r>
              <a:rPr lang="en-US" dirty="0" err="1"/>
              <a:t>خلاله</a:t>
            </a:r>
            <a:r>
              <a:rPr lang="en-US" dirty="0"/>
              <a:t> </a:t>
            </a:r>
            <a:r>
              <a:rPr lang="en-US" dirty="0" err="1"/>
              <a:t>أن</a:t>
            </a:r>
            <a:r>
              <a:rPr lang="en-US" dirty="0"/>
              <a:t> </a:t>
            </a:r>
            <a:r>
              <a:rPr lang="en-US" dirty="0" err="1"/>
              <a:t>بلاد</a:t>
            </a:r>
            <a:r>
              <a:rPr lang="en-US" dirty="0"/>
              <a:t> </a:t>
            </a:r>
            <a:r>
              <a:rPr lang="en-US" dirty="0" err="1" smtClean="0"/>
              <a:t>المغ</a:t>
            </a:r>
            <a:r>
              <a:rPr lang="ar-DZ" dirty="0" smtClean="0"/>
              <a:t>رب</a:t>
            </a:r>
            <a:r>
              <a:rPr lang="en-US" dirty="0" smtClean="0"/>
              <a:t> </a:t>
            </a:r>
            <a:r>
              <a:rPr lang="en-US" dirty="0" err="1"/>
              <a:t>خلال</a:t>
            </a:r>
            <a:r>
              <a:rPr lang="en-US" dirty="0"/>
              <a:t> </a:t>
            </a:r>
            <a:r>
              <a:rPr lang="en-US" dirty="0" err="1"/>
              <a:t>العصر</a:t>
            </a:r>
            <a:r>
              <a:rPr lang="en-US" dirty="0"/>
              <a:t> </a:t>
            </a:r>
            <a:r>
              <a:rPr lang="en-US" dirty="0" err="1"/>
              <a:t>القديم</a:t>
            </a:r>
            <a:r>
              <a:rPr lang="en-US" dirty="0"/>
              <a:t> </a:t>
            </a:r>
            <a:r>
              <a:rPr lang="en-US" dirty="0" err="1"/>
              <a:t>قد</a:t>
            </a:r>
            <a:r>
              <a:rPr lang="en-US" dirty="0"/>
              <a:t> </a:t>
            </a:r>
            <a:r>
              <a:rPr lang="en-US" dirty="0" err="1"/>
              <a:t>أصبحت</a:t>
            </a:r>
            <a:r>
              <a:rPr lang="en-US" dirty="0"/>
              <a:t> </a:t>
            </a:r>
            <a:r>
              <a:rPr lang="en-US" dirty="0" err="1"/>
              <a:t>تنتج</a:t>
            </a:r>
            <a:r>
              <a:rPr lang="en-US" dirty="0"/>
              <a:t> </a:t>
            </a:r>
            <a:r>
              <a:rPr lang="en-US" dirty="0" err="1"/>
              <a:t>خزفها</a:t>
            </a:r>
            <a:r>
              <a:rPr lang="en-US" dirty="0"/>
              <a:t> </a:t>
            </a:r>
            <a:r>
              <a:rPr lang="en-US" dirty="0" err="1"/>
              <a:t>الخاص</a:t>
            </a:r>
            <a:r>
              <a:rPr lang="en-US" dirty="0"/>
              <a:t> </a:t>
            </a:r>
            <a:r>
              <a:rPr lang="en-US" dirty="0" err="1"/>
              <a:t>منذ</a:t>
            </a:r>
            <a:r>
              <a:rPr lang="en-US" dirty="0"/>
              <a:t> </a:t>
            </a:r>
            <a:r>
              <a:rPr lang="en-US" dirty="0" err="1"/>
              <a:t>القرن</a:t>
            </a:r>
            <a:r>
              <a:rPr lang="en-US" dirty="0"/>
              <a:t> </a:t>
            </a:r>
            <a:r>
              <a:rPr lang="en-US" dirty="0" err="1"/>
              <a:t>الأول</a:t>
            </a:r>
            <a:r>
              <a:rPr lang="en-US" dirty="0"/>
              <a:t> </a:t>
            </a:r>
            <a:r>
              <a:rPr lang="en-US" dirty="0" err="1"/>
              <a:t>ميلادي</a:t>
            </a:r>
            <a:r>
              <a:rPr lang="en-US" dirty="0"/>
              <a:t>، </a:t>
            </a:r>
            <a:r>
              <a:rPr lang="en-US" dirty="0" err="1"/>
              <a:t>وبدأ</a:t>
            </a:r>
            <a:r>
              <a:rPr lang="en-US" dirty="0"/>
              <a:t> </a:t>
            </a:r>
            <a:r>
              <a:rPr lang="en-US" dirty="0" err="1"/>
              <a:t>تصديره</a:t>
            </a:r>
            <a:r>
              <a:rPr lang="en-US" dirty="0"/>
              <a:t> </a:t>
            </a:r>
            <a:r>
              <a:rPr lang="en-US" dirty="0" err="1"/>
              <a:t>بعد</a:t>
            </a:r>
            <a:r>
              <a:rPr lang="en-US" dirty="0"/>
              <a:t> </a:t>
            </a:r>
            <a:r>
              <a:rPr lang="en-US" dirty="0" err="1"/>
              <a:t>ذلك</a:t>
            </a:r>
            <a:r>
              <a:rPr lang="en-US" dirty="0"/>
              <a:t> </a:t>
            </a:r>
            <a:r>
              <a:rPr lang="en-US" dirty="0" err="1"/>
              <a:t>إلى</a:t>
            </a:r>
            <a:r>
              <a:rPr lang="en-US" dirty="0"/>
              <a:t> </a:t>
            </a:r>
            <a:r>
              <a:rPr lang="en-US" dirty="0" err="1"/>
              <a:t>روما</a:t>
            </a:r>
            <a:r>
              <a:rPr lang="en-US" dirty="0"/>
              <a:t> </a:t>
            </a:r>
            <a:r>
              <a:rPr lang="en-US" dirty="0" err="1"/>
              <a:t>في</a:t>
            </a:r>
            <a:r>
              <a:rPr lang="en-US" dirty="0"/>
              <a:t> </a:t>
            </a:r>
            <a:r>
              <a:rPr lang="en-US" dirty="0" err="1"/>
              <a:t>عهد</a:t>
            </a:r>
            <a:r>
              <a:rPr lang="en-US" dirty="0"/>
              <a:t> </a:t>
            </a:r>
            <a:r>
              <a:rPr lang="en-US" dirty="0" err="1"/>
              <a:t>الاحتلال</a:t>
            </a:r>
            <a:r>
              <a:rPr lang="en-US" dirty="0"/>
              <a:t> </a:t>
            </a:r>
            <a:r>
              <a:rPr lang="en-US" dirty="0" err="1"/>
              <a:t>الروماني</a:t>
            </a:r>
            <a:r>
              <a:rPr lang="en-US" dirty="0"/>
              <a:t>، </a:t>
            </a:r>
            <a:r>
              <a:rPr lang="en-US" dirty="0" err="1"/>
              <a:t>وهذا</a:t>
            </a:r>
            <a:r>
              <a:rPr lang="en-US" dirty="0"/>
              <a:t> </a:t>
            </a:r>
            <a:r>
              <a:rPr lang="en-US" dirty="0" err="1"/>
              <a:t>ما</a:t>
            </a:r>
            <a:r>
              <a:rPr lang="en-US" dirty="0"/>
              <a:t> </a:t>
            </a:r>
            <a:r>
              <a:rPr lang="en-US" dirty="0" err="1"/>
              <a:t>جعل</a:t>
            </a:r>
            <a:r>
              <a:rPr lang="en-US" dirty="0"/>
              <a:t> </a:t>
            </a:r>
            <a:r>
              <a:rPr lang="en-US" dirty="0" err="1"/>
              <a:t>الفخار</a:t>
            </a:r>
            <a:r>
              <a:rPr lang="en-US" dirty="0"/>
              <a:t> </a:t>
            </a:r>
            <a:r>
              <a:rPr lang="en-US" dirty="0" err="1"/>
              <a:t>الافريقي</a:t>
            </a:r>
            <a:r>
              <a:rPr lang="en-US" dirty="0"/>
              <a:t> </a:t>
            </a:r>
            <a:r>
              <a:rPr lang="en-US" dirty="0" err="1"/>
              <a:t>أكثر</a:t>
            </a:r>
            <a:r>
              <a:rPr lang="en-US" dirty="0"/>
              <a:t> </a:t>
            </a:r>
            <a:r>
              <a:rPr lang="en-US" dirty="0" err="1"/>
              <a:t>رواجا</a:t>
            </a:r>
            <a:r>
              <a:rPr lang="en-US" dirty="0"/>
              <a:t> </a:t>
            </a:r>
            <a:r>
              <a:rPr lang="en-US" dirty="0" err="1"/>
              <a:t>منذ</a:t>
            </a:r>
            <a:r>
              <a:rPr lang="en-US" dirty="0"/>
              <a:t> </a:t>
            </a:r>
            <a:r>
              <a:rPr lang="en-US" dirty="0" err="1"/>
              <a:t>القرن</a:t>
            </a:r>
            <a:r>
              <a:rPr lang="en-US" dirty="0"/>
              <a:t> </a:t>
            </a:r>
            <a:r>
              <a:rPr lang="en-US" dirty="0" err="1"/>
              <a:t>الثاني</a:t>
            </a:r>
            <a:r>
              <a:rPr lang="en-US" dirty="0"/>
              <a:t> </a:t>
            </a:r>
            <a:r>
              <a:rPr lang="en-US" dirty="0" err="1"/>
              <a:t>للميلاد</a:t>
            </a:r>
            <a:r>
              <a:rPr lang="en-US" dirty="0"/>
              <a:t>. </a:t>
            </a:r>
            <a:endParaRPr lang="fr-FR" dirty="0"/>
          </a:p>
        </p:txBody>
      </p:sp>
    </p:spTree>
    <p:extLst>
      <p:ext uri="{BB962C8B-B14F-4D97-AF65-F5344CB8AC3E}">
        <p14:creationId xmlns:p14="http://schemas.microsoft.com/office/powerpoint/2010/main" val="1215721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835025"/>
            <a:ext cx="7543799"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119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609600"/>
            <a:ext cx="7543800" cy="579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516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TIC\Desktop\Graugresenque_-_sigillat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00200"/>
            <a:ext cx="800099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427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1180"/>
            <a:ext cx="8763000" cy="6442533"/>
          </a:xfrm>
          <a:prstGeom prst="rect">
            <a:avLst/>
          </a:prstGeom>
        </p:spPr>
        <p:txBody>
          <a:bodyPr wrap="square">
            <a:spAutoFit/>
          </a:bodyPr>
          <a:lstStyle/>
          <a:p>
            <a:pPr algn="r" rtl="1">
              <a:lnSpc>
                <a:spcPct val="115000"/>
              </a:lnSpc>
              <a:spcAft>
                <a:spcPts val="1000"/>
              </a:spcAft>
            </a:pPr>
            <a:r>
              <a:rPr lang="ar-DZ" sz="3600" dirty="0">
                <a:ea typeface="Calibri"/>
                <a:cs typeface="Simplified Arabic"/>
              </a:rPr>
              <a:t>هذا يعني أن فخار غاليا حسب ورشات </a:t>
            </a:r>
            <a:r>
              <a:rPr lang="ar-DZ" sz="3600" dirty="0" smtClean="0">
                <a:ea typeface="Calibri"/>
                <a:cs typeface="Simplified Arabic"/>
              </a:rPr>
              <a:t>وغراوفسنك </a:t>
            </a:r>
            <a:r>
              <a:rPr lang="ar-DZ" sz="3600" dirty="0">
                <a:ea typeface="Calibri"/>
                <a:cs typeface="Simplified Arabic"/>
              </a:rPr>
              <a:t>عرف انتقال من فخاريات ذو طلاء أسود (الفخار الكمباني) من 50 ق /م الى 10 م  والفخار الآريتيني المبكر من 10 الى 20 م (فترة التقليد) والى غاية 120 م عرفت هذه الفترة ازدهارا لورشات المنطقة حيث أدى النشاط الصناعي المكثف الى زوال وندرة الأواني المحلية، واقتصرت المنتجات المحلية على صناعة وتشكيل أواني الطهي الرمادية اللون والسوداء والأباريق وبعد سنة 120م والتي تمثل مرحلة الإنحطاط لتأخذ مكانها وتنافسها صناعة أخرى محلية مثل الفخار العادي ذو العجينة البرتقالية اللون. </a:t>
            </a:r>
            <a:endParaRPr lang="fr-FR" sz="3600" dirty="0">
              <a:ea typeface="Calibri"/>
              <a:cs typeface="Arial"/>
            </a:endParaRPr>
          </a:p>
        </p:txBody>
      </p:sp>
    </p:spTree>
    <p:extLst>
      <p:ext uri="{BB962C8B-B14F-4D97-AF65-F5344CB8AC3E}">
        <p14:creationId xmlns:p14="http://schemas.microsoft.com/office/powerpoint/2010/main" val="2815660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 y="0"/>
            <a:ext cx="8839200" cy="4994188"/>
          </a:xfrm>
          <a:prstGeom prst="rect">
            <a:avLst/>
          </a:prstGeom>
          <a:ln>
            <a:solidFill>
              <a:schemeClr val="accent5"/>
            </a:solidFill>
          </a:ln>
          <a:scene3d>
            <a:camera prst="orthographicFront"/>
            <a:lightRig rig="threePt" dir="t"/>
          </a:scene3d>
          <a:sp3d>
            <a:bevelT prst="slope"/>
          </a:sp3d>
        </p:spPr>
        <p:txBody>
          <a:bodyPr wrap="square">
            <a:spAutoFit/>
          </a:bodyPr>
          <a:lstStyle/>
          <a:p>
            <a:pPr algn="ctr" rtl="1">
              <a:lnSpc>
                <a:spcPct val="115000"/>
              </a:lnSpc>
              <a:spcAft>
                <a:spcPts val="1000"/>
              </a:spcAft>
            </a:pPr>
            <a:r>
              <a:rPr lang="ar-DZ" sz="2400" b="1" dirty="0">
                <a:solidFill>
                  <a:srgbClr val="00B050"/>
                </a:solidFill>
                <a:ea typeface="Calibri"/>
                <a:cs typeface="Simplified Arabic"/>
              </a:rPr>
              <a:t>أثبتت الدراسات أن:</a:t>
            </a:r>
            <a:endParaRPr lang="fr-FR" sz="2400" dirty="0">
              <a:solidFill>
                <a:srgbClr val="00B050"/>
              </a:solidFill>
              <a:ea typeface="Calibri"/>
              <a:cs typeface="Arial"/>
            </a:endParaRPr>
          </a:p>
          <a:p>
            <a:pPr algn="ctr" rtl="1">
              <a:lnSpc>
                <a:spcPct val="115000"/>
              </a:lnSpc>
              <a:spcAft>
                <a:spcPts val="1000"/>
              </a:spcAft>
            </a:pPr>
            <a:r>
              <a:rPr lang="ar-DZ" sz="2800" dirty="0">
                <a:solidFill>
                  <a:schemeClr val="tx2">
                    <a:lumMod val="60000"/>
                    <a:lumOff val="40000"/>
                  </a:schemeClr>
                </a:solidFill>
                <a:ea typeface="Calibri"/>
                <a:cs typeface="Simplified Arabic"/>
              </a:rPr>
              <a:t>90 بالمئة  من واردات المقاطعات الرومانية في حوض البحر الأبيض المتوسط تعود الى ثلاثة مراكز صنع رئيسية (باناساك، مونتانس وغراوفسنك).</a:t>
            </a:r>
            <a:endParaRPr lang="fr-FR" sz="2800" dirty="0">
              <a:solidFill>
                <a:schemeClr val="tx2">
                  <a:lumMod val="60000"/>
                  <a:lumOff val="40000"/>
                </a:schemeClr>
              </a:solidFill>
              <a:ea typeface="Calibri"/>
              <a:cs typeface="Arial"/>
            </a:endParaRPr>
          </a:p>
          <a:p>
            <a:pPr algn="ctr" rtl="1">
              <a:lnSpc>
                <a:spcPct val="115000"/>
              </a:lnSpc>
              <a:spcAft>
                <a:spcPts val="1000"/>
              </a:spcAft>
            </a:pPr>
            <a:r>
              <a:rPr lang="ar-DZ" sz="2800" dirty="0">
                <a:solidFill>
                  <a:schemeClr val="tx2">
                    <a:lumMod val="60000"/>
                    <a:lumOff val="40000"/>
                  </a:schemeClr>
                </a:solidFill>
                <a:ea typeface="Calibri"/>
                <a:cs typeface="Simplified Arabic"/>
              </a:rPr>
              <a:t>خلال كل الفترات المراحل التي عرفتها هذه الورشات، تميزت الأواني بثبات العناصر الكيميائية للعجينة، تبعا لنتائج التحاليل المخبرية، التي قدمت نفس المعايير والمكونات الكيميائية، الشيء الذي يفسر مدى تجانسها وجودتها لزمن طويل</a:t>
            </a:r>
            <a:r>
              <a:rPr lang="ar-DZ" sz="2800" dirty="0" smtClean="0">
                <a:solidFill>
                  <a:schemeClr val="tx2">
                    <a:lumMod val="60000"/>
                    <a:lumOff val="40000"/>
                  </a:schemeClr>
                </a:solidFill>
                <a:ea typeface="Calibri"/>
                <a:cs typeface="Simplified Arabic"/>
              </a:rPr>
              <a:t>.</a:t>
            </a:r>
          </a:p>
          <a:p>
            <a:pPr algn="r" rtl="1">
              <a:lnSpc>
                <a:spcPct val="115000"/>
              </a:lnSpc>
              <a:spcAft>
                <a:spcPts val="1000"/>
              </a:spcAft>
            </a:pPr>
            <a:endParaRPr lang="ar-DZ" sz="2800" dirty="0" smtClean="0">
              <a:solidFill>
                <a:srgbClr val="FFC000"/>
              </a:solidFill>
              <a:ea typeface="Calibri"/>
              <a:cs typeface="Simplified Arabic"/>
            </a:endParaRPr>
          </a:p>
          <a:p>
            <a:pPr algn="r" rtl="1">
              <a:lnSpc>
                <a:spcPct val="115000"/>
              </a:lnSpc>
              <a:spcAft>
                <a:spcPts val="1000"/>
              </a:spcAft>
            </a:pPr>
            <a:r>
              <a:rPr lang="ar-DZ" sz="2800" dirty="0" smtClean="0">
                <a:solidFill>
                  <a:srgbClr val="FFC000"/>
                </a:solidFill>
                <a:ea typeface="Calibri"/>
                <a:cs typeface="Simplified Arabic"/>
              </a:rPr>
              <a:t> </a:t>
            </a:r>
            <a:endParaRPr lang="fr-FR" sz="2800" dirty="0">
              <a:solidFill>
                <a:srgbClr val="FFC000"/>
              </a:solidFill>
              <a:ea typeface="Calibri"/>
              <a:cs typeface="Arial"/>
            </a:endParaRPr>
          </a:p>
        </p:txBody>
      </p:sp>
    </p:spTree>
    <p:extLst>
      <p:ext uri="{BB962C8B-B14F-4D97-AF65-F5344CB8AC3E}">
        <p14:creationId xmlns:p14="http://schemas.microsoft.com/office/powerpoint/2010/main" val="19862538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5" y="228600"/>
            <a:ext cx="8915400" cy="6369949"/>
          </a:xfrm>
          <a:prstGeom prst="rect">
            <a:avLst/>
          </a:prstGeom>
        </p:spPr>
        <p:txBody>
          <a:bodyPr wrap="square">
            <a:spAutoFit/>
          </a:bodyPr>
          <a:lstStyle/>
          <a:p>
            <a:pPr algn="r" rtl="1">
              <a:lnSpc>
                <a:spcPct val="115000"/>
              </a:lnSpc>
              <a:spcAft>
                <a:spcPts val="1000"/>
              </a:spcAft>
            </a:pPr>
            <a:r>
              <a:rPr lang="ar-DZ" sz="2400" b="1" dirty="0">
                <a:solidFill>
                  <a:srgbClr val="00B050"/>
                </a:solidFill>
                <a:ea typeface="Calibri"/>
                <a:cs typeface="Simplified Arabic"/>
              </a:rPr>
              <a:t>الفخار السجيلي الإفريقي:</a:t>
            </a:r>
            <a:endParaRPr lang="fr-FR" sz="2400" dirty="0">
              <a:solidFill>
                <a:srgbClr val="00B050"/>
              </a:solidFill>
              <a:ea typeface="Calibri"/>
              <a:cs typeface="Arial"/>
            </a:endParaRPr>
          </a:p>
          <a:p>
            <a:pPr algn="r" rtl="1">
              <a:lnSpc>
                <a:spcPct val="115000"/>
              </a:lnSpc>
              <a:spcAft>
                <a:spcPts val="1000"/>
              </a:spcAft>
            </a:pPr>
            <a:r>
              <a:rPr lang="ar-DZ" sz="2800" dirty="0">
                <a:ea typeface="Calibri"/>
                <a:cs typeface="Simplified Arabic"/>
              </a:rPr>
              <a:t>صناعة محلية عرفتها مقاطعات شمال إفريقيا في الفترات الرومانية إبتداء من القرن الأول ميلادي، ويعرف أيضا بالسجيلي الفاتح مقارنة بالأنماط الصناعية العديدة (سجيلي ايطاليا ومقاطعة غاليا واسبانيا).</a:t>
            </a:r>
            <a:endParaRPr lang="fr-FR" sz="2800" dirty="0">
              <a:ea typeface="Calibri"/>
              <a:cs typeface="Arial"/>
            </a:endParaRPr>
          </a:p>
          <a:p>
            <a:pPr algn="r" rtl="1">
              <a:lnSpc>
                <a:spcPct val="115000"/>
              </a:lnSpc>
              <a:spcAft>
                <a:spcPts val="1000"/>
              </a:spcAft>
            </a:pPr>
            <a:r>
              <a:rPr lang="ar-DZ" sz="2800" dirty="0">
                <a:ea typeface="Calibri"/>
                <a:cs typeface="Simplified Arabic"/>
              </a:rPr>
              <a:t>ملاحظة: لقد اجتهد الأثريين في تصنيف الفخار السجيلي الى مجموعات رئيسية حسب الشكل ونسبت كل فئة تحت صاحب التصنيف كالآتي:</a:t>
            </a:r>
            <a:endParaRPr lang="fr-FR" sz="2800" dirty="0">
              <a:ea typeface="Calibri"/>
              <a:cs typeface="Arial"/>
            </a:endParaRPr>
          </a:p>
          <a:p>
            <a:pPr algn="r" rtl="1">
              <a:lnSpc>
                <a:spcPct val="115000"/>
              </a:lnSpc>
              <a:spcAft>
                <a:spcPts val="1000"/>
              </a:spcAft>
            </a:pPr>
            <a:r>
              <a:rPr lang="ar-DZ" sz="2800" dirty="0">
                <a:ea typeface="Calibri"/>
                <a:cs typeface="Simplified Arabic"/>
              </a:rPr>
              <a:t>التصنيف المرجعي ل : " دراقندورف" 1895م.</a:t>
            </a:r>
            <a:endParaRPr lang="fr-FR" sz="2800" dirty="0">
              <a:ea typeface="Calibri"/>
              <a:cs typeface="Arial"/>
            </a:endParaRPr>
          </a:p>
          <a:p>
            <a:pPr algn="r" rtl="1">
              <a:lnSpc>
                <a:spcPct val="115000"/>
              </a:lnSpc>
              <a:spcAft>
                <a:spcPts val="1000"/>
              </a:spcAft>
            </a:pPr>
            <a:r>
              <a:rPr lang="ar-DZ" sz="2800" dirty="0">
                <a:ea typeface="Calibri"/>
                <a:cs typeface="Simplified Arabic"/>
              </a:rPr>
              <a:t>التصنيف المرجعي ل :  "هالترن" 1909م.</a:t>
            </a:r>
            <a:endParaRPr lang="fr-FR" sz="2800" dirty="0">
              <a:ea typeface="Calibri"/>
              <a:cs typeface="Arial"/>
            </a:endParaRPr>
          </a:p>
          <a:p>
            <a:pPr algn="r" rtl="1">
              <a:lnSpc>
                <a:spcPct val="115000"/>
              </a:lnSpc>
              <a:spcAft>
                <a:spcPts val="1000"/>
              </a:spcAft>
            </a:pPr>
            <a:r>
              <a:rPr lang="ar-DZ" sz="2800" dirty="0">
                <a:ea typeface="Calibri"/>
                <a:cs typeface="Simplified Arabic"/>
              </a:rPr>
              <a:t>التصنيف المرجعي ل:  " ريترلنغ "  1913م.</a:t>
            </a:r>
            <a:endParaRPr lang="fr-FR" sz="2800" dirty="0">
              <a:ea typeface="Calibri"/>
              <a:cs typeface="Arial"/>
            </a:endParaRPr>
          </a:p>
          <a:p>
            <a:pPr algn="r" rtl="1">
              <a:lnSpc>
                <a:spcPct val="115000"/>
              </a:lnSpc>
              <a:spcAft>
                <a:spcPts val="1000"/>
              </a:spcAft>
            </a:pPr>
            <a:r>
              <a:rPr lang="ar-DZ" sz="2800" dirty="0">
                <a:ea typeface="Calibri"/>
                <a:cs typeface="Simplified Arabic"/>
              </a:rPr>
              <a:t>التصنيف المرجعي ل: " قودينو " 1968م. </a:t>
            </a:r>
            <a:endParaRPr lang="fr-FR" sz="2800" dirty="0">
              <a:ea typeface="Calibri"/>
              <a:cs typeface="Arial"/>
            </a:endParaRPr>
          </a:p>
          <a:p>
            <a:pPr algn="r" rtl="1">
              <a:lnSpc>
                <a:spcPct val="115000"/>
              </a:lnSpc>
              <a:spcAft>
                <a:spcPts val="1000"/>
              </a:spcAft>
            </a:pPr>
            <a:r>
              <a:rPr lang="ar-DZ" sz="2800" dirty="0">
                <a:ea typeface="Calibri"/>
                <a:cs typeface="Simplified Arabic"/>
              </a:rPr>
              <a:t>التصنيف المرجعي ل: " أتلينقر " 1990م.</a:t>
            </a:r>
            <a:endParaRPr lang="fr-FR" sz="2800" dirty="0">
              <a:ea typeface="Calibri"/>
              <a:cs typeface="Arial"/>
            </a:endParaRPr>
          </a:p>
        </p:txBody>
      </p:sp>
    </p:spTree>
    <p:extLst>
      <p:ext uri="{BB962C8B-B14F-4D97-AF65-F5344CB8AC3E}">
        <p14:creationId xmlns:p14="http://schemas.microsoft.com/office/powerpoint/2010/main" val="1810381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7225"/>
            <a:ext cx="8839200" cy="6719788"/>
          </a:xfrm>
          <a:prstGeom prst="rect">
            <a:avLst/>
          </a:prstGeom>
        </p:spPr>
        <p:txBody>
          <a:bodyPr wrap="square">
            <a:spAutoFit/>
          </a:bodyPr>
          <a:lstStyle/>
          <a:p>
            <a:pPr algn="r" rtl="1">
              <a:lnSpc>
                <a:spcPct val="115000"/>
              </a:lnSpc>
              <a:spcAft>
                <a:spcPts val="1000"/>
              </a:spcAft>
            </a:pPr>
            <a:r>
              <a:rPr lang="ar-DZ" sz="2400" b="1" dirty="0">
                <a:solidFill>
                  <a:srgbClr val="FF0000"/>
                </a:solidFill>
                <a:ea typeface="Calibri"/>
                <a:cs typeface="Simplified Arabic"/>
              </a:rPr>
              <a:t>أنماط الفخار السجيلي الإفريقي :</a:t>
            </a:r>
            <a:endParaRPr lang="fr-FR" sz="2400" dirty="0">
              <a:solidFill>
                <a:srgbClr val="FF0000"/>
              </a:solidFill>
              <a:ea typeface="Calibri"/>
              <a:cs typeface="Arial"/>
            </a:endParaRPr>
          </a:p>
          <a:p>
            <a:pPr algn="r" rtl="1">
              <a:lnSpc>
                <a:spcPct val="115000"/>
              </a:lnSpc>
              <a:spcAft>
                <a:spcPts val="1000"/>
              </a:spcAft>
            </a:pPr>
            <a:r>
              <a:rPr lang="ar-DZ" sz="2800" b="1" dirty="0">
                <a:solidFill>
                  <a:srgbClr val="00B050"/>
                </a:solidFill>
                <a:ea typeface="Calibri"/>
                <a:cs typeface="Simplified Arabic"/>
              </a:rPr>
              <a:t>النمط (</a:t>
            </a:r>
            <a:r>
              <a:rPr lang="ar-DZ" sz="2800" b="1" dirty="0" smtClean="0">
                <a:solidFill>
                  <a:srgbClr val="00B050"/>
                </a:solidFill>
                <a:ea typeface="Calibri"/>
                <a:cs typeface="Simplified Arabic"/>
              </a:rPr>
              <a:t>أ)القرن1ال3م</a:t>
            </a:r>
            <a:r>
              <a:rPr lang="ar-DZ" sz="2800" dirty="0" smtClean="0">
                <a:latin typeface="Arial"/>
              </a:rPr>
              <a:t>هوماجعل الباحثين </a:t>
            </a:r>
            <a:r>
              <a:rPr lang="ar-DZ" sz="2800" dirty="0" err="1" smtClean="0">
                <a:latin typeface="Arial"/>
              </a:rPr>
              <a:t>الإنجليزيطلقون</a:t>
            </a:r>
            <a:r>
              <a:rPr lang="ar-DZ" sz="2800" dirty="0" smtClean="0">
                <a:latin typeface="Arial"/>
              </a:rPr>
              <a:t> عليه عبار:</a:t>
            </a:r>
            <a:r>
              <a:rPr lang="fr-FR" sz="2800" dirty="0" err="1" smtClean="0">
                <a:latin typeface="Arial"/>
              </a:rPr>
              <a:t>African</a:t>
            </a:r>
            <a:r>
              <a:rPr lang="fr-FR" sz="2800" dirty="0"/>
              <a:t/>
            </a:r>
            <a:br>
              <a:rPr lang="fr-FR" sz="2800" dirty="0"/>
            </a:br>
            <a:r>
              <a:rPr lang="fr-FR" sz="2800" dirty="0" err="1">
                <a:latin typeface="Arial"/>
              </a:rPr>
              <a:t>Red</a:t>
            </a:r>
            <a:r>
              <a:rPr lang="fr-FR" sz="2800" dirty="0">
                <a:latin typeface="Arial"/>
              </a:rPr>
              <a:t> </a:t>
            </a:r>
            <a:r>
              <a:rPr lang="fr-FR" sz="2800" dirty="0" err="1" smtClean="0">
                <a:latin typeface="Arial"/>
              </a:rPr>
              <a:t>Ware</a:t>
            </a:r>
            <a:endParaRPr lang="fr-FR" sz="2800" dirty="0">
              <a:solidFill>
                <a:srgbClr val="00B050"/>
              </a:solidFill>
              <a:ea typeface="Calibri"/>
              <a:cs typeface="Arial"/>
            </a:endParaRPr>
          </a:p>
          <a:p>
            <a:pPr algn="r" rtl="1">
              <a:lnSpc>
                <a:spcPct val="115000"/>
              </a:lnSpc>
              <a:spcAft>
                <a:spcPts val="1000"/>
              </a:spcAft>
            </a:pPr>
            <a:r>
              <a:rPr lang="ar-DZ" sz="2800" dirty="0">
                <a:ea typeface="Calibri"/>
                <a:cs typeface="Simplified Arabic"/>
              </a:rPr>
              <a:t>أشكال عديدة أثرت التصنيفات الفخارية، يعتبر وريث الفخاريات الشهيرة، سجيلي بلاد الغال </a:t>
            </a:r>
            <a:r>
              <a:rPr lang="ar-DZ" sz="2800" dirty="0" smtClean="0">
                <a:ea typeface="Calibri"/>
                <a:cs typeface="Simplified Arabic"/>
              </a:rPr>
              <a:t>والإيطالي </a:t>
            </a:r>
            <a:r>
              <a:rPr lang="ar-DZ" sz="2800" dirty="0">
                <a:ea typeface="Calibri"/>
                <a:cs typeface="Simplified Arabic"/>
              </a:rPr>
              <a:t>من حيث طرق الصنع ولون العجينة وحتى الطلاء، بدأت صناعة هذا النمط منذ القرن الأول واستمرت الى غاية القرن الثالث ميلادي، حدد زمن ظهوره بعد الفخار السجيلي لمقاطعة غاليا الجنوبية، أشكال هذا النمط عديدة من خصائصها انها تمتاز بعجينتها الحمراء التي تميل الى البرتقالي في حين طلاءها أحمر قاتم نوعا ما ولامع </a:t>
            </a:r>
            <a:r>
              <a:rPr lang="ar-DZ" sz="2800" dirty="0" smtClean="0">
                <a:ea typeface="Calibri"/>
                <a:cs typeface="Simplified Arabic"/>
              </a:rPr>
              <a:t>يعكس </a:t>
            </a:r>
            <a:r>
              <a:rPr lang="ar-DZ" sz="2800" dirty="0">
                <a:ea typeface="Calibri"/>
                <a:cs typeface="Simplified Arabic"/>
              </a:rPr>
              <a:t>جودة هذه الصناعة، استعملت لتزيين الأواني بعض الزخارف البارزة وهي عبارة عن أوراق مائية محورة، مصنوعة بالقالب الى جانب النقوش الهندسية التي شملت مثلثات متتالية، في الداخل وتارة خارج الأواني، أشكاله على العموم شملت أواني منزلية.</a:t>
            </a:r>
            <a:endParaRPr lang="fr-FR" sz="2800" dirty="0">
              <a:ea typeface="Calibri"/>
              <a:cs typeface="Arial"/>
            </a:endParaRPr>
          </a:p>
        </p:txBody>
      </p:sp>
    </p:spTree>
    <p:extLst>
      <p:ext uri="{BB962C8B-B14F-4D97-AF65-F5344CB8AC3E}">
        <p14:creationId xmlns:p14="http://schemas.microsoft.com/office/powerpoint/2010/main" val="607310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TYPE</a:t>
            </a:r>
            <a:r>
              <a:rPr lang="ar-DZ" dirty="0" smtClean="0"/>
              <a:t> </a:t>
            </a:r>
            <a:r>
              <a:rPr lang="fr-FR" dirty="0" smtClean="0"/>
              <a:t>A2</a:t>
            </a:r>
            <a:r>
              <a:rPr lang="ar-DZ" dirty="0" smtClean="0"/>
              <a:t> </a:t>
            </a:r>
            <a:r>
              <a:rPr lang="fr-FR" dirty="0" smtClean="0"/>
              <a:t>SIECLE</a:t>
            </a:r>
            <a:endParaRPr lang="fr-FR" dirty="0"/>
          </a:p>
        </p:txBody>
      </p:sp>
      <p:pic>
        <p:nvPicPr>
          <p:cNvPr id="4" name="Espace réservé du contenu 3" descr="C:\Users\NTIC\Desktop\African_Red_Slip_vessels.jpg"/>
          <p:cNvPicPr>
            <a:picLocks noGrp="1"/>
          </p:cNvPicPr>
          <p:nvPr>
            <p:ph idx="1"/>
          </p:nvPr>
        </p:nvPicPr>
        <p:blipFill rotWithShape="1">
          <a:blip r:embed="rId2" cstate="print">
            <a:extLst>
              <a:ext uri="{28A0092B-C50C-407E-A947-70E740481C1C}">
                <a14:useLocalDpi xmlns:a14="http://schemas.microsoft.com/office/drawing/2010/main" val="0"/>
              </a:ext>
            </a:extLst>
          </a:blip>
          <a:srcRect r="1463"/>
          <a:stretch/>
        </p:blipFill>
        <p:spPr bwMode="auto">
          <a:xfrm>
            <a:off x="457200" y="1820093"/>
            <a:ext cx="8229600" cy="40861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36750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8839200" cy="7710829"/>
          </a:xfrm>
          <a:prstGeom prst="rect">
            <a:avLst/>
          </a:prstGeom>
        </p:spPr>
        <p:txBody>
          <a:bodyPr wrap="square">
            <a:spAutoFit/>
          </a:bodyPr>
          <a:lstStyle/>
          <a:p>
            <a:pPr algn="r" rtl="1">
              <a:lnSpc>
                <a:spcPct val="115000"/>
              </a:lnSpc>
              <a:spcAft>
                <a:spcPts val="1000"/>
              </a:spcAft>
            </a:pPr>
            <a:r>
              <a:rPr lang="ar-DZ" sz="3200" b="1" dirty="0">
                <a:solidFill>
                  <a:srgbClr val="00B050"/>
                </a:solidFill>
                <a:ea typeface="Calibri"/>
                <a:cs typeface="Simplified Arabic"/>
              </a:rPr>
              <a:t>الفخار السجيلي النمط (</a:t>
            </a:r>
            <a:r>
              <a:rPr lang="ar-DZ" sz="3200" b="1" dirty="0" smtClean="0">
                <a:solidFill>
                  <a:srgbClr val="00B050"/>
                </a:solidFill>
                <a:ea typeface="Calibri"/>
                <a:cs typeface="Simplified Arabic"/>
              </a:rPr>
              <a:t>س</a:t>
            </a:r>
            <a:r>
              <a:rPr lang="ar-DZ" sz="3200" b="1" dirty="0" smtClean="0">
                <a:solidFill>
                  <a:srgbClr val="00B050"/>
                </a:solidFill>
                <a:ea typeface="Calibri"/>
                <a:cs typeface="Simplified Arabic"/>
              </a:rPr>
              <a:t>):</a:t>
            </a:r>
            <a:endParaRPr lang="fr-FR" sz="3200" b="1" dirty="0" smtClean="0">
              <a:solidFill>
                <a:srgbClr val="00B050"/>
              </a:solidFill>
              <a:ea typeface="Calibri"/>
              <a:cs typeface="Simplified Arabic"/>
            </a:endParaRPr>
          </a:p>
          <a:p>
            <a:pPr algn="r" rtl="1">
              <a:lnSpc>
                <a:spcPct val="115000"/>
              </a:lnSpc>
              <a:spcAft>
                <a:spcPts val="1000"/>
              </a:spcAft>
            </a:pPr>
            <a:r>
              <a:rPr lang="ar-DZ" sz="3200" dirty="0" err="1" smtClean="0">
                <a:latin typeface="Arial"/>
              </a:rPr>
              <a:t>هوذلك</a:t>
            </a:r>
            <a:r>
              <a:rPr lang="ar-DZ" sz="3200" dirty="0" smtClean="0">
                <a:latin typeface="Arial"/>
              </a:rPr>
              <a:t> </a:t>
            </a:r>
            <a:r>
              <a:rPr lang="ar-DZ" sz="3200" dirty="0" err="1" smtClean="0">
                <a:latin typeface="Arial"/>
              </a:rPr>
              <a:t>الفخارالذي</a:t>
            </a:r>
            <a:r>
              <a:rPr lang="ar-DZ" sz="3200" dirty="0" smtClean="0">
                <a:latin typeface="Arial"/>
              </a:rPr>
              <a:t> </a:t>
            </a:r>
            <a:r>
              <a:rPr lang="ar-DZ" sz="3200" dirty="0" smtClean="0">
                <a:latin typeface="Arial"/>
              </a:rPr>
              <a:t>كان يُصنع في </a:t>
            </a:r>
            <a:r>
              <a:rPr lang="ar-DZ" sz="3200" dirty="0" err="1" smtClean="0">
                <a:latin typeface="Arial"/>
              </a:rPr>
              <a:t>جهاتالقيروان</a:t>
            </a:r>
            <a:r>
              <a:rPr lang="ar-DZ" sz="3200" dirty="0" smtClean="0">
                <a:latin typeface="Arial"/>
              </a:rPr>
              <a:t>(</a:t>
            </a:r>
            <a:r>
              <a:rPr lang="ar-DZ" sz="3200" dirty="0" err="1" smtClean="0">
                <a:latin typeface="Arial"/>
              </a:rPr>
              <a:t>سيديمرزوق</a:t>
            </a:r>
            <a:r>
              <a:rPr lang="ar-DZ" sz="3200" dirty="0" smtClean="0">
                <a:latin typeface="Arial"/>
              </a:rPr>
              <a:t>)</a:t>
            </a:r>
            <a:r>
              <a:rPr lang="ar-DZ" sz="3200" dirty="0" err="1" smtClean="0">
                <a:latin typeface="Arial"/>
              </a:rPr>
              <a:t>مابين</a:t>
            </a:r>
            <a:r>
              <a:rPr lang="ar-DZ" sz="3200" dirty="0" smtClean="0">
                <a:latin typeface="Arial"/>
              </a:rPr>
              <a:t> </a:t>
            </a:r>
            <a:r>
              <a:rPr lang="ar-DZ" sz="3200" dirty="0" smtClean="0">
                <a:latin typeface="Arial"/>
              </a:rPr>
              <a:t>القرنين الثالث و الرابع.</a:t>
            </a:r>
            <a:endParaRPr lang="ar-DZ" sz="3200" b="1" dirty="0" smtClean="0">
              <a:solidFill>
                <a:srgbClr val="00B050"/>
              </a:solidFill>
              <a:ea typeface="Calibri"/>
              <a:cs typeface="Simplified Arabic"/>
            </a:endParaRPr>
          </a:p>
          <a:p>
            <a:pPr algn="r" rtl="1">
              <a:lnSpc>
                <a:spcPct val="115000"/>
              </a:lnSpc>
              <a:spcAft>
                <a:spcPts val="1000"/>
              </a:spcAft>
            </a:pPr>
            <a:r>
              <a:rPr lang="ar-DZ" dirty="0" smtClean="0">
                <a:ea typeface="Calibri"/>
                <a:cs typeface="Simplified Arabic"/>
              </a:rPr>
              <a:t> </a:t>
            </a:r>
            <a:r>
              <a:rPr lang="ar-DZ" sz="3200" dirty="0">
                <a:ea typeface="Calibri"/>
                <a:cs typeface="Simplified Arabic"/>
              </a:rPr>
              <a:t>بدأ هذا النمط بالظهور مع بداية القرن الثاني ميلادي، عرف انتشار واسع خلال القرن الثالث ميلادي، أين عرفت هذه الصناعة أوجها وتواصلت الى غاية القرن الخامس ميلادي، أشكاله كثيرة  يختلف عن النمط السابق ويمتاز بعجينة رقيقة ذو لون وردي </a:t>
            </a:r>
            <a:r>
              <a:rPr lang="ar-DZ" sz="3200" dirty="0" smtClean="0">
                <a:ea typeface="Calibri"/>
                <a:cs typeface="Simplified Arabic"/>
              </a:rPr>
              <a:t>يميل </a:t>
            </a:r>
            <a:r>
              <a:rPr lang="ar-DZ" sz="3200" dirty="0">
                <a:ea typeface="Calibri"/>
                <a:cs typeface="Simplified Arabic"/>
              </a:rPr>
              <a:t>الى البرتقالي الفاتح، </a:t>
            </a:r>
            <a:r>
              <a:rPr lang="ar-DZ" sz="3200" dirty="0" smtClean="0">
                <a:ea typeface="Calibri"/>
                <a:cs typeface="Simplified Arabic"/>
              </a:rPr>
              <a:t>تغطى </a:t>
            </a:r>
            <a:r>
              <a:rPr lang="ar-DZ" sz="3200" dirty="0">
                <a:ea typeface="Calibri"/>
                <a:cs typeface="Simplified Arabic"/>
              </a:rPr>
              <a:t>ببطانة لامعة، اشكاله عبارة عن أواني رفيعة، ناعمة الملمس عادة ما تحمل زخارف على شكل كشوط هندسية محكمة وجد متجانسة خاصة على الوجه الداخلي للأواني، ونجد كذلك نمط آخر عادة مل ينسب الى هذه الصناعة ويعرف بالفخار السجيلي الفاتح "س" </a:t>
            </a:r>
            <a:r>
              <a:rPr lang="ar-DZ" sz="3200" dirty="0" smtClean="0">
                <a:ea typeface="Calibri"/>
                <a:cs typeface="Simplified Arabic"/>
              </a:rPr>
              <a:t>المتأخر، </a:t>
            </a:r>
            <a:r>
              <a:rPr lang="ar-DZ" sz="3200" dirty="0">
                <a:ea typeface="Calibri"/>
                <a:cs typeface="Simplified Arabic"/>
              </a:rPr>
              <a:t>ويرجع هذا </a:t>
            </a:r>
            <a:r>
              <a:rPr lang="ar-DZ" sz="3200" dirty="0" smtClean="0">
                <a:ea typeface="Calibri"/>
                <a:cs typeface="Simplified Arabic"/>
              </a:rPr>
              <a:t>لاستمرار </a:t>
            </a:r>
            <a:r>
              <a:rPr lang="ar-DZ" sz="3200" dirty="0">
                <a:ea typeface="Calibri"/>
                <a:cs typeface="Simplified Arabic"/>
              </a:rPr>
              <a:t>تداول واستعمال أواني هذا النمط.</a:t>
            </a:r>
            <a:endParaRPr lang="fr-FR" sz="3200" dirty="0">
              <a:ea typeface="Calibri"/>
              <a:cs typeface="Arial"/>
            </a:endParaRPr>
          </a:p>
        </p:txBody>
      </p:sp>
    </p:spTree>
    <p:extLst>
      <p:ext uri="{BB962C8B-B14F-4D97-AF65-F5344CB8AC3E}">
        <p14:creationId xmlns:p14="http://schemas.microsoft.com/office/powerpoint/2010/main" val="4247889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TYPEC</a:t>
            </a:r>
            <a:endParaRPr lang="fr-FR" dirty="0"/>
          </a:p>
        </p:txBody>
      </p:sp>
      <p:pic>
        <p:nvPicPr>
          <p:cNvPr id="5122" name="Picture 2" descr="C:\Users\NTIC\Desktop\Plat_en_terre_cuite_sigillé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00809" y="1600200"/>
            <a:ext cx="674238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157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1109"/>
            <a:ext cx="8839200" cy="2308324"/>
          </a:xfrm>
          <a:prstGeom prst="rect">
            <a:avLst/>
          </a:prstGeom>
        </p:spPr>
        <p:txBody>
          <a:bodyPr wrap="square">
            <a:spAutoFit/>
          </a:bodyPr>
          <a:lstStyle/>
          <a:p>
            <a:pPr algn="r" rtl="1"/>
            <a:r>
              <a:rPr lang="ar-DZ" sz="3600" dirty="0" smtClean="0">
                <a:solidFill>
                  <a:prstClr val="black"/>
                </a:solidFill>
                <a:latin typeface="Simplified Arabic" pitchFamily="18" charset="-78"/>
                <a:ea typeface="Calibri"/>
                <a:cs typeface="Simplified Arabic" pitchFamily="18" charset="-78"/>
              </a:rPr>
              <a:t>، </a:t>
            </a:r>
          </a:p>
          <a:p>
            <a:pPr algn="r" rtl="1"/>
            <a:r>
              <a:rPr lang="ar-DZ" sz="3600" dirty="0" smtClean="0">
                <a:solidFill>
                  <a:prstClr val="black"/>
                </a:solidFill>
                <a:latin typeface="Simplified Arabic" pitchFamily="18" charset="-78"/>
                <a:ea typeface="Calibri"/>
                <a:cs typeface="Simplified Arabic" pitchFamily="18" charset="-78"/>
              </a:rPr>
              <a:t> </a:t>
            </a:r>
            <a:r>
              <a:rPr lang="ar-DZ" sz="3600" dirty="0">
                <a:solidFill>
                  <a:prstClr val="black"/>
                </a:solidFill>
                <a:latin typeface="Simplified Arabic" pitchFamily="18" charset="-78"/>
                <a:ea typeface="Calibri"/>
                <a:cs typeface="Simplified Arabic" pitchFamily="18" charset="-78"/>
              </a:rPr>
              <a:t>فما هي أصول ومراكز هذه الصناعة، وهل تعتبر مقاطعات إفريقيا أحد هذه الورشات، وعلى أي أساس تم تصنيف </a:t>
            </a:r>
            <a:r>
              <a:rPr lang="ar-DZ" sz="3600" dirty="0" smtClean="0">
                <a:solidFill>
                  <a:prstClr val="black"/>
                </a:solidFill>
                <a:latin typeface="Simplified Arabic" pitchFamily="18" charset="-78"/>
                <a:ea typeface="Calibri"/>
                <a:cs typeface="Simplified Arabic" pitchFamily="18" charset="-78"/>
              </a:rPr>
              <a:t>وتنميط، </a:t>
            </a:r>
            <a:r>
              <a:rPr lang="ar-DZ" sz="3600" dirty="0">
                <a:solidFill>
                  <a:prstClr val="black"/>
                </a:solidFill>
                <a:latin typeface="Simplified Arabic" pitchFamily="18" charset="-78"/>
                <a:ea typeface="Calibri"/>
                <a:cs typeface="Simplified Arabic" pitchFamily="18" charset="-78"/>
              </a:rPr>
              <a:t>وماهي مراحل تطورها وعوامل انتشارها  ؟ </a:t>
            </a:r>
            <a:endParaRPr lang="fr-FR" sz="3600" dirty="0"/>
          </a:p>
        </p:txBody>
      </p:sp>
    </p:spTree>
    <p:extLst>
      <p:ext uri="{BB962C8B-B14F-4D97-AF65-F5344CB8AC3E}">
        <p14:creationId xmlns:p14="http://schemas.microsoft.com/office/powerpoint/2010/main" val="32832858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839200" cy="5170646"/>
          </a:xfrm>
          <a:prstGeom prst="rect">
            <a:avLst/>
          </a:prstGeom>
        </p:spPr>
        <p:txBody>
          <a:bodyPr wrap="square">
            <a:spAutoFit/>
          </a:bodyPr>
          <a:lstStyle/>
          <a:p>
            <a:pPr algn="r" rtl="1">
              <a:lnSpc>
                <a:spcPct val="115000"/>
              </a:lnSpc>
              <a:spcAft>
                <a:spcPts val="1000"/>
              </a:spcAft>
            </a:pPr>
            <a:r>
              <a:rPr lang="ar-DZ" sz="2800" b="1" dirty="0">
                <a:solidFill>
                  <a:srgbClr val="00B050"/>
                </a:solidFill>
                <a:ea typeface="Calibri"/>
                <a:cs typeface="Simplified Arabic"/>
              </a:rPr>
              <a:t>الفخار السجيلي الإفريقي النمط "د" : </a:t>
            </a:r>
            <a:r>
              <a:rPr lang="ar-DZ" sz="3200" dirty="0" smtClean="0">
                <a:ea typeface="Calibri"/>
                <a:cs typeface="Simplified Arabic"/>
              </a:rPr>
              <a:t>يعرف </a:t>
            </a:r>
            <a:r>
              <a:rPr lang="ar-DZ" sz="3200" dirty="0">
                <a:ea typeface="Calibri"/>
                <a:cs typeface="Simplified Arabic"/>
              </a:rPr>
              <a:t>هذا النمط الصناعي بأوانيه المفتوحة كثير الإنتشار، وتشمل صحون كبيرة الحجم لها نفس السمك مقارنة بالأنماط السالفة.، ظهرت هذه الصناعة مع </a:t>
            </a:r>
            <a:r>
              <a:rPr lang="ar-DZ" sz="3200" dirty="0" smtClean="0">
                <a:ea typeface="Calibri"/>
                <a:cs typeface="Simplified Arabic"/>
              </a:rPr>
              <a:t>نهاية </a:t>
            </a:r>
            <a:r>
              <a:rPr lang="ar-DZ" sz="3200" dirty="0">
                <a:ea typeface="Calibri"/>
                <a:cs typeface="Simplified Arabic"/>
              </a:rPr>
              <a:t>القرن الثالث ميلادي واستمرت حتى القرن السادس ميلادي، عم انتشاره المقاطعات الإفريقية ونطاق البحر الأبيض المتوسط، </a:t>
            </a:r>
            <a:r>
              <a:rPr lang="ar-DZ" sz="3200" dirty="0" smtClean="0">
                <a:ea typeface="Calibri"/>
                <a:cs typeface="Simplified Arabic"/>
              </a:rPr>
              <a:t>تأخذ </a:t>
            </a:r>
            <a:r>
              <a:rPr lang="ar-DZ" sz="3200" dirty="0">
                <a:ea typeface="Calibri"/>
                <a:cs typeface="Simplified Arabic"/>
              </a:rPr>
              <a:t>عجينة أوانيه لون برتقالي بينما الطلاء أو البطانة رديئة، عادة ما تغطي الوجه الداخلي للأواني فقط وأيضا يصيبها تشقق لعدم متانتها وعدم تجانسها، إلا أنه غني النماذج الزخرفية المنجزة عن طريق الضغط بالطابع وتتمثل في جامات وأشكال هندسية وحزوز .</a:t>
            </a:r>
            <a:endParaRPr lang="fr-FR" sz="3200" dirty="0">
              <a:ea typeface="Calibri"/>
              <a:cs typeface="Arial"/>
            </a:endParaRPr>
          </a:p>
        </p:txBody>
      </p:sp>
    </p:spTree>
    <p:extLst>
      <p:ext uri="{BB962C8B-B14F-4D97-AF65-F5344CB8AC3E}">
        <p14:creationId xmlns:p14="http://schemas.microsoft.com/office/powerpoint/2010/main" val="36877731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TYPE D</a:t>
            </a:r>
            <a:endParaRPr lang="fr-F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2643" y="1604417"/>
            <a:ext cx="4718713" cy="451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783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24000"/>
            <a:ext cx="8278091" cy="2981329"/>
          </a:xfrm>
          <a:prstGeom prst="rect">
            <a:avLst/>
          </a:prstGeom>
        </p:spPr>
        <p:txBody>
          <a:bodyPr wrap="square">
            <a:spAutoFit/>
          </a:bodyPr>
          <a:lstStyle/>
          <a:p>
            <a:pPr algn="r" rtl="1">
              <a:lnSpc>
                <a:spcPct val="115000"/>
              </a:lnSpc>
              <a:spcAft>
                <a:spcPts val="1000"/>
              </a:spcAft>
            </a:pPr>
            <a:r>
              <a:rPr lang="ar-DZ" sz="2800" b="1" dirty="0">
                <a:solidFill>
                  <a:srgbClr val="00B050"/>
                </a:solidFill>
                <a:ea typeface="Calibri"/>
                <a:cs typeface="Simplified Arabic"/>
              </a:rPr>
              <a:t>الفخار المنزلي الإفريقي:</a:t>
            </a:r>
            <a:r>
              <a:rPr lang="ar-DZ" sz="2800" dirty="0">
                <a:solidFill>
                  <a:srgbClr val="00B050"/>
                </a:solidFill>
                <a:ea typeface="Calibri"/>
                <a:cs typeface="Simplified Arabic"/>
              </a:rPr>
              <a:t> </a:t>
            </a:r>
            <a:endParaRPr lang="ar-DZ" sz="2800" dirty="0" smtClean="0">
              <a:solidFill>
                <a:srgbClr val="00B050"/>
              </a:solidFill>
              <a:ea typeface="Calibri"/>
              <a:cs typeface="Simplified Arabic"/>
            </a:endParaRPr>
          </a:p>
          <a:p>
            <a:pPr algn="r" rtl="1">
              <a:lnSpc>
                <a:spcPct val="115000"/>
              </a:lnSpc>
              <a:spcAft>
                <a:spcPts val="1000"/>
              </a:spcAft>
            </a:pPr>
            <a:r>
              <a:rPr lang="ar-DZ" sz="3200" dirty="0" smtClean="0">
                <a:ea typeface="Calibri"/>
                <a:cs typeface="Simplified Arabic"/>
              </a:rPr>
              <a:t>ويعرف </a:t>
            </a:r>
            <a:r>
              <a:rPr lang="ar-DZ" sz="3200" dirty="0">
                <a:ea typeface="Calibri"/>
                <a:cs typeface="Simplified Arabic"/>
              </a:rPr>
              <a:t>ايضا بسجيلي الطهي، ويضم مجموعة الأواني المنزلية المستعملة لتهيئة الطعام وهي عبارة عن صحون الطبخ وقدور وأغطية، خصائصه مماثلة للنمط (أ) بالإضافة </a:t>
            </a:r>
            <a:r>
              <a:rPr lang="ar-DZ" sz="3200" dirty="0" smtClean="0">
                <a:ea typeface="Calibri"/>
                <a:cs typeface="Simplified Arabic"/>
              </a:rPr>
              <a:t>الى </a:t>
            </a:r>
            <a:r>
              <a:rPr lang="ar-DZ" sz="3200" dirty="0">
                <a:ea typeface="Calibri"/>
                <a:cs typeface="Simplified Arabic"/>
              </a:rPr>
              <a:t>تواجد شريط رمادي على السطح الخارجي ناتج عن عملية ال طهي والحرق.</a:t>
            </a:r>
            <a:endParaRPr lang="fr-FR" sz="3200" dirty="0">
              <a:ea typeface="Calibri"/>
              <a:cs typeface="Arial"/>
            </a:endParaRPr>
          </a:p>
        </p:txBody>
      </p:sp>
    </p:spTree>
    <p:extLst>
      <p:ext uri="{BB962C8B-B14F-4D97-AF65-F5344CB8AC3E}">
        <p14:creationId xmlns:p14="http://schemas.microsoft.com/office/powerpoint/2010/main" val="28812128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6200"/>
            <a:ext cx="8610600" cy="6477000"/>
          </a:xfrm>
          <a:prstGeom prst="rect">
            <a:avLst/>
          </a:prstGeom>
          <a:noFill/>
          <a:ln>
            <a:noFill/>
          </a:ln>
        </p:spPr>
      </p:pic>
    </p:spTree>
    <p:extLst>
      <p:ext uri="{BB962C8B-B14F-4D97-AF65-F5344CB8AC3E}">
        <p14:creationId xmlns:p14="http://schemas.microsoft.com/office/powerpoint/2010/main" val="4023348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473" y="685800"/>
            <a:ext cx="8839200" cy="5246564"/>
          </a:xfrm>
          <a:prstGeom prst="rect">
            <a:avLst/>
          </a:prstGeom>
        </p:spPr>
        <p:txBody>
          <a:bodyPr wrap="square">
            <a:spAutoFit/>
          </a:bodyPr>
          <a:lstStyle/>
          <a:p>
            <a:pPr algn="r" rtl="1">
              <a:lnSpc>
                <a:spcPct val="115000"/>
              </a:lnSpc>
              <a:spcAft>
                <a:spcPts val="1000"/>
              </a:spcAft>
            </a:pPr>
            <a:r>
              <a:rPr lang="ar-DZ" sz="2800" b="1" dirty="0">
                <a:solidFill>
                  <a:srgbClr val="00B050"/>
                </a:solidFill>
                <a:ea typeface="Calibri"/>
                <a:cs typeface="Simplified Arabic"/>
              </a:rPr>
              <a:t>تقنية الحرق: </a:t>
            </a:r>
            <a:endParaRPr lang="fr-FR" sz="2800" dirty="0">
              <a:solidFill>
                <a:srgbClr val="00B050"/>
              </a:solidFill>
              <a:ea typeface="Calibri"/>
              <a:cs typeface="Arial"/>
            </a:endParaRPr>
          </a:p>
          <a:p>
            <a:pPr algn="r" rtl="1">
              <a:lnSpc>
                <a:spcPct val="115000"/>
              </a:lnSpc>
              <a:spcAft>
                <a:spcPts val="1000"/>
              </a:spcAft>
            </a:pPr>
            <a:r>
              <a:rPr lang="ar-DZ" sz="3200" dirty="0">
                <a:ea typeface="Calibri"/>
                <a:cs typeface="Simplified Arabic"/>
              </a:rPr>
              <a:t>بالنسبة للون الأحمر للفخار السجيلي فهو نتيجة لعدة عمليات منها مثلا ، احتواء الطينة على حد معين من أ كسيد الحديد (ملون معدني) ويجب ان يكون الحرق والتبريد في جو مؤكسد (دخول </a:t>
            </a:r>
            <a:r>
              <a:rPr lang="fr-FR" sz="3200" b="1" dirty="0">
                <a:latin typeface="Simplified Arabic"/>
                <a:ea typeface="Calibri"/>
                <a:cs typeface="Arial"/>
              </a:rPr>
              <a:t>O</a:t>
            </a:r>
            <a:r>
              <a:rPr lang="fr-FR" sz="3200" dirty="0">
                <a:latin typeface="Simplified Arabic"/>
                <a:ea typeface="Calibri"/>
                <a:cs typeface="Arial"/>
              </a:rPr>
              <a:t>2</a:t>
            </a:r>
            <a:r>
              <a:rPr lang="ar-DZ" sz="3200" dirty="0">
                <a:ea typeface="Calibri"/>
                <a:cs typeface="Simplified Arabic"/>
              </a:rPr>
              <a:t> ) لهذا فان افران السجيلي افران خاصة، بحيث تكون غرفة الفخر مفصولة عن الفرن، ولكن تخترقها قنوات فخارية لإخراج الدخان، وتقوم في الوقت نفسه بتسخين غرفة الفخر، تنتهي هذه القنوات في الأعلى بأسطوانات كبيرة مثقبة هي بمثابة غطاء للمدخنة تعمل على التحكم في حرارة الفرن وذلك بسد هذه الفتحات بطين طري.</a:t>
            </a:r>
            <a:endParaRPr lang="fr-FR" sz="3200" dirty="0">
              <a:ea typeface="Calibri"/>
              <a:cs typeface="Arial"/>
            </a:endParaRPr>
          </a:p>
        </p:txBody>
      </p:sp>
    </p:spTree>
    <p:extLst>
      <p:ext uri="{BB962C8B-B14F-4D97-AF65-F5344CB8AC3E}">
        <p14:creationId xmlns:p14="http://schemas.microsoft.com/office/powerpoint/2010/main" val="39347434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399" y="2286000"/>
            <a:ext cx="7391399" cy="1222258"/>
          </a:xfrm>
          <a:prstGeom prst="rect">
            <a:avLst/>
          </a:prstGeom>
        </p:spPr>
        <p:txBody>
          <a:bodyPr wrap="square">
            <a:spAutoFit/>
          </a:bodyPr>
          <a:lstStyle/>
          <a:p>
            <a:pPr algn="ctr" rtl="1">
              <a:lnSpc>
                <a:spcPct val="115000"/>
              </a:lnSpc>
              <a:spcAft>
                <a:spcPts val="1000"/>
              </a:spcAft>
            </a:pPr>
            <a:r>
              <a:rPr lang="ar-DZ" sz="6600" b="1" dirty="0">
                <a:solidFill>
                  <a:srgbClr val="C00000"/>
                </a:solidFill>
                <a:ea typeface="Calibri"/>
                <a:cs typeface="Simplified Arabic"/>
              </a:rPr>
              <a:t>تقنية الصنع والزخرفة: </a:t>
            </a:r>
            <a:endParaRPr lang="fr-FR" sz="6600" dirty="0">
              <a:solidFill>
                <a:srgbClr val="C00000"/>
              </a:solidFill>
              <a:ea typeface="Calibri"/>
              <a:cs typeface="Arial"/>
            </a:endParaRPr>
          </a:p>
        </p:txBody>
      </p:sp>
    </p:spTree>
    <p:extLst>
      <p:ext uri="{BB962C8B-B14F-4D97-AF65-F5344CB8AC3E}">
        <p14:creationId xmlns:p14="http://schemas.microsoft.com/office/powerpoint/2010/main" val="1139273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48384"/>
            <a:ext cx="8077200" cy="4093172"/>
          </a:xfrm>
          <a:prstGeom prst="rect">
            <a:avLst/>
          </a:prstGeom>
        </p:spPr>
        <p:txBody>
          <a:bodyPr wrap="square">
            <a:spAutoFit/>
          </a:bodyPr>
          <a:lstStyle/>
          <a:p>
            <a:pPr marL="342900" marR="0" lvl="0" indent="-342900" algn="r" rtl="1">
              <a:lnSpc>
                <a:spcPct val="115000"/>
              </a:lnSpc>
              <a:spcBef>
                <a:spcPts val="0"/>
              </a:spcBef>
              <a:spcAft>
                <a:spcPts val="1000"/>
              </a:spcAft>
              <a:buFont typeface="+mj-lt"/>
              <a:buAutoNum type="arabicPeriod"/>
            </a:pPr>
            <a:r>
              <a:rPr lang="ar-DZ" sz="4000" b="1" dirty="0">
                <a:solidFill>
                  <a:schemeClr val="accent3"/>
                </a:solidFill>
                <a:ea typeface="Calibri"/>
                <a:cs typeface="Simplified Arabic"/>
              </a:rPr>
              <a:t>طريقة تحضير  الختم والطابع :</a:t>
            </a:r>
            <a:endParaRPr lang="fr-FR" sz="4000" dirty="0">
              <a:solidFill>
                <a:schemeClr val="accent3"/>
              </a:solidFill>
              <a:ea typeface="Calibri"/>
              <a:cs typeface="Arial"/>
            </a:endParaRPr>
          </a:p>
          <a:p>
            <a:pPr marL="457200" marR="0" algn="r" rtl="1">
              <a:lnSpc>
                <a:spcPct val="115000"/>
              </a:lnSpc>
              <a:spcBef>
                <a:spcPts val="0"/>
              </a:spcBef>
              <a:spcAft>
                <a:spcPts val="1000"/>
              </a:spcAft>
            </a:pPr>
            <a:r>
              <a:rPr lang="ar-DZ" sz="3600" dirty="0">
                <a:ea typeface="Calibri"/>
                <a:cs typeface="Simplified Arabic"/>
              </a:rPr>
              <a:t>نأتي بشمع صلب وننقش عليه بواسطة إزميل شكل معين إما أن يكون إمضاء أو ختم أو اسم لصاحب الورشة أو الصانع أو المزخرف وأحيانا يكون النقش عبارة عن زخرفة بارزة لأشكال هندسية أو نباتية أو حيوانية أو مواضيع مثل مشهد للصيد.....</a:t>
            </a:r>
            <a:endParaRPr lang="fr-FR" sz="3600" dirty="0">
              <a:ea typeface="Calibri"/>
              <a:cs typeface="Arial"/>
            </a:endParaRPr>
          </a:p>
        </p:txBody>
      </p:sp>
    </p:spTree>
    <p:extLst>
      <p:ext uri="{BB962C8B-B14F-4D97-AF65-F5344CB8AC3E}">
        <p14:creationId xmlns:p14="http://schemas.microsoft.com/office/powerpoint/2010/main" val="3404908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1000"/>
            <a:ext cx="8534400" cy="5791200"/>
          </a:xfrm>
          <a:prstGeom prst="rect">
            <a:avLst/>
          </a:prstGeom>
          <a:noFill/>
          <a:ln>
            <a:noFill/>
          </a:ln>
        </p:spPr>
      </p:pic>
    </p:spTree>
    <p:extLst>
      <p:ext uri="{BB962C8B-B14F-4D97-AF65-F5344CB8AC3E}">
        <p14:creationId xmlns:p14="http://schemas.microsoft.com/office/powerpoint/2010/main" val="3883645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458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41964"/>
            <a:ext cx="8077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6945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304800"/>
            <a:ext cx="693419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3200400"/>
            <a:ext cx="7696200"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350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09600"/>
            <a:ext cx="8229600" cy="5516563"/>
          </a:xfrm>
        </p:spPr>
        <p:txBody>
          <a:bodyPr>
            <a:normAutofit/>
          </a:bodyPr>
          <a:lstStyle/>
          <a:p>
            <a:pPr marL="0" indent="0" algn="just" rtl="1">
              <a:buNone/>
            </a:pPr>
            <a:r>
              <a:rPr lang="ar-DZ" dirty="0" smtClean="0">
                <a:latin typeface="Times New Roman"/>
              </a:rPr>
              <a:t>ضمت هذه </a:t>
            </a:r>
            <a:r>
              <a:rPr lang="ar-DZ" dirty="0">
                <a:latin typeface="Times New Roman"/>
              </a:rPr>
              <a:t>الفخاريات) </a:t>
            </a:r>
            <a:r>
              <a:rPr lang="ar-DZ" dirty="0" smtClean="0">
                <a:latin typeface="Times New Roman"/>
              </a:rPr>
              <a:t>(</a:t>
            </a:r>
            <a:r>
              <a:rPr lang="ar-DZ" dirty="0">
                <a:latin typeface="Times New Roman"/>
              </a:rPr>
              <a:t>التماثيل و المصابيح، </a:t>
            </a:r>
            <a:r>
              <a:rPr lang="ar-DZ" dirty="0" err="1">
                <a:latin typeface="Times New Roman"/>
              </a:rPr>
              <a:t>والأواني</a:t>
            </a:r>
            <a:r>
              <a:rPr lang="ar-DZ" dirty="0">
                <a:latin typeface="Times New Roman"/>
              </a:rPr>
              <a:t> المنزلية </a:t>
            </a:r>
            <a:r>
              <a:rPr lang="ar-DZ" dirty="0" smtClean="0">
                <a:latin typeface="Times New Roman"/>
              </a:rPr>
              <a:t>الموجهة لمختلف </a:t>
            </a:r>
            <a:r>
              <a:rPr lang="ar-DZ" dirty="0">
                <a:latin typeface="Times New Roman"/>
              </a:rPr>
              <a:t>الاستعمالات اليومية مثل الجرار المتنوعة </a:t>
            </a:r>
            <a:r>
              <a:rPr lang="ar-DZ" dirty="0" err="1">
                <a:latin typeface="Times New Roman"/>
              </a:rPr>
              <a:t>الأحجام</a:t>
            </a:r>
            <a:r>
              <a:rPr lang="ar-DZ" dirty="0">
                <a:latin typeface="Times New Roman"/>
              </a:rPr>
              <a:t> </a:t>
            </a:r>
            <a:r>
              <a:rPr lang="ar-DZ" dirty="0" err="1">
                <a:latin typeface="Times New Roman"/>
              </a:rPr>
              <a:t>والأشكال،الكؤوس</a:t>
            </a:r>
            <a:r>
              <a:rPr lang="ar-DZ" dirty="0">
                <a:latin typeface="Times New Roman"/>
              </a:rPr>
              <a:t> </a:t>
            </a:r>
            <a:r>
              <a:rPr lang="ar-DZ" dirty="0" err="1" smtClean="0">
                <a:latin typeface="Times New Roman"/>
              </a:rPr>
              <a:t>والأقداح</a:t>
            </a:r>
            <a:r>
              <a:rPr lang="ar-DZ" dirty="0"/>
              <a:t> </a:t>
            </a:r>
            <a:r>
              <a:rPr lang="ar-DZ" dirty="0" smtClean="0">
                <a:latin typeface="Times New Roman"/>
              </a:rPr>
              <a:t>القمعية ،</a:t>
            </a:r>
            <a:r>
              <a:rPr lang="ar-DZ" dirty="0" err="1" smtClean="0">
                <a:latin typeface="Times New Roman"/>
              </a:rPr>
              <a:t>الأباريق</a:t>
            </a:r>
            <a:r>
              <a:rPr lang="ar-DZ" dirty="0" smtClean="0">
                <a:latin typeface="Times New Roman"/>
              </a:rPr>
              <a:t> </a:t>
            </a:r>
            <a:r>
              <a:rPr lang="ar-DZ" dirty="0">
                <a:latin typeface="Times New Roman"/>
              </a:rPr>
              <a:t>ذات القاعدة المسطحة والبدن المنتفخ الذي ينتهي برقبة </a:t>
            </a:r>
            <a:r>
              <a:rPr lang="ar-DZ" dirty="0" smtClean="0">
                <a:latin typeface="Times New Roman"/>
              </a:rPr>
              <a:t>طويلة، والصحون </a:t>
            </a:r>
            <a:r>
              <a:rPr lang="ar-DZ" dirty="0" err="1" smtClean="0">
                <a:latin typeface="Times New Roman"/>
              </a:rPr>
              <a:t>المسطحةوالعميقة،كما</a:t>
            </a:r>
            <a:r>
              <a:rPr lang="ar-DZ" dirty="0" smtClean="0">
                <a:latin typeface="Times New Roman"/>
              </a:rPr>
              <a:t> صنع حرفيو بلاد المغرب القديم الفخاريات النذرية والجنائزية مثل </a:t>
            </a:r>
            <a:r>
              <a:rPr lang="ar-DZ" dirty="0" err="1" smtClean="0">
                <a:latin typeface="Times New Roman"/>
              </a:rPr>
              <a:t>قارورات</a:t>
            </a:r>
            <a:r>
              <a:rPr lang="ar-DZ" dirty="0" smtClean="0">
                <a:latin typeface="Times New Roman"/>
              </a:rPr>
              <a:t> العطر"</a:t>
            </a:r>
            <a:r>
              <a:rPr lang="fr-FR" dirty="0" err="1" smtClean="0">
                <a:latin typeface="Times New Roman"/>
              </a:rPr>
              <a:t>Unguentaria</a:t>
            </a:r>
            <a:r>
              <a:rPr lang="fr-FR" dirty="0" smtClean="0">
                <a:latin typeface="Times New Roman"/>
              </a:rPr>
              <a:t>" </a:t>
            </a:r>
            <a:r>
              <a:rPr lang="ar-DZ" dirty="0" smtClean="0">
                <a:latin typeface="Times New Roman"/>
              </a:rPr>
              <a:t>الصغيرة ذات الشكل المخروطي والعنق الصغير والمبخرات والمزهريات الكأسية، والتي حافظ بعضها على الرسومات الزخرفية لفترة فجر التاريخ، المعروفة بطراز " </a:t>
            </a:r>
            <a:r>
              <a:rPr lang="ar-DZ" dirty="0" err="1" smtClean="0">
                <a:latin typeface="Times New Roman"/>
              </a:rPr>
              <a:t>تيديس</a:t>
            </a:r>
            <a:endParaRPr lang="fr-FR" dirty="0"/>
          </a:p>
        </p:txBody>
      </p:sp>
    </p:spTree>
    <p:extLst>
      <p:ext uri="{BB962C8B-B14F-4D97-AF65-F5344CB8AC3E}">
        <p14:creationId xmlns:p14="http://schemas.microsoft.com/office/powerpoint/2010/main" val="24540995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53340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019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
            <a:ext cx="8382000" cy="6172200"/>
          </a:xfrm>
          <a:prstGeom prst="rect">
            <a:avLst/>
          </a:prstGeom>
          <a:noFill/>
          <a:ln>
            <a:noFill/>
          </a:ln>
        </p:spPr>
      </p:pic>
      <p:sp>
        <p:nvSpPr>
          <p:cNvPr id="3" name="Double flèche horizontale 2"/>
          <p:cNvSpPr/>
          <p:nvPr/>
        </p:nvSpPr>
        <p:spPr>
          <a:xfrm>
            <a:off x="2935707" y="1524000"/>
            <a:ext cx="3424986" cy="642620"/>
          </a:xfrm>
          <a:prstGeom prst="leftRightArrow">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Flèche vers le bas 3"/>
          <p:cNvSpPr/>
          <p:nvPr/>
        </p:nvSpPr>
        <p:spPr>
          <a:xfrm>
            <a:off x="4114800" y="2039648"/>
            <a:ext cx="838200" cy="1846552"/>
          </a:xfrm>
          <a:prstGeom prst="downArrow">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Flèche courbée vers la droite 4"/>
          <p:cNvSpPr/>
          <p:nvPr/>
        </p:nvSpPr>
        <p:spPr>
          <a:xfrm>
            <a:off x="5705271" y="2846503"/>
            <a:ext cx="691515" cy="1801697"/>
          </a:xfrm>
          <a:prstGeom prst="curvedRightArrow">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 name="Flèche courbée vers la gauche 5"/>
          <p:cNvSpPr/>
          <p:nvPr/>
        </p:nvSpPr>
        <p:spPr>
          <a:xfrm>
            <a:off x="3753802" y="4267200"/>
            <a:ext cx="545465" cy="1600200"/>
          </a:xfrm>
          <a:prstGeom prst="curvedLeftArrow">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5913266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5799536"/>
          </a:xfrm>
          <a:prstGeom prst="rect">
            <a:avLst/>
          </a:prstGeom>
        </p:spPr>
        <p:txBody>
          <a:bodyPr wrap="square">
            <a:spAutoFit/>
          </a:bodyPr>
          <a:lstStyle/>
          <a:p>
            <a:pPr algn="r" rtl="1">
              <a:lnSpc>
                <a:spcPct val="115000"/>
              </a:lnSpc>
              <a:spcAft>
                <a:spcPts val="1000"/>
              </a:spcAft>
              <a:tabLst>
                <a:tab pos="4961890" algn="l"/>
              </a:tabLst>
            </a:pPr>
            <a:r>
              <a:rPr lang="ar-DZ" sz="2800" b="1" dirty="0" smtClean="0">
                <a:solidFill>
                  <a:srgbClr val="00B050"/>
                </a:solidFill>
                <a:ea typeface="Calibri"/>
                <a:cs typeface="Simplified Arabic"/>
              </a:rPr>
              <a:t>طريقة تحظير القالب</a:t>
            </a:r>
            <a:r>
              <a:rPr lang="ar-DZ" sz="2800" dirty="0">
                <a:solidFill>
                  <a:srgbClr val="00B050"/>
                </a:solidFill>
                <a:ea typeface="Calibri"/>
                <a:cs typeface="Simplified Arabic"/>
              </a:rPr>
              <a:t>: </a:t>
            </a:r>
            <a:endParaRPr lang="ar-DZ" sz="2800" dirty="0" smtClean="0">
              <a:solidFill>
                <a:srgbClr val="00B050"/>
              </a:solidFill>
              <a:ea typeface="Calibri"/>
              <a:cs typeface="Simplified Arabic"/>
            </a:endParaRPr>
          </a:p>
          <a:p>
            <a:pPr algn="r" rtl="1">
              <a:lnSpc>
                <a:spcPct val="115000"/>
              </a:lnSpc>
              <a:spcAft>
                <a:spcPts val="1000"/>
              </a:spcAft>
              <a:tabLst>
                <a:tab pos="4961890" algn="l"/>
              </a:tabLst>
            </a:pPr>
            <a:r>
              <a:rPr lang="ar-DZ" dirty="0" smtClean="0">
                <a:ea typeface="Calibri"/>
                <a:cs typeface="Simplified Arabic"/>
              </a:rPr>
              <a:t> </a:t>
            </a:r>
            <a:r>
              <a:rPr lang="ar-DZ" sz="2800" dirty="0">
                <a:ea typeface="Calibri"/>
                <a:cs typeface="Simplified Arabic"/>
              </a:rPr>
              <a:t>يقوم الحرفي بإنجاز نقوش مقلوبة بزخارف بارزة بواسطة طين محروق تستعمل للضغط في الفراغ الداخلي للقالب، وتكون هذه النقوش المقلوبة من الشمع الصلب، وبعد وضع النقوش الغائرة على القالب يحرق، بحيث نستطيع بعد ذلك إنجاز عدة أواني فخارية متشابهة بهذا القالب.</a:t>
            </a:r>
            <a:endParaRPr lang="fr-FR" sz="2800" dirty="0">
              <a:ea typeface="Calibri"/>
              <a:cs typeface="Arial"/>
            </a:endParaRPr>
          </a:p>
          <a:p>
            <a:pPr algn="r" rtl="1">
              <a:lnSpc>
                <a:spcPct val="115000"/>
              </a:lnSpc>
              <a:spcAft>
                <a:spcPts val="1000"/>
              </a:spcAft>
              <a:tabLst>
                <a:tab pos="4961890" algn="l"/>
              </a:tabLst>
            </a:pPr>
            <a:r>
              <a:rPr lang="ar-DZ" sz="2800" dirty="0">
                <a:ea typeface="Calibri"/>
                <a:cs typeface="Simplified Arabic"/>
              </a:rPr>
              <a:t>وهناك طريقة أخرى حيث يزخرف القالب مباشرة بزخارف غائرة (بواسطة الحفر) يظهر القالب في هذه الحالة كأنه آنية حقيقية بجدران خشنة في الجهة الداخلية (التي ستكون الواجهة الخارجية للإناء) وغالبا ما يمضي المزخرف القالب، وبعض الأواني المنجزة نجد بها إمضاءين أو ختمين مختلفين، الأول على بدن الإناء وهو من عمل الصانع والثاني يوجد عامة في قاعدة الإناء قام بوضعه المزخرف.</a:t>
            </a:r>
            <a:endParaRPr lang="fr-FR" sz="2800" dirty="0">
              <a:ea typeface="Calibri"/>
              <a:cs typeface="Arial"/>
            </a:endParaRPr>
          </a:p>
        </p:txBody>
      </p:sp>
    </p:spTree>
    <p:extLst>
      <p:ext uri="{BB962C8B-B14F-4D97-AF65-F5344CB8AC3E}">
        <p14:creationId xmlns:p14="http://schemas.microsoft.com/office/powerpoint/2010/main" val="23205741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762000"/>
            <a:ext cx="7696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55717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58714"/>
            <a:ext cx="8763000" cy="4038029"/>
          </a:xfrm>
          <a:prstGeom prst="rect">
            <a:avLst/>
          </a:prstGeom>
        </p:spPr>
        <p:txBody>
          <a:bodyPr wrap="square">
            <a:spAutoFit/>
          </a:bodyPr>
          <a:lstStyle/>
          <a:p>
            <a:pPr algn="r" rtl="1">
              <a:lnSpc>
                <a:spcPct val="115000"/>
              </a:lnSpc>
              <a:spcAft>
                <a:spcPts val="1000"/>
              </a:spcAft>
              <a:tabLst>
                <a:tab pos="4961890" algn="l"/>
              </a:tabLst>
            </a:pPr>
            <a:r>
              <a:rPr lang="ar-DZ" sz="3200" dirty="0">
                <a:ea typeface="Calibri"/>
                <a:cs typeface="Simplified Arabic"/>
              </a:rPr>
              <a:t>ثم يوضع القالب على الدولاب ويملأ بالطين ثم يدير الخزاف الدولاب ويضغط بقوة على الجدار الداخلي للقالب حتى يدخل الطين في كل الزخارف المحفورة ، عندما ترتفع العجينة كلية الى حافة القالب يصنع الخزاف شفة الإناء، ثم ينزع القالب على الدولاب وبعد الجفاف يفصل </a:t>
            </a:r>
            <a:r>
              <a:rPr lang="ar-DZ" sz="3200" dirty="0" err="1" smtClean="0">
                <a:ea typeface="Calibri"/>
                <a:cs typeface="Simplified Arabic"/>
              </a:rPr>
              <a:t>االاناء</a:t>
            </a:r>
            <a:r>
              <a:rPr lang="ar-DZ" sz="3200" dirty="0" smtClean="0">
                <a:ea typeface="Calibri"/>
                <a:cs typeface="Simplified Arabic"/>
              </a:rPr>
              <a:t> </a:t>
            </a:r>
            <a:r>
              <a:rPr lang="ar-DZ" sz="3200" dirty="0">
                <a:ea typeface="Calibri"/>
                <a:cs typeface="Simplified Arabic"/>
              </a:rPr>
              <a:t>عن القالب، ثم يضيف الصانع توابع الإناء، وبعد ذلك يوضع الإناء في السائل الطيني </a:t>
            </a:r>
            <a:r>
              <a:rPr lang="ar-DZ" sz="3200" dirty="0">
                <a:solidFill>
                  <a:srgbClr val="FF0000"/>
                </a:solidFill>
                <a:ea typeface="Calibri"/>
                <a:cs typeface="Simplified Arabic"/>
              </a:rPr>
              <a:t>(مغرة) </a:t>
            </a:r>
            <a:r>
              <a:rPr lang="ar-DZ" sz="3200" dirty="0">
                <a:ea typeface="Calibri"/>
                <a:cs typeface="Simplified Arabic"/>
              </a:rPr>
              <a:t>لتكسيته بطبقة رقيقة لتصبح بعد الحرق حمراء براقة. </a:t>
            </a:r>
            <a:endParaRPr lang="fr-FR" sz="3200" dirty="0">
              <a:ea typeface="Calibri"/>
              <a:cs typeface="Arial"/>
            </a:endParaRPr>
          </a:p>
        </p:txBody>
      </p:sp>
    </p:spTree>
    <p:extLst>
      <p:ext uri="{BB962C8B-B14F-4D97-AF65-F5344CB8AC3E}">
        <p14:creationId xmlns:p14="http://schemas.microsoft.com/office/powerpoint/2010/main" val="39821026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382000" cy="6324600"/>
          </a:xfrm>
          <a:prstGeom prst="rect">
            <a:avLst/>
          </a:prstGeom>
          <a:noFill/>
          <a:ln>
            <a:noFill/>
          </a:ln>
        </p:spPr>
      </p:pic>
    </p:spTree>
    <p:extLst>
      <p:ext uri="{BB962C8B-B14F-4D97-AF65-F5344CB8AC3E}">
        <p14:creationId xmlns:p14="http://schemas.microsoft.com/office/powerpoint/2010/main" val="12591890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36" y="152400"/>
            <a:ext cx="8839200" cy="5927777"/>
          </a:xfrm>
          <a:prstGeom prst="rect">
            <a:avLst/>
          </a:prstGeom>
        </p:spPr>
        <p:txBody>
          <a:bodyPr wrap="square">
            <a:spAutoFit/>
          </a:bodyPr>
          <a:lstStyle/>
          <a:p>
            <a:pPr marL="342900" marR="0" lvl="0" indent="-342900" algn="r" rtl="1">
              <a:lnSpc>
                <a:spcPct val="115000"/>
              </a:lnSpc>
              <a:spcBef>
                <a:spcPts val="0"/>
              </a:spcBef>
              <a:spcAft>
                <a:spcPts val="1000"/>
              </a:spcAft>
              <a:buFont typeface="Simplified Arabic"/>
              <a:buChar char="-"/>
              <a:tabLst>
                <a:tab pos="4961890" algn="l"/>
              </a:tabLst>
            </a:pPr>
            <a:r>
              <a:rPr lang="ar-DZ" sz="2800" dirty="0">
                <a:ea typeface="Calibri"/>
                <a:cs typeface="Simplified Arabic"/>
              </a:rPr>
              <a:t>كما استعملت الزخرفة </a:t>
            </a:r>
            <a:r>
              <a:rPr lang="ar-DZ" sz="2800" b="1" dirty="0">
                <a:solidFill>
                  <a:srgbClr val="FF0000"/>
                </a:solidFill>
                <a:ea typeface="Calibri"/>
                <a:cs typeface="Simplified Arabic"/>
              </a:rPr>
              <a:t>بالباربوتين</a:t>
            </a:r>
            <a:r>
              <a:rPr lang="ar-DZ" sz="2800" dirty="0">
                <a:ea typeface="Calibri"/>
                <a:cs typeface="Simplified Arabic"/>
              </a:rPr>
              <a:t> في نهاية القرن الثاني ميلادي</a:t>
            </a:r>
            <a:r>
              <a:rPr lang="ar-DZ" sz="2800" dirty="0" smtClean="0">
                <a:ea typeface="Calibri"/>
                <a:cs typeface="Simplified Arabic"/>
              </a:rPr>
              <a:t>.</a:t>
            </a:r>
          </a:p>
          <a:p>
            <a:pPr marR="0" lvl="0" algn="r" rtl="1">
              <a:lnSpc>
                <a:spcPct val="115000"/>
              </a:lnSpc>
              <a:spcBef>
                <a:spcPts val="0"/>
              </a:spcBef>
              <a:spcAft>
                <a:spcPts val="1000"/>
              </a:spcAft>
              <a:tabLst>
                <a:tab pos="4961890" algn="l"/>
              </a:tabLst>
            </a:pPr>
            <a:endParaRPr lang="ar-DZ" sz="2800" dirty="0" smtClean="0">
              <a:ea typeface="Calibri"/>
              <a:cs typeface="Simplified Arabic"/>
            </a:endParaRPr>
          </a:p>
          <a:p>
            <a:pPr marL="342900" marR="0" lvl="0" indent="-342900" algn="r" rtl="1">
              <a:lnSpc>
                <a:spcPct val="115000"/>
              </a:lnSpc>
              <a:spcBef>
                <a:spcPts val="0"/>
              </a:spcBef>
              <a:spcAft>
                <a:spcPts val="1000"/>
              </a:spcAft>
              <a:buFont typeface="Simplified Arabic"/>
              <a:buChar char="-"/>
              <a:tabLst>
                <a:tab pos="4961890" algn="l"/>
              </a:tabLst>
            </a:pPr>
            <a:r>
              <a:rPr lang="ar-DZ" sz="2800" dirty="0" smtClean="0">
                <a:ea typeface="Calibri"/>
                <a:cs typeface="Simplified Arabic"/>
              </a:rPr>
              <a:t>لقد استعملت الطلاءات (</a:t>
            </a:r>
            <a:r>
              <a:rPr lang="ar-DZ" sz="2800" dirty="0" smtClean="0">
                <a:solidFill>
                  <a:srgbClr val="FF0000"/>
                </a:solidFill>
                <a:ea typeface="Calibri"/>
                <a:cs typeface="Simplified Arabic"/>
              </a:rPr>
              <a:t>المغرة </a:t>
            </a:r>
            <a:r>
              <a:rPr lang="ar-DZ" sz="2800" dirty="0" smtClean="0">
                <a:ea typeface="Calibri"/>
                <a:cs typeface="Simplified Arabic"/>
              </a:rPr>
              <a:t>، </a:t>
            </a:r>
            <a:r>
              <a:rPr lang="ar-DZ" sz="2800" dirty="0" smtClean="0">
                <a:solidFill>
                  <a:srgbClr val="FF0000"/>
                </a:solidFill>
                <a:ea typeface="Calibri"/>
                <a:cs typeface="Simplified Arabic"/>
              </a:rPr>
              <a:t>البطانة</a:t>
            </a:r>
            <a:r>
              <a:rPr lang="ar-DZ" sz="2800" dirty="0" smtClean="0">
                <a:ea typeface="Calibri"/>
                <a:cs typeface="Simplified Arabic"/>
              </a:rPr>
              <a:t>) لتلبيس وتغطية سطح الفخاريات السيجيلية لجعلها ملساء ناعمة وبراقة لامعة وغير مسامية، فالمغرة هي تراب صلصالي يستعمل في التخصيب منذ العصر الحجري الحديث، أما البطانة فهي سائل من العجينة الصافية (</a:t>
            </a:r>
            <a:r>
              <a:rPr lang="ar-DZ" sz="2800" dirty="0" smtClean="0">
                <a:solidFill>
                  <a:srgbClr val="FF0000"/>
                </a:solidFill>
                <a:ea typeface="Calibri"/>
                <a:cs typeface="Simplified Arabic"/>
              </a:rPr>
              <a:t>الباربوتين</a:t>
            </a:r>
            <a:r>
              <a:rPr lang="ar-DZ" sz="2800" dirty="0" smtClean="0">
                <a:ea typeface="Calibri"/>
                <a:cs typeface="Simplified Arabic"/>
              </a:rPr>
              <a:t>)، يمكن الزخرفة بها تحت وفوق الطلاء الزجاجي، تتميز البطانة بالتزجيج والتصلب عند درجة حرارة معادلة، أو منخفضة عن الدرجة التي تفخر فيها الأواني، وتبقى سليمة تحت الطلاء دون تحلل أو تقشر.</a:t>
            </a:r>
          </a:p>
          <a:p>
            <a:pPr marL="342900" marR="0" lvl="0" indent="-342900" algn="r" rtl="1">
              <a:lnSpc>
                <a:spcPct val="115000"/>
              </a:lnSpc>
              <a:spcBef>
                <a:spcPts val="0"/>
              </a:spcBef>
              <a:spcAft>
                <a:spcPts val="1000"/>
              </a:spcAft>
              <a:buFont typeface="Simplified Arabic"/>
              <a:buChar char="-"/>
              <a:tabLst>
                <a:tab pos="4961890" algn="l"/>
              </a:tabLst>
            </a:pPr>
            <a:r>
              <a:rPr lang="ar-DZ" sz="2800" dirty="0" smtClean="0">
                <a:ea typeface="Calibri"/>
                <a:cs typeface="Simplified Arabic"/>
              </a:rPr>
              <a:t>يمكن أن ينفذ التبطين باستعمال الفرشاة أو النقع (الغمس) حتى نحصل على طبقة تغطي الجدران بالسمك المناسب واللون المطلوب.</a:t>
            </a:r>
            <a:endParaRPr lang="fr-FR" sz="2800" dirty="0">
              <a:ea typeface="Calibri"/>
              <a:cs typeface="Arial"/>
            </a:endParaRPr>
          </a:p>
        </p:txBody>
      </p:sp>
    </p:spTree>
    <p:extLst>
      <p:ext uri="{BB962C8B-B14F-4D97-AF65-F5344CB8AC3E}">
        <p14:creationId xmlns:p14="http://schemas.microsoft.com/office/powerpoint/2010/main" val="34734511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1752600"/>
            <a:ext cx="6629400" cy="4114800"/>
          </a:xfrm>
          <a:prstGeom prst="rect">
            <a:avLst/>
          </a:prstGeom>
          <a:noFill/>
          <a:ln>
            <a:noFill/>
          </a:ln>
        </p:spPr>
      </p:pic>
      <p:sp>
        <p:nvSpPr>
          <p:cNvPr id="3" name="Rectangle 2"/>
          <p:cNvSpPr/>
          <p:nvPr/>
        </p:nvSpPr>
        <p:spPr>
          <a:xfrm>
            <a:off x="0" y="116800"/>
            <a:ext cx="9144000" cy="1791260"/>
          </a:xfrm>
          <a:prstGeom prst="rect">
            <a:avLst/>
          </a:prstGeom>
        </p:spPr>
        <p:txBody>
          <a:bodyPr wrap="square">
            <a:spAutoFit/>
          </a:bodyPr>
          <a:lstStyle/>
          <a:p>
            <a:pPr marL="342900" lvl="0" indent="-342900" algn="r" rtl="1">
              <a:lnSpc>
                <a:spcPct val="115000"/>
              </a:lnSpc>
              <a:spcAft>
                <a:spcPts val="1000"/>
              </a:spcAft>
              <a:buFont typeface="Simplified Arabic"/>
              <a:buChar char="-"/>
              <a:tabLst>
                <a:tab pos="4961890" algn="l"/>
              </a:tabLst>
            </a:pPr>
            <a:r>
              <a:rPr lang="ar-DZ" sz="3200" dirty="0">
                <a:solidFill>
                  <a:prstClr val="black"/>
                </a:solidFill>
                <a:ea typeface="Calibri"/>
                <a:cs typeface="Simplified Arabic"/>
              </a:rPr>
              <a:t>وفي نهاية القرن الثالث ميلادي لم تعد الأواني تخرج مقلوبة بل تزخرف بعد عملية الدولبة باستعمال تقنيات الحز (والحفر والنقش والطبع)   </a:t>
            </a:r>
            <a:endParaRPr lang="fr-FR" sz="3200" dirty="0">
              <a:solidFill>
                <a:prstClr val="black"/>
              </a:solidFill>
              <a:ea typeface="Calibri"/>
              <a:cs typeface="Arial"/>
            </a:endParaRPr>
          </a:p>
        </p:txBody>
      </p:sp>
    </p:spTree>
    <p:extLst>
      <p:ext uri="{BB962C8B-B14F-4D97-AF65-F5344CB8AC3E}">
        <p14:creationId xmlns:p14="http://schemas.microsoft.com/office/powerpoint/2010/main" val="13011411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81000"/>
            <a:ext cx="80010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0292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533401"/>
            <a:ext cx="6934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292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400"/>
            <a:ext cx="8229600" cy="1265238"/>
          </a:xfrm>
        </p:spPr>
        <p:txBody>
          <a:bodyPr>
            <a:noAutofit/>
          </a:bodyPr>
          <a:lstStyle/>
          <a:p>
            <a:pPr algn="r" rtl="1"/>
            <a:r>
              <a:rPr lang="ar-DZ" sz="3200" dirty="0" smtClean="0">
                <a:latin typeface="Arial"/>
              </a:rPr>
              <a:t>يمين(أ)ة </a:t>
            </a:r>
            <a:r>
              <a:rPr lang="ar-DZ" sz="3200" dirty="0">
                <a:latin typeface="Arial"/>
              </a:rPr>
              <a:t>مستوردة من خارج بلاد المغارب: </a:t>
            </a:r>
            <a:r>
              <a:rPr lang="ar-DZ" sz="3200" dirty="0" smtClean="0">
                <a:latin typeface="Arial"/>
              </a:rPr>
              <a:t>جر</a:t>
            </a:r>
            <a:r>
              <a:rPr lang="ar-DZ" sz="3200" dirty="0" smtClean="0"/>
              <a:t>ة</a:t>
            </a:r>
            <a:r>
              <a:rPr lang="ar-DZ" sz="3200" dirty="0" smtClean="0">
                <a:latin typeface="Arial"/>
              </a:rPr>
              <a:t> اليسار(ب)مزهرية </a:t>
            </a:r>
            <a:r>
              <a:rPr lang="ar-DZ" sz="3200" dirty="0" err="1">
                <a:latin typeface="Arial"/>
              </a:rPr>
              <a:t>ايبيرية</a:t>
            </a:r>
            <a:r>
              <a:rPr lang="ar-DZ" sz="3200" dirty="0">
                <a:latin typeface="Arial"/>
              </a:rPr>
              <a:t> وجدت بمدينة </a:t>
            </a:r>
            <a:r>
              <a:rPr lang="ar-DZ" sz="3200" dirty="0" err="1">
                <a:latin typeface="Arial"/>
              </a:rPr>
              <a:t>بورتوس</a:t>
            </a:r>
            <a:r>
              <a:rPr lang="ar-DZ" sz="3200" dirty="0">
                <a:latin typeface="Arial"/>
              </a:rPr>
              <a:t> </a:t>
            </a:r>
            <a:r>
              <a:rPr lang="ar-DZ" sz="3200" dirty="0" err="1">
                <a:latin typeface="Arial"/>
              </a:rPr>
              <a:t>ماغنوس</a:t>
            </a:r>
            <a:r>
              <a:rPr lang="ar-DZ" sz="3200" dirty="0">
                <a:latin typeface="Arial"/>
              </a:rPr>
              <a:t> </a:t>
            </a:r>
            <a:r>
              <a:rPr lang="ar-DZ" sz="3200" dirty="0" smtClean="0">
                <a:latin typeface="Arial"/>
              </a:rPr>
              <a:t>بطيوة</a:t>
            </a:r>
            <a:endParaRPr lang="fr-FR" sz="3200" dirty="0"/>
          </a:p>
        </p:txBody>
      </p:sp>
      <p:pic>
        <p:nvPicPr>
          <p:cNvPr id="1026" name="Picture 2" descr="C:\Users\NTIC\Desktop\غغغغ.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430" t="35050" r="16096" b="28829"/>
          <a:stretch/>
        </p:blipFill>
        <p:spPr bwMode="auto">
          <a:xfrm>
            <a:off x="609600" y="1981200"/>
            <a:ext cx="7696200" cy="457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1775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TIC\Desktop\oooo.PNG"/>
          <p:cNvPicPr>
            <a:picLocks noChangeAspect="1" noChangeArrowheads="1"/>
          </p:cNvPicPr>
          <p:nvPr/>
        </p:nvPicPr>
        <p:blipFill rotWithShape="1">
          <a:blip r:embed="rId2">
            <a:extLst>
              <a:ext uri="{28A0092B-C50C-407E-A947-70E740481C1C}">
                <a14:useLocalDpi xmlns:a14="http://schemas.microsoft.com/office/drawing/2010/main" val="0"/>
              </a:ext>
            </a:extLst>
          </a:blip>
          <a:srcRect l="19972" t="32874" r="56815" b="27557"/>
          <a:stretch/>
        </p:blipFill>
        <p:spPr bwMode="auto">
          <a:xfrm>
            <a:off x="1018309" y="1039090"/>
            <a:ext cx="6858000" cy="513310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3925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flipV="1">
            <a:off x="152400" y="685800"/>
            <a:ext cx="8229600" cy="228600"/>
          </a:xfrm>
        </p:spPr>
        <p:txBody>
          <a:bodyPr>
            <a:normAutofit fontScale="90000"/>
          </a:bodyPr>
          <a:lstStyle/>
          <a:p>
            <a:endParaRPr lang="fr-FR" dirty="0"/>
          </a:p>
        </p:txBody>
      </p:sp>
      <p:pic>
        <p:nvPicPr>
          <p:cNvPr id="1026" name="Picture 2" descr="C:\Users\NTIC\Desktop\Captureغغغغ.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799" t="11486" r="29348" b="-4790"/>
          <a:stretch/>
        </p:blipFill>
        <p:spPr bwMode="auto">
          <a:xfrm>
            <a:off x="762000" y="1143000"/>
            <a:ext cx="7696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986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459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ar-DZ" sz="2800" dirty="0" smtClean="0">
                <a:latin typeface="Arial"/>
              </a:rPr>
              <a:t>جرتان </a:t>
            </a:r>
            <a:r>
              <a:rPr lang="ar-DZ" sz="2800" dirty="0">
                <a:latin typeface="Arial"/>
              </a:rPr>
              <a:t>من </a:t>
            </a:r>
            <a:r>
              <a:rPr lang="ar-DZ" sz="2800" dirty="0" err="1">
                <a:latin typeface="Arial"/>
              </a:rPr>
              <a:t>تيديس</a:t>
            </a:r>
            <a:r>
              <a:rPr lang="ar-DZ" sz="2800" dirty="0">
                <a:latin typeface="Arial"/>
              </a:rPr>
              <a:t>، على اليمين (أ): مزخرفة برسوم في شكل </a:t>
            </a:r>
            <a:r>
              <a:rPr lang="ar-DZ" sz="2800" dirty="0" smtClean="0">
                <a:latin typeface="Arial"/>
              </a:rPr>
              <a:t>طائر، </a:t>
            </a:r>
            <a:r>
              <a:rPr lang="ar-DZ" sz="2800" dirty="0">
                <a:latin typeface="Arial"/>
              </a:rPr>
              <a:t>على اليسار (ب): زخارف مختلفة وخطوط </a:t>
            </a:r>
            <a:r>
              <a:rPr lang="ar-DZ" sz="2800" dirty="0" smtClean="0">
                <a:latin typeface="Arial"/>
              </a:rPr>
              <a:t>منكس</a:t>
            </a:r>
            <a:endParaRPr lang="fr-FR" sz="2800" dirty="0"/>
          </a:p>
        </p:txBody>
      </p:sp>
      <p:pic>
        <p:nvPicPr>
          <p:cNvPr id="2050" name="Picture 2" descr="C:\Users\NTIC\Desktop\Captureاااااا.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430" t="58195" r="22635" b="13234"/>
          <a:stretch/>
        </p:blipFill>
        <p:spPr bwMode="auto">
          <a:xfrm>
            <a:off x="381000" y="1752600"/>
            <a:ext cx="83058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247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200"/>
            <a:ext cx="8229600" cy="2362200"/>
          </a:xfrm>
        </p:spPr>
        <p:txBody>
          <a:bodyPr>
            <a:normAutofit/>
          </a:bodyPr>
          <a:lstStyle/>
          <a:p>
            <a:pPr algn="r" rtl="1"/>
            <a:r>
              <a:rPr lang="ar-DZ" dirty="0" smtClean="0">
                <a:latin typeface="Arial"/>
              </a:rPr>
              <a:t>فخار </a:t>
            </a:r>
            <a:r>
              <a:rPr lang="ar-DZ" dirty="0" err="1" smtClean="0">
                <a:latin typeface="Arial"/>
              </a:rPr>
              <a:t>بناصاالمصبوغ</a:t>
            </a:r>
            <a:r>
              <a:rPr lang="ar-DZ" dirty="0" smtClean="0">
                <a:latin typeface="Arial"/>
              </a:rPr>
              <a:t>، </a:t>
            </a:r>
            <a:r>
              <a:rPr lang="ar-DZ" dirty="0">
                <a:latin typeface="Arial"/>
              </a:rPr>
              <a:t>على اليمين قطع تحمل زخرفة متنوعة، على اليسار: قدح ذو زخرفة </a:t>
            </a:r>
            <a:r>
              <a:rPr lang="ar-DZ" dirty="0" smtClean="0">
                <a:latin typeface="Arial"/>
              </a:rPr>
              <a:t>مموجة</a:t>
            </a:r>
            <a:endParaRPr lang="fr-FR" dirty="0"/>
          </a:p>
        </p:txBody>
      </p:sp>
      <p:pic>
        <p:nvPicPr>
          <p:cNvPr id="3074" name="Picture 2" descr="C:\Users\NTIC\Desktop\Captureyyyyyy.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956" t="51361" r="16131" b="22707"/>
          <a:stretch/>
        </p:blipFill>
        <p:spPr bwMode="auto">
          <a:xfrm>
            <a:off x="381000" y="2604654"/>
            <a:ext cx="8229600" cy="333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88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5883662"/>
          </a:xfrm>
          <a:prstGeom prst="rect">
            <a:avLst/>
          </a:prstGeom>
        </p:spPr>
        <p:txBody>
          <a:bodyPr wrap="square">
            <a:spAutoFit/>
          </a:bodyPr>
          <a:lstStyle/>
          <a:p>
            <a:pPr algn="r" rtl="1">
              <a:lnSpc>
                <a:spcPct val="115000"/>
              </a:lnSpc>
              <a:spcAft>
                <a:spcPts val="1000"/>
              </a:spcAft>
            </a:pPr>
            <a:r>
              <a:rPr lang="ar-DZ" sz="3200" b="1" dirty="0">
                <a:solidFill>
                  <a:srgbClr val="C00000"/>
                </a:solidFill>
                <a:ea typeface="Calibri"/>
                <a:cs typeface="Simplified Arabic"/>
              </a:rPr>
              <a:t>مفهوم الفخار السجيلي</a:t>
            </a:r>
            <a:r>
              <a:rPr lang="ar-DZ" sz="3200" b="1" dirty="0" smtClean="0">
                <a:solidFill>
                  <a:srgbClr val="C00000"/>
                </a:solidFill>
                <a:ea typeface="Calibri"/>
                <a:cs typeface="Simplified Arabic"/>
              </a:rPr>
              <a:t>:</a:t>
            </a:r>
            <a:endParaRPr lang="fr-FR" sz="3200" dirty="0">
              <a:solidFill>
                <a:srgbClr val="C00000"/>
              </a:solidFill>
              <a:ea typeface="Calibri"/>
              <a:cs typeface="Arial"/>
            </a:endParaRPr>
          </a:p>
          <a:p>
            <a:pPr algn="just" rtl="1">
              <a:lnSpc>
                <a:spcPct val="115000"/>
              </a:lnSpc>
              <a:spcAft>
                <a:spcPts val="1000"/>
              </a:spcAft>
            </a:pPr>
            <a:r>
              <a:rPr lang="ar-DZ" sz="3600" dirty="0">
                <a:ea typeface="Calibri"/>
                <a:cs typeface="Simplified Arabic"/>
              </a:rPr>
              <a:t>تنطبق هذه التسمية على مجموعة من الصناعات الفخارية والتي تتميز بوجود طلاء أو بطانة تغطي العجينة على وجهيها الداخلي والخارجي، يميل لون البطانة من </a:t>
            </a:r>
            <a:r>
              <a:rPr lang="ar-DZ" sz="3600" dirty="0" smtClean="0">
                <a:ea typeface="Calibri"/>
                <a:cs typeface="Simplified Arabic"/>
              </a:rPr>
              <a:t>برتقالي </a:t>
            </a:r>
            <a:r>
              <a:rPr lang="ar-DZ" sz="3600" dirty="0">
                <a:ea typeface="Calibri"/>
                <a:cs typeface="Simplified Arabic"/>
              </a:rPr>
              <a:t>الى أحمر قاتم، ومن خلال هذه الخاصية يمكن تحديد خاصية أصناف أولية اعتمادا على لون البطانة، اللون الأحمر الفاتح المائل الى البرتقالي من خاصيات الفخار السيجيلي الإيطالي، والأحمر الخفيف (الباهت) الى الداكن بالنسبة لصناعات مناطق غاليا القديمة، أما البرتقالي الفاتح اشتهرت به صناعات شمال إفريقيا.</a:t>
            </a:r>
            <a:endParaRPr lang="fr-FR" sz="3600" dirty="0">
              <a:ea typeface="Calibri"/>
              <a:cs typeface="Arial"/>
            </a:endParaRPr>
          </a:p>
        </p:txBody>
      </p:sp>
    </p:spTree>
    <p:extLst>
      <p:ext uri="{BB962C8B-B14F-4D97-AF65-F5344CB8AC3E}">
        <p14:creationId xmlns:p14="http://schemas.microsoft.com/office/powerpoint/2010/main" val="3957588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067800" cy="6150658"/>
          </a:xfrm>
          <a:prstGeom prst="rect">
            <a:avLst/>
          </a:prstGeom>
        </p:spPr>
        <p:txBody>
          <a:bodyPr wrap="square">
            <a:spAutoFit/>
          </a:bodyPr>
          <a:lstStyle/>
          <a:p>
            <a:pPr algn="r" rtl="1">
              <a:lnSpc>
                <a:spcPct val="115000"/>
              </a:lnSpc>
              <a:spcAft>
                <a:spcPts val="1000"/>
              </a:spcAft>
            </a:pPr>
            <a:r>
              <a:rPr lang="ar-DZ" sz="2800" b="1" dirty="0">
                <a:solidFill>
                  <a:srgbClr val="C00000"/>
                </a:solidFill>
                <a:ea typeface="Calibri"/>
                <a:cs typeface="Simplified Arabic"/>
              </a:rPr>
              <a:t>أصل التسمية:</a:t>
            </a:r>
            <a:endParaRPr lang="fr-FR" sz="2800" b="1" dirty="0">
              <a:solidFill>
                <a:srgbClr val="C00000"/>
              </a:solidFill>
              <a:ea typeface="Calibri"/>
              <a:cs typeface="Arial"/>
            </a:endParaRPr>
          </a:p>
          <a:p>
            <a:pPr algn="r" rtl="1">
              <a:lnSpc>
                <a:spcPct val="115000"/>
              </a:lnSpc>
              <a:spcAft>
                <a:spcPts val="1000"/>
              </a:spcAft>
            </a:pPr>
            <a:r>
              <a:rPr lang="ar-DZ" sz="2800" dirty="0">
                <a:ea typeface="Calibri"/>
                <a:cs typeface="Simplified Arabic"/>
              </a:rPr>
              <a:t>أشتق مصطلح "سيجيلي" من الكلمة اللاتينية سيجيليوم (</a:t>
            </a:r>
            <a:r>
              <a:rPr lang="fr-FR" sz="2800" dirty="0">
                <a:latin typeface="Simplified Arabic"/>
                <a:ea typeface="Calibri"/>
                <a:cs typeface="Arial"/>
              </a:rPr>
              <a:t>sigillum</a:t>
            </a:r>
            <a:r>
              <a:rPr lang="ar-DZ" sz="2800" dirty="0">
                <a:ea typeface="Calibri"/>
                <a:cs typeface="Simplified Arabic"/>
              </a:rPr>
              <a:t>) والذي يعني ختم، حيث ارتبطت هذه التسمية بالدرجة الأولى بتقنية الصناعة، باعتبار أن جل الأواني المصنوعة تحمل زخارف، تم إنجازها عن طريق إستعمال أختام هيئت خصيصا لهذا الغرض، كما نجد قوالب أنجزت لغرض تشكيل الأواني خلال مراحل الصنع وذلك بإعطائها أشكال متباينة وزخرفتها مباشرة عن طريق القالب، الى جانب هذا نجد كل المنتجات (الأواني المصنوعة) تحمل طيها ختم أنجز بالقالب به إسم الصانع أو صاحب الورشة وفي بعض الحالات إسم مزخرف الأواني، وتعدت هذه التسمية نطاق مفهومها وأخذت نطاق واسع من حيث الإستعمال والتداول، خاصة لدى الباحثين، لتشمل صناعات شمال إفريقيا، والتي تعرف بالفخار السيجيلي الفاتح بأنماطه الصناعية (أ، س، د)، أما النمط 'ب' فيشمل سيجيلي الأرغون (</a:t>
            </a:r>
            <a:r>
              <a:rPr lang="en-US" sz="2800" dirty="0">
                <a:latin typeface="Simplified Arabic"/>
                <a:ea typeface="Calibri"/>
                <a:cs typeface="Arial"/>
              </a:rPr>
              <a:t>sigillée d</a:t>
            </a:r>
            <a:r>
              <a:rPr lang="fr-FR" sz="2800" dirty="0" smtClean="0">
                <a:latin typeface="Simplified Arabic"/>
                <a:ea typeface="Calibri"/>
                <a:cs typeface="Arial"/>
              </a:rPr>
              <a:t>’</a:t>
            </a:r>
            <a:r>
              <a:rPr lang="fr-FR" sz="2800" dirty="0" err="1" smtClean="0">
                <a:latin typeface="Simplified Arabic"/>
                <a:ea typeface="Calibri"/>
                <a:cs typeface="Arial"/>
              </a:rPr>
              <a:t>Argone</a:t>
            </a:r>
            <a:r>
              <a:rPr lang="ar-DZ" sz="2800" dirty="0">
                <a:ea typeface="Calibri"/>
                <a:cs typeface="Simplified Arabic"/>
              </a:rPr>
              <a:t>) .</a:t>
            </a:r>
            <a:endParaRPr lang="fr-FR" sz="2800" dirty="0">
              <a:ea typeface="Calibri"/>
              <a:cs typeface="Arial"/>
            </a:endParaRPr>
          </a:p>
        </p:txBody>
      </p:sp>
    </p:spTree>
    <p:extLst>
      <p:ext uri="{BB962C8B-B14F-4D97-AF65-F5344CB8AC3E}">
        <p14:creationId xmlns:p14="http://schemas.microsoft.com/office/powerpoint/2010/main" val="219564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821</TotalTime>
  <Words>2188</Words>
  <Application>Microsoft Office PowerPoint</Application>
  <PresentationFormat>Affichage à l'écran (4:3)</PresentationFormat>
  <Paragraphs>82</Paragraphs>
  <Slides>52</Slides>
  <Notes>0</Notes>
  <HiddenSlides>0</HiddenSlides>
  <MMClips>0</MMClips>
  <ScaleCrop>false</ScaleCrop>
  <HeadingPairs>
    <vt:vector size="4" baseType="variant">
      <vt:variant>
        <vt:lpstr>Thème</vt:lpstr>
      </vt:variant>
      <vt:variant>
        <vt:i4>1</vt:i4>
      </vt:variant>
      <vt:variant>
        <vt:lpstr>Titres des diapositives</vt:lpstr>
      </vt:variant>
      <vt:variant>
        <vt:i4>52</vt:i4>
      </vt:variant>
    </vt:vector>
  </HeadingPairs>
  <TitlesOfParts>
    <vt:vector size="53" baseType="lpstr">
      <vt:lpstr>Thème Office</vt:lpstr>
      <vt:lpstr>Présentation PowerPoint</vt:lpstr>
      <vt:lpstr>Présentation PowerPoint</vt:lpstr>
      <vt:lpstr>Présentation PowerPoint</vt:lpstr>
      <vt:lpstr>Présentation PowerPoint</vt:lpstr>
      <vt:lpstr>يمين(أ)ة مستوردة من خارج بلاد المغارب: جرة اليسار(ب)مزهرية ايبيرية وجدت بمدينة بورتوس ماغنوس بطيوة</vt:lpstr>
      <vt:lpstr>جرتان من تيديس، على اليمين (أ): مزخرفة برسوم في شكل طائر، على اليسار (ب): زخارف مختلفة وخطوط منكس</vt:lpstr>
      <vt:lpstr>فخار بناصاالمصبوغ، على اليمين قطع تحمل زخرفة متنوعة، على اليسار: قدح ذو زخرفة مموجة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Céramique rouge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TYPE A2 SIECLE</vt:lpstr>
      <vt:lpstr>Présentation PowerPoint</vt:lpstr>
      <vt:lpstr>TYPEC</vt:lpstr>
      <vt:lpstr>Présentation PowerPoint</vt:lpstr>
      <vt:lpstr>TYPE 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PC</dc:creator>
  <cp:lastModifiedBy>NTIC</cp:lastModifiedBy>
  <cp:revision>61</cp:revision>
  <dcterms:created xsi:type="dcterms:W3CDTF">2017-02-27T19:02:35Z</dcterms:created>
  <dcterms:modified xsi:type="dcterms:W3CDTF">2025-05-04T11:30:48Z</dcterms:modified>
</cp:coreProperties>
</file>