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Lst>
  <p:sldSz cx="18288000" cy="10287000"/>
  <p:notesSz cx="6858000" cy="9144000"/>
  <p:embeddedFontLst>
    <p:embeddedFont>
      <p:font typeface="Codec Pro Bold" charset="1" panose="00000600000000000000"/>
      <p:regular r:id="rId11"/>
    </p:embeddedFont>
    <p:embeddedFont>
      <p:font typeface="Canva Sans Bold" charset="1" panose="020B0803030501040103"/>
      <p:regular r:id="rId12"/>
    </p:embeddedFont>
    <p:embeddedFont>
      <p:font typeface="Canva Sans" charset="1" panose="020B0503030501040103"/>
      <p:regular r:id="rId13"/>
    </p:embeddedFont>
    <p:embeddedFont>
      <p:font typeface="Codec Pro" charset="1" panose="00000500000000000000"/>
      <p:regular r:id="rId14"/>
    </p:embeddedFont>
    <p:embeddedFont>
      <p:font typeface="29LT Bukra Semi Wide Bold" charset="1" panose="020B0805040000000004"/>
      <p:regular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8.png" Type="http://schemas.openxmlformats.org/officeDocument/2006/relationships/image"/><Relationship Id="rId7" Target="../media/image9.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10.png" Type="http://schemas.openxmlformats.org/officeDocument/2006/relationships/image"/><Relationship Id="rId7" Target="../media/image11.svg" Type="http://schemas.openxmlformats.org/officeDocument/2006/relationships/image"/><Relationship Id="rId8" Target="../media/image12.jpe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F2EDE7"/>
        </a:solidFill>
      </p:bgPr>
    </p:bg>
    <p:spTree>
      <p:nvGrpSpPr>
        <p:cNvPr id="1" name=""/>
        <p:cNvGrpSpPr/>
        <p:nvPr/>
      </p:nvGrpSpPr>
      <p:grpSpPr>
        <a:xfrm>
          <a:off x="0" y="0"/>
          <a:ext cx="0" cy="0"/>
          <a:chOff x="0" y="0"/>
          <a:chExt cx="0" cy="0"/>
        </a:xfrm>
      </p:grpSpPr>
      <p:grpSp>
        <p:nvGrpSpPr>
          <p:cNvPr name="Group 2" id="2"/>
          <p:cNvGrpSpPr/>
          <p:nvPr/>
        </p:nvGrpSpPr>
        <p:grpSpPr>
          <a:xfrm rot="0">
            <a:off x="-1789583" y="0"/>
            <a:ext cx="30161483" cy="15404338"/>
            <a:chOff x="0" y="0"/>
            <a:chExt cx="40215311" cy="20539117"/>
          </a:xfrm>
        </p:grpSpPr>
        <p:grpSp>
          <p:nvGrpSpPr>
            <p:cNvPr name="Group 3" id="3"/>
            <p:cNvGrpSpPr/>
            <p:nvPr/>
          </p:nvGrpSpPr>
          <p:grpSpPr>
            <a:xfrm rot="0">
              <a:off x="0" y="732906"/>
              <a:ext cx="23073517" cy="1686647"/>
              <a:chOff x="0" y="0"/>
              <a:chExt cx="4557732" cy="333165"/>
            </a:xfrm>
          </p:grpSpPr>
          <p:sp>
            <p:nvSpPr>
              <p:cNvPr name="Freeform 4" id="4"/>
              <p:cNvSpPr/>
              <p:nvPr/>
            </p:nvSpPr>
            <p:spPr>
              <a:xfrm flipH="false" flipV="false" rot="0">
                <a:off x="0" y="0"/>
                <a:ext cx="4557732" cy="333165"/>
              </a:xfrm>
              <a:custGeom>
                <a:avLst/>
                <a:gdLst/>
                <a:ahLst/>
                <a:cxnLst/>
                <a:rect r="r" b="b" t="t" l="l"/>
                <a:pathLst>
                  <a:path h="333165" w="4557732">
                    <a:moveTo>
                      <a:pt x="0" y="0"/>
                    </a:moveTo>
                    <a:lnTo>
                      <a:pt x="4557732" y="0"/>
                    </a:lnTo>
                    <a:lnTo>
                      <a:pt x="4557732" y="333165"/>
                    </a:lnTo>
                    <a:lnTo>
                      <a:pt x="0" y="333165"/>
                    </a:lnTo>
                    <a:close/>
                  </a:path>
                </a:pathLst>
              </a:custGeom>
              <a:solidFill>
                <a:srgbClr val="EAE2D9"/>
              </a:solidFill>
            </p:spPr>
          </p:sp>
          <p:sp>
            <p:nvSpPr>
              <p:cNvPr name="TextBox 5" id="5"/>
              <p:cNvSpPr txBox="true"/>
              <p:nvPr/>
            </p:nvSpPr>
            <p:spPr>
              <a:xfrm>
                <a:off x="0" y="-38100"/>
                <a:ext cx="4557732" cy="371265"/>
              </a:xfrm>
              <a:prstGeom prst="rect">
                <a:avLst/>
              </a:prstGeom>
            </p:spPr>
            <p:txBody>
              <a:bodyPr anchor="ctr" rtlCol="false" tIns="50800" lIns="50800" bIns="50800" rIns="50800"/>
              <a:lstStyle/>
              <a:p>
                <a:pPr algn="ctr">
                  <a:lnSpc>
                    <a:spcPts val="2659"/>
                  </a:lnSpc>
                </a:pPr>
              </a:p>
            </p:txBody>
          </p:sp>
        </p:grpSp>
        <p:grpSp>
          <p:nvGrpSpPr>
            <p:cNvPr name="Group 6" id="6"/>
            <p:cNvGrpSpPr/>
            <p:nvPr/>
          </p:nvGrpSpPr>
          <p:grpSpPr>
            <a:xfrm rot="0">
              <a:off x="0" y="12761785"/>
              <a:ext cx="23073517" cy="1686647"/>
              <a:chOff x="0" y="0"/>
              <a:chExt cx="4557732" cy="333165"/>
            </a:xfrm>
          </p:grpSpPr>
          <p:sp>
            <p:nvSpPr>
              <p:cNvPr name="Freeform 7" id="7"/>
              <p:cNvSpPr/>
              <p:nvPr/>
            </p:nvSpPr>
            <p:spPr>
              <a:xfrm flipH="false" flipV="false" rot="0">
                <a:off x="0" y="0"/>
                <a:ext cx="4557732" cy="333165"/>
              </a:xfrm>
              <a:custGeom>
                <a:avLst/>
                <a:gdLst/>
                <a:ahLst/>
                <a:cxnLst/>
                <a:rect r="r" b="b" t="t" l="l"/>
                <a:pathLst>
                  <a:path h="333165" w="4557732">
                    <a:moveTo>
                      <a:pt x="0" y="0"/>
                    </a:moveTo>
                    <a:lnTo>
                      <a:pt x="4557732" y="0"/>
                    </a:lnTo>
                    <a:lnTo>
                      <a:pt x="4557732" y="333165"/>
                    </a:lnTo>
                    <a:lnTo>
                      <a:pt x="0" y="333165"/>
                    </a:lnTo>
                    <a:close/>
                  </a:path>
                </a:pathLst>
              </a:custGeom>
              <a:solidFill>
                <a:srgbClr val="EAE2D9"/>
              </a:solidFill>
            </p:spPr>
          </p:sp>
          <p:sp>
            <p:nvSpPr>
              <p:cNvPr name="TextBox 8" id="8"/>
              <p:cNvSpPr txBox="true"/>
              <p:nvPr/>
            </p:nvSpPr>
            <p:spPr>
              <a:xfrm>
                <a:off x="0" y="-38100"/>
                <a:ext cx="4557732" cy="371265"/>
              </a:xfrm>
              <a:prstGeom prst="rect">
                <a:avLst/>
              </a:prstGeom>
            </p:spPr>
            <p:txBody>
              <a:bodyPr anchor="ctr" rtlCol="false" tIns="50800" lIns="50800" bIns="50800" rIns="50800"/>
              <a:lstStyle/>
              <a:p>
                <a:pPr algn="ctr">
                  <a:lnSpc>
                    <a:spcPts val="2659"/>
                  </a:lnSpc>
                </a:pPr>
              </a:p>
            </p:txBody>
          </p:sp>
        </p:grpSp>
        <p:grpSp>
          <p:nvGrpSpPr>
            <p:cNvPr name="Group 9" id="9"/>
            <p:cNvGrpSpPr/>
            <p:nvPr/>
          </p:nvGrpSpPr>
          <p:grpSpPr>
            <a:xfrm rot="0">
              <a:off x="23073517" y="0"/>
              <a:ext cx="3806298" cy="14596060"/>
              <a:chOff x="0" y="0"/>
              <a:chExt cx="751861" cy="2883172"/>
            </a:xfrm>
          </p:grpSpPr>
          <p:sp>
            <p:nvSpPr>
              <p:cNvPr name="Freeform 10" id="10"/>
              <p:cNvSpPr/>
              <p:nvPr/>
            </p:nvSpPr>
            <p:spPr>
              <a:xfrm flipH="false" flipV="false" rot="0">
                <a:off x="0" y="0"/>
                <a:ext cx="751861" cy="2883172"/>
              </a:xfrm>
              <a:custGeom>
                <a:avLst/>
                <a:gdLst/>
                <a:ahLst/>
                <a:cxnLst/>
                <a:rect r="r" b="b" t="t" l="l"/>
                <a:pathLst>
                  <a:path h="2883172" w="751861">
                    <a:moveTo>
                      <a:pt x="0" y="0"/>
                    </a:moveTo>
                    <a:lnTo>
                      <a:pt x="751861" y="0"/>
                    </a:lnTo>
                    <a:lnTo>
                      <a:pt x="751861" y="2883172"/>
                    </a:lnTo>
                    <a:lnTo>
                      <a:pt x="0" y="2883172"/>
                    </a:lnTo>
                    <a:close/>
                  </a:path>
                </a:pathLst>
              </a:custGeom>
              <a:solidFill>
                <a:srgbClr val="464D70"/>
              </a:solidFill>
            </p:spPr>
          </p:sp>
          <p:sp>
            <p:nvSpPr>
              <p:cNvPr name="TextBox 11" id="11"/>
              <p:cNvSpPr txBox="true"/>
              <p:nvPr/>
            </p:nvSpPr>
            <p:spPr>
              <a:xfrm>
                <a:off x="0" y="-38100"/>
                <a:ext cx="751861" cy="2921272"/>
              </a:xfrm>
              <a:prstGeom prst="rect">
                <a:avLst/>
              </a:prstGeom>
            </p:spPr>
            <p:txBody>
              <a:bodyPr anchor="ctr" rtlCol="false" tIns="50800" lIns="50800" bIns="50800" rIns="50800"/>
              <a:lstStyle/>
              <a:p>
                <a:pPr algn="ctr">
                  <a:lnSpc>
                    <a:spcPts val="2659"/>
                  </a:lnSpc>
                </a:pPr>
              </a:p>
            </p:txBody>
          </p:sp>
        </p:grpSp>
        <p:grpSp>
          <p:nvGrpSpPr>
            <p:cNvPr name="Group 12" id="12"/>
            <p:cNvGrpSpPr/>
            <p:nvPr/>
          </p:nvGrpSpPr>
          <p:grpSpPr>
            <a:xfrm rot="0">
              <a:off x="22881546" y="2419554"/>
              <a:ext cx="1782323" cy="10342705"/>
              <a:chOff x="0" y="0"/>
              <a:chExt cx="352064" cy="2043004"/>
            </a:xfrm>
          </p:grpSpPr>
          <p:sp>
            <p:nvSpPr>
              <p:cNvPr name="Freeform 13" id="13"/>
              <p:cNvSpPr/>
              <p:nvPr/>
            </p:nvSpPr>
            <p:spPr>
              <a:xfrm flipH="false" flipV="false" rot="0">
                <a:off x="0" y="0"/>
                <a:ext cx="352064" cy="2043004"/>
              </a:xfrm>
              <a:custGeom>
                <a:avLst/>
                <a:gdLst/>
                <a:ahLst/>
                <a:cxnLst/>
                <a:rect r="r" b="b" t="t" l="l"/>
                <a:pathLst>
                  <a:path h="2043004" w="352064">
                    <a:moveTo>
                      <a:pt x="0" y="0"/>
                    </a:moveTo>
                    <a:lnTo>
                      <a:pt x="352064" y="0"/>
                    </a:lnTo>
                    <a:lnTo>
                      <a:pt x="352064" y="2043004"/>
                    </a:lnTo>
                    <a:lnTo>
                      <a:pt x="0" y="2043004"/>
                    </a:lnTo>
                    <a:close/>
                  </a:path>
                </a:pathLst>
              </a:custGeom>
              <a:solidFill>
                <a:srgbClr val="F2EDE7"/>
              </a:solidFill>
            </p:spPr>
          </p:sp>
          <p:sp>
            <p:nvSpPr>
              <p:cNvPr name="TextBox 14" id="14"/>
              <p:cNvSpPr txBox="true"/>
              <p:nvPr/>
            </p:nvSpPr>
            <p:spPr>
              <a:xfrm>
                <a:off x="0" y="-38100"/>
                <a:ext cx="352064" cy="2081104"/>
              </a:xfrm>
              <a:prstGeom prst="rect">
                <a:avLst/>
              </a:prstGeom>
            </p:spPr>
            <p:txBody>
              <a:bodyPr anchor="ctr" rtlCol="false" tIns="50800" lIns="50800" bIns="50800" rIns="50800"/>
              <a:lstStyle/>
              <a:p>
                <a:pPr algn="ctr">
                  <a:lnSpc>
                    <a:spcPts val="2659"/>
                  </a:lnSpc>
                </a:pPr>
              </a:p>
            </p:txBody>
          </p:sp>
        </p:grpSp>
        <p:grpSp>
          <p:nvGrpSpPr>
            <p:cNvPr name="Group 15" id="15"/>
            <p:cNvGrpSpPr/>
            <p:nvPr/>
          </p:nvGrpSpPr>
          <p:grpSpPr>
            <a:xfrm rot="0">
              <a:off x="23073517" y="12762259"/>
              <a:ext cx="672807" cy="1833801"/>
              <a:chOff x="0" y="0"/>
              <a:chExt cx="132900" cy="362232"/>
            </a:xfrm>
          </p:grpSpPr>
          <p:sp>
            <p:nvSpPr>
              <p:cNvPr name="Freeform 16" id="16"/>
              <p:cNvSpPr/>
              <p:nvPr/>
            </p:nvSpPr>
            <p:spPr>
              <a:xfrm flipH="false" flipV="false" rot="0">
                <a:off x="0" y="0"/>
                <a:ext cx="132900" cy="362232"/>
              </a:xfrm>
              <a:custGeom>
                <a:avLst/>
                <a:gdLst/>
                <a:ahLst/>
                <a:cxnLst/>
                <a:rect r="r" b="b" t="t" l="l"/>
                <a:pathLst>
                  <a:path h="362232" w="132900">
                    <a:moveTo>
                      <a:pt x="0" y="0"/>
                    </a:moveTo>
                    <a:lnTo>
                      <a:pt x="132900" y="0"/>
                    </a:lnTo>
                    <a:lnTo>
                      <a:pt x="132900" y="362232"/>
                    </a:lnTo>
                    <a:lnTo>
                      <a:pt x="0" y="362232"/>
                    </a:lnTo>
                    <a:close/>
                  </a:path>
                </a:pathLst>
              </a:custGeom>
              <a:solidFill>
                <a:srgbClr val="EBBF61"/>
              </a:solidFill>
            </p:spPr>
          </p:sp>
          <p:sp>
            <p:nvSpPr>
              <p:cNvPr name="TextBox 17" id="17"/>
              <p:cNvSpPr txBox="true"/>
              <p:nvPr/>
            </p:nvSpPr>
            <p:spPr>
              <a:xfrm>
                <a:off x="0" y="-38100"/>
                <a:ext cx="132900" cy="400332"/>
              </a:xfrm>
              <a:prstGeom prst="rect">
                <a:avLst/>
              </a:prstGeom>
            </p:spPr>
            <p:txBody>
              <a:bodyPr anchor="ctr" rtlCol="false" tIns="50800" lIns="50800" bIns="50800" rIns="50800"/>
              <a:lstStyle/>
              <a:p>
                <a:pPr algn="ctr">
                  <a:lnSpc>
                    <a:spcPts val="2659"/>
                  </a:lnSpc>
                </a:pPr>
              </a:p>
            </p:txBody>
          </p:sp>
        </p:grpSp>
        <p:grpSp>
          <p:nvGrpSpPr>
            <p:cNvPr name="Group 18" id="18"/>
            <p:cNvGrpSpPr/>
            <p:nvPr/>
          </p:nvGrpSpPr>
          <p:grpSpPr>
            <a:xfrm rot="0">
              <a:off x="23073517" y="732906"/>
              <a:ext cx="672807" cy="1686647"/>
              <a:chOff x="0" y="0"/>
              <a:chExt cx="132900" cy="333165"/>
            </a:xfrm>
          </p:grpSpPr>
          <p:sp>
            <p:nvSpPr>
              <p:cNvPr name="Freeform 19" id="19"/>
              <p:cNvSpPr/>
              <p:nvPr/>
            </p:nvSpPr>
            <p:spPr>
              <a:xfrm flipH="false" flipV="false" rot="0">
                <a:off x="0" y="0"/>
                <a:ext cx="132900" cy="333165"/>
              </a:xfrm>
              <a:custGeom>
                <a:avLst/>
                <a:gdLst/>
                <a:ahLst/>
                <a:cxnLst/>
                <a:rect r="r" b="b" t="t" l="l"/>
                <a:pathLst>
                  <a:path h="333165" w="132900">
                    <a:moveTo>
                      <a:pt x="0" y="0"/>
                    </a:moveTo>
                    <a:lnTo>
                      <a:pt x="132900" y="0"/>
                    </a:lnTo>
                    <a:lnTo>
                      <a:pt x="132900" y="333165"/>
                    </a:lnTo>
                    <a:lnTo>
                      <a:pt x="0" y="333165"/>
                    </a:lnTo>
                    <a:close/>
                  </a:path>
                </a:pathLst>
              </a:custGeom>
              <a:solidFill>
                <a:srgbClr val="EBBF61"/>
              </a:solidFill>
            </p:spPr>
          </p:sp>
          <p:sp>
            <p:nvSpPr>
              <p:cNvPr name="TextBox 20" id="20"/>
              <p:cNvSpPr txBox="true"/>
              <p:nvPr/>
            </p:nvSpPr>
            <p:spPr>
              <a:xfrm>
                <a:off x="0" y="-38100"/>
                <a:ext cx="132900" cy="371265"/>
              </a:xfrm>
              <a:prstGeom prst="rect">
                <a:avLst/>
              </a:prstGeom>
            </p:spPr>
            <p:txBody>
              <a:bodyPr anchor="ctr" rtlCol="false" tIns="50800" lIns="50800" bIns="50800" rIns="50800"/>
              <a:lstStyle/>
              <a:p>
                <a:pPr algn="ctr">
                  <a:lnSpc>
                    <a:spcPts val="2659"/>
                  </a:lnSpc>
                </a:pPr>
              </a:p>
            </p:txBody>
          </p:sp>
        </p:grpSp>
        <p:sp>
          <p:nvSpPr>
            <p:cNvPr name="Freeform 21" id="21"/>
            <p:cNvSpPr/>
            <p:nvPr/>
          </p:nvSpPr>
          <p:spPr>
            <a:xfrm flipH="false" flipV="false" rot="0">
              <a:off x="24355924" y="4708566"/>
              <a:ext cx="15859387" cy="15830552"/>
            </a:xfrm>
            <a:custGeom>
              <a:avLst/>
              <a:gdLst/>
              <a:ahLst/>
              <a:cxnLst/>
              <a:rect r="r" b="b" t="t" l="l"/>
              <a:pathLst>
                <a:path h="15830552" w="15859387">
                  <a:moveTo>
                    <a:pt x="0" y="0"/>
                  </a:moveTo>
                  <a:lnTo>
                    <a:pt x="15859387" y="0"/>
                  </a:lnTo>
                  <a:lnTo>
                    <a:pt x="15859387" y="15830551"/>
                  </a:lnTo>
                  <a:lnTo>
                    <a:pt x="0" y="1583055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grpSp>
        <p:nvGrpSpPr>
          <p:cNvPr name="Group 22" id="22"/>
          <p:cNvGrpSpPr/>
          <p:nvPr/>
        </p:nvGrpSpPr>
        <p:grpSpPr>
          <a:xfrm rot="0">
            <a:off x="16712035" y="3183892"/>
            <a:ext cx="504605" cy="2598352"/>
            <a:chOff x="0" y="0"/>
            <a:chExt cx="132900" cy="684340"/>
          </a:xfrm>
        </p:grpSpPr>
        <p:sp>
          <p:nvSpPr>
            <p:cNvPr name="Freeform 23" id="23"/>
            <p:cNvSpPr/>
            <p:nvPr/>
          </p:nvSpPr>
          <p:spPr>
            <a:xfrm flipH="false" flipV="false" rot="0">
              <a:off x="0" y="0"/>
              <a:ext cx="132900" cy="684340"/>
            </a:xfrm>
            <a:custGeom>
              <a:avLst/>
              <a:gdLst/>
              <a:ahLst/>
              <a:cxnLst/>
              <a:rect r="r" b="b" t="t" l="l"/>
              <a:pathLst>
                <a:path h="684340" w="132900">
                  <a:moveTo>
                    <a:pt x="66450" y="0"/>
                  </a:moveTo>
                  <a:lnTo>
                    <a:pt x="66450" y="0"/>
                  </a:lnTo>
                  <a:cubicBezTo>
                    <a:pt x="103149" y="0"/>
                    <a:pt x="132900" y="29751"/>
                    <a:pt x="132900" y="66450"/>
                  </a:cubicBezTo>
                  <a:lnTo>
                    <a:pt x="132900" y="617890"/>
                  </a:lnTo>
                  <a:cubicBezTo>
                    <a:pt x="132900" y="635513"/>
                    <a:pt x="125899" y="652415"/>
                    <a:pt x="113437" y="664877"/>
                  </a:cubicBezTo>
                  <a:cubicBezTo>
                    <a:pt x="100976" y="677339"/>
                    <a:pt x="84074" y="684340"/>
                    <a:pt x="66450" y="684340"/>
                  </a:cubicBezTo>
                  <a:lnTo>
                    <a:pt x="66450" y="684340"/>
                  </a:lnTo>
                  <a:cubicBezTo>
                    <a:pt x="48826" y="684340"/>
                    <a:pt x="31925" y="677339"/>
                    <a:pt x="19463" y="664877"/>
                  </a:cubicBezTo>
                  <a:cubicBezTo>
                    <a:pt x="7001" y="652415"/>
                    <a:pt x="0" y="635513"/>
                    <a:pt x="0" y="617890"/>
                  </a:cubicBezTo>
                  <a:lnTo>
                    <a:pt x="0" y="66450"/>
                  </a:lnTo>
                  <a:cubicBezTo>
                    <a:pt x="0" y="48826"/>
                    <a:pt x="7001" y="31925"/>
                    <a:pt x="19463" y="19463"/>
                  </a:cubicBezTo>
                  <a:cubicBezTo>
                    <a:pt x="31925" y="7001"/>
                    <a:pt x="48826" y="0"/>
                    <a:pt x="66450" y="0"/>
                  </a:cubicBezTo>
                  <a:close/>
                </a:path>
              </a:pathLst>
            </a:custGeom>
            <a:solidFill>
              <a:srgbClr val="BE8463"/>
            </a:solidFill>
          </p:spPr>
        </p:sp>
        <p:sp>
          <p:nvSpPr>
            <p:cNvPr name="TextBox 24" id="24"/>
            <p:cNvSpPr txBox="true"/>
            <p:nvPr/>
          </p:nvSpPr>
          <p:spPr>
            <a:xfrm>
              <a:off x="0" y="-38100"/>
              <a:ext cx="132900" cy="722440"/>
            </a:xfrm>
            <a:prstGeom prst="rect">
              <a:avLst/>
            </a:prstGeom>
          </p:spPr>
          <p:txBody>
            <a:bodyPr anchor="ctr" rtlCol="false" tIns="50800" lIns="50800" bIns="50800" rIns="50800"/>
            <a:lstStyle/>
            <a:p>
              <a:pPr algn="ctr">
                <a:lnSpc>
                  <a:spcPts val="2659"/>
                </a:lnSpc>
              </a:pPr>
            </a:p>
          </p:txBody>
        </p:sp>
      </p:grpSp>
      <p:sp>
        <p:nvSpPr>
          <p:cNvPr name="Freeform 25" id="25"/>
          <p:cNvSpPr/>
          <p:nvPr/>
        </p:nvSpPr>
        <p:spPr>
          <a:xfrm flipH="false" flipV="false" rot="0">
            <a:off x="-1789583" y="1264985"/>
            <a:ext cx="7726955" cy="9594302"/>
          </a:xfrm>
          <a:custGeom>
            <a:avLst/>
            <a:gdLst/>
            <a:ahLst/>
            <a:cxnLst/>
            <a:rect r="r" b="b" t="t" l="l"/>
            <a:pathLst>
              <a:path h="9594302" w="7726955">
                <a:moveTo>
                  <a:pt x="0" y="0"/>
                </a:moveTo>
                <a:lnTo>
                  <a:pt x="7726954" y="0"/>
                </a:lnTo>
                <a:lnTo>
                  <a:pt x="7726954" y="9594303"/>
                </a:lnTo>
                <a:lnTo>
                  <a:pt x="0" y="959430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26" id="26"/>
          <p:cNvSpPr/>
          <p:nvPr/>
        </p:nvSpPr>
        <p:spPr>
          <a:xfrm flipH="false" flipV="false" rot="0">
            <a:off x="458564" y="2236891"/>
            <a:ext cx="4468912" cy="5813218"/>
          </a:xfrm>
          <a:custGeom>
            <a:avLst/>
            <a:gdLst/>
            <a:ahLst/>
            <a:cxnLst/>
            <a:rect r="r" b="b" t="t" l="l"/>
            <a:pathLst>
              <a:path h="5813218" w="4468912">
                <a:moveTo>
                  <a:pt x="0" y="0"/>
                </a:moveTo>
                <a:lnTo>
                  <a:pt x="4468911" y="0"/>
                </a:lnTo>
                <a:lnTo>
                  <a:pt x="4468911" y="5813218"/>
                </a:lnTo>
                <a:lnTo>
                  <a:pt x="0" y="5813218"/>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nvGrpSpPr>
          <p:cNvPr name="Group 27" id="27"/>
          <p:cNvGrpSpPr/>
          <p:nvPr/>
        </p:nvGrpSpPr>
        <p:grpSpPr>
          <a:xfrm rot="0">
            <a:off x="15388563" y="285439"/>
            <a:ext cx="1575774" cy="2758189"/>
            <a:chOff x="0" y="0"/>
            <a:chExt cx="244129" cy="427316"/>
          </a:xfrm>
        </p:grpSpPr>
        <p:sp>
          <p:nvSpPr>
            <p:cNvPr name="Freeform 28" id="28"/>
            <p:cNvSpPr/>
            <p:nvPr/>
          </p:nvSpPr>
          <p:spPr>
            <a:xfrm flipH="false" flipV="false" rot="0">
              <a:off x="0" y="0"/>
              <a:ext cx="244129" cy="427316"/>
            </a:xfrm>
            <a:custGeom>
              <a:avLst/>
              <a:gdLst/>
              <a:ahLst/>
              <a:cxnLst/>
              <a:rect r="r" b="b" t="t" l="l"/>
              <a:pathLst>
                <a:path h="427316" w="244129">
                  <a:moveTo>
                    <a:pt x="113001" y="0"/>
                  </a:moveTo>
                  <a:lnTo>
                    <a:pt x="131128" y="0"/>
                  </a:lnTo>
                  <a:cubicBezTo>
                    <a:pt x="161097" y="0"/>
                    <a:pt x="189840" y="11905"/>
                    <a:pt x="211031" y="33097"/>
                  </a:cubicBezTo>
                  <a:cubicBezTo>
                    <a:pt x="232223" y="54289"/>
                    <a:pt x="244129" y="83031"/>
                    <a:pt x="244129" y="113001"/>
                  </a:cubicBezTo>
                  <a:lnTo>
                    <a:pt x="244129" y="314315"/>
                  </a:lnTo>
                  <a:cubicBezTo>
                    <a:pt x="244129" y="344284"/>
                    <a:pt x="232223" y="373027"/>
                    <a:pt x="211031" y="394218"/>
                  </a:cubicBezTo>
                  <a:cubicBezTo>
                    <a:pt x="189840" y="415410"/>
                    <a:pt x="161097" y="427316"/>
                    <a:pt x="131128" y="427316"/>
                  </a:cubicBezTo>
                  <a:lnTo>
                    <a:pt x="113001" y="427316"/>
                  </a:lnTo>
                  <a:cubicBezTo>
                    <a:pt x="83031" y="427316"/>
                    <a:pt x="54289" y="415410"/>
                    <a:pt x="33097" y="394218"/>
                  </a:cubicBezTo>
                  <a:cubicBezTo>
                    <a:pt x="11905" y="373027"/>
                    <a:pt x="0" y="344284"/>
                    <a:pt x="0" y="314315"/>
                  </a:cubicBezTo>
                  <a:lnTo>
                    <a:pt x="0" y="113001"/>
                  </a:lnTo>
                  <a:cubicBezTo>
                    <a:pt x="0" y="83031"/>
                    <a:pt x="11905" y="54289"/>
                    <a:pt x="33097" y="33097"/>
                  </a:cubicBezTo>
                  <a:cubicBezTo>
                    <a:pt x="54289" y="11905"/>
                    <a:pt x="83031" y="0"/>
                    <a:pt x="113001" y="0"/>
                  </a:cubicBezTo>
                  <a:close/>
                </a:path>
              </a:pathLst>
            </a:custGeom>
            <a:blipFill>
              <a:blip r:embed="rId8"/>
              <a:stretch>
                <a:fillRect l="-13713" t="0" r="-13713" b="0"/>
              </a:stretch>
            </a:blipFill>
          </p:spPr>
        </p:sp>
      </p:grpSp>
      <p:sp>
        <p:nvSpPr>
          <p:cNvPr name="TextBox 29" id="29"/>
          <p:cNvSpPr txBox="true"/>
          <p:nvPr/>
        </p:nvSpPr>
        <p:spPr>
          <a:xfrm rot="0">
            <a:off x="3144697" y="3731569"/>
            <a:ext cx="12612938" cy="1056124"/>
          </a:xfrm>
          <a:prstGeom prst="rect">
            <a:avLst/>
          </a:prstGeom>
        </p:spPr>
        <p:txBody>
          <a:bodyPr anchor="t" rtlCol="false" tIns="0" lIns="0" bIns="0" rIns="0">
            <a:spAutoFit/>
          </a:bodyPr>
          <a:lstStyle/>
          <a:p>
            <a:pPr algn="r" rtl="true">
              <a:lnSpc>
                <a:spcPts val="7938"/>
              </a:lnSpc>
            </a:pPr>
            <a:r>
              <a:rPr lang="ar-EG" b="true" sz="5670">
                <a:solidFill>
                  <a:srgbClr val="000000"/>
                </a:solidFill>
                <a:latin typeface="Codec Pro Bold"/>
                <a:ea typeface="Codec Pro Bold"/>
                <a:cs typeface="Codec Pro Bold"/>
                <a:sym typeface="Codec Pro Bold"/>
                <a:rtl val="true"/>
              </a:rPr>
              <a:t>المحاضرة الحادية عشر</a:t>
            </a:r>
          </a:p>
        </p:txBody>
      </p:sp>
      <p:sp>
        <p:nvSpPr>
          <p:cNvPr name="TextBox 30" id="30"/>
          <p:cNvSpPr txBox="true"/>
          <p:nvPr/>
        </p:nvSpPr>
        <p:spPr>
          <a:xfrm rot="0">
            <a:off x="3144697" y="5116579"/>
            <a:ext cx="13185441" cy="887195"/>
          </a:xfrm>
          <a:prstGeom prst="rect">
            <a:avLst/>
          </a:prstGeom>
        </p:spPr>
        <p:txBody>
          <a:bodyPr anchor="t" rtlCol="false" tIns="0" lIns="0" bIns="0" rIns="0">
            <a:spAutoFit/>
          </a:bodyPr>
          <a:lstStyle/>
          <a:p>
            <a:pPr algn="r" rtl="true">
              <a:lnSpc>
                <a:spcPts val="6749"/>
              </a:lnSpc>
            </a:pPr>
            <a:r>
              <a:rPr lang="ar-EG" b="true" sz="4821">
                <a:solidFill>
                  <a:srgbClr val="000000"/>
                </a:solidFill>
                <a:latin typeface="Codec Pro Bold"/>
                <a:ea typeface="Codec Pro Bold"/>
                <a:cs typeface="Codec Pro Bold"/>
                <a:sym typeface="Codec Pro Bold"/>
                <a:rtl val="true"/>
              </a:rPr>
              <a:t>ممارسة الحق النقابي: الحق في الاضراب (تابع)</a:t>
            </a:r>
          </a:p>
        </p:txBody>
      </p:sp>
      <p:sp>
        <p:nvSpPr>
          <p:cNvPr name="TextBox 31" id="31"/>
          <p:cNvSpPr txBox="true"/>
          <p:nvPr/>
        </p:nvSpPr>
        <p:spPr>
          <a:xfrm rot="0">
            <a:off x="2411547" y="811439"/>
            <a:ext cx="12612938" cy="2101968"/>
          </a:xfrm>
          <a:prstGeom prst="rect">
            <a:avLst/>
          </a:prstGeom>
        </p:spPr>
        <p:txBody>
          <a:bodyPr anchor="t" rtlCol="false" tIns="0" lIns="0" bIns="0" rIns="0">
            <a:spAutoFit/>
          </a:bodyPr>
          <a:lstStyle/>
          <a:p>
            <a:pPr algn="ctr" rtl="true">
              <a:lnSpc>
                <a:spcPts val="5418"/>
              </a:lnSpc>
            </a:pPr>
            <a:r>
              <a:rPr lang="ar-EG" b="true" sz="3870">
                <a:solidFill>
                  <a:srgbClr val="000000"/>
                </a:solidFill>
                <a:latin typeface="Codec Pro Bold"/>
                <a:ea typeface="Codec Pro Bold"/>
                <a:cs typeface="Codec Pro Bold"/>
                <a:sym typeface="Codec Pro Bold"/>
                <a:rtl val="true"/>
              </a:rPr>
              <a:t>جامعة أبو بكر بلقايد</a:t>
            </a:r>
          </a:p>
          <a:p>
            <a:pPr algn="ctr" rtl="true">
              <a:lnSpc>
                <a:spcPts val="5418"/>
              </a:lnSpc>
            </a:pPr>
            <a:r>
              <a:rPr lang="ar-EG" b="true" sz="3870">
                <a:solidFill>
                  <a:srgbClr val="000000"/>
                </a:solidFill>
                <a:latin typeface="Codec Pro Bold"/>
                <a:ea typeface="Codec Pro Bold"/>
                <a:cs typeface="Codec Pro Bold"/>
                <a:sym typeface="Codec Pro Bold"/>
                <a:rtl val="true"/>
              </a:rPr>
              <a:t>كلية العلوم الانسانية والاجتماعية</a:t>
            </a:r>
          </a:p>
          <a:p>
            <a:pPr algn="ctr" rtl="true">
              <a:lnSpc>
                <a:spcPts val="5418"/>
              </a:lnSpc>
            </a:pPr>
            <a:r>
              <a:rPr lang="ar-EG" b="true" sz="3870">
                <a:solidFill>
                  <a:srgbClr val="000000"/>
                </a:solidFill>
                <a:latin typeface="Codec Pro Bold"/>
                <a:ea typeface="Codec Pro Bold"/>
                <a:cs typeface="Codec Pro Bold"/>
                <a:sym typeface="Codec Pro Bold"/>
                <a:rtl val="true"/>
              </a:rPr>
              <a:t>قسم علم النفس</a:t>
            </a:r>
          </a:p>
        </p:txBody>
      </p:sp>
      <p:sp>
        <p:nvSpPr>
          <p:cNvPr name="TextBox 32" id="32"/>
          <p:cNvSpPr txBox="true"/>
          <p:nvPr/>
        </p:nvSpPr>
        <p:spPr>
          <a:xfrm rot="0">
            <a:off x="-3613449" y="7907234"/>
            <a:ext cx="12612938" cy="730368"/>
          </a:xfrm>
          <a:prstGeom prst="rect">
            <a:avLst/>
          </a:prstGeom>
        </p:spPr>
        <p:txBody>
          <a:bodyPr anchor="t" rtlCol="false" tIns="0" lIns="0" bIns="0" rIns="0">
            <a:spAutoFit/>
          </a:bodyPr>
          <a:lstStyle/>
          <a:p>
            <a:pPr algn="r" rtl="true">
              <a:lnSpc>
                <a:spcPts val="5418"/>
              </a:lnSpc>
            </a:pPr>
            <a:r>
              <a:rPr lang="ar-EG" b="true" sz="3870">
                <a:solidFill>
                  <a:srgbClr val="000000"/>
                </a:solidFill>
                <a:latin typeface="Codec Pro Bold"/>
                <a:ea typeface="Codec Pro Bold"/>
                <a:cs typeface="Codec Pro Bold"/>
                <a:sym typeface="Codec Pro Bold"/>
                <a:rtl val="true"/>
              </a:rPr>
              <a:t>من اعداد:</a:t>
            </a:r>
          </a:p>
        </p:txBody>
      </p:sp>
      <p:sp>
        <p:nvSpPr>
          <p:cNvPr name="TextBox 33" id="33"/>
          <p:cNvSpPr txBox="true"/>
          <p:nvPr/>
        </p:nvSpPr>
        <p:spPr>
          <a:xfrm rot="0">
            <a:off x="-5277769" y="8527932"/>
            <a:ext cx="12612938" cy="730368"/>
          </a:xfrm>
          <a:prstGeom prst="rect">
            <a:avLst/>
          </a:prstGeom>
        </p:spPr>
        <p:txBody>
          <a:bodyPr anchor="t" rtlCol="false" tIns="0" lIns="0" bIns="0" rIns="0">
            <a:spAutoFit/>
          </a:bodyPr>
          <a:lstStyle/>
          <a:p>
            <a:pPr algn="r" rtl="true">
              <a:lnSpc>
                <a:spcPts val="5418"/>
              </a:lnSpc>
            </a:pPr>
            <a:r>
              <a:rPr lang="ar-EG" b="true" sz="3870">
                <a:solidFill>
                  <a:srgbClr val="000000"/>
                </a:solidFill>
                <a:latin typeface="Codec Pro Bold"/>
                <a:ea typeface="Codec Pro Bold"/>
                <a:cs typeface="Codec Pro Bold"/>
                <a:sym typeface="Codec Pro Bold"/>
                <a:rtl val="true"/>
              </a:rPr>
              <a:t>د. هواري أحلام</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2EDE7"/>
        </a:solidFill>
      </p:bgPr>
    </p:bg>
    <p:spTree>
      <p:nvGrpSpPr>
        <p:cNvPr id="1" name=""/>
        <p:cNvGrpSpPr/>
        <p:nvPr/>
      </p:nvGrpSpPr>
      <p:grpSpPr>
        <a:xfrm>
          <a:off x="0" y="0"/>
          <a:ext cx="0" cy="0"/>
          <a:chOff x="0" y="0"/>
          <a:chExt cx="0" cy="0"/>
        </a:xfrm>
      </p:grpSpPr>
      <p:grpSp>
        <p:nvGrpSpPr>
          <p:cNvPr name="Group 2" id="2"/>
          <p:cNvGrpSpPr/>
          <p:nvPr/>
        </p:nvGrpSpPr>
        <p:grpSpPr>
          <a:xfrm rot="0">
            <a:off x="-838000" y="0"/>
            <a:ext cx="17305138" cy="1264985"/>
            <a:chOff x="0" y="0"/>
            <a:chExt cx="4557732" cy="333165"/>
          </a:xfrm>
        </p:grpSpPr>
        <p:sp>
          <p:nvSpPr>
            <p:cNvPr name="Freeform 3" id="3"/>
            <p:cNvSpPr/>
            <p:nvPr/>
          </p:nvSpPr>
          <p:spPr>
            <a:xfrm flipH="false" flipV="false" rot="0">
              <a:off x="0" y="0"/>
              <a:ext cx="4557732" cy="333165"/>
            </a:xfrm>
            <a:custGeom>
              <a:avLst/>
              <a:gdLst/>
              <a:ahLst/>
              <a:cxnLst/>
              <a:rect r="r" b="b" t="t" l="l"/>
              <a:pathLst>
                <a:path h="333165" w="4557732">
                  <a:moveTo>
                    <a:pt x="0" y="0"/>
                  </a:moveTo>
                  <a:lnTo>
                    <a:pt x="4557732" y="0"/>
                  </a:lnTo>
                  <a:lnTo>
                    <a:pt x="4557732" y="333165"/>
                  </a:lnTo>
                  <a:lnTo>
                    <a:pt x="0" y="333165"/>
                  </a:lnTo>
                  <a:close/>
                </a:path>
              </a:pathLst>
            </a:custGeom>
            <a:solidFill>
              <a:srgbClr val="EAE2D9"/>
            </a:solidFill>
          </p:spPr>
        </p:sp>
        <p:sp>
          <p:nvSpPr>
            <p:cNvPr name="TextBox 4" id="4"/>
            <p:cNvSpPr txBox="true"/>
            <p:nvPr/>
          </p:nvSpPr>
          <p:spPr>
            <a:xfrm>
              <a:off x="0" y="-38100"/>
              <a:ext cx="4557732" cy="371265"/>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838000" y="9021659"/>
            <a:ext cx="17305138" cy="1264985"/>
            <a:chOff x="0" y="0"/>
            <a:chExt cx="4557732" cy="333165"/>
          </a:xfrm>
        </p:grpSpPr>
        <p:sp>
          <p:nvSpPr>
            <p:cNvPr name="Freeform 6" id="6"/>
            <p:cNvSpPr/>
            <p:nvPr/>
          </p:nvSpPr>
          <p:spPr>
            <a:xfrm flipH="false" flipV="false" rot="0">
              <a:off x="0" y="0"/>
              <a:ext cx="4557732" cy="333165"/>
            </a:xfrm>
            <a:custGeom>
              <a:avLst/>
              <a:gdLst/>
              <a:ahLst/>
              <a:cxnLst/>
              <a:rect r="r" b="b" t="t" l="l"/>
              <a:pathLst>
                <a:path h="333165" w="4557732">
                  <a:moveTo>
                    <a:pt x="0" y="0"/>
                  </a:moveTo>
                  <a:lnTo>
                    <a:pt x="4557732" y="0"/>
                  </a:lnTo>
                  <a:lnTo>
                    <a:pt x="4557732" y="333165"/>
                  </a:lnTo>
                  <a:lnTo>
                    <a:pt x="0" y="333165"/>
                  </a:lnTo>
                  <a:close/>
                </a:path>
              </a:pathLst>
            </a:custGeom>
            <a:solidFill>
              <a:srgbClr val="EAE2D9"/>
            </a:solidFill>
          </p:spPr>
        </p:sp>
        <p:sp>
          <p:nvSpPr>
            <p:cNvPr name="TextBox 7" id="7"/>
            <p:cNvSpPr txBox="true"/>
            <p:nvPr/>
          </p:nvSpPr>
          <p:spPr>
            <a:xfrm>
              <a:off x="0" y="-38100"/>
              <a:ext cx="4557732" cy="371265"/>
            </a:xfrm>
            <a:prstGeom prst="rect">
              <a:avLst/>
            </a:prstGeom>
          </p:spPr>
          <p:txBody>
            <a:bodyPr anchor="ctr" rtlCol="false" tIns="50800" lIns="50800" bIns="50800" rIns="50800"/>
            <a:lstStyle/>
            <a:p>
              <a:pPr algn="ctr">
                <a:lnSpc>
                  <a:spcPts val="2659"/>
                </a:lnSpc>
              </a:pPr>
            </a:p>
          </p:txBody>
        </p:sp>
      </p:grpSp>
      <p:grpSp>
        <p:nvGrpSpPr>
          <p:cNvPr name="Group 8" id="8"/>
          <p:cNvGrpSpPr/>
          <p:nvPr/>
        </p:nvGrpSpPr>
        <p:grpSpPr>
          <a:xfrm rot="0">
            <a:off x="16467138" y="-549680"/>
            <a:ext cx="2854723" cy="10947045"/>
            <a:chOff x="0" y="0"/>
            <a:chExt cx="751861" cy="2883172"/>
          </a:xfrm>
        </p:grpSpPr>
        <p:sp>
          <p:nvSpPr>
            <p:cNvPr name="Freeform 9" id="9"/>
            <p:cNvSpPr/>
            <p:nvPr/>
          </p:nvSpPr>
          <p:spPr>
            <a:xfrm flipH="false" flipV="false" rot="0">
              <a:off x="0" y="0"/>
              <a:ext cx="751861" cy="2883172"/>
            </a:xfrm>
            <a:custGeom>
              <a:avLst/>
              <a:gdLst/>
              <a:ahLst/>
              <a:cxnLst/>
              <a:rect r="r" b="b" t="t" l="l"/>
              <a:pathLst>
                <a:path h="2883172" w="751861">
                  <a:moveTo>
                    <a:pt x="0" y="0"/>
                  </a:moveTo>
                  <a:lnTo>
                    <a:pt x="751861" y="0"/>
                  </a:lnTo>
                  <a:lnTo>
                    <a:pt x="751861" y="2883172"/>
                  </a:lnTo>
                  <a:lnTo>
                    <a:pt x="0" y="2883172"/>
                  </a:lnTo>
                  <a:close/>
                </a:path>
              </a:pathLst>
            </a:custGeom>
            <a:solidFill>
              <a:srgbClr val="464D70"/>
            </a:solidFill>
          </p:spPr>
        </p:sp>
        <p:sp>
          <p:nvSpPr>
            <p:cNvPr name="TextBox 10" id="10"/>
            <p:cNvSpPr txBox="true"/>
            <p:nvPr/>
          </p:nvSpPr>
          <p:spPr>
            <a:xfrm>
              <a:off x="0" y="-38100"/>
              <a:ext cx="751861" cy="2921272"/>
            </a:xfrm>
            <a:prstGeom prst="rect">
              <a:avLst/>
            </a:prstGeom>
          </p:spPr>
          <p:txBody>
            <a:bodyPr anchor="ctr" rtlCol="false" tIns="50800" lIns="50800" bIns="50800" rIns="50800"/>
            <a:lstStyle/>
            <a:p>
              <a:pPr algn="ctr">
                <a:lnSpc>
                  <a:spcPts val="2659"/>
                </a:lnSpc>
              </a:pPr>
            </a:p>
          </p:txBody>
        </p:sp>
      </p:grpSp>
      <p:grpSp>
        <p:nvGrpSpPr>
          <p:cNvPr name="Group 11" id="11"/>
          <p:cNvGrpSpPr/>
          <p:nvPr/>
        </p:nvGrpSpPr>
        <p:grpSpPr>
          <a:xfrm rot="0">
            <a:off x="16323160" y="1264985"/>
            <a:ext cx="1336742" cy="7757029"/>
            <a:chOff x="0" y="0"/>
            <a:chExt cx="352064" cy="2043004"/>
          </a:xfrm>
        </p:grpSpPr>
        <p:sp>
          <p:nvSpPr>
            <p:cNvPr name="Freeform 12" id="12"/>
            <p:cNvSpPr/>
            <p:nvPr/>
          </p:nvSpPr>
          <p:spPr>
            <a:xfrm flipH="false" flipV="false" rot="0">
              <a:off x="0" y="0"/>
              <a:ext cx="352064" cy="2043004"/>
            </a:xfrm>
            <a:custGeom>
              <a:avLst/>
              <a:gdLst/>
              <a:ahLst/>
              <a:cxnLst/>
              <a:rect r="r" b="b" t="t" l="l"/>
              <a:pathLst>
                <a:path h="2043004" w="352064">
                  <a:moveTo>
                    <a:pt x="0" y="0"/>
                  </a:moveTo>
                  <a:lnTo>
                    <a:pt x="352064" y="0"/>
                  </a:lnTo>
                  <a:lnTo>
                    <a:pt x="352064" y="2043004"/>
                  </a:lnTo>
                  <a:lnTo>
                    <a:pt x="0" y="2043004"/>
                  </a:lnTo>
                  <a:close/>
                </a:path>
              </a:pathLst>
            </a:custGeom>
            <a:solidFill>
              <a:srgbClr val="F2EDE7"/>
            </a:solidFill>
          </p:spPr>
        </p:sp>
        <p:sp>
          <p:nvSpPr>
            <p:cNvPr name="TextBox 13" id="13"/>
            <p:cNvSpPr txBox="true"/>
            <p:nvPr/>
          </p:nvSpPr>
          <p:spPr>
            <a:xfrm>
              <a:off x="0" y="-38100"/>
              <a:ext cx="352064" cy="2081104"/>
            </a:xfrm>
            <a:prstGeom prst="rect">
              <a:avLst/>
            </a:prstGeom>
          </p:spPr>
          <p:txBody>
            <a:bodyPr anchor="ctr" rtlCol="false" tIns="50800" lIns="50800" bIns="50800" rIns="50800"/>
            <a:lstStyle/>
            <a:p>
              <a:pPr algn="ctr">
                <a:lnSpc>
                  <a:spcPts val="2659"/>
                </a:lnSpc>
              </a:pPr>
            </a:p>
          </p:txBody>
        </p:sp>
      </p:grpSp>
      <p:grpSp>
        <p:nvGrpSpPr>
          <p:cNvPr name="Group 14" id="14"/>
          <p:cNvGrpSpPr/>
          <p:nvPr/>
        </p:nvGrpSpPr>
        <p:grpSpPr>
          <a:xfrm rot="0">
            <a:off x="16467138" y="9022015"/>
            <a:ext cx="504605" cy="1375351"/>
            <a:chOff x="0" y="0"/>
            <a:chExt cx="132900" cy="362232"/>
          </a:xfrm>
        </p:grpSpPr>
        <p:sp>
          <p:nvSpPr>
            <p:cNvPr name="Freeform 15" id="15"/>
            <p:cNvSpPr/>
            <p:nvPr/>
          </p:nvSpPr>
          <p:spPr>
            <a:xfrm flipH="false" flipV="false" rot="0">
              <a:off x="0" y="0"/>
              <a:ext cx="132900" cy="362232"/>
            </a:xfrm>
            <a:custGeom>
              <a:avLst/>
              <a:gdLst/>
              <a:ahLst/>
              <a:cxnLst/>
              <a:rect r="r" b="b" t="t" l="l"/>
              <a:pathLst>
                <a:path h="362232" w="132900">
                  <a:moveTo>
                    <a:pt x="0" y="0"/>
                  </a:moveTo>
                  <a:lnTo>
                    <a:pt x="132900" y="0"/>
                  </a:lnTo>
                  <a:lnTo>
                    <a:pt x="132900" y="362232"/>
                  </a:lnTo>
                  <a:lnTo>
                    <a:pt x="0" y="362232"/>
                  </a:lnTo>
                  <a:close/>
                </a:path>
              </a:pathLst>
            </a:custGeom>
            <a:solidFill>
              <a:srgbClr val="EBBF61"/>
            </a:solidFill>
          </p:spPr>
        </p:sp>
        <p:sp>
          <p:nvSpPr>
            <p:cNvPr name="TextBox 16" id="16"/>
            <p:cNvSpPr txBox="true"/>
            <p:nvPr/>
          </p:nvSpPr>
          <p:spPr>
            <a:xfrm>
              <a:off x="0" y="-38100"/>
              <a:ext cx="132900" cy="400332"/>
            </a:xfrm>
            <a:prstGeom prst="rect">
              <a:avLst/>
            </a:prstGeom>
          </p:spPr>
          <p:txBody>
            <a:bodyPr anchor="ctr" rtlCol="false" tIns="50800" lIns="50800" bIns="50800" rIns="50800"/>
            <a:lstStyle/>
            <a:p>
              <a:pPr algn="ctr">
                <a:lnSpc>
                  <a:spcPts val="2659"/>
                </a:lnSpc>
              </a:pPr>
            </a:p>
          </p:txBody>
        </p:sp>
      </p:grpSp>
      <p:grpSp>
        <p:nvGrpSpPr>
          <p:cNvPr name="Group 17" id="17"/>
          <p:cNvGrpSpPr/>
          <p:nvPr/>
        </p:nvGrpSpPr>
        <p:grpSpPr>
          <a:xfrm rot="0">
            <a:off x="16467138" y="0"/>
            <a:ext cx="504605" cy="1264985"/>
            <a:chOff x="0" y="0"/>
            <a:chExt cx="132900" cy="333165"/>
          </a:xfrm>
        </p:grpSpPr>
        <p:sp>
          <p:nvSpPr>
            <p:cNvPr name="Freeform 18" id="18"/>
            <p:cNvSpPr/>
            <p:nvPr/>
          </p:nvSpPr>
          <p:spPr>
            <a:xfrm flipH="false" flipV="false" rot="0">
              <a:off x="0" y="0"/>
              <a:ext cx="132900" cy="333165"/>
            </a:xfrm>
            <a:custGeom>
              <a:avLst/>
              <a:gdLst/>
              <a:ahLst/>
              <a:cxnLst/>
              <a:rect r="r" b="b" t="t" l="l"/>
              <a:pathLst>
                <a:path h="333165" w="132900">
                  <a:moveTo>
                    <a:pt x="0" y="0"/>
                  </a:moveTo>
                  <a:lnTo>
                    <a:pt x="132900" y="0"/>
                  </a:lnTo>
                  <a:lnTo>
                    <a:pt x="132900" y="333165"/>
                  </a:lnTo>
                  <a:lnTo>
                    <a:pt x="0" y="333165"/>
                  </a:lnTo>
                  <a:close/>
                </a:path>
              </a:pathLst>
            </a:custGeom>
            <a:solidFill>
              <a:srgbClr val="EBBF61"/>
            </a:solidFill>
          </p:spPr>
        </p:sp>
        <p:sp>
          <p:nvSpPr>
            <p:cNvPr name="TextBox 19" id="19"/>
            <p:cNvSpPr txBox="true"/>
            <p:nvPr/>
          </p:nvSpPr>
          <p:spPr>
            <a:xfrm>
              <a:off x="0" y="-38100"/>
              <a:ext cx="132900" cy="371265"/>
            </a:xfrm>
            <a:prstGeom prst="rect">
              <a:avLst/>
            </a:prstGeom>
          </p:spPr>
          <p:txBody>
            <a:bodyPr anchor="ctr" rtlCol="false" tIns="50800" lIns="50800" bIns="50800" rIns="50800"/>
            <a:lstStyle/>
            <a:p>
              <a:pPr algn="ctr">
                <a:lnSpc>
                  <a:spcPts val="2659"/>
                </a:lnSpc>
              </a:pPr>
            </a:p>
          </p:txBody>
        </p:sp>
      </p:grpSp>
      <p:sp>
        <p:nvSpPr>
          <p:cNvPr name="Freeform 20" id="20"/>
          <p:cNvSpPr/>
          <p:nvPr/>
        </p:nvSpPr>
        <p:spPr>
          <a:xfrm flipH="false" flipV="false" rot="0">
            <a:off x="17428943" y="2981744"/>
            <a:ext cx="11894540" cy="11872914"/>
          </a:xfrm>
          <a:custGeom>
            <a:avLst/>
            <a:gdLst/>
            <a:ahLst/>
            <a:cxnLst/>
            <a:rect r="r" b="b" t="t" l="l"/>
            <a:pathLst>
              <a:path h="11872914" w="11894540">
                <a:moveTo>
                  <a:pt x="0" y="0"/>
                </a:moveTo>
                <a:lnTo>
                  <a:pt x="11894540" y="0"/>
                </a:lnTo>
                <a:lnTo>
                  <a:pt x="11894540" y="11872914"/>
                </a:lnTo>
                <a:lnTo>
                  <a:pt x="0" y="1187291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21" id="21"/>
          <p:cNvSpPr/>
          <p:nvPr/>
        </p:nvSpPr>
        <p:spPr>
          <a:xfrm flipH="false" flipV="false" rot="0">
            <a:off x="-7168295" y="-1948804"/>
            <a:ext cx="10128529" cy="12576256"/>
          </a:xfrm>
          <a:custGeom>
            <a:avLst/>
            <a:gdLst/>
            <a:ahLst/>
            <a:cxnLst/>
            <a:rect r="r" b="b" t="t" l="l"/>
            <a:pathLst>
              <a:path h="12576256" w="10128529">
                <a:moveTo>
                  <a:pt x="0" y="0"/>
                </a:moveTo>
                <a:lnTo>
                  <a:pt x="10128529" y="0"/>
                </a:lnTo>
                <a:lnTo>
                  <a:pt x="10128529" y="12576256"/>
                </a:lnTo>
                <a:lnTo>
                  <a:pt x="0" y="1257625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22" id="22"/>
          <p:cNvSpPr txBox="true"/>
          <p:nvPr/>
        </p:nvSpPr>
        <p:spPr>
          <a:xfrm rot="0">
            <a:off x="437412" y="1664968"/>
            <a:ext cx="16991531" cy="6894580"/>
          </a:xfrm>
          <a:prstGeom prst="rect">
            <a:avLst/>
          </a:prstGeom>
        </p:spPr>
        <p:txBody>
          <a:bodyPr anchor="t" rtlCol="false" tIns="0" lIns="0" bIns="0" rIns="0">
            <a:spAutoFit/>
          </a:bodyPr>
          <a:lstStyle/>
          <a:p>
            <a:pPr algn="just" rtl="true">
              <a:lnSpc>
                <a:spcPts val="8063"/>
              </a:lnSpc>
            </a:pPr>
            <a:r>
              <a:rPr lang="en-US" b="true" sz="4799">
                <a:solidFill>
                  <a:srgbClr val="000000"/>
                </a:solidFill>
                <a:latin typeface="Canva Sans Bold"/>
                <a:ea typeface="Canva Sans Bold"/>
                <a:cs typeface="Canva Sans Bold"/>
                <a:sym typeface="Canva Sans Bold"/>
              </a:rPr>
              <a:t>3</a:t>
            </a:r>
            <a:r>
              <a:rPr lang="ar-EG" b="true" sz="4799">
                <a:solidFill>
                  <a:srgbClr val="000000"/>
                </a:solidFill>
                <a:latin typeface="Canva Sans Bold"/>
                <a:ea typeface="Canva Sans Bold"/>
                <a:cs typeface="Canva Sans Bold"/>
                <a:sym typeface="Canva Sans Bold"/>
                <a:rtl val="true"/>
              </a:rPr>
              <a:t>-أنواع الاضراب</a:t>
            </a:r>
            <a:r>
              <a:rPr lang="ar-EG" sz="4799">
                <a:solidFill>
                  <a:srgbClr val="000000"/>
                </a:solidFill>
                <a:latin typeface="Canva Sans"/>
                <a:ea typeface="Canva Sans"/>
                <a:cs typeface="Canva Sans"/>
                <a:sym typeface="Canva Sans"/>
                <a:rtl val="true"/>
              </a:rPr>
              <a:t>:</a:t>
            </a:r>
          </a:p>
          <a:p>
            <a:pPr algn="just" rtl="true">
              <a:lnSpc>
                <a:spcPts val="6719"/>
              </a:lnSpc>
            </a:pPr>
            <a:r>
              <a:rPr lang="en-US" b="true" sz="3999">
                <a:solidFill>
                  <a:srgbClr val="000000"/>
                </a:solidFill>
                <a:latin typeface="Canva Sans Bold"/>
                <a:ea typeface="Canva Sans Bold"/>
                <a:cs typeface="Canva Sans Bold"/>
                <a:sym typeface="Canva Sans Bold"/>
              </a:rPr>
              <a:t>3-1</a:t>
            </a:r>
            <a:r>
              <a:rPr lang="ar-EG" b="true" sz="3999">
                <a:solidFill>
                  <a:srgbClr val="000000"/>
                </a:solidFill>
                <a:latin typeface="Canva Sans Bold"/>
                <a:ea typeface="Canva Sans Bold"/>
                <a:cs typeface="Canva Sans Bold"/>
                <a:sym typeface="Canva Sans Bold"/>
                <a:rtl val="true"/>
              </a:rPr>
              <a:t>-الاضراب التقليدي:</a:t>
            </a:r>
            <a:r>
              <a:rPr lang="ar-EG" sz="3999">
                <a:solidFill>
                  <a:srgbClr val="000000"/>
                </a:solidFill>
                <a:latin typeface="Canva Sans"/>
                <a:ea typeface="Canva Sans"/>
                <a:cs typeface="Canva Sans"/>
                <a:sym typeface="Canva Sans"/>
                <a:rtl val="true"/>
              </a:rPr>
              <a:t> هو الاكثر شيوعا ويعني التوقف الجماعي عن العمل، بعد الاجراءات التحضيرية الواجبة وايداع اشعار مسبق لدى الهيئة المستخدمة ومفتشية العمل.</a:t>
            </a:r>
          </a:p>
          <a:p>
            <a:pPr algn="just" rtl="true">
              <a:lnSpc>
                <a:spcPts val="6719"/>
              </a:lnSpc>
            </a:pPr>
            <a:r>
              <a:rPr lang="en-US" b="true" sz="3999">
                <a:solidFill>
                  <a:srgbClr val="000000"/>
                </a:solidFill>
                <a:latin typeface="Canva Sans Bold"/>
                <a:ea typeface="Canva Sans Bold"/>
                <a:cs typeface="Canva Sans Bold"/>
                <a:sym typeface="Canva Sans Bold"/>
              </a:rPr>
              <a:t>3-2</a:t>
            </a:r>
            <a:r>
              <a:rPr lang="ar-EG" b="true" sz="3999">
                <a:solidFill>
                  <a:srgbClr val="000000"/>
                </a:solidFill>
                <a:latin typeface="Canva Sans Bold"/>
                <a:ea typeface="Canva Sans Bold"/>
                <a:cs typeface="Canva Sans Bold"/>
                <a:sym typeface="Canva Sans Bold"/>
                <a:rtl val="true"/>
              </a:rPr>
              <a:t>-الاضراب بالتناوب:</a:t>
            </a:r>
            <a:r>
              <a:rPr lang="ar-EG" sz="3999">
                <a:solidFill>
                  <a:srgbClr val="000000"/>
                </a:solidFill>
                <a:latin typeface="Canva Sans"/>
                <a:ea typeface="Canva Sans"/>
                <a:cs typeface="Canva Sans"/>
                <a:sym typeface="Canva Sans"/>
                <a:rtl val="true"/>
              </a:rPr>
              <a:t> يقصد به الاضراب الجزئي أو المتتابع، حيث تضرب فئة من العمال بعد الأخرى حسب تخصصها في العمل، وهو يعتبر أكثر ضررا لصاحب العمل نظرا لاستمرار وبقاء التكاليف العامة كأجور العمال عن ساعات العمل التام وغيرها من التكاليف المشابهة.</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464D70"/>
        </a:solidFill>
      </p:bgPr>
    </p:bg>
    <p:spTree>
      <p:nvGrpSpPr>
        <p:cNvPr id="1" name=""/>
        <p:cNvGrpSpPr/>
        <p:nvPr/>
      </p:nvGrpSpPr>
      <p:grpSpPr>
        <a:xfrm>
          <a:off x="0" y="0"/>
          <a:ext cx="0" cy="0"/>
          <a:chOff x="0" y="0"/>
          <a:chExt cx="0" cy="0"/>
        </a:xfrm>
      </p:grpSpPr>
      <p:grpSp>
        <p:nvGrpSpPr>
          <p:cNvPr name="Group 2" id="2"/>
          <p:cNvGrpSpPr/>
          <p:nvPr/>
        </p:nvGrpSpPr>
        <p:grpSpPr>
          <a:xfrm rot="0">
            <a:off x="-838000" y="0"/>
            <a:ext cx="17305138" cy="1264985"/>
            <a:chOff x="0" y="0"/>
            <a:chExt cx="4557732" cy="333165"/>
          </a:xfrm>
        </p:grpSpPr>
        <p:sp>
          <p:nvSpPr>
            <p:cNvPr name="Freeform 3" id="3"/>
            <p:cNvSpPr/>
            <p:nvPr/>
          </p:nvSpPr>
          <p:spPr>
            <a:xfrm flipH="false" flipV="false" rot="0">
              <a:off x="0" y="0"/>
              <a:ext cx="4557732" cy="333165"/>
            </a:xfrm>
            <a:custGeom>
              <a:avLst/>
              <a:gdLst/>
              <a:ahLst/>
              <a:cxnLst/>
              <a:rect r="r" b="b" t="t" l="l"/>
              <a:pathLst>
                <a:path h="333165" w="4557732">
                  <a:moveTo>
                    <a:pt x="0" y="0"/>
                  </a:moveTo>
                  <a:lnTo>
                    <a:pt x="4557732" y="0"/>
                  </a:lnTo>
                  <a:lnTo>
                    <a:pt x="4557732" y="333165"/>
                  </a:lnTo>
                  <a:lnTo>
                    <a:pt x="0" y="333165"/>
                  </a:lnTo>
                  <a:close/>
                </a:path>
              </a:pathLst>
            </a:custGeom>
            <a:solidFill>
              <a:srgbClr val="383E5D"/>
            </a:solidFill>
          </p:spPr>
        </p:sp>
        <p:sp>
          <p:nvSpPr>
            <p:cNvPr name="TextBox 4" id="4"/>
            <p:cNvSpPr txBox="true"/>
            <p:nvPr/>
          </p:nvSpPr>
          <p:spPr>
            <a:xfrm>
              <a:off x="0" y="-38100"/>
              <a:ext cx="4557732" cy="371265"/>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838000" y="9021659"/>
            <a:ext cx="17305138" cy="1264985"/>
            <a:chOff x="0" y="0"/>
            <a:chExt cx="4557732" cy="333165"/>
          </a:xfrm>
        </p:grpSpPr>
        <p:sp>
          <p:nvSpPr>
            <p:cNvPr name="Freeform 6" id="6"/>
            <p:cNvSpPr/>
            <p:nvPr/>
          </p:nvSpPr>
          <p:spPr>
            <a:xfrm flipH="false" flipV="false" rot="0">
              <a:off x="0" y="0"/>
              <a:ext cx="4557732" cy="333165"/>
            </a:xfrm>
            <a:custGeom>
              <a:avLst/>
              <a:gdLst/>
              <a:ahLst/>
              <a:cxnLst/>
              <a:rect r="r" b="b" t="t" l="l"/>
              <a:pathLst>
                <a:path h="333165" w="4557732">
                  <a:moveTo>
                    <a:pt x="0" y="0"/>
                  </a:moveTo>
                  <a:lnTo>
                    <a:pt x="4557732" y="0"/>
                  </a:lnTo>
                  <a:lnTo>
                    <a:pt x="4557732" y="333165"/>
                  </a:lnTo>
                  <a:lnTo>
                    <a:pt x="0" y="333165"/>
                  </a:lnTo>
                  <a:close/>
                </a:path>
              </a:pathLst>
            </a:custGeom>
            <a:solidFill>
              <a:srgbClr val="383E5D"/>
            </a:solidFill>
          </p:spPr>
        </p:sp>
        <p:sp>
          <p:nvSpPr>
            <p:cNvPr name="TextBox 7" id="7"/>
            <p:cNvSpPr txBox="true"/>
            <p:nvPr/>
          </p:nvSpPr>
          <p:spPr>
            <a:xfrm>
              <a:off x="0" y="-38100"/>
              <a:ext cx="4557732" cy="371265"/>
            </a:xfrm>
            <a:prstGeom prst="rect">
              <a:avLst/>
            </a:prstGeom>
          </p:spPr>
          <p:txBody>
            <a:bodyPr anchor="ctr" rtlCol="false" tIns="50800" lIns="50800" bIns="50800" rIns="50800"/>
            <a:lstStyle/>
            <a:p>
              <a:pPr algn="ctr">
                <a:lnSpc>
                  <a:spcPts val="2659"/>
                </a:lnSpc>
              </a:pPr>
            </a:p>
          </p:txBody>
        </p:sp>
      </p:grpSp>
      <p:grpSp>
        <p:nvGrpSpPr>
          <p:cNvPr name="Group 8" id="8"/>
          <p:cNvGrpSpPr/>
          <p:nvPr/>
        </p:nvGrpSpPr>
        <p:grpSpPr>
          <a:xfrm rot="0">
            <a:off x="16467138" y="-549680"/>
            <a:ext cx="2854723" cy="10947045"/>
            <a:chOff x="0" y="0"/>
            <a:chExt cx="751861" cy="2883172"/>
          </a:xfrm>
        </p:grpSpPr>
        <p:sp>
          <p:nvSpPr>
            <p:cNvPr name="Freeform 9" id="9"/>
            <p:cNvSpPr/>
            <p:nvPr/>
          </p:nvSpPr>
          <p:spPr>
            <a:xfrm flipH="false" flipV="false" rot="0">
              <a:off x="0" y="0"/>
              <a:ext cx="751861" cy="2883172"/>
            </a:xfrm>
            <a:custGeom>
              <a:avLst/>
              <a:gdLst/>
              <a:ahLst/>
              <a:cxnLst/>
              <a:rect r="r" b="b" t="t" l="l"/>
              <a:pathLst>
                <a:path h="2883172" w="751861">
                  <a:moveTo>
                    <a:pt x="0" y="0"/>
                  </a:moveTo>
                  <a:lnTo>
                    <a:pt x="751861" y="0"/>
                  </a:lnTo>
                  <a:lnTo>
                    <a:pt x="751861" y="2883172"/>
                  </a:lnTo>
                  <a:lnTo>
                    <a:pt x="0" y="2883172"/>
                  </a:lnTo>
                  <a:close/>
                </a:path>
              </a:pathLst>
            </a:custGeom>
            <a:solidFill>
              <a:srgbClr val="EAE2D9"/>
            </a:solidFill>
          </p:spPr>
        </p:sp>
        <p:sp>
          <p:nvSpPr>
            <p:cNvPr name="TextBox 10" id="10"/>
            <p:cNvSpPr txBox="true"/>
            <p:nvPr/>
          </p:nvSpPr>
          <p:spPr>
            <a:xfrm>
              <a:off x="0" y="-38100"/>
              <a:ext cx="751861" cy="2921272"/>
            </a:xfrm>
            <a:prstGeom prst="rect">
              <a:avLst/>
            </a:prstGeom>
          </p:spPr>
          <p:txBody>
            <a:bodyPr anchor="ctr" rtlCol="false" tIns="50800" lIns="50800" bIns="50800" rIns="50800"/>
            <a:lstStyle/>
            <a:p>
              <a:pPr algn="ctr">
                <a:lnSpc>
                  <a:spcPts val="2659"/>
                </a:lnSpc>
              </a:pPr>
            </a:p>
          </p:txBody>
        </p:sp>
      </p:grpSp>
      <p:grpSp>
        <p:nvGrpSpPr>
          <p:cNvPr name="Group 11" id="11"/>
          <p:cNvGrpSpPr/>
          <p:nvPr/>
        </p:nvGrpSpPr>
        <p:grpSpPr>
          <a:xfrm rot="0">
            <a:off x="16323160" y="1264985"/>
            <a:ext cx="1336742" cy="7757029"/>
            <a:chOff x="0" y="0"/>
            <a:chExt cx="352064" cy="2043004"/>
          </a:xfrm>
        </p:grpSpPr>
        <p:sp>
          <p:nvSpPr>
            <p:cNvPr name="Freeform 12" id="12"/>
            <p:cNvSpPr/>
            <p:nvPr/>
          </p:nvSpPr>
          <p:spPr>
            <a:xfrm flipH="false" flipV="false" rot="0">
              <a:off x="0" y="0"/>
              <a:ext cx="352064" cy="2043004"/>
            </a:xfrm>
            <a:custGeom>
              <a:avLst/>
              <a:gdLst/>
              <a:ahLst/>
              <a:cxnLst/>
              <a:rect r="r" b="b" t="t" l="l"/>
              <a:pathLst>
                <a:path h="2043004" w="352064">
                  <a:moveTo>
                    <a:pt x="0" y="0"/>
                  </a:moveTo>
                  <a:lnTo>
                    <a:pt x="352064" y="0"/>
                  </a:lnTo>
                  <a:lnTo>
                    <a:pt x="352064" y="2043004"/>
                  </a:lnTo>
                  <a:lnTo>
                    <a:pt x="0" y="2043004"/>
                  </a:lnTo>
                  <a:close/>
                </a:path>
              </a:pathLst>
            </a:custGeom>
            <a:solidFill>
              <a:srgbClr val="464D70"/>
            </a:solidFill>
          </p:spPr>
        </p:sp>
        <p:sp>
          <p:nvSpPr>
            <p:cNvPr name="TextBox 13" id="13"/>
            <p:cNvSpPr txBox="true"/>
            <p:nvPr/>
          </p:nvSpPr>
          <p:spPr>
            <a:xfrm>
              <a:off x="0" y="-38100"/>
              <a:ext cx="352064" cy="2081104"/>
            </a:xfrm>
            <a:prstGeom prst="rect">
              <a:avLst/>
            </a:prstGeom>
          </p:spPr>
          <p:txBody>
            <a:bodyPr anchor="ctr" rtlCol="false" tIns="50800" lIns="50800" bIns="50800" rIns="50800"/>
            <a:lstStyle/>
            <a:p>
              <a:pPr algn="ctr">
                <a:lnSpc>
                  <a:spcPts val="2659"/>
                </a:lnSpc>
              </a:pPr>
            </a:p>
          </p:txBody>
        </p:sp>
      </p:grpSp>
      <p:grpSp>
        <p:nvGrpSpPr>
          <p:cNvPr name="Group 14" id="14"/>
          <p:cNvGrpSpPr/>
          <p:nvPr/>
        </p:nvGrpSpPr>
        <p:grpSpPr>
          <a:xfrm rot="0">
            <a:off x="16467138" y="9022015"/>
            <a:ext cx="504605" cy="1375351"/>
            <a:chOff x="0" y="0"/>
            <a:chExt cx="132900" cy="362232"/>
          </a:xfrm>
        </p:grpSpPr>
        <p:sp>
          <p:nvSpPr>
            <p:cNvPr name="Freeform 15" id="15"/>
            <p:cNvSpPr/>
            <p:nvPr/>
          </p:nvSpPr>
          <p:spPr>
            <a:xfrm flipH="false" flipV="false" rot="0">
              <a:off x="0" y="0"/>
              <a:ext cx="132900" cy="362232"/>
            </a:xfrm>
            <a:custGeom>
              <a:avLst/>
              <a:gdLst/>
              <a:ahLst/>
              <a:cxnLst/>
              <a:rect r="r" b="b" t="t" l="l"/>
              <a:pathLst>
                <a:path h="362232" w="132900">
                  <a:moveTo>
                    <a:pt x="0" y="0"/>
                  </a:moveTo>
                  <a:lnTo>
                    <a:pt x="132900" y="0"/>
                  </a:lnTo>
                  <a:lnTo>
                    <a:pt x="132900" y="362232"/>
                  </a:lnTo>
                  <a:lnTo>
                    <a:pt x="0" y="362232"/>
                  </a:lnTo>
                  <a:close/>
                </a:path>
              </a:pathLst>
            </a:custGeom>
            <a:solidFill>
              <a:srgbClr val="EBBF61"/>
            </a:solidFill>
          </p:spPr>
        </p:sp>
        <p:sp>
          <p:nvSpPr>
            <p:cNvPr name="TextBox 16" id="16"/>
            <p:cNvSpPr txBox="true"/>
            <p:nvPr/>
          </p:nvSpPr>
          <p:spPr>
            <a:xfrm>
              <a:off x="0" y="-38100"/>
              <a:ext cx="132900" cy="400332"/>
            </a:xfrm>
            <a:prstGeom prst="rect">
              <a:avLst/>
            </a:prstGeom>
          </p:spPr>
          <p:txBody>
            <a:bodyPr anchor="ctr" rtlCol="false" tIns="50800" lIns="50800" bIns="50800" rIns="50800"/>
            <a:lstStyle/>
            <a:p>
              <a:pPr algn="ctr">
                <a:lnSpc>
                  <a:spcPts val="2659"/>
                </a:lnSpc>
              </a:pPr>
            </a:p>
          </p:txBody>
        </p:sp>
      </p:grpSp>
      <p:grpSp>
        <p:nvGrpSpPr>
          <p:cNvPr name="Group 17" id="17"/>
          <p:cNvGrpSpPr/>
          <p:nvPr/>
        </p:nvGrpSpPr>
        <p:grpSpPr>
          <a:xfrm rot="0">
            <a:off x="16467138" y="0"/>
            <a:ext cx="504605" cy="1264985"/>
            <a:chOff x="0" y="0"/>
            <a:chExt cx="132900" cy="333165"/>
          </a:xfrm>
        </p:grpSpPr>
        <p:sp>
          <p:nvSpPr>
            <p:cNvPr name="Freeform 18" id="18"/>
            <p:cNvSpPr/>
            <p:nvPr/>
          </p:nvSpPr>
          <p:spPr>
            <a:xfrm flipH="false" flipV="false" rot="0">
              <a:off x="0" y="0"/>
              <a:ext cx="132900" cy="333165"/>
            </a:xfrm>
            <a:custGeom>
              <a:avLst/>
              <a:gdLst/>
              <a:ahLst/>
              <a:cxnLst/>
              <a:rect r="r" b="b" t="t" l="l"/>
              <a:pathLst>
                <a:path h="333165" w="132900">
                  <a:moveTo>
                    <a:pt x="0" y="0"/>
                  </a:moveTo>
                  <a:lnTo>
                    <a:pt x="132900" y="0"/>
                  </a:lnTo>
                  <a:lnTo>
                    <a:pt x="132900" y="333165"/>
                  </a:lnTo>
                  <a:lnTo>
                    <a:pt x="0" y="333165"/>
                  </a:lnTo>
                  <a:close/>
                </a:path>
              </a:pathLst>
            </a:custGeom>
            <a:solidFill>
              <a:srgbClr val="EBBF61"/>
            </a:solidFill>
          </p:spPr>
        </p:sp>
        <p:sp>
          <p:nvSpPr>
            <p:cNvPr name="TextBox 19" id="19"/>
            <p:cNvSpPr txBox="true"/>
            <p:nvPr/>
          </p:nvSpPr>
          <p:spPr>
            <a:xfrm>
              <a:off x="0" y="-38100"/>
              <a:ext cx="132900" cy="371265"/>
            </a:xfrm>
            <a:prstGeom prst="rect">
              <a:avLst/>
            </a:prstGeom>
          </p:spPr>
          <p:txBody>
            <a:bodyPr anchor="ctr" rtlCol="false" tIns="50800" lIns="50800" bIns="50800" rIns="50800"/>
            <a:lstStyle/>
            <a:p>
              <a:pPr algn="ctr">
                <a:lnSpc>
                  <a:spcPts val="2659"/>
                </a:lnSpc>
              </a:pPr>
            </a:p>
          </p:txBody>
        </p:sp>
      </p:grpSp>
      <p:sp>
        <p:nvSpPr>
          <p:cNvPr name="Freeform 20" id="20"/>
          <p:cNvSpPr/>
          <p:nvPr/>
        </p:nvSpPr>
        <p:spPr>
          <a:xfrm flipH="false" flipV="false" rot="0">
            <a:off x="17669427" y="-317085"/>
            <a:ext cx="11894540" cy="11872914"/>
          </a:xfrm>
          <a:custGeom>
            <a:avLst/>
            <a:gdLst/>
            <a:ahLst/>
            <a:cxnLst/>
            <a:rect r="r" b="b" t="t" l="l"/>
            <a:pathLst>
              <a:path h="11872914" w="11894540">
                <a:moveTo>
                  <a:pt x="0" y="0"/>
                </a:moveTo>
                <a:lnTo>
                  <a:pt x="11894540" y="0"/>
                </a:lnTo>
                <a:lnTo>
                  <a:pt x="11894540" y="11872914"/>
                </a:lnTo>
                <a:lnTo>
                  <a:pt x="0" y="1187291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21" id="21"/>
          <p:cNvSpPr/>
          <p:nvPr/>
        </p:nvSpPr>
        <p:spPr>
          <a:xfrm flipH="false" flipV="false" rot="0">
            <a:off x="-7168295" y="-1948804"/>
            <a:ext cx="10128529" cy="12576256"/>
          </a:xfrm>
          <a:custGeom>
            <a:avLst/>
            <a:gdLst/>
            <a:ahLst/>
            <a:cxnLst/>
            <a:rect r="r" b="b" t="t" l="l"/>
            <a:pathLst>
              <a:path h="12576256" w="10128529">
                <a:moveTo>
                  <a:pt x="0" y="0"/>
                </a:moveTo>
                <a:lnTo>
                  <a:pt x="10128529" y="0"/>
                </a:lnTo>
                <a:lnTo>
                  <a:pt x="10128529" y="12576256"/>
                </a:lnTo>
                <a:lnTo>
                  <a:pt x="0" y="1257625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22" id="22"/>
          <p:cNvSpPr txBox="true"/>
          <p:nvPr/>
        </p:nvSpPr>
        <p:spPr>
          <a:xfrm rot="0">
            <a:off x="-149931" y="1173395"/>
            <a:ext cx="17409231" cy="8480757"/>
          </a:xfrm>
          <a:prstGeom prst="rect">
            <a:avLst/>
          </a:prstGeom>
        </p:spPr>
        <p:txBody>
          <a:bodyPr anchor="t" rtlCol="false" tIns="0" lIns="0" bIns="0" rIns="0">
            <a:spAutoFit/>
          </a:bodyPr>
          <a:lstStyle/>
          <a:p>
            <a:pPr algn="r" rtl="true">
              <a:lnSpc>
                <a:spcPts val="7379"/>
              </a:lnSpc>
            </a:pPr>
            <a:r>
              <a:rPr lang="en-US" sz="4099" b="true">
                <a:solidFill>
                  <a:srgbClr val="000000"/>
                </a:solidFill>
                <a:latin typeface="Codec Pro Bold"/>
                <a:ea typeface="Codec Pro Bold"/>
                <a:cs typeface="Codec Pro Bold"/>
                <a:sym typeface="Codec Pro Bold"/>
              </a:rPr>
              <a:t>3-3</a:t>
            </a:r>
            <a:r>
              <a:rPr lang="ar-EG" sz="4099" b="true">
                <a:solidFill>
                  <a:srgbClr val="000000"/>
                </a:solidFill>
                <a:latin typeface="Codec Pro Bold"/>
                <a:ea typeface="Codec Pro Bold"/>
                <a:cs typeface="Codec Pro Bold"/>
                <a:sym typeface="Codec Pro Bold"/>
                <a:rtl val="true"/>
              </a:rPr>
              <a:t>-الاضراب المتكرر أو القصير:</a:t>
            </a:r>
            <a:r>
              <a:rPr lang="ar-EG" sz="4099">
                <a:solidFill>
                  <a:srgbClr val="000000"/>
                </a:solidFill>
                <a:latin typeface="Codec Pro"/>
                <a:ea typeface="Codec Pro"/>
                <a:cs typeface="Codec Pro"/>
                <a:sym typeface="Codec Pro"/>
                <a:rtl val="true"/>
              </a:rPr>
              <a:t> يتمثل في التوقف لساعة أو ساعتين عن مزاولة العمل، وهو كذلك أكثر ضررا من التقليدي لأنّه يؤدي إلى اضراب نظام الانتاج نتيجة التوقف القصير عن العمل في فترات زمنية متواترة وفجائية.</a:t>
            </a:r>
          </a:p>
          <a:p>
            <a:pPr algn="r" rtl="true">
              <a:lnSpc>
                <a:spcPts val="7379"/>
              </a:lnSpc>
            </a:pPr>
            <a:r>
              <a:rPr lang="en-US" sz="4099" b="true">
                <a:solidFill>
                  <a:srgbClr val="000000"/>
                </a:solidFill>
                <a:latin typeface="Codec Pro Bold"/>
                <a:ea typeface="Codec Pro Bold"/>
                <a:cs typeface="Codec Pro Bold"/>
                <a:sym typeface="Codec Pro Bold"/>
              </a:rPr>
              <a:t>3-4</a:t>
            </a:r>
            <a:r>
              <a:rPr lang="ar-EG" sz="4099" b="true">
                <a:solidFill>
                  <a:srgbClr val="000000"/>
                </a:solidFill>
                <a:latin typeface="Codec Pro Bold"/>
                <a:ea typeface="Codec Pro Bold"/>
                <a:cs typeface="Codec Pro Bold"/>
                <a:sym typeface="Codec Pro Bold"/>
                <a:rtl val="true"/>
              </a:rPr>
              <a:t>-الاضراب البطيء: </a:t>
            </a:r>
            <a:r>
              <a:rPr lang="ar-EG" sz="4099">
                <a:solidFill>
                  <a:srgbClr val="000000"/>
                </a:solidFill>
                <a:latin typeface="Codec Pro"/>
                <a:ea typeface="Codec Pro"/>
                <a:cs typeface="Codec Pro"/>
                <a:sym typeface="Codec Pro"/>
                <a:rtl val="true"/>
              </a:rPr>
              <a:t>يتم هذا النوع في شكل تخفيض في وتيرة الانتاج بشكل ارادي وملموس.</a:t>
            </a:r>
          </a:p>
          <a:p>
            <a:pPr algn="r" rtl="true">
              <a:lnSpc>
                <a:spcPts val="7379"/>
              </a:lnSpc>
            </a:pPr>
            <a:r>
              <a:rPr lang="en-US" sz="4099" b="true">
                <a:solidFill>
                  <a:srgbClr val="000000"/>
                </a:solidFill>
                <a:latin typeface="Codec Pro Bold"/>
                <a:ea typeface="Codec Pro Bold"/>
                <a:cs typeface="Codec Pro Bold"/>
                <a:sym typeface="Codec Pro Bold"/>
              </a:rPr>
              <a:t>3-5</a:t>
            </a:r>
            <a:r>
              <a:rPr lang="ar-EG" sz="4099" b="true">
                <a:solidFill>
                  <a:srgbClr val="000000"/>
                </a:solidFill>
                <a:latin typeface="Codec Pro Bold"/>
                <a:ea typeface="Codec Pro Bold"/>
                <a:cs typeface="Codec Pro Bold"/>
                <a:sym typeface="Codec Pro Bold"/>
                <a:rtl val="true"/>
              </a:rPr>
              <a:t>-الاضراب الايجابي أو المبالغة في النشاط:</a:t>
            </a:r>
            <a:r>
              <a:rPr lang="ar-EG" sz="4099">
                <a:solidFill>
                  <a:srgbClr val="000000"/>
                </a:solidFill>
                <a:latin typeface="Codec Pro"/>
                <a:ea typeface="Codec Pro"/>
                <a:cs typeface="Codec Pro"/>
                <a:sym typeface="Codec Pro"/>
                <a:rtl val="true"/>
              </a:rPr>
              <a:t> يتم في شكل تغيير وتيرة النشاط المبالغة فيها، وذلك بالزيادة المفرطة في الانتاج، أو المبالغة في مراعات الاجراءات الادارية المعمول بها.</a:t>
            </a:r>
          </a:p>
          <a:p>
            <a:pPr algn="r" rtl="true">
              <a:lnSpc>
                <a:spcPts val="7486"/>
              </a:lnSpc>
            </a:pPr>
          </a:p>
        </p:txBody>
      </p:sp>
      <p:sp>
        <p:nvSpPr>
          <p:cNvPr name="Freeform 23" id="23"/>
          <p:cNvSpPr/>
          <p:nvPr/>
        </p:nvSpPr>
        <p:spPr>
          <a:xfrm flipH="true" flipV="false" rot="0">
            <a:off x="9030653" y="2226338"/>
            <a:ext cx="632000" cy="944860"/>
          </a:xfrm>
          <a:custGeom>
            <a:avLst/>
            <a:gdLst/>
            <a:ahLst/>
            <a:cxnLst/>
            <a:rect r="r" b="b" t="t" l="l"/>
            <a:pathLst>
              <a:path h="944860" w="632000">
                <a:moveTo>
                  <a:pt x="632000" y="0"/>
                </a:moveTo>
                <a:lnTo>
                  <a:pt x="0" y="0"/>
                </a:lnTo>
                <a:lnTo>
                  <a:pt x="0" y="944860"/>
                </a:lnTo>
                <a:lnTo>
                  <a:pt x="632000" y="944860"/>
                </a:lnTo>
                <a:lnTo>
                  <a:pt x="63200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2EDE7"/>
        </a:solidFill>
      </p:bgPr>
    </p:bg>
    <p:spTree>
      <p:nvGrpSpPr>
        <p:cNvPr id="1" name=""/>
        <p:cNvGrpSpPr/>
        <p:nvPr/>
      </p:nvGrpSpPr>
      <p:grpSpPr>
        <a:xfrm>
          <a:off x="0" y="0"/>
          <a:ext cx="0" cy="0"/>
          <a:chOff x="0" y="0"/>
          <a:chExt cx="0" cy="0"/>
        </a:xfrm>
      </p:grpSpPr>
      <p:grpSp>
        <p:nvGrpSpPr>
          <p:cNvPr name="Group 2" id="2"/>
          <p:cNvGrpSpPr/>
          <p:nvPr/>
        </p:nvGrpSpPr>
        <p:grpSpPr>
          <a:xfrm rot="0">
            <a:off x="-838000" y="0"/>
            <a:ext cx="17305138" cy="1264985"/>
            <a:chOff x="0" y="0"/>
            <a:chExt cx="4557732" cy="333165"/>
          </a:xfrm>
        </p:grpSpPr>
        <p:sp>
          <p:nvSpPr>
            <p:cNvPr name="Freeform 3" id="3"/>
            <p:cNvSpPr/>
            <p:nvPr/>
          </p:nvSpPr>
          <p:spPr>
            <a:xfrm flipH="false" flipV="false" rot="0">
              <a:off x="0" y="0"/>
              <a:ext cx="4557732" cy="333165"/>
            </a:xfrm>
            <a:custGeom>
              <a:avLst/>
              <a:gdLst/>
              <a:ahLst/>
              <a:cxnLst/>
              <a:rect r="r" b="b" t="t" l="l"/>
              <a:pathLst>
                <a:path h="333165" w="4557732">
                  <a:moveTo>
                    <a:pt x="0" y="0"/>
                  </a:moveTo>
                  <a:lnTo>
                    <a:pt x="4557732" y="0"/>
                  </a:lnTo>
                  <a:lnTo>
                    <a:pt x="4557732" y="333165"/>
                  </a:lnTo>
                  <a:lnTo>
                    <a:pt x="0" y="333165"/>
                  </a:lnTo>
                  <a:close/>
                </a:path>
              </a:pathLst>
            </a:custGeom>
            <a:solidFill>
              <a:srgbClr val="EAE2D9"/>
            </a:solidFill>
          </p:spPr>
        </p:sp>
        <p:sp>
          <p:nvSpPr>
            <p:cNvPr name="TextBox 4" id="4"/>
            <p:cNvSpPr txBox="true"/>
            <p:nvPr/>
          </p:nvSpPr>
          <p:spPr>
            <a:xfrm>
              <a:off x="0" y="-38100"/>
              <a:ext cx="4557732" cy="371265"/>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838000" y="9021659"/>
            <a:ext cx="17305138" cy="1264985"/>
            <a:chOff x="0" y="0"/>
            <a:chExt cx="4557732" cy="333165"/>
          </a:xfrm>
        </p:grpSpPr>
        <p:sp>
          <p:nvSpPr>
            <p:cNvPr name="Freeform 6" id="6"/>
            <p:cNvSpPr/>
            <p:nvPr/>
          </p:nvSpPr>
          <p:spPr>
            <a:xfrm flipH="false" flipV="false" rot="0">
              <a:off x="0" y="0"/>
              <a:ext cx="4557732" cy="333165"/>
            </a:xfrm>
            <a:custGeom>
              <a:avLst/>
              <a:gdLst/>
              <a:ahLst/>
              <a:cxnLst/>
              <a:rect r="r" b="b" t="t" l="l"/>
              <a:pathLst>
                <a:path h="333165" w="4557732">
                  <a:moveTo>
                    <a:pt x="0" y="0"/>
                  </a:moveTo>
                  <a:lnTo>
                    <a:pt x="4557732" y="0"/>
                  </a:lnTo>
                  <a:lnTo>
                    <a:pt x="4557732" y="333165"/>
                  </a:lnTo>
                  <a:lnTo>
                    <a:pt x="0" y="333165"/>
                  </a:lnTo>
                  <a:close/>
                </a:path>
              </a:pathLst>
            </a:custGeom>
            <a:solidFill>
              <a:srgbClr val="EAE2D9"/>
            </a:solidFill>
          </p:spPr>
        </p:sp>
        <p:sp>
          <p:nvSpPr>
            <p:cNvPr name="TextBox 7" id="7"/>
            <p:cNvSpPr txBox="true"/>
            <p:nvPr/>
          </p:nvSpPr>
          <p:spPr>
            <a:xfrm>
              <a:off x="0" y="-38100"/>
              <a:ext cx="4557732" cy="371265"/>
            </a:xfrm>
            <a:prstGeom prst="rect">
              <a:avLst/>
            </a:prstGeom>
          </p:spPr>
          <p:txBody>
            <a:bodyPr anchor="ctr" rtlCol="false" tIns="50800" lIns="50800" bIns="50800" rIns="50800"/>
            <a:lstStyle/>
            <a:p>
              <a:pPr algn="ctr">
                <a:lnSpc>
                  <a:spcPts val="2659"/>
                </a:lnSpc>
              </a:pPr>
            </a:p>
          </p:txBody>
        </p:sp>
      </p:grpSp>
      <p:grpSp>
        <p:nvGrpSpPr>
          <p:cNvPr name="Group 8" id="8"/>
          <p:cNvGrpSpPr/>
          <p:nvPr/>
        </p:nvGrpSpPr>
        <p:grpSpPr>
          <a:xfrm rot="0">
            <a:off x="16467138" y="-549680"/>
            <a:ext cx="2854723" cy="10947045"/>
            <a:chOff x="0" y="0"/>
            <a:chExt cx="751861" cy="2883172"/>
          </a:xfrm>
        </p:grpSpPr>
        <p:sp>
          <p:nvSpPr>
            <p:cNvPr name="Freeform 9" id="9"/>
            <p:cNvSpPr/>
            <p:nvPr/>
          </p:nvSpPr>
          <p:spPr>
            <a:xfrm flipH="false" flipV="false" rot="0">
              <a:off x="0" y="0"/>
              <a:ext cx="751861" cy="2883172"/>
            </a:xfrm>
            <a:custGeom>
              <a:avLst/>
              <a:gdLst/>
              <a:ahLst/>
              <a:cxnLst/>
              <a:rect r="r" b="b" t="t" l="l"/>
              <a:pathLst>
                <a:path h="2883172" w="751861">
                  <a:moveTo>
                    <a:pt x="0" y="0"/>
                  </a:moveTo>
                  <a:lnTo>
                    <a:pt x="751861" y="0"/>
                  </a:lnTo>
                  <a:lnTo>
                    <a:pt x="751861" y="2883172"/>
                  </a:lnTo>
                  <a:lnTo>
                    <a:pt x="0" y="2883172"/>
                  </a:lnTo>
                  <a:close/>
                </a:path>
              </a:pathLst>
            </a:custGeom>
            <a:solidFill>
              <a:srgbClr val="464D70"/>
            </a:solidFill>
          </p:spPr>
        </p:sp>
        <p:sp>
          <p:nvSpPr>
            <p:cNvPr name="TextBox 10" id="10"/>
            <p:cNvSpPr txBox="true"/>
            <p:nvPr/>
          </p:nvSpPr>
          <p:spPr>
            <a:xfrm>
              <a:off x="0" y="-38100"/>
              <a:ext cx="751861" cy="2921272"/>
            </a:xfrm>
            <a:prstGeom prst="rect">
              <a:avLst/>
            </a:prstGeom>
          </p:spPr>
          <p:txBody>
            <a:bodyPr anchor="ctr" rtlCol="false" tIns="50800" lIns="50800" bIns="50800" rIns="50800"/>
            <a:lstStyle/>
            <a:p>
              <a:pPr algn="ctr">
                <a:lnSpc>
                  <a:spcPts val="2659"/>
                </a:lnSpc>
              </a:pPr>
            </a:p>
          </p:txBody>
        </p:sp>
      </p:grpSp>
      <p:grpSp>
        <p:nvGrpSpPr>
          <p:cNvPr name="Group 11" id="11"/>
          <p:cNvGrpSpPr/>
          <p:nvPr/>
        </p:nvGrpSpPr>
        <p:grpSpPr>
          <a:xfrm rot="0">
            <a:off x="16323160" y="1264985"/>
            <a:ext cx="1336742" cy="7757029"/>
            <a:chOff x="0" y="0"/>
            <a:chExt cx="352064" cy="2043004"/>
          </a:xfrm>
        </p:grpSpPr>
        <p:sp>
          <p:nvSpPr>
            <p:cNvPr name="Freeform 12" id="12"/>
            <p:cNvSpPr/>
            <p:nvPr/>
          </p:nvSpPr>
          <p:spPr>
            <a:xfrm flipH="false" flipV="false" rot="0">
              <a:off x="0" y="0"/>
              <a:ext cx="352064" cy="2043004"/>
            </a:xfrm>
            <a:custGeom>
              <a:avLst/>
              <a:gdLst/>
              <a:ahLst/>
              <a:cxnLst/>
              <a:rect r="r" b="b" t="t" l="l"/>
              <a:pathLst>
                <a:path h="2043004" w="352064">
                  <a:moveTo>
                    <a:pt x="0" y="0"/>
                  </a:moveTo>
                  <a:lnTo>
                    <a:pt x="352064" y="0"/>
                  </a:lnTo>
                  <a:lnTo>
                    <a:pt x="352064" y="2043004"/>
                  </a:lnTo>
                  <a:lnTo>
                    <a:pt x="0" y="2043004"/>
                  </a:lnTo>
                  <a:close/>
                </a:path>
              </a:pathLst>
            </a:custGeom>
            <a:solidFill>
              <a:srgbClr val="F2EDE7"/>
            </a:solidFill>
          </p:spPr>
        </p:sp>
        <p:sp>
          <p:nvSpPr>
            <p:cNvPr name="TextBox 13" id="13"/>
            <p:cNvSpPr txBox="true"/>
            <p:nvPr/>
          </p:nvSpPr>
          <p:spPr>
            <a:xfrm>
              <a:off x="0" y="-38100"/>
              <a:ext cx="352064" cy="2081104"/>
            </a:xfrm>
            <a:prstGeom prst="rect">
              <a:avLst/>
            </a:prstGeom>
          </p:spPr>
          <p:txBody>
            <a:bodyPr anchor="ctr" rtlCol="false" tIns="50800" lIns="50800" bIns="50800" rIns="50800"/>
            <a:lstStyle/>
            <a:p>
              <a:pPr algn="ctr">
                <a:lnSpc>
                  <a:spcPts val="2659"/>
                </a:lnSpc>
              </a:pPr>
            </a:p>
          </p:txBody>
        </p:sp>
      </p:grpSp>
      <p:grpSp>
        <p:nvGrpSpPr>
          <p:cNvPr name="Group 14" id="14"/>
          <p:cNvGrpSpPr/>
          <p:nvPr/>
        </p:nvGrpSpPr>
        <p:grpSpPr>
          <a:xfrm rot="0">
            <a:off x="16467138" y="9022015"/>
            <a:ext cx="504605" cy="1375351"/>
            <a:chOff x="0" y="0"/>
            <a:chExt cx="132900" cy="362232"/>
          </a:xfrm>
        </p:grpSpPr>
        <p:sp>
          <p:nvSpPr>
            <p:cNvPr name="Freeform 15" id="15"/>
            <p:cNvSpPr/>
            <p:nvPr/>
          </p:nvSpPr>
          <p:spPr>
            <a:xfrm flipH="false" flipV="false" rot="0">
              <a:off x="0" y="0"/>
              <a:ext cx="132900" cy="362232"/>
            </a:xfrm>
            <a:custGeom>
              <a:avLst/>
              <a:gdLst/>
              <a:ahLst/>
              <a:cxnLst/>
              <a:rect r="r" b="b" t="t" l="l"/>
              <a:pathLst>
                <a:path h="362232" w="132900">
                  <a:moveTo>
                    <a:pt x="0" y="0"/>
                  </a:moveTo>
                  <a:lnTo>
                    <a:pt x="132900" y="0"/>
                  </a:lnTo>
                  <a:lnTo>
                    <a:pt x="132900" y="362232"/>
                  </a:lnTo>
                  <a:lnTo>
                    <a:pt x="0" y="362232"/>
                  </a:lnTo>
                  <a:close/>
                </a:path>
              </a:pathLst>
            </a:custGeom>
            <a:solidFill>
              <a:srgbClr val="EBBF61"/>
            </a:solidFill>
          </p:spPr>
        </p:sp>
        <p:sp>
          <p:nvSpPr>
            <p:cNvPr name="TextBox 16" id="16"/>
            <p:cNvSpPr txBox="true"/>
            <p:nvPr/>
          </p:nvSpPr>
          <p:spPr>
            <a:xfrm>
              <a:off x="0" y="-38100"/>
              <a:ext cx="132900" cy="400332"/>
            </a:xfrm>
            <a:prstGeom prst="rect">
              <a:avLst/>
            </a:prstGeom>
          </p:spPr>
          <p:txBody>
            <a:bodyPr anchor="ctr" rtlCol="false" tIns="50800" lIns="50800" bIns="50800" rIns="50800"/>
            <a:lstStyle/>
            <a:p>
              <a:pPr algn="ctr">
                <a:lnSpc>
                  <a:spcPts val="2659"/>
                </a:lnSpc>
              </a:pPr>
            </a:p>
          </p:txBody>
        </p:sp>
      </p:grpSp>
      <p:grpSp>
        <p:nvGrpSpPr>
          <p:cNvPr name="Group 17" id="17"/>
          <p:cNvGrpSpPr/>
          <p:nvPr/>
        </p:nvGrpSpPr>
        <p:grpSpPr>
          <a:xfrm rot="0">
            <a:off x="16467138" y="0"/>
            <a:ext cx="504605" cy="1264985"/>
            <a:chOff x="0" y="0"/>
            <a:chExt cx="132900" cy="333165"/>
          </a:xfrm>
        </p:grpSpPr>
        <p:sp>
          <p:nvSpPr>
            <p:cNvPr name="Freeform 18" id="18"/>
            <p:cNvSpPr/>
            <p:nvPr/>
          </p:nvSpPr>
          <p:spPr>
            <a:xfrm flipH="false" flipV="false" rot="0">
              <a:off x="0" y="0"/>
              <a:ext cx="132900" cy="333165"/>
            </a:xfrm>
            <a:custGeom>
              <a:avLst/>
              <a:gdLst/>
              <a:ahLst/>
              <a:cxnLst/>
              <a:rect r="r" b="b" t="t" l="l"/>
              <a:pathLst>
                <a:path h="333165" w="132900">
                  <a:moveTo>
                    <a:pt x="0" y="0"/>
                  </a:moveTo>
                  <a:lnTo>
                    <a:pt x="132900" y="0"/>
                  </a:lnTo>
                  <a:lnTo>
                    <a:pt x="132900" y="333165"/>
                  </a:lnTo>
                  <a:lnTo>
                    <a:pt x="0" y="333165"/>
                  </a:lnTo>
                  <a:close/>
                </a:path>
              </a:pathLst>
            </a:custGeom>
            <a:solidFill>
              <a:srgbClr val="EBBF61"/>
            </a:solidFill>
          </p:spPr>
        </p:sp>
        <p:sp>
          <p:nvSpPr>
            <p:cNvPr name="TextBox 19" id="19"/>
            <p:cNvSpPr txBox="true"/>
            <p:nvPr/>
          </p:nvSpPr>
          <p:spPr>
            <a:xfrm>
              <a:off x="0" y="-38100"/>
              <a:ext cx="132900" cy="371265"/>
            </a:xfrm>
            <a:prstGeom prst="rect">
              <a:avLst/>
            </a:prstGeom>
          </p:spPr>
          <p:txBody>
            <a:bodyPr anchor="ctr" rtlCol="false" tIns="50800" lIns="50800" bIns="50800" rIns="50800"/>
            <a:lstStyle/>
            <a:p>
              <a:pPr algn="ctr">
                <a:lnSpc>
                  <a:spcPts val="2659"/>
                </a:lnSpc>
              </a:pPr>
            </a:p>
          </p:txBody>
        </p:sp>
      </p:grpSp>
      <p:sp>
        <p:nvSpPr>
          <p:cNvPr name="Freeform 20" id="20"/>
          <p:cNvSpPr/>
          <p:nvPr/>
        </p:nvSpPr>
        <p:spPr>
          <a:xfrm flipH="false" flipV="false" rot="0">
            <a:off x="17428943" y="2981744"/>
            <a:ext cx="11894540" cy="11872914"/>
          </a:xfrm>
          <a:custGeom>
            <a:avLst/>
            <a:gdLst/>
            <a:ahLst/>
            <a:cxnLst/>
            <a:rect r="r" b="b" t="t" l="l"/>
            <a:pathLst>
              <a:path h="11872914" w="11894540">
                <a:moveTo>
                  <a:pt x="0" y="0"/>
                </a:moveTo>
                <a:lnTo>
                  <a:pt x="11894540" y="0"/>
                </a:lnTo>
                <a:lnTo>
                  <a:pt x="11894540" y="11872914"/>
                </a:lnTo>
                <a:lnTo>
                  <a:pt x="0" y="1187291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21" id="21"/>
          <p:cNvSpPr/>
          <p:nvPr/>
        </p:nvSpPr>
        <p:spPr>
          <a:xfrm flipH="false" flipV="false" rot="0">
            <a:off x="-7168295" y="-1948804"/>
            <a:ext cx="10128529" cy="12576256"/>
          </a:xfrm>
          <a:custGeom>
            <a:avLst/>
            <a:gdLst/>
            <a:ahLst/>
            <a:cxnLst/>
            <a:rect r="r" b="b" t="t" l="l"/>
            <a:pathLst>
              <a:path h="12576256" w="10128529">
                <a:moveTo>
                  <a:pt x="0" y="0"/>
                </a:moveTo>
                <a:lnTo>
                  <a:pt x="10128529" y="0"/>
                </a:lnTo>
                <a:lnTo>
                  <a:pt x="10128529" y="12576256"/>
                </a:lnTo>
                <a:lnTo>
                  <a:pt x="0" y="1257625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22" id="22"/>
          <p:cNvSpPr txBox="true"/>
          <p:nvPr/>
        </p:nvSpPr>
        <p:spPr>
          <a:xfrm rot="0">
            <a:off x="0" y="1148165"/>
            <a:ext cx="17428943" cy="8483631"/>
          </a:xfrm>
          <a:prstGeom prst="rect">
            <a:avLst/>
          </a:prstGeom>
        </p:spPr>
        <p:txBody>
          <a:bodyPr anchor="t" rtlCol="false" tIns="0" lIns="0" bIns="0" rIns="0">
            <a:spAutoFit/>
          </a:bodyPr>
          <a:lstStyle/>
          <a:p>
            <a:pPr algn="just" rtl="true">
              <a:lnSpc>
                <a:spcPts val="9268"/>
              </a:lnSpc>
            </a:pPr>
            <a:r>
              <a:rPr lang="en-US" b="true" sz="5149">
                <a:solidFill>
                  <a:srgbClr val="464D70"/>
                </a:solidFill>
                <a:latin typeface="Codec Pro Bold"/>
                <a:ea typeface="Codec Pro Bold"/>
                <a:cs typeface="Codec Pro Bold"/>
                <a:sym typeface="Codec Pro Bold"/>
              </a:rPr>
              <a:t>4</a:t>
            </a:r>
            <a:r>
              <a:rPr lang="ar-EG" b="true" sz="5149">
                <a:solidFill>
                  <a:srgbClr val="464D70"/>
                </a:solidFill>
                <a:latin typeface="Codec Pro Bold"/>
                <a:ea typeface="Codec Pro Bold"/>
                <a:cs typeface="Codec Pro Bold"/>
                <a:sym typeface="Codec Pro Bold"/>
                <a:rtl val="true"/>
              </a:rPr>
              <a:t>-آثار الاضراب:</a:t>
            </a:r>
          </a:p>
          <a:p>
            <a:pPr algn="just" rtl="true">
              <a:lnSpc>
                <a:spcPts val="7288"/>
              </a:lnSpc>
            </a:pPr>
            <a:r>
              <a:rPr lang="ar-EG" sz="4049">
                <a:solidFill>
                  <a:srgbClr val="464D70"/>
                </a:solidFill>
                <a:latin typeface="Codec Pro"/>
                <a:ea typeface="Codec Pro"/>
                <a:cs typeface="Codec Pro"/>
                <a:sym typeface="Codec Pro"/>
                <a:rtl val="true"/>
              </a:rPr>
              <a:t> يترتب عن الاضراب مجموعة من النتائج وهي:</a:t>
            </a:r>
          </a:p>
          <a:p>
            <a:pPr algn="just" rtl="true">
              <a:lnSpc>
                <a:spcPts val="7288"/>
              </a:lnSpc>
            </a:pPr>
            <a:r>
              <a:rPr lang="en-US" b="true" sz="4049">
                <a:solidFill>
                  <a:srgbClr val="464D70"/>
                </a:solidFill>
                <a:latin typeface="Codec Pro Bold"/>
                <a:ea typeface="Codec Pro Bold"/>
                <a:cs typeface="Codec Pro Bold"/>
                <a:sym typeface="Codec Pro Bold"/>
              </a:rPr>
              <a:t>4-1</a:t>
            </a:r>
            <a:r>
              <a:rPr lang="ar-EG" b="true" sz="4049">
                <a:solidFill>
                  <a:srgbClr val="464D70"/>
                </a:solidFill>
                <a:latin typeface="Codec Pro Bold"/>
                <a:ea typeface="Codec Pro Bold"/>
                <a:cs typeface="Codec Pro Bold"/>
                <a:sym typeface="Codec Pro Bold"/>
                <a:rtl val="true"/>
              </a:rPr>
              <a:t>-وقف علاقة العمل: </a:t>
            </a:r>
            <a:r>
              <a:rPr lang="ar-EG" sz="4049">
                <a:solidFill>
                  <a:srgbClr val="464D70"/>
                </a:solidFill>
                <a:latin typeface="Codec Pro"/>
                <a:ea typeface="Codec Pro"/>
                <a:cs typeface="Codec Pro"/>
                <a:sym typeface="Codec Pro"/>
                <a:rtl val="true"/>
              </a:rPr>
              <a:t>يترتب عن الاضراب وقف أو تجميد علاقة العمل أي يوقف آثارها ولا ينهيها، بالتالي يتوجب على صاحب العمل الاحتفاظ بمناصب العمل للعمال المضربين وأقدميتهم في العمل وعدم تغيير رتبهم.</a:t>
            </a:r>
          </a:p>
          <a:p>
            <a:pPr algn="just" rtl="true">
              <a:lnSpc>
                <a:spcPts val="7288"/>
              </a:lnSpc>
            </a:pPr>
            <a:r>
              <a:rPr lang="ar-EG" sz="4049">
                <a:solidFill>
                  <a:srgbClr val="464D70"/>
                </a:solidFill>
                <a:latin typeface="Codec Pro"/>
                <a:ea typeface="Codec Pro"/>
                <a:cs typeface="Codec Pro"/>
                <a:sym typeface="Codec Pro"/>
                <a:rtl val="true"/>
              </a:rPr>
              <a:t>الامتناع عن تعيين عمال آخرين قصد الإستخلاف إلاّ في حالات التسخير الّتي تأمر بها السلطة الادارية في المؤسسة أو في حالة ضمان الحد الأدنى للخدمة.</a:t>
            </a:r>
          </a:p>
          <a:p>
            <a:pPr algn="just" rtl="true">
              <a:lnSpc>
                <a:spcPts val="7288"/>
              </a:lnSpc>
            </a:pPr>
            <a:r>
              <a:rPr lang="ar-EG" sz="4049">
                <a:solidFill>
                  <a:srgbClr val="464D70"/>
                </a:solidFill>
                <a:latin typeface="Codec Pro"/>
                <a:ea typeface="Codec Pro"/>
                <a:cs typeface="Codec Pro"/>
                <a:sym typeface="Codec Pro"/>
                <a:rtl val="true"/>
              </a:rPr>
              <a:t>-لا يمكن تسليط عقوبة على العمال المضربين.</a:t>
            </a:r>
          </a:p>
          <a:p>
            <a:pPr algn="r" rtl="true">
              <a:lnSpc>
                <a:spcPts val="5669"/>
              </a:lnSpc>
            </a:pP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464D70"/>
        </a:solidFill>
      </p:bgPr>
    </p:bg>
    <p:spTree>
      <p:nvGrpSpPr>
        <p:cNvPr id="1" name=""/>
        <p:cNvGrpSpPr/>
        <p:nvPr/>
      </p:nvGrpSpPr>
      <p:grpSpPr>
        <a:xfrm>
          <a:off x="0" y="0"/>
          <a:ext cx="0" cy="0"/>
          <a:chOff x="0" y="0"/>
          <a:chExt cx="0" cy="0"/>
        </a:xfrm>
      </p:grpSpPr>
      <p:grpSp>
        <p:nvGrpSpPr>
          <p:cNvPr name="Group 2" id="2"/>
          <p:cNvGrpSpPr/>
          <p:nvPr/>
        </p:nvGrpSpPr>
        <p:grpSpPr>
          <a:xfrm rot="0">
            <a:off x="-727430" y="-36857"/>
            <a:ext cx="17305138" cy="1264985"/>
            <a:chOff x="0" y="0"/>
            <a:chExt cx="4557732" cy="333165"/>
          </a:xfrm>
        </p:grpSpPr>
        <p:sp>
          <p:nvSpPr>
            <p:cNvPr name="Freeform 3" id="3"/>
            <p:cNvSpPr/>
            <p:nvPr/>
          </p:nvSpPr>
          <p:spPr>
            <a:xfrm flipH="false" flipV="false" rot="0">
              <a:off x="0" y="0"/>
              <a:ext cx="4557732" cy="333165"/>
            </a:xfrm>
            <a:custGeom>
              <a:avLst/>
              <a:gdLst/>
              <a:ahLst/>
              <a:cxnLst/>
              <a:rect r="r" b="b" t="t" l="l"/>
              <a:pathLst>
                <a:path h="333165" w="4557732">
                  <a:moveTo>
                    <a:pt x="0" y="0"/>
                  </a:moveTo>
                  <a:lnTo>
                    <a:pt x="4557732" y="0"/>
                  </a:lnTo>
                  <a:lnTo>
                    <a:pt x="4557732" y="333165"/>
                  </a:lnTo>
                  <a:lnTo>
                    <a:pt x="0" y="333165"/>
                  </a:lnTo>
                  <a:close/>
                </a:path>
              </a:pathLst>
            </a:custGeom>
            <a:solidFill>
              <a:srgbClr val="383E5D"/>
            </a:solidFill>
          </p:spPr>
        </p:sp>
        <p:sp>
          <p:nvSpPr>
            <p:cNvPr name="TextBox 4" id="4"/>
            <p:cNvSpPr txBox="true"/>
            <p:nvPr/>
          </p:nvSpPr>
          <p:spPr>
            <a:xfrm>
              <a:off x="0" y="-38100"/>
              <a:ext cx="4557732" cy="371265"/>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727430" y="8984802"/>
            <a:ext cx="17305138" cy="688031"/>
            <a:chOff x="0" y="0"/>
            <a:chExt cx="4557732" cy="181210"/>
          </a:xfrm>
        </p:grpSpPr>
        <p:sp>
          <p:nvSpPr>
            <p:cNvPr name="Freeform 6" id="6"/>
            <p:cNvSpPr/>
            <p:nvPr/>
          </p:nvSpPr>
          <p:spPr>
            <a:xfrm flipH="false" flipV="false" rot="0">
              <a:off x="0" y="0"/>
              <a:ext cx="4557732" cy="181210"/>
            </a:xfrm>
            <a:custGeom>
              <a:avLst/>
              <a:gdLst/>
              <a:ahLst/>
              <a:cxnLst/>
              <a:rect r="r" b="b" t="t" l="l"/>
              <a:pathLst>
                <a:path h="181210" w="4557732">
                  <a:moveTo>
                    <a:pt x="0" y="0"/>
                  </a:moveTo>
                  <a:lnTo>
                    <a:pt x="4557732" y="0"/>
                  </a:lnTo>
                  <a:lnTo>
                    <a:pt x="4557732" y="181210"/>
                  </a:lnTo>
                  <a:lnTo>
                    <a:pt x="0" y="181210"/>
                  </a:lnTo>
                  <a:close/>
                </a:path>
              </a:pathLst>
            </a:custGeom>
            <a:solidFill>
              <a:srgbClr val="383E5D"/>
            </a:solidFill>
          </p:spPr>
        </p:sp>
        <p:sp>
          <p:nvSpPr>
            <p:cNvPr name="TextBox 7" id="7"/>
            <p:cNvSpPr txBox="true"/>
            <p:nvPr/>
          </p:nvSpPr>
          <p:spPr>
            <a:xfrm>
              <a:off x="0" y="-38100"/>
              <a:ext cx="4557732" cy="219310"/>
            </a:xfrm>
            <a:prstGeom prst="rect">
              <a:avLst/>
            </a:prstGeom>
          </p:spPr>
          <p:txBody>
            <a:bodyPr anchor="ctr" rtlCol="false" tIns="50800" lIns="50800" bIns="50800" rIns="50800"/>
            <a:lstStyle/>
            <a:p>
              <a:pPr algn="ctr">
                <a:lnSpc>
                  <a:spcPts val="2659"/>
                </a:lnSpc>
              </a:pPr>
            </a:p>
          </p:txBody>
        </p:sp>
      </p:grpSp>
      <p:grpSp>
        <p:nvGrpSpPr>
          <p:cNvPr name="Group 8" id="8"/>
          <p:cNvGrpSpPr/>
          <p:nvPr/>
        </p:nvGrpSpPr>
        <p:grpSpPr>
          <a:xfrm rot="0">
            <a:off x="-727430" y="9672833"/>
            <a:ext cx="17305138" cy="688031"/>
            <a:chOff x="0" y="0"/>
            <a:chExt cx="4557732" cy="181210"/>
          </a:xfrm>
        </p:grpSpPr>
        <p:sp>
          <p:nvSpPr>
            <p:cNvPr name="Freeform 9" id="9"/>
            <p:cNvSpPr/>
            <p:nvPr/>
          </p:nvSpPr>
          <p:spPr>
            <a:xfrm flipH="false" flipV="false" rot="0">
              <a:off x="0" y="0"/>
              <a:ext cx="4557732" cy="181210"/>
            </a:xfrm>
            <a:custGeom>
              <a:avLst/>
              <a:gdLst/>
              <a:ahLst/>
              <a:cxnLst/>
              <a:rect r="r" b="b" t="t" l="l"/>
              <a:pathLst>
                <a:path h="181210" w="4557732">
                  <a:moveTo>
                    <a:pt x="0" y="0"/>
                  </a:moveTo>
                  <a:lnTo>
                    <a:pt x="4557732" y="0"/>
                  </a:lnTo>
                  <a:lnTo>
                    <a:pt x="4557732" y="181210"/>
                  </a:lnTo>
                  <a:lnTo>
                    <a:pt x="0" y="181210"/>
                  </a:lnTo>
                  <a:close/>
                </a:path>
              </a:pathLst>
            </a:custGeom>
            <a:solidFill>
              <a:srgbClr val="FFFFFF"/>
            </a:solidFill>
          </p:spPr>
        </p:sp>
        <p:sp>
          <p:nvSpPr>
            <p:cNvPr name="TextBox 10" id="10"/>
            <p:cNvSpPr txBox="true"/>
            <p:nvPr/>
          </p:nvSpPr>
          <p:spPr>
            <a:xfrm>
              <a:off x="0" y="-38100"/>
              <a:ext cx="4557732" cy="219310"/>
            </a:xfrm>
            <a:prstGeom prst="rect">
              <a:avLst/>
            </a:prstGeom>
          </p:spPr>
          <p:txBody>
            <a:bodyPr anchor="ctr" rtlCol="false" tIns="50800" lIns="50800" bIns="50800" rIns="50800"/>
            <a:lstStyle/>
            <a:p>
              <a:pPr algn="ctr">
                <a:lnSpc>
                  <a:spcPts val="2659"/>
                </a:lnSpc>
              </a:pPr>
            </a:p>
          </p:txBody>
        </p:sp>
      </p:grpSp>
      <p:grpSp>
        <p:nvGrpSpPr>
          <p:cNvPr name="Group 11" id="11"/>
          <p:cNvGrpSpPr/>
          <p:nvPr/>
        </p:nvGrpSpPr>
        <p:grpSpPr>
          <a:xfrm rot="0">
            <a:off x="16577708" y="-586537"/>
            <a:ext cx="2854723" cy="10947045"/>
            <a:chOff x="0" y="0"/>
            <a:chExt cx="751861" cy="2883172"/>
          </a:xfrm>
        </p:grpSpPr>
        <p:sp>
          <p:nvSpPr>
            <p:cNvPr name="Freeform 12" id="12"/>
            <p:cNvSpPr/>
            <p:nvPr/>
          </p:nvSpPr>
          <p:spPr>
            <a:xfrm flipH="false" flipV="false" rot="0">
              <a:off x="0" y="0"/>
              <a:ext cx="751861" cy="2883172"/>
            </a:xfrm>
            <a:custGeom>
              <a:avLst/>
              <a:gdLst/>
              <a:ahLst/>
              <a:cxnLst/>
              <a:rect r="r" b="b" t="t" l="l"/>
              <a:pathLst>
                <a:path h="2883172" w="751861">
                  <a:moveTo>
                    <a:pt x="0" y="0"/>
                  </a:moveTo>
                  <a:lnTo>
                    <a:pt x="751861" y="0"/>
                  </a:lnTo>
                  <a:lnTo>
                    <a:pt x="751861" y="2883172"/>
                  </a:lnTo>
                  <a:lnTo>
                    <a:pt x="0" y="2883172"/>
                  </a:lnTo>
                  <a:close/>
                </a:path>
              </a:pathLst>
            </a:custGeom>
            <a:solidFill>
              <a:srgbClr val="BE8463"/>
            </a:solidFill>
          </p:spPr>
        </p:sp>
        <p:sp>
          <p:nvSpPr>
            <p:cNvPr name="TextBox 13" id="13"/>
            <p:cNvSpPr txBox="true"/>
            <p:nvPr/>
          </p:nvSpPr>
          <p:spPr>
            <a:xfrm>
              <a:off x="0" y="-38100"/>
              <a:ext cx="751861" cy="2921272"/>
            </a:xfrm>
            <a:prstGeom prst="rect">
              <a:avLst/>
            </a:prstGeom>
          </p:spPr>
          <p:txBody>
            <a:bodyPr anchor="ctr" rtlCol="false" tIns="50800" lIns="50800" bIns="50800" rIns="50800"/>
            <a:lstStyle/>
            <a:p>
              <a:pPr algn="ctr">
                <a:lnSpc>
                  <a:spcPts val="2659"/>
                </a:lnSpc>
              </a:pPr>
            </a:p>
          </p:txBody>
        </p:sp>
      </p:grpSp>
      <p:grpSp>
        <p:nvGrpSpPr>
          <p:cNvPr name="Group 14" id="14"/>
          <p:cNvGrpSpPr/>
          <p:nvPr/>
        </p:nvGrpSpPr>
        <p:grpSpPr>
          <a:xfrm rot="0">
            <a:off x="16433730" y="1228129"/>
            <a:ext cx="1336742" cy="7757029"/>
            <a:chOff x="0" y="0"/>
            <a:chExt cx="352064" cy="2043004"/>
          </a:xfrm>
        </p:grpSpPr>
        <p:sp>
          <p:nvSpPr>
            <p:cNvPr name="Freeform 15" id="15"/>
            <p:cNvSpPr/>
            <p:nvPr/>
          </p:nvSpPr>
          <p:spPr>
            <a:xfrm flipH="false" flipV="false" rot="0">
              <a:off x="0" y="0"/>
              <a:ext cx="352064" cy="2043004"/>
            </a:xfrm>
            <a:custGeom>
              <a:avLst/>
              <a:gdLst/>
              <a:ahLst/>
              <a:cxnLst/>
              <a:rect r="r" b="b" t="t" l="l"/>
              <a:pathLst>
                <a:path h="2043004" w="352064">
                  <a:moveTo>
                    <a:pt x="0" y="0"/>
                  </a:moveTo>
                  <a:lnTo>
                    <a:pt x="352064" y="0"/>
                  </a:lnTo>
                  <a:lnTo>
                    <a:pt x="352064" y="2043004"/>
                  </a:lnTo>
                  <a:lnTo>
                    <a:pt x="0" y="2043004"/>
                  </a:lnTo>
                  <a:close/>
                </a:path>
              </a:pathLst>
            </a:custGeom>
            <a:solidFill>
              <a:srgbClr val="464D70"/>
            </a:solidFill>
          </p:spPr>
        </p:sp>
        <p:sp>
          <p:nvSpPr>
            <p:cNvPr name="TextBox 16" id="16"/>
            <p:cNvSpPr txBox="true"/>
            <p:nvPr/>
          </p:nvSpPr>
          <p:spPr>
            <a:xfrm>
              <a:off x="0" y="-38100"/>
              <a:ext cx="352064" cy="2081104"/>
            </a:xfrm>
            <a:prstGeom prst="rect">
              <a:avLst/>
            </a:prstGeom>
          </p:spPr>
          <p:txBody>
            <a:bodyPr anchor="ctr" rtlCol="false" tIns="50800" lIns="50800" bIns="50800" rIns="50800"/>
            <a:lstStyle/>
            <a:p>
              <a:pPr algn="ctr">
                <a:lnSpc>
                  <a:spcPts val="2659"/>
                </a:lnSpc>
              </a:pPr>
            </a:p>
          </p:txBody>
        </p:sp>
      </p:grpSp>
      <p:grpSp>
        <p:nvGrpSpPr>
          <p:cNvPr name="Group 17" id="17"/>
          <p:cNvGrpSpPr/>
          <p:nvPr/>
        </p:nvGrpSpPr>
        <p:grpSpPr>
          <a:xfrm rot="0">
            <a:off x="16577708" y="8985158"/>
            <a:ext cx="504605" cy="1375351"/>
            <a:chOff x="0" y="0"/>
            <a:chExt cx="132900" cy="362232"/>
          </a:xfrm>
        </p:grpSpPr>
        <p:sp>
          <p:nvSpPr>
            <p:cNvPr name="Freeform 18" id="18"/>
            <p:cNvSpPr/>
            <p:nvPr/>
          </p:nvSpPr>
          <p:spPr>
            <a:xfrm flipH="false" flipV="false" rot="0">
              <a:off x="0" y="0"/>
              <a:ext cx="132900" cy="362232"/>
            </a:xfrm>
            <a:custGeom>
              <a:avLst/>
              <a:gdLst/>
              <a:ahLst/>
              <a:cxnLst/>
              <a:rect r="r" b="b" t="t" l="l"/>
              <a:pathLst>
                <a:path h="362232" w="132900">
                  <a:moveTo>
                    <a:pt x="0" y="0"/>
                  </a:moveTo>
                  <a:lnTo>
                    <a:pt x="132900" y="0"/>
                  </a:lnTo>
                  <a:lnTo>
                    <a:pt x="132900" y="362232"/>
                  </a:lnTo>
                  <a:lnTo>
                    <a:pt x="0" y="362232"/>
                  </a:lnTo>
                  <a:close/>
                </a:path>
              </a:pathLst>
            </a:custGeom>
            <a:solidFill>
              <a:srgbClr val="EBBF61"/>
            </a:solidFill>
          </p:spPr>
        </p:sp>
        <p:sp>
          <p:nvSpPr>
            <p:cNvPr name="TextBox 19" id="19"/>
            <p:cNvSpPr txBox="true"/>
            <p:nvPr/>
          </p:nvSpPr>
          <p:spPr>
            <a:xfrm>
              <a:off x="0" y="-38100"/>
              <a:ext cx="132900" cy="400332"/>
            </a:xfrm>
            <a:prstGeom prst="rect">
              <a:avLst/>
            </a:prstGeom>
          </p:spPr>
          <p:txBody>
            <a:bodyPr anchor="ctr" rtlCol="false" tIns="50800" lIns="50800" bIns="50800" rIns="50800"/>
            <a:lstStyle/>
            <a:p>
              <a:pPr algn="ctr">
                <a:lnSpc>
                  <a:spcPts val="2659"/>
                </a:lnSpc>
              </a:pPr>
            </a:p>
          </p:txBody>
        </p:sp>
      </p:grpSp>
      <p:grpSp>
        <p:nvGrpSpPr>
          <p:cNvPr name="Group 20" id="20"/>
          <p:cNvGrpSpPr/>
          <p:nvPr/>
        </p:nvGrpSpPr>
        <p:grpSpPr>
          <a:xfrm rot="0">
            <a:off x="16577708" y="-36857"/>
            <a:ext cx="504605" cy="1264985"/>
            <a:chOff x="0" y="0"/>
            <a:chExt cx="132900" cy="333165"/>
          </a:xfrm>
        </p:grpSpPr>
        <p:sp>
          <p:nvSpPr>
            <p:cNvPr name="Freeform 21" id="21"/>
            <p:cNvSpPr/>
            <p:nvPr/>
          </p:nvSpPr>
          <p:spPr>
            <a:xfrm flipH="false" flipV="false" rot="0">
              <a:off x="0" y="0"/>
              <a:ext cx="132900" cy="333165"/>
            </a:xfrm>
            <a:custGeom>
              <a:avLst/>
              <a:gdLst/>
              <a:ahLst/>
              <a:cxnLst/>
              <a:rect r="r" b="b" t="t" l="l"/>
              <a:pathLst>
                <a:path h="333165" w="132900">
                  <a:moveTo>
                    <a:pt x="0" y="0"/>
                  </a:moveTo>
                  <a:lnTo>
                    <a:pt x="132900" y="0"/>
                  </a:lnTo>
                  <a:lnTo>
                    <a:pt x="132900" y="333165"/>
                  </a:lnTo>
                  <a:lnTo>
                    <a:pt x="0" y="333165"/>
                  </a:lnTo>
                  <a:close/>
                </a:path>
              </a:pathLst>
            </a:custGeom>
            <a:solidFill>
              <a:srgbClr val="EBBF61"/>
            </a:solidFill>
          </p:spPr>
        </p:sp>
        <p:sp>
          <p:nvSpPr>
            <p:cNvPr name="TextBox 22" id="22"/>
            <p:cNvSpPr txBox="true"/>
            <p:nvPr/>
          </p:nvSpPr>
          <p:spPr>
            <a:xfrm>
              <a:off x="0" y="-38100"/>
              <a:ext cx="132900" cy="371265"/>
            </a:xfrm>
            <a:prstGeom prst="rect">
              <a:avLst/>
            </a:prstGeom>
          </p:spPr>
          <p:txBody>
            <a:bodyPr anchor="ctr" rtlCol="false" tIns="50800" lIns="50800" bIns="50800" rIns="50800"/>
            <a:lstStyle/>
            <a:p>
              <a:pPr algn="ctr">
                <a:lnSpc>
                  <a:spcPts val="2659"/>
                </a:lnSpc>
              </a:pPr>
            </a:p>
          </p:txBody>
        </p:sp>
      </p:grpSp>
      <p:sp>
        <p:nvSpPr>
          <p:cNvPr name="Freeform 23" id="23"/>
          <p:cNvSpPr/>
          <p:nvPr/>
        </p:nvSpPr>
        <p:spPr>
          <a:xfrm flipH="false" flipV="false" rot="0">
            <a:off x="17539513" y="2944888"/>
            <a:ext cx="11894540" cy="11872914"/>
          </a:xfrm>
          <a:custGeom>
            <a:avLst/>
            <a:gdLst/>
            <a:ahLst/>
            <a:cxnLst/>
            <a:rect r="r" b="b" t="t" l="l"/>
            <a:pathLst>
              <a:path h="11872914" w="11894540">
                <a:moveTo>
                  <a:pt x="0" y="0"/>
                </a:moveTo>
                <a:lnTo>
                  <a:pt x="11894540" y="0"/>
                </a:lnTo>
                <a:lnTo>
                  <a:pt x="11894540" y="11872913"/>
                </a:lnTo>
                <a:lnTo>
                  <a:pt x="0" y="1187291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24" id="24"/>
          <p:cNvSpPr/>
          <p:nvPr/>
        </p:nvSpPr>
        <p:spPr>
          <a:xfrm flipH="false" flipV="false" rot="0">
            <a:off x="-1955439" y="1595612"/>
            <a:ext cx="7726955" cy="9594302"/>
          </a:xfrm>
          <a:custGeom>
            <a:avLst/>
            <a:gdLst/>
            <a:ahLst/>
            <a:cxnLst/>
            <a:rect r="r" b="b" t="t" l="l"/>
            <a:pathLst>
              <a:path h="9594302" w="7726955">
                <a:moveTo>
                  <a:pt x="0" y="0"/>
                </a:moveTo>
                <a:lnTo>
                  <a:pt x="7726955" y="0"/>
                </a:lnTo>
                <a:lnTo>
                  <a:pt x="7726955" y="9594302"/>
                </a:lnTo>
                <a:lnTo>
                  <a:pt x="0" y="959430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25" id="25"/>
          <p:cNvSpPr/>
          <p:nvPr/>
        </p:nvSpPr>
        <p:spPr>
          <a:xfrm flipH="false" flipV="false" rot="0">
            <a:off x="1691849" y="2081896"/>
            <a:ext cx="5066955" cy="6123209"/>
          </a:xfrm>
          <a:custGeom>
            <a:avLst/>
            <a:gdLst/>
            <a:ahLst/>
            <a:cxnLst/>
            <a:rect r="r" b="b" t="t" l="l"/>
            <a:pathLst>
              <a:path h="6123209" w="5066955">
                <a:moveTo>
                  <a:pt x="0" y="0"/>
                </a:moveTo>
                <a:lnTo>
                  <a:pt x="5066956" y="0"/>
                </a:lnTo>
                <a:lnTo>
                  <a:pt x="5066956" y="6123208"/>
                </a:lnTo>
                <a:lnTo>
                  <a:pt x="0" y="6123208"/>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26" id="26"/>
          <p:cNvSpPr/>
          <p:nvPr/>
        </p:nvSpPr>
        <p:spPr>
          <a:xfrm flipH="false" flipV="false" rot="0">
            <a:off x="7341972" y="4161261"/>
            <a:ext cx="1166334" cy="1166334"/>
          </a:xfrm>
          <a:custGeom>
            <a:avLst/>
            <a:gdLst/>
            <a:ahLst/>
            <a:cxnLst/>
            <a:rect r="r" b="b" t="t" l="l"/>
            <a:pathLst>
              <a:path h="1166334" w="1166334">
                <a:moveTo>
                  <a:pt x="0" y="0"/>
                </a:moveTo>
                <a:lnTo>
                  <a:pt x="1166334" y="0"/>
                </a:lnTo>
                <a:lnTo>
                  <a:pt x="1166334" y="1166334"/>
                </a:lnTo>
                <a:lnTo>
                  <a:pt x="0" y="1166334"/>
                </a:lnTo>
                <a:lnTo>
                  <a:pt x="0" y="0"/>
                </a:lnTo>
                <a:close/>
              </a:path>
            </a:pathLst>
          </a:custGeom>
          <a:blipFill>
            <a:blip r:embed="rId8"/>
            <a:stretch>
              <a:fillRect l="0" t="0" r="0" b="0"/>
            </a:stretch>
          </a:blipFill>
        </p:spPr>
      </p:sp>
      <p:sp>
        <p:nvSpPr>
          <p:cNvPr name="TextBox 27" id="27"/>
          <p:cNvSpPr txBox="true"/>
          <p:nvPr/>
        </p:nvSpPr>
        <p:spPr>
          <a:xfrm rot="0">
            <a:off x="6252047" y="2143504"/>
            <a:ext cx="11007253" cy="1278918"/>
          </a:xfrm>
          <a:prstGeom prst="rect">
            <a:avLst/>
          </a:prstGeom>
        </p:spPr>
        <p:txBody>
          <a:bodyPr anchor="t" rtlCol="false" tIns="0" lIns="0" bIns="0" rIns="0">
            <a:spAutoFit/>
          </a:bodyPr>
          <a:lstStyle/>
          <a:p>
            <a:pPr algn="r" rtl="true">
              <a:lnSpc>
                <a:spcPts val="8783"/>
              </a:lnSpc>
            </a:pPr>
            <a:r>
              <a:rPr lang="ar-EG" b="true" sz="6273">
                <a:solidFill>
                  <a:srgbClr val="FFFFFF"/>
                </a:solidFill>
                <a:latin typeface="29LT Bukra Semi Wide Bold"/>
                <a:ea typeface="29LT Bukra Semi Wide Bold"/>
                <a:cs typeface="29LT Bukra Semi Wide Bold"/>
                <a:sym typeface="29LT Bukra Semi Wide Bold"/>
                <a:rtl val="true"/>
              </a:rPr>
              <a:t>شكراً على حسن المتابعة</a:t>
            </a:r>
          </a:p>
        </p:txBody>
      </p:sp>
      <p:sp>
        <p:nvSpPr>
          <p:cNvPr name="TextBox 28" id="28"/>
          <p:cNvSpPr txBox="true"/>
          <p:nvPr/>
        </p:nvSpPr>
        <p:spPr>
          <a:xfrm rot="0">
            <a:off x="8747212" y="4464710"/>
            <a:ext cx="6877296" cy="511811"/>
          </a:xfrm>
          <a:prstGeom prst="rect">
            <a:avLst/>
          </a:prstGeom>
        </p:spPr>
        <p:txBody>
          <a:bodyPr anchor="t" rtlCol="false" tIns="0" lIns="0" bIns="0" rIns="0">
            <a:spAutoFit/>
          </a:bodyPr>
          <a:lstStyle/>
          <a:p>
            <a:pPr algn="ctr">
              <a:lnSpc>
                <a:spcPts val="4339"/>
              </a:lnSpc>
              <a:spcBef>
                <a:spcPct val="0"/>
              </a:spcBef>
            </a:pPr>
            <a:r>
              <a:rPr lang="en-US" sz="3099">
                <a:solidFill>
                  <a:srgbClr val="FFFFFF"/>
                </a:solidFill>
                <a:latin typeface="Canva Sans"/>
                <a:ea typeface="Canva Sans"/>
                <a:cs typeface="Canva Sans"/>
                <a:sym typeface="Canva Sans"/>
              </a:rPr>
              <a:t> ahlam.houari@univ-tlemcen.dz</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DAGXxFPbL2w</dc:identifier>
  <dcterms:modified xsi:type="dcterms:W3CDTF">2011-08-01T06:04:30Z</dcterms:modified>
  <cp:revision>1</cp:revision>
  <dc:title>ممارسة الحق النقابي: الحق في الاضراب (تابع)</dc:title>
</cp:coreProperties>
</file>