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0302A-4609-4289-82EB-2187B85328C6}" type="datetimeFigureOut">
              <a:rPr lang="fr-FR" smtClean="0"/>
              <a:pPr/>
              <a:t>27/02/2018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1484B-1F60-4B63-B0AA-23BE6AA2D3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%C3%89conomiste_de_la_construction" TargetMode="External"/><Relationship Id="rId7" Type="http://schemas.openxmlformats.org/officeDocument/2006/relationships/hyperlink" Target="https://fr.wikipedia.org/wiki/Ma%C3%AEtrise_d'%C5%93uvre" TargetMode="External"/><Relationship Id="rId2" Type="http://schemas.openxmlformats.org/officeDocument/2006/relationships/hyperlink" Target="https://fr.wikipedia.org/wiki/B%C3%A2timent_(m%C3%A9tier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r.wikipedia.org/wiki/Dossier_de_consultation_des_entreprises" TargetMode="External"/><Relationship Id="rId5" Type="http://schemas.openxmlformats.org/officeDocument/2006/relationships/hyperlink" Target="https://fr.wikipedia.org/wiki/Cahier_des_clauses_techniques_particuli%C3%A8res" TargetMode="External"/><Relationship Id="rId4" Type="http://schemas.openxmlformats.org/officeDocument/2006/relationships/hyperlink" Target="https://fr.wikipedia.org/wiki/Dev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Matière :</a:t>
            </a:r>
            <a:r>
              <a:rPr lang="fr-FR" b="1" dirty="0"/>
              <a:t>Métré et estimation des prix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Métré et estimation des prix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Programme :</a:t>
            </a:r>
          </a:p>
          <a:p>
            <a:pPr>
              <a:buNone/>
            </a:pPr>
            <a:r>
              <a:rPr lang="fr-FR" dirty="0" smtClean="0"/>
              <a:t>Chapitre 1:</a:t>
            </a:r>
            <a:r>
              <a:rPr lang="fr-FR" dirty="0"/>
              <a:t> notions générales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Chapitre 2:</a:t>
            </a:r>
            <a:r>
              <a:rPr lang="fr-FR" dirty="0"/>
              <a:t> les actes du métré et de l'avant-métré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Chapitre 3:</a:t>
            </a:r>
            <a:r>
              <a:rPr lang="fr-FR" dirty="0"/>
              <a:t> mode de métré et de l'avant-métré des </a:t>
            </a:r>
            <a:r>
              <a:rPr lang="fr-FR" dirty="0" smtClean="0"/>
              <a:t>ouvrages</a:t>
            </a:r>
          </a:p>
          <a:p>
            <a:pPr>
              <a:buNone/>
            </a:pPr>
            <a:r>
              <a:rPr lang="fr-FR" dirty="0" smtClean="0"/>
              <a:t>Chapitre 4:</a:t>
            </a:r>
            <a:r>
              <a:rPr lang="fr-FR" dirty="0"/>
              <a:t> application de l’avant métré 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Chapitre 5:</a:t>
            </a:r>
            <a:r>
              <a:rPr lang="fr-FR" dirty="0"/>
              <a:t> Etude des prix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Chapitre 1: notions générales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u="sng" dirty="0" smtClean="0"/>
              <a:t>1.1 Définition :</a:t>
            </a:r>
          </a:p>
          <a:p>
            <a:pPr>
              <a:buNone/>
            </a:pPr>
            <a:r>
              <a:rPr lang="fr-FR" sz="2000" dirty="0"/>
              <a:t>Le métré n'est pas un plan, c'est un </a:t>
            </a:r>
            <a:r>
              <a:rPr lang="fr-FR" sz="2000" dirty="0" smtClean="0"/>
              <a:t>document administratif </a:t>
            </a:r>
            <a:r>
              <a:rPr lang="fr-FR" sz="2000" dirty="0"/>
              <a:t>établit par </a:t>
            </a:r>
            <a:r>
              <a:rPr lang="fr-FR" sz="2000" b="1" u="sng" dirty="0"/>
              <a:t>le métreur </a:t>
            </a:r>
            <a:r>
              <a:rPr lang="fr-FR" sz="2000" dirty="0"/>
              <a:t>sur des feuilles </a:t>
            </a:r>
            <a:r>
              <a:rPr lang="fr-FR" sz="2000" dirty="0" smtClean="0"/>
              <a:t>spéciales</a:t>
            </a:r>
            <a:r>
              <a:rPr lang="fr-FR" sz="2000" dirty="0"/>
              <a:t>. </a:t>
            </a: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Le </a:t>
            </a:r>
            <a:r>
              <a:rPr lang="fr-FR" sz="2000" dirty="0"/>
              <a:t>métré est composé de calculs de surfaces et de volumes qui permettent de déterminer les </a:t>
            </a:r>
            <a:r>
              <a:rPr lang="fr-FR" sz="2000" dirty="0" smtClean="0"/>
              <a:t>quantités </a:t>
            </a:r>
            <a:r>
              <a:rPr lang="fr-FR" sz="2000" dirty="0"/>
              <a:t>de matières à mettre en </a:t>
            </a:r>
            <a:r>
              <a:rPr lang="fr-FR" sz="2000" dirty="0" smtClean="0"/>
              <a:t>œuvre.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Le métré à donc pour but l'évaluation des ouvrages en partant de leur mesurage suivant les cas : </a:t>
            </a:r>
            <a:r>
              <a:rPr lang="fr-FR" sz="2000" dirty="0" smtClean="0"/>
              <a:t>   </a:t>
            </a:r>
          </a:p>
          <a:p>
            <a:pPr>
              <a:buNone/>
            </a:pPr>
            <a:r>
              <a:rPr lang="fr-FR" sz="2000" dirty="0" smtClean="0"/>
              <a:t>avant</a:t>
            </a:r>
            <a:r>
              <a:rPr lang="fr-FR" sz="2000" dirty="0"/>
              <a:t>, pendant et après l'exécution des travaux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1: notions 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/>
              <a:t>Si le métré est calculé avant le début des travaux sur chantier c'est- à- dire. s'il est </a:t>
            </a:r>
            <a:r>
              <a:rPr lang="fr-FR" sz="2400" dirty="0" smtClean="0"/>
              <a:t>calculé entièrement </a:t>
            </a:r>
            <a:r>
              <a:rPr lang="fr-FR" sz="2400" dirty="0"/>
              <a:t>sur des plans, il porte le nom</a:t>
            </a:r>
            <a:r>
              <a:rPr lang="fr-FR" dirty="0"/>
              <a:t> </a:t>
            </a:r>
            <a:r>
              <a:rPr lang="fr-FR" b="1" u="sng" dirty="0"/>
              <a:t>AVANT </a:t>
            </a:r>
            <a:r>
              <a:rPr lang="fr-FR" b="1" u="sng" dirty="0" smtClean="0"/>
              <a:t>– METRE</a:t>
            </a:r>
          </a:p>
          <a:p>
            <a:pPr>
              <a:buNone/>
            </a:pPr>
            <a:r>
              <a:rPr lang="fr-FR" sz="2700" b="1" u="sng" dirty="0"/>
              <a:t>1.2 </a:t>
            </a:r>
            <a:r>
              <a:rPr lang="fr-FR" sz="2700" b="1" u="sng" dirty="0" smtClean="0"/>
              <a:t>Définition du l’avant métré</a:t>
            </a:r>
          </a:p>
          <a:p>
            <a:pPr>
              <a:buNone/>
            </a:pPr>
            <a:r>
              <a:rPr lang="fr-FR" sz="2000" dirty="0"/>
              <a:t>C’est le détail méthodique et analytique des ouvrages permettant l’établissement du </a:t>
            </a:r>
            <a:r>
              <a:rPr lang="fr-FR" sz="2000" u="sng" dirty="0"/>
              <a:t>devis quantitatif</a:t>
            </a:r>
            <a:r>
              <a:rPr lang="fr-FR" sz="2000" dirty="0"/>
              <a:t>. </a:t>
            </a:r>
            <a:r>
              <a:rPr lang="fr-FR" sz="2000" dirty="0" smtClean="0"/>
              <a:t>Il est </a:t>
            </a:r>
            <a:r>
              <a:rPr lang="fr-FR" sz="2000" dirty="0"/>
              <a:t>réalisé sur une trame ou « minute » ( feuille de métré )et doit comporter : </a:t>
            </a:r>
          </a:p>
          <a:p>
            <a:r>
              <a:rPr lang="fr-FR" sz="2000" dirty="0" smtClean="0"/>
              <a:t> </a:t>
            </a:r>
            <a:r>
              <a:rPr lang="fr-FR" sz="2000" dirty="0"/>
              <a:t>la description des ouvrages et de leur mise en œuvre,</a:t>
            </a:r>
          </a:p>
          <a:p>
            <a:r>
              <a:rPr lang="fr-FR" sz="2000" dirty="0" smtClean="0"/>
              <a:t>le </a:t>
            </a:r>
            <a:r>
              <a:rPr lang="fr-FR" sz="2000" dirty="0"/>
              <a:t>détail précis des calculs de leurs quantités </a:t>
            </a:r>
          </a:p>
          <a:p>
            <a:r>
              <a:rPr lang="fr-FR" sz="2000" dirty="0" smtClean="0"/>
              <a:t> </a:t>
            </a:r>
            <a:r>
              <a:rPr lang="fr-FR" sz="2000" dirty="0"/>
              <a:t>des croquis (croquis minute) améliorant la compréhension technique</a:t>
            </a:r>
          </a:p>
          <a:p>
            <a:r>
              <a:rPr lang="fr-FR" sz="2000" dirty="0" smtClean="0"/>
              <a:t> </a:t>
            </a:r>
            <a:r>
              <a:rPr lang="fr-FR" sz="2000" dirty="0"/>
              <a:t>des indications dimensionnelles</a:t>
            </a:r>
          </a:p>
          <a:p>
            <a:pPr>
              <a:buNone/>
            </a:pPr>
            <a:endParaRPr lang="fr-FR" sz="2700" b="1" u="sng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fr-FR" dirty="0" smtClean="0"/>
              <a:t>Chapitre 1: notions 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/>
          <a:lstStyle/>
          <a:p>
            <a:r>
              <a:rPr lang="fr-FR" dirty="0" smtClean="0"/>
              <a:t>Feuille de calcul</a:t>
            </a:r>
            <a:endParaRPr lang="fr-F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873524" y="1357298"/>
          <a:ext cx="4127500" cy="5251450"/>
        </p:xfrm>
        <a:graphic>
          <a:graphicData uri="http://schemas.openxmlformats.org/presentationml/2006/ole">
            <p:oleObj spid="_x0000_s1026" name="Document" r:id="rId3" imgW="6768828" imgH="843081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1: notions 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10800" b="1" u="sng" dirty="0"/>
              <a:t>1.3 Unités utilisées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8000" dirty="0"/>
              <a:t>Les unité employées sont :</a:t>
            </a:r>
          </a:p>
          <a:p>
            <a:pPr>
              <a:buNone/>
            </a:pPr>
            <a:r>
              <a:rPr lang="fr-FR" sz="8000" dirty="0"/>
              <a:t> </a:t>
            </a:r>
          </a:p>
          <a:p>
            <a:r>
              <a:rPr lang="fr-FR" sz="8000" dirty="0"/>
              <a:t>pour les ouvrages à la pièce	: </a:t>
            </a:r>
            <a:r>
              <a:rPr lang="fr-FR" sz="8000" dirty="0" smtClean="0"/>
              <a:t>l’unité ou ensemble</a:t>
            </a:r>
            <a:r>
              <a:rPr lang="fr-FR" sz="8000" dirty="0"/>
              <a:t>	: </a:t>
            </a:r>
            <a:r>
              <a:rPr lang="fr-FR" sz="8000" b="1" dirty="0" smtClean="0"/>
              <a:t>u</a:t>
            </a:r>
            <a:endParaRPr lang="fr-FR" sz="8000" b="1" dirty="0"/>
          </a:p>
          <a:p>
            <a:pPr>
              <a:buNone/>
            </a:pPr>
            <a:r>
              <a:rPr lang="fr-FR" sz="8000" dirty="0"/>
              <a:t> </a:t>
            </a:r>
          </a:p>
          <a:p>
            <a:r>
              <a:rPr lang="fr-FR" sz="8000" dirty="0"/>
              <a:t>pour les longueurs……….	: </a:t>
            </a:r>
            <a:r>
              <a:rPr lang="fr-FR" sz="8000" dirty="0" smtClean="0"/>
              <a:t>le </a:t>
            </a:r>
            <a:r>
              <a:rPr lang="fr-FR" sz="8000" dirty="0"/>
              <a:t>mètre………………………….….. 	:  </a:t>
            </a:r>
            <a:r>
              <a:rPr lang="fr-FR" sz="8000" b="1" dirty="0" smtClean="0"/>
              <a:t>m</a:t>
            </a:r>
            <a:endParaRPr lang="fr-FR" sz="8000" b="1" dirty="0"/>
          </a:p>
          <a:p>
            <a:r>
              <a:rPr lang="fr-FR" sz="8000" dirty="0"/>
              <a:t>pour les surfaces……… …	: </a:t>
            </a:r>
            <a:r>
              <a:rPr lang="fr-FR" sz="8000" dirty="0" smtClean="0"/>
              <a:t>le </a:t>
            </a:r>
            <a:r>
              <a:rPr lang="fr-FR" sz="8000" dirty="0"/>
              <a:t>mètre carrée……………………. ..	:  </a:t>
            </a:r>
            <a:r>
              <a:rPr lang="fr-FR" sz="8000" b="1" dirty="0" smtClean="0"/>
              <a:t>m²</a:t>
            </a:r>
            <a:endParaRPr lang="fr-FR" sz="8000" b="1" dirty="0"/>
          </a:p>
          <a:p>
            <a:r>
              <a:rPr lang="fr-FR" sz="8000" dirty="0"/>
              <a:t>pour les volumes …………	: </a:t>
            </a:r>
            <a:r>
              <a:rPr lang="fr-FR" sz="8000" dirty="0" smtClean="0"/>
              <a:t>le </a:t>
            </a:r>
            <a:r>
              <a:rPr lang="fr-FR" sz="8000" dirty="0"/>
              <a:t>mètre cube..………………………    	:  </a:t>
            </a:r>
            <a:r>
              <a:rPr lang="fr-FR" sz="8000" b="1" dirty="0" smtClean="0"/>
              <a:t>m</a:t>
            </a:r>
            <a:r>
              <a:rPr lang="fr-FR" sz="8000" b="1" baseline="30000" dirty="0" smtClean="0"/>
              <a:t>3</a:t>
            </a:r>
            <a:endParaRPr lang="fr-FR" sz="8000" b="1" dirty="0"/>
          </a:p>
          <a:p>
            <a:r>
              <a:rPr lang="fr-FR" sz="8000" dirty="0"/>
              <a:t>pour les poids……………..	: </a:t>
            </a:r>
            <a:r>
              <a:rPr lang="fr-FR" sz="8000" dirty="0" smtClean="0"/>
              <a:t>le </a:t>
            </a:r>
            <a:r>
              <a:rPr lang="fr-FR" sz="8000" dirty="0"/>
              <a:t>kilogramme</a:t>
            </a:r>
            <a:r>
              <a:rPr lang="fr-FR" sz="8000" dirty="0" smtClean="0"/>
              <a:t>…………………: </a:t>
            </a:r>
            <a:r>
              <a:rPr lang="fr-FR" sz="8000" b="1" dirty="0" smtClean="0"/>
              <a:t>Kg </a:t>
            </a:r>
            <a:r>
              <a:rPr lang="fr-FR" sz="8000" b="1" dirty="0" smtClean="0"/>
              <a:t>ou</a:t>
            </a:r>
            <a:r>
              <a:rPr lang="fr-FR" sz="8000" b="1" dirty="0" smtClean="0"/>
              <a:t> </a:t>
            </a:r>
            <a:r>
              <a:rPr lang="fr-FR" sz="8000" b="1" dirty="0" smtClean="0"/>
              <a:t>tonne</a:t>
            </a:r>
            <a:endParaRPr lang="fr-FR" sz="8000" b="1" dirty="0"/>
          </a:p>
          <a:p>
            <a:r>
              <a:rPr lang="fr-FR" sz="8000" dirty="0"/>
              <a:t>pour les temps…………….	: l’heure………………………………. 	: </a:t>
            </a:r>
            <a:r>
              <a:rPr lang="fr-FR" sz="8000" b="1" dirty="0"/>
              <a:t>h</a:t>
            </a:r>
          </a:p>
          <a:p>
            <a:endParaRPr lang="fr-FR" sz="8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fr-FR" dirty="0" smtClean="0"/>
              <a:t>Chapitre 1: notions 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00066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10800" b="1" u="sng" dirty="0"/>
              <a:t>1.4 métreur </a:t>
            </a:r>
          </a:p>
          <a:p>
            <a:pPr>
              <a:buNone/>
            </a:pPr>
            <a:endParaRPr lang="fr-FR" sz="4900" b="1" u="sng" dirty="0"/>
          </a:p>
          <a:p>
            <a:pPr>
              <a:buNone/>
            </a:pPr>
            <a:r>
              <a:rPr lang="fr-FR" sz="8000" u="sng" dirty="0" smtClean="0"/>
              <a:t>Définition</a:t>
            </a:r>
            <a:r>
              <a:rPr lang="fr-FR" sz="8000" b="1" dirty="0" smtClean="0"/>
              <a:t> :Métreur</a:t>
            </a:r>
            <a:r>
              <a:rPr lang="fr-FR" sz="8000" dirty="0"/>
              <a:t> est un métier du </a:t>
            </a:r>
            <a:r>
              <a:rPr lang="fr-FR" sz="8000" dirty="0">
                <a:hlinkClick r:id="rId2" tooltip="Bâtiment (métier)"/>
              </a:rPr>
              <a:t>bâtiment</a:t>
            </a:r>
            <a:r>
              <a:rPr lang="fr-FR" sz="8000" dirty="0"/>
              <a:t>. Il s'agit d'une personne responsable de l'établissement ou de la vérification des avant-métrés et des métrés d'un projet de construction. Le métreur intervient aussi bien en maîtrise d'ouvrage, en maîtrise d'œuvre ou au sein d'un cabinet d'</a:t>
            </a:r>
            <a:r>
              <a:rPr lang="fr-FR" sz="8000" u="sng" dirty="0">
                <a:hlinkClick r:id="rId3"/>
              </a:rPr>
              <a:t>économistes</a:t>
            </a:r>
            <a:r>
              <a:rPr lang="fr-FR" sz="8000" dirty="0" smtClean="0"/>
              <a:t>.</a:t>
            </a:r>
          </a:p>
          <a:p>
            <a:pPr>
              <a:buNone/>
            </a:pPr>
            <a:r>
              <a:rPr lang="fr-FR" sz="8000" dirty="0" smtClean="0"/>
              <a:t>Missions:</a:t>
            </a:r>
          </a:p>
          <a:p>
            <a:r>
              <a:rPr lang="fr-FR" sz="8000" dirty="0"/>
              <a:t>Les missions d'un métreur sur un projet de construction ou de rénovation sont de (liste non exhaustive):</a:t>
            </a:r>
          </a:p>
          <a:p>
            <a:r>
              <a:rPr lang="fr-FR" sz="8000" dirty="0"/>
              <a:t>quantifier et qualifier les matériaux nécessaires.</a:t>
            </a:r>
          </a:p>
          <a:p>
            <a:r>
              <a:rPr lang="fr-FR" sz="8000" dirty="0"/>
              <a:t>Effectuer des mesures du terrain pour identifier la nivelé du sol.  </a:t>
            </a:r>
          </a:p>
          <a:p>
            <a:r>
              <a:rPr lang="fr-FR" sz="8000" dirty="0"/>
              <a:t>définir le </a:t>
            </a:r>
            <a:r>
              <a:rPr lang="fr-FR" sz="8000" dirty="0">
                <a:hlinkClick r:id="rId4" tooltip="Devis"/>
              </a:rPr>
              <a:t>devis</a:t>
            </a:r>
            <a:r>
              <a:rPr lang="fr-FR" sz="8000" dirty="0"/>
              <a:t>.</a:t>
            </a:r>
          </a:p>
          <a:p>
            <a:r>
              <a:rPr lang="fr-FR" sz="8000" dirty="0"/>
              <a:t>réaliser les pièces écrites (devis descriptif, </a:t>
            </a:r>
            <a:r>
              <a:rPr lang="fr-FR" sz="8000" dirty="0">
                <a:hlinkClick r:id="rId5" tooltip="Cahier des clauses techniques particulières"/>
              </a:rPr>
              <a:t>cahier des clauses techniques particulières</a:t>
            </a:r>
            <a:r>
              <a:rPr lang="fr-FR" sz="8000" dirty="0"/>
              <a:t>, etc.) et éventuellement les pièces graphiques (plans).</a:t>
            </a:r>
          </a:p>
          <a:p>
            <a:r>
              <a:rPr lang="fr-FR" sz="8000" dirty="0"/>
              <a:t>réaliser le </a:t>
            </a:r>
            <a:r>
              <a:rPr lang="fr-FR" sz="8000" dirty="0">
                <a:hlinkClick r:id="rId6" tooltip="Dossier de consultation des entreprises"/>
              </a:rPr>
              <a:t>dossier de consultation des entreprises</a:t>
            </a:r>
            <a:r>
              <a:rPr lang="fr-FR" sz="8000" dirty="0"/>
              <a:t> (DCE).</a:t>
            </a:r>
          </a:p>
          <a:p>
            <a:r>
              <a:rPr lang="fr-FR" sz="8000" dirty="0"/>
              <a:t>suivre et réorganiser (si nécessaire) le calendrier de construction</a:t>
            </a:r>
            <a:r>
              <a:rPr lang="fr-FR" sz="8000" dirty="0" smtClean="0"/>
              <a:t>.</a:t>
            </a:r>
            <a:endParaRPr lang="fr-FR" sz="8000" dirty="0"/>
          </a:p>
          <a:p>
            <a:pPr>
              <a:buNone/>
            </a:pPr>
            <a:r>
              <a:rPr lang="fr-FR" sz="8000" dirty="0"/>
              <a:t>Un métreur doit donc avoir une connaissance solide des techniques de construction et des coûts associées à ces techniques. Il peut être intégré à la </a:t>
            </a:r>
            <a:r>
              <a:rPr lang="fr-FR" sz="8000" dirty="0">
                <a:hlinkClick r:id="rId7" tooltip="Maîtrise d'œuvre"/>
              </a:rPr>
              <a:t>maîtrise d'œuvre</a:t>
            </a:r>
            <a:r>
              <a:rPr lang="fr-FR" sz="8000" dirty="0"/>
              <a:t> quand il est acteur de la conception jusqu'à la réception des travaux.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270</Words>
  <Application>Microsoft Office PowerPoint</Application>
  <PresentationFormat>Affichage à l'écran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Thème Office</vt:lpstr>
      <vt:lpstr>Document</vt:lpstr>
      <vt:lpstr>Matière :Métré et estimation des prix</vt:lpstr>
      <vt:lpstr>Métré et estimation des prix</vt:lpstr>
      <vt:lpstr>Chapitre 1: notions générales </vt:lpstr>
      <vt:lpstr>Chapitre 1: notions générales</vt:lpstr>
      <vt:lpstr>Chapitre 1: notions générales</vt:lpstr>
      <vt:lpstr>Chapitre 1: notions générales</vt:lpstr>
      <vt:lpstr>Chapitre 1: notions générales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Matière :Métré et estimation des prix</dc:title>
  <dc:creator>n</dc:creator>
  <cp:lastModifiedBy>n</cp:lastModifiedBy>
  <cp:revision>30</cp:revision>
  <dcterms:created xsi:type="dcterms:W3CDTF">2018-02-26T18:01:20Z</dcterms:created>
  <dcterms:modified xsi:type="dcterms:W3CDTF">2018-02-27T08:38:24Z</dcterms:modified>
</cp:coreProperties>
</file>