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lineChart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Qo</c:v>
                </c:pt>
              </c:strCache>
            </c:strRef>
          </c:tx>
          <c:marker>
            <c:symbol val="none"/>
          </c:marker>
          <c:cat>
            <c:numRef>
              <c:f>Feuil1!$A$2:$A$6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Feuil1!$B$2:$B$6</c:f>
              <c:numCache>
                <c:formatCode>General</c:formatCode>
                <c:ptCount val="5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Dd</c:v>
                </c:pt>
              </c:strCache>
            </c:strRef>
          </c:tx>
          <c:marker>
            <c:symbol val="none"/>
          </c:marker>
          <c:cat>
            <c:numRef>
              <c:f>Feuil1!$A$2:$A$6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Feuil1!$C$2:$C$6</c:f>
              <c:numCache>
                <c:formatCode>General</c:formatCode>
                <c:ptCount val="5"/>
                <c:pt idx="0">
                  <c:v>5000</c:v>
                </c:pt>
                <c:pt idx="1">
                  <c:v>4000</c:v>
                </c:pt>
                <c:pt idx="2">
                  <c:v>3000</c:v>
                </c:pt>
                <c:pt idx="3">
                  <c:v>2000</c:v>
                </c:pt>
                <c:pt idx="4">
                  <c:v>1000</c:v>
                </c:pt>
              </c:numCache>
            </c:numRef>
          </c:val>
        </c:ser>
        <c:marker val="1"/>
        <c:axId val="78230656"/>
        <c:axId val="78303232"/>
      </c:lineChart>
      <c:catAx>
        <c:axId val="78230656"/>
        <c:scaling>
          <c:orientation val="minMax"/>
        </c:scaling>
        <c:axPos val="b"/>
        <c:numFmt formatCode="General" sourceLinked="1"/>
        <c:tickLblPos val="nextTo"/>
        <c:crossAx val="78303232"/>
        <c:crosses val="autoZero"/>
        <c:auto val="1"/>
        <c:lblAlgn val="ctr"/>
        <c:lblOffset val="100"/>
      </c:catAx>
      <c:valAx>
        <c:axId val="78303232"/>
        <c:scaling>
          <c:orientation val="minMax"/>
        </c:scaling>
        <c:axPos val="l"/>
        <c:majorGridlines/>
        <c:numFmt formatCode="General" sourceLinked="1"/>
        <c:tickLblPos val="nextTo"/>
        <c:crossAx val="7823065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49FBA-20EC-44F8-907B-DAD47641D021}" type="datetimeFigureOut">
              <a:rPr lang="fr-FR" smtClean="0"/>
              <a:pPr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1450E-B69A-4C80-9DAD-5DA173A307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75656" y="2204864"/>
            <a:ext cx="5760640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bg2">
                    <a:lumMod val="2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المحاضرة الأولى: توازن السوق</a:t>
            </a:r>
            <a:endParaRPr lang="fr-FR" sz="2800" b="1" dirty="0">
              <a:solidFill>
                <a:schemeClr val="bg2">
                  <a:lumMod val="2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827584" y="758309"/>
            <a:ext cx="784887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مثال: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لدينا دالتي العرض و الطلب </a:t>
            </a:r>
            <a:r>
              <a:rPr kumimoji="0" lang="ar-D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التالتين: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6-2P       Q</a:t>
            </a:r>
            <a:r>
              <a:rPr kumimoji="0" lang="fr-FR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3P-4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1- أوجد توازن السوق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2- إذا قدمت الدولة إعانة بقيمة 1 ون لكل وحدة </a:t>
            </a:r>
            <a:r>
              <a:rPr kumimoji="0" lang="ar-D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مباعة.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         - أوجد التوازن الجديد.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         - أحسب الفائدة التي تعود على المنتج و على المستهلك.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1- توازن السوق: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Q</a:t>
            </a:r>
            <a:r>
              <a:rPr kumimoji="0" lang="fr-FR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3P-4 = 6-2P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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5P = 10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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2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نعوض في إحدى المعادلتين: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 = 2 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Q = 6-2(2) = 3(2)-4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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Q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2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39552" y="843394"/>
            <a:ext cx="8064896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2- حساب التوازن الجديد بعد فرض ضريبة: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Q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D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3(P+S)-4 = 6-2P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3(P+1)-4 = 6-2P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5P = 7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1.4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نعوض في إحدى المعادلتين: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 = 1.4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Q = 6-2(1.4) = 3(P-S)-4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Q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3.2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- حساب فائدة المستهلك و فائدة المنتج: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B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P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-P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2-1.4=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0.6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و بالتالي فائدة المستهلك تجاه هذه الإعانة هي 0.6 ون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B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S- B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1-0.6=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0.4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و بالتالي فائدة المنتج تجاه هذه الإعانة هي 0.4 ون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864096" y="583243"/>
            <a:ext cx="75963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إذا جمعنا بين منحنى الطلب و منحنى العرض في شكل بياني واحد يصبح لدينا نموذج متكامل لتوازن السوق، يتحدد عنده كل من سعر التوازن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P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* 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و كمية التوازن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* 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بتقاطع منحنيي العرض و </a:t>
            </a:r>
            <a:r>
              <a:rPr kumimoji="0" lang="ar-DZ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الطلب.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و يطلق على نقطة التقاطع بنقطة التوازن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E</a:t>
            </a:r>
            <a:r>
              <a:rPr kumimoji="0" lang="ar-DZ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.</a:t>
            </a: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1115616" y="1844825"/>
            <a:ext cx="6336703" cy="4176464"/>
            <a:chOff x="2835" y="3675"/>
            <a:chExt cx="5880" cy="4594"/>
          </a:xfrm>
        </p:grpSpPr>
        <p:cxnSp>
          <p:nvCxnSpPr>
            <p:cNvPr id="12291" name="AutoShape 3"/>
            <p:cNvCxnSpPr>
              <a:cxnSpLocks noChangeShapeType="1"/>
            </p:cNvCxnSpPr>
            <p:nvPr/>
          </p:nvCxnSpPr>
          <p:spPr bwMode="auto">
            <a:xfrm>
              <a:off x="3495" y="7712"/>
              <a:ext cx="475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2292" name="AutoShape 4"/>
            <p:cNvCxnSpPr>
              <a:cxnSpLocks noChangeShapeType="1"/>
            </p:cNvCxnSpPr>
            <p:nvPr/>
          </p:nvCxnSpPr>
          <p:spPr bwMode="auto">
            <a:xfrm flipV="1">
              <a:off x="3495" y="4185"/>
              <a:ext cx="0" cy="35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2293" name="AutoShape 5"/>
            <p:cNvCxnSpPr>
              <a:cxnSpLocks noChangeShapeType="1"/>
            </p:cNvCxnSpPr>
            <p:nvPr/>
          </p:nvCxnSpPr>
          <p:spPr bwMode="auto">
            <a:xfrm>
              <a:off x="4035" y="4878"/>
              <a:ext cx="3585" cy="1890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2294" name="AutoShape 6"/>
            <p:cNvCxnSpPr>
              <a:cxnSpLocks noChangeShapeType="1"/>
            </p:cNvCxnSpPr>
            <p:nvPr/>
          </p:nvCxnSpPr>
          <p:spPr bwMode="auto">
            <a:xfrm flipV="1">
              <a:off x="4185" y="4698"/>
              <a:ext cx="3270" cy="1950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/>
            </a:ln>
          </p:spPr>
        </p:cxnSp>
        <p:cxnSp>
          <p:nvCxnSpPr>
            <p:cNvPr id="12295" name="AutoShape 7"/>
            <p:cNvCxnSpPr>
              <a:cxnSpLocks noChangeShapeType="1"/>
            </p:cNvCxnSpPr>
            <p:nvPr/>
          </p:nvCxnSpPr>
          <p:spPr bwMode="auto">
            <a:xfrm>
              <a:off x="5700" y="5760"/>
              <a:ext cx="0" cy="19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2296" name="AutoShape 8"/>
            <p:cNvCxnSpPr>
              <a:cxnSpLocks noChangeShapeType="1"/>
            </p:cNvCxnSpPr>
            <p:nvPr/>
          </p:nvCxnSpPr>
          <p:spPr bwMode="auto">
            <a:xfrm flipH="1">
              <a:off x="3495" y="5760"/>
              <a:ext cx="220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3300" y="3675"/>
              <a:ext cx="435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P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7620" y="6555"/>
              <a:ext cx="494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Q</a:t>
              </a:r>
              <a:r>
                <a:rPr kumimoji="0" lang="fr-FR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D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7455" y="4425"/>
              <a:ext cx="600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Q</a:t>
              </a:r>
              <a:r>
                <a:rPr kumimoji="0" lang="fr-FR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O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8280" y="7489"/>
              <a:ext cx="435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Q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1" name="Rectangle 13"/>
            <p:cNvSpPr>
              <a:spLocks noChangeArrowheads="1"/>
            </p:cNvSpPr>
            <p:nvPr/>
          </p:nvSpPr>
          <p:spPr bwMode="auto">
            <a:xfrm>
              <a:off x="5481" y="7819"/>
              <a:ext cx="564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Q</a:t>
              </a:r>
              <a:r>
                <a:rPr kumimoji="0" lang="fr-FR" sz="11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*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5466" y="5085"/>
              <a:ext cx="435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E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2835" y="5550"/>
              <a:ext cx="555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P</a:t>
              </a:r>
              <a:r>
                <a:rPr kumimoji="0" lang="fr-FR" sz="11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*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768752" y="148571"/>
            <a:ext cx="21237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مثال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1: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475656" y="1484784"/>
          <a:ext cx="6264697" cy="3507705"/>
        </p:xfrm>
        <a:graphic>
          <a:graphicData uri="http://schemas.openxmlformats.org/drawingml/2006/table">
            <a:tbl>
              <a:tblPr rtl="1"/>
              <a:tblGrid>
                <a:gridCol w="2087707"/>
                <a:gridCol w="2088495"/>
                <a:gridCol w="2088495"/>
              </a:tblGrid>
              <a:tr h="6225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Sakkal Majalla"/>
                          <a:ea typeface="Calibri"/>
                          <a:cs typeface="Arial"/>
                        </a:rPr>
                        <a:t>P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latin typeface="Sakkal Majalla"/>
                          <a:ea typeface="Calibri"/>
                          <a:cs typeface="Arial"/>
                        </a:rPr>
                        <a:t>Q</a:t>
                      </a:r>
                      <a:r>
                        <a:rPr lang="fr-FR" sz="2000" b="1" baseline="-25000">
                          <a:latin typeface="Sakkal Majalla"/>
                          <a:ea typeface="Calibri"/>
                          <a:cs typeface="Arial"/>
                        </a:rPr>
                        <a:t>D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latin typeface="Sakkal Majalla"/>
                          <a:ea typeface="Calibri"/>
                          <a:cs typeface="Arial"/>
                        </a:rPr>
                        <a:t>D</a:t>
                      </a:r>
                      <a:r>
                        <a:rPr lang="fr-FR" sz="2000" b="1" baseline="-25000">
                          <a:latin typeface="Sakkal Majalla"/>
                          <a:ea typeface="Calibri"/>
                          <a:cs typeface="Arial"/>
                        </a:rPr>
                        <a:t>O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Sakkal Majalla"/>
                          <a:ea typeface="Calibri"/>
                          <a:cs typeface="Arial"/>
                        </a:rPr>
                        <a:t>1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Sakkal Majalla"/>
                          <a:ea typeface="Calibri"/>
                          <a:cs typeface="Arial"/>
                        </a:rPr>
                        <a:t>2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Sakkal Majalla"/>
                          <a:ea typeface="Calibri"/>
                          <a:cs typeface="Arial"/>
                        </a:rPr>
                        <a:t>3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Sakkal Majalla"/>
                          <a:ea typeface="Calibri"/>
                          <a:cs typeface="Arial"/>
                        </a:rPr>
                        <a:t>4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Sakkal Majalla"/>
                          <a:ea typeface="Calibri"/>
                          <a:cs typeface="Arial"/>
                        </a:rPr>
                        <a:t>5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Sakkal Majalla"/>
                          <a:ea typeface="Calibri"/>
                          <a:cs typeface="Arial"/>
                        </a:rPr>
                        <a:t>5000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Sakkal Majalla"/>
                          <a:ea typeface="Calibri"/>
                          <a:cs typeface="Arial"/>
                        </a:rPr>
                        <a:t>4000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C00000"/>
                          </a:solidFill>
                          <a:latin typeface="Sakkal Majalla"/>
                          <a:ea typeface="Calibri"/>
                          <a:cs typeface="Arial"/>
                        </a:rPr>
                        <a:t>3000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Sakkal Majalla"/>
                          <a:ea typeface="Calibri"/>
                          <a:cs typeface="Arial"/>
                        </a:rPr>
                        <a:t>2000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Sakkal Majalla"/>
                          <a:ea typeface="Calibri"/>
                          <a:cs typeface="Arial"/>
                        </a:rPr>
                        <a:t>1000</a:t>
                      </a:r>
                      <a:endParaRPr lang="fr-FR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Sakkal Majalla"/>
                          <a:ea typeface="Calibri"/>
                          <a:cs typeface="Arial"/>
                        </a:rPr>
                        <a:t>1000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Sakkal Majalla"/>
                          <a:ea typeface="Calibri"/>
                          <a:cs typeface="Arial"/>
                        </a:rPr>
                        <a:t>2000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latin typeface="Sakkal Majalla"/>
                          <a:ea typeface="Calibri"/>
                          <a:cs typeface="Arial"/>
                        </a:rPr>
                        <a:t>3000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Sakkal Majalla"/>
                          <a:ea typeface="Calibri"/>
                          <a:cs typeface="Arial"/>
                        </a:rPr>
                        <a:t>4000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Sakkal Majalla"/>
                          <a:ea typeface="Calibri"/>
                          <a:cs typeface="Arial"/>
                        </a:rPr>
                        <a:t>5000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1043608" y="1124744"/>
          <a:ext cx="6271592" cy="39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827584" y="500474"/>
            <a:ext cx="759633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مثال 2:</a:t>
            </a:r>
            <a:endParaRPr kumimoji="0" lang="fr-F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لدينا دالتي العرض و الطلب </a:t>
            </a:r>
            <a:r>
              <a:rPr kumimoji="0" lang="ar-DZ" sz="32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التالتين:</a:t>
            </a:r>
            <a:endParaRPr kumimoji="0" lang="fr-F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32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D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2-P       Q</a:t>
            </a:r>
            <a:r>
              <a:rPr kumimoji="0" lang="fr-FR" sz="32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5P-4</a:t>
            </a:r>
            <a:endParaRPr kumimoji="0" lang="fr-F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- أوجد توازن السوق</a:t>
            </a:r>
            <a:endParaRPr kumimoji="0" lang="fr-F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32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Q</a:t>
            </a:r>
            <a:r>
              <a:rPr kumimoji="0" lang="fr-FR" sz="32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D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5P-4 = 2-P</a:t>
            </a:r>
            <a:endParaRPr kumimoji="0" lang="fr-F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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6P = 6</a:t>
            </a:r>
            <a:endParaRPr kumimoji="0" lang="fr-F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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</a:t>
            </a:r>
            <a:r>
              <a:rPr kumimoji="0" lang="fr-FR" sz="3200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1</a:t>
            </a:r>
            <a:endParaRPr kumimoji="0" lang="fr-F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نعوض في إحدى المعادلتين:</a:t>
            </a:r>
            <a:endParaRPr kumimoji="0" lang="fr-F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 = 1 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Q = 2-(1) = 5(1)-4</a:t>
            </a:r>
            <a:endParaRPr kumimoji="0" lang="fr-F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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Q</a:t>
            </a:r>
            <a:r>
              <a:rPr kumimoji="0" lang="fr-FR" sz="3200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1</a:t>
            </a:r>
            <a:endParaRPr kumimoji="0" lang="fr-FR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5496" y="260648"/>
            <a:ext cx="874846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الضرائب و الإعانات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1.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فرض ضريبة غير مباشرة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إذا فرضت الدولة ضريبة غير مباشرة على السلع المنتجة، فهذا يؤدي إلى زيادة تكاليف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الإنتاج.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هذا ما يدفع المنتج إلى تخفيض الكمية المعروضة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.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323528" y="2276872"/>
            <a:ext cx="4778449" cy="4032448"/>
            <a:chOff x="3075" y="3810"/>
            <a:chExt cx="5880" cy="4699"/>
          </a:xfrm>
        </p:grpSpPr>
        <p:grpSp>
          <p:nvGrpSpPr>
            <p:cNvPr id="8195" name="Group 3"/>
            <p:cNvGrpSpPr>
              <a:grpSpLocks/>
            </p:cNvGrpSpPr>
            <p:nvPr/>
          </p:nvGrpSpPr>
          <p:grpSpPr bwMode="auto">
            <a:xfrm>
              <a:off x="3075" y="3915"/>
              <a:ext cx="5880" cy="4594"/>
              <a:chOff x="3075" y="3915"/>
              <a:chExt cx="5880" cy="4594"/>
            </a:xfrm>
          </p:grpSpPr>
          <p:cxnSp>
            <p:nvCxnSpPr>
              <p:cNvPr id="8196" name="AutoShape 4"/>
              <p:cNvCxnSpPr>
                <a:cxnSpLocks noChangeShapeType="1"/>
              </p:cNvCxnSpPr>
              <p:nvPr/>
            </p:nvCxnSpPr>
            <p:spPr bwMode="auto">
              <a:xfrm>
                <a:off x="3735" y="7952"/>
                <a:ext cx="475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197" name="AutoShape 5"/>
              <p:cNvCxnSpPr>
                <a:cxnSpLocks noChangeShapeType="1"/>
              </p:cNvCxnSpPr>
              <p:nvPr/>
            </p:nvCxnSpPr>
            <p:spPr bwMode="auto">
              <a:xfrm flipV="1">
                <a:off x="3735" y="4425"/>
                <a:ext cx="0" cy="352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198" name="AutoShape 6"/>
              <p:cNvCxnSpPr>
                <a:cxnSpLocks noChangeShapeType="1"/>
              </p:cNvCxnSpPr>
              <p:nvPr/>
            </p:nvCxnSpPr>
            <p:spPr bwMode="auto">
              <a:xfrm>
                <a:off x="4275" y="5118"/>
                <a:ext cx="3585" cy="189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8199" name="AutoShape 7"/>
              <p:cNvCxnSpPr>
                <a:cxnSpLocks noChangeShapeType="1"/>
              </p:cNvCxnSpPr>
              <p:nvPr/>
            </p:nvCxnSpPr>
            <p:spPr bwMode="auto">
              <a:xfrm flipV="1">
                <a:off x="4425" y="4938"/>
                <a:ext cx="3270" cy="1950"/>
              </a:xfrm>
              <a:prstGeom prst="straightConnector1">
                <a:avLst/>
              </a:prstGeom>
              <a:noFill/>
              <a:ln w="19050">
                <a:solidFill>
                  <a:srgbClr val="1F497D"/>
                </a:solidFill>
                <a:round/>
                <a:headEnd/>
                <a:tailEnd/>
              </a:ln>
            </p:spPr>
          </p:cxnSp>
          <p:cxnSp>
            <p:nvCxnSpPr>
              <p:cNvPr id="8200" name="AutoShape 8"/>
              <p:cNvCxnSpPr>
                <a:cxnSpLocks noChangeShapeType="1"/>
              </p:cNvCxnSpPr>
              <p:nvPr/>
            </p:nvCxnSpPr>
            <p:spPr bwMode="auto">
              <a:xfrm>
                <a:off x="5940" y="6000"/>
                <a:ext cx="0" cy="195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8201" name="AutoShape 9"/>
              <p:cNvCxnSpPr>
                <a:cxnSpLocks noChangeShapeType="1"/>
              </p:cNvCxnSpPr>
              <p:nvPr/>
            </p:nvCxnSpPr>
            <p:spPr bwMode="auto">
              <a:xfrm flipH="1">
                <a:off x="3735" y="6000"/>
                <a:ext cx="220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8202" name="Rectangle 10"/>
              <p:cNvSpPr>
                <a:spLocks noChangeArrowheads="1"/>
              </p:cNvSpPr>
              <p:nvPr/>
            </p:nvSpPr>
            <p:spPr bwMode="auto">
              <a:xfrm>
                <a:off x="3540" y="3915"/>
                <a:ext cx="435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P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03" name="Rectangle 11"/>
              <p:cNvSpPr>
                <a:spLocks noChangeArrowheads="1"/>
              </p:cNvSpPr>
              <p:nvPr/>
            </p:nvSpPr>
            <p:spPr bwMode="auto">
              <a:xfrm>
                <a:off x="7860" y="67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Q</a:t>
                </a:r>
                <a:r>
                  <a:rPr kumimoji="0" lang="fr-FR" sz="1100" b="1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D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04" name="Rectangle 12"/>
              <p:cNvSpPr>
                <a:spLocks noChangeArrowheads="1"/>
              </p:cNvSpPr>
              <p:nvPr/>
            </p:nvSpPr>
            <p:spPr bwMode="auto">
              <a:xfrm>
                <a:off x="7695" y="4665"/>
                <a:ext cx="600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Q</a:t>
                </a:r>
                <a:r>
                  <a:rPr kumimoji="0" lang="fr-FR" sz="1100" b="1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O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05" name="Rectangle 13"/>
              <p:cNvSpPr>
                <a:spLocks noChangeArrowheads="1"/>
              </p:cNvSpPr>
              <p:nvPr/>
            </p:nvSpPr>
            <p:spPr bwMode="auto">
              <a:xfrm>
                <a:off x="8520" y="7729"/>
                <a:ext cx="435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Q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06" name="Rectangle 14"/>
              <p:cNvSpPr>
                <a:spLocks noChangeArrowheads="1"/>
              </p:cNvSpPr>
              <p:nvPr/>
            </p:nvSpPr>
            <p:spPr bwMode="auto">
              <a:xfrm>
                <a:off x="5721" y="8059"/>
                <a:ext cx="564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Q</a:t>
                </a:r>
                <a:r>
                  <a:rPr kumimoji="0" lang="fr-FR" sz="1100" b="1" i="0" u="none" strike="noStrike" cap="none" normalizeH="0" baseline="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*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07" name="Rectangle 15"/>
              <p:cNvSpPr>
                <a:spLocks noChangeArrowheads="1"/>
              </p:cNvSpPr>
              <p:nvPr/>
            </p:nvSpPr>
            <p:spPr bwMode="auto">
              <a:xfrm>
                <a:off x="5706" y="5325"/>
                <a:ext cx="435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E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08" name="Rectangle 16"/>
              <p:cNvSpPr>
                <a:spLocks noChangeArrowheads="1"/>
              </p:cNvSpPr>
              <p:nvPr/>
            </p:nvSpPr>
            <p:spPr bwMode="auto">
              <a:xfrm>
                <a:off x="3075" y="5790"/>
                <a:ext cx="555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P</a:t>
                </a:r>
                <a:r>
                  <a:rPr kumimoji="0" lang="fr-FR" sz="1100" b="1" i="0" u="none" strike="noStrike" cap="none" normalizeH="0" baseline="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*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8209" name="AutoShape 17"/>
            <p:cNvCxnSpPr>
              <a:cxnSpLocks noChangeShapeType="1"/>
            </p:cNvCxnSpPr>
            <p:nvPr/>
          </p:nvCxnSpPr>
          <p:spPr bwMode="auto">
            <a:xfrm flipV="1">
              <a:off x="4125" y="4068"/>
              <a:ext cx="3270" cy="1950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/>
            </a:ln>
          </p:spPr>
        </p:cxnSp>
        <p:cxnSp>
          <p:nvCxnSpPr>
            <p:cNvPr id="8210" name="AutoShape 18"/>
            <p:cNvCxnSpPr>
              <a:cxnSpLocks noChangeShapeType="1"/>
            </p:cNvCxnSpPr>
            <p:nvPr/>
          </p:nvCxnSpPr>
          <p:spPr bwMode="auto">
            <a:xfrm>
              <a:off x="4951" y="5475"/>
              <a:ext cx="0" cy="24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8211" name="AutoShape 19"/>
            <p:cNvCxnSpPr>
              <a:cxnSpLocks noChangeShapeType="1"/>
            </p:cNvCxnSpPr>
            <p:nvPr/>
          </p:nvCxnSpPr>
          <p:spPr bwMode="auto">
            <a:xfrm flipH="1">
              <a:off x="3735" y="5490"/>
              <a:ext cx="121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8212" name="Rectangle 20"/>
            <p:cNvSpPr>
              <a:spLocks noChangeArrowheads="1"/>
            </p:cNvSpPr>
            <p:nvPr/>
          </p:nvSpPr>
          <p:spPr bwMode="auto">
            <a:xfrm>
              <a:off x="3105" y="5220"/>
              <a:ext cx="555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P</a:t>
              </a:r>
              <a:r>
                <a:rPr kumimoji="0" lang="fr-FR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T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3" name="Rectangle 21"/>
            <p:cNvSpPr>
              <a:spLocks noChangeArrowheads="1"/>
            </p:cNvSpPr>
            <p:nvPr/>
          </p:nvSpPr>
          <p:spPr bwMode="auto">
            <a:xfrm>
              <a:off x="4686" y="8044"/>
              <a:ext cx="564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Q</a:t>
              </a:r>
              <a:r>
                <a:rPr kumimoji="0" lang="fr-FR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T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4" name="Rectangle 22"/>
            <p:cNvSpPr>
              <a:spLocks noChangeArrowheads="1"/>
            </p:cNvSpPr>
            <p:nvPr/>
          </p:nvSpPr>
          <p:spPr bwMode="auto">
            <a:xfrm>
              <a:off x="4746" y="4860"/>
              <a:ext cx="504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E</a:t>
              </a:r>
              <a:r>
                <a:rPr kumimoji="0" lang="fr-FR" sz="11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’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5" name="Rectangle 23"/>
            <p:cNvSpPr>
              <a:spLocks noChangeArrowheads="1"/>
            </p:cNvSpPr>
            <p:nvPr/>
          </p:nvSpPr>
          <p:spPr bwMode="auto">
            <a:xfrm>
              <a:off x="7485" y="3810"/>
              <a:ext cx="600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Q</a:t>
              </a:r>
              <a:r>
                <a:rPr kumimoji="0" lang="fr-FR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O</a:t>
              </a:r>
              <a:r>
                <a:rPr kumimoji="0" lang="fr-FR" sz="11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’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5076056" y="3223429"/>
            <a:ext cx="38884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تعبر الوضعية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E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Sakkal Majalla" pitchFamily="2" charset="-78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عن التوازن الجديد، ليصبح سعر التوازن الجديد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P</a:t>
            </a:r>
            <a:r>
              <a:rPr kumimoji="0" lang="fr-FR" sz="2000" b="1" i="0" u="none" strike="noStrike" cap="none" normalizeH="0" baseline="-3000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T 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و كمية التوازن الجديدة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2000" b="1" i="0" u="none" strike="noStrike" cap="none" normalizeH="0" baseline="-3000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T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ar-DZ" sz="20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.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هذا </a:t>
            </a:r>
            <a:r>
              <a:rPr kumimoji="0" lang="ar-DZ" sz="20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الإرتفاع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في الثمن هو الجزء الذي يتمكن المنتج من تحميله للمستهلك من عبء الضريبة.</a:t>
            </a: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04056" y="260648"/>
            <a:ext cx="8316416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مثال: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لدينا دالتي العرض و الطلب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التالتين: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6-2P       Q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3P-4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1- أوجد توازن السوق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2- من أجل تخفيض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الإستهلاك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الوطني و زيادة الإيراد الحكومي تقرر فرض ضريبة تقدر ب 1 ون لكل وحدة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مباعة.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         - أوجد التوازن الجديد.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- أحسب عبء المنتج و عبء المستهلك.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الحل: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1- توازن السوق: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Q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3P-4 = 6-2P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5P = 10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2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نعوض في إحدى المعادلتين: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 = 2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Q = 6-2(2) = 3(2)-4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Q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2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23528" y="773992"/>
            <a:ext cx="8424936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2- حساب التوازن الجديد بعد فرض ضريبة: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Q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3(P-T)-4 = 6-2P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3(P-1)-4 = 6-2P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5P = 13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2.6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نعوض في إحدى المعادلتين: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 = 2.6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Q = 6-2(2.6) = 3(P-T)-4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Q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0.8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- حساب عبء المستهلك و عبء المنتج: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CH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P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-P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*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2.6-2=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0.6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و بالتالي عبء المستهلك تجاه هذه الضريبة هو 0.6 ون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CH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T- CH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1-0.6=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0.4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و بالتالي عبء المنتج تجاه هذه الضريبة هو 0.4 ون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33556" y="404664"/>
            <a:ext cx="875892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2.</a:t>
            </a: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منح إعانة</a:t>
            </a:r>
            <a:endParaRPr kumimoji="0" lang="fr-FR" sz="110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تقوم الدولة بمنح إعانة بهدف تخفيض ثمنها لصالح المستهلك، أو لتشجيع الإنتاج المحلي.</a:t>
            </a:r>
            <a:endParaRPr kumimoji="0" lang="ar-DZ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251520" y="2239367"/>
            <a:ext cx="5328592" cy="3925937"/>
            <a:chOff x="2805" y="6780"/>
            <a:chExt cx="5880" cy="4594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2805" y="6780"/>
              <a:ext cx="5880" cy="4594"/>
              <a:chOff x="3075" y="3915"/>
              <a:chExt cx="5880" cy="4594"/>
            </a:xfrm>
          </p:grpSpPr>
          <p:cxnSp>
            <p:nvCxnSpPr>
              <p:cNvPr id="5124" name="AutoShape 4"/>
              <p:cNvCxnSpPr>
                <a:cxnSpLocks noChangeShapeType="1"/>
              </p:cNvCxnSpPr>
              <p:nvPr/>
            </p:nvCxnSpPr>
            <p:spPr bwMode="auto">
              <a:xfrm>
                <a:off x="3735" y="7952"/>
                <a:ext cx="475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5125" name="AutoShape 5"/>
              <p:cNvCxnSpPr>
                <a:cxnSpLocks noChangeShapeType="1"/>
              </p:cNvCxnSpPr>
              <p:nvPr/>
            </p:nvCxnSpPr>
            <p:spPr bwMode="auto">
              <a:xfrm flipV="1">
                <a:off x="3735" y="4425"/>
                <a:ext cx="0" cy="352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5126" name="AutoShape 6"/>
              <p:cNvCxnSpPr>
                <a:cxnSpLocks noChangeShapeType="1"/>
              </p:cNvCxnSpPr>
              <p:nvPr/>
            </p:nvCxnSpPr>
            <p:spPr bwMode="auto">
              <a:xfrm>
                <a:off x="4275" y="5118"/>
                <a:ext cx="3585" cy="189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5127" name="AutoShape 7"/>
              <p:cNvCxnSpPr>
                <a:cxnSpLocks noChangeShapeType="1"/>
              </p:cNvCxnSpPr>
              <p:nvPr/>
            </p:nvCxnSpPr>
            <p:spPr bwMode="auto">
              <a:xfrm flipV="1">
                <a:off x="4425" y="4938"/>
                <a:ext cx="3270" cy="1950"/>
              </a:xfrm>
              <a:prstGeom prst="straightConnector1">
                <a:avLst/>
              </a:prstGeom>
              <a:noFill/>
              <a:ln w="19050">
                <a:solidFill>
                  <a:srgbClr val="1F497D"/>
                </a:solidFill>
                <a:round/>
                <a:headEnd/>
                <a:tailEnd/>
              </a:ln>
            </p:spPr>
          </p:cxnSp>
          <p:cxnSp>
            <p:nvCxnSpPr>
              <p:cNvPr id="5128" name="AutoShape 8"/>
              <p:cNvCxnSpPr>
                <a:cxnSpLocks noChangeShapeType="1"/>
              </p:cNvCxnSpPr>
              <p:nvPr/>
            </p:nvCxnSpPr>
            <p:spPr bwMode="auto">
              <a:xfrm>
                <a:off x="5940" y="6000"/>
                <a:ext cx="0" cy="195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5129" name="AutoShape 9"/>
              <p:cNvCxnSpPr>
                <a:cxnSpLocks noChangeShapeType="1"/>
              </p:cNvCxnSpPr>
              <p:nvPr/>
            </p:nvCxnSpPr>
            <p:spPr bwMode="auto">
              <a:xfrm flipH="1">
                <a:off x="3735" y="6000"/>
                <a:ext cx="220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5130" name="Rectangle 10"/>
              <p:cNvSpPr>
                <a:spLocks noChangeArrowheads="1"/>
              </p:cNvSpPr>
              <p:nvPr/>
            </p:nvSpPr>
            <p:spPr bwMode="auto">
              <a:xfrm>
                <a:off x="3540" y="3915"/>
                <a:ext cx="435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P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31" name="Rectangle 11"/>
              <p:cNvSpPr>
                <a:spLocks noChangeArrowheads="1"/>
              </p:cNvSpPr>
              <p:nvPr/>
            </p:nvSpPr>
            <p:spPr bwMode="auto">
              <a:xfrm>
                <a:off x="7860" y="67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Q</a:t>
                </a:r>
                <a:r>
                  <a:rPr kumimoji="0" lang="fr-FR" sz="1100" b="1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D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32" name="Rectangle 12"/>
              <p:cNvSpPr>
                <a:spLocks noChangeArrowheads="1"/>
              </p:cNvSpPr>
              <p:nvPr/>
            </p:nvSpPr>
            <p:spPr bwMode="auto">
              <a:xfrm>
                <a:off x="7695" y="4665"/>
                <a:ext cx="600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Q</a:t>
                </a:r>
                <a:r>
                  <a:rPr kumimoji="0" lang="fr-FR" sz="1100" b="1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O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33" name="Rectangle 13"/>
              <p:cNvSpPr>
                <a:spLocks noChangeArrowheads="1"/>
              </p:cNvSpPr>
              <p:nvPr/>
            </p:nvSpPr>
            <p:spPr bwMode="auto">
              <a:xfrm>
                <a:off x="8520" y="7729"/>
                <a:ext cx="435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Q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34" name="Rectangle 14"/>
              <p:cNvSpPr>
                <a:spLocks noChangeArrowheads="1"/>
              </p:cNvSpPr>
              <p:nvPr/>
            </p:nvSpPr>
            <p:spPr bwMode="auto">
              <a:xfrm>
                <a:off x="5721" y="8059"/>
                <a:ext cx="564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Q</a:t>
                </a:r>
                <a:r>
                  <a:rPr kumimoji="0" lang="fr-FR" sz="1100" b="1" i="0" u="none" strike="noStrike" cap="none" normalizeH="0" baseline="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*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35" name="Rectangle 15"/>
              <p:cNvSpPr>
                <a:spLocks noChangeArrowheads="1"/>
              </p:cNvSpPr>
              <p:nvPr/>
            </p:nvSpPr>
            <p:spPr bwMode="auto">
              <a:xfrm>
                <a:off x="5706" y="5325"/>
                <a:ext cx="435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E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36" name="Rectangle 16"/>
              <p:cNvSpPr>
                <a:spLocks noChangeArrowheads="1"/>
              </p:cNvSpPr>
              <p:nvPr/>
            </p:nvSpPr>
            <p:spPr bwMode="auto">
              <a:xfrm>
                <a:off x="3075" y="5790"/>
                <a:ext cx="555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P</a:t>
                </a:r>
                <a:r>
                  <a:rPr kumimoji="0" lang="fr-FR" sz="1100" b="1" i="0" u="none" strike="noStrike" cap="none" normalizeH="0" baseline="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*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5137" name="AutoShape 17"/>
            <p:cNvCxnSpPr>
              <a:cxnSpLocks noChangeShapeType="1"/>
            </p:cNvCxnSpPr>
            <p:nvPr/>
          </p:nvCxnSpPr>
          <p:spPr bwMode="auto">
            <a:xfrm flipV="1">
              <a:off x="4545" y="8418"/>
              <a:ext cx="3270" cy="1950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/>
            </a:ln>
          </p:spPr>
        </p:cxnSp>
        <p:cxnSp>
          <p:nvCxnSpPr>
            <p:cNvPr id="5138" name="AutoShape 18"/>
            <p:cNvCxnSpPr>
              <a:cxnSpLocks noChangeShapeType="1"/>
            </p:cNvCxnSpPr>
            <p:nvPr/>
          </p:nvCxnSpPr>
          <p:spPr bwMode="auto">
            <a:xfrm>
              <a:off x="6406" y="9270"/>
              <a:ext cx="1" cy="15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139" name="AutoShape 19"/>
            <p:cNvCxnSpPr>
              <a:cxnSpLocks noChangeShapeType="1"/>
            </p:cNvCxnSpPr>
            <p:nvPr/>
          </p:nvCxnSpPr>
          <p:spPr bwMode="auto">
            <a:xfrm flipH="1">
              <a:off x="3465" y="9270"/>
              <a:ext cx="295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2835" y="9075"/>
              <a:ext cx="555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P</a:t>
              </a:r>
              <a:r>
                <a:rPr kumimoji="0" lang="fr-FR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S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41" name="Rectangle 21"/>
            <p:cNvSpPr>
              <a:spLocks noChangeArrowheads="1"/>
            </p:cNvSpPr>
            <p:nvPr/>
          </p:nvSpPr>
          <p:spPr bwMode="auto">
            <a:xfrm>
              <a:off x="6156" y="10909"/>
              <a:ext cx="669" cy="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Q</a:t>
              </a:r>
              <a:r>
                <a:rPr kumimoji="0" lang="fr-FR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S</a:t>
              </a:r>
              <a:fld id="{BEE6A79D-27AC-479D-AB81-33C6F14E304A}" type="slidenum">
                <a:rPr kumimoji="0" lang="ar-SA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t>9</a:t>
              </a:fld>
              <a:fld id="{5DE96077-85DF-431D-B635-7AC108E8AED7}" type="slidenum">
                <a:rPr kumimoji="0" lang="ar-SA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t>9</a:t>
              </a:fld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42" name="Rectangle 22"/>
            <p:cNvSpPr>
              <a:spLocks noChangeArrowheads="1"/>
            </p:cNvSpPr>
            <p:nvPr/>
          </p:nvSpPr>
          <p:spPr bwMode="auto">
            <a:xfrm>
              <a:off x="6171" y="8625"/>
              <a:ext cx="504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E</a:t>
              </a:r>
              <a:r>
                <a:rPr kumimoji="0" lang="fr-FR" sz="11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’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43" name="Rectangle 23"/>
            <p:cNvSpPr>
              <a:spLocks noChangeArrowheads="1"/>
            </p:cNvSpPr>
            <p:nvPr/>
          </p:nvSpPr>
          <p:spPr bwMode="auto">
            <a:xfrm>
              <a:off x="7860" y="8175"/>
              <a:ext cx="600" cy="4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Q</a:t>
              </a:r>
              <a:r>
                <a:rPr kumimoji="0" lang="fr-FR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O</a:t>
              </a:r>
              <a:r>
                <a:rPr kumimoji="0" lang="fr-FR" sz="11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’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5868144" y="2854750"/>
            <a:ext cx="316835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تعبر الوضعية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E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Sakkal Majalla" pitchFamily="2" charset="-78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عن التوازن الجديد، ليصبح سعر التوازن الجديد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P</a:t>
            </a:r>
            <a:r>
              <a:rPr kumimoji="0" lang="fr-FR" sz="2000" b="1" i="0" u="none" strike="noStrike" cap="none" normalizeH="0" baseline="-3000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S 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و </a:t>
            </a:r>
            <a:r>
              <a:rPr kumimoji="0" lang="ar-DZ" sz="20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كميةالتوازن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الجديدة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Q</a:t>
            </a:r>
            <a:r>
              <a:rPr kumimoji="0" lang="fr-FR" sz="2000" b="1" i="0" u="none" strike="noStrike" cap="none" normalizeH="0" baseline="-3000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S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ar-DZ" sz="20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.</a:t>
            </a: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عند منح إعانة تنخفض تكاليف الإنتاج و بالتالي تزداد الكمية المعروضة فينتقل منحنى العرض نحو اليمين، مما يؤدي إلى انخفاض السعر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.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696</Words>
  <Application>Microsoft Office PowerPoint</Application>
  <PresentationFormat>Affichage à l'écran (4:3)</PresentationFormat>
  <Paragraphs>123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Hidayat</dc:creator>
  <cp:lastModifiedBy>Hidayat</cp:lastModifiedBy>
  <cp:revision>17</cp:revision>
  <dcterms:created xsi:type="dcterms:W3CDTF">2023-05-03T22:45:16Z</dcterms:created>
  <dcterms:modified xsi:type="dcterms:W3CDTF">2023-06-08T22:08:38Z</dcterms:modified>
</cp:coreProperties>
</file>