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56" r:id="rId3"/>
    <p:sldId id="257" r:id="rId4"/>
    <p:sldId id="258" r:id="rId5"/>
    <p:sldId id="259" r:id="rId6"/>
    <p:sldId id="260" r:id="rId7"/>
    <p:sldId id="261" r:id="rId8"/>
    <p:sldId id="262" r:id="rId9"/>
    <p:sldId id="263" r:id="rId10"/>
    <p:sldId id="266" r:id="rId11"/>
    <p:sldId id="267" r:id="rId12"/>
    <p:sldId id="268" r:id="rId13"/>
    <p:sldId id="269" r:id="rId14"/>
    <p:sldId id="270" r:id="rId15"/>
    <p:sldId id="271"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57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2D961-766D-49D2-973F-AA4F7F0B6347}" type="datetimeFigureOut">
              <a:rPr lang="fr-FR" smtClean="0"/>
              <a:pPr/>
              <a:t>09/04/2020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4E2E6-BBB4-4A6D-AB80-5D71644D9FE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284E2E6-BBB4-4A6D-AB80-5D71644D9FE8}"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1FBC2C-8F20-4287-97E6-30834CF43F3F}" type="datetimeFigureOut">
              <a:rPr lang="fr-FR" smtClean="0"/>
              <a:pPr/>
              <a:t>09/04/2020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64B0CB-698C-4AD4-93FE-7741680A515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BC2C-8F20-4287-97E6-30834CF43F3F}" type="datetimeFigureOut">
              <a:rPr lang="fr-FR" smtClean="0"/>
              <a:pPr/>
              <a:t>09/04/2020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4B0CB-698C-4AD4-93FE-7741680A515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TD </a:t>
            </a:r>
            <a:r>
              <a:rPr lang="fr-FR" dirty="0" smtClean="0"/>
              <a:t>n°03</a:t>
            </a:r>
            <a:endParaRPr lang="fr-FR" dirty="0"/>
          </a:p>
        </p:txBody>
      </p:sp>
      <p:sp>
        <p:nvSpPr>
          <p:cNvPr id="3" name="Espace réservé du contenu 2"/>
          <p:cNvSpPr>
            <a:spLocks noGrp="1"/>
          </p:cNvSpPr>
          <p:nvPr>
            <p:ph idx="1"/>
          </p:nvPr>
        </p:nvSpPr>
        <p:spPr/>
        <p:txBody>
          <a:bodyPr/>
          <a:lstStyle/>
          <a:p>
            <a:r>
              <a:rPr lang="fr-FR" dirty="0" smtClean="0"/>
              <a:t>La biogéographie Botanique</a:t>
            </a:r>
          </a:p>
          <a:p>
            <a:r>
              <a:rPr lang="fr-FR" dirty="0" smtClean="0"/>
              <a:t> Les zones climatiques</a:t>
            </a:r>
          </a:p>
          <a:p>
            <a:r>
              <a:rPr lang="fr-FR" dirty="0" smtClean="0"/>
              <a:t>Les régions</a:t>
            </a:r>
          </a:p>
          <a:p>
            <a:r>
              <a:rPr lang="fr-FR" dirty="0" smtClean="0"/>
              <a:t>Les domaines floraux</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428604"/>
            <a:ext cx="8229600" cy="5697559"/>
          </a:xfrm>
        </p:spPr>
        <p:txBody>
          <a:bodyPr>
            <a:normAutofit fontScale="70000" lnSpcReduction="20000"/>
          </a:bodyPr>
          <a:lstStyle/>
          <a:p>
            <a:pPr>
              <a:buNone/>
            </a:pPr>
            <a:r>
              <a:rPr lang="fr-FR" b="1" i="1" dirty="0" smtClean="0"/>
              <a:t>5° Zone australe. </a:t>
            </a:r>
            <a:r>
              <a:rPr lang="fr-FR" dirty="0" smtClean="0"/>
              <a:t> </a:t>
            </a:r>
            <a:br>
              <a:rPr lang="fr-FR" dirty="0" smtClean="0"/>
            </a:br>
            <a:r>
              <a:rPr lang="fr-FR" dirty="0" smtClean="0"/>
              <a:t>Forêts avec arbres à feuilles persistantes et caduques, avec Conifères; prairies et pampas </a:t>
            </a:r>
            <a:r>
              <a:rPr lang="fr-FR" dirty="0" err="1" smtClean="0"/>
              <a:t>gramineux</a:t>
            </a:r>
            <a:r>
              <a:rPr lang="fr-FR" dirty="0" smtClean="0"/>
              <a:t>. </a:t>
            </a:r>
          </a:p>
          <a:p>
            <a:pPr>
              <a:buNone/>
            </a:pPr>
            <a:r>
              <a:rPr lang="fr-FR" dirty="0" smtClean="0"/>
              <a:t>Eté très chaud; en hiver, la T° descend rarement au-dessous de 0° : </a:t>
            </a:r>
          </a:p>
          <a:p>
            <a:r>
              <a:rPr lang="fr-FR" dirty="0" smtClean="0"/>
              <a:t> </a:t>
            </a:r>
            <a:r>
              <a:rPr lang="fr-FR" dirty="0" smtClean="0">
                <a:solidFill>
                  <a:srgbClr val="C00000"/>
                </a:solidFill>
              </a:rPr>
              <a:t>1° Région des pampas et des déserts</a:t>
            </a:r>
            <a:r>
              <a:rPr lang="fr-FR" dirty="0" smtClean="0"/>
              <a:t>, </a:t>
            </a:r>
          </a:p>
          <a:p>
            <a:r>
              <a:rPr lang="fr-FR" dirty="0" smtClean="0"/>
              <a:t>été très chaud et sec; pluies estivales insignifiantes (pampas de l'Amérique méridionale, plaine du Kalahari en Afrique, plaines et déserts de l'Australie); </a:t>
            </a:r>
          </a:p>
          <a:p>
            <a:r>
              <a:rPr lang="fr-FR" dirty="0" smtClean="0"/>
              <a:t> </a:t>
            </a:r>
            <a:r>
              <a:rPr lang="fr-FR" dirty="0" smtClean="0">
                <a:solidFill>
                  <a:srgbClr val="C00000"/>
                </a:solidFill>
              </a:rPr>
              <a:t>2° Région des arbres verts. </a:t>
            </a:r>
            <a:r>
              <a:rPr lang="fr-FR" dirty="0" smtClean="0"/>
              <a:t>Pluies d'été ou de fin d'été (Paraguay, Brésil méridional en Amérique; côte de Natal en Afrique; Est du Queensland et Nouvelle-Galles du Sud en Australie);  </a:t>
            </a:r>
          </a:p>
          <a:p>
            <a:r>
              <a:rPr lang="fr-FR" dirty="0" smtClean="0">
                <a:solidFill>
                  <a:srgbClr val="C00000"/>
                </a:solidFill>
              </a:rPr>
              <a:t>3° Région des broussailles vertes, déserte, aride.</a:t>
            </a:r>
            <a:r>
              <a:rPr lang="fr-FR" dirty="0" smtClean="0"/>
              <a:t> </a:t>
            </a:r>
          </a:p>
          <a:p>
            <a:r>
              <a:rPr lang="fr-FR" dirty="0" smtClean="0"/>
              <a:t>Eté très sec, pluies hivernales (Chili par 30° S., partie de l'Australie méridionale);  </a:t>
            </a:r>
          </a:p>
          <a:p>
            <a:r>
              <a:rPr lang="fr-FR" dirty="0" smtClean="0">
                <a:solidFill>
                  <a:srgbClr val="C00000"/>
                </a:solidFill>
              </a:rPr>
              <a:t>4° Région des forêts et des broussailles vertes avec Conifères; </a:t>
            </a:r>
            <a:r>
              <a:rPr lang="fr-FR" dirty="0" smtClean="0"/>
              <a:t>végétation ininterrompue; hiver doux, été tempéré; pluies toute l'année; climat océanien (Valdivia en Amérique, régions pluvieuses occidentales des Andes méridionales; Victoria en Australie, Tasmanie, Nouvelle-Zélande septentrionale).</a:t>
            </a:r>
          </a:p>
          <a:p>
            <a:pPr>
              <a:buNone/>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500042"/>
            <a:ext cx="8229600" cy="5626121"/>
          </a:xfrm>
        </p:spPr>
        <p:txBody>
          <a:bodyPr>
            <a:normAutofit fontScale="77500" lnSpcReduction="20000"/>
          </a:bodyPr>
          <a:lstStyle/>
          <a:p>
            <a:r>
              <a:rPr lang="fr-FR" b="1" dirty="0" smtClean="0"/>
              <a:t>6° Zone antarctique. </a:t>
            </a:r>
            <a:r>
              <a:rPr lang="fr-FR" dirty="0" smtClean="0"/>
              <a:t> </a:t>
            </a:r>
          </a:p>
          <a:p>
            <a:pPr>
              <a:buNone/>
            </a:pPr>
            <a:r>
              <a:rPr lang="fr-FR" dirty="0" smtClean="0"/>
              <a:t> continent austral /C BLANC</a:t>
            </a:r>
            <a:br>
              <a:rPr lang="fr-FR" dirty="0" smtClean="0"/>
            </a:br>
            <a:r>
              <a:rPr lang="fr-FR" dirty="0" smtClean="0"/>
              <a:t>Broussailles basses, vertes; végétation </a:t>
            </a:r>
            <a:r>
              <a:rPr lang="fr-FR" dirty="0" err="1" smtClean="0"/>
              <a:t>gramineuse</a:t>
            </a:r>
            <a:r>
              <a:rPr lang="fr-FR" dirty="0"/>
              <a:t> </a:t>
            </a:r>
            <a:r>
              <a:rPr lang="fr-FR" dirty="0" smtClean="0"/>
              <a:t>herbacée intermittente; Mousses et Lichens; température relativement plus douce que dans la région arctique :  </a:t>
            </a:r>
          </a:p>
          <a:p>
            <a:r>
              <a:rPr lang="fr-FR" dirty="0" smtClean="0">
                <a:solidFill>
                  <a:srgbClr val="C00000"/>
                </a:solidFill>
              </a:rPr>
              <a:t>1° Région Buissons du versant pacifique </a:t>
            </a:r>
            <a:r>
              <a:rPr lang="fr-FR" dirty="0" smtClean="0"/>
              <a:t>des Andes de Patagonie; pluies abondantes; ici se rattachent aussi la Nouvelle-Zélande méridionale, les îles Auckland; </a:t>
            </a:r>
          </a:p>
          <a:p>
            <a:r>
              <a:rPr lang="fr-FR" dirty="0" smtClean="0">
                <a:solidFill>
                  <a:srgbClr val="C00000"/>
                </a:solidFill>
              </a:rPr>
              <a:t>2° Région Buissons épineux du versant oriental en Patagonie; </a:t>
            </a:r>
          </a:p>
          <a:p>
            <a:r>
              <a:rPr lang="fr-FR" dirty="0" smtClean="0">
                <a:solidFill>
                  <a:srgbClr val="C00000"/>
                </a:solidFill>
              </a:rPr>
              <a:t>3° Région Pas de buissons; herbes et sous-arbrisseaux avec Mousses et Lichens. Eté froid et hiver doux relativement (</a:t>
            </a:r>
            <a:r>
              <a:rPr lang="fr-FR" dirty="0" err="1" smtClean="0">
                <a:solidFill>
                  <a:srgbClr val="C00000"/>
                </a:solidFill>
              </a:rPr>
              <a:t>Georgie</a:t>
            </a:r>
            <a:r>
              <a:rPr lang="fr-FR" dirty="0" smtClean="0">
                <a:solidFill>
                  <a:srgbClr val="C00000"/>
                </a:solidFill>
              </a:rPr>
              <a:t> du Sud, îles Kerguelen, îles Saint-Paul et d'Amsterdam (TAAF), etc.). </a:t>
            </a:r>
          </a:p>
          <a:p>
            <a:r>
              <a:rPr lang="fr-FR" dirty="0" smtClean="0">
                <a:solidFill>
                  <a:srgbClr val="00B050"/>
                </a:solidFill>
              </a:rPr>
              <a:t>Montagnes : régions alpines des chaînes méridionales de l'Australie, Alpes de la Nouvelle-Zélande.</a:t>
            </a:r>
            <a:endParaRPr lang="fr-FR"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642918"/>
            <a:ext cx="8229600" cy="5483245"/>
          </a:xfrm>
        </p:spPr>
        <p:txBody>
          <a:bodyPr>
            <a:normAutofit fontScale="85000" lnSpcReduction="10000"/>
          </a:bodyPr>
          <a:lstStyle/>
          <a:p>
            <a:pPr>
              <a:buNone/>
            </a:pPr>
            <a:r>
              <a:rPr lang="fr-FR" dirty="0" smtClean="0"/>
              <a:t>méridional, issu de midi                   sud</a:t>
            </a:r>
          </a:p>
          <a:p>
            <a:pPr>
              <a:buNone/>
            </a:pPr>
            <a:r>
              <a:rPr lang="fr-FR" dirty="0" smtClean="0"/>
              <a:t>Septentrional               nord</a:t>
            </a:r>
          </a:p>
          <a:p>
            <a:pPr>
              <a:buNone/>
            </a:pPr>
            <a:r>
              <a:rPr lang="fr-FR" b="1" dirty="0" smtClean="0"/>
              <a:t>Les domaines floraux.</a:t>
            </a:r>
            <a:r>
              <a:rPr lang="fr-FR" dirty="0" smtClean="0"/>
              <a:t> </a:t>
            </a:r>
            <a:br>
              <a:rPr lang="fr-FR" dirty="0" smtClean="0"/>
            </a:br>
            <a:r>
              <a:rPr lang="fr-FR" dirty="0" smtClean="0"/>
              <a:t>On peut encore envisager la distribution des végétaux sur le globe à un autre point de vue, c.-à-d. en accordant une importance prédominante au caractère spécial que présentent les éléments constituants de la flore d'une région naturelle, voire parfois d'un continent entier. La flore de l'Australie, par exemple, conserve partout le même caractère; malgré la diversité des conditions climatiques que présente du Nord au Sud cette grande terre. C'est ainsi qu'a pris naissance la conception des domaines floraux, puis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500042"/>
            <a:ext cx="8229600" cy="5626121"/>
          </a:xfrm>
        </p:spPr>
        <p:txBody>
          <a:bodyPr>
            <a:normAutofit fontScale="92500"/>
          </a:bodyPr>
          <a:lstStyle/>
          <a:p>
            <a:pPr>
              <a:buNone/>
            </a:pPr>
            <a:r>
              <a:rPr lang="fr-FR" dirty="0" smtClean="0"/>
              <a:t>celle de la division de ces domaines en districts floraux plus restreints : le caractère de la flore changeant d'un district à l'autre, d'un domaine au domaine voisin. Pour la division de la flore terrestre en domaines, nous suivrons ici encore le cadre établi par Drude, tout en le modifiant sur quelques points, car ce classement nous paraît devenir trop compliqué et assez peu naturel; les limites imposées à cet article ne nous permettent pas d'énumérer tous les districts admis par Drude; nous nous bornerons à en indiquer les principaux :- </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4294967295"/>
          </p:nvPr>
        </p:nvSpPr>
        <p:spPr>
          <a:xfrm>
            <a:off x="457200" y="428604"/>
            <a:ext cx="7829576" cy="5786478"/>
          </a:xfrm>
          <a:prstGeom prst="rect">
            <a:avLst/>
          </a:prstGeom>
        </p:spPr>
        <p:txBody>
          <a:bodyPr>
            <a:normAutofit fontScale="62500" lnSpcReduction="20000"/>
          </a:bodyPr>
          <a:lstStyle/>
          <a:p>
            <a:pPr>
              <a:buFont typeface="Wingdings" pitchFamily="2" charset="2"/>
              <a:buChar char="Ø"/>
            </a:pPr>
            <a:r>
              <a:rPr lang="fr-FR" b="1" dirty="0" smtClean="0"/>
              <a:t>Domaine arctique circumpolaire</a:t>
            </a:r>
            <a:r>
              <a:rPr lang="fr-FR" dirty="0" smtClean="0"/>
              <a:t>. - Scandinavie, extrême Nord, Groenland, îles Arctiques, Sibérie septentrionale extrême. </a:t>
            </a:r>
          </a:p>
          <a:p>
            <a:pPr>
              <a:buFont typeface="Wingdings" pitchFamily="2" charset="2"/>
              <a:buChar char="Ø"/>
            </a:pPr>
            <a:r>
              <a:rPr lang="fr-FR" dirty="0" smtClean="0"/>
              <a:t> </a:t>
            </a:r>
            <a:r>
              <a:rPr lang="fr-FR" b="1" dirty="0" smtClean="0"/>
              <a:t>Domaine forestier européen-asiatique</a:t>
            </a:r>
            <a:r>
              <a:rPr lang="fr-FR" dirty="0" smtClean="0"/>
              <a:t>. </a:t>
            </a:r>
            <a:r>
              <a:rPr lang="fr-FR" b="1" dirty="0" smtClean="0"/>
              <a:t>- </a:t>
            </a:r>
            <a:r>
              <a:rPr lang="fr-FR" dirty="0" smtClean="0"/>
              <a:t>Europe septentrionale moyenne et Sibérie;  Europe centrale et occidentale.  </a:t>
            </a:r>
          </a:p>
          <a:p>
            <a:pPr>
              <a:buFont typeface="Wingdings" pitchFamily="2" charset="2"/>
              <a:buChar char="Ø"/>
            </a:pPr>
            <a:r>
              <a:rPr lang="fr-FR" b="1" dirty="0" smtClean="0"/>
              <a:t>Domaine atlantique-méditerranéen-oriental</a:t>
            </a:r>
            <a:r>
              <a:rPr lang="fr-FR" dirty="0" smtClean="0"/>
              <a:t>. - Iles Atlantiques, régions méditerranéenne et asiatique occidentale.  </a:t>
            </a:r>
          </a:p>
          <a:p>
            <a:pPr>
              <a:buFont typeface="Wingdings" pitchFamily="2" charset="2"/>
              <a:buChar char="Ø"/>
            </a:pPr>
            <a:r>
              <a:rPr lang="fr-FR" b="1" dirty="0" smtClean="0"/>
              <a:t>Domaine de l'Asie centrale</a:t>
            </a:r>
            <a:r>
              <a:rPr lang="fr-FR" dirty="0" smtClean="0"/>
              <a:t>. - Steppes et forêts des régions </a:t>
            </a:r>
            <a:r>
              <a:rPr lang="fr-FR" dirty="0" err="1" smtClean="0"/>
              <a:t>aralo</a:t>
            </a:r>
            <a:r>
              <a:rPr lang="fr-FR" dirty="0" smtClean="0"/>
              <a:t>-caspiennes, du Turkestan, de la Mongolie et du Tibet. Versant Nord et Ouest de l'Himalaya.  </a:t>
            </a:r>
          </a:p>
          <a:p>
            <a:pPr>
              <a:buFont typeface="Wingdings" pitchFamily="2" charset="2"/>
              <a:buChar char="Ø"/>
            </a:pPr>
            <a:r>
              <a:rPr lang="fr-FR" b="1" dirty="0" smtClean="0"/>
              <a:t>Domaine de l'Asie orientale</a:t>
            </a:r>
            <a:r>
              <a:rPr lang="fr-FR" dirty="0" smtClean="0"/>
              <a:t>. - Chine, Japon.  </a:t>
            </a:r>
          </a:p>
          <a:p>
            <a:pPr>
              <a:buFont typeface="Wingdings" pitchFamily="2" charset="2"/>
              <a:buChar char="Ø"/>
            </a:pPr>
            <a:r>
              <a:rPr lang="fr-FR" b="1" dirty="0" smtClean="0"/>
              <a:t>Domaine des déserts de l'Afrique Nord et de l'Arabie</a:t>
            </a:r>
            <a:r>
              <a:rPr lang="fr-FR" dirty="0" smtClean="0"/>
              <a:t>. - Sahara, Arabie.  </a:t>
            </a:r>
          </a:p>
          <a:p>
            <a:pPr>
              <a:buFont typeface="Wingdings" pitchFamily="2" charset="2"/>
              <a:buChar char="Ø"/>
            </a:pPr>
            <a:r>
              <a:rPr lang="fr-FR" b="1" dirty="0" smtClean="0"/>
              <a:t>Domaine de l'Afrique centrale tropicale et du Sud de l'Arabie</a:t>
            </a:r>
            <a:r>
              <a:rPr lang="fr-FR" dirty="0" smtClean="0"/>
              <a:t>. - Sénégal, Congo, Guinée, Soudan, Ethiopie, Yémen et Afrique orientale. Lacs. Régions du Zambèze. Iles Atlantiques, cap Vert, Sainte-Hélène, Tristan da Cunha.  </a:t>
            </a:r>
          </a:p>
          <a:p>
            <a:pPr>
              <a:buFont typeface="Wingdings" pitchFamily="2" charset="2"/>
              <a:buChar char="Ø"/>
            </a:pPr>
            <a:r>
              <a:rPr lang="fr-FR" b="1" dirty="0" smtClean="0"/>
              <a:t>Domaine de l'Afrique méridionale</a:t>
            </a:r>
            <a:r>
              <a:rPr lang="fr-FR" dirty="0" smtClean="0"/>
              <a:t>. - Kalahari (désert), Transvaal, Karroo, région du Cap.  </a:t>
            </a:r>
          </a:p>
          <a:p>
            <a:pPr>
              <a:buFont typeface="Wingdings" pitchFamily="2" charset="2"/>
              <a:buChar char="Ø"/>
            </a:pPr>
            <a:r>
              <a:rPr lang="fr-FR" b="1" dirty="0" smtClean="0"/>
              <a:t>Domaine madécasse</a:t>
            </a:r>
            <a:r>
              <a:rPr lang="fr-FR" dirty="0" smtClean="0"/>
              <a:t>. - Madagascar, îles Mascareignes, Seychelles.</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idx="1"/>
          </p:nvPr>
        </p:nvSpPr>
        <p:spPr>
          <a:xfrm>
            <a:off x="457200" y="500063"/>
            <a:ext cx="8229600" cy="5626100"/>
          </a:xfrm>
        </p:spPr>
        <p:txBody>
          <a:bodyPr>
            <a:normAutofit fontScale="70000" lnSpcReduction="20000"/>
          </a:bodyPr>
          <a:lstStyle/>
          <a:p>
            <a:pPr>
              <a:buFont typeface="Wingdings" pitchFamily="2" charset="2"/>
              <a:buChar char="Ø"/>
            </a:pPr>
            <a:r>
              <a:rPr lang="fr-FR" b="1" dirty="0" smtClean="0"/>
              <a:t>Domaine des </a:t>
            </a:r>
            <a:r>
              <a:rPr lang="fr-FR" b="1" dirty="0" err="1" smtClean="0"/>
              <a:t>lndes</a:t>
            </a:r>
            <a:r>
              <a:rPr lang="fr-FR" b="1" dirty="0" smtClean="0"/>
              <a:t>-Orientales</a:t>
            </a:r>
            <a:r>
              <a:rPr lang="fr-FR" dirty="0" smtClean="0"/>
              <a:t>. - Versants méridionaux de l'Himalaya, Hindoustan (= Inde du Nord), </a:t>
            </a:r>
            <a:r>
              <a:rPr lang="fr-FR" dirty="0" err="1" smtClean="0"/>
              <a:t>Indo-Chine</a:t>
            </a:r>
            <a:r>
              <a:rPr lang="fr-FR" dirty="0" smtClean="0"/>
              <a:t>, Taïwan, îles de la Sonde, Java, Sumatra, Bornéo, Philippines.  </a:t>
            </a:r>
            <a:r>
              <a:rPr lang="fr-FR" b="1" dirty="0" smtClean="0"/>
              <a:t>Domaine australien</a:t>
            </a:r>
            <a:r>
              <a:rPr lang="fr-FR" dirty="0" smtClean="0"/>
              <a:t>. - Continent australien et Tasmanie.  </a:t>
            </a:r>
          </a:p>
          <a:p>
            <a:pPr>
              <a:buFont typeface="Wingdings" pitchFamily="2" charset="2"/>
              <a:buChar char="Ø"/>
            </a:pPr>
            <a:r>
              <a:rPr lang="fr-FR" b="1" dirty="0" smtClean="0"/>
              <a:t>Domaine néo-zélandais et de l'océan Pacifique</a:t>
            </a:r>
            <a:r>
              <a:rPr lang="fr-FR" dirty="0" smtClean="0"/>
              <a:t>. - Nouvelle-Zélande septentrionale, Nouvelle-Guinée, îles Hawaii. </a:t>
            </a:r>
          </a:p>
          <a:p>
            <a:pPr>
              <a:buFont typeface="Wingdings" pitchFamily="2" charset="2"/>
              <a:buChar char="Ø"/>
            </a:pPr>
            <a:r>
              <a:rPr lang="fr-FR" b="1" dirty="0" smtClean="0"/>
              <a:t>Domaine nord-américain</a:t>
            </a:r>
            <a:r>
              <a:rPr lang="fr-FR" dirty="0" smtClean="0"/>
              <a:t>.- 1° Alaska, Labrador, Canada; 2° Terre-Neuve. Régions des Rocheuses, du Missouri, du Saint-Laurent, des parties de l'Arizona, du Texas, Californie, Nord du Mexique.  </a:t>
            </a:r>
          </a:p>
          <a:p>
            <a:pPr>
              <a:buFont typeface="Wingdings" pitchFamily="2" charset="2"/>
              <a:buChar char="Ø"/>
            </a:pPr>
            <a:r>
              <a:rPr lang="fr-FR" b="1" dirty="0" smtClean="0"/>
              <a:t>Domaine du Mexique et de l'Amérique centrale et intertropicale</a:t>
            </a:r>
            <a:r>
              <a:rPr lang="fr-FR" dirty="0" smtClean="0"/>
              <a:t>.- Mexique, Guatemala, Costa Rica, Panama, Antilles, Venezuela, Orénoque, Colombie, Guyanes, Brésil septentrional, etc., Pérou. </a:t>
            </a:r>
          </a:p>
          <a:p>
            <a:pPr>
              <a:buFont typeface="Wingdings" pitchFamily="2" charset="2"/>
              <a:buChar char="Ø"/>
            </a:pPr>
            <a:r>
              <a:rPr lang="fr-FR" b="1" dirty="0" smtClean="0"/>
              <a:t>Domaine américain </a:t>
            </a:r>
            <a:r>
              <a:rPr lang="fr-FR" b="1" dirty="0" err="1" smtClean="0"/>
              <a:t>extra-tropical</a:t>
            </a:r>
            <a:r>
              <a:rPr lang="fr-FR" b="1" dirty="0" smtClean="0"/>
              <a:t> méridional</a:t>
            </a:r>
            <a:r>
              <a:rPr lang="fr-FR" dirty="0" smtClean="0"/>
              <a:t>. - 1° Brésil méridional, </a:t>
            </a:r>
            <a:r>
              <a:rPr lang="fr-FR" dirty="0" err="1" smtClean="0"/>
              <a:t>Plata</a:t>
            </a:r>
            <a:r>
              <a:rPr lang="fr-FR" dirty="0" smtClean="0"/>
              <a:t>, Chili, Hautes-Andes, Paraguay, etc.; 2° Patagonie.  </a:t>
            </a:r>
          </a:p>
          <a:p>
            <a:pPr>
              <a:buFont typeface="Wingdings" pitchFamily="2" charset="2"/>
              <a:buChar char="Ø"/>
            </a:pPr>
            <a:r>
              <a:rPr lang="fr-FR" b="1" dirty="0" smtClean="0"/>
              <a:t>Domaine antarctique</a:t>
            </a:r>
            <a:r>
              <a:rPr lang="fr-FR" dirty="0" smtClean="0"/>
              <a:t>. - Terres </a:t>
            </a:r>
            <a:r>
              <a:rPr lang="fr-FR" dirty="0" err="1" smtClean="0"/>
              <a:t>magellaniques</a:t>
            </a:r>
            <a:r>
              <a:rPr lang="fr-FR" dirty="0" smtClean="0"/>
              <a:t>, îles Falkland et de Kerguelen, Géorgie du Sud, îles Auckland, Campbell, Nouvelle-Zélande méridionale. </a:t>
            </a:r>
          </a:p>
          <a:p>
            <a:pPr>
              <a:buNone/>
            </a:pP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642910" y="357166"/>
            <a:ext cx="8229600" cy="214314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357158" y="2500306"/>
            <a:ext cx="8429684"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642910" y="357166"/>
            <a:ext cx="7643866" cy="6283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a:srcRect/>
          <a:stretch>
            <a:fillRect/>
          </a:stretch>
        </p:blipFill>
        <p:spPr bwMode="auto">
          <a:xfrm>
            <a:off x="457200" y="428604"/>
            <a:ext cx="8229600"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571480"/>
            <a:ext cx="8229600" cy="5554683"/>
          </a:xfrm>
        </p:spPr>
        <p:txBody>
          <a:bodyPr/>
          <a:lstStyle/>
          <a:p>
            <a:pPr>
              <a:buNone/>
            </a:pPr>
            <a:r>
              <a:rPr lang="fr-FR" b="1" dirty="0" smtClean="0"/>
              <a:t>La géographie botanique</a:t>
            </a:r>
          </a:p>
          <a:p>
            <a:pPr>
              <a:buNone/>
            </a:pPr>
            <a:r>
              <a:rPr lang="fr-FR" sz="2800" b="1" dirty="0" smtClean="0"/>
              <a:t>Les zones de végétation</a:t>
            </a:r>
            <a:r>
              <a:rPr lang="fr-FR" sz="2800" dirty="0" smtClean="0"/>
              <a:t> </a:t>
            </a:r>
            <a:r>
              <a:rPr lang="fr-FR" sz="2800" b="1" dirty="0" smtClean="0"/>
              <a:t>et les domaines floraux</a:t>
            </a:r>
            <a:r>
              <a:rPr lang="fr-FR" sz="2800" dirty="0" smtClean="0"/>
              <a:t/>
            </a:r>
            <a:br>
              <a:rPr lang="fr-FR" sz="2800" dirty="0" smtClean="0"/>
            </a:br>
            <a:endParaRPr lang="fr-FR" sz="2800" dirty="0"/>
          </a:p>
        </p:txBody>
      </p:sp>
      <p:sp>
        <p:nvSpPr>
          <p:cNvPr id="5" name="Rectangle 4"/>
          <p:cNvSpPr/>
          <p:nvPr/>
        </p:nvSpPr>
        <p:spPr>
          <a:xfrm>
            <a:off x="785786" y="2000240"/>
            <a:ext cx="7858180" cy="3785652"/>
          </a:xfrm>
          <a:prstGeom prst="rect">
            <a:avLst/>
          </a:prstGeom>
        </p:spPr>
        <p:txBody>
          <a:bodyPr wrap="square">
            <a:spAutoFit/>
          </a:bodyPr>
          <a:lstStyle/>
          <a:p>
            <a:r>
              <a:rPr lang="fr-FR" sz="2400" dirty="0" smtClean="0"/>
              <a:t>Les critères choisis pour délimiter ces zones peuvent être différents selon les auteurs ou selon la perspective d'étude dans laquelle on se place.</a:t>
            </a:r>
          </a:p>
          <a:p>
            <a:r>
              <a:rPr lang="fr-FR" sz="2400" dirty="0" smtClean="0"/>
              <a:t> S'agissant ici d'une présentation générale, on se contentera donc de distinguer, avec Drude, seulement les zones suivantes, inscrites dans un cadre large de six zones climatiques, et tout en reconnaissant que leur délimitation est loin d'être absolue.</a:t>
            </a:r>
          </a:p>
          <a:p>
            <a:r>
              <a:rPr lang="fr-FR" sz="2400" dirty="0" smtClean="0"/>
              <a:t> A chacune nous ajouterons les zones d'altitudes correspondantes des chaînes de montagnes :</a:t>
            </a:r>
            <a:endParaRPr lang="fr-F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642918"/>
            <a:ext cx="8229600" cy="5572164"/>
          </a:xfrm>
        </p:spPr>
        <p:txBody>
          <a:bodyPr>
            <a:normAutofit fontScale="70000" lnSpcReduction="20000"/>
          </a:bodyPr>
          <a:lstStyle/>
          <a:p>
            <a:pPr>
              <a:buNone/>
            </a:pPr>
            <a:r>
              <a:rPr lang="fr-FR" b="1" i="1" dirty="0" smtClean="0"/>
              <a:t>1° Zone glaciale arctique.</a:t>
            </a:r>
            <a:r>
              <a:rPr lang="fr-FR" dirty="0" smtClean="0"/>
              <a:t> </a:t>
            </a:r>
          </a:p>
          <a:p>
            <a:pPr>
              <a:buNone/>
            </a:pPr>
            <a:r>
              <a:rPr lang="fr-FR" dirty="0" smtClean="0"/>
              <a:t/>
            </a:r>
            <a:br>
              <a:rPr lang="fr-FR" dirty="0" smtClean="0"/>
            </a:br>
            <a:r>
              <a:rPr lang="fr-FR" dirty="0" smtClean="0"/>
              <a:t>Déserts glacés entremêlés de parties accessibles à la végétation; tourbières ou gazons fleuris.</a:t>
            </a:r>
          </a:p>
          <a:p>
            <a:pPr>
              <a:buNone/>
            </a:pPr>
            <a:r>
              <a:rPr lang="fr-FR" dirty="0" smtClean="0"/>
              <a:t> Herbes</a:t>
            </a:r>
            <a:r>
              <a:rPr lang="fr-FR" dirty="0"/>
              <a:t> </a:t>
            </a:r>
            <a:r>
              <a:rPr lang="fr-FR" dirty="0" smtClean="0"/>
              <a:t>vivaces et sous-arbrisseaux</a:t>
            </a:r>
            <a:r>
              <a:rPr lang="fr-FR" dirty="0"/>
              <a:t> </a:t>
            </a:r>
            <a:r>
              <a:rPr lang="fr-FR" dirty="0" smtClean="0"/>
              <a:t>à tiges</a:t>
            </a:r>
            <a:r>
              <a:rPr lang="fr-FR" dirty="0"/>
              <a:t> </a:t>
            </a:r>
            <a:r>
              <a:rPr lang="fr-FR" dirty="0" smtClean="0"/>
              <a:t>courtes et à souche souvent rampante; prédominance des Mousses</a:t>
            </a:r>
            <a:r>
              <a:rPr lang="fr-FR" dirty="0"/>
              <a:t> </a:t>
            </a:r>
            <a:r>
              <a:rPr lang="fr-FR" dirty="0" smtClean="0"/>
              <a:t>et des Lichens. </a:t>
            </a:r>
          </a:p>
          <a:p>
            <a:pPr>
              <a:buNone/>
            </a:pPr>
            <a:r>
              <a:rPr lang="fr-FR" dirty="0" smtClean="0"/>
              <a:t>La période active de la végétation ne dépasse pas trois mois. La neige est très abondante en hiver. La température de l'été n'atteint que +2°C à +10°C ; celle de l'hiver, toujours inférieure à -20°C, peut s'abaisser à -50°C et au delà.  </a:t>
            </a:r>
          </a:p>
          <a:p>
            <a:pPr>
              <a:buNone/>
            </a:pPr>
            <a:r>
              <a:rPr lang="fr-FR" dirty="0" smtClean="0"/>
              <a:t>     Zone circumpolaire : Groenland, extrême Nord de la Scandinavie, Nord de la Sibérie……... </a:t>
            </a:r>
          </a:p>
          <a:p>
            <a:pPr>
              <a:buNone/>
            </a:pPr>
            <a:r>
              <a:rPr lang="fr-FR" dirty="0" smtClean="0"/>
              <a:t>  Montagnes : </a:t>
            </a:r>
          </a:p>
          <a:p>
            <a:r>
              <a:rPr lang="fr-FR" dirty="0" smtClean="0">
                <a:solidFill>
                  <a:srgbClr val="00B050"/>
                </a:solidFill>
              </a:rPr>
              <a:t>1° sommets du Tibet et de l'Himalaya, Alpes scandinaves;  </a:t>
            </a:r>
          </a:p>
          <a:p>
            <a:r>
              <a:rPr lang="fr-FR" dirty="0" smtClean="0">
                <a:solidFill>
                  <a:srgbClr val="00B050"/>
                </a:solidFill>
              </a:rPr>
              <a:t>2° sommets des Alpes, des Pyrénées, des Carpates, du Caucase;  </a:t>
            </a:r>
          </a:p>
          <a:p>
            <a:r>
              <a:rPr lang="fr-FR" dirty="0" smtClean="0">
                <a:solidFill>
                  <a:srgbClr val="00B050"/>
                </a:solidFill>
              </a:rPr>
              <a:t>3° sommets des montagnes Rocheuses et des Andes  AS.</a:t>
            </a:r>
          </a:p>
          <a:p>
            <a:pPr>
              <a:buNone/>
            </a:pP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428604"/>
            <a:ext cx="8229600" cy="5697559"/>
          </a:xfrm>
        </p:spPr>
        <p:txBody>
          <a:bodyPr>
            <a:normAutofit/>
          </a:bodyPr>
          <a:lstStyle/>
          <a:p>
            <a:r>
              <a:rPr lang="fr-FR" sz="1800" b="1" i="1" dirty="0" smtClean="0"/>
              <a:t>2° Zone tempérée forestière. </a:t>
            </a:r>
            <a:r>
              <a:rPr lang="fr-FR" sz="1800" dirty="0" smtClean="0"/>
              <a:t> </a:t>
            </a:r>
            <a:br>
              <a:rPr lang="fr-FR" sz="1800" dirty="0" smtClean="0"/>
            </a:br>
            <a:r>
              <a:rPr lang="fr-FR" sz="1800" dirty="0" smtClean="0"/>
              <a:t>Forêts de Conifères et d'arbres</a:t>
            </a:r>
            <a:r>
              <a:rPr lang="fr-FR" sz="1800" dirty="0"/>
              <a:t> </a:t>
            </a:r>
            <a:r>
              <a:rPr lang="fr-FR" sz="1800" dirty="0" smtClean="0"/>
              <a:t>à feuilles</a:t>
            </a:r>
            <a:r>
              <a:rPr lang="fr-FR" sz="1800" dirty="0"/>
              <a:t> </a:t>
            </a:r>
            <a:r>
              <a:rPr lang="fr-FR" sz="1800" dirty="0" smtClean="0"/>
              <a:t>caduques; prairies</a:t>
            </a:r>
            <a:r>
              <a:rPr lang="fr-FR" sz="1800" dirty="0"/>
              <a:t> </a:t>
            </a:r>
            <a:r>
              <a:rPr lang="fr-FR" sz="1800" dirty="0" smtClean="0"/>
              <a:t>et tourbières; herbes annuelles, bisannuelles</a:t>
            </a:r>
            <a:r>
              <a:rPr lang="fr-FR" sz="1800" dirty="0"/>
              <a:t> </a:t>
            </a:r>
            <a:r>
              <a:rPr lang="fr-FR" sz="1800" dirty="0" smtClean="0"/>
              <a:t>et vivaces. La période de végétation dure de trois à huit mois. Eté variable, chaud ou tempéré, +12°C à +35°C ; hiver généralement froid, mais la température varie aussi, suivant les régions et les années, d'environ +5°C à -20°C et même à -40°C dans les parties continentales excessives; pluies estivales, neiges moins abondantes. Subdivisions : </a:t>
            </a:r>
          </a:p>
          <a:p>
            <a:r>
              <a:rPr lang="fr-FR" sz="1800" dirty="0" smtClean="0">
                <a:solidFill>
                  <a:srgbClr val="C00000"/>
                </a:solidFill>
              </a:rPr>
              <a:t> 1° Région septentrionale froide. </a:t>
            </a:r>
            <a:r>
              <a:rPr lang="fr-FR" sz="1800" dirty="0" smtClean="0"/>
              <a:t>Hiver rigoureux, été tempéré, forêts, tourbières et prairies</a:t>
            </a:r>
            <a:r>
              <a:rPr lang="fr-FR" sz="1800" dirty="0"/>
              <a:t> </a:t>
            </a:r>
            <a:r>
              <a:rPr lang="fr-FR" sz="1800" dirty="0" smtClean="0"/>
              <a:t>(Islande, Suède, Finlande, Russie septentrionale, Sibérie, partie Nord des Etats-Unis); </a:t>
            </a:r>
          </a:p>
          <a:p>
            <a:r>
              <a:rPr lang="fr-FR" sz="1800" dirty="0" smtClean="0">
                <a:solidFill>
                  <a:srgbClr val="C00000"/>
                </a:solidFill>
              </a:rPr>
              <a:t>2° Région méridionale. </a:t>
            </a:r>
            <a:r>
              <a:rPr lang="fr-FR" sz="1800" dirty="0" smtClean="0"/>
              <a:t>Hiver variable, tantôt rigoureux, tantôt humide; été tempéré, parfois très chaud, d'autres fois humide; pluies en toute saison (Sibérie méridionale, Russie moyenne, Allemagne, France, Angleterre);  </a:t>
            </a:r>
          </a:p>
          <a:p>
            <a:r>
              <a:rPr lang="fr-FR" sz="1800" dirty="0" smtClean="0">
                <a:solidFill>
                  <a:srgbClr val="C00000"/>
                </a:solidFill>
              </a:rPr>
              <a:t>3° Région des prairies</a:t>
            </a:r>
            <a:r>
              <a:rPr lang="fr-FR" sz="1800" dirty="0" smtClean="0"/>
              <a:t>. Hiver assez rigoureux, été chaud et sec (Bas-Danube, Russie méridionale, Mongolie, etc.; en Amérique, les prairies qui s'étendent des montagnes Rocheuses aux plaines du Missouri). </a:t>
            </a:r>
          </a:p>
          <a:p>
            <a:r>
              <a:rPr lang="fr-FR" sz="1800" dirty="0" smtClean="0">
                <a:solidFill>
                  <a:srgbClr val="00B050"/>
                </a:solidFill>
              </a:rPr>
              <a:t>Montagnes </a:t>
            </a:r>
            <a:r>
              <a:rPr lang="fr-FR" sz="1800" dirty="0" smtClean="0"/>
              <a:t>: Apennins, Balkans, montagnes de l'Anatolie et de l'Iran; Atlas, région subalpine des hautes chaînes; montagnes de l'Afrique centrale, Kilimandjaro, etc.).</a:t>
            </a:r>
            <a:endParaRPr lang="fr-FR"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642918"/>
            <a:ext cx="8229600" cy="5483245"/>
          </a:xfrm>
        </p:spPr>
        <p:txBody>
          <a:bodyPr>
            <a:normAutofit lnSpcReduction="10000"/>
          </a:bodyPr>
          <a:lstStyle/>
          <a:p>
            <a:pPr>
              <a:buNone/>
            </a:pPr>
            <a:r>
              <a:rPr lang="fr-FR" sz="1800" b="1" i="1" dirty="0" smtClean="0"/>
              <a:t>3° Zone tempérée chaude et subtropicale. </a:t>
            </a:r>
            <a:r>
              <a:rPr lang="fr-FR" sz="1800" dirty="0" smtClean="0"/>
              <a:t> </a:t>
            </a:r>
            <a:br>
              <a:rPr lang="fr-FR" sz="1800" dirty="0" smtClean="0"/>
            </a:br>
            <a:r>
              <a:rPr lang="fr-FR" sz="1800" dirty="0" smtClean="0"/>
              <a:t>Forêts et broussailles, arbres à feuilles persistantes, Conifères et arbres à feuilles caduques moins nombreux; herbes et arbrisseaux souvent épineux ou charnus. </a:t>
            </a:r>
          </a:p>
          <a:p>
            <a:pPr>
              <a:buNone/>
            </a:pPr>
            <a:r>
              <a:rPr lang="fr-FR" sz="1800" dirty="0" smtClean="0"/>
              <a:t>Eté prolongé très chaud et très sec, température variant de +20°C à +40°C et au-dessus; hiver variable, à température généralement comprise entre -40°C et +10° C, parfois pluvieux. Subdivisions : </a:t>
            </a:r>
          </a:p>
          <a:p>
            <a:r>
              <a:rPr lang="fr-FR" sz="1800" dirty="0" smtClean="0">
                <a:solidFill>
                  <a:srgbClr val="C00000"/>
                </a:solidFill>
              </a:rPr>
              <a:t>1° Région des forêts à feuilles persistantes et caduques. </a:t>
            </a:r>
            <a:r>
              <a:rPr lang="fr-FR" sz="1800" dirty="0" smtClean="0"/>
              <a:t>Eté sec avec température variant de +20°C à  +35°C et au delà; hiver plus ou moins pluvieux; la température ne descend guère jusqu'à 0°. L'influence maritime domine (région méditerranéenne, Atlantique avec les Canaries, Madère, etc., région pontique-caspienne, Japon méridional);  </a:t>
            </a:r>
          </a:p>
          <a:p>
            <a:r>
              <a:rPr lang="fr-FR" sz="1800" dirty="0" smtClean="0">
                <a:solidFill>
                  <a:srgbClr val="C00000"/>
                </a:solidFill>
              </a:rPr>
              <a:t>2° Région végétale continentale à climat excessif</a:t>
            </a:r>
            <a:r>
              <a:rPr lang="fr-FR" sz="1800" dirty="0" smtClean="0"/>
              <a:t>, à été chaud et à hiver rigoureux (partie moyenne des Etats-Unis, prairies, plaines du Missouri et du Mississippi jusqu'au Saint-Laurent, Chine septentrionale et moyenne). On peut y rattacher les steppes de l'Asie centrale, à été très chaud, +37°; à hiver très rigoureux, vers -30° à -40°; </a:t>
            </a:r>
          </a:p>
          <a:p>
            <a:r>
              <a:rPr lang="fr-FR" sz="1800" dirty="0" smtClean="0">
                <a:solidFill>
                  <a:srgbClr val="C00000"/>
                </a:solidFill>
              </a:rPr>
              <a:t>3° Déserts subtropicaux</a:t>
            </a:r>
            <a:r>
              <a:rPr lang="fr-FR" sz="1800" dirty="0" smtClean="0"/>
              <a:t>, très secs; en hiver, la température ne descend guère au-dessous de+10°C; en été, elle atteint de +35°C à +56°C (Sahara, Arabie, Egypte, désert Indien, désert Mohave ;région subtropicale de la Chine méridionale et des Etats-Unis [Floride, etc.], Nord du Mexique).</a:t>
            </a:r>
          </a:p>
          <a:p>
            <a:pPr>
              <a:buNone/>
            </a:pPr>
            <a:endParaRPr lang="fr-FR"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571480"/>
            <a:ext cx="8229600" cy="5554683"/>
          </a:xfrm>
        </p:spPr>
        <p:txBody>
          <a:bodyPr>
            <a:noAutofit/>
          </a:bodyPr>
          <a:lstStyle/>
          <a:p>
            <a:pPr>
              <a:buNone/>
            </a:pPr>
            <a:r>
              <a:rPr lang="fr-FR" sz="2400" b="1" i="1" dirty="0" smtClean="0"/>
              <a:t>4° Zone tropicale.</a:t>
            </a:r>
            <a:r>
              <a:rPr lang="fr-FR" sz="2400" dirty="0" smtClean="0"/>
              <a:t> </a:t>
            </a:r>
            <a:br>
              <a:rPr lang="fr-FR" sz="2400" dirty="0" smtClean="0"/>
            </a:br>
            <a:r>
              <a:rPr lang="fr-FR" sz="2400" dirty="0" smtClean="0"/>
              <a:t>Forêts toujours vertes, température chaude, constante; saison sèche et saison des pluies. Les forêts sont ou très épaisses, très humides et à végétation continue, ou elles sont moins denses et même remplacées par des prairies et des régions découvertes, avec période de repos de la végétation durant la saison sèche </a:t>
            </a:r>
          </a:p>
          <a:p>
            <a:pPr>
              <a:buNone/>
            </a:pPr>
            <a:r>
              <a:rPr lang="fr-FR" sz="2400" dirty="0" smtClean="0"/>
              <a:t>(Afrique équatoriale et tropicale, Sénégal, Soudan, Guinée, Congo, Niger, région des lacs, Ethiopie, etc., Sud de l'Arabie, Madagascar, Inde méridionale, archipel Indonésien (Java, Sumatra, Bornéo), </a:t>
            </a:r>
          </a:p>
          <a:p>
            <a:pPr>
              <a:buNone/>
            </a:pPr>
            <a:r>
              <a:rPr lang="fr-FR" sz="2400" dirty="0" smtClean="0"/>
              <a:t>Mexique et Amérique centrale, Guyane, Brésil septentrional et moyen, Venezuela, Colombie, partie du Pérou). </a:t>
            </a:r>
          </a:p>
          <a:p>
            <a:pPr>
              <a:buNone/>
            </a:pPr>
            <a:r>
              <a:rPr lang="fr-FR" sz="2400" dirty="0" smtClean="0"/>
              <a:t>C'est ici que se trouvent les régions des plantes économiques, telles que le caoutchouc (</a:t>
            </a:r>
            <a:r>
              <a:rPr lang="fr-FR" sz="2400" dirty="0" err="1" smtClean="0"/>
              <a:t>Hevea</a:t>
            </a:r>
            <a:r>
              <a:rPr lang="fr-FR" sz="2400" dirty="0" smtClean="0"/>
              <a:t>, etc.), la gutta-percha, le café, la canne à sucre, l'indigo, le copahu, etc.</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3899</TotalTime>
  <Words>305</Words>
  <Application>Microsoft Office PowerPoint</Application>
  <PresentationFormat>Affichage à l'écran (4:3)</PresentationFormat>
  <Paragraphs>67</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TD n°03</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INFOPLUS</dc:creator>
  <cp:lastModifiedBy>INFOPLUS</cp:lastModifiedBy>
  <cp:revision>20</cp:revision>
  <dcterms:created xsi:type="dcterms:W3CDTF">2018-04-05T18:54:05Z</dcterms:created>
  <dcterms:modified xsi:type="dcterms:W3CDTF">2020-04-10T10:30:15Z</dcterms:modified>
</cp:coreProperties>
</file>