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1" r:id="rId1"/>
  </p:sldMasterIdLst>
  <p:notesMasterIdLst>
    <p:notesMasterId r:id="rId112"/>
  </p:notesMasterIdLst>
  <p:sldIdLst>
    <p:sldId id="366" r:id="rId2"/>
    <p:sldId id="523" r:id="rId3"/>
    <p:sldId id="464" r:id="rId4"/>
    <p:sldId id="466" r:id="rId5"/>
    <p:sldId id="467" r:id="rId6"/>
    <p:sldId id="369" r:id="rId7"/>
    <p:sldId id="368" r:id="rId8"/>
    <p:sldId id="468" r:id="rId9"/>
    <p:sldId id="395" r:id="rId10"/>
    <p:sldId id="291" r:id="rId11"/>
    <p:sldId id="261" r:id="rId12"/>
    <p:sldId id="371" r:id="rId13"/>
    <p:sldId id="372" r:id="rId14"/>
    <p:sldId id="396" r:id="rId15"/>
    <p:sldId id="378" r:id="rId16"/>
    <p:sldId id="379" r:id="rId17"/>
    <p:sldId id="397" r:id="rId18"/>
    <p:sldId id="398" r:id="rId19"/>
    <p:sldId id="449" r:id="rId20"/>
    <p:sldId id="469" r:id="rId21"/>
    <p:sldId id="380" r:id="rId22"/>
    <p:sldId id="381" r:id="rId23"/>
    <p:sldId id="470" r:id="rId24"/>
    <p:sldId id="471" r:id="rId25"/>
    <p:sldId id="472" r:id="rId26"/>
    <p:sldId id="473" r:id="rId27"/>
    <p:sldId id="399" r:id="rId28"/>
    <p:sldId id="454" r:id="rId29"/>
    <p:sldId id="384" r:id="rId30"/>
    <p:sldId id="455" r:id="rId31"/>
    <p:sldId id="513" r:id="rId32"/>
    <p:sldId id="400" r:id="rId33"/>
    <p:sldId id="274" r:id="rId34"/>
    <p:sldId id="409" r:id="rId35"/>
    <p:sldId id="410" r:id="rId36"/>
    <p:sldId id="411" r:id="rId37"/>
    <p:sldId id="458" r:id="rId38"/>
    <p:sldId id="445" r:id="rId39"/>
    <p:sldId id="457" r:id="rId40"/>
    <p:sldId id="460" r:id="rId41"/>
    <p:sldId id="461" r:id="rId42"/>
    <p:sldId id="280" r:id="rId43"/>
    <p:sldId id="456" r:id="rId44"/>
    <p:sldId id="413" r:id="rId45"/>
    <p:sldId id="414" r:id="rId46"/>
    <p:sldId id="415" r:id="rId47"/>
    <p:sldId id="450" r:id="rId48"/>
    <p:sldId id="442" r:id="rId49"/>
    <p:sldId id="443" r:id="rId50"/>
    <p:sldId id="451" r:id="rId51"/>
    <p:sldId id="282" r:id="rId52"/>
    <p:sldId id="448" r:id="rId53"/>
    <p:sldId id="283" r:id="rId54"/>
    <p:sldId id="297" r:id="rId55"/>
    <p:sldId id="300" r:id="rId56"/>
    <p:sldId id="301" r:id="rId57"/>
    <p:sldId id="303" r:id="rId58"/>
    <p:sldId id="304" r:id="rId59"/>
    <p:sldId id="487" r:id="rId60"/>
    <p:sldId id="488" r:id="rId61"/>
    <p:sldId id="299" r:id="rId62"/>
    <p:sldId id="489" r:id="rId63"/>
    <p:sldId id="492" r:id="rId64"/>
    <p:sldId id="493" r:id="rId65"/>
    <p:sldId id="494" r:id="rId66"/>
    <p:sldId id="495" r:id="rId67"/>
    <p:sldId id="497" r:id="rId68"/>
    <p:sldId id="496" r:id="rId69"/>
    <p:sldId id="498" r:id="rId70"/>
    <p:sldId id="499" r:id="rId71"/>
    <p:sldId id="453" r:id="rId72"/>
    <p:sldId id="286" r:id="rId73"/>
    <p:sldId id="284" r:id="rId74"/>
    <p:sldId id="306" r:id="rId75"/>
    <p:sldId id="500" r:id="rId76"/>
    <p:sldId id="501" r:id="rId77"/>
    <p:sldId id="433" r:id="rId78"/>
    <p:sldId id="432" r:id="rId79"/>
    <p:sldId id="434" r:id="rId80"/>
    <p:sldId id="514" r:id="rId81"/>
    <p:sldId id="475" r:id="rId82"/>
    <p:sldId id="502" r:id="rId83"/>
    <p:sldId id="476" r:id="rId84"/>
    <p:sldId id="477" r:id="rId85"/>
    <p:sldId id="478" r:id="rId86"/>
    <p:sldId id="479" r:id="rId87"/>
    <p:sldId id="480" r:id="rId88"/>
    <p:sldId id="484" r:id="rId89"/>
    <p:sldId id="481" r:id="rId90"/>
    <p:sldId id="485" r:id="rId91"/>
    <p:sldId id="482" r:id="rId92"/>
    <p:sldId id="483" r:id="rId93"/>
    <p:sldId id="503" r:id="rId94"/>
    <p:sldId id="504" r:id="rId95"/>
    <p:sldId id="505" r:id="rId96"/>
    <p:sldId id="507" r:id="rId97"/>
    <p:sldId id="511" r:id="rId98"/>
    <p:sldId id="508" r:id="rId99"/>
    <p:sldId id="441" r:id="rId100"/>
    <p:sldId id="516" r:id="rId101"/>
    <p:sldId id="517" r:id="rId102"/>
    <p:sldId id="518" r:id="rId103"/>
    <p:sldId id="519" r:id="rId104"/>
    <p:sldId id="520" r:id="rId105"/>
    <p:sldId id="521" r:id="rId106"/>
    <p:sldId id="522" r:id="rId107"/>
    <p:sldId id="375" r:id="rId108"/>
    <p:sldId id="515" r:id="rId109"/>
    <p:sldId id="512" r:id="rId110"/>
    <p:sldId id="524" r:id="rId111"/>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09DF"/>
    <a:srgbClr val="A50021"/>
    <a:srgbClr val="EA4322"/>
    <a:srgbClr val="47FF9A"/>
    <a:srgbClr val="E5A627"/>
    <a:srgbClr val="F0F8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A488322-F2BA-4B5B-9748-0D474271808F}" styleName="Style moyen 3 - Accentuation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08FB837D-C827-4EFA-A057-4D05807E0F7C}" styleName="Style à thème 1 - Accentuation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8603FDC-E32A-4AB5-989C-0864C3EAD2B8}" styleName="Style à thème 2 - Accentuation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269D01E-BC32-4049-B463-5C60D7B0CCD2}" styleName="Style à thème 2 - Accentuation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Style à thème 2 - Accentuation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Style à thème 2 - Accentuation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A111915-BE36-4E01-A7E5-04B1672EAD32}" styleName="Style léger 2 - Accentuation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06799F8-075E-4A3A-A7F6-7FBC6576F1A4}" styleName="Style à thème 2 - Accentuation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Style à thème 2 - Accentuation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C7853C-536D-4A76-A0AE-DD22124D55A5}" styleName="Style à thème 1 - Accentuation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Style à thème 1 - Accentuation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Style à thème 1 - Accentuation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06" autoAdjust="0"/>
    <p:restoredTop sz="98746" autoAdjust="0"/>
  </p:normalViewPr>
  <p:slideViewPr>
    <p:cSldViewPr>
      <p:cViewPr>
        <p:scale>
          <a:sx n="80" d="100"/>
          <a:sy n="80" d="100"/>
        </p:scale>
        <p:origin x="912" y="-390"/>
      </p:cViewPr>
      <p:guideLst>
        <p:guide orient="horz" pos="2160"/>
        <p:guide pos="2880"/>
      </p:guideLst>
    </p:cSldViewPr>
  </p:slideViewPr>
  <p:notesTextViewPr>
    <p:cViewPr>
      <p:scale>
        <a:sx n="75" d="100"/>
        <a:sy n="75" d="100"/>
      </p:scale>
      <p:origin x="0" y="0"/>
    </p:cViewPr>
  </p:notesTextViewPr>
  <p:notesViewPr>
    <p:cSldViewPr>
      <p:cViewPr varScale="1">
        <p:scale>
          <a:sx n="55" d="100"/>
          <a:sy n="55" d="100"/>
        </p:scale>
        <p:origin x="-2904"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518505-79BC-4D23-A169-D3ECBCAF7713}" type="doc">
      <dgm:prSet loTypeId="urn:microsoft.com/office/officeart/2005/8/layout/venn1" loCatId="relationship" qsTypeId="urn:microsoft.com/office/officeart/2005/8/quickstyle/simple3" qsCatId="simple" csTypeId="urn:microsoft.com/office/officeart/2005/8/colors/accent1_2" csCatId="accent1" phldr="1"/>
      <dgm:spPr/>
    </dgm:pt>
    <dgm:pt modelId="{7855A74A-BA49-4FB9-B7EC-61DB10792597}">
      <dgm:prSet phldrT="[Texte]"/>
      <dgm:spPr/>
      <dgm:t>
        <a:bodyPr/>
        <a:lstStyle/>
        <a:p>
          <a:r>
            <a:rPr lang="fr-FR" b="1" dirty="0"/>
            <a:t>RCH</a:t>
          </a:r>
        </a:p>
      </dgm:t>
    </dgm:pt>
    <dgm:pt modelId="{8F39CD57-6505-42BC-8F4B-323C08772094}" type="parTrans" cxnId="{3514C2D3-D47F-4CC8-B173-5B4B613D9C11}">
      <dgm:prSet/>
      <dgm:spPr/>
      <dgm:t>
        <a:bodyPr/>
        <a:lstStyle/>
        <a:p>
          <a:endParaRPr lang="fr-FR"/>
        </a:p>
      </dgm:t>
    </dgm:pt>
    <dgm:pt modelId="{238141B7-C389-473D-A248-7639FB7419C3}" type="sibTrans" cxnId="{3514C2D3-D47F-4CC8-B173-5B4B613D9C11}">
      <dgm:prSet/>
      <dgm:spPr/>
      <dgm:t>
        <a:bodyPr/>
        <a:lstStyle/>
        <a:p>
          <a:endParaRPr lang="fr-FR"/>
        </a:p>
      </dgm:t>
    </dgm:pt>
    <dgm:pt modelId="{B91684D9-96D3-4E3E-A4CF-3D993A3917F4}">
      <dgm:prSet phldrT="[Texte]"/>
      <dgm:spPr/>
      <dgm:t>
        <a:bodyPr/>
        <a:lstStyle/>
        <a:p>
          <a:r>
            <a:rPr lang="fr-FR" b="1" dirty="0"/>
            <a:t>MC</a:t>
          </a:r>
        </a:p>
      </dgm:t>
    </dgm:pt>
    <dgm:pt modelId="{56A7B09E-5A42-4733-94FC-4B73E2155D70}" type="parTrans" cxnId="{9A216B39-861D-4B7C-9A3D-C6C6716D0131}">
      <dgm:prSet/>
      <dgm:spPr/>
      <dgm:t>
        <a:bodyPr/>
        <a:lstStyle/>
        <a:p>
          <a:endParaRPr lang="fr-FR"/>
        </a:p>
      </dgm:t>
    </dgm:pt>
    <dgm:pt modelId="{5254234F-D422-4037-95F1-ED0163BAD3E3}" type="sibTrans" cxnId="{9A216B39-861D-4B7C-9A3D-C6C6716D0131}">
      <dgm:prSet/>
      <dgm:spPr/>
      <dgm:t>
        <a:bodyPr/>
        <a:lstStyle/>
        <a:p>
          <a:endParaRPr lang="fr-FR"/>
        </a:p>
      </dgm:t>
    </dgm:pt>
    <dgm:pt modelId="{FDE62CCF-6ED0-4320-903E-B2CC63D77543}" type="pres">
      <dgm:prSet presAssocID="{D8518505-79BC-4D23-A169-D3ECBCAF7713}" presName="compositeShape" presStyleCnt="0">
        <dgm:presLayoutVars>
          <dgm:chMax val="7"/>
          <dgm:dir/>
          <dgm:resizeHandles val="exact"/>
        </dgm:presLayoutVars>
      </dgm:prSet>
      <dgm:spPr/>
    </dgm:pt>
    <dgm:pt modelId="{BA1F6B9D-6E35-434E-A823-976EBBB16996}" type="pres">
      <dgm:prSet presAssocID="{7855A74A-BA49-4FB9-B7EC-61DB10792597}" presName="circ1" presStyleLbl="vennNode1" presStyleIdx="0" presStyleCnt="2" custScaleX="161555" custLinFactNeighborX="-2838" custLinFactNeighborY="-36846"/>
      <dgm:spPr/>
    </dgm:pt>
    <dgm:pt modelId="{4A297183-8721-4351-A65A-C08246C19127}" type="pres">
      <dgm:prSet presAssocID="{7855A74A-BA49-4FB9-B7EC-61DB10792597}" presName="circ1Tx" presStyleLbl="revTx" presStyleIdx="0" presStyleCnt="0">
        <dgm:presLayoutVars>
          <dgm:chMax val="0"/>
          <dgm:chPref val="0"/>
          <dgm:bulletEnabled val="1"/>
        </dgm:presLayoutVars>
      </dgm:prSet>
      <dgm:spPr/>
    </dgm:pt>
    <dgm:pt modelId="{1F3BFAC4-7D46-419D-B261-69C567FADE3C}" type="pres">
      <dgm:prSet presAssocID="{B91684D9-96D3-4E3E-A4CF-3D993A3917F4}" presName="circ2" presStyleLbl="vennNode1" presStyleIdx="1" presStyleCnt="2" custScaleX="158489" custScaleY="100547" custLinFactNeighborX="41567"/>
      <dgm:spPr/>
    </dgm:pt>
    <dgm:pt modelId="{59034345-4FED-4AD9-B02F-BD615397C492}" type="pres">
      <dgm:prSet presAssocID="{B91684D9-96D3-4E3E-A4CF-3D993A3917F4}" presName="circ2Tx" presStyleLbl="revTx" presStyleIdx="0" presStyleCnt="0">
        <dgm:presLayoutVars>
          <dgm:chMax val="0"/>
          <dgm:chPref val="0"/>
          <dgm:bulletEnabled val="1"/>
        </dgm:presLayoutVars>
      </dgm:prSet>
      <dgm:spPr/>
    </dgm:pt>
  </dgm:ptLst>
  <dgm:cxnLst>
    <dgm:cxn modelId="{C190FF11-AF67-4A4D-BE46-F39CA9684DD2}" type="presOf" srcId="{B91684D9-96D3-4E3E-A4CF-3D993A3917F4}" destId="{1F3BFAC4-7D46-419D-B261-69C567FADE3C}" srcOrd="0" destOrd="0" presId="urn:microsoft.com/office/officeart/2005/8/layout/venn1"/>
    <dgm:cxn modelId="{D30E5A17-F3C3-4065-81BD-A2C23F520727}" type="presOf" srcId="{7855A74A-BA49-4FB9-B7EC-61DB10792597}" destId="{BA1F6B9D-6E35-434E-A823-976EBBB16996}" srcOrd="0" destOrd="0" presId="urn:microsoft.com/office/officeart/2005/8/layout/venn1"/>
    <dgm:cxn modelId="{9A216B39-861D-4B7C-9A3D-C6C6716D0131}" srcId="{D8518505-79BC-4D23-A169-D3ECBCAF7713}" destId="{B91684D9-96D3-4E3E-A4CF-3D993A3917F4}" srcOrd="1" destOrd="0" parTransId="{56A7B09E-5A42-4733-94FC-4B73E2155D70}" sibTransId="{5254234F-D422-4037-95F1-ED0163BAD3E3}"/>
    <dgm:cxn modelId="{1F1A3463-8CAB-4DBB-B2AF-0F1DD0531D32}" type="presOf" srcId="{B91684D9-96D3-4E3E-A4CF-3D993A3917F4}" destId="{59034345-4FED-4AD9-B02F-BD615397C492}" srcOrd="1" destOrd="0" presId="urn:microsoft.com/office/officeart/2005/8/layout/venn1"/>
    <dgm:cxn modelId="{3514C2D3-D47F-4CC8-B173-5B4B613D9C11}" srcId="{D8518505-79BC-4D23-A169-D3ECBCAF7713}" destId="{7855A74A-BA49-4FB9-B7EC-61DB10792597}" srcOrd="0" destOrd="0" parTransId="{8F39CD57-6505-42BC-8F4B-323C08772094}" sibTransId="{238141B7-C389-473D-A248-7639FB7419C3}"/>
    <dgm:cxn modelId="{64683BE7-6991-44D9-B824-15DA1578A7DB}" type="presOf" srcId="{7855A74A-BA49-4FB9-B7EC-61DB10792597}" destId="{4A297183-8721-4351-A65A-C08246C19127}" srcOrd="1" destOrd="0" presId="urn:microsoft.com/office/officeart/2005/8/layout/venn1"/>
    <dgm:cxn modelId="{A5DB08FF-9CF1-410E-A6BD-45B8CB69019D}" type="presOf" srcId="{D8518505-79BC-4D23-A169-D3ECBCAF7713}" destId="{FDE62CCF-6ED0-4320-903E-B2CC63D77543}" srcOrd="0" destOrd="0" presId="urn:microsoft.com/office/officeart/2005/8/layout/venn1"/>
    <dgm:cxn modelId="{BAA1A31B-0442-4A6A-96E8-635BD02B052C}" type="presParOf" srcId="{FDE62CCF-6ED0-4320-903E-B2CC63D77543}" destId="{BA1F6B9D-6E35-434E-A823-976EBBB16996}" srcOrd="0" destOrd="0" presId="urn:microsoft.com/office/officeart/2005/8/layout/venn1"/>
    <dgm:cxn modelId="{1CD95014-5A96-421F-80E2-0EBE2808DF45}" type="presParOf" srcId="{FDE62CCF-6ED0-4320-903E-B2CC63D77543}" destId="{4A297183-8721-4351-A65A-C08246C19127}" srcOrd="1" destOrd="0" presId="urn:microsoft.com/office/officeart/2005/8/layout/venn1"/>
    <dgm:cxn modelId="{5594FCED-96F3-47D0-A897-F03371E9F219}" type="presParOf" srcId="{FDE62CCF-6ED0-4320-903E-B2CC63D77543}" destId="{1F3BFAC4-7D46-419D-B261-69C567FADE3C}" srcOrd="2" destOrd="0" presId="urn:microsoft.com/office/officeart/2005/8/layout/venn1"/>
    <dgm:cxn modelId="{DB59ED31-2058-49BB-9976-F5BBD01BA514}" type="presParOf" srcId="{FDE62CCF-6ED0-4320-903E-B2CC63D77543}" destId="{59034345-4FED-4AD9-B02F-BD615397C492}"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AE3C54-B62A-4260-A907-AF0E57393160}" type="doc">
      <dgm:prSet loTypeId="urn:microsoft.com/office/officeart/2005/8/layout/radial3" loCatId="relationship" qsTypeId="urn:microsoft.com/office/officeart/2005/8/quickstyle/3d1" qsCatId="3D" csTypeId="urn:microsoft.com/office/officeart/2005/8/colors/colorful1#1" csCatId="colorful" phldr="1"/>
      <dgm:spPr/>
      <dgm:t>
        <a:bodyPr/>
        <a:lstStyle/>
        <a:p>
          <a:endParaRPr lang="fr-FR"/>
        </a:p>
      </dgm:t>
    </dgm:pt>
    <dgm:pt modelId="{D7067522-9980-42C2-91D1-15D0CAB06295}">
      <dgm:prSet phldrT="[Texte]"/>
      <dgm:spPr>
        <a:solidFill>
          <a:schemeClr val="accent6">
            <a:lumMod val="60000"/>
            <a:lumOff val="40000"/>
            <a:alpha val="84000"/>
          </a:schemeClr>
        </a:solidFill>
        <a:ln cmpd="sng">
          <a:prstDash val="solid"/>
        </a:ln>
        <a:scene3d>
          <a:camera prst="orthographicFront"/>
          <a:lightRig rig="flat" dir="t"/>
        </a:scene3d>
        <a:sp3d prstMaterial="dkEdge">
          <a:bevelT w="120900" h="88900"/>
          <a:bevelB w="88900" h="31750" prst="angle"/>
        </a:sp3d>
      </dgm:spPr>
      <dgm:t>
        <a:bodyPr/>
        <a:lstStyle/>
        <a:p>
          <a:r>
            <a:rPr lang="fr-FR" b="1" dirty="0"/>
            <a:t>Faisceau d’argument</a:t>
          </a:r>
        </a:p>
      </dgm:t>
    </dgm:pt>
    <dgm:pt modelId="{D48DED45-8BBB-415B-8E7B-47A0B4D33571}" type="parTrans" cxnId="{5A4BAF85-0D57-405D-AD41-183662B890B5}">
      <dgm:prSet/>
      <dgm:spPr/>
      <dgm:t>
        <a:bodyPr/>
        <a:lstStyle/>
        <a:p>
          <a:endParaRPr lang="fr-FR"/>
        </a:p>
      </dgm:t>
    </dgm:pt>
    <dgm:pt modelId="{72ADD4AF-2F1E-4230-945F-446B4EE771EE}" type="sibTrans" cxnId="{5A4BAF85-0D57-405D-AD41-183662B890B5}">
      <dgm:prSet/>
      <dgm:spPr/>
      <dgm:t>
        <a:bodyPr/>
        <a:lstStyle/>
        <a:p>
          <a:endParaRPr lang="fr-FR"/>
        </a:p>
      </dgm:t>
    </dgm:pt>
    <dgm:pt modelId="{B386799F-3EA4-4ADF-AF92-9E444729AD5D}">
      <dgm:prSet phldrT="[Texte]" custT="1"/>
      <dgm:spPr/>
      <dgm:t>
        <a:bodyPr/>
        <a:lstStyle/>
        <a:p>
          <a:r>
            <a:rPr lang="fr-FR" sz="3200" b="1" dirty="0"/>
            <a:t>cliniques</a:t>
          </a:r>
        </a:p>
      </dgm:t>
    </dgm:pt>
    <dgm:pt modelId="{E38D99FF-4487-41EE-B0A3-C346CE28D7BE}" type="parTrans" cxnId="{A391A175-8C44-40F9-9DF6-861D7D3965F3}">
      <dgm:prSet/>
      <dgm:spPr/>
      <dgm:t>
        <a:bodyPr/>
        <a:lstStyle/>
        <a:p>
          <a:endParaRPr lang="fr-FR"/>
        </a:p>
      </dgm:t>
    </dgm:pt>
    <dgm:pt modelId="{649A5473-F2B1-4054-B31E-EFB7BA5501CA}" type="sibTrans" cxnId="{A391A175-8C44-40F9-9DF6-861D7D3965F3}">
      <dgm:prSet/>
      <dgm:spPr/>
      <dgm:t>
        <a:bodyPr/>
        <a:lstStyle/>
        <a:p>
          <a:endParaRPr lang="fr-FR"/>
        </a:p>
      </dgm:t>
    </dgm:pt>
    <dgm:pt modelId="{E668ED9C-CF67-4037-A2C9-2D9C95C13ACD}">
      <dgm:prSet phldrT="[Texte]"/>
      <dgm:spPr/>
      <dgm:t>
        <a:bodyPr/>
        <a:lstStyle/>
        <a:p>
          <a:r>
            <a:rPr lang="fr-FR" b="1" dirty="0"/>
            <a:t>histologie</a:t>
          </a:r>
        </a:p>
      </dgm:t>
    </dgm:pt>
    <dgm:pt modelId="{5F8CDC3C-5341-4F4B-A2E8-CAB7B337682E}" type="parTrans" cxnId="{268E91DE-C422-41F0-979D-38C278BA3503}">
      <dgm:prSet/>
      <dgm:spPr/>
      <dgm:t>
        <a:bodyPr/>
        <a:lstStyle/>
        <a:p>
          <a:endParaRPr lang="fr-FR"/>
        </a:p>
      </dgm:t>
    </dgm:pt>
    <dgm:pt modelId="{2B8BDEA8-94A9-462C-98FA-51AF71F37860}" type="sibTrans" cxnId="{268E91DE-C422-41F0-979D-38C278BA3503}">
      <dgm:prSet/>
      <dgm:spPr/>
      <dgm:t>
        <a:bodyPr/>
        <a:lstStyle/>
        <a:p>
          <a:endParaRPr lang="fr-FR"/>
        </a:p>
      </dgm:t>
    </dgm:pt>
    <dgm:pt modelId="{31008C31-D393-44C9-96AD-BA6C51F01A51}">
      <dgm:prSet phldrT="[Texte]"/>
      <dgm:spPr/>
      <dgm:t>
        <a:bodyPr/>
        <a:lstStyle/>
        <a:p>
          <a:r>
            <a:rPr lang="fr-FR" b="1" dirty="0"/>
            <a:t>évolution</a:t>
          </a:r>
        </a:p>
      </dgm:t>
    </dgm:pt>
    <dgm:pt modelId="{68F1E0D9-A873-4411-814C-F243152FC655}" type="parTrans" cxnId="{702A9BB7-2043-44C1-928E-753FCA7026F3}">
      <dgm:prSet/>
      <dgm:spPr/>
      <dgm:t>
        <a:bodyPr/>
        <a:lstStyle/>
        <a:p>
          <a:endParaRPr lang="fr-FR"/>
        </a:p>
      </dgm:t>
    </dgm:pt>
    <dgm:pt modelId="{DB2040AC-230D-43E2-9846-80B14244F99E}" type="sibTrans" cxnId="{702A9BB7-2043-44C1-928E-753FCA7026F3}">
      <dgm:prSet/>
      <dgm:spPr/>
      <dgm:t>
        <a:bodyPr/>
        <a:lstStyle/>
        <a:p>
          <a:endParaRPr lang="fr-FR"/>
        </a:p>
      </dgm:t>
    </dgm:pt>
    <dgm:pt modelId="{344356A0-199C-49CF-B846-1D4D0CD032C7}">
      <dgm:prSet phldrT="[Texte]"/>
      <dgm:spPr/>
      <dgm:t>
        <a:bodyPr/>
        <a:lstStyle/>
        <a:p>
          <a:r>
            <a:rPr lang="fr-FR" b="1" dirty="0"/>
            <a:t>biologie</a:t>
          </a:r>
        </a:p>
      </dgm:t>
    </dgm:pt>
    <dgm:pt modelId="{C5EFED5D-A58B-48C1-B0EC-20BD5D1B1EA5}" type="sibTrans" cxnId="{0AF73B07-B1EE-45D5-9FF5-397B9BAB5BA7}">
      <dgm:prSet/>
      <dgm:spPr/>
      <dgm:t>
        <a:bodyPr/>
        <a:lstStyle/>
        <a:p>
          <a:endParaRPr lang="fr-FR"/>
        </a:p>
      </dgm:t>
    </dgm:pt>
    <dgm:pt modelId="{45E4338B-7D06-45B0-9650-C0F10E5E1F47}" type="parTrans" cxnId="{0AF73B07-B1EE-45D5-9FF5-397B9BAB5BA7}">
      <dgm:prSet/>
      <dgm:spPr/>
      <dgm:t>
        <a:bodyPr/>
        <a:lstStyle/>
        <a:p>
          <a:endParaRPr lang="fr-FR"/>
        </a:p>
      </dgm:t>
    </dgm:pt>
    <dgm:pt modelId="{9870C194-788E-4E91-A471-F4DDBB7C849D}" type="pres">
      <dgm:prSet presAssocID="{C0AE3C54-B62A-4260-A907-AF0E57393160}" presName="composite" presStyleCnt="0">
        <dgm:presLayoutVars>
          <dgm:chMax val="1"/>
          <dgm:dir/>
          <dgm:resizeHandles val="exact"/>
        </dgm:presLayoutVars>
      </dgm:prSet>
      <dgm:spPr/>
    </dgm:pt>
    <dgm:pt modelId="{611B256F-BDDE-464A-A412-E7BFA2005CE2}" type="pres">
      <dgm:prSet presAssocID="{C0AE3C54-B62A-4260-A907-AF0E57393160}" presName="radial" presStyleCnt="0">
        <dgm:presLayoutVars>
          <dgm:animLvl val="ctr"/>
        </dgm:presLayoutVars>
      </dgm:prSet>
      <dgm:spPr/>
    </dgm:pt>
    <dgm:pt modelId="{49BBCD96-DDED-4CC0-B2C6-F2482CA75258}" type="pres">
      <dgm:prSet presAssocID="{D7067522-9980-42C2-91D1-15D0CAB06295}" presName="centerShape" presStyleLbl="vennNode1" presStyleIdx="0" presStyleCnt="5" custScaleX="73989" custScaleY="66627" custLinFactNeighborX="-521" custLinFactNeighborY="5974"/>
      <dgm:spPr/>
    </dgm:pt>
    <dgm:pt modelId="{ACEE7C59-CE73-4C6C-B73F-8E3751C96B74}" type="pres">
      <dgm:prSet presAssocID="{B386799F-3EA4-4ADF-AF92-9E444729AD5D}" presName="node" presStyleLbl="vennNode1" presStyleIdx="1" presStyleCnt="5" custScaleX="153796" custScaleY="64606" custRadScaleRad="95157" custRadScaleInc="797">
        <dgm:presLayoutVars>
          <dgm:bulletEnabled val="1"/>
        </dgm:presLayoutVars>
      </dgm:prSet>
      <dgm:spPr/>
    </dgm:pt>
    <dgm:pt modelId="{8D31C0AA-B156-4B16-BC8D-C5FF92C155F1}" type="pres">
      <dgm:prSet presAssocID="{344356A0-199C-49CF-B846-1D4D0CD032C7}" presName="node" presStyleLbl="vennNode1" presStyleIdx="2" presStyleCnt="5" custScaleX="156766" custScaleY="74464" custRadScaleRad="135736" custRadScaleInc="428">
        <dgm:presLayoutVars>
          <dgm:bulletEnabled val="1"/>
        </dgm:presLayoutVars>
      </dgm:prSet>
      <dgm:spPr/>
    </dgm:pt>
    <dgm:pt modelId="{52DB8FCD-2FFC-4EB9-AE88-82CFD52B5A62}" type="pres">
      <dgm:prSet presAssocID="{E668ED9C-CF67-4037-A2C9-2D9C95C13ACD}" presName="node" presStyleLbl="vennNode1" presStyleIdx="3" presStyleCnt="5" custScaleX="138122" custScaleY="70670" custRadScaleRad="141737" custRadScaleInc="51706">
        <dgm:presLayoutVars>
          <dgm:bulletEnabled val="1"/>
        </dgm:presLayoutVars>
      </dgm:prSet>
      <dgm:spPr/>
    </dgm:pt>
    <dgm:pt modelId="{C9288A25-A284-4BE4-9165-A54B417A371F}" type="pres">
      <dgm:prSet presAssocID="{31008C31-D393-44C9-96AD-BA6C51F01A51}" presName="node" presStyleLbl="vennNode1" presStyleIdx="4" presStyleCnt="5" custScaleX="135151" custScaleY="82303" custRadScaleRad="127141" custRadScaleInc="-1964">
        <dgm:presLayoutVars>
          <dgm:bulletEnabled val="1"/>
        </dgm:presLayoutVars>
      </dgm:prSet>
      <dgm:spPr/>
    </dgm:pt>
  </dgm:ptLst>
  <dgm:cxnLst>
    <dgm:cxn modelId="{0AF73B07-B1EE-45D5-9FF5-397B9BAB5BA7}" srcId="{D7067522-9980-42C2-91D1-15D0CAB06295}" destId="{344356A0-199C-49CF-B846-1D4D0CD032C7}" srcOrd="1" destOrd="0" parTransId="{45E4338B-7D06-45B0-9650-C0F10E5E1F47}" sibTransId="{C5EFED5D-A58B-48C1-B0EC-20BD5D1B1EA5}"/>
    <dgm:cxn modelId="{4D10D616-601B-4AB8-8924-6A6787201DD4}" type="presOf" srcId="{E668ED9C-CF67-4037-A2C9-2D9C95C13ACD}" destId="{52DB8FCD-2FFC-4EB9-AE88-82CFD52B5A62}" srcOrd="0" destOrd="0" presId="urn:microsoft.com/office/officeart/2005/8/layout/radial3"/>
    <dgm:cxn modelId="{8CBD2638-F1D5-4290-9A4E-03BF0F4F075D}" type="presOf" srcId="{C0AE3C54-B62A-4260-A907-AF0E57393160}" destId="{9870C194-788E-4E91-A471-F4DDBB7C849D}" srcOrd="0" destOrd="0" presId="urn:microsoft.com/office/officeart/2005/8/layout/radial3"/>
    <dgm:cxn modelId="{4176AD38-959D-4379-B52D-CF7C7CF7696C}" type="presOf" srcId="{31008C31-D393-44C9-96AD-BA6C51F01A51}" destId="{C9288A25-A284-4BE4-9165-A54B417A371F}" srcOrd="0" destOrd="0" presId="urn:microsoft.com/office/officeart/2005/8/layout/radial3"/>
    <dgm:cxn modelId="{6ACE0254-043A-4E44-A7F6-F3E08AD69DC5}" type="presOf" srcId="{B386799F-3EA4-4ADF-AF92-9E444729AD5D}" destId="{ACEE7C59-CE73-4C6C-B73F-8E3751C96B74}" srcOrd="0" destOrd="0" presId="urn:microsoft.com/office/officeart/2005/8/layout/radial3"/>
    <dgm:cxn modelId="{A391A175-8C44-40F9-9DF6-861D7D3965F3}" srcId="{D7067522-9980-42C2-91D1-15D0CAB06295}" destId="{B386799F-3EA4-4ADF-AF92-9E444729AD5D}" srcOrd="0" destOrd="0" parTransId="{E38D99FF-4487-41EE-B0A3-C346CE28D7BE}" sibTransId="{649A5473-F2B1-4054-B31E-EFB7BA5501CA}"/>
    <dgm:cxn modelId="{5A4BAF85-0D57-405D-AD41-183662B890B5}" srcId="{C0AE3C54-B62A-4260-A907-AF0E57393160}" destId="{D7067522-9980-42C2-91D1-15D0CAB06295}" srcOrd="0" destOrd="0" parTransId="{D48DED45-8BBB-415B-8E7B-47A0B4D33571}" sibTransId="{72ADD4AF-2F1E-4230-945F-446B4EE771EE}"/>
    <dgm:cxn modelId="{3C3F9995-C35D-4748-AD93-1D518BE6389F}" type="presOf" srcId="{D7067522-9980-42C2-91D1-15D0CAB06295}" destId="{49BBCD96-DDED-4CC0-B2C6-F2482CA75258}" srcOrd="0" destOrd="0" presId="urn:microsoft.com/office/officeart/2005/8/layout/radial3"/>
    <dgm:cxn modelId="{702A9BB7-2043-44C1-928E-753FCA7026F3}" srcId="{D7067522-9980-42C2-91D1-15D0CAB06295}" destId="{31008C31-D393-44C9-96AD-BA6C51F01A51}" srcOrd="3" destOrd="0" parTransId="{68F1E0D9-A873-4411-814C-F243152FC655}" sibTransId="{DB2040AC-230D-43E2-9846-80B14244F99E}"/>
    <dgm:cxn modelId="{268E91DE-C422-41F0-979D-38C278BA3503}" srcId="{D7067522-9980-42C2-91D1-15D0CAB06295}" destId="{E668ED9C-CF67-4037-A2C9-2D9C95C13ACD}" srcOrd="2" destOrd="0" parTransId="{5F8CDC3C-5341-4F4B-A2E8-CAB7B337682E}" sibTransId="{2B8BDEA8-94A9-462C-98FA-51AF71F37860}"/>
    <dgm:cxn modelId="{E3E1D8EE-1565-4F51-AA4D-C51D42635231}" type="presOf" srcId="{344356A0-199C-49CF-B846-1D4D0CD032C7}" destId="{8D31C0AA-B156-4B16-BC8D-C5FF92C155F1}" srcOrd="0" destOrd="0" presId="urn:microsoft.com/office/officeart/2005/8/layout/radial3"/>
    <dgm:cxn modelId="{84908094-7C81-42EC-91F0-10E62D28FB77}" type="presParOf" srcId="{9870C194-788E-4E91-A471-F4DDBB7C849D}" destId="{611B256F-BDDE-464A-A412-E7BFA2005CE2}" srcOrd="0" destOrd="0" presId="urn:microsoft.com/office/officeart/2005/8/layout/radial3"/>
    <dgm:cxn modelId="{001EE02A-841A-4A05-91C9-DA565F2045C2}" type="presParOf" srcId="{611B256F-BDDE-464A-A412-E7BFA2005CE2}" destId="{49BBCD96-DDED-4CC0-B2C6-F2482CA75258}" srcOrd="0" destOrd="0" presId="urn:microsoft.com/office/officeart/2005/8/layout/radial3"/>
    <dgm:cxn modelId="{97A88732-57A7-422F-A5F5-8BFB38120482}" type="presParOf" srcId="{611B256F-BDDE-464A-A412-E7BFA2005CE2}" destId="{ACEE7C59-CE73-4C6C-B73F-8E3751C96B74}" srcOrd="1" destOrd="0" presId="urn:microsoft.com/office/officeart/2005/8/layout/radial3"/>
    <dgm:cxn modelId="{9653D808-B929-4506-8331-0DEDDBD9BC09}" type="presParOf" srcId="{611B256F-BDDE-464A-A412-E7BFA2005CE2}" destId="{8D31C0AA-B156-4B16-BC8D-C5FF92C155F1}" srcOrd="2" destOrd="0" presId="urn:microsoft.com/office/officeart/2005/8/layout/radial3"/>
    <dgm:cxn modelId="{F4D6BB88-909A-4317-94DE-A343A0F13815}" type="presParOf" srcId="{611B256F-BDDE-464A-A412-E7BFA2005CE2}" destId="{52DB8FCD-2FFC-4EB9-AE88-82CFD52B5A62}" srcOrd="3" destOrd="0" presId="urn:microsoft.com/office/officeart/2005/8/layout/radial3"/>
    <dgm:cxn modelId="{1B0414E7-228C-403F-826F-3D0F9F731377}" type="presParOf" srcId="{611B256F-BDDE-464A-A412-E7BFA2005CE2}" destId="{C9288A25-A284-4BE4-9165-A54B417A371F}"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1F6B9D-6E35-434E-A823-976EBBB16996}">
      <dsp:nvSpPr>
        <dsp:cNvPr id="0" name=""/>
        <dsp:cNvSpPr/>
      </dsp:nvSpPr>
      <dsp:spPr>
        <a:xfrm>
          <a:off x="1686293" y="0"/>
          <a:ext cx="2640027" cy="1634135"/>
        </a:xfrm>
        <a:prstGeom prst="ellipse">
          <a:avLst/>
        </a:prstGeom>
        <a:gradFill rotWithShape="0">
          <a:gsLst>
            <a:gs pos="20000">
              <a:schemeClr val="accent1">
                <a:alpha val="50000"/>
                <a:hueOff val="0"/>
                <a:satOff val="0"/>
                <a:lumOff val="0"/>
                <a:alphaOff val="0"/>
                <a:tint val="9000"/>
              </a:schemeClr>
            </a:gs>
            <a:gs pos="100000">
              <a:schemeClr val="accent1">
                <a:alpha val="50000"/>
                <a:hueOff val="0"/>
                <a:satOff val="0"/>
                <a:lumOff val="0"/>
                <a:alphaOff val="0"/>
                <a:tint val="70000"/>
                <a:satMod val="100000"/>
              </a:schemeClr>
            </a:gs>
          </a:gsLst>
          <a:path path="circle">
            <a:fillToRect l="-15000" t="-15000" r="115000" b="115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222500">
            <a:lnSpc>
              <a:spcPct val="90000"/>
            </a:lnSpc>
            <a:spcBef>
              <a:spcPct val="0"/>
            </a:spcBef>
            <a:spcAft>
              <a:spcPct val="35000"/>
            </a:spcAft>
            <a:buNone/>
          </a:pPr>
          <a:r>
            <a:rPr lang="fr-FR" sz="5000" b="1" kern="1200" dirty="0"/>
            <a:t>RCH</a:t>
          </a:r>
        </a:p>
      </dsp:txBody>
      <dsp:txXfrm>
        <a:off x="2054945" y="192699"/>
        <a:ext cx="1522178" cy="1248736"/>
      </dsp:txXfrm>
    </dsp:sp>
    <dsp:sp modelId="{1F3BFAC4-7D46-419D-B261-69C567FADE3C}">
      <dsp:nvSpPr>
        <dsp:cNvPr id="0" name=""/>
        <dsp:cNvSpPr/>
      </dsp:nvSpPr>
      <dsp:spPr>
        <a:xfrm>
          <a:off x="3614737" y="0"/>
          <a:ext cx="2589925" cy="1643074"/>
        </a:xfrm>
        <a:prstGeom prst="ellipse">
          <a:avLst/>
        </a:prstGeom>
        <a:gradFill rotWithShape="0">
          <a:gsLst>
            <a:gs pos="20000">
              <a:schemeClr val="accent1">
                <a:alpha val="50000"/>
                <a:hueOff val="0"/>
                <a:satOff val="0"/>
                <a:lumOff val="0"/>
                <a:alphaOff val="0"/>
                <a:tint val="9000"/>
              </a:schemeClr>
            </a:gs>
            <a:gs pos="100000">
              <a:schemeClr val="accent1">
                <a:alpha val="50000"/>
                <a:hueOff val="0"/>
                <a:satOff val="0"/>
                <a:lumOff val="0"/>
                <a:alphaOff val="0"/>
                <a:tint val="70000"/>
                <a:satMod val="100000"/>
              </a:schemeClr>
            </a:gs>
          </a:gsLst>
          <a:path path="circle">
            <a:fillToRect l="-15000" t="-15000" r="115000" b="115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222500">
            <a:lnSpc>
              <a:spcPct val="90000"/>
            </a:lnSpc>
            <a:spcBef>
              <a:spcPct val="0"/>
            </a:spcBef>
            <a:spcAft>
              <a:spcPct val="35000"/>
            </a:spcAft>
            <a:buNone/>
          </a:pPr>
          <a:r>
            <a:rPr lang="fr-FR" sz="5000" b="1" kern="1200" dirty="0"/>
            <a:t>MC</a:t>
          </a:r>
        </a:p>
      </dsp:txBody>
      <dsp:txXfrm>
        <a:off x="4349716" y="193753"/>
        <a:ext cx="1493290" cy="12555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BBCD96-DDED-4CC0-B2C6-F2482CA75258}">
      <dsp:nvSpPr>
        <dsp:cNvPr id="0" name=""/>
        <dsp:cNvSpPr/>
      </dsp:nvSpPr>
      <dsp:spPr>
        <a:xfrm>
          <a:off x="3071852" y="2428893"/>
          <a:ext cx="2814576" cy="2534522"/>
        </a:xfrm>
        <a:prstGeom prst="ellipse">
          <a:avLst/>
        </a:prstGeom>
        <a:solidFill>
          <a:schemeClr val="accent6">
            <a:lumMod val="60000"/>
            <a:lumOff val="40000"/>
            <a:alpha val="84000"/>
          </a:schemeClr>
        </a:solidFill>
        <a:ln cmpd="sng">
          <a:noFill/>
          <a:prstDash val="solid"/>
        </a:ln>
        <a:effectLst>
          <a:outerShdw blurRad="130000" dist="101600" dir="2700000" algn="tl" rotWithShape="0">
            <a:srgbClr val="000000">
              <a:alpha val="35000"/>
            </a:srgbClr>
          </a:outerShdw>
        </a:effectLst>
        <a:scene3d>
          <a:camera prst="orthographicFront"/>
          <a:lightRig rig="flat" dir="t"/>
        </a:scene3d>
        <a:sp3d prstMaterial="dkEdge">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fr-FR" sz="2800" b="1" kern="1200" dirty="0"/>
            <a:t>Faisceau d’argument</a:t>
          </a:r>
        </a:p>
      </dsp:txBody>
      <dsp:txXfrm>
        <a:off x="3484037" y="2800065"/>
        <a:ext cx="1990206" cy="1792178"/>
      </dsp:txXfrm>
    </dsp:sp>
    <dsp:sp modelId="{ACEE7C59-CE73-4C6C-B73F-8E3751C96B74}">
      <dsp:nvSpPr>
        <dsp:cNvPr id="0" name=""/>
        <dsp:cNvSpPr/>
      </dsp:nvSpPr>
      <dsp:spPr>
        <a:xfrm>
          <a:off x="3071847" y="428606"/>
          <a:ext cx="2925235" cy="1228821"/>
        </a:xfrm>
        <a:prstGeom prst="ellipse">
          <a:avLst/>
        </a:prstGeom>
        <a:solidFill>
          <a:schemeClr val="accent3">
            <a:alpha val="50000"/>
            <a:hueOff val="0"/>
            <a:satOff val="0"/>
            <a:lumOff val="0"/>
            <a:alphaOff val="0"/>
          </a:schemeClr>
        </a:solidFill>
        <a:ln>
          <a:noFill/>
        </a:ln>
        <a:effectLst>
          <a:outerShdw blurRad="130000" dist="101600" dir="2700000" algn="tl"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fr-FR" sz="3200" b="1" kern="1200" dirty="0"/>
            <a:t>cliniques</a:t>
          </a:r>
        </a:p>
      </dsp:txBody>
      <dsp:txXfrm>
        <a:off x="3500238" y="608563"/>
        <a:ext cx="2068453" cy="868907"/>
      </dsp:txXfrm>
    </dsp:sp>
    <dsp:sp modelId="{8D31C0AA-B156-4B16-BC8D-C5FF92C155F1}">
      <dsp:nvSpPr>
        <dsp:cNvPr id="0" name=""/>
        <dsp:cNvSpPr/>
      </dsp:nvSpPr>
      <dsp:spPr>
        <a:xfrm>
          <a:off x="6233743" y="2714610"/>
          <a:ext cx="2981726" cy="1416322"/>
        </a:xfrm>
        <a:prstGeom prst="ellipse">
          <a:avLst/>
        </a:prstGeom>
        <a:solidFill>
          <a:schemeClr val="accent4">
            <a:alpha val="50000"/>
            <a:hueOff val="0"/>
            <a:satOff val="0"/>
            <a:lumOff val="0"/>
            <a:alphaOff val="0"/>
          </a:schemeClr>
        </a:solidFill>
        <a:ln>
          <a:noFill/>
        </a:ln>
        <a:effectLst>
          <a:outerShdw blurRad="130000" dist="101600" dir="2700000" algn="tl"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fr-FR" sz="2800" b="1" kern="1200" dirty="0"/>
            <a:t>biologie</a:t>
          </a:r>
        </a:p>
      </dsp:txBody>
      <dsp:txXfrm>
        <a:off x="6670407" y="2922026"/>
        <a:ext cx="2108398" cy="1001490"/>
      </dsp:txXfrm>
    </dsp:sp>
    <dsp:sp modelId="{52DB8FCD-2FFC-4EB9-AE88-82CFD52B5A62}">
      <dsp:nvSpPr>
        <dsp:cNvPr id="0" name=""/>
        <dsp:cNvSpPr/>
      </dsp:nvSpPr>
      <dsp:spPr>
        <a:xfrm>
          <a:off x="642924" y="5143505"/>
          <a:ext cx="2627112" cy="1344159"/>
        </a:xfrm>
        <a:prstGeom prst="ellipse">
          <a:avLst/>
        </a:prstGeom>
        <a:solidFill>
          <a:schemeClr val="accent5">
            <a:alpha val="50000"/>
            <a:hueOff val="0"/>
            <a:satOff val="0"/>
            <a:lumOff val="0"/>
            <a:alphaOff val="0"/>
          </a:schemeClr>
        </a:solidFill>
        <a:ln>
          <a:noFill/>
        </a:ln>
        <a:effectLst>
          <a:outerShdw blurRad="130000" dist="101600" dir="2700000" algn="tl"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fr-FR" sz="2800" b="1" kern="1200" dirty="0"/>
            <a:t>histologie</a:t>
          </a:r>
        </a:p>
      </dsp:txBody>
      <dsp:txXfrm>
        <a:off x="1027656" y="5340353"/>
        <a:ext cx="1857648" cy="950463"/>
      </dsp:txXfrm>
    </dsp:sp>
    <dsp:sp modelId="{C9288A25-A284-4BE4-9165-A54B417A371F}">
      <dsp:nvSpPr>
        <dsp:cNvPr id="0" name=""/>
        <dsp:cNvSpPr/>
      </dsp:nvSpPr>
      <dsp:spPr>
        <a:xfrm>
          <a:off x="71475" y="2714607"/>
          <a:ext cx="2570603" cy="1565422"/>
        </a:xfrm>
        <a:prstGeom prst="ellipse">
          <a:avLst/>
        </a:prstGeom>
        <a:solidFill>
          <a:schemeClr val="accent6">
            <a:alpha val="50000"/>
            <a:hueOff val="0"/>
            <a:satOff val="0"/>
            <a:lumOff val="0"/>
            <a:alphaOff val="0"/>
          </a:schemeClr>
        </a:solidFill>
        <a:ln>
          <a:noFill/>
        </a:ln>
        <a:effectLst>
          <a:outerShdw blurRad="130000" dist="101600" dir="2700000" algn="tl"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fr-FR" sz="2800" b="1" kern="1200" dirty="0"/>
            <a:t>évolution</a:t>
          </a:r>
        </a:p>
      </dsp:txBody>
      <dsp:txXfrm>
        <a:off x="447931" y="2943858"/>
        <a:ext cx="1817691" cy="1106920"/>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BD0B20-8918-4A5C-B4D2-1A77A326E2F9}" type="datetimeFigureOut">
              <a:rPr lang="fr-FR" smtClean="0"/>
              <a:pPr/>
              <a:t>12/02/2026</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8B1A8B-5478-4DF6-8943-DCB88605E328}"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88B1A8B-5478-4DF6-8943-DCB88605E328}" type="slidenum">
              <a:rPr lang="fr-FR" smtClean="0"/>
              <a:pPr/>
              <a:t>1</a:t>
            </a:fld>
            <a:endParaRPr lang="fr-F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Les </a:t>
            </a:r>
            <a:r>
              <a:rPr lang="fr-FR" dirty="0" err="1"/>
              <a:t>bacteries</a:t>
            </a:r>
            <a:r>
              <a:rPr lang="fr-FR" dirty="0"/>
              <a:t> ou des composant </a:t>
            </a:r>
            <a:r>
              <a:rPr lang="fr-FR" dirty="0" err="1"/>
              <a:t>bacterien</a:t>
            </a:r>
            <a:r>
              <a:rPr lang="fr-FR" dirty="0"/>
              <a:t> </a:t>
            </a:r>
            <a:r>
              <a:rPr lang="fr-FR" dirty="0" err="1"/>
              <a:t>dela</a:t>
            </a:r>
            <a:r>
              <a:rPr lang="fr-FR" baseline="0" dirty="0"/>
              <a:t> flore commensale traversent la </a:t>
            </a:r>
            <a:r>
              <a:rPr lang="fr-FR" baseline="0" dirty="0" err="1"/>
              <a:t>barriere</a:t>
            </a:r>
            <a:r>
              <a:rPr lang="fr-FR" baseline="0" dirty="0"/>
              <a:t> </a:t>
            </a:r>
            <a:r>
              <a:rPr lang="fr-FR" baseline="0" dirty="0" err="1"/>
              <a:t>epithelial</a:t>
            </a:r>
            <a:r>
              <a:rPr lang="fr-FR" baseline="0" dirty="0"/>
              <a:t>  intestinale et </a:t>
            </a:r>
            <a:r>
              <a:rPr lang="fr-FR" baseline="0" dirty="0" err="1"/>
              <a:t>interagisseent</a:t>
            </a:r>
            <a:r>
              <a:rPr lang="fr-FR" baseline="0" dirty="0"/>
              <a:t> avec les cellules immunitaires  a l origine d une </a:t>
            </a:r>
            <a:r>
              <a:rPr lang="fr-FR" baseline="0" dirty="0" err="1"/>
              <a:t>reponce</a:t>
            </a:r>
            <a:r>
              <a:rPr lang="fr-FR" baseline="0" dirty="0"/>
              <a:t> immune </a:t>
            </a:r>
            <a:r>
              <a:rPr lang="fr-FR" baseline="0" dirty="0" err="1"/>
              <a:t>adaptativeou</a:t>
            </a:r>
            <a:r>
              <a:rPr lang="fr-FR" baseline="0" dirty="0"/>
              <a:t> innée( cellules dendrites ,lymphocyte) cette interaction aboutit a la production de cytokines et </a:t>
            </a:r>
            <a:r>
              <a:rPr lang="fr-FR" baseline="0" dirty="0" err="1"/>
              <a:t>molecules</a:t>
            </a:r>
            <a:r>
              <a:rPr lang="fr-FR" baseline="0" dirty="0"/>
              <a:t> d </a:t>
            </a:r>
            <a:r>
              <a:rPr lang="fr-FR" baseline="0" dirty="0" err="1"/>
              <a:t>adhesion</a:t>
            </a:r>
            <a:endParaRPr lang="fr-FR" baseline="0" dirty="0"/>
          </a:p>
          <a:p>
            <a:endParaRPr lang="fr-FR" baseline="0" dirty="0"/>
          </a:p>
          <a:p>
            <a:endParaRPr lang="fr-FR" dirty="0"/>
          </a:p>
        </p:txBody>
      </p:sp>
      <p:sp>
        <p:nvSpPr>
          <p:cNvPr id="4" name="Espace réservé du numéro de diapositive 3"/>
          <p:cNvSpPr>
            <a:spLocks noGrp="1"/>
          </p:cNvSpPr>
          <p:nvPr>
            <p:ph type="sldNum" sz="quarter" idx="10"/>
          </p:nvPr>
        </p:nvSpPr>
        <p:spPr/>
        <p:txBody>
          <a:bodyPr/>
          <a:lstStyle/>
          <a:p>
            <a:fld id="{988B1A8B-5478-4DF6-8943-DCB88605E328}" type="slidenum">
              <a:rPr lang="fr-FR" smtClean="0"/>
              <a:pPr/>
              <a:t>29</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88B1A8B-5478-4DF6-8943-DCB88605E328}" type="slidenum">
              <a:rPr lang="fr-FR" smtClean="0"/>
              <a:pPr/>
              <a:t>37</a:t>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txBox="1">
            <a:spLocks noGrp="1" noRot="1" noChangeAspect="1"/>
          </p:cNvSpPr>
          <p:nvPr>
            <p:ph type="sldImg"/>
          </p:nvPr>
        </p:nvSpPr>
        <p:spPr>
          <a:xfrm>
            <a:off x="0" y="0"/>
            <a:ext cx="0" cy="0"/>
          </a:xfrm>
          <a:prstGeom prst="rect">
            <a:avLst/>
          </a:prstGeom>
          <a:noFill/>
        </p:spPr>
        <p:txBody>
          <a:bodyPr wrap="square" anchor="t"/>
          <a:lstStyle>
            <a:lvl1pPr lvl="0">
              <a:defRPr/>
            </a:lvl1pPr>
          </a:lstStyle>
          <a:p>
            <a:endParaRPr/>
          </a:p>
        </p:txBody>
      </p:sp>
      <p:sp>
        <p:nvSpPr>
          <p:cNvPr id="3" name="Espace réservé des commentaires 2"/>
          <p:cNvSpPr txBox="1">
            <a:spLocks noGrp="1"/>
          </p:cNvSpPr>
          <p:nvPr>
            <p:ph type="body" idx="1"/>
          </p:nvPr>
        </p:nvSpPr>
        <p:spPr>
          <a:xfrm>
            <a:off x="0" y="0"/>
            <a:ext cx="0" cy="0"/>
          </a:xfrm>
          <a:prstGeom prst="rect">
            <a:avLst/>
          </a:prstGeom>
          <a:noFill/>
        </p:spPr>
        <p:txBody>
          <a:bodyPr wrap="square" anchor="t">
            <a:normAutofit fontScale="25000" lnSpcReduction="20000"/>
          </a:bodyPr>
          <a:lstStyle>
            <a:lvl1pPr lvl="0">
              <a:defRPr/>
            </a:lvl1pPr>
          </a:lstStyle>
          <a:p>
            <a:pPr lvl="0"/>
            <a:r>
              <a:t>*</a:t>
            </a:r>
            <a:r>
              <a:rPr b="1"/>
              <a:t>deux formes </a:t>
            </a:r>
            <a:r>
              <a:t>:colique ou iléocoecale</a:t>
            </a:r>
          </a:p>
          <a:p>
            <a:pPr lvl="0"/>
            <a:r>
              <a:t>*</a:t>
            </a:r>
            <a:r>
              <a:rPr sz="1200" baseline="0">
                <a:solidFill>
                  <a:schemeClr val="tx1"/>
                </a:solidFill>
                <a:latin typeface="Franklin Gothic Book"/>
              </a:rPr>
              <a:t>La prise en charge de la forme legere debute avec une corticotherapie locale ou systemique selon les localisations.</a:t>
            </a:r>
          </a:p>
          <a:p>
            <a:pPr lvl="0"/>
            <a:r>
              <a:rPr sz="1200" baseline="0">
                <a:solidFill>
                  <a:schemeClr val="tx1"/>
                </a:solidFill>
                <a:latin typeface="Franklin Gothic Book"/>
              </a:rPr>
              <a:t>Dans la MC legere de forme ileo-cæcale,</a:t>
            </a:r>
          </a:p>
          <a:p>
            <a:pPr lvl="0"/>
            <a:r>
              <a:rPr sz="1200" baseline="0">
                <a:solidFill>
                  <a:schemeClr val="tx1"/>
                </a:solidFill>
                <a:latin typeface="Franklin Gothic Book"/>
              </a:rPr>
              <a:t>*</a:t>
            </a:r>
            <a:r>
              <a:rPr sz="1200" b="1" baseline="0">
                <a:solidFill>
                  <a:schemeClr val="tx1"/>
                </a:solidFill>
                <a:latin typeface="Franklin Gothic Book"/>
              </a:rPr>
              <a:t>F iléocoecale </a:t>
            </a:r>
            <a:r>
              <a:rPr sz="1200" baseline="0">
                <a:solidFill>
                  <a:schemeClr val="tx1"/>
                </a:solidFill>
                <a:latin typeface="Franklin Gothic Book"/>
              </a:rPr>
              <a:t>: le trt de 1ere intention preconisé le budesonide. Un trt d’entretien n’a pas ete recommande en cas de reponse au trt.en cas de non réponse une ctc syst ( prédnisone ,prédnisolone) sera mise en route, En cas de reponse, il n’a pas ete recommande de mettre en place un traitement d’entretien.</a:t>
            </a:r>
          </a:p>
          <a:p>
            <a:pPr lvl="0"/>
            <a:r>
              <a:rPr sz="1200" baseline="0">
                <a:solidFill>
                  <a:schemeClr val="tx1"/>
                </a:solidFill>
                <a:latin typeface="Franklin Gothic Book"/>
              </a:rPr>
              <a:t>*</a:t>
            </a:r>
            <a:r>
              <a:rPr sz="1200" b="1" baseline="0">
                <a:solidFill>
                  <a:schemeClr val="tx1"/>
                </a:solidFill>
                <a:latin typeface="Franklin Gothic Book"/>
              </a:rPr>
              <a:t>F colique</a:t>
            </a:r>
            <a:r>
              <a:rPr sz="1200" baseline="0">
                <a:solidFill>
                  <a:schemeClr val="tx1"/>
                </a:solidFill>
                <a:latin typeface="Franklin Gothic Book"/>
              </a:rPr>
              <a:t>:on peut mettre le patient soit sous ctc syst d’emblé soit sous 5 ASA.. Ds les 2</a:t>
            </a:r>
          </a:p>
          <a:p>
            <a:pPr lvl="0"/>
            <a:r>
              <a:rPr sz="1200" baseline="0">
                <a:solidFill>
                  <a:schemeClr val="tx1"/>
                </a:solidFill>
                <a:latin typeface="Franklin Gothic Book"/>
              </a:rPr>
              <a:t>options, en cas de reponse au trt, il nest recommande de mettre en place un trt d’entretien.</a:t>
            </a:r>
          </a:p>
          <a:p>
            <a:pPr lvl="0"/>
            <a:r>
              <a:rPr sz="1200" baseline="0">
                <a:solidFill>
                  <a:schemeClr val="tx1"/>
                </a:solidFill>
                <a:latin typeface="Franklin Gothic Book"/>
              </a:rPr>
              <a:t>*</a:t>
            </a:r>
            <a:r>
              <a:rPr sz="1200" b="1" baseline="0">
                <a:solidFill>
                  <a:schemeClr val="tx1"/>
                </a:solidFill>
                <a:latin typeface="Franklin Gothic Book"/>
              </a:rPr>
              <a:t>En cas d’intolerance aux ctc:</a:t>
            </a:r>
            <a:r>
              <a:rPr sz="1200" b="0" baseline="0">
                <a:solidFill>
                  <a:schemeClr val="tx1"/>
                </a:solidFill>
                <a:latin typeface="Franklin Gothic Book"/>
              </a:rPr>
              <a:t>on passe a un trt par les thiopurines ou anti TNF</a:t>
            </a:r>
            <a:r>
              <a:rPr sz="1200" baseline="0">
                <a:solidFill>
                  <a:schemeClr val="tx1"/>
                </a:solidFill>
                <a:latin typeface="Franklin Gothic Book"/>
              </a:rPr>
              <a:t> (hors AMM dans la MC legere).</a:t>
            </a:r>
          </a:p>
          <a:p>
            <a:pPr lvl="0"/>
            <a:r>
              <a:rPr sz="1200" b="0" baseline="0">
                <a:solidFill>
                  <a:schemeClr val="tx1"/>
                </a:solidFill>
                <a:latin typeface="Franklin Gothic Book"/>
              </a:rPr>
              <a:t>*</a:t>
            </a:r>
            <a:r>
              <a:rPr sz="1200" b="1" baseline="0">
                <a:solidFill>
                  <a:schemeClr val="tx1"/>
                </a:solidFill>
                <a:latin typeface="Franklin Gothic Book"/>
              </a:rPr>
              <a:t>En cas de ctcdependance</a:t>
            </a:r>
            <a:r>
              <a:rPr sz="1200" baseline="0">
                <a:solidFill>
                  <a:schemeClr val="tx1"/>
                </a:solidFill>
                <a:latin typeface="Franklin Gothic Book"/>
              </a:rPr>
              <a:t>, le patient sera mis sous thiopurines. La poursuite des thiopurines a ete preconisee en cas de reponse, d’echec des thiopurines malgre leur optimisation on passe a un trt par ANTI TNF </a:t>
            </a:r>
          </a:p>
          <a:p>
            <a:pPr lvl="0"/>
            <a:r>
              <a:rPr sz="1200" b="0" baseline="0">
                <a:solidFill>
                  <a:schemeClr val="tx1"/>
                </a:solidFill>
                <a:latin typeface="Franklin Gothic Book"/>
              </a:rPr>
              <a:t>*</a:t>
            </a:r>
            <a:r>
              <a:rPr sz="1200" b="1" baseline="0">
                <a:solidFill>
                  <a:schemeClr val="tx1"/>
                </a:solidFill>
                <a:latin typeface="Franklin Gothic Book"/>
              </a:rPr>
              <a:t>en cas de ctc résistance </a:t>
            </a:r>
            <a:r>
              <a:rPr sz="1200" b="0" baseline="0">
                <a:solidFill>
                  <a:schemeClr val="tx1"/>
                </a:solidFill>
                <a:latin typeface="Franklin Gothic Book"/>
              </a:rPr>
              <a:t>on doit reconsiderer la sévérité de la poussée</a:t>
            </a:r>
          </a:p>
        </p:txBody>
      </p:sp>
      <p:sp>
        <p:nvSpPr>
          <p:cNvPr id="4" name="Espace réservé du numéro de diapositive 3"/>
          <p:cNvSpPr txBox="1">
            <a:spLocks noGrp="1"/>
          </p:cNvSpPr>
          <p:nvPr>
            <p:ph type="sldNum" idx="10"/>
          </p:nvPr>
        </p:nvSpPr>
        <p:spPr>
          <a:xfrm>
            <a:off x="0" y="0"/>
            <a:ext cx="0" cy="0"/>
          </a:xfrm>
          <a:prstGeom prst="rect">
            <a:avLst/>
          </a:prstGeom>
          <a:noFill/>
        </p:spPr>
        <p:txBody>
          <a:bodyPr wrap="square" anchor="t"/>
          <a:lstStyle>
            <a:lvl1pPr lvl="0">
              <a:defRPr/>
            </a:lvl1pPr>
          </a:lstStyle>
          <a:p>
            <a:fld id="{8B38DBA3-52F9-4AF4-A6A4-FA4D7DB2F99C}" type="slidenum">
              <a:rPr/>
              <a:pPr/>
              <a:t>107</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Les</a:t>
            </a:r>
            <a:r>
              <a:rPr lang="fr-FR" baseline="0" dirty="0"/>
              <a:t> maladies inflammatoires chroniques de l’intestin se divise en deux entités </a:t>
            </a:r>
            <a:r>
              <a:rPr lang="fr-FR" baseline="0" dirty="0" err="1"/>
              <a:t>Crohn</a:t>
            </a:r>
            <a:r>
              <a:rPr lang="fr-FR" baseline="0" dirty="0"/>
              <a:t> et RCH avec des aspects à chacune assez caractéristiques mais non spécifiques, quand il y a un doute diagnostic : on parle de colite inclassable</a:t>
            </a:r>
          </a:p>
          <a:p>
            <a:r>
              <a:rPr lang="fr-FR" baseline="0" dirty="0"/>
              <a:t>Affection chronique de longue durée récidivante alternant poussé rémission</a:t>
            </a:r>
          </a:p>
          <a:p>
            <a:r>
              <a:rPr lang="fr-FR" baseline="0" dirty="0"/>
              <a:t>Apanage de l’adolescent et du sujet jeune</a:t>
            </a:r>
          </a:p>
          <a:p>
            <a:r>
              <a:rPr lang="fr-FR" baseline="0" dirty="0"/>
              <a:t>Il existe une grande variabilité de ces maladies sur le plan gravité , localisation , et progression</a:t>
            </a:r>
          </a:p>
          <a:p>
            <a:r>
              <a:rPr lang="fr-FR" baseline="0" dirty="0"/>
              <a:t>Les MICI représente un chalenge de prise en charge diagnostique et surtout thérapeutique</a:t>
            </a:r>
          </a:p>
          <a:p>
            <a:endParaRPr lang="fr-FR" baseline="0" dirty="0"/>
          </a:p>
          <a:p>
            <a:endParaRPr lang="fr-FR" baseline="0" dirty="0"/>
          </a:p>
        </p:txBody>
      </p:sp>
      <p:sp>
        <p:nvSpPr>
          <p:cNvPr id="4" name="Espace réservé du numéro de diapositive 3"/>
          <p:cNvSpPr>
            <a:spLocks noGrp="1"/>
          </p:cNvSpPr>
          <p:nvPr>
            <p:ph type="sldNum" sz="quarter" idx="10"/>
          </p:nvPr>
        </p:nvSpPr>
        <p:spPr/>
        <p:txBody>
          <a:bodyPr/>
          <a:lstStyle/>
          <a:p>
            <a:fld id="{988B1A8B-5478-4DF6-8943-DCB88605E328}" type="slidenum">
              <a:rPr lang="fr-FR" smtClean="0"/>
              <a:pPr/>
              <a:t>6</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baseline="0" dirty="0"/>
              <a:t>Affection chronique de longue durée récidivante alternant poussé rémission</a:t>
            </a:r>
          </a:p>
          <a:p>
            <a:r>
              <a:rPr lang="fr-FR" baseline="0" dirty="0"/>
              <a:t>Apanage de l’adolescent et du sujet jeune</a:t>
            </a:r>
          </a:p>
          <a:p>
            <a:r>
              <a:rPr lang="fr-FR" baseline="0" dirty="0"/>
              <a:t>Il existe une grande variabilité de ces maladies sur le plan gravité , localisation , et progression</a:t>
            </a:r>
          </a:p>
          <a:p>
            <a:r>
              <a:rPr lang="fr-FR" baseline="0" dirty="0"/>
              <a:t>Les MICI représente un chalenge de prise en charge diagnostique et surtout thérapeutique</a:t>
            </a:r>
          </a:p>
          <a:p>
            <a:endParaRPr lang="fr-FR" baseline="0" dirty="0"/>
          </a:p>
          <a:p>
            <a:endParaRPr lang="fr-FR" baseline="0" dirty="0"/>
          </a:p>
          <a:p>
            <a:endParaRPr lang="fr-FR" dirty="0"/>
          </a:p>
        </p:txBody>
      </p:sp>
      <p:sp>
        <p:nvSpPr>
          <p:cNvPr id="4" name="Espace réservé du numéro de diapositive 3"/>
          <p:cNvSpPr>
            <a:spLocks noGrp="1"/>
          </p:cNvSpPr>
          <p:nvPr>
            <p:ph type="sldNum" sz="quarter" idx="10"/>
          </p:nvPr>
        </p:nvSpPr>
        <p:spPr/>
        <p:txBody>
          <a:bodyPr/>
          <a:lstStyle/>
          <a:p>
            <a:fld id="{988B1A8B-5478-4DF6-8943-DCB88605E328}" type="slidenum">
              <a:rPr lang="fr-FR" smtClean="0"/>
              <a:pPr/>
              <a:t>7</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xfrm>
            <a:off x="1443038" y="677863"/>
            <a:ext cx="3971925" cy="2979737"/>
          </a:xfrm>
          <a:ln/>
        </p:spPr>
      </p:sp>
      <p:sp>
        <p:nvSpPr>
          <p:cNvPr id="70659" name="Rectangle 3"/>
          <p:cNvSpPr>
            <a:spLocks noGrp="1" noChangeArrowheads="1"/>
          </p:cNvSpPr>
          <p:nvPr>
            <p:ph type="body" idx="1"/>
          </p:nvPr>
        </p:nvSpPr>
        <p:spPr>
          <a:xfrm>
            <a:off x="914400" y="3929063"/>
            <a:ext cx="5029200" cy="4537075"/>
          </a:xfrm>
        </p:spPr>
        <p:txBody>
          <a:bodyPr/>
          <a:lstStyle/>
          <a:p>
            <a:pPr eaLnBrk="1" hangingPunct="1">
              <a:spcBef>
                <a:spcPct val="0"/>
              </a:spcBef>
            </a:pPr>
            <a:r>
              <a:rPr lang="en-US" dirty="0" err="1"/>
              <a:t>Donc</a:t>
            </a:r>
            <a:r>
              <a:rPr lang="en-US" baseline="0" dirty="0"/>
              <a:t> </a:t>
            </a:r>
            <a:r>
              <a:rPr lang="en-US" baseline="0" dirty="0" err="1"/>
              <a:t>très</a:t>
            </a:r>
            <a:r>
              <a:rPr lang="en-US" baseline="0" dirty="0"/>
              <a:t> </a:t>
            </a:r>
            <a:r>
              <a:rPr lang="en-US" baseline="0" dirty="0" err="1"/>
              <a:t>chimatiquement</a:t>
            </a:r>
            <a:r>
              <a:rPr lang="en-US" baseline="0" dirty="0"/>
              <a:t>: </a:t>
            </a:r>
            <a:r>
              <a:rPr lang="en-US" baseline="0" dirty="0" err="1"/>
              <a:t>il</a:t>
            </a:r>
            <a:r>
              <a:rPr lang="en-US" baseline="0" dirty="0"/>
              <a:t> </a:t>
            </a:r>
            <a:r>
              <a:rPr lang="en-US" baseline="0" dirty="0" err="1"/>
              <a:t>ya</a:t>
            </a:r>
            <a:r>
              <a:rPr lang="en-US" baseline="0" dirty="0"/>
              <a:t> </a:t>
            </a:r>
            <a:r>
              <a:rPr lang="en-US" baseline="0" dirty="0" err="1"/>
              <a:t>deux</a:t>
            </a:r>
            <a:r>
              <a:rPr lang="en-US" baseline="0" dirty="0"/>
              <a:t> </a:t>
            </a:r>
            <a:r>
              <a:rPr lang="en-US" baseline="0" dirty="0" err="1"/>
              <a:t>grandes</a:t>
            </a:r>
            <a:r>
              <a:rPr lang="en-US" baseline="0" dirty="0"/>
              <a:t> zones: </a:t>
            </a:r>
            <a:r>
              <a:rPr lang="en-US" baseline="0" dirty="0" err="1"/>
              <a:t>il</a:t>
            </a:r>
            <a:r>
              <a:rPr lang="en-US" baseline="0" dirty="0"/>
              <a:t> </a:t>
            </a:r>
            <a:r>
              <a:rPr lang="en-US" baseline="0" dirty="0" err="1"/>
              <a:t>ya</a:t>
            </a:r>
            <a:r>
              <a:rPr lang="en-US" baseline="0" dirty="0"/>
              <a:t> la zone de haute </a:t>
            </a:r>
            <a:r>
              <a:rPr lang="en-US" baseline="0" dirty="0" err="1"/>
              <a:t>prévalence</a:t>
            </a:r>
            <a:r>
              <a:rPr lang="en-US" baseline="0" dirty="0"/>
              <a:t>: </a:t>
            </a:r>
            <a:r>
              <a:rPr lang="en-US" baseline="0" dirty="0" err="1"/>
              <a:t>europe</a:t>
            </a:r>
            <a:r>
              <a:rPr lang="en-US" baseline="0" dirty="0"/>
              <a:t> de </a:t>
            </a:r>
            <a:r>
              <a:rPr lang="en-US" baseline="0" dirty="0" err="1"/>
              <a:t>l’ouest</a:t>
            </a:r>
            <a:r>
              <a:rPr lang="en-US" baseline="0" dirty="0"/>
              <a:t> et du </a:t>
            </a:r>
            <a:r>
              <a:rPr lang="en-US" baseline="0" dirty="0" err="1"/>
              <a:t>nord</a:t>
            </a:r>
            <a:r>
              <a:rPr lang="en-US" baseline="0" dirty="0"/>
              <a:t>, et </a:t>
            </a:r>
            <a:r>
              <a:rPr lang="en-US" baseline="0" dirty="0" err="1"/>
              <a:t>l’amérique</a:t>
            </a:r>
            <a:r>
              <a:rPr lang="en-US" baseline="0" dirty="0"/>
              <a:t> du </a:t>
            </a:r>
            <a:r>
              <a:rPr lang="en-US" baseline="0" dirty="0" err="1"/>
              <a:t>nord</a:t>
            </a:r>
            <a:r>
              <a:rPr lang="en-US" baseline="0" dirty="0"/>
              <a:t>, et </a:t>
            </a:r>
            <a:r>
              <a:rPr lang="en-US" baseline="0" dirty="0" err="1"/>
              <a:t>il</a:t>
            </a:r>
            <a:r>
              <a:rPr lang="en-US" baseline="0" dirty="0"/>
              <a:t> </a:t>
            </a:r>
            <a:r>
              <a:rPr lang="en-US" baseline="0" dirty="0" err="1"/>
              <a:t>ya</a:t>
            </a:r>
            <a:r>
              <a:rPr lang="en-US" baseline="0" dirty="0"/>
              <a:t> la zone de </a:t>
            </a:r>
            <a:r>
              <a:rPr lang="en-US" baseline="0" dirty="0" err="1"/>
              <a:t>prévalence</a:t>
            </a:r>
            <a:r>
              <a:rPr lang="en-US" baseline="0" dirty="0"/>
              <a:t> </a:t>
            </a:r>
            <a:r>
              <a:rPr lang="en-US" baseline="0" dirty="0" err="1"/>
              <a:t>faible</a:t>
            </a:r>
            <a:r>
              <a:rPr lang="en-US" baseline="0" dirty="0"/>
              <a:t> : </a:t>
            </a:r>
            <a:r>
              <a:rPr lang="en-US" baseline="0" dirty="0" err="1"/>
              <a:t>l’afrique</a:t>
            </a:r>
            <a:r>
              <a:rPr lang="en-US" baseline="0" dirty="0"/>
              <a:t> et </a:t>
            </a:r>
            <a:r>
              <a:rPr lang="en-US" baseline="0" dirty="0" err="1"/>
              <a:t>l’asie</a:t>
            </a:r>
            <a:r>
              <a:rPr lang="en-US" baseline="0" dirty="0"/>
              <a:t>, et </a:t>
            </a:r>
            <a:r>
              <a:rPr lang="en-US" baseline="0" dirty="0" err="1"/>
              <a:t>leurope</a:t>
            </a:r>
            <a:r>
              <a:rPr lang="en-US" baseline="0" dirty="0"/>
              <a:t> de </a:t>
            </a:r>
            <a:r>
              <a:rPr lang="en-US" baseline="0" dirty="0" err="1"/>
              <a:t>l’est</a:t>
            </a:r>
            <a:r>
              <a:rPr lang="en-US" baseline="0" dirty="0"/>
              <a:t> et </a:t>
            </a:r>
            <a:r>
              <a:rPr lang="en-US" baseline="0" dirty="0" err="1"/>
              <a:t>l’amérique</a:t>
            </a:r>
            <a:r>
              <a:rPr lang="en-US" baseline="0" dirty="0"/>
              <a:t> </a:t>
            </a:r>
            <a:r>
              <a:rPr lang="en-US" baseline="0" dirty="0" err="1"/>
              <a:t>latine</a:t>
            </a:r>
            <a:endParaRPr lang="en-US" baseline="0" dirty="0"/>
          </a:p>
          <a:p>
            <a:pPr eaLnBrk="1" hangingPunct="1">
              <a:spcBef>
                <a:spcPct val="0"/>
              </a:spcBef>
            </a:pPr>
            <a:r>
              <a:rPr lang="en-US" baseline="0" dirty="0" err="1"/>
              <a:t>Donc</a:t>
            </a:r>
            <a:r>
              <a:rPr lang="en-US" baseline="0" dirty="0"/>
              <a:t> </a:t>
            </a:r>
            <a:r>
              <a:rPr lang="en-US" baseline="0" dirty="0" err="1"/>
              <a:t>il</a:t>
            </a:r>
            <a:r>
              <a:rPr lang="en-US" baseline="0" dirty="0"/>
              <a:t> </a:t>
            </a:r>
            <a:r>
              <a:rPr lang="en-US" baseline="0" dirty="0" err="1"/>
              <a:t>existe</a:t>
            </a:r>
            <a:r>
              <a:rPr lang="en-US" baseline="0" dirty="0"/>
              <a:t> un gradient </a:t>
            </a:r>
            <a:r>
              <a:rPr lang="en-US" baseline="0" dirty="0" err="1"/>
              <a:t>évident</a:t>
            </a:r>
            <a:r>
              <a:rPr lang="en-US" baseline="0" dirty="0"/>
              <a:t> </a:t>
            </a:r>
            <a:r>
              <a:rPr lang="en-US" baseline="0" dirty="0" err="1"/>
              <a:t>nord</a:t>
            </a:r>
            <a:r>
              <a:rPr lang="en-US" baseline="0" dirty="0"/>
              <a:t> </a:t>
            </a:r>
            <a:r>
              <a:rPr lang="en-US" baseline="0" dirty="0" err="1"/>
              <a:t>sud</a:t>
            </a:r>
            <a:r>
              <a:rPr lang="en-US" baseline="0" dirty="0"/>
              <a:t> et </a:t>
            </a:r>
            <a:r>
              <a:rPr lang="en-US" baseline="0" dirty="0" err="1"/>
              <a:t>une</a:t>
            </a:r>
            <a:r>
              <a:rPr lang="en-US" baseline="0" dirty="0"/>
              <a:t> </a:t>
            </a:r>
            <a:r>
              <a:rPr lang="en-US" baseline="0" dirty="0" err="1"/>
              <a:t>prévalence</a:t>
            </a:r>
            <a:r>
              <a:rPr lang="en-US" baseline="0" dirty="0"/>
              <a:t> plus </a:t>
            </a:r>
            <a:r>
              <a:rPr lang="en-US" baseline="0" dirty="0" err="1"/>
              <a:t>élevée</a:t>
            </a:r>
            <a:r>
              <a:rPr lang="en-US" baseline="0" dirty="0"/>
              <a:t> </a:t>
            </a:r>
            <a:r>
              <a:rPr lang="en-US" baseline="0" dirty="0" err="1"/>
              <a:t>dans</a:t>
            </a:r>
            <a:r>
              <a:rPr lang="en-US" baseline="0" dirty="0"/>
              <a:t> les pays </a:t>
            </a:r>
            <a:r>
              <a:rPr lang="en-US" baseline="0" dirty="0" err="1"/>
              <a:t>industrialisés</a:t>
            </a:r>
            <a:endParaRPr lang="en-US" baseline="0" dirty="0"/>
          </a:p>
          <a:p>
            <a:pPr eaLnBrk="1" hangingPunct="1">
              <a:spcBef>
                <a:spcPct val="0"/>
              </a:spcBef>
            </a:pPr>
            <a:r>
              <a:rPr lang="en-US" baseline="0" dirty="0" err="1"/>
              <a:t>Celà</a:t>
            </a:r>
            <a:r>
              <a:rPr lang="en-US" baseline="0" dirty="0"/>
              <a:t> </a:t>
            </a:r>
            <a:r>
              <a:rPr lang="en-US" baseline="0" dirty="0" err="1"/>
              <a:t>peut</a:t>
            </a:r>
            <a:r>
              <a:rPr lang="en-US" baseline="0" dirty="0"/>
              <a:t> </a:t>
            </a:r>
            <a:r>
              <a:rPr lang="en-US" baseline="0" dirty="0" err="1"/>
              <a:t>etre</a:t>
            </a:r>
            <a:r>
              <a:rPr lang="en-US" baseline="0" dirty="0"/>
              <a:t> </a:t>
            </a:r>
            <a:r>
              <a:rPr lang="en-US" baseline="0" dirty="0" err="1"/>
              <a:t>expliqué</a:t>
            </a:r>
            <a:r>
              <a:rPr lang="en-US" baseline="0" dirty="0"/>
              <a:t> par </a:t>
            </a:r>
            <a:r>
              <a:rPr lang="en-US" baseline="0" dirty="0" err="1"/>
              <a:t>deux</a:t>
            </a:r>
            <a:r>
              <a:rPr lang="en-US" baseline="0" dirty="0"/>
              <a:t> arguments; </a:t>
            </a:r>
            <a:r>
              <a:rPr lang="en-US" baseline="0" dirty="0" err="1"/>
              <a:t>soit</a:t>
            </a:r>
            <a:r>
              <a:rPr lang="en-US" baseline="0" dirty="0"/>
              <a:t> </a:t>
            </a:r>
            <a:r>
              <a:rPr lang="en-US" baseline="0" dirty="0" err="1"/>
              <a:t>que</a:t>
            </a:r>
            <a:r>
              <a:rPr lang="en-US" baseline="0" dirty="0"/>
              <a:t> les pays du </a:t>
            </a:r>
            <a:r>
              <a:rPr lang="en-US" baseline="0" dirty="0" err="1"/>
              <a:t>sud</a:t>
            </a:r>
            <a:r>
              <a:rPr lang="en-US" baseline="0" dirty="0"/>
              <a:t> </a:t>
            </a:r>
            <a:r>
              <a:rPr lang="en-US" baseline="0" dirty="0" err="1"/>
              <a:t>sont</a:t>
            </a:r>
            <a:r>
              <a:rPr lang="en-US" baseline="0" dirty="0"/>
              <a:t> </a:t>
            </a:r>
            <a:r>
              <a:rPr lang="en-US" baseline="0" dirty="0" err="1"/>
              <a:t>pauvres</a:t>
            </a:r>
            <a:r>
              <a:rPr lang="en-US" baseline="0" dirty="0"/>
              <a:t> et ne </a:t>
            </a:r>
            <a:r>
              <a:rPr lang="en-US" baseline="0" dirty="0" err="1"/>
              <a:t>savent</a:t>
            </a:r>
            <a:r>
              <a:rPr lang="en-US" baseline="0" dirty="0"/>
              <a:t> pas </a:t>
            </a:r>
            <a:r>
              <a:rPr lang="en-US" baseline="0" dirty="0" err="1"/>
              <a:t>diagnostiquer</a:t>
            </a:r>
            <a:r>
              <a:rPr lang="en-US" baseline="0" dirty="0"/>
              <a:t> des MICI et </a:t>
            </a:r>
            <a:r>
              <a:rPr lang="en-US" baseline="0" dirty="0" err="1"/>
              <a:t>donc</a:t>
            </a:r>
            <a:r>
              <a:rPr lang="en-US" baseline="0" dirty="0"/>
              <a:t> </a:t>
            </a:r>
            <a:r>
              <a:rPr lang="en-US" baseline="0" dirty="0" err="1"/>
              <a:t>ces</a:t>
            </a:r>
            <a:r>
              <a:rPr lang="en-US" baseline="0" dirty="0"/>
              <a:t> pathologies </a:t>
            </a:r>
            <a:r>
              <a:rPr lang="en-US" baseline="0" dirty="0" err="1"/>
              <a:t>sont</a:t>
            </a:r>
            <a:r>
              <a:rPr lang="en-US" baseline="0" dirty="0"/>
              <a:t> </a:t>
            </a:r>
            <a:r>
              <a:rPr lang="en-US" baseline="0" dirty="0" err="1"/>
              <a:t>sous</a:t>
            </a:r>
            <a:r>
              <a:rPr lang="en-US" baseline="0" dirty="0"/>
              <a:t> </a:t>
            </a:r>
            <a:r>
              <a:rPr lang="en-US" baseline="0" dirty="0" err="1"/>
              <a:t>éstimés</a:t>
            </a:r>
            <a:r>
              <a:rPr lang="en-US" baseline="0" dirty="0"/>
              <a:t> </a:t>
            </a:r>
            <a:r>
              <a:rPr lang="en-US" baseline="0" dirty="0" err="1"/>
              <a:t>mais</a:t>
            </a:r>
            <a:r>
              <a:rPr lang="en-US" baseline="0" dirty="0"/>
              <a:t> </a:t>
            </a:r>
            <a:r>
              <a:rPr lang="en-US" baseline="0" dirty="0" err="1"/>
              <a:t>il</a:t>
            </a:r>
            <a:r>
              <a:rPr lang="en-US" baseline="0" dirty="0"/>
              <a:t> </a:t>
            </a:r>
            <a:r>
              <a:rPr lang="en-US" baseline="0" dirty="0" err="1"/>
              <a:t>ya</a:t>
            </a:r>
            <a:r>
              <a:rPr lang="en-US" baseline="0" dirty="0"/>
              <a:t> un </a:t>
            </a:r>
            <a:r>
              <a:rPr lang="en-US" baseline="0" dirty="0" err="1"/>
              <a:t>élément</a:t>
            </a:r>
            <a:r>
              <a:rPr lang="en-US" baseline="0" dirty="0"/>
              <a:t> </a:t>
            </a:r>
            <a:r>
              <a:rPr lang="en-US" baseline="0" dirty="0" err="1"/>
              <a:t>contre</a:t>
            </a:r>
            <a:r>
              <a:rPr lang="en-US" baseline="0" dirty="0"/>
              <a:t> </a:t>
            </a:r>
            <a:r>
              <a:rPr lang="en-US" baseline="0" dirty="0" err="1"/>
              <a:t>cette</a:t>
            </a:r>
            <a:r>
              <a:rPr lang="en-US" baseline="0" dirty="0"/>
              <a:t> </a:t>
            </a:r>
            <a:r>
              <a:rPr lang="en-US" baseline="0" dirty="0" err="1"/>
              <a:t>théorie</a:t>
            </a:r>
            <a:r>
              <a:rPr lang="en-US" baseline="0" dirty="0"/>
              <a:t> </a:t>
            </a:r>
            <a:r>
              <a:rPr lang="en-US" baseline="0" dirty="0" err="1"/>
              <a:t>c’est</a:t>
            </a:r>
            <a:r>
              <a:rPr lang="en-US" baseline="0" dirty="0"/>
              <a:t> </a:t>
            </a:r>
            <a:r>
              <a:rPr lang="en-US" baseline="0" dirty="0" err="1"/>
              <a:t>qu’il</a:t>
            </a:r>
            <a:r>
              <a:rPr lang="en-US" baseline="0" dirty="0"/>
              <a:t> </a:t>
            </a:r>
            <a:r>
              <a:rPr lang="en-US" baseline="0" dirty="0" err="1"/>
              <a:t>ya</a:t>
            </a:r>
            <a:r>
              <a:rPr lang="en-US" baseline="0" dirty="0"/>
              <a:t> </a:t>
            </a:r>
            <a:r>
              <a:rPr lang="en-US" baseline="0" dirty="0" err="1"/>
              <a:t>yn</a:t>
            </a:r>
            <a:r>
              <a:rPr lang="en-US" baseline="0" dirty="0"/>
              <a:t> gradient </a:t>
            </a:r>
            <a:r>
              <a:rPr lang="en-US" baseline="0" dirty="0" err="1"/>
              <a:t>parmi</a:t>
            </a:r>
            <a:r>
              <a:rPr lang="en-US" baseline="0" dirty="0"/>
              <a:t> les pays </a:t>
            </a:r>
            <a:r>
              <a:rPr lang="en-US" baseline="0" dirty="0" err="1"/>
              <a:t>développés</a:t>
            </a:r>
            <a:r>
              <a:rPr lang="en-US" baseline="0" dirty="0"/>
              <a:t> </a:t>
            </a:r>
            <a:r>
              <a:rPr lang="en-US" baseline="0" dirty="0" err="1"/>
              <a:t>eux</a:t>
            </a:r>
            <a:r>
              <a:rPr lang="en-US" baseline="0" dirty="0"/>
              <a:t> meme : par </a:t>
            </a:r>
            <a:r>
              <a:rPr lang="en-US" baseline="0" dirty="0" err="1"/>
              <a:t>exemple</a:t>
            </a:r>
            <a:r>
              <a:rPr lang="en-US" baseline="0" dirty="0"/>
              <a:t> plus </a:t>
            </a:r>
            <a:r>
              <a:rPr lang="en-US" baseline="0" dirty="0" err="1"/>
              <a:t>grande</a:t>
            </a:r>
            <a:r>
              <a:rPr lang="en-US" baseline="0" dirty="0"/>
              <a:t> </a:t>
            </a:r>
            <a:r>
              <a:rPr lang="en-US" baseline="0" dirty="0" err="1"/>
              <a:t>fréquence</a:t>
            </a:r>
            <a:r>
              <a:rPr lang="en-US" baseline="0" dirty="0"/>
              <a:t> en Island, et pus </a:t>
            </a:r>
            <a:r>
              <a:rPr lang="en-US" baseline="0" dirty="0" err="1"/>
              <a:t>faible</a:t>
            </a:r>
            <a:r>
              <a:rPr lang="en-US" baseline="0" dirty="0"/>
              <a:t> </a:t>
            </a:r>
            <a:r>
              <a:rPr lang="en-US" baseline="0" dirty="0" err="1"/>
              <a:t>fréquence</a:t>
            </a:r>
            <a:r>
              <a:rPr lang="en-US" baseline="0" dirty="0"/>
              <a:t> en </a:t>
            </a:r>
            <a:r>
              <a:rPr lang="en-US" baseline="0" dirty="0" err="1"/>
              <a:t>portubal</a:t>
            </a:r>
            <a:r>
              <a:rPr lang="en-US" baseline="0" dirty="0"/>
              <a:t> , et en </a:t>
            </a:r>
            <a:r>
              <a:rPr lang="en-US" baseline="0" dirty="0" err="1"/>
              <a:t>france</a:t>
            </a:r>
            <a:r>
              <a:rPr lang="en-US" baseline="0" dirty="0"/>
              <a:t> par </a:t>
            </a:r>
            <a:r>
              <a:rPr lang="en-US" baseline="0" dirty="0" err="1"/>
              <a:t>exemple</a:t>
            </a:r>
            <a:r>
              <a:rPr lang="en-US" baseline="0" dirty="0"/>
              <a:t> plus </a:t>
            </a:r>
            <a:r>
              <a:rPr lang="en-US" baseline="0" dirty="0" err="1"/>
              <a:t>grande</a:t>
            </a:r>
            <a:r>
              <a:rPr lang="en-US" baseline="0" dirty="0"/>
              <a:t> </a:t>
            </a:r>
            <a:r>
              <a:rPr lang="en-US" baseline="0" dirty="0" err="1"/>
              <a:t>fréquence</a:t>
            </a:r>
            <a:r>
              <a:rPr lang="en-US" baseline="0" dirty="0"/>
              <a:t> au </a:t>
            </a:r>
            <a:r>
              <a:rPr lang="en-US" baseline="0" dirty="0" err="1"/>
              <a:t>nors</a:t>
            </a:r>
            <a:r>
              <a:rPr lang="en-US" baseline="0" dirty="0"/>
              <a:t> de la </a:t>
            </a:r>
            <a:r>
              <a:rPr lang="en-US" baseline="0" dirty="0" err="1"/>
              <a:t>france</a:t>
            </a:r>
            <a:r>
              <a:rPr lang="en-US" baseline="0" dirty="0"/>
              <a:t> par rapport au </a:t>
            </a:r>
            <a:r>
              <a:rPr lang="en-US" baseline="0" dirty="0" err="1"/>
              <a:t>sud</a:t>
            </a:r>
            <a:r>
              <a:rPr lang="en-US" baseline="0" dirty="0"/>
              <a:t> de la </a:t>
            </a:r>
            <a:r>
              <a:rPr lang="en-US" baseline="0" dirty="0" err="1"/>
              <a:t>france</a:t>
            </a:r>
            <a:r>
              <a:rPr lang="en-US" baseline="0" dirty="0"/>
              <a:t>, </a:t>
            </a:r>
            <a:r>
              <a:rPr lang="en-US" baseline="0" dirty="0" err="1"/>
              <a:t>donc</a:t>
            </a:r>
            <a:r>
              <a:rPr lang="en-US" baseline="0" dirty="0"/>
              <a:t> </a:t>
            </a:r>
            <a:r>
              <a:rPr lang="en-US" baseline="0" dirty="0" err="1"/>
              <a:t>il</a:t>
            </a:r>
            <a:r>
              <a:rPr lang="en-US" baseline="0" dirty="0"/>
              <a:t> </a:t>
            </a:r>
            <a:r>
              <a:rPr lang="en-US" baseline="0" dirty="0" err="1"/>
              <a:t>ya</a:t>
            </a:r>
            <a:r>
              <a:rPr lang="en-US" baseline="0" dirty="0"/>
              <a:t> un </a:t>
            </a:r>
            <a:r>
              <a:rPr lang="en-US" baseline="0" dirty="0" err="1"/>
              <a:t>autre</a:t>
            </a:r>
            <a:r>
              <a:rPr lang="en-US" baseline="0" dirty="0"/>
              <a:t> argument </a:t>
            </a:r>
            <a:r>
              <a:rPr lang="en-US" baseline="0" dirty="0" err="1"/>
              <a:t>c’est</a:t>
            </a:r>
            <a:r>
              <a:rPr lang="en-US" baseline="0" dirty="0"/>
              <a:t> les </a:t>
            </a:r>
            <a:r>
              <a:rPr lang="en-US" baseline="0" dirty="0" err="1"/>
              <a:t>facteurs</a:t>
            </a:r>
            <a:r>
              <a:rPr lang="en-US" baseline="0" dirty="0"/>
              <a:t> </a:t>
            </a:r>
            <a:r>
              <a:rPr lang="en-US" baseline="0" dirty="0" err="1"/>
              <a:t>environnement</a:t>
            </a:r>
            <a:r>
              <a:rPr lang="en-US" baseline="0" dirty="0"/>
              <a:t> et </a:t>
            </a:r>
            <a:r>
              <a:rPr lang="en-US" baseline="0" dirty="0" err="1"/>
              <a:t>génétiquesun</a:t>
            </a:r>
            <a:r>
              <a:rPr lang="en-US" baseline="0" dirty="0"/>
              <a:t> </a:t>
            </a:r>
            <a:r>
              <a:rPr lang="en-US" baseline="0" dirty="0" err="1"/>
              <a:t>favorables</a:t>
            </a:r>
            <a:r>
              <a:rPr lang="en-US" baseline="0" dirty="0"/>
              <a:t> au </a:t>
            </a:r>
            <a:r>
              <a:rPr lang="en-US" baseline="0" dirty="0" err="1"/>
              <a:t>développement</a:t>
            </a:r>
            <a:r>
              <a:rPr lang="en-US" baseline="0" dirty="0"/>
              <a:t> de MICI qui </a:t>
            </a:r>
            <a:r>
              <a:rPr lang="en-US" baseline="0" dirty="0" err="1"/>
              <a:t>existe</a:t>
            </a:r>
            <a:r>
              <a:rPr lang="en-US" baseline="0" dirty="0"/>
              <a:t> au </a:t>
            </a:r>
            <a:r>
              <a:rPr lang="en-US" baseline="0" dirty="0" err="1"/>
              <a:t>nord</a:t>
            </a:r>
            <a:r>
              <a:rPr lang="en-US" baseline="0" dirty="0"/>
              <a:t> et pas au </a:t>
            </a:r>
            <a:r>
              <a:rPr lang="en-US" baseline="0" dirty="0" err="1"/>
              <a:t>sud</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FFFF00"/>
                </a:solidFill>
                <a:latin typeface="Arial" pitchFamily="34" charset="0"/>
              </a:rPr>
              <a:t>Pathogénie inconnue </a:t>
            </a:r>
            <a:br>
              <a:rPr lang="fr-FR" sz="1400" dirty="0">
                <a:solidFill>
                  <a:srgbClr val="FFFF00"/>
                </a:solidFill>
                <a:latin typeface="Arial" pitchFamily="34" charset="0"/>
              </a:rPr>
            </a:br>
            <a:r>
              <a:rPr lang="fr-FR" sz="1400" dirty="0">
                <a:solidFill>
                  <a:srgbClr val="FFFF00"/>
                </a:solidFill>
                <a:latin typeface="Arial" pitchFamily="34" charset="0"/>
              </a:rPr>
              <a:t>Les </a:t>
            </a:r>
            <a:r>
              <a:rPr lang="fr-FR" sz="1200" dirty="0">
                <a:solidFill>
                  <a:srgbClr val="FFFF00"/>
                </a:solidFill>
                <a:latin typeface="Arial" pitchFamily="34" charset="0"/>
              </a:rPr>
              <a:t>hypothèses proposées s’articulent autour de 3 axes </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988B1A8B-5478-4DF6-8943-DCB88605E328}" type="slidenum">
              <a:rPr lang="fr-FR" smtClean="0"/>
              <a:pPr/>
              <a:t>12</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Quels sont les arguments</a:t>
            </a:r>
            <a:r>
              <a:rPr lang="fr-FR" baseline="0" dirty="0"/>
              <a:t> qui ont permis de suspecter le </a:t>
            </a:r>
            <a:r>
              <a:rPr lang="fr-FR" baseline="0" dirty="0" err="1"/>
              <a:t>role</a:t>
            </a:r>
            <a:r>
              <a:rPr lang="fr-FR" baseline="0" dirty="0"/>
              <a:t> de la génétique dans la </a:t>
            </a:r>
            <a:r>
              <a:rPr lang="fr-FR" baseline="0" dirty="0" err="1"/>
              <a:t>physiopath</a:t>
            </a:r>
            <a:r>
              <a:rPr lang="fr-FR" baseline="0" dirty="0"/>
              <a:t> des MICI????</a:t>
            </a:r>
            <a:endParaRPr lang="fr-FR" dirty="0"/>
          </a:p>
        </p:txBody>
      </p:sp>
      <p:sp>
        <p:nvSpPr>
          <p:cNvPr id="4" name="Espace réservé du numéro de diapositive 3"/>
          <p:cNvSpPr>
            <a:spLocks noGrp="1"/>
          </p:cNvSpPr>
          <p:nvPr>
            <p:ph type="sldNum" sz="quarter" idx="10"/>
          </p:nvPr>
        </p:nvSpPr>
        <p:spPr/>
        <p:txBody>
          <a:bodyPr/>
          <a:lstStyle/>
          <a:p>
            <a:fld id="{988B1A8B-5478-4DF6-8943-DCB88605E328}" type="slidenum">
              <a:rPr lang="fr-FR" smtClean="0"/>
              <a:pPr/>
              <a:t>14</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b="1" i="0" kern="1200" dirty="0">
                <a:solidFill>
                  <a:schemeClr val="tx1"/>
                </a:solidFill>
                <a:latin typeface="+mn-lt"/>
                <a:ea typeface="+mn-ea"/>
                <a:cs typeface="+mn-cs"/>
              </a:rPr>
              <a:t>Le gène CARD15/NOD2</a:t>
            </a:r>
            <a:r>
              <a:rPr lang="fr-FR" sz="1200" b="0" i="0" kern="1200" dirty="0">
                <a:solidFill>
                  <a:schemeClr val="tx1"/>
                </a:solidFill>
                <a:latin typeface="+mn-lt"/>
                <a:ea typeface="+mn-ea"/>
                <a:cs typeface="+mn-cs"/>
              </a:rPr>
              <a:t> a été le premier découvert sur le chromosome 16. Son rôle dans la maladie de </a:t>
            </a:r>
            <a:r>
              <a:rPr lang="fr-FR" sz="1200" b="0" i="0" kern="1200" dirty="0" err="1">
                <a:solidFill>
                  <a:schemeClr val="tx1"/>
                </a:solidFill>
                <a:latin typeface="+mn-lt"/>
                <a:ea typeface="+mn-ea"/>
                <a:cs typeface="+mn-cs"/>
              </a:rPr>
              <a:t>Crohn</a:t>
            </a:r>
            <a:r>
              <a:rPr lang="fr-FR" sz="1200" b="0" i="0" kern="1200" dirty="0">
                <a:solidFill>
                  <a:schemeClr val="tx1"/>
                </a:solidFill>
                <a:latin typeface="+mn-lt"/>
                <a:ea typeface="+mn-ea"/>
                <a:cs typeface="+mn-cs"/>
              </a:rPr>
              <a:t> est actuellement confirmé. Son rôle est de participer par l’intermédiaire de la paroi bactérienne à la reconnaissance et à la réponse de l’hôte vis à vis de bactéries. </a:t>
            </a:r>
            <a:br>
              <a:rPr lang="fr-FR" dirty="0"/>
            </a:br>
            <a:endParaRPr lang="fr-FR" dirty="0"/>
          </a:p>
        </p:txBody>
      </p:sp>
      <p:sp>
        <p:nvSpPr>
          <p:cNvPr id="4" name="Espace réservé du numéro de diapositive 3"/>
          <p:cNvSpPr>
            <a:spLocks noGrp="1"/>
          </p:cNvSpPr>
          <p:nvPr>
            <p:ph type="sldNum" sz="quarter" idx="10"/>
          </p:nvPr>
        </p:nvSpPr>
        <p:spPr/>
        <p:txBody>
          <a:bodyPr/>
          <a:lstStyle/>
          <a:p>
            <a:fld id="{988B1A8B-5478-4DF6-8943-DCB88605E328}" type="slidenum">
              <a:rPr lang="fr-FR" smtClean="0"/>
              <a:pPr/>
              <a:t>17</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baseline="0" dirty="0">
                <a:solidFill>
                  <a:schemeClr val="tx1"/>
                </a:solidFill>
                <a:latin typeface="+mn-lt"/>
                <a:ea typeface="+mn-ea"/>
                <a:cs typeface="+mn-cs"/>
              </a:rPr>
              <a:t>De nombreux facteurs environnementaux ont été impliqués dans la physiopathologie des MICI tels que, certains aliments, les contraceptifs oraux, les vaccinations, le stress et  Ces facteurs en cours d’investigation restent discutés. Le tabagisme et l’appendicectomie sont à ce jour les deux seuls facteurs environnementaux clairement impliqués dans le développement et l’évolution des MICI.</a:t>
            </a:r>
          </a:p>
          <a:p>
            <a:endParaRPr lang="fr-FR" dirty="0"/>
          </a:p>
        </p:txBody>
      </p:sp>
      <p:sp>
        <p:nvSpPr>
          <p:cNvPr id="4" name="Espace réservé du numéro de diapositive 3"/>
          <p:cNvSpPr>
            <a:spLocks noGrp="1"/>
          </p:cNvSpPr>
          <p:nvPr>
            <p:ph type="sldNum" sz="quarter" idx="10"/>
          </p:nvPr>
        </p:nvSpPr>
        <p:spPr/>
        <p:txBody>
          <a:bodyPr/>
          <a:lstStyle/>
          <a:p>
            <a:fld id="{988B1A8B-5478-4DF6-8943-DCB88605E328}" type="slidenum">
              <a:rPr lang="fr-FR" smtClean="0"/>
              <a:pPr/>
              <a:t>21</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aseline="0" dirty="0"/>
          </a:p>
          <a:p>
            <a:r>
              <a:rPr lang="fr-FR" baseline="0" dirty="0"/>
              <a:t>Certaines modifications de la composition de la flore intestinale observés chez  patients atteints d MICI ou de </a:t>
            </a:r>
            <a:r>
              <a:rPr lang="fr-FR" baseline="0" dirty="0" err="1"/>
              <a:t>presebce</a:t>
            </a:r>
            <a:r>
              <a:rPr lang="fr-FR" baseline="0" dirty="0"/>
              <a:t> inattendue de </a:t>
            </a:r>
            <a:r>
              <a:rPr lang="fr-FR" baseline="0" dirty="0" err="1"/>
              <a:t>bacteries</a:t>
            </a:r>
            <a:r>
              <a:rPr lang="fr-FR" baseline="0" dirty="0"/>
              <a:t> telles que Escherichia coli </a:t>
            </a:r>
            <a:r>
              <a:rPr lang="fr-FR" baseline="0" dirty="0" err="1"/>
              <a:t>ds</a:t>
            </a:r>
            <a:r>
              <a:rPr lang="fr-FR" baseline="0" dirty="0"/>
              <a:t> la muqueuse </a:t>
            </a:r>
            <a:r>
              <a:rPr lang="fr-FR" baseline="0" dirty="0" err="1"/>
              <a:t>ileale</a:t>
            </a:r>
            <a:endParaRPr lang="fr-FR" baseline="0" dirty="0"/>
          </a:p>
          <a:p>
            <a:r>
              <a:rPr lang="fr-FR" baseline="0" dirty="0"/>
              <a:t>Sous l influence </a:t>
            </a:r>
            <a:r>
              <a:rPr lang="fr-FR" baseline="0" dirty="0" err="1"/>
              <a:t>genetique</a:t>
            </a:r>
            <a:r>
              <a:rPr lang="fr-FR" baseline="0" dirty="0"/>
              <a:t> et </a:t>
            </a:r>
            <a:r>
              <a:rPr lang="fr-FR" baseline="0" dirty="0" err="1"/>
              <a:t>environnomentale</a:t>
            </a:r>
            <a:endParaRPr lang="fr-FR" dirty="0"/>
          </a:p>
        </p:txBody>
      </p:sp>
      <p:sp>
        <p:nvSpPr>
          <p:cNvPr id="4" name="Espace réservé du numéro de diapositive 3"/>
          <p:cNvSpPr>
            <a:spLocks noGrp="1"/>
          </p:cNvSpPr>
          <p:nvPr>
            <p:ph type="sldNum" sz="quarter" idx="10"/>
          </p:nvPr>
        </p:nvSpPr>
        <p:spPr/>
        <p:txBody>
          <a:bodyPr/>
          <a:lstStyle/>
          <a:p>
            <a:fld id="{D15172F6-511D-40A0-9455-CEF23D1650F3}" type="slidenum">
              <a:rPr lang="fr-FR" smtClean="0"/>
              <a:pPr/>
              <a:t>28</a:t>
            </a:fld>
            <a:endParaRPr lang="fr-FR"/>
          </a:p>
        </p:txBody>
      </p:sp>
    </p:spTree>
    <p:extLst>
      <p:ext uri="{BB962C8B-B14F-4D97-AF65-F5344CB8AC3E}">
        <p14:creationId xmlns:p14="http://schemas.microsoft.com/office/powerpoint/2010/main" val="2280657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8" name="Titr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fr-FR"/>
              <a:t>Cliquez pour modifier le style du titre</a:t>
            </a:r>
            <a:endParaRPr kumimoji="0" lang="en-US"/>
          </a:p>
        </p:txBody>
      </p:sp>
      <p:sp>
        <p:nvSpPr>
          <p:cNvPr id="28" name="Espace réservé de la date 27"/>
          <p:cNvSpPr>
            <a:spLocks noGrp="1"/>
          </p:cNvSpPr>
          <p:nvPr>
            <p:ph type="dt" sz="half" idx="10"/>
          </p:nvPr>
        </p:nvSpPr>
        <p:spPr/>
        <p:txBody>
          <a:bodyPr/>
          <a:lstStyle/>
          <a:p>
            <a:fld id="{AAACFA57-385D-4D43-8E71-C987F0331082}" type="datetimeFigureOut">
              <a:rPr lang="fr-FR" smtClean="0"/>
              <a:pPr/>
              <a:t>12/02/2026</a:t>
            </a:fld>
            <a:endParaRPr lang="fr-FR"/>
          </a:p>
        </p:txBody>
      </p:sp>
      <p:sp>
        <p:nvSpPr>
          <p:cNvPr id="17" name="Espace réservé du pied de page 16"/>
          <p:cNvSpPr>
            <a:spLocks noGrp="1"/>
          </p:cNvSpPr>
          <p:nvPr>
            <p:ph type="ftr" sz="quarter" idx="11"/>
          </p:nvPr>
        </p:nvSpPr>
        <p:spPr/>
        <p:txBody>
          <a:bodyPr/>
          <a:lstStyle/>
          <a:p>
            <a:endParaRPr lang="fr-FR"/>
          </a:p>
        </p:txBody>
      </p:sp>
      <p:sp>
        <p:nvSpPr>
          <p:cNvPr id="29" name="Espace réservé du numéro de diapositive 28"/>
          <p:cNvSpPr>
            <a:spLocks noGrp="1"/>
          </p:cNvSpPr>
          <p:nvPr>
            <p:ph type="sldNum" sz="quarter" idx="12"/>
          </p:nvPr>
        </p:nvSpPr>
        <p:spPr/>
        <p:txBody>
          <a:bodyPr/>
          <a:lstStyle/>
          <a:p>
            <a:fld id="{810CBAD8-B861-4E23-89F4-A61FA5724E11}" type="slidenum">
              <a:rPr lang="fr-FR" smtClean="0"/>
              <a:pPr/>
              <a:t>‹N°›</a:t>
            </a:fld>
            <a:endParaRPr lang="fr-FR"/>
          </a:p>
        </p:txBody>
      </p:sp>
      <p:sp>
        <p:nvSpPr>
          <p:cNvPr id="9" name="Sous-titr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a:t>Cliquez pour modifier le style des sous-titres du masque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AAACFA57-385D-4D43-8E71-C987F0331082}" type="datetimeFigureOut">
              <a:rPr lang="fr-FR" smtClean="0"/>
              <a:pPr/>
              <a:t>12/02/2026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10CBAD8-B861-4E23-89F4-A61FA5724E11}"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kumimoji="0" lang="fr-FR"/>
              <a:t>Cliquez pour modifier le style du titre</a:t>
            </a:r>
            <a:endParaRPr kumimoji="0"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AAACFA57-385D-4D43-8E71-C987F0331082}" type="datetimeFigureOut">
              <a:rPr lang="fr-FR" smtClean="0"/>
              <a:pPr/>
              <a:t>12/02/2026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10CBAD8-B861-4E23-89F4-A61FA5724E11}"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Cliquez pour modifier le style du titre</a:t>
            </a:r>
            <a:endParaRPr kumimoji="0" lang="en-US"/>
          </a:p>
        </p:txBody>
      </p:sp>
      <p:sp>
        <p:nvSpPr>
          <p:cNvPr id="3" name="Espace réservé du contenu 2"/>
          <p:cNvSpPr>
            <a:spLocks noGrp="1"/>
          </p:cNvSpPr>
          <p:nvPr>
            <p:ph idx="1"/>
          </p:nvPr>
        </p:nvSpPr>
        <p:spPr/>
        <p:txBody>
          <a:body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AAACFA57-385D-4D43-8E71-C987F0331082}" type="datetimeFigureOut">
              <a:rPr lang="fr-FR" smtClean="0"/>
              <a:pPr/>
              <a:t>12/02/2026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10CBAD8-B861-4E23-89F4-A61FA5724E11}"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fr-FR"/>
              <a:t>Cliquez pour modifier le style du titre</a:t>
            </a:r>
            <a:endParaRPr kumimoji="0" lang="en-US"/>
          </a:p>
        </p:txBody>
      </p:sp>
      <p:sp>
        <p:nvSpPr>
          <p:cNvPr id="3" name="Espace réservé du texte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a:t>Cliquez pour modifier les styles du texte du masque</a:t>
            </a:r>
          </a:p>
        </p:txBody>
      </p:sp>
      <p:sp>
        <p:nvSpPr>
          <p:cNvPr id="4" name="Espace réservé de la date 3"/>
          <p:cNvSpPr>
            <a:spLocks noGrp="1"/>
          </p:cNvSpPr>
          <p:nvPr>
            <p:ph type="dt" sz="half" idx="10"/>
          </p:nvPr>
        </p:nvSpPr>
        <p:spPr/>
        <p:txBody>
          <a:bodyPr/>
          <a:lstStyle/>
          <a:p>
            <a:fld id="{AAACFA57-385D-4D43-8E71-C987F0331082}" type="datetimeFigureOut">
              <a:rPr lang="fr-FR" smtClean="0"/>
              <a:pPr/>
              <a:t>12/02/2026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a:xfrm>
            <a:off x="7924800" y="6416675"/>
            <a:ext cx="762000" cy="365125"/>
          </a:xfrm>
        </p:spPr>
        <p:txBody>
          <a:bodyPr/>
          <a:lstStyle/>
          <a:p>
            <a:fld id="{810CBAD8-B861-4E23-89F4-A61FA5724E11}"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Cliquez pour modifier le style du titre</a:t>
            </a:r>
            <a:endParaRPr kumimoji="0" lang="en-US"/>
          </a:p>
        </p:txBody>
      </p:sp>
      <p:sp>
        <p:nvSpPr>
          <p:cNvPr id="3" name="Espace réservé du contenu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u contenu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5" name="Espace réservé de la date 4"/>
          <p:cNvSpPr>
            <a:spLocks noGrp="1"/>
          </p:cNvSpPr>
          <p:nvPr>
            <p:ph type="dt" sz="half" idx="10"/>
          </p:nvPr>
        </p:nvSpPr>
        <p:spPr/>
        <p:txBody>
          <a:bodyPr/>
          <a:lstStyle/>
          <a:p>
            <a:fld id="{AAACFA57-385D-4D43-8E71-C987F0331082}" type="datetimeFigureOut">
              <a:rPr lang="fr-FR" smtClean="0"/>
              <a:pPr/>
              <a:t>12/02/2026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10CBAD8-B861-4E23-89F4-A61FA5724E11}"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8229600" cy="1143000"/>
          </a:xfrm>
        </p:spPr>
        <p:txBody>
          <a:bodyPr anchor="ctr"/>
          <a:lstStyle>
            <a:lvl1pPr>
              <a:defRPr/>
            </a:lvl1pPr>
          </a:lstStyle>
          <a:p>
            <a:r>
              <a:rPr kumimoji="0" lang="fr-FR"/>
              <a:t>Cliquez pour modifier le style du titre</a:t>
            </a:r>
            <a:endParaRPr kumimoji="0" lang="en-US"/>
          </a:p>
        </p:txBody>
      </p:sp>
      <p:sp>
        <p:nvSpPr>
          <p:cNvPr id="3" name="Espace réservé du texte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a:t>Cliquez pour modifier les styles du texte du masque</a:t>
            </a:r>
          </a:p>
        </p:txBody>
      </p:sp>
      <p:sp>
        <p:nvSpPr>
          <p:cNvPr id="4" name="Espace réservé du texte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a:t>Cliquez pour modifier les styles du texte du masque</a:t>
            </a:r>
          </a:p>
        </p:txBody>
      </p:sp>
      <p:sp>
        <p:nvSpPr>
          <p:cNvPr id="5" name="Espace réservé du contenu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6" name="Espace réservé du contenu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7" name="Espace réservé de la date 6"/>
          <p:cNvSpPr>
            <a:spLocks noGrp="1"/>
          </p:cNvSpPr>
          <p:nvPr>
            <p:ph type="dt" sz="half" idx="10"/>
          </p:nvPr>
        </p:nvSpPr>
        <p:spPr/>
        <p:txBody>
          <a:bodyPr/>
          <a:lstStyle/>
          <a:p>
            <a:fld id="{AAACFA57-385D-4D43-8E71-C987F0331082}" type="datetimeFigureOut">
              <a:rPr lang="fr-FR" smtClean="0"/>
              <a:pPr/>
              <a:t>12/02/2026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810CBAD8-B861-4E23-89F4-A61FA5724E11}"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Cliquez pour modifier le style du titre</a:t>
            </a:r>
            <a:endParaRPr kumimoji="0" lang="en-US"/>
          </a:p>
        </p:txBody>
      </p:sp>
      <p:sp>
        <p:nvSpPr>
          <p:cNvPr id="3" name="Espace réservé de la date 2"/>
          <p:cNvSpPr>
            <a:spLocks noGrp="1"/>
          </p:cNvSpPr>
          <p:nvPr>
            <p:ph type="dt" sz="half" idx="10"/>
          </p:nvPr>
        </p:nvSpPr>
        <p:spPr/>
        <p:txBody>
          <a:bodyPr/>
          <a:lstStyle/>
          <a:p>
            <a:fld id="{AAACFA57-385D-4D43-8E71-C987F0331082}" type="datetimeFigureOut">
              <a:rPr lang="fr-FR" smtClean="0"/>
              <a:pPr/>
              <a:t>12/02/2026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810CBAD8-B861-4E23-89F4-A61FA5724E11}"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AACFA57-385D-4D43-8E71-C987F0331082}" type="datetimeFigureOut">
              <a:rPr lang="fr-FR" smtClean="0"/>
              <a:pPr/>
              <a:t>12/02/2026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810CBAD8-B861-4E23-89F4-A61FA5724E11}"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fr-FR"/>
              <a:t>Cliquez pour modifier le style du titre</a:t>
            </a:r>
            <a:endParaRPr kumimoji="0" lang="en-US"/>
          </a:p>
        </p:txBody>
      </p:sp>
      <p:sp>
        <p:nvSpPr>
          <p:cNvPr id="3" name="Espace réservé du texte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fr-FR"/>
              <a:t>Cliquez pour modifier les styles du texte du masque</a:t>
            </a:r>
          </a:p>
        </p:txBody>
      </p:sp>
      <p:sp>
        <p:nvSpPr>
          <p:cNvPr id="4" name="Espace réservé du contenu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5" name="Espace réservé de la date 4"/>
          <p:cNvSpPr>
            <a:spLocks noGrp="1"/>
          </p:cNvSpPr>
          <p:nvPr>
            <p:ph type="dt" sz="half" idx="10"/>
          </p:nvPr>
        </p:nvSpPr>
        <p:spPr/>
        <p:txBody>
          <a:bodyPr/>
          <a:lstStyle/>
          <a:p>
            <a:fld id="{AAACFA57-385D-4D43-8E71-C987F0331082}" type="datetimeFigureOut">
              <a:rPr lang="fr-FR" smtClean="0"/>
              <a:pPr/>
              <a:t>12/02/2026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10CBAD8-B861-4E23-89F4-A61FA5724E11}"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fr-FR"/>
              <a:t>Cliquez pour modifier le style du titre</a:t>
            </a:r>
            <a:endParaRPr kumimoji="0" lang="en-US"/>
          </a:p>
        </p:txBody>
      </p:sp>
      <p:sp>
        <p:nvSpPr>
          <p:cNvPr id="3" name="Espace réservé pour une image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fr-FR">
                <a:solidFill>
                  <a:schemeClr val="lt1"/>
                </a:solidFill>
                <a:latin typeface="+mn-lt"/>
                <a:ea typeface="+mn-ea"/>
                <a:cs typeface="+mn-cs"/>
              </a:rPr>
              <a:t>Cliquez sur l'icône pour ajouter une image</a:t>
            </a:r>
            <a:endParaRPr kumimoji="0" lang="en-US" dirty="0">
              <a:solidFill>
                <a:schemeClr val="lt1"/>
              </a:solidFill>
              <a:latin typeface="+mn-lt"/>
              <a:ea typeface="+mn-ea"/>
              <a:cs typeface="+mn-cs"/>
            </a:endParaRPr>
          </a:p>
        </p:txBody>
      </p:sp>
      <p:sp>
        <p:nvSpPr>
          <p:cNvPr id="4" name="Espace réservé du texte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fr-FR"/>
              <a:t>Cliquez pour modifier les styles du texte du masque</a:t>
            </a:r>
          </a:p>
        </p:txBody>
      </p:sp>
      <p:sp>
        <p:nvSpPr>
          <p:cNvPr id="5" name="Espace réservé de la date 4"/>
          <p:cNvSpPr>
            <a:spLocks noGrp="1"/>
          </p:cNvSpPr>
          <p:nvPr>
            <p:ph type="dt" sz="half" idx="10"/>
          </p:nvPr>
        </p:nvSpPr>
        <p:spPr/>
        <p:txBody>
          <a:bodyPr/>
          <a:lstStyle/>
          <a:p>
            <a:fld id="{AAACFA57-385D-4D43-8E71-C987F0331082}" type="datetimeFigureOut">
              <a:rPr lang="fr-FR" smtClean="0"/>
              <a:pPr/>
              <a:t>12/02/2026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10CBAD8-B861-4E23-89F4-A61FA5724E11}"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8000"/>
            <a:duotone>
              <a:schemeClr val="bg2">
                <a:shade val="3000"/>
                <a:satMod val="110000"/>
              </a:schemeClr>
              <a:schemeClr val="bg2">
                <a:tint val="60000"/>
                <a:satMod val="425000"/>
              </a:schemeClr>
            </a:duotone>
            <a:lum/>
          </a:blip>
          <a:srcRect/>
          <a:stretch>
            <a:fillRect/>
          </a:stretch>
        </a:blipFill>
        <a:effectLst/>
      </p:bgPr>
    </p:bg>
    <p:spTree>
      <p:nvGrpSpPr>
        <p:cNvPr id="1" name=""/>
        <p:cNvGrpSpPr/>
        <p:nvPr/>
      </p:nvGrpSpPr>
      <p:grpSpPr>
        <a:xfrm>
          <a:off x="0" y="0"/>
          <a:ext cx="0" cy="0"/>
          <a:chOff x="0" y="0"/>
          <a:chExt cx="0" cy="0"/>
        </a:xfrm>
      </p:grpSpPr>
      <p:sp>
        <p:nvSpPr>
          <p:cNvPr id="22" name="Espace réservé du titre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fr-FR"/>
              <a:t>Cliquez pour modifier le style du titre</a:t>
            </a:r>
            <a:endParaRPr kumimoji="0" lang="en-US"/>
          </a:p>
        </p:txBody>
      </p:sp>
      <p:sp>
        <p:nvSpPr>
          <p:cNvPr id="13" name="Espace réservé du texte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fr-FR"/>
              <a:t>Cliquez pour modifier les styles du texte du masque</a:t>
            </a:r>
          </a:p>
          <a:p>
            <a:pPr lvl="1" eaLnBrk="1" latinLnBrk="0" hangingPunct="1"/>
            <a:r>
              <a:rPr kumimoji="0" lang="fr-FR"/>
              <a:t>Deuxième niveau</a:t>
            </a:r>
          </a:p>
          <a:p>
            <a:pPr lvl="2" eaLnBrk="1" latinLnBrk="0" hangingPunct="1"/>
            <a:r>
              <a:rPr kumimoji="0" lang="fr-FR"/>
              <a:t>Troisième niveau</a:t>
            </a:r>
          </a:p>
          <a:p>
            <a:pPr lvl="3" eaLnBrk="1" latinLnBrk="0" hangingPunct="1"/>
            <a:r>
              <a:rPr kumimoji="0" lang="fr-FR"/>
              <a:t>Quatrième niveau</a:t>
            </a:r>
          </a:p>
          <a:p>
            <a:pPr lvl="4" eaLnBrk="1" latinLnBrk="0" hangingPunct="1"/>
            <a:r>
              <a:rPr kumimoji="0" lang="fr-FR"/>
              <a:t>Cinquième niveau</a:t>
            </a:r>
            <a:endParaRPr kumimoji="0" lang="en-US"/>
          </a:p>
        </p:txBody>
      </p:sp>
      <p:sp>
        <p:nvSpPr>
          <p:cNvPr id="14" name="Espace réservé de la date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AAACFA57-385D-4D43-8E71-C987F0331082}" type="datetimeFigureOut">
              <a:rPr lang="fr-FR" smtClean="0"/>
              <a:pPr/>
              <a:t>12/02/2026</a:t>
            </a:fld>
            <a:endParaRPr lang="fr-FR"/>
          </a:p>
        </p:txBody>
      </p:sp>
      <p:sp>
        <p:nvSpPr>
          <p:cNvPr id="3" name="Espace réservé du pied de page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fr-FR"/>
          </a:p>
        </p:txBody>
      </p:sp>
      <p:sp>
        <p:nvSpPr>
          <p:cNvPr id="23" name="Espace réservé du numéro de diapositive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810CBAD8-B861-4E23-89F4-A61FA5724E11}"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67.gif"/><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67.gi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67.gif"/><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w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 Id="rId5" Type="http://schemas.openxmlformats.org/officeDocument/2006/relationships/image" Target="../media/image37.jpeg"/><Relationship Id="rId4" Type="http://schemas.openxmlformats.org/officeDocument/2006/relationships/image" Target="../media/image36.jpeg"/></Relationships>
</file>

<file path=ppt/slides/_rels/slide5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jpeg"/></Relationships>
</file>

<file path=ppt/slides/_rels/slide6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6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6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xml"/><Relationship Id="rId4" Type="http://schemas.openxmlformats.org/officeDocument/2006/relationships/image" Target="../media/image55.jpeg"/></Relationships>
</file>

<file path=ppt/slides/_rels/slide7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64234" y="1"/>
            <a:ext cx="8036856" cy="1928802"/>
          </a:xfrm>
        </p:spPr>
        <p:txBody>
          <a:bodyPr>
            <a:normAutofit/>
          </a:bodyPr>
          <a:lstStyle/>
          <a:p>
            <a:r>
              <a:rPr lang="fr-FR" sz="2800" dirty="0">
                <a:solidFill>
                  <a:schemeClr val="tx1">
                    <a:lumMod val="95000"/>
                  </a:schemeClr>
                </a:solidFill>
              </a:rPr>
              <a:t>CHU </a:t>
            </a:r>
            <a:r>
              <a:rPr lang="fr-FR" sz="2800" dirty="0" err="1">
                <a:solidFill>
                  <a:schemeClr val="tx1">
                    <a:lumMod val="95000"/>
                  </a:schemeClr>
                </a:solidFill>
              </a:rPr>
              <a:t>tlemcen</a:t>
            </a:r>
            <a:br>
              <a:rPr lang="fr-FR" sz="2800" dirty="0">
                <a:solidFill>
                  <a:schemeClr val="tx1">
                    <a:lumMod val="95000"/>
                  </a:schemeClr>
                </a:solidFill>
              </a:rPr>
            </a:br>
            <a:r>
              <a:rPr lang="fr-FR" sz="2800" dirty="0">
                <a:solidFill>
                  <a:schemeClr val="tx1">
                    <a:lumMod val="95000"/>
                  </a:schemeClr>
                </a:solidFill>
              </a:rPr>
              <a:t>SERVICE D’ HEPATOGASTROENTEROLOGIE</a:t>
            </a:r>
            <a:br>
              <a:rPr lang="fr-FR" sz="2800" dirty="0">
                <a:solidFill>
                  <a:schemeClr val="tx1">
                    <a:lumMod val="95000"/>
                  </a:schemeClr>
                </a:solidFill>
              </a:rPr>
            </a:br>
            <a:endParaRPr lang="fr-FR" sz="2800" dirty="0">
              <a:solidFill>
                <a:schemeClr val="tx1">
                  <a:lumMod val="95000"/>
                </a:schemeClr>
              </a:solidFill>
            </a:endParaRPr>
          </a:p>
        </p:txBody>
      </p:sp>
      <p:sp>
        <p:nvSpPr>
          <p:cNvPr id="3" name="Sous-titre 2"/>
          <p:cNvSpPr>
            <a:spLocks noGrp="1"/>
          </p:cNvSpPr>
          <p:nvPr>
            <p:ph type="subTitle" idx="1"/>
          </p:nvPr>
        </p:nvSpPr>
        <p:spPr>
          <a:xfrm>
            <a:off x="0" y="2819400"/>
            <a:ext cx="9144000" cy="3609996"/>
          </a:xfrm>
        </p:spPr>
        <p:txBody>
          <a:bodyPr>
            <a:normAutofit/>
          </a:bodyPr>
          <a:lstStyle/>
          <a:p>
            <a:endParaRPr lang="fr-FR" sz="3600" dirty="0"/>
          </a:p>
          <a:p>
            <a:endParaRPr lang="fr-FR" sz="3600" b="1" dirty="0">
              <a:solidFill>
                <a:schemeClr val="accent6">
                  <a:lumMod val="75000"/>
                </a:schemeClr>
              </a:solidFill>
            </a:endParaRPr>
          </a:p>
          <a:p>
            <a:endParaRPr lang="fr-FR" sz="6600" b="1" dirty="0"/>
          </a:p>
          <a:p>
            <a:endParaRPr lang="fr-FR" sz="6600" dirty="0"/>
          </a:p>
          <a:p>
            <a:endParaRPr lang="fr-FR" dirty="0"/>
          </a:p>
        </p:txBody>
      </p:sp>
      <p:sp>
        <p:nvSpPr>
          <p:cNvPr id="5" name="Rectangle 4"/>
          <p:cNvSpPr/>
          <p:nvPr/>
        </p:nvSpPr>
        <p:spPr>
          <a:xfrm>
            <a:off x="785786" y="3000372"/>
            <a:ext cx="7656262" cy="1077218"/>
          </a:xfrm>
          <a:prstGeom prst="rect">
            <a:avLst/>
          </a:prstGeom>
          <a:noFill/>
          <a:effectLst>
            <a:glow rad="228600">
              <a:schemeClr val="accent4">
                <a:satMod val="175000"/>
                <a:alpha val="40000"/>
              </a:schemeClr>
            </a:glow>
          </a:effectLst>
        </p:spPr>
        <p:txBody>
          <a:bodyPr wrap="square" lIns="91440" tIns="45720" rIns="91440" bIns="45720">
            <a:spAutoFit/>
          </a:bodyPr>
          <a:lstStyle/>
          <a:p>
            <a:pPr algn="ctr"/>
            <a:r>
              <a:rPr lang="fr-FR" sz="3200" b="1" i="1" cap="none" spc="0" dirty="0">
                <a:ln w="1905"/>
                <a:solidFill>
                  <a:srgbClr val="FF0000"/>
                </a:solidFill>
                <a:effectLst>
                  <a:glow rad="139700">
                    <a:schemeClr val="accent4">
                      <a:satMod val="175000"/>
                      <a:alpha val="40000"/>
                    </a:schemeClr>
                  </a:glow>
                  <a:outerShdw blurRad="38100" dist="38100" dir="2700000" algn="tl">
                    <a:srgbClr val="000000">
                      <a:alpha val="43137"/>
                    </a:srgbClr>
                  </a:outerShdw>
                </a:effectLst>
              </a:rPr>
              <a:t>LES MALADIES  INFLAMMATOIRES </a:t>
            </a:r>
          </a:p>
          <a:p>
            <a:pPr algn="ctr"/>
            <a:r>
              <a:rPr lang="fr-FR" sz="3200" b="1" i="1" cap="none" spc="0" dirty="0">
                <a:ln w="1905"/>
                <a:solidFill>
                  <a:srgbClr val="FF0000"/>
                </a:solidFill>
                <a:effectLst>
                  <a:glow rad="139700">
                    <a:schemeClr val="accent4">
                      <a:satMod val="175000"/>
                      <a:alpha val="40000"/>
                    </a:schemeClr>
                  </a:glow>
                  <a:outerShdw blurRad="38100" dist="38100" dir="2700000" algn="tl">
                    <a:srgbClr val="000000">
                      <a:alpha val="43137"/>
                    </a:srgbClr>
                  </a:outerShdw>
                </a:effectLst>
              </a:rPr>
              <a:t>CHRONIQUES DE L’ INTESTIN</a:t>
            </a:r>
            <a:r>
              <a:rPr lang="fr-FR" sz="3200" b="1" i="1" cap="none" spc="0" dirty="0">
                <a:ln w="1905"/>
                <a:solidFill>
                  <a:srgbClr val="FF0000"/>
                </a:solidFill>
                <a:effectLst>
                  <a:outerShdw blurRad="38100" dist="38100" dir="2700000" algn="tl">
                    <a:srgbClr val="000000">
                      <a:alpha val="43137"/>
                    </a:srgbClr>
                  </a:outerShdw>
                </a:effectLst>
              </a:rPr>
              <a:t> </a:t>
            </a:r>
          </a:p>
        </p:txBody>
      </p:sp>
      <p:sp>
        <p:nvSpPr>
          <p:cNvPr id="6" name="ZoneTexte 5"/>
          <p:cNvSpPr txBox="1"/>
          <p:nvPr/>
        </p:nvSpPr>
        <p:spPr>
          <a:xfrm>
            <a:off x="2699792" y="6143644"/>
            <a:ext cx="3658158" cy="523220"/>
          </a:xfrm>
          <a:prstGeom prst="rect">
            <a:avLst/>
          </a:prstGeom>
          <a:noFill/>
        </p:spPr>
        <p:txBody>
          <a:bodyPr wrap="square" rtlCol="0">
            <a:spAutoFit/>
          </a:bodyPr>
          <a:lstStyle/>
          <a:p>
            <a:r>
              <a:rPr lang="fr-FR" sz="2800" b="1" dirty="0"/>
              <a:t>Pr Ag A.ETCHIALI</a:t>
            </a:r>
          </a:p>
        </p:txBody>
      </p:sp>
    </p:spTree>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p:cNvSpPr>
          <p:nvPr>
            <p:ph type="title"/>
          </p:nvPr>
        </p:nvSpPr>
        <p:spPr/>
        <p:txBody>
          <a:bodyPr>
            <a:normAutofit/>
          </a:bodyPr>
          <a:lstStyle/>
          <a:p>
            <a:r>
              <a:rPr lang="en-US">
                <a:latin typeface="B Helvetica Bold" charset="0"/>
              </a:rPr>
              <a:t>GEOGRAPHICAL PREVALENCE OF IBD</a:t>
            </a:r>
            <a:endParaRPr lang="en-US"/>
          </a:p>
        </p:txBody>
      </p:sp>
      <p:pic>
        <p:nvPicPr>
          <p:cNvPr id="68611" name="Picture 3"/>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C3632A-1CDE-4147-AEA0-24B0721E639E}"/>
              </a:ext>
            </a:extLst>
          </p:cNvPr>
          <p:cNvSpPr>
            <a:spLocks noGrp="1"/>
          </p:cNvSpPr>
          <p:nvPr>
            <p:ph type="title"/>
          </p:nvPr>
        </p:nvSpPr>
        <p:spPr/>
        <p:txBody>
          <a:bodyPr>
            <a:normAutofit/>
          </a:bodyPr>
          <a:lstStyle/>
          <a:p>
            <a:r>
              <a:rPr lang="fr-FR" sz="4800" dirty="0">
                <a:latin typeface="Times New Roman" panose="02020603050405020304" pitchFamily="18" charset="0"/>
                <a:cs typeface="Times New Roman" panose="02020603050405020304" pitchFamily="18" charset="0"/>
              </a:rPr>
              <a:t>Traitement</a:t>
            </a:r>
          </a:p>
        </p:txBody>
      </p:sp>
      <p:sp>
        <p:nvSpPr>
          <p:cNvPr id="3" name="Espace réservé du contenu 2">
            <a:extLst>
              <a:ext uri="{FF2B5EF4-FFF2-40B4-BE49-F238E27FC236}">
                <a16:creationId xmlns:a16="http://schemas.microsoft.com/office/drawing/2014/main" id="{26499F4D-4889-4523-B99C-BE693178BFF8}"/>
              </a:ext>
            </a:extLst>
          </p:cNvPr>
          <p:cNvSpPr>
            <a:spLocks noGrp="1"/>
          </p:cNvSpPr>
          <p:nvPr>
            <p:ph idx="1"/>
          </p:nvPr>
        </p:nvSpPr>
        <p:spPr>
          <a:xfrm>
            <a:off x="457200" y="1700808"/>
            <a:ext cx="8383960" cy="4709160"/>
          </a:xfrm>
        </p:spPr>
        <p:txBody>
          <a:bodyPr>
            <a:normAutofit/>
          </a:bodyPr>
          <a:lstStyle/>
          <a:p>
            <a:pPr marL="203200" algn="just">
              <a:lnSpc>
                <a:spcPct val="150000"/>
              </a:lnSpc>
              <a:tabLst>
                <a:tab pos="1117600" algn="l"/>
                <a:tab pos="449580" algn="l"/>
              </a:tabLst>
            </a:pPr>
            <a:r>
              <a:rPr lang="fr-FR" sz="2800" dirty="0">
                <a:effectLst/>
                <a:latin typeface="Times New Roman" panose="02020603050405020304" pitchFamily="18" charset="0"/>
                <a:ea typeface="Times New Roman" panose="02020603050405020304" pitchFamily="18" charset="0"/>
              </a:rPr>
              <a:t>But:</a:t>
            </a:r>
          </a:p>
          <a:p>
            <a:pPr marL="0" indent="0" algn="just">
              <a:lnSpc>
                <a:spcPct val="150000"/>
              </a:lnSpc>
              <a:buNone/>
              <a:tabLst>
                <a:tab pos="1117600" algn="l"/>
                <a:tab pos="449580" algn="l"/>
              </a:tabLst>
            </a:pPr>
            <a:r>
              <a:rPr lang="fr-FR" sz="2800" dirty="0">
                <a:effectLst/>
                <a:latin typeface="Times New Roman" panose="02020603050405020304" pitchFamily="18" charset="0"/>
                <a:ea typeface="Times New Roman" panose="02020603050405020304" pitchFamily="18" charset="0"/>
              </a:rPr>
              <a:t>    Contrôle rapide de la poussée</a:t>
            </a:r>
          </a:p>
          <a:p>
            <a:pPr marL="442913" indent="-442913" algn="just">
              <a:lnSpc>
                <a:spcPct val="150000"/>
              </a:lnSpc>
              <a:buNone/>
              <a:tabLst>
                <a:tab pos="1117600" algn="l"/>
                <a:tab pos="449580" algn="l"/>
              </a:tabLst>
            </a:pPr>
            <a:r>
              <a:rPr lang="fr-FR" sz="2800" dirty="0">
                <a:effectLst/>
                <a:latin typeface="Times New Roman" panose="02020603050405020304" pitchFamily="18" charset="0"/>
                <a:ea typeface="Times New Roman" panose="02020603050405020304" pitchFamily="18" charset="0"/>
              </a:rPr>
              <a:t>     Prévention des rechutes après l’obtention d’une      rémission médicale ou chirurgicale et  les complications     </a:t>
            </a:r>
          </a:p>
          <a:p>
            <a:pPr marL="442913" indent="-442913" algn="just">
              <a:lnSpc>
                <a:spcPct val="150000"/>
              </a:lnSpc>
              <a:buNone/>
              <a:tabLst>
                <a:tab pos="1117600" algn="l"/>
                <a:tab pos="449580" algn="l"/>
              </a:tabLst>
            </a:pPr>
            <a:r>
              <a:rPr lang="fr-FR" sz="2800" dirty="0">
                <a:effectLst/>
                <a:latin typeface="Times New Roman" panose="02020603050405020304" pitchFamily="18" charset="0"/>
                <a:ea typeface="Times New Roman" panose="02020603050405020304" pitchFamily="18" charset="0"/>
              </a:rPr>
              <a:t>      Assurer une bonne qualité de vie</a:t>
            </a:r>
          </a:p>
          <a:p>
            <a:endParaRPr lang="fr-FR" dirty="0"/>
          </a:p>
        </p:txBody>
      </p:sp>
    </p:spTree>
    <p:extLst>
      <p:ext uri="{BB962C8B-B14F-4D97-AF65-F5344CB8AC3E}">
        <p14:creationId xmlns:p14="http://schemas.microsoft.com/office/powerpoint/2010/main" val="428615606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F7EFDE-A47D-490A-975A-D2CC3B5BB332}"/>
              </a:ext>
            </a:extLst>
          </p:cNvPr>
          <p:cNvSpPr>
            <a:spLocks noGrp="1"/>
          </p:cNvSpPr>
          <p:nvPr>
            <p:ph type="title"/>
          </p:nvPr>
        </p:nvSpPr>
        <p:spPr/>
        <p:txBody>
          <a:bodyPr/>
          <a:lstStyle/>
          <a:p>
            <a:endParaRPr lang="fr-FR"/>
          </a:p>
        </p:txBody>
      </p:sp>
      <p:sp>
        <p:nvSpPr>
          <p:cNvPr id="5" name="Rectangle 2">
            <a:extLst>
              <a:ext uri="{FF2B5EF4-FFF2-40B4-BE49-F238E27FC236}">
                <a16:creationId xmlns:a16="http://schemas.microsoft.com/office/drawing/2014/main" id="{E4CC8EAB-BAA8-4D66-A749-5063355D2DD3}"/>
              </a:ext>
            </a:extLst>
          </p:cNvPr>
          <p:cNvSpPr>
            <a:spLocks noGrp="1" noChangeArrowheads="1"/>
          </p:cNvSpPr>
          <p:nvPr>
            <p:ph idx="1"/>
          </p:nvPr>
        </p:nvSpPr>
        <p:spPr bwMode="auto">
          <a:xfrm>
            <a:off x="457201" y="1615678"/>
            <a:ext cx="8229600" cy="4678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49263" algn="l"/>
                <a:tab pos="1117600" algn="l"/>
              </a:tabLst>
              <a:defRPr>
                <a:solidFill>
                  <a:schemeClr val="tx1"/>
                </a:solidFill>
                <a:latin typeface="Arial" panose="020B0604020202020204" pitchFamily="34" charset="0"/>
              </a:defRPr>
            </a:lvl1pPr>
            <a:lvl2pPr eaLnBrk="0" fontAlgn="base" hangingPunct="0">
              <a:spcBef>
                <a:spcPct val="0"/>
              </a:spcBef>
              <a:spcAft>
                <a:spcPct val="0"/>
              </a:spcAft>
              <a:tabLst>
                <a:tab pos="449263" algn="l"/>
                <a:tab pos="1117600" algn="l"/>
              </a:tabLst>
              <a:defRPr>
                <a:solidFill>
                  <a:schemeClr val="tx1"/>
                </a:solidFill>
                <a:latin typeface="Arial" panose="020B0604020202020204" pitchFamily="34" charset="0"/>
              </a:defRPr>
            </a:lvl2pPr>
            <a:lvl3pPr eaLnBrk="0" fontAlgn="base" hangingPunct="0">
              <a:spcBef>
                <a:spcPct val="0"/>
              </a:spcBef>
              <a:spcAft>
                <a:spcPct val="0"/>
              </a:spcAft>
              <a:tabLst>
                <a:tab pos="449263" algn="l"/>
                <a:tab pos="1117600" algn="l"/>
              </a:tabLst>
              <a:defRPr>
                <a:solidFill>
                  <a:schemeClr val="tx1"/>
                </a:solidFill>
                <a:latin typeface="Arial" panose="020B0604020202020204" pitchFamily="34" charset="0"/>
              </a:defRPr>
            </a:lvl3pPr>
            <a:lvl4pPr eaLnBrk="0" fontAlgn="base" hangingPunct="0">
              <a:spcBef>
                <a:spcPct val="0"/>
              </a:spcBef>
              <a:spcAft>
                <a:spcPct val="0"/>
              </a:spcAft>
              <a:tabLst>
                <a:tab pos="449263" algn="l"/>
                <a:tab pos="1117600" algn="l"/>
              </a:tabLst>
              <a:defRPr>
                <a:solidFill>
                  <a:schemeClr val="tx1"/>
                </a:solidFill>
                <a:latin typeface="Arial" panose="020B0604020202020204" pitchFamily="34" charset="0"/>
              </a:defRPr>
            </a:lvl4pPr>
            <a:lvl5pPr eaLnBrk="0" fontAlgn="base" hangingPunct="0">
              <a:spcBef>
                <a:spcPct val="0"/>
              </a:spcBef>
              <a:spcAft>
                <a:spcPct val="0"/>
              </a:spcAft>
              <a:tabLst>
                <a:tab pos="449263" algn="l"/>
                <a:tab pos="1117600" algn="l"/>
              </a:tabLst>
              <a:defRPr>
                <a:solidFill>
                  <a:schemeClr val="tx1"/>
                </a:solidFill>
                <a:latin typeface="Arial" panose="020B0604020202020204" pitchFamily="34" charset="0"/>
              </a:defRPr>
            </a:lvl5pPr>
            <a:lvl6pPr eaLnBrk="0" fontAlgn="base" hangingPunct="0">
              <a:spcBef>
                <a:spcPct val="0"/>
              </a:spcBef>
              <a:spcAft>
                <a:spcPct val="0"/>
              </a:spcAft>
              <a:tabLst>
                <a:tab pos="449263" algn="l"/>
                <a:tab pos="1117600" algn="l"/>
              </a:tabLst>
              <a:defRPr>
                <a:solidFill>
                  <a:schemeClr val="tx1"/>
                </a:solidFill>
                <a:latin typeface="Arial" panose="020B0604020202020204" pitchFamily="34" charset="0"/>
              </a:defRPr>
            </a:lvl6pPr>
            <a:lvl7pPr eaLnBrk="0" fontAlgn="base" hangingPunct="0">
              <a:spcBef>
                <a:spcPct val="0"/>
              </a:spcBef>
              <a:spcAft>
                <a:spcPct val="0"/>
              </a:spcAft>
              <a:tabLst>
                <a:tab pos="449263" algn="l"/>
                <a:tab pos="1117600" algn="l"/>
              </a:tabLst>
              <a:defRPr>
                <a:solidFill>
                  <a:schemeClr val="tx1"/>
                </a:solidFill>
                <a:latin typeface="Arial" panose="020B0604020202020204" pitchFamily="34" charset="0"/>
              </a:defRPr>
            </a:lvl7pPr>
            <a:lvl8pPr eaLnBrk="0" fontAlgn="base" hangingPunct="0">
              <a:spcBef>
                <a:spcPct val="0"/>
              </a:spcBef>
              <a:spcAft>
                <a:spcPct val="0"/>
              </a:spcAft>
              <a:tabLst>
                <a:tab pos="449263" algn="l"/>
                <a:tab pos="1117600" algn="l"/>
              </a:tabLst>
              <a:defRPr>
                <a:solidFill>
                  <a:schemeClr val="tx1"/>
                </a:solidFill>
                <a:latin typeface="Arial" panose="020B0604020202020204" pitchFamily="34" charset="0"/>
              </a:defRPr>
            </a:lvl8pPr>
            <a:lvl9pPr eaLnBrk="0" fontAlgn="base" hangingPunct="0">
              <a:spcBef>
                <a:spcPct val="0"/>
              </a:spcBef>
              <a:spcAft>
                <a:spcPct val="0"/>
              </a:spcAft>
              <a:tabLst>
                <a:tab pos="449263" algn="l"/>
                <a:tab pos="1117600" algn="l"/>
              </a:tabLst>
              <a:defRPr>
                <a:solidFill>
                  <a:schemeClr val="tx1"/>
                </a:solidFill>
                <a:latin typeface="Arial" panose="020B0604020202020204" pitchFamily="34" charset="0"/>
              </a:defRPr>
            </a:lvl9pPr>
          </a:lstStyle>
          <a:p>
            <a:pPr marL="0" indent="0">
              <a:buClrTx/>
              <a:buSzTx/>
              <a:buNone/>
            </a:pP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Moyens: </a:t>
            </a:r>
            <a:endParaRPr kumimoji="0" lang="fr-FR" altLang="fr-FR" sz="2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49263" algn="l"/>
                <a:tab pos="1117600" algn="l"/>
              </a:tabLst>
            </a:pPr>
            <a:r>
              <a:rPr kumimoji="0" lang="fr-FR" altLang="fr-FR" sz="14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fr-FR" altLang="fr-FR" sz="2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Règles hygiéniques : Arrêt du tabac </a:t>
            </a:r>
            <a:endParaRPr kumimoji="0" lang="fr-FR" altLang="fr-FR"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49263" algn="l"/>
                <a:tab pos="1117600" algn="l"/>
              </a:tabLst>
            </a:pPr>
            <a:r>
              <a:rPr kumimoji="0" lang="fr-FR" altLang="fr-FR" sz="2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 Traitement médical :</a:t>
            </a:r>
            <a:endParaRPr kumimoji="0" lang="fr-FR" altLang="fr-FR"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49263" algn="l"/>
                <a:tab pos="1117600" algn="l"/>
              </a:tabLst>
            </a:pPr>
            <a:r>
              <a:rPr kumimoji="0" lang="fr-FR" altLang="fr-FR" sz="2000" b="1" i="1" u="sng"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Dérivés  </a:t>
            </a:r>
            <a:r>
              <a:rPr kumimoji="0" lang="fr-FR" altLang="fr-FR" sz="2000" b="1" i="1" u="sng"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amino-salicylés</a:t>
            </a:r>
            <a:endParaRPr kumimoji="0" lang="fr-FR" altLang="fr-FR"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49263" algn="l"/>
                <a:tab pos="1117600" algn="l"/>
              </a:tabLst>
            </a:pPr>
            <a:r>
              <a:rPr kumimoji="0" lang="fr-FR" altLang="fr-FR" sz="2000" b="1" i="0" u="sng"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La </a:t>
            </a:r>
            <a:r>
              <a:rPr kumimoji="0" lang="fr-FR" altLang="fr-FR" sz="2000" b="1" i="0" u="sng"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sulfasalazine</a:t>
            </a:r>
            <a:r>
              <a:rPr kumimoji="0" lang="fr-FR" altLang="fr-FR" sz="2000" b="1" i="0" u="sng"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fr-FR" sz="2000" b="1" i="0" u="sng"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Salazopyrine</a:t>
            </a:r>
            <a:r>
              <a:rPr kumimoji="0" lang="fr-FR" altLang="fr-FR" sz="2000" b="1" i="0" u="sng"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fr-FR" sz="2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fr-FR" sz="2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Peu utilisée dans la MC sauf si At. rhumatismale.</a:t>
            </a:r>
            <a:endParaRPr kumimoji="0" lang="fr-FR" altLang="fr-FR"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tab pos="449263" algn="l"/>
                <a:tab pos="1117600" algn="l"/>
              </a:tabLst>
            </a:pPr>
            <a:r>
              <a:rPr kumimoji="0" lang="fr-FR" altLang="fr-FR" sz="2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Posologie</a:t>
            </a:r>
            <a:r>
              <a:rPr kumimoji="0" lang="fr-FR" altLang="fr-FR" sz="2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2 à 4g/j</a:t>
            </a:r>
            <a:endParaRPr kumimoji="0" lang="fr-FR" altLang="fr-FR"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tab pos="449263" algn="l"/>
                <a:tab pos="1117600" algn="l"/>
              </a:tabLst>
            </a:pPr>
            <a:r>
              <a:rPr kumimoji="0" lang="fr-FR" altLang="fr-FR" sz="2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EII :</a:t>
            </a:r>
            <a:r>
              <a:rPr kumimoji="0" lang="fr-FR" altLang="fr-FR" sz="2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troubles mineurs fréquents (céphalées, nausées),  accidents graves (aplasie, hémolyse, toxi­dermie). </a:t>
            </a:r>
            <a:endParaRPr kumimoji="0" lang="fr-FR" altLang="fr-FR"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49263" algn="l"/>
                <a:tab pos="1117600" algn="l"/>
              </a:tabLst>
            </a:pPr>
            <a:r>
              <a:rPr kumimoji="0" lang="it-IT" altLang="fr-FR" sz="2000" b="1" i="0" u="sng"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5ASA</a:t>
            </a:r>
            <a:r>
              <a:rPr kumimoji="0" lang="it-IT" altLang="fr-FR" sz="2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mésalazine (Pentasa, Rowasa) :1,5-4g/j (vo), 1g/j (lavement + suppo)</a:t>
            </a:r>
            <a:endParaRPr kumimoji="0" lang="fr-FR" altLang="fr-FR"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tab pos="449263" algn="l"/>
                <a:tab pos="1117600" algn="l"/>
              </a:tabLst>
            </a:pPr>
            <a:r>
              <a:rPr kumimoji="0" lang="fr-FR" altLang="fr-FR" sz="2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Agit par action topique sur la muqueuse intestinale et non par voie systémique. </a:t>
            </a:r>
          </a:p>
          <a:p>
            <a:pPr marL="457200" marR="0" lvl="1"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tab pos="449263" algn="l"/>
                <a:tab pos="1117600" algn="l"/>
              </a:tabLst>
            </a:pPr>
            <a:r>
              <a:rPr kumimoji="0" lang="fr-FR" altLang="fr-FR" sz="2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EII :</a:t>
            </a:r>
            <a:r>
              <a:rPr kumimoji="0" lang="fr-FR" altLang="fr-FR" sz="2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IRC irréversible (à dose très élevée)</a:t>
            </a:r>
            <a:endParaRPr kumimoji="0" lang="fr-FR" altLang="fr-FR"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49263" algn="l"/>
                <a:tab pos="1117600" algn="l"/>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62286263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CC8B9B-5248-47FF-B0B8-330F84BB165A}"/>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6342FE1F-0956-4B0E-8F19-4D18C837CA52}"/>
              </a:ext>
            </a:extLst>
          </p:cNvPr>
          <p:cNvSpPr>
            <a:spLocks noGrp="1"/>
          </p:cNvSpPr>
          <p:nvPr>
            <p:ph idx="1"/>
          </p:nvPr>
        </p:nvSpPr>
        <p:spPr/>
        <p:txBody>
          <a:bodyPr>
            <a:normAutofit fontScale="92500" lnSpcReduction="20000"/>
          </a:bodyPr>
          <a:lstStyle/>
          <a:p>
            <a:pPr marL="342900" lvl="0" indent="-342900" algn="just" rtl="0">
              <a:lnSpc>
                <a:spcPct val="150000"/>
              </a:lnSpc>
              <a:buFont typeface="Symbol" panose="05050102010706020507" pitchFamily="18" charset="2"/>
              <a:buBlip>
                <a:blip r:embed="rId2"/>
              </a:buBlip>
              <a:tabLst>
                <a:tab pos="1117600" algn="l"/>
                <a:tab pos="449580" algn="l"/>
              </a:tabLst>
            </a:pPr>
            <a:r>
              <a:rPr lang="fr-FR" sz="1700" b="1" i="1" u="sng" dirty="0">
                <a:effectLst/>
                <a:latin typeface="Times New Roman" panose="02020603050405020304" pitchFamily="18" charset="0"/>
                <a:ea typeface="Times New Roman" panose="02020603050405020304" pitchFamily="18" charset="0"/>
                <a:cs typeface="Times New Roman" panose="02020603050405020304" pitchFamily="18" charset="0"/>
              </a:rPr>
              <a:t>Corticoïdes</a:t>
            </a:r>
            <a:r>
              <a:rPr lang="fr-FR" sz="1700" b="1" i="1"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ar-SA" sz="1700" b="1" dirty="0" err="1">
                <a:effectLst/>
                <a:latin typeface="Times New Roman" panose="02020603050405020304" pitchFamily="18" charset="0"/>
                <a:ea typeface="Times New Roman" panose="02020603050405020304" pitchFamily="18" charset="0"/>
                <a:cs typeface="Times New Roman" panose="02020603050405020304" pitchFamily="18" charset="0"/>
              </a:rPr>
              <a:t>L'objectif</a:t>
            </a:r>
            <a:r>
              <a:rPr lang="ar-SA" sz="17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ar-SA" sz="1700" dirty="0" err="1">
                <a:effectLst/>
                <a:latin typeface="Times New Roman" panose="02020603050405020304" pitchFamily="18" charset="0"/>
                <a:ea typeface="Times New Roman" panose="02020603050405020304" pitchFamily="18" charset="0"/>
                <a:cs typeface="Times New Roman" panose="02020603050405020304" pitchFamily="18" charset="0"/>
              </a:rPr>
              <a:t>efficacité</a:t>
            </a:r>
            <a:r>
              <a:rPr lang="ar-SA" sz="1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ar-SA" sz="1700" dirty="0" err="1">
                <a:effectLst/>
                <a:latin typeface="Times New Roman" panose="02020603050405020304" pitchFamily="18" charset="0"/>
                <a:ea typeface="Times New Roman" panose="02020603050405020304" pitchFamily="18" charset="0"/>
                <a:cs typeface="Times New Roman" panose="02020603050405020304" pitchFamily="18" charset="0"/>
              </a:rPr>
              <a:t>rapide</a:t>
            </a:r>
            <a:r>
              <a:rPr lang="ar-SA" sz="17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fr-FR" sz="1700" dirty="0">
                <a:effectLst/>
                <a:latin typeface="Times New Roman" panose="02020603050405020304" pitchFamily="18" charset="0"/>
                <a:ea typeface="Times New Roman" panose="02020603050405020304" pitchFamily="18" charset="0"/>
                <a:cs typeface="Times New Roman" panose="02020603050405020304" pitchFamily="18" charset="0"/>
              </a:rPr>
              <a:t> TTT de référence des poussées modérées</a:t>
            </a:r>
          </a:p>
          <a:p>
            <a:pPr marL="342900" lvl="0" indent="-342900" algn="just">
              <a:lnSpc>
                <a:spcPct val="150000"/>
              </a:lnSpc>
              <a:buFont typeface="Symbol" panose="05050102010706020507" pitchFamily="18" charset="2"/>
              <a:buChar char=""/>
            </a:pPr>
            <a:r>
              <a:rPr lang="it-IT" sz="1700" b="1" dirty="0">
                <a:effectLst/>
                <a:latin typeface="Times New Roman" panose="02020603050405020304" pitchFamily="18" charset="0"/>
                <a:ea typeface="Times New Roman" panose="02020603050405020304" pitchFamily="18" charset="0"/>
                <a:cs typeface="Times New Roman" panose="02020603050405020304" pitchFamily="18" charset="0"/>
              </a:rPr>
              <a:t>voie orale :</a:t>
            </a:r>
            <a:endParaRPr lang="fr-FR" sz="17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lgn="just">
              <a:lnSpc>
                <a:spcPct val="150000"/>
              </a:lnSpc>
              <a:buFont typeface="Courier New" panose="02070309020205020404" pitchFamily="49" charset="0"/>
              <a:buChar char="o"/>
            </a:pPr>
            <a:r>
              <a:rPr lang="fr-FR" sz="1700" dirty="0" err="1">
                <a:effectLst/>
                <a:latin typeface="Times New Roman" panose="02020603050405020304" pitchFamily="18" charset="0"/>
                <a:ea typeface="Times New Roman" panose="02020603050405020304" pitchFamily="18" charset="0"/>
                <a:cs typeface="Times New Roman" panose="02020603050405020304" pitchFamily="18" charset="0"/>
              </a:rPr>
              <a:t>Solupred</a:t>
            </a:r>
            <a:r>
              <a:rPr lang="fr-FR" sz="1700" baseline="30000" dirty="0" err="1">
                <a:effectLst/>
                <a:latin typeface="Times New Roman" panose="02020603050405020304" pitchFamily="18" charset="0"/>
                <a:ea typeface="Times New Roman" panose="02020603050405020304" pitchFamily="18" charset="0"/>
                <a:cs typeface="Times New Roman" panose="02020603050405020304" pitchFamily="18" charset="0"/>
              </a:rPr>
              <a:t>R</a:t>
            </a:r>
            <a:r>
              <a:rPr lang="fr-FR" sz="1700" dirty="0">
                <a:effectLst/>
                <a:latin typeface="Times New Roman" panose="02020603050405020304" pitchFamily="18" charset="0"/>
                <a:ea typeface="Times New Roman" panose="02020603050405020304" pitchFamily="18" charset="0"/>
                <a:cs typeface="Times New Roman" panose="02020603050405020304" pitchFamily="18" charset="0"/>
              </a:rPr>
              <a:t> (Prednisolone) est moins bien que le </a:t>
            </a:r>
            <a:r>
              <a:rPr lang="fr-FR" sz="1700" dirty="0" err="1">
                <a:effectLst/>
                <a:latin typeface="Times New Roman" panose="02020603050405020304" pitchFamily="18" charset="0"/>
                <a:ea typeface="Times New Roman" panose="02020603050405020304" pitchFamily="18" charset="0"/>
                <a:cs typeface="Times New Roman" panose="02020603050405020304" pitchFamily="18" charset="0"/>
              </a:rPr>
              <a:t>Cortancyl</a:t>
            </a:r>
            <a:r>
              <a:rPr lang="fr-FR" sz="1700" baseline="30000" dirty="0" err="1">
                <a:effectLst/>
                <a:latin typeface="Times New Roman" panose="02020603050405020304" pitchFamily="18" charset="0"/>
                <a:ea typeface="Times New Roman" panose="02020603050405020304" pitchFamily="18" charset="0"/>
                <a:cs typeface="Times New Roman" panose="02020603050405020304" pitchFamily="18" charset="0"/>
              </a:rPr>
              <a:t>R</a:t>
            </a:r>
            <a:r>
              <a:rPr lang="fr-FR" sz="1700" dirty="0">
                <a:effectLst/>
                <a:latin typeface="Times New Roman" panose="02020603050405020304" pitchFamily="18" charset="0"/>
                <a:ea typeface="Times New Roman" panose="02020603050405020304" pitchFamily="18" charset="0"/>
                <a:cs typeface="Times New Roman" panose="02020603050405020304" pitchFamily="18" charset="0"/>
              </a:rPr>
              <a:t> (prednisone).</a:t>
            </a:r>
          </a:p>
          <a:p>
            <a:pPr marL="742950" lvl="1" indent="-285750" algn="just">
              <a:lnSpc>
                <a:spcPct val="150000"/>
              </a:lnSpc>
              <a:buFont typeface="Courier New" panose="02070309020205020404" pitchFamily="49" charset="0"/>
              <a:buChar char="o"/>
            </a:pPr>
            <a:r>
              <a:rPr lang="fr-FR" sz="1700" dirty="0">
                <a:effectLst/>
                <a:latin typeface="Times New Roman" panose="02020603050405020304" pitchFamily="18" charset="0"/>
                <a:ea typeface="Times New Roman" panose="02020603050405020304" pitchFamily="18" charset="0"/>
                <a:cs typeface="Times New Roman" panose="02020603050405020304" pitchFamily="18" charset="0"/>
              </a:rPr>
              <a:t>prednisone</a:t>
            </a:r>
            <a:r>
              <a:rPr lang="fr-FR" sz="17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700" dirty="0">
                <a:effectLst/>
                <a:latin typeface="Times New Roman" panose="02020603050405020304" pitchFamily="18" charset="0"/>
                <a:ea typeface="Times New Roman" panose="02020603050405020304" pitchFamily="18" charset="0"/>
                <a:cs typeface="Times New Roman" panose="02020603050405020304" pitchFamily="18" charset="0"/>
              </a:rPr>
              <a:t> 1mg/kg/jour pendant 3 à7 semaines. Ces posologies permettent d'obtenir environ 90 % de mise en rémission. Décroissance par paliers 10mg/</a:t>
            </a:r>
            <a:r>
              <a:rPr lang="fr-FR" sz="1700" dirty="0" err="1">
                <a:effectLst/>
                <a:latin typeface="Times New Roman" panose="02020603050405020304" pitchFamily="18" charset="0"/>
                <a:ea typeface="Times New Roman" panose="02020603050405020304" pitchFamily="18" charset="0"/>
                <a:cs typeface="Times New Roman" panose="02020603050405020304" pitchFamily="18" charset="0"/>
              </a:rPr>
              <a:t>sem</a:t>
            </a:r>
            <a:r>
              <a:rPr lang="fr-FR" sz="1700" dirty="0">
                <a:effectLst/>
                <a:latin typeface="Times New Roman" panose="02020603050405020304" pitchFamily="18" charset="0"/>
                <a:ea typeface="Times New Roman" panose="02020603050405020304" pitchFamily="18" charset="0"/>
                <a:cs typeface="Times New Roman" panose="02020603050405020304" pitchFamily="18" charset="0"/>
              </a:rPr>
              <a:t>, une semaine après l'obtention de la rémission, jusqu'à ½ dose, puis par tranche de 5 mg/ semaine.</a:t>
            </a:r>
          </a:p>
          <a:p>
            <a:pPr marL="342900" lvl="0" indent="-342900" algn="just">
              <a:lnSpc>
                <a:spcPct val="150000"/>
              </a:lnSpc>
              <a:buFont typeface="Symbol" panose="05050102010706020507" pitchFamily="18" charset="2"/>
              <a:buChar char=""/>
            </a:pPr>
            <a:r>
              <a:rPr lang="fr-FR" sz="1700" b="1" dirty="0">
                <a:effectLst/>
                <a:latin typeface="Times New Roman" panose="02020603050405020304" pitchFamily="18" charset="0"/>
                <a:ea typeface="Times New Roman" panose="02020603050405020304" pitchFamily="18" charset="0"/>
                <a:cs typeface="Times New Roman" panose="02020603050405020304" pitchFamily="18" charset="0"/>
              </a:rPr>
              <a:t>Corticoïdes oraux à action topique : </a:t>
            </a:r>
            <a:r>
              <a:rPr lang="fr-FR" sz="1700" dirty="0">
                <a:effectLst/>
                <a:latin typeface="Times New Roman" panose="02020603050405020304" pitchFamily="18" charset="0"/>
                <a:ea typeface="Times New Roman" panose="02020603050405020304" pitchFamily="18" charset="0"/>
                <a:cs typeface="Times New Roman" panose="02020603050405020304" pitchFamily="18" charset="0"/>
              </a:rPr>
              <a:t>Budésonide </a:t>
            </a:r>
            <a:r>
              <a:rPr lang="fr-FR" sz="1700" i="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fr-FR" sz="1700" i="1" dirty="0" err="1">
                <a:effectLst/>
                <a:latin typeface="Times New Roman" panose="02020603050405020304" pitchFamily="18" charset="0"/>
                <a:ea typeface="Times New Roman" panose="02020603050405020304" pitchFamily="18" charset="0"/>
                <a:cs typeface="Times New Roman" panose="02020603050405020304" pitchFamily="18" charset="0"/>
              </a:rPr>
              <a:t>Entocort</a:t>
            </a:r>
            <a:r>
              <a:rPr lang="fr-FR" sz="1700" i="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fr-FR" sz="17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700" dirty="0">
                <a:effectLst/>
                <a:latin typeface="Times New Roman" panose="02020603050405020304" pitchFamily="18" charset="0"/>
                <a:ea typeface="Times New Roman" panose="02020603050405020304" pitchFamily="18" charset="0"/>
                <a:cs typeface="Times New Roman" panose="02020603050405020304" pitchFamily="18" charset="0"/>
              </a:rPr>
              <a:t>Il présente un niveau d'effica­cité situé entre les salicylés et les corticoïdes classiques.</a:t>
            </a:r>
          </a:p>
          <a:p>
            <a:pPr marL="742950" lvl="1" indent="-285750" algn="just">
              <a:lnSpc>
                <a:spcPct val="150000"/>
              </a:lnSpc>
              <a:buFont typeface="Courier New" panose="02070309020205020404" pitchFamily="49" charset="0"/>
              <a:buChar char="o"/>
            </a:pPr>
            <a:r>
              <a:rPr lang="fr-FR" sz="1700" b="1" dirty="0">
                <a:effectLst/>
                <a:latin typeface="Times New Roman" panose="02020603050405020304" pitchFamily="18" charset="0"/>
                <a:ea typeface="Times New Roman" panose="02020603050405020304" pitchFamily="18" charset="0"/>
                <a:cs typeface="Times New Roman" panose="02020603050405020304" pitchFamily="18" charset="0"/>
              </a:rPr>
              <a:t>Le principal avantage</a:t>
            </a:r>
            <a:r>
              <a:rPr lang="fr-FR" sz="1700" dirty="0">
                <a:effectLst/>
                <a:latin typeface="Times New Roman" panose="02020603050405020304" pitchFamily="18" charset="0"/>
                <a:ea typeface="Times New Roman" panose="02020603050405020304" pitchFamily="18" charset="0"/>
                <a:cs typeface="Times New Roman" panose="02020603050405020304" pitchFamily="18" charset="0"/>
              </a:rPr>
              <a:t> est sa meilleure tolérance.</a:t>
            </a:r>
          </a:p>
          <a:p>
            <a:pPr marL="742950" lvl="1" indent="-285750" algn="just">
              <a:lnSpc>
                <a:spcPct val="150000"/>
              </a:lnSpc>
              <a:buFont typeface="Courier New" panose="02070309020205020404" pitchFamily="49" charset="0"/>
              <a:buChar char="o"/>
            </a:pPr>
            <a:r>
              <a:rPr lang="fr-FR" sz="1700" b="1" dirty="0">
                <a:effectLst/>
                <a:latin typeface="Times New Roman" panose="02020603050405020304" pitchFamily="18" charset="0"/>
                <a:ea typeface="Times New Roman" panose="02020603050405020304" pitchFamily="18" charset="0"/>
                <a:cs typeface="Times New Roman" panose="02020603050405020304" pitchFamily="18" charset="0"/>
              </a:rPr>
              <a:t>Le traitement d'attaque</a:t>
            </a:r>
            <a:r>
              <a:rPr lang="fr-FR" sz="1700" dirty="0">
                <a:effectLst/>
                <a:latin typeface="Times New Roman" panose="02020603050405020304" pitchFamily="18" charset="0"/>
                <a:ea typeface="Times New Roman" panose="02020603050405020304" pitchFamily="18" charset="0"/>
                <a:cs typeface="Times New Roman" panose="02020603050405020304" pitchFamily="18" charset="0"/>
              </a:rPr>
              <a:t> est de 9 mg pdt 6 </a:t>
            </a:r>
            <a:r>
              <a:rPr lang="fr-FR" sz="1700" dirty="0" err="1">
                <a:effectLst/>
                <a:latin typeface="Times New Roman" panose="02020603050405020304" pitchFamily="18" charset="0"/>
                <a:ea typeface="Times New Roman" panose="02020603050405020304" pitchFamily="18" charset="0"/>
                <a:cs typeface="Times New Roman" panose="02020603050405020304" pitchFamily="18" charset="0"/>
              </a:rPr>
              <a:t>sem</a:t>
            </a:r>
            <a:r>
              <a:rPr lang="fr-FR" sz="1700" dirty="0">
                <a:effectLst/>
                <a:latin typeface="Times New Roman" panose="02020603050405020304" pitchFamily="18" charset="0"/>
                <a:ea typeface="Times New Roman" panose="02020603050405020304" pitchFamily="18" charset="0"/>
                <a:cs typeface="Times New Roman" panose="02020603050405020304" pitchFamily="18" charset="0"/>
              </a:rPr>
              <a:t> puis 6mg pdt 9 mois </a:t>
            </a:r>
          </a:p>
          <a:p>
            <a:pPr marL="342900" lvl="0" indent="-342900" algn="just">
              <a:lnSpc>
                <a:spcPct val="150000"/>
              </a:lnSpc>
              <a:buFont typeface="Symbol" panose="05050102010706020507" pitchFamily="18" charset="2"/>
              <a:buChar char=""/>
            </a:pPr>
            <a:r>
              <a:rPr lang="fr-FR" sz="1700" b="1" dirty="0">
                <a:effectLst/>
                <a:latin typeface="Times New Roman" panose="02020603050405020304" pitchFamily="18" charset="0"/>
                <a:ea typeface="Times New Roman" panose="02020603050405020304" pitchFamily="18" charset="0"/>
                <a:cs typeface="Times New Roman" panose="02020603050405020304" pitchFamily="18" charset="0"/>
              </a:rPr>
              <a:t>Voie rectale : </a:t>
            </a:r>
            <a:r>
              <a:rPr lang="fr-FR" sz="1700" dirty="0" err="1">
                <a:effectLst/>
                <a:latin typeface="Times New Roman" panose="02020603050405020304" pitchFamily="18" charset="0"/>
                <a:ea typeface="Times New Roman" panose="02020603050405020304" pitchFamily="18" charset="0"/>
                <a:cs typeface="Times New Roman" panose="02020603050405020304" pitchFamily="18" charset="0"/>
              </a:rPr>
              <a:t>Srt</a:t>
            </a:r>
            <a:r>
              <a:rPr lang="fr-FR" sz="1700" dirty="0">
                <a:effectLst/>
                <a:latin typeface="Times New Roman" panose="02020603050405020304" pitchFamily="18" charset="0"/>
                <a:ea typeface="Times New Roman" panose="02020603050405020304" pitchFamily="18" charset="0"/>
                <a:cs typeface="Times New Roman" panose="02020603050405020304" pitchFamily="18" charset="0"/>
              </a:rPr>
              <a:t> bétaméthasone </a:t>
            </a:r>
            <a:r>
              <a:rPr lang="fr-FR" sz="1700" i="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fr-FR" sz="1700" i="1" dirty="0" err="1">
                <a:effectLst/>
                <a:latin typeface="Times New Roman" panose="02020603050405020304" pitchFamily="18" charset="0"/>
                <a:ea typeface="Times New Roman" panose="02020603050405020304" pitchFamily="18" charset="0"/>
                <a:cs typeface="Times New Roman" panose="02020603050405020304" pitchFamily="18" charset="0"/>
              </a:rPr>
              <a:t>Betnesol</a:t>
            </a:r>
            <a:r>
              <a:rPr lang="fr-FR" sz="1700" i="1" dirty="0">
                <a:effectLst/>
                <a:latin typeface="Times New Roman" panose="02020603050405020304" pitchFamily="18" charset="0"/>
                <a:ea typeface="Times New Roman" panose="02020603050405020304" pitchFamily="18" charset="0"/>
                <a:cs typeface="Times New Roman" panose="02020603050405020304" pitchFamily="18" charset="0"/>
              </a:rPr>
              <a:t> non dispo au Maroc)- </a:t>
            </a:r>
            <a:r>
              <a:rPr lang="fr-FR" sz="1700" dirty="0">
                <a:effectLst/>
                <a:latin typeface="Times New Roman" panose="02020603050405020304" pitchFamily="18" charset="0"/>
                <a:ea typeface="Times New Roman" panose="02020603050405020304" pitchFamily="18" charset="0"/>
                <a:cs typeface="Times New Roman" panose="02020603050405020304" pitchFamily="18" charset="0"/>
              </a:rPr>
              <a:t>Solupred</a:t>
            </a:r>
            <a:r>
              <a:rPr lang="fr-FR" sz="1700" baseline="30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700" dirty="0">
                <a:effectLst/>
                <a:latin typeface="Times New Roman" panose="02020603050405020304" pitchFamily="18" charset="0"/>
                <a:ea typeface="Times New Roman" panose="02020603050405020304" pitchFamily="18" charset="0"/>
                <a:cs typeface="Times New Roman" panose="02020603050405020304" pitchFamily="18" charset="0"/>
              </a:rPr>
              <a:t>40 mg dans 60 à 100 ml d’eau.</a:t>
            </a:r>
            <a:r>
              <a:rPr lang="fr-FR" sz="17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fr-FR" sz="17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fr-FR" sz="1700" b="1" dirty="0">
                <a:effectLst/>
                <a:latin typeface="Times New Roman" panose="02020603050405020304" pitchFamily="18" charset="0"/>
                <a:ea typeface="Times New Roman" panose="02020603050405020304" pitchFamily="18" charset="0"/>
                <a:cs typeface="Times New Roman" panose="02020603050405020304" pitchFamily="18" charset="0"/>
              </a:rPr>
              <a:t>Voie parentérale</a:t>
            </a:r>
            <a:r>
              <a:rPr lang="fr-FR" sz="17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fr-FR" sz="1700" dirty="0" err="1">
                <a:effectLst/>
                <a:latin typeface="Times New Roman" panose="02020603050405020304" pitchFamily="18" charset="0"/>
                <a:ea typeface="Times New Roman" panose="02020603050405020304" pitchFamily="18" charset="0"/>
                <a:cs typeface="Times New Roman" panose="02020603050405020304" pitchFamily="18" charset="0"/>
              </a:rPr>
              <a:t>Solumédrol</a:t>
            </a:r>
            <a:endParaRPr lang="fr-FR" sz="17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fr-FR" dirty="0"/>
          </a:p>
        </p:txBody>
      </p:sp>
    </p:spTree>
    <p:extLst>
      <p:ext uri="{BB962C8B-B14F-4D97-AF65-F5344CB8AC3E}">
        <p14:creationId xmlns:p14="http://schemas.microsoft.com/office/powerpoint/2010/main" val="380025658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F70C4E-906C-400D-8052-6B5898C4F5FF}"/>
              </a:ext>
            </a:extLst>
          </p:cNvPr>
          <p:cNvSpPr>
            <a:spLocks noGrp="1"/>
          </p:cNvSpPr>
          <p:nvPr>
            <p:ph type="title"/>
          </p:nvPr>
        </p:nvSpPr>
        <p:spPr>
          <a:xfrm flipV="1">
            <a:off x="457200" y="228919"/>
            <a:ext cx="8229600" cy="45719"/>
          </a:xfrm>
        </p:spPr>
        <p:txBody>
          <a:bodyPr>
            <a:noAutofit/>
          </a:bodyPr>
          <a:lstStyle/>
          <a:p>
            <a:endParaRPr lang="fr-FR" sz="1100" dirty="0"/>
          </a:p>
        </p:txBody>
      </p:sp>
      <p:sp>
        <p:nvSpPr>
          <p:cNvPr id="3" name="Espace réservé du contenu 2">
            <a:extLst>
              <a:ext uri="{FF2B5EF4-FFF2-40B4-BE49-F238E27FC236}">
                <a16:creationId xmlns:a16="http://schemas.microsoft.com/office/drawing/2014/main" id="{DC797D78-2FBC-4EBF-8C05-067E9C387F47}"/>
              </a:ext>
            </a:extLst>
          </p:cNvPr>
          <p:cNvSpPr>
            <a:spLocks noGrp="1"/>
          </p:cNvSpPr>
          <p:nvPr>
            <p:ph idx="1"/>
          </p:nvPr>
        </p:nvSpPr>
        <p:spPr>
          <a:xfrm>
            <a:off x="457200" y="692696"/>
            <a:ext cx="8229600" cy="5616664"/>
          </a:xfrm>
        </p:spPr>
        <p:txBody>
          <a:bodyPr>
            <a:normAutofit fontScale="25000" lnSpcReduction="20000"/>
          </a:bodyPr>
          <a:lstStyle/>
          <a:p>
            <a:pPr marL="342900" lvl="0" indent="-342900" algn="just" rtl="0">
              <a:lnSpc>
                <a:spcPct val="150000"/>
              </a:lnSpc>
              <a:buFont typeface="Symbol" panose="05050102010706020507" pitchFamily="18" charset="2"/>
              <a:buBlip>
                <a:blip r:embed="rId2"/>
              </a:buBlip>
              <a:tabLst>
                <a:tab pos="1117600" algn="l"/>
                <a:tab pos="449580" algn="l"/>
              </a:tabLst>
            </a:pPr>
            <a:r>
              <a:rPr lang="fr-FR" sz="4400" b="1" i="1" u="sng" dirty="0">
                <a:effectLst/>
                <a:latin typeface="Times New Roman" panose="02020603050405020304" pitchFamily="18" charset="0"/>
                <a:ea typeface="Times New Roman" panose="02020603050405020304" pitchFamily="18" charset="0"/>
              </a:rPr>
              <a:t>Immunosuppresseurs</a:t>
            </a:r>
            <a:endParaRPr lang="fr-FR" sz="4400" dirty="0">
              <a:effectLst/>
              <a:latin typeface="Times New Roman" panose="02020603050405020304" pitchFamily="18" charset="0"/>
              <a:ea typeface="Times New Roman" panose="02020603050405020304" pitchFamily="18" charset="0"/>
            </a:endParaRPr>
          </a:p>
          <a:p>
            <a:pPr marL="342900" lvl="0" indent="-342900" algn="just">
              <a:lnSpc>
                <a:spcPct val="150000"/>
              </a:lnSpc>
              <a:buFont typeface="Symbol" panose="05050102010706020507" pitchFamily="18" charset="2"/>
              <a:buChar char=""/>
              <a:tabLst>
                <a:tab pos="1117600" algn="l"/>
                <a:tab pos="449580" algn="l"/>
              </a:tabLst>
            </a:pPr>
            <a:r>
              <a:rPr lang="fr-FR" sz="4400" b="1" dirty="0">
                <a:effectLst/>
                <a:latin typeface="Times New Roman" panose="02020603050405020304" pitchFamily="18" charset="0"/>
                <a:ea typeface="Times New Roman" panose="02020603050405020304" pitchFamily="18" charset="0"/>
              </a:rPr>
              <a:t>Azathioprine </a:t>
            </a:r>
            <a:r>
              <a:rPr lang="fr-FR" sz="4400" b="1" i="1" dirty="0">
                <a:effectLst/>
                <a:latin typeface="Times New Roman" panose="02020603050405020304" pitchFamily="18" charset="0"/>
                <a:ea typeface="Times New Roman" panose="02020603050405020304" pitchFamily="18" charset="0"/>
              </a:rPr>
              <a:t>(</a:t>
            </a:r>
            <a:r>
              <a:rPr lang="fr-FR" sz="4400" b="1" i="1" dirty="0" err="1">
                <a:effectLst/>
                <a:latin typeface="Times New Roman" panose="02020603050405020304" pitchFamily="18" charset="0"/>
                <a:ea typeface="Times New Roman" panose="02020603050405020304" pitchFamily="18" charset="0"/>
              </a:rPr>
              <a:t>Imurel</a:t>
            </a:r>
            <a:r>
              <a:rPr lang="fr-FR" sz="4400" b="1" i="1" dirty="0">
                <a:effectLst/>
                <a:latin typeface="Times New Roman" panose="02020603050405020304" pitchFamily="18" charset="0"/>
                <a:ea typeface="Times New Roman" panose="02020603050405020304" pitchFamily="18" charset="0"/>
              </a:rPr>
              <a:t>) et </a:t>
            </a:r>
            <a:r>
              <a:rPr lang="fr-FR" sz="4400" b="1" dirty="0">
                <a:effectLst/>
                <a:latin typeface="Times New Roman" panose="02020603050405020304" pitchFamily="18" charset="0"/>
                <a:ea typeface="Times New Roman" panose="02020603050405020304" pitchFamily="18" charset="0"/>
              </a:rPr>
              <a:t>son métabolite actif la 6-mercaptopurine </a:t>
            </a:r>
            <a:r>
              <a:rPr lang="fr-FR" sz="4400" b="1" i="1" dirty="0">
                <a:effectLst/>
                <a:latin typeface="Times New Roman" panose="02020603050405020304" pitchFamily="18" charset="0"/>
                <a:ea typeface="Times New Roman" panose="02020603050405020304" pitchFamily="18" charset="0"/>
              </a:rPr>
              <a:t>(</a:t>
            </a:r>
            <a:r>
              <a:rPr lang="fr-FR" sz="4400" b="1" i="1" dirty="0" err="1">
                <a:effectLst/>
                <a:latin typeface="Times New Roman" panose="02020603050405020304" pitchFamily="18" charset="0"/>
                <a:ea typeface="Times New Roman" panose="02020603050405020304" pitchFamily="18" charset="0"/>
              </a:rPr>
              <a:t>Purinéthol</a:t>
            </a:r>
            <a:r>
              <a:rPr lang="fr-FR" sz="4400" b="1" i="1" dirty="0">
                <a:effectLst/>
                <a:latin typeface="Times New Roman" panose="02020603050405020304" pitchFamily="18" charset="0"/>
                <a:ea typeface="Times New Roman" panose="02020603050405020304" pitchFamily="18" charset="0"/>
              </a:rPr>
              <a:t>) :</a:t>
            </a:r>
            <a:r>
              <a:rPr lang="fr-FR" sz="4400" b="1" dirty="0">
                <a:effectLst/>
                <a:latin typeface="Times New Roman" panose="02020603050405020304" pitchFamily="18" charset="0"/>
                <a:ea typeface="Times New Roman" panose="02020603050405020304" pitchFamily="18" charset="0"/>
              </a:rPr>
              <a:t> administrés par voie orale</a:t>
            </a:r>
            <a:r>
              <a:rPr lang="fr-FR" sz="4400" dirty="0">
                <a:effectLst/>
                <a:latin typeface="Times New Roman" panose="02020603050405020304" pitchFamily="18" charset="0"/>
                <a:ea typeface="Times New Roman" panose="02020603050405020304" pitchFamily="18" charset="0"/>
              </a:rPr>
              <a:t>. </a:t>
            </a:r>
          </a:p>
          <a:p>
            <a:pPr marL="742950" lvl="1" indent="-285750" algn="just">
              <a:lnSpc>
                <a:spcPct val="150000"/>
              </a:lnSpc>
              <a:buFont typeface="Courier New" panose="02070309020205020404" pitchFamily="49" charset="0"/>
              <a:buChar char="o"/>
              <a:tabLst>
                <a:tab pos="1117600" algn="l"/>
                <a:tab pos="449580" algn="l"/>
              </a:tabLst>
            </a:pPr>
            <a:r>
              <a:rPr lang="fr-FR" sz="4400" b="1" dirty="0">
                <a:effectLst/>
                <a:latin typeface="Times New Roman" panose="02020603050405020304" pitchFamily="18" charset="0"/>
                <a:ea typeface="Times New Roman" panose="02020603050405020304" pitchFamily="18" charset="0"/>
              </a:rPr>
              <a:t>posolo­gie :</a:t>
            </a:r>
            <a:r>
              <a:rPr lang="fr-FR" sz="4400" dirty="0">
                <a:effectLst/>
                <a:latin typeface="Times New Roman" panose="02020603050405020304" pitchFamily="18" charset="0"/>
                <a:ea typeface="Times New Roman" panose="02020603050405020304" pitchFamily="18" charset="0"/>
              </a:rPr>
              <a:t> </a:t>
            </a:r>
            <a:r>
              <a:rPr lang="fr-FR" sz="4400" dirty="0" err="1">
                <a:effectLst/>
                <a:latin typeface="Times New Roman" panose="02020603050405020304" pitchFamily="18" charset="0"/>
                <a:ea typeface="Times New Roman" panose="02020603050405020304" pitchFamily="18" charset="0"/>
              </a:rPr>
              <a:t>Imurel</a:t>
            </a:r>
            <a:r>
              <a:rPr lang="fr-FR" sz="4400" dirty="0">
                <a:effectLst/>
                <a:latin typeface="Times New Roman" panose="02020603050405020304" pitchFamily="18" charset="0"/>
                <a:ea typeface="Times New Roman" panose="02020603050405020304" pitchFamily="18" charset="0"/>
              </a:rPr>
              <a:t> = 2 à 2,5 mg/kg/j, </a:t>
            </a:r>
            <a:r>
              <a:rPr lang="fr-FR" sz="4400" dirty="0" err="1">
                <a:effectLst/>
                <a:latin typeface="Times New Roman" panose="02020603050405020304" pitchFamily="18" charset="0"/>
                <a:ea typeface="Times New Roman" panose="02020603050405020304" pitchFamily="18" charset="0"/>
              </a:rPr>
              <a:t>Purinéthol</a:t>
            </a:r>
            <a:r>
              <a:rPr lang="fr-FR" sz="4400" dirty="0">
                <a:effectLst/>
                <a:latin typeface="Times New Roman" panose="02020603050405020304" pitchFamily="18" charset="0"/>
                <a:ea typeface="Times New Roman" panose="02020603050405020304" pitchFamily="18" charset="0"/>
              </a:rPr>
              <a:t> =  1,5 mg/kg/j. </a:t>
            </a:r>
          </a:p>
          <a:p>
            <a:pPr marL="742950" lvl="1" indent="-285750" algn="just">
              <a:lnSpc>
                <a:spcPct val="150000"/>
              </a:lnSpc>
              <a:buFont typeface="Courier New" panose="02070309020205020404" pitchFamily="49" charset="0"/>
              <a:buChar char="o"/>
              <a:tabLst>
                <a:tab pos="1117600" algn="l"/>
                <a:tab pos="449580" algn="l"/>
              </a:tabLst>
            </a:pPr>
            <a:r>
              <a:rPr lang="fr-FR" sz="4400" b="1" dirty="0">
                <a:effectLst/>
                <a:latin typeface="Times New Roman" panose="02020603050405020304" pitchFamily="18" charset="0"/>
                <a:ea typeface="Times New Roman" panose="02020603050405020304" pitchFamily="18" charset="0"/>
              </a:rPr>
              <a:t>Le délai d'action</a:t>
            </a:r>
            <a:r>
              <a:rPr lang="fr-FR" sz="4400" dirty="0">
                <a:effectLst/>
                <a:latin typeface="Times New Roman" panose="02020603050405020304" pitchFamily="18" charset="0"/>
                <a:ea typeface="Times New Roman" panose="02020603050405020304" pitchFamily="18" charset="0"/>
              </a:rPr>
              <a:t> est de 3 mois.</a:t>
            </a:r>
          </a:p>
          <a:p>
            <a:pPr marL="742950" lvl="1" indent="-285750" algn="just">
              <a:lnSpc>
                <a:spcPct val="150000"/>
              </a:lnSpc>
              <a:buFont typeface="Courier New" panose="02070309020205020404" pitchFamily="49" charset="0"/>
              <a:buChar char="o"/>
              <a:tabLst>
                <a:tab pos="1117600" algn="l"/>
                <a:tab pos="449580" algn="l"/>
              </a:tabLst>
            </a:pPr>
            <a:r>
              <a:rPr lang="fr-FR" sz="4400" b="1" dirty="0">
                <a:effectLst/>
                <a:latin typeface="Times New Roman" panose="02020603050405020304" pitchFamily="18" charset="0"/>
                <a:ea typeface="Times New Roman" panose="02020603050405020304" pitchFamily="18" charset="0"/>
              </a:rPr>
              <a:t>Indications </a:t>
            </a:r>
            <a:r>
              <a:rPr lang="fr-FR" sz="4400" dirty="0">
                <a:effectLst/>
                <a:latin typeface="Times New Roman" panose="02020603050405020304" pitchFamily="18" charset="0"/>
                <a:ea typeface="Times New Roman" panose="02020603050405020304" pitchFamily="18" charset="0"/>
              </a:rPr>
              <a:t>: </a:t>
            </a:r>
          </a:p>
          <a:p>
            <a:pPr marL="1143000" lvl="2" indent="-228600" algn="just">
              <a:lnSpc>
                <a:spcPct val="150000"/>
              </a:lnSpc>
              <a:buFont typeface="Wingdings" panose="05000000000000000000" pitchFamily="2" charset="2"/>
              <a:buChar char=""/>
              <a:tabLst>
                <a:tab pos="1117600" algn="l"/>
                <a:tab pos="449580" algn="l"/>
              </a:tabLst>
            </a:pPr>
            <a:r>
              <a:rPr lang="fr-FR" sz="4400" b="1" dirty="0" err="1">
                <a:effectLst/>
                <a:latin typeface="Times New Roman" panose="02020603050405020304" pitchFamily="18" charset="0"/>
                <a:ea typeface="Times New Roman" panose="02020603050405020304" pitchFamily="18" charset="0"/>
              </a:rPr>
              <a:t>corticodépen­dance</a:t>
            </a:r>
            <a:r>
              <a:rPr lang="fr-FR" sz="4400" dirty="0">
                <a:effectLst/>
                <a:latin typeface="Times New Roman" panose="02020603050405020304" pitchFamily="18" charset="0"/>
                <a:ea typeface="Times New Roman" panose="02020603050405020304" pitchFamily="18" charset="0"/>
              </a:rPr>
              <a:t>, afin de permettre le sevrage, </a:t>
            </a:r>
          </a:p>
          <a:p>
            <a:pPr marL="1143000" lvl="2" indent="-228600" algn="just">
              <a:lnSpc>
                <a:spcPct val="150000"/>
              </a:lnSpc>
              <a:buFont typeface="Wingdings" panose="05000000000000000000" pitchFamily="2" charset="2"/>
              <a:buChar char=""/>
              <a:tabLst>
                <a:tab pos="1117600" algn="l"/>
              </a:tabLst>
            </a:pPr>
            <a:r>
              <a:rPr lang="fr-FR" sz="4400" b="1" dirty="0" err="1">
                <a:effectLst/>
                <a:latin typeface="Times New Roman" panose="02020603050405020304" pitchFamily="18" charset="0"/>
                <a:ea typeface="Times New Roman" panose="02020603050405020304" pitchFamily="18" charset="0"/>
              </a:rPr>
              <a:t>corticorésis­tance</a:t>
            </a:r>
            <a:r>
              <a:rPr lang="fr-FR" sz="4400" b="1" dirty="0">
                <a:effectLst/>
                <a:latin typeface="Times New Roman" panose="02020603050405020304" pitchFamily="18" charset="0"/>
                <a:ea typeface="Times New Roman" panose="02020603050405020304" pitchFamily="18" charset="0"/>
              </a:rPr>
              <a:t> </a:t>
            </a:r>
            <a:r>
              <a:rPr lang="fr-FR" sz="4400" dirty="0">
                <a:effectLst/>
                <a:latin typeface="Times New Roman" panose="02020603050405020304" pitchFamily="18" charset="0"/>
                <a:ea typeface="Times New Roman" panose="02020603050405020304" pitchFamily="18" charset="0"/>
              </a:rPr>
              <a:t>(mais le délai d'action est long)</a:t>
            </a:r>
          </a:p>
          <a:p>
            <a:pPr marL="1143000" lvl="2" indent="-228600" algn="just">
              <a:lnSpc>
                <a:spcPct val="150000"/>
              </a:lnSpc>
              <a:buFont typeface="Wingdings" panose="05000000000000000000" pitchFamily="2" charset="2"/>
              <a:buChar char=""/>
              <a:tabLst>
                <a:tab pos="1117600" algn="l"/>
              </a:tabLst>
            </a:pPr>
            <a:r>
              <a:rPr lang="fr-FR" sz="4400" dirty="0">
                <a:effectLst/>
                <a:latin typeface="Times New Roman" panose="02020603050405020304" pitchFamily="18" charset="0"/>
                <a:ea typeface="Times New Roman" panose="02020603050405020304" pitchFamily="18" charset="0"/>
              </a:rPr>
              <a:t>TTT préventif des rechutes (réservé aux </a:t>
            </a:r>
            <a:r>
              <a:rPr lang="fr-FR" sz="4400" b="1" dirty="0">
                <a:effectLst/>
                <a:latin typeface="Times New Roman" panose="02020603050405020304" pitchFamily="18" charset="0"/>
                <a:ea typeface="Times New Roman" panose="02020603050405020304" pitchFamily="18" charset="0"/>
              </a:rPr>
              <a:t>malades à haut risque de rechute</a:t>
            </a:r>
            <a:r>
              <a:rPr lang="fr-FR" sz="4400" dirty="0">
                <a:effectLst/>
                <a:latin typeface="Times New Roman" panose="02020603050405020304" pitchFamily="18" charset="0"/>
                <a:ea typeface="Times New Roman" panose="02020603050405020304" pitchFamily="18" charset="0"/>
              </a:rPr>
              <a:t>). </a:t>
            </a:r>
          </a:p>
          <a:p>
            <a:pPr marL="1143000" lvl="2" indent="-228600" algn="just">
              <a:lnSpc>
                <a:spcPct val="150000"/>
              </a:lnSpc>
              <a:buFont typeface="Wingdings" panose="05000000000000000000" pitchFamily="2" charset="2"/>
              <a:buChar char=""/>
              <a:tabLst>
                <a:tab pos="1117600" algn="l"/>
              </a:tabLst>
            </a:pPr>
            <a:r>
              <a:rPr lang="fr-FR" sz="4400" dirty="0">
                <a:effectLst/>
                <a:latin typeface="Times New Roman" panose="02020603050405020304" pitchFamily="18" charset="0"/>
                <a:ea typeface="Times New Roman" panose="02020603050405020304" pitchFamily="18" charset="0"/>
              </a:rPr>
              <a:t>Manifestations </a:t>
            </a:r>
            <a:r>
              <a:rPr lang="fr-FR" sz="4400" dirty="0" err="1">
                <a:effectLst/>
                <a:latin typeface="Times New Roman" panose="02020603050405020304" pitchFamily="18" charset="0"/>
                <a:ea typeface="Times New Roman" panose="02020603050405020304" pitchFamily="18" charset="0"/>
              </a:rPr>
              <a:t>ano-périnéales</a:t>
            </a:r>
            <a:endParaRPr lang="fr-FR" sz="4400" dirty="0">
              <a:effectLst/>
              <a:latin typeface="Times New Roman" panose="02020603050405020304" pitchFamily="18" charset="0"/>
              <a:ea typeface="Times New Roman" panose="02020603050405020304" pitchFamily="18" charset="0"/>
            </a:endParaRPr>
          </a:p>
          <a:p>
            <a:pPr marL="742950" lvl="1" indent="-285750" algn="just">
              <a:lnSpc>
                <a:spcPct val="150000"/>
              </a:lnSpc>
              <a:buFont typeface="Courier New" panose="02070309020205020404" pitchFamily="49" charset="0"/>
              <a:buChar char="o"/>
              <a:tabLst>
                <a:tab pos="1117600" algn="l"/>
                <a:tab pos="449580" algn="l"/>
              </a:tabLst>
            </a:pPr>
            <a:r>
              <a:rPr lang="fr-FR" sz="4400" b="1" dirty="0">
                <a:effectLst/>
                <a:latin typeface="Times New Roman" panose="02020603050405020304" pitchFamily="18" charset="0"/>
                <a:ea typeface="Times New Roman" panose="02020603050405020304" pitchFamily="18" charset="0"/>
              </a:rPr>
              <a:t>Effets secondaires :</a:t>
            </a:r>
            <a:endParaRPr lang="fr-FR" sz="4400" dirty="0">
              <a:effectLst/>
              <a:latin typeface="Times New Roman" panose="02020603050405020304" pitchFamily="18" charset="0"/>
              <a:ea typeface="Times New Roman" panose="02020603050405020304" pitchFamily="18" charset="0"/>
            </a:endParaRPr>
          </a:p>
          <a:p>
            <a:pPr marL="1143000" lvl="2" indent="-228600" algn="just">
              <a:lnSpc>
                <a:spcPct val="150000"/>
              </a:lnSpc>
              <a:buFont typeface="Wingdings" panose="05000000000000000000" pitchFamily="2" charset="2"/>
              <a:buChar char=""/>
              <a:tabLst>
                <a:tab pos="1117600" algn="l"/>
                <a:tab pos="449580" algn="l"/>
              </a:tabLst>
            </a:pPr>
            <a:r>
              <a:rPr lang="fr-FR" sz="4400" dirty="0">
                <a:effectLst/>
                <a:latin typeface="Times New Roman" panose="02020603050405020304" pitchFamily="18" charset="0"/>
                <a:ea typeface="Times New Roman" panose="02020603050405020304" pitchFamily="18" charset="0"/>
              </a:rPr>
              <a:t>La pancréatite aiguë immunoallergique, </a:t>
            </a:r>
          </a:p>
          <a:p>
            <a:pPr marL="1143000" lvl="2" indent="-228600" algn="just">
              <a:lnSpc>
                <a:spcPct val="150000"/>
              </a:lnSpc>
              <a:buFont typeface="Wingdings" panose="05000000000000000000" pitchFamily="2" charset="2"/>
              <a:buChar char=""/>
              <a:tabLst>
                <a:tab pos="1117600" algn="l"/>
                <a:tab pos="449580" algn="l"/>
              </a:tabLst>
            </a:pPr>
            <a:r>
              <a:rPr lang="fr-FR" sz="4400" dirty="0">
                <a:effectLst/>
                <a:latin typeface="Times New Roman" panose="02020603050405020304" pitchFamily="18" charset="0"/>
                <a:ea typeface="Times New Roman" panose="02020603050405020304" pitchFamily="18" charset="0"/>
              </a:rPr>
              <a:t>L’hépatite cytolytique aigue, </a:t>
            </a:r>
          </a:p>
          <a:p>
            <a:pPr marL="1143000" lvl="2" indent="-228600" algn="just">
              <a:lnSpc>
                <a:spcPct val="150000"/>
              </a:lnSpc>
              <a:buFont typeface="Wingdings" panose="05000000000000000000" pitchFamily="2" charset="2"/>
              <a:buChar char=""/>
              <a:tabLst>
                <a:tab pos="1117600" algn="l"/>
                <a:tab pos="449580" algn="l"/>
              </a:tabLst>
            </a:pPr>
            <a:r>
              <a:rPr lang="fr-FR" sz="4400" dirty="0">
                <a:effectLst/>
                <a:latin typeface="Times New Roman" panose="02020603050405020304" pitchFamily="18" charset="0"/>
                <a:ea typeface="Times New Roman" panose="02020603050405020304" pitchFamily="18" charset="0"/>
              </a:rPr>
              <a:t>Les leuco­pénies et les pancytopénies.</a:t>
            </a:r>
          </a:p>
          <a:p>
            <a:pPr marL="1143000" lvl="2" indent="-228600" algn="just">
              <a:lnSpc>
                <a:spcPct val="150000"/>
              </a:lnSpc>
              <a:buFont typeface="Wingdings" panose="05000000000000000000" pitchFamily="2" charset="2"/>
              <a:buChar char=""/>
              <a:tabLst>
                <a:tab pos="1117600" algn="l"/>
                <a:tab pos="449580" algn="l"/>
              </a:tabLst>
            </a:pPr>
            <a:r>
              <a:rPr lang="fr-FR" sz="4400" dirty="0">
                <a:effectLst/>
                <a:latin typeface="Times New Roman" panose="02020603050405020304" pitchFamily="18" charset="0"/>
                <a:ea typeface="Times New Roman" panose="02020603050405020304" pitchFamily="18" charset="0"/>
              </a:rPr>
              <a:t>Les lymphomes</a:t>
            </a:r>
          </a:p>
          <a:p>
            <a:pPr marL="742950" lvl="1" indent="-285750" algn="just">
              <a:lnSpc>
                <a:spcPct val="150000"/>
              </a:lnSpc>
              <a:buFont typeface="Courier New" panose="02070309020205020404" pitchFamily="49" charset="0"/>
              <a:buChar char="o"/>
              <a:tabLst>
                <a:tab pos="1117600" algn="l"/>
                <a:tab pos="449580" algn="l"/>
              </a:tabLst>
            </a:pPr>
            <a:r>
              <a:rPr lang="fr-FR" sz="4400" b="1" dirty="0">
                <a:effectLst/>
                <a:latin typeface="Times New Roman" panose="02020603050405020304" pitchFamily="18" charset="0"/>
                <a:ea typeface="Times New Roman" panose="02020603050405020304" pitchFamily="18" charset="0"/>
              </a:rPr>
              <a:t>Surveillance :</a:t>
            </a:r>
            <a:r>
              <a:rPr lang="fr-FR" sz="4400" dirty="0">
                <a:effectLst/>
                <a:latin typeface="Times New Roman" panose="02020603050405020304" pitchFamily="18" charset="0"/>
                <a:ea typeface="Times New Roman" panose="02020603050405020304" pitchFamily="18" charset="0"/>
              </a:rPr>
              <a:t> NFS, enzymes hépatiques / </a:t>
            </a:r>
            <a:r>
              <a:rPr lang="fr-FR" sz="4400" dirty="0" err="1">
                <a:effectLst/>
                <a:latin typeface="Times New Roman" panose="02020603050405020304" pitchFamily="18" charset="0"/>
                <a:ea typeface="Times New Roman" panose="02020603050405020304" pitchFamily="18" charset="0"/>
              </a:rPr>
              <a:t>sem</a:t>
            </a:r>
            <a:r>
              <a:rPr lang="fr-FR" sz="4400" dirty="0">
                <a:effectLst/>
                <a:latin typeface="Times New Roman" panose="02020603050405020304" pitchFamily="18" charset="0"/>
                <a:ea typeface="Times New Roman" panose="02020603050405020304" pitchFamily="18" charset="0"/>
              </a:rPr>
              <a:t> X 8sem puis tous les 2 à 3 mois</a:t>
            </a:r>
          </a:p>
          <a:p>
            <a:pPr marL="742950" lvl="1" indent="-285750" algn="just">
              <a:lnSpc>
                <a:spcPct val="150000"/>
              </a:lnSpc>
              <a:buFont typeface="Courier New" panose="02070309020205020404" pitchFamily="49" charset="0"/>
              <a:buChar char="o"/>
              <a:tabLst>
                <a:tab pos="1117600" algn="l"/>
                <a:tab pos="449580" algn="l"/>
              </a:tabLst>
            </a:pPr>
            <a:r>
              <a:rPr lang="fr-FR" sz="4400" b="1" dirty="0">
                <a:effectLst/>
                <a:latin typeface="Times New Roman" panose="02020603050405020304" pitchFamily="18" charset="0"/>
                <a:ea typeface="Times New Roman" panose="02020603050405020304" pitchFamily="18" charset="0"/>
              </a:rPr>
              <a:t>La durée moyenne</a:t>
            </a:r>
            <a:r>
              <a:rPr lang="fr-FR" sz="4400" dirty="0">
                <a:effectLst/>
                <a:latin typeface="Times New Roman" panose="02020603050405020304" pitchFamily="18" charset="0"/>
                <a:ea typeface="Times New Roman" panose="02020603050405020304" pitchFamily="18" charset="0"/>
              </a:rPr>
              <a:t> du traitement est de 4 ans.</a:t>
            </a:r>
          </a:p>
          <a:p>
            <a:pPr marL="342900" lvl="0" indent="-342900" algn="just">
              <a:lnSpc>
                <a:spcPct val="150000"/>
              </a:lnSpc>
              <a:buFont typeface="Symbol" panose="05050102010706020507" pitchFamily="18" charset="2"/>
              <a:buChar char=""/>
              <a:tabLst>
                <a:tab pos="1117600" algn="l"/>
                <a:tab pos="449580" algn="l"/>
              </a:tabLst>
            </a:pPr>
            <a:r>
              <a:rPr lang="fr-FR" sz="4400" b="1" dirty="0">
                <a:effectLst/>
                <a:latin typeface="Times New Roman" panose="02020603050405020304" pitchFamily="18" charset="0"/>
                <a:ea typeface="Times New Roman" panose="02020603050405020304" pitchFamily="18" charset="0"/>
              </a:rPr>
              <a:t>Méthotrexate</a:t>
            </a:r>
            <a:r>
              <a:rPr lang="fr-FR" sz="4400" dirty="0">
                <a:effectLst/>
                <a:latin typeface="Times New Roman" panose="02020603050405020304" pitchFamily="18" charset="0"/>
                <a:ea typeface="Times New Roman" panose="02020603050405020304" pitchFamily="18" charset="0"/>
              </a:rPr>
              <a:t> :</a:t>
            </a:r>
          </a:p>
          <a:p>
            <a:pPr marL="742950" lvl="1" indent="-285750" algn="just">
              <a:lnSpc>
                <a:spcPct val="150000"/>
              </a:lnSpc>
              <a:buFont typeface="Courier New" panose="02070309020205020404" pitchFamily="49" charset="0"/>
              <a:buChar char="o"/>
              <a:tabLst>
                <a:tab pos="1117600" algn="l"/>
                <a:tab pos="449580" algn="l"/>
              </a:tabLst>
            </a:pPr>
            <a:r>
              <a:rPr lang="fr-FR" sz="4400" b="1" dirty="0">
                <a:effectLst/>
                <a:latin typeface="Times New Roman" panose="02020603050405020304" pitchFamily="18" charset="0"/>
                <a:ea typeface="Times New Roman" panose="02020603050405020304" pitchFamily="18" charset="0"/>
              </a:rPr>
              <a:t>Posologie </a:t>
            </a:r>
            <a:r>
              <a:rPr lang="fr-FR" sz="4400" dirty="0">
                <a:effectLst/>
                <a:latin typeface="Times New Roman" panose="02020603050405020304" pitchFamily="18" charset="0"/>
                <a:ea typeface="Times New Roman" panose="02020603050405020304" pitchFamily="18" charset="0"/>
              </a:rPr>
              <a:t>: 25 mg/</a:t>
            </a:r>
            <a:r>
              <a:rPr lang="fr-FR" sz="4400" dirty="0" err="1">
                <a:effectLst/>
                <a:latin typeface="Times New Roman" panose="02020603050405020304" pitchFamily="18" charset="0"/>
                <a:ea typeface="Times New Roman" panose="02020603050405020304" pitchFamily="18" charset="0"/>
              </a:rPr>
              <a:t>sem</a:t>
            </a:r>
            <a:r>
              <a:rPr lang="fr-FR" sz="4400" dirty="0">
                <a:effectLst/>
                <a:latin typeface="Times New Roman" panose="02020603050405020304" pitchFamily="18" charset="0"/>
                <a:ea typeface="Times New Roman" panose="02020603050405020304" pitchFamily="18" charset="0"/>
              </a:rPr>
              <a:t> en IM ou en s/c. Il faut associer l’acide folique.    </a:t>
            </a:r>
          </a:p>
          <a:p>
            <a:pPr marL="742950" lvl="1" indent="-285750" algn="just">
              <a:lnSpc>
                <a:spcPct val="150000"/>
              </a:lnSpc>
              <a:buFont typeface="Courier New" panose="02070309020205020404" pitchFamily="49" charset="0"/>
              <a:buChar char="o"/>
              <a:tabLst>
                <a:tab pos="1117600" algn="l"/>
                <a:tab pos="449580" algn="l"/>
              </a:tabLst>
            </a:pPr>
            <a:r>
              <a:rPr lang="fr-FR" sz="4400" b="1" dirty="0">
                <a:effectLst/>
                <a:latin typeface="Times New Roman" panose="02020603050405020304" pitchFamily="18" charset="0"/>
                <a:ea typeface="Times New Roman" panose="02020603050405020304" pitchFamily="18" charset="0"/>
              </a:rPr>
              <a:t>EII</a:t>
            </a:r>
            <a:r>
              <a:rPr lang="fr-FR" sz="4400" dirty="0">
                <a:effectLst/>
                <a:latin typeface="Times New Roman" panose="02020603050405020304" pitchFamily="18" charset="0"/>
                <a:ea typeface="Times New Roman" panose="02020603050405020304" pitchFamily="18" charset="0"/>
              </a:rPr>
              <a:t> : Troubles digestifs, Hépatopathies (stéatose, fibrose), Pneumopathie.</a:t>
            </a:r>
            <a:r>
              <a:rPr lang="fr-FR" sz="4400" b="1" dirty="0">
                <a:effectLst/>
                <a:latin typeface="Times New Roman" panose="02020603050405020304" pitchFamily="18" charset="0"/>
                <a:ea typeface="Times New Roman" panose="02020603050405020304" pitchFamily="18" charset="0"/>
              </a:rPr>
              <a:t> </a:t>
            </a:r>
            <a:endParaRPr lang="fr-FR" sz="4400" dirty="0">
              <a:effectLst/>
              <a:latin typeface="Times New Roman" panose="02020603050405020304" pitchFamily="18" charset="0"/>
              <a:ea typeface="Times New Roman" panose="02020603050405020304" pitchFamily="18" charset="0"/>
            </a:endParaRPr>
          </a:p>
          <a:p>
            <a:pPr marL="342900" lvl="0" indent="-342900" algn="just">
              <a:lnSpc>
                <a:spcPct val="150000"/>
              </a:lnSpc>
              <a:buFont typeface="Symbol" panose="05050102010706020507" pitchFamily="18" charset="2"/>
              <a:buChar char=""/>
              <a:tabLst>
                <a:tab pos="1117600" algn="l"/>
                <a:tab pos="449580" algn="l"/>
              </a:tabLst>
            </a:pPr>
            <a:r>
              <a:rPr lang="fr-FR" sz="4400" b="1" dirty="0">
                <a:effectLst/>
                <a:latin typeface="Times New Roman" panose="02020603050405020304" pitchFamily="18" charset="0"/>
                <a:ea typeface="Times New Roman" panose="02020603050405020304" pitchFamily="18" charset="0"/>
              </a:rPr>
              <a:t>Ciclosporine :</a:t>
            </a:r>
            <a:endParaRPr lang="fr-FR" sz="4400" dirty="0">
              <a:effectLst/>
              <a:latin typeface="Times New Roman" panose="02020603050405020304" pitchFamily="18" charset="0"/>
              <a:ea typeface="Times New Roman" panose="02020603050405020304" pitchFamily="18" charset="0"/>
            </a:endParaRPr>
          </a:p>
          <a:p>
            <a:pPr marL="742950" lvl="1" indent="-285750" algn="just">
              <a:lnSpc>
                <a:spcPct val="150000"/>
              </a:lnSpc>
              <a:buFont typeface="Courier New" panose="02070309020205020404" pitchFamily="49" charset="0"/>
              <a:buChar char="o"/>
              <a:tabLst>
                <a:tab pos="1117600" algn="l"/>
                <a:tab pos="449580" algn="l"/>
              </a:tabLst>
            </a:pPr>
            <a:r>
              <a:rPr lang="fr-FR" sz="4400" dirty="0">
                <a:effectLst/>
                <a:latin typeface="Times New Roman" panose="02020603050405020304" pitchFamily="18" charset="0"/>
                <a:ea typeface="Times New Roman" panose="02020603050405020304" pitchFamily="18" charset="0"/>
              </a:rPr>
              <a:t>Immunosuppresseur sélectif inhibant la réaction immunitaire à médiation cellulaire notamment la production IL2.</a:t>
            </a:r>
          </a:p>
          <a:p>
            <a:pPr marL="742950" lvl="1" indent="-285750" algn="just">
              <a:lnSpc>
                <a:spcPct val="150000"/>
              </a:lnSpc>
              <a:buFont typeface="Courier New" panose="02070309020205020404" pitchFamily="49" charset="0"/>
              <a:buChar char="o"/>
              <a:tabLst>
                <a:tab pos="1117600" algn="l"/>
                <a:tab pos="449580" algn="l"/>
              </a:tabLst>
            </a:pPr>
            <a:r>
              <a:rPr lang="fr-FR" sz="4400" dirty="0">
                <a:effectLst/>
                <a:latin typeface="Times New Roman" panose="02020603050405020304" pitchFamily="18" charset="0"/>
                <a:ea typeface="Times New Roman" panose="02020603050405020304" pitchFamily="18" charset="0"/>
              </a:rPr>
              <a:t>Posologie : 2 mg/Kg/j en IV (</a:t>
            </a:r>
            <a:r>
              <a:rPr lang="fr-FR" sz="4400" dirty="0" err="1">
                <a:effectLst/>
                <a:latin typeface="Times New Roman" panose="02020603050405020304" pitchFamily="18" charset="0"/>
                <a:ea typeface="Times New Roman" panose="02020603050405020304" pitchFamily="18" charset="0"/>
              </a:rPr>
              <a:t>Sandimum</a:t>
            </a:r>
            <a:r>
              <a:rPr lang="fr-FR" sz="4400" baseline="30000" dirty="0" err="1">
                <a:effectLst/>
                <a:latin typeface="Times New Roman" panose="02020603050405020304" pitchFamily="18" charset="0"/>
                <a:ea typeface="Times New Roman" panose="02020603050405020304" pitchFamily="18" charset="0"/>
              </a:rPr>
              <a:t>R</a:t>
            </a:r>
            <a:r>
              <a:rPr lang="fr-FR" sz="4400" dirty="0">
                <a:effectLst/>
                <a:latin typeface="Times New Roman" panose="02020603050405020304" pitchFamily="18" charset="0"/>
                <a:ea typeface="Times New Roman" panose="02020603050405020304" pitchFamily="18" charset="0"/>
              </a:rPr>
              <a:t>) pendant 8 jours avec contrôle de la </a:t>
            </a:r>
            <a:r>
              <a:rPr lang="fr-FR" sz="4400" dirty="0" err="1">
                <a:effectLst/>
                <a:latin typeface="Times New Roman" panose="02020603050405020304" pitchFamily="18" charset="0"/>
                <a:ea typeface="Times New Roman" panose="02020603050405020304" pitchFamily="18" charset="0"/>
              </a:rPr>
              <a:t>ciclosporinémie</a:t>
            </a:r>
            <a:r>
              <a:rPr lang="fr-FR" sz="4400" dirty="0">
                <a:effectLst/>
                <a:latin typeface="Times New Roman" panose="02020603050405020304" pitchFamily="18" charset="0"/>
                <a:ea typeface="Times New Roman" panose="02020603050405020304" pitchFamily="18" charset="0"/>
              </a:rPr>
              <a:t> puis relayée per os (</a:t>
            </a:r>
            <a:r>
              <a:rPr lang="fr-FR" sz="4400" dirty="0" err="1">
                <a:effectLst/>
                <a:latin typeface="Times New Roman" panose="02020603050405020304" pitchFamily="18" charset="0"/>
                <a:ea typeface="Times New Roman" panose="02020603050405020304" pitchFamily="18" charset="0"/>
              </a:rPr>
              <a:t>Neoral</a:t>
            </a:r>
            <a:r>
              <a:rPr lang="fr-FR" sz="4400" dirty="0">
                <a:effectLst/>
                <a:latin typeface="Times New Roman" panose="02020603050405020304" pitchFamily="18" charset="0"/>
                <a:ea typeface="Times New Roman" panose="02020603050405020304" pitchFamily="18" charset="0"/>
              </a:rPr>
              <a:t>) à la dose de 5mg/kg.</a:t>
            </a:r>
          </a:p>
          <a:p>
            <a:pPr marL="742950" lvl="1" indent="-285750" algn="just">
              <a:lnSpc>
                <a:spcPct val="150000"/>
              </a:lnSpc>
              <a:buFont typeface="Courier New" panose="02070309020205020404" pitchFamily="49" charset="0"/>
              <a:buChar char="o"/>
              <a:tabLst>
                <a:tab pos="1117600" algn="l"/>
                <a:tab pos="449580" algn="l"/>
              </a:tabLst>
            </a:pPr>
            <a:r>
              <a:rPr lang="fr-FR" sz="4400" dirty="0">
                <a:effectLst/>
                <a:latin typeface="Times New Roman" panose="02020603050405020304" pitchFamily="18" charset="0"/>
                <a:ea typeface="Times New Roman" panose="02020603050405020304" pitchFamily="18" charset="0"/>
              </a:rPr>
              <a:t>Elle n’a plus ou exceptionnellement d’indication dans le traitement de la MC </a:t>
            </a:r>
          </a:p>
          <a:p>
            <a:pPr marL="203200" algn="just">
              <a:lnSpc>
                <a:spcPct val="150000"/>
              </a:lnSpc>
              <a:tabLst>
                <a:tab pos="1117600" algn="l"/>
                <a:tab pos="449580" algn="l"/>
              </a:tabLst>
            </a:pPr>
            <a:r>
              <a:rPr lang="fr-FR" sz="2300" b="1" dirty="0">
                <a:effectLst/>
                <a:latin typeface="Times New Roman" panose="02020603050405020304" pitchFamily="18" charset="0"/>
                <a:ea typeface="Times New Roman" panose="02020603050405020304" pitchFamily="18" charset="0"/>
              </a:rPr>
              <a:t> </a:t>
            </a:r>
            <a:endParaRPr lang="fr-FR" sz="2300" dirty="0">
              <a:effectLst/>
              <a:latin typeface="Times New Roman" panose="02020603050405020304" pitchFamily="18" charset="0"/>
              <a:ea typeface="Times New Roman" panose="02020603050405020304" pitchFamily="18" charset="0"/>
            </a:endParaRPr>
          </a:p>
          <a:p>
            <a:endParaRPr lang="fr-FR" dirty="0"/>
          </a:p>
        </p:txBody>
      </p:sp>
    </p:spTree>
    <p:extLst>
      <p:ext uri="{BB962C8B-B14F-4D97-AF65-F5344CB8AC3E}">
        <p14:creationId xmlns:p14="http://schemas.microsoft.com/office/powerpoint/2010/main" val="166742726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D2BAD7-33C8-4EBF-9F87-C5F1965998B2}"/>
              </a:ext>
            </a:extLst>
          </p:cNvPr>
          <p:cNvSpPr>
            <a:spLocks noGrp="1"/>
          </p:cNvSpPr>
          <p:nvPr>
            <p:ph type="title"/>
          </p:nvPr>
        </p:nvSpPr>
        <p:spPr>
          <a:xfrm>
            <a:off x="457200" y="274638"/>
            <a:ext cx="8229600" cy="490066"/>
          </a:xfrm>
        </p:spPr>
        <p:txBody>
          <a:bodyPr>
            <a:normAutofit fontScale="90000"/>
          </a:bodyPr>
          <a:lstStyle/>
          <a:p>
            <a:endParaRPr lang="fr-FR" dirty="0"/>
          </a:p>
        </p:txBody>
      </p:sp>
      <p:sp>
        <p:nvSpPr>
          <p:cNvPr id="3" name="Espace réservé du contenu 2">
            <a:extLst>
              <a:ext uri="{FF2B5EF4-FFF2-40B4-BE49-F238E27FC236}">
                <a16:creationId xmlns:a16="http://schemas.microsoft.com/office/drawing/2014/main" id="{54AA8716-9ADD-4FF3-8283-6F3B44238FAB}"/>
              </a:ext>
            </a:extLst>
          </p:cNvPr>
          <p:cNvSpPr>
            <a:spLocks noGrp="1"/>
          </p:cNvSpPr>
          <p:nvPr>
            <p:ph idx="1"/>
          </p:nvPr>
        </p:nvSpPr>
        <p:spPr>
          <a:xfrm>
            <a:off x="457200" y="1124744"/>
            <a:ext cx="8229600" cy="5184616"/>
          </a:xfrm>
        </p:spPr>
        <p:txBody>
          <a:bodyPr>
            <a:normAutofit fontScale="25000" lnSpcReduction="20000"/>
          </a:bodyPr>
          <a:lstStyle/>
          <a:p>
            <a:pPr marL="342900" lvl="0" indent="-342900" algn="just" rtl="0">
              <a:lnSpc>
                <a:spcPct val="150000"/>
              </a:lnSpc>
              <a:buFont typeface="Symbol" panose="05050102010706020507" pitchFamily="18" charset="2"/>
              <a:buBlip>
                <a:blip r:embed="rId2"/>
              </a:buBlip>
              <a:tabLst>
                <a:tab pos="1117600" algn="l"/>
                <a:tab pos="449580" algn="l"/>
              </a:tabLst>
            </a:pPr>
            <a:r>
              <a:rPr lang="fr-FR" sz="5600" b="1" i="1" u="sng" dirty="0" err="1">
                <a:effectLst/>
                <a:latin typeface="Times New Roman" panose="02020603050405020304" pitchFamily="18" charset="0"/>
                <a:ea typeface="Times New Roman" panose="02020603050405020304" pitchFamily="18" charset="0"/>
              </a:rPr>
              <a:t>Immunorégulateurs</a:t>
            </a:r>
            <a:endParaRPr lang="fr-FR" sz="5600" dirty="0">
              <a:effectLst/>
              <a:latin typeface="Times New Roman" panose="02020603050405020304" pitchFamily="18" charset="0"/>
              <a:ea typeface="Times New Roman" panose="02020603050405020304" pitchFamily="18" charset="0"/>
            </a:endParaRPr>
          </a:p>
          <a:p>
            <a:pPr marL="342900" lvl="0" indent="-342900" algn="just">
              <a:lnSpc>
                <a:spcPct val="150000"/>
              </a:lnSpc>
              <a:buFont typeface="Symbol" panose="05050102010706020507" pitchFamily="18" charset="2"/>
              <a:buChar char=""/>
              <a:tabLst>
                <a:tab pos="1117600" algn="l"/>
                <a:tab pos="457200" algn="l"/>
              </a:tabLst>
            </a:pPr>
            <a:r>
              <a:rPr lang="fr-FR" sz="5600" dirty="0">
                <a:effectLst/>
                <a:latin typeface="Times New Roman" panose="02020603050405020304" pitchFamily="18" charset="0"/>
                <a:ea typeface="Times New Roman" panose="02020603050405020304" pitchFamily="18" charset="0"/>
              </a:rPr>
              <a:t>L’infliximab (</a:t>
            </a:r>
            <a:r>
              <a:rPr lang="fr-FR" sz="5600" dirty="0" err="1">
                <a:effectLst/>
                <a:latin typeface="Times New Roman" panose="02020603050405020304" pitchFamily="18" charset="0"/>
                <a:ea typeface="Times New Roman" panose="02020603050405020304" pitchFamily="18" charset="0"/>
              </a:rPr>
              <a:t>Remicade</a:t>
            </a:r>
            <a:r>
              <a:rPr lang="fr-FR" sz="5600" dirty="0">
                <a:effectLst/>
                <a:latin typeface="Times New Roman" panose="02020603050405020304" pitchFamily="18" charset="0"/>
                <a:ea typeface="Times New Roman" panose="02020603050405020304" pitchFamily="18" charset="0"/>
              </a:rPr>
              <a:t>) : anticorps monoclonal chimérique humanisé anti-TNFα.</a:t>
            </a:r>
          </a:p>
          <a:p>
            <a:pPr marL="742950" lvl="1" indent="-285750" algn="just">
              <a:lnSpc>
                <a:spcPct val="150000"/>
              </a:lnSpc>
              <a:buFont typeface="Courier New" panose="02070309020205020404" pitchFamily="49" charset="0"/>
              <a:buChar char="o"/>
              <a:tabLst>
                <a:tab pos="1117600" algn="l"/>
                <a:tab pos="449580" algn="l"/>
              </a:tabLst>
            </a:pPr>
            <a:r>
              <a:rPr lang="fr-FR" sz="5600" b="1" dirty="0">
                <a:effectLst/>
                <a:latin typeface="Times New Roman" panose="02020603050405020304" pitchFamily="18" charset="0"/>
                <a:ea typeface="Times New Roman" panose="02020603050405020304" pitchFamily="18" charset="0"/>
              </a:rPr>
              <a:t>TTT de la MC active, sévère chez des patients n’ayant pas répondu à un TTT approprié et bien conduit ou chez lesquels ce TTT est CI ou mal supporté</a:t>
            </a:r>
            <a:endParaRPr lang="fr-FR" sz="5600" dirty="0">
              <a:effectLst/>
              <a:latin typeface="Times New Roman" panose="02020603050405020304" pitchFamily="18" charset="0"/>
              <a:ea typeface="Times New Roman" panose="02020603050405020304" pitchFamily="18" charset="0"/>
            </a:endParaRPr>
          </a:p>
          <a:p>
            <a:pPr marL="742950" lvl="1" indent="-285750" algn="just">
              <a:lnSpc>
                <a:spcPct val="150000"/>
              </a:lnSpc>
              <a:buFont typeface="Courier New" panose="02070309020205020404" pitchFamily="49" charset="0"/>
              <a:buChar char="o"/>
              <a:tabLst>
                <a:tab pos="1117600" algn="l"/>
                <a:tab pos="449580" algn="l"/>
              </a:tabLst>
            </a:pPr>
            <a:r>
              <a:rPr lang="fr-FR" sz="5600" b="1" dirty="0">
                <a:effectLst/>
                <a:latin typeface="Times New Roman" panose="02020603050405020304" pitchFamily="18" charset="0"/>
                <a:ea typeface="Times New Roman" panose="02020603050405020304" pitchFamily="18" charset="0"/>
              </a:rPr>
              <a:t>TTT de la MC </a:t>
            </a:r>
            <a:r>
              <a:rPr lang="fr-FR" sz="5600" b="1" dirty="0" err="1">
                <a:effectLst/>
                <a:latin typeface="Times New Roman" panose="02020603050405020304" pitchFamily="18" charset="0"/>
                <a:ea typeface="Times New Roman" panose="02020603050405020304" pitchFamily="18" charset="0"/>
              </a:rPr>
              <a:t>fistulisante</a:t>
            </a:r>
            <a:endParaRPr lang="fr-FR" sz="5600" dirty="0">
              <a:effectLst/>
              <a:latin typeface="Times New Roman" panose="02020603050405020304" pitchFamily="18" charset="0"/>
              <a:ea typeface="Times New Roman" panose="02020603050405020304" pitchFamily="18" charset="0"/>
            </a:endParaRPr>
          </a:p>
          <a:p>
            <a:pPr marL="742950" lvl="1" indent="-285750" algn="just">
              <a:lnSpc>
                <a:spcPct val="150000"/>
              </a:lnSpc>
              <a:buFont typeface="Courier New" panose="02070309020205020404" pitchFamily="49" charset="0"/>
              <a:buChar char="o"/>
              <a:tabLst>
                <a:tab pos="1117600" algn="l"/>
                <a:tab pos="449580" algn="l"/>
              </a:tabLst>
            </a:pPr>
            <a:r>
              <a:rPr lang="fr-FR" sz="5600" b="1" dirty="0">
                <a:effectLst/>
                <a:latin typeface="Times New Roman" panose="02020603050405020304" pitchFamily="18" charset="0"/>
                <a:ea typeface="Times New Roman" panose="02020603050405020304" pitchFamily="18" charset="0"/>
              </a:rPr>
              <a:t>MAP</a:t>
            </a:r>
            <a:endParaRPr lang="fr-FR" sz="5600" dirty="0">
              <a:effectLst/>
              <a:latin typeface="Times New Roman" panose="02020603050405020304" pitchFamily="18" charset="0"/>
              <a:ea typeface="Times New Roman" panose="02020603050405020304" pitchFamily="18" charset="0"/>
            </a:endParaRPr>
          </a:p>
          <a:p>
            <a:pPr marL="742950" lvl="1" indent="-285750" algn="just">
              <a:lnSpc>
                <a:spcPct val="150000"/>
              </a:lnSpc>
              <a:buFont typeface="Courier New" panose="02070309020205020404" pitchFamily="49" charset="0"/>
              <a:buChar char="o"/>
              <a:tabLst>
                <a:tab pos="1117600" algn="l"/>
                <a:tab pos="449580" algn="l"/>
              </a:tabLst>
            </a:pPr>
            <a:r>
              <a:rPr lang="fr-FR" sz="5600" b="1" dirty="0">
                <a:effectLst/>
                <a:latin typeface="Times New Roman" panose="02020603050405020304" pitchFamily="18" charset="0"/>
                <a:ea typeface="Times New Roman" panose="02020603050405020304" pitchFamily="18" charset="0"/>
              </a:rPr>
              <a:t>Posologie</a:t>
            </a:r>
            <a:r>
              <a:rPr lang="fr-FR" sz="5600" dirty="0">
                <a:effectLst/>
                <a:latin typeface="Times New Roman" panose="02020603050405020304" pitchFamily="18" charset="0"/>
                <a:ea typeface="Times New Roman" panose="02020603050405020304" pitchFamily="18" charset="0"/>
              </a:rPr>
              <a:t> : perfusion 5mg/kg à 0 , 2 et 6 </a:t>
            </a:r>
            <a:r>
              <a:rPr lang="fr-FR" sz="5600" dirty="0" err="1">
                <a:effectLst/>
                <a:latin typeface="Times New Roman" panose="02020603050405020304" pitchFamily="18" charset="0"/>
                <a:ea typeface="Times New Roman" panose="02020603050405020304" pitchFamily="18" charset="0"/>
              </a:rPr>
              <a:t>sem</a:t>
            </a:r>
            <a:r>
              <a:rPr lang="fr-FR" sz="5600" dirty="0">
                <a:effectLst/>
                <a:latin typeface="Times New Roman" panose="02020603050405020304" pitchFamily="18" charset="0"/>
                <a:ea typeface="Times New Roman" panose="02020603050405020304" pitchFamily="18" charset="0"/>
              </a:rPr>
              <a:t> puis chaque 8 semaines </a:t>
            </a:r>
          </a:p>
          <a:p>
            <a:pPr marL="742950" lvl="1" indent="-285750" algn="just">
              <a:lnSpc>
                <a:spcPct val="150000"/>
              </a:lnSpc>
              <a:buFont typeface="Courier New" panose="02070309020205020404" pitchFamily="49" charset="0"/>
              <a:buChar char="o"/>
              <a:tabLst>
                <a:tab pos="1117600" algn="l"/>
                <a:tab pos="449580" algn="l"/>
              </a:tabLst>
            </a:pPr>
            <a:r>
              <a:rPr lang="fr-FR" sz="5600" b="1" dirty="0">
                <a:effectLst/>
                <a:latin typeface="Times New Roman" panose="02020603050405020304" pitchFamily="18" charset="0"/>
                <a:ea typeface="Times New Roman" panose="02020603050405020304" pitchFamily="18" charset="0"/>
              </a:rPr>
              <a:t>E II : </a:t>
            </a:r>
            <a:r>
              <a:rPr lang="fr-FR" sz="5600" dirty="0">
                <a:effectLst/>
                <a:latin typeface="Times New Roman" panose="02020603050405020304" pitchFamily="18" charset="0"/>
                <a:ea typeface="Times New Roman" panose="02020603050405020304" pitchFamily="18" charset="0"/>
              </a:rPr>
              <a:t>Réaction d’hypersensibilité immédiate ou retardée</a:t>
            </a:r>
            <a:r>
              <a:rPr lang="fr-FR" sz="5600" b="1" dirty="0">
                <a:effectLst/>
                <a:latin typeface="Times New Roman" panose="02020603050405020304" pitchFamily="18" charset="0"/>
                <a:ea typeface="Times New Roman" panose="02020603050405020304" pitchFamily="18" charset="0"/>
              </a:rPr>
              <a:t>, </a:t>
            </a:r>
            <a:r>
              <a:rPr lang="fr-FR" sz="5600" dirty="0">
                <a:effectLst/>
                <a:latin typeface="Times New Roman" panose="02020603050405020304" pitchFamily="18" charset="0"/>
                <a:ea typeface="Times New Roman" panose="02020603050405020304" pitchFamily="18" charset="0"/>
              </a:rPr>
              <a:t>Lupus, atteintes neurologiques, infections </a:t>
            </a:r>
          </a:p>
          <a:p>
            <a:pPr marL="439420" indent="246380" algn="just">
              <a:lnSpc>
                <a:spcPct val="150000"/>
              </a:lnSpc>
              <a:tabLst>
                <a:tab pos="1117600" algn="l"/>
                <a:tab pos="449580" algn="l"/>
              </a:tabLst>
            </a:pPr>
            <a:r>
              <a:rPr lang="fr-FR" sz="5600" dirty="0">
                <a:effectLst/>
                <a:latin typeface="Times New Roman" panose="02020603050405020304" pitchFamily="18" charset="0"/>
                <a:ea typeface="Times New Roman" panose="02020603050405020304" pitchFamily="18" charset="0"/>
              </a:rPr>
              <a:t>      NB pour prévenir les Ac anti-Infliximab, associer un TTT Immunosuppresseur</a:t>
            </a:r>
          </a:p>
          <a:p>
            <a:pPr marL="342900" lvl="0" indent="-342900" algn="just">
              <a:lnSpc>
                <a:spcPct val="150000"/>
              </a:lnSpc>
              <a:buFont typeface="Symbol" panose="05050102010706020507" pitchFamily="18" charset="2"/>
              <a:buChar char=""/>
              <a:tabLst>
                <a:tab pos="1117600" algn="l"/>
                <a:tab pos="457200" algn="l"/>
              </a:tabLst>
            </a:pPr>
            <a:r>
              <a:rPr lang="fr-FR" sz="5600" dirty="0" err="1">
                <a:effectLst/>
                <a:latin typeface="Times New Roman" panose="02020603050405020304" pitchFamily="18" charset="0"/>
                <a:ea typeface="Times New Roman" panose="02020603050405020304" pitchFamily="18" charset="0"/>
              </a:rPr>
              <a:t>Adalimumab</a:t>
            </a:r>
            <a:r>
              <a:rPr lang="fr-FR" sz="5600" dirty="0">
                <a:effectLst/>
                <a:latin typeface="Times New Roman" panose="02020603050405020304" pitchFamily="18" charset="0"/>
                <a:ea typeface="Times New Roman" panose="02020603050405020304" pitchFamily="18" charset="0"/>
              </a:rPr>
              <a:t> : (</a:t>
            </a:r>
            <a:r>
              <a:rPr lang="fr-FR" sz="5600" dirty="0" err="1">
                <a:effectLst/>
                <a:latin typeface="Times New Roman" panose="02020603050405020304" pitchFamily="18" charset="0"/>
                <a:ea typeface="Times New Roman" panose="02020603050405020304" pitchFamily="18" charset="0"/>
              </a:rPr>
              <a:t>Humira</a:t>
            </a:r>
            <a:r>
              <a:rPr lang="fr-FR" sz="5600" dirty="0">
                <a:effectLst/>
                <a:latin typeface="Times New Roman" panose="02020603050405020304" pitchFamily="18" charset="0"/>
                <a:ea typeface="Times New Roman" panose="02020603050405020304" pitchFamily="18" charset="0"/>
              </a:rPr>
              <a:t> )AMM </a:t>
            </a:r>
            <a:r>
              <a:rPr lang="fr-FR" sz="5600" dirty="0" err="1">
                <a:effectLst/>
                <a:latin typeface="Times New Roman" panose="02020603050405020304" pitchFamily="18" charset="0"/>
                <a:ea typeface="Times New Roman" panose="02020603050405020304" pitchFamily="18" charset="0"/>
              </a:rPr>
              <a:t>ds</a:t>
            </a:r>
            <a:r>
              <a:rPr lang="fr-FR" sz="5600" dirty="0">
                <a:effectLst/>
                <a:latin typeface="Times New Roman" panose="02020603050405020304" pitchFamily="18" charset="0"/>
                <a:ea typeface="Times New Roman" panose="02020603050405020304" pitchFamily="18" charset="0"/>
              </a:rPr>
              <a:t> la MC. moins d’effets secondaires</a:t>
            </a:r>
          </a:p>
          <a:p>
            <a:pPr marL="342900" lvl="0" indent="-342900" algn="just">
              <a:lnSpc>
                <a:spcPct val="150000"/>
              </a:lnSpc>
              <a:buFont typeface="Symbol" panose="05050102010706020507" pitchFamily="18" charset="2"/>
              <a:buBlip>
                <a:blip r:embed="rId2"/>
              </a:buBlip>
              <a:tabLst>
                <a:tab pos="1117600" algn="l"/>
                <a:tab pos="449580" algn="l"/>
              </a:tabLst>
            </a:pPr>
            <a:r>
              <a:rPr lang="fr-FR" sz="5600" b="1" i="1" u="sng" dirty="0">
                <a:effectLst/>
                <a:latin typeface="Times New Roman" panose="02020603050405020304" pitchFamily="18" charset="0"/>
                <a:ea typeface="Times New Roman" panose="02020603050405020304" pitchFamily="18" charset="0"/>
              </a:rPr>
              <a:t>Traitement médical nutritionnel</a:t>
            </a:r>
            <a:r>
              <a:rPr lang="fr-FR" sz="5600" b="1" i="1" dirty="0">
                <a:effectLst/>
                <a:latin typeface="Times New Roman" panose="02020603050405020304" pitchFamily="18" charset="0"/>
                <a:ea typeface="Times New Roman" panose="02020603050405020304" pitchFamily="18" charset="0"/>
              </a:rPr>
              <a:t> : </a:t>
            </a:r>
            <a:r>
              <a:rPr lang="fr-FR" sz="5600" dirty="0">
                <a:effectLst/>
                <a:latin typeface="Times New Roman" panose="02020603050405020304" pitchFamily="18" charset="0"/>
                <a:ea typeface="Times New Roman" panose="02020603050405020304" pitchFamily="18" charset="0"/>
              </a:rPr>
              <a:t>La nutrition entérale à débit continu, parentérale en cas d'impossibilité de la nutrition entérale mais l'effet de cette nutrition est transitoire.</a:t>
            </a:r>
          </a:p>
          <a:p>
            <a:pPr marL="342900" lvl="0" indent="-342900" algn="just">
              <a:lnSpc>
                <a:spcPct val="150000"/>
              </a:lnSpc>
              <a:buFont typeface="Symbol" panose="05050102010706020507" pitchFamily="18" charset="2"/>
              <a:buBlip>
                <a:blip r:embed="rId2"/>
              </a:buBlip>
              <a:tabLst>
                <a:tab pos="1117600" algn="l"/>
                <a:tab pos="449580" algn="l"/>
              </a:tabLst>
            </a:pPr>
            <a:r>
              <a:rPr lang="fr-FR" sz="5600" b="1" i="1" u="sng" dirty="0">
                <a:effectLst/>
                <a:latin typeface="Times New Roman" panose="02020603050405020304" pitchFamily="18" charset="0"/>
                <a:ea typeface="Times New Roman" panose="02020603050405020304" pitchFamily="18" charset="0"/>
              </a:rPr>
              <a:t>Autres médications</a:t>
            </a:r>
            <a:endParaRPr lang="fr-FR" sz="5600" dirty="0">
              <a:effectLst/>
              <a:latin typeface="Times New Roman" panose="02020603050405020304" pitchFamily="18" charset="0"/>
              <a:ea typeface="Times New Roman" panose="02020603050405020304" pitchFamily="18" charset="0"/>
            </a:endParaRPr>
          </a:p>
          <a:p>
            <a:pPr marL="449580" algn="just">
              <a:lnSpc>
                <a:spcPct val="150000"/>
              </a:lnSpc>
              <a:tabLst>
                <a:tab pos="1117600" algn="l"/>
                <a:tab pos="449580" algn="l"/>
              </a:tabLst>
            </a:pPr>
            <a:r>
              <a:rPr lang="fr-FR" sz="5600" b="1" dirty="0">
                <a:effectLst/>
                <a:latin typeface="Times New Roman" panose="02020603050405020304" pitchFamily="18" charset="0"/>
                <a:ea typeface="Times New Roman" panose="02020603050405020304" pitchFamily="18" charset="0"/>
              </a:rPr>
              <a:t>- Le métronidazole</a:t>
            </a:r>
            <a:r>
              <a:rPr lang="fr-FR" sz="5600" dirty="0">
                <a:effectLst/>
                <a:latin typeface="Times New Roman" panose="02020603050405020304" pitchFamily="18" charset="0"/>
                <a:ea typeface="Times New Roman" panose="02020603050405020304" pitchFamily="18" charset="0"/>
              </a:rPr>
              <a:t> : localisations anopérinéales</a:t>
            </a:r>
          </a:p>
          <a:p>
            <a:pPr marL="449580" algn="just">
              <a:lnSpc>
                <a:spcPct val="150000"/>
              </a:lnSpc>
              <a:tabLst>
                <a:tab pos="1117600" algn="l"/>
                <a:tab pos="449580" algn="l"/>
              </a:tabLst>
            </a:pPr>
            <a:r>
              <a:rPr lang="fr-FR" sz="5600" b="1" dirty="0">
                <a:effectLst/>
                <a:latin typeface="Times New Roman" panose="02020603050405020304" pitchFamily="18" charset="0"/>
                <a:ea typeface="Times New Roman" panose="02020603050405020304" pitchFamily="18" charset="0"/>
              </a:rPr>
              <a:t>- La ciprofloxacine</a:t>
            </a:r>
            <a:r>
              <a:rPr lang="fr-FR" sz="5600" dirty="0">
                <a:effectLst/>
                <a:latin typeface="Times New Roman" panose="02020603050405020304" pitchFamily="18" charset="0"/>
                <a:ea typeface="Times New Roman" panose="02020603050405020304" pitchFamily="18" charset="0"/>
              </a:rPr>
              <a:t> : localisations anopérinéales</a:t>
            </a:r>
          </a:p>
          <a:p>
            <a:pPr marL="449580" algn="just">
              <a:lnSpc>
                <a:spcPct val="150000"/>
              </a:lnSpc>
              <a:tabLst>
                <a:tab pos="1117600" algn="l"/>
                <a:tab pos="449580" algn="l"/>
              </a:tabLst>
            </a:pPr>
            <a:r>
              <a:rPr lang="fr-FR" sz="5600" b="1" dirty="0">
                <a:effectLst/>
                <a:latin typeface="Times New Roman" panose="02020603050405020304" pitchFamily="18" charset="0"/>
                <a:ea typeface="Times New Roman" panose="02020603050405020304" pitchFamily="18" charset="0"/>
              </a:rPr>
              <a:t>- L’oxygénothérapie hyperbare</a:t>
            </a:r>
            <a:r>
              <a:rPr lang="fr-FR" sz="5600" dirty="0">
                <a:effectLst/>
                <a:latin typeface="Times New Roman" panose="02020603050405020304" pitchFamily="18" charset="0"/>
                <a:ea typeface="Times New Roman" panose="02020603050405020304" pitchFamily="18" charset="0"/>
              </a:rPr>
              <a:t>: localisations anopérinéales</a:t>
            </a:r>
          </a:p>
          <a:p>
            <a:pPr marL="449580" algn="just">
              <a:lnSpc>
                <a:spcPct val="150000"/>
              </a:lnSpc>
              <a:tabLst>
                <a:tab pos="1117600" algn="l"/>
                <a:tab pos="449580" algn="l"/>
              </a:tabLst>
            </a:pPr>
            <a:r>
              <a:rPr lang="fr-FR" sz="5600" b="1" dirty="0">
                <a:effectLst/>
                <a:latin typeface="Times New Roman" panose="02020603050405020304" pitchFamily="18" charset="0"/>
                <a:ea typeface="Times New Roman" panose="02020603050405020304" pitchFamily="18" charset="0"/>
              </a:rPr>
              <a:t>- La dilatation per-endoscopique par ballon</a:t>
            </a:r>
            <a:r>
              <a:rPr lang="fr-FR" sz="5600" dirty="0">
                <a:effectLst/>
                <a:latin typeface="Times New Roman" panose="02020603050405020304" pitchFamily="18" charset="0"/>
                <a:ea typeface="Times New Roman" panose="02020603050405020304" pitchFamily="18" charset="0"/>
              </a:rPr>
              <a:t> : sténose iléale terminale </a:t>
            </a:r>
          </a:p>
          <a:p>
            <a:pPr marL="449580" algn="just">
              <a:lnSpc>
                <a:spcPct val="150000"/>
              </a:lnSpc>
              <a:tabLst>
                <a:tab pos="1117600" algn="l"/>
                <a:tab pos="449580" algn="l"/>
              </a:tabLst>
            </a:pPr>
            <a:r>
              <a:rPr lang="fr-FR" sz="5600" b="1" dirty="0">
                <a:effectLst/>
                <a:latin typeface="Times New Roman" panose="02020603050405020304" pitchFamily="18" charset="0"/>
                <a:ea typeface="Times New Roman" panose="02020603050405020304" pitchFamily="18" charset="0"/>
              </a:rPr>
              <a:t>- Anticoagulant : </a:t>
            </a:r>
            <a:r>
              <a:rPr lang="fr-FR" sz="5600" dirty="0">
                <a:effectLst/>
                <a:latin typeface="Times New Roman" panose="02020603050405020304" pitchFamily="18" charset="0"/>
                <a:ea typeface="Times New Roman" panose="02020603050405020304" pitchFamily="18" charset="0"/>
              </a:rPr>
              <a:t>systématique en cas d’hospitalisation</a:t>
            </a:r>
            <a:r>
              <a:rPr lang="fr-FR" sz="5600" b="1" dirty="0">
                <a:effectLst/>
                <a:latin typeface="Times New Roman" panose="02020603050405020304" pitchFamily="18" charset="0"/>
                <a:ea typeface="Times New Roman" panose="02020603050405020304" pitchFamily="18" charset="0"/>
              </a:rPr>
              <a:t> </a:t>
            </a:r>
            <a:endParaRPr lang="fr-FR" sz="5600" dirty="0">
              <a:effectLst/>
              <a:latin typeface="Times New Roman" panose="02020603050405020304" pitchFamily="18" charset="0"/>
              <a:ea typeface="Times New Roman" panose="02020603050405020304" pitchFamily="18" charset="0"/>
            </a:endParaRPr>
          </a:p>
          <a:p>
            <a:endParaRPr lang="fr-FR" dirty="0"/>
          </a:p>
        </p:txBody>
      </p:sp>
    </p:spTree>
    <p:extLst>
      <p:ext uri="{BB962C8B-B14F-4D97-AF65-F5344CB8AC3E}">
        <p14:creationId xmlns:p14="http://schemas.microsoft.com/office/powerpoint/2010/main" val="50495088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E93302-F576-43A2-987D-385AE9C2DF56}"/>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D8E1CD3A-6FB9-4526-A1EF-6FD2BB417109}"/>
              </a:ext>
            </a:extLst>
          </p:cNvPr>
          <p:cNvSpPr>
            <a:spLocks noGrp="1"/>
          </p:cNvSpPr>
          <p:nvPr>
            <p:ph idx="1"/>
          </p:nvPr>
        </p:nvSpPr>
        <p:spPr/>
        <p:txBody>
          <a:bodyPr/>
          <a:lstStyle/>
          <a:p>
            <a:r>
              <a:rPr lang="fr-FR" sz="1800" b="1" dirty="0">
                <a:effectLst/>
                <a:latin typeface="Times New Roman" panose="02020603050405020304" pitchFamily="18" charset="0"/>
                <a:ea typeface="Times New Roman" panose="02020603050405020304" pitchFamily="18" charset="0"/>
              </a:rPr>
              <a:t>3- Traitement chirurgical</a:t>
            </a:r>
            <a:endParaRPr lang="fr-FR"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20000"/>
              </a:lnSpc>
              <a:spcBef>
                <a:spcPts val="1000"/>
              </a:spcBef>
              <a:spcAft>
                <a:spcPts val="0"/>
              </a:spcAft>
              <a:buClr>
                <a:prstClr val="black"/>
              </a:buClr>
              <a:buSzTx/>
              <a:buNone/>
              <a:tabLst/>
              <a:defRPr/>
            </a:pPr>
            <a:r>
              <a:rPr kumimoji="0" lang="fr-FR" sz="2000" b="0" i="0" u="none" strike="noStrike" kern="1200" cap="all" spc="0" normalizeH="0" baseline="0" noProof="0" dirty="0">
                <a:ln>
                  <a:noFill/>
                </a:ln>
                <a:solidFill>
                  <a:srgbClr val="00B050"/>
                </a:solidFill>
                <a:effectLst/>
                <a:uLnTx/>
                <a:uFillTx/>
                <a:latin typeface="MV Boli" panose="02000500030200090000" pitchFamily="2" charset="0"/>
                <a:ea typeface="+mn-ea"/>
                <a:cs typeface="MV Boli" panose="02000500030200090000" pitchFamily="2" charset="0"/>
              </a:rPr>
              <a:t>Chirurgie de résection intestinale</a:t>
            </a:r>
          </a:p>
          <a:p>
            <a:pPr marL="0" marR="0" lvl="0" indent="0" algn="l" defTabSz="914400" rtl="0" eaLnBrk="1" fontAlgn="auto" latinLnBrk="0" hangingPunct="1">
              <a:lnSpc>
                <a:spcPct val="120000"/>
              </a:lnSpc>
              <a:spcBef>
                <a:spcPts val="1000"/>
              </a:spcBef>
              <a:spcAft>
                <a:spcPts val="0"/>
              </a:spcAft>
              <a:buClr>
                <a:prstClr val="black"/>
              </a:buClr>
              <a:buSzTx/>
              <a:buFont typeface="Arial" panose="020B0604020202020204" pitchFamily="34" charset="0"/>
              <a:buNone/>
              <a:tabLst/>
              <a:defRPr/>
            </a:pPr>
            <a:r>
              <a:rPr kumimoji="0" lang="fr-FR" sz="2000" b="0" i="0" u="none" strike="noStrike" kern="1200" cap="none" spc="0" normalizeH="0" baseline="0" noProof="0" dirty="0">
                <a:ln>
                  <a:noFill/>
                </a:ln>
                <a:solidFill>
                  <a:prstClr val="black"/>
                </a:solidFill>
                <a:effectLst/>
                <a:uLnTx/>
                <a:uFillTx/>
                <a:latin typeface="MV Boli" panose="02000500030200090000" pitchFamily="2" charset="0"/>
                <a:ea typeface="+mn-ea"/>
                <a:cs typeface="MV Boli" panose="02000500030200090000" pitchFamily="2" charset="0"/>
              </a:rPr>
              <a:t>Les principales indications de résection sont représentées par </a:t>
            </a:r>
          </a:p>
          <a:p>
            <a:pPr marL="228600" marR="0" lvl="0" indent="-228600" algn="l" defTabSz="914400" rtl="0" eaLnBrk="1" fontAlgn="auto" latinLnBrk="0" hangingPunct="1">
              <a:lnSpc>
                <a:spcPct val="120000"/>
              </a:lnSpc>
              <a:spcBef>
                <a:spcPts val="1000"/>
              </a:spcBef>
              <a:spcAft>
                <a:spcPts val="0"/>
              </a:spcAft>
              <a:buClr>
                <a:prstClr val="black"/>
              </a:buClr>
              <a:buSzTx/>
              <a:buFont typeface="Wingdings" panose="05000000000000000000" pitchFamily="2" charset="2"/>
              <a:buChar char="ü"/>
              <a:tabLst/>
              <a:defRPr/>
            </a:pPr>
            <a:r>
              <a:rPr kumimoji="0" lang="fr-FR" sz="2000" b="1" i="0" u="none" strike="noStrike" kern="1200" cap="none" spc="0" normalizeH="0" baseline="0" noProof="0" dirty="0">
                <a:ln>
                  <a:noFill/>
                </a:ln>
                <a:solidFill>
                  <a:srgbClr val="E34B7A">
                    <a:lumMod val="75000"/>
                  </a:srgbClr>
                </a:solidFill>
                <a:effectLst/>
                <a:uLnTx/>
                <a:uFillTx/>
                <a:latin typeface="MV Boli" panose="02000500030200090000" pitchFamily="2" charset="0"/>
                <a:ea typeface="+mn-ea"/>
                <a:cs typeface="MV Boli" panose="02000500030200090000" pitchFamily="2" charset="0"/>
              </a:rPr>
              <a:t>les sténoses.</a:t>
            </a:r>
          </a:p>
          <a:p>
            <a:pPr marL="228600" marR="0" lvl="0" indent="-228600" algn="l" defTabSz="914400" rtl="0" eaLnBrk="1" fontAlgn="auto" latinLnBrk="0" hangingPunct="1">
              <a:lnSpc>
                <a:spcPct val="120000"/>
              </a:lnSpc>
              <a:spcBef>
                <a:spcPts val="1000"/>
              </a:spcBef>
              <a:spcAft>
                <a:spcPts val="0"/>
              </a:spcAft>
              <a:buClr>
                <a:prstClr val="black"/>
              </a:buClr>
              <a:buSzTx/>
              <a:buFont typeface="Wingdings" panose="05000000000000000000" pitchFamily="2" charset="2"/>
              <a:buChar char="ü"/>
              <a:tabLst/>
              <a:defRPr/>
            </a:pPr>
            <a:r>
              <a:rPr kumimoji="0" lang="fr-FR" sz="2000" b="1" i="0" u="none" strike="noStrike" kern="1200" cap="none" spc="0" normalizeH="0" baseline="0" noProof="0" dirty="0">
                <a:ln>
                  <a:noFill/>
                </a:ln>
                <a:solidFill>
                  <a:srgbClr val="E34B7A">
                    <a:lumMod val="75000"/>
                  </a:srgbClr>
                </a:solidFill>
                <a:effectLst/>
                <a:uLnTx/>
                <a:uFillTx/>
                <a:latin typeface="MV Boli" panose="02000500030200090000" pitchFamily="2" charset="0"/>
                <a:ea typeface="+mn-ea"/>
                <a:cs typeface="MV Boli" panose="02000500030200090000" pitchFamily="2" charset="0"/>
              </a:rPr>
              <a:t>les masses inflammatoires .</a:t>
            </a:r>
          </a:p>
          <a:p>
            <a:pPr marL="228600" marR="0" lvl="0" indent="-228600" algn="l" defTabSz="914400" rtl="0" eaLnBrk="1" fontAlgn="auto" latinLnBrk="0" hangingPunct="1">
              <a:lnSpc>
                <a:spcPct val="120000"/>
              </a:lnSpc>
              <a:spcBef>
                <a:spcPts val="1000"/>
              </a:spcBef>
              <a:spcAft>
                <a:spcPts val="0"/>
              </a:spcAft>
              <a:buClr>
                <a:prstClr val="black"/>
              </a:buClr>
              <a:buSzTx/>
              <a:buFont typeface="Wingdings" panose="05000000000000000000" pitchFamily="2" charset="2"/>
              <a:buChar char="ü"/>
              <a:tabLst/>
              <a:defRPr/>
            </a:pPr>
            <a:r>
              <a:rPr kumimoji="0" lang="fr-FR" sz="2000" b="1" i="0" u="none" strike="noStrike" kern="1200" cap="none" spc="0" normalizeH="0" baseline="0" noProof="0" dirty="0">
                <a:ln>
                  <a:noFill/>
                </a:ln>
                <a:solidFill>
                  <a:srgbClr val="E34B7A">
                    <a:lumMod val="75000"/>
                  </a:srgbClr>
                </a:solidFill>
                <a:effectLst/>
                <a:uLnTx/>
                <a:uFillTx/>
                <a:latin typeface="MV Boli" panose="02000500030200090000" pitchFamily="2" charset="0"/>
                <a:ea typeface="+mn-ea"/>
                <a:cs typeface="MV Boli" panose="02000500030200090000" pitchFamily="2" charset="0"/>
              </a:rPr>
              <a:t>et les fistules. </a:t>
            </a:r>
          </a:p>
          <a:p>
            <a:pPr marL="0" marR="0" lvl="0" indent="0" algn="l" defTabSz="914400" rtl="0" eaLnBrk="1" fontAlgn="auto" latinLnBrk="0" hangingPunct="1">
              <a:lnSpc>
                <a:spcPct val="120000"/>
              </a:lnSpc>
              <a:spcBef>
                <a:spcPts val="1000"/>
              </a:spcBef>
              <a:spcAft>
                <a:spcPts val="0"/>
              </a:spcAft>
              <a:buClr>
                <a:prstClr val="black"/>
              </a:buClr>
              <a:buSzTx/>
              <a:buFont typeface="Arial" panose="020B0604020202020204" pitchFamily="34" charset="0"/>
              <a:buNone/>
              <a:tabLst/>
              <a:defRPr/>
            </a:pPr>
            <a:r>
              <a:rPr kumimoji="0" lang="fr-FR" sz="2000" b="0" i="0" u="none" strike="noStrike" kern="1200" cap="none" spc="0" normalizeH="0" baseline="0" noProof="0" dirty="0">
                <a:ln>
                  <a:noFill/>
                </a:ln>
                <a:solidFill>
                  <a:prstClr val="black"/>
                </a:solidFill>
                <a:effectLst/>
                <a:uLnTx/>
                <a:uFillTx/>
                <a:latin typeface="MV Boli" panose="02000500030200090000" pitchFamily="2" charset="0"/>
                <a:ea typeface="+mn-ea"/>
                <a:cs typeface="MV Boli" panose="02000500030200090000" pitchFamily="2" charset="0"/>
              </a:rPr>
              <a:t>Sous réserve qu'elles soient symptomatiques, et après échec du traitement médical. </a:t>
            </a:r>
            <a:endParaRPr kumimoji="0" lang="fr-FR" sz="2000" b="0" i="0" u="none" strike="noStrike" kern="1200" cap="none" spc="0" normalizeH="0" baseline="0" noProof="0" dirty="0">
              <a:ln>
                <a:noFill/>
              </a:ln>
              <a:solidFill>
                <a:srgbClr val="00B050"/>
              </a:solidFill>
              <a:effectLst/>
              <a:uLnTx/>
              <a:uFillTx/>
              <a:latin typeface="MV Boli" panose="02000500030200090000" pitchFamily="2" charset="0"/>
              <a:ea typeface="+mn-ea"/>
              <a:cs typeface="MV Boli" panose="02000500030200090000" pitchFamily="2" charset="0"/>
            </a:endParaRPr>
          </a:p>
          <a:p>
            <a:endParaRPr lang="fr-FR" dirty="0"/>
          </a:p>
        </p:txBody>
      </p:sp>
    </p:spTree>
    <p:extLst>
      <p:ext uri="{BB962C8B-B14F-4D97-AF65-F5344CB8AC3E}">
        <p14:creationId xmlns:p14="http://schemas.microsoft.com/office/powerpoint/2010/main" val="363109762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9757694-B9AB-4454-8178-05167D77C09A}"/>
              </a:ext>
            </a:extLst>
          </p:cNvPr>
          <p:cNvPicPr/>
          <p:nvPr/>
        </p:nvPicPr>
        <p:blipFill>
          <a:blip r:embed="rId2"/>
          <a:stretch>
            <a:fillRect/>
          </a:stretch>
        </p:blipFill>
        <p:spPr>
          <a:xfrm>
            <a:off x="683568" y="0"/>
            <a:ext cx="7560840" cy="6381327"/>
          </a:xfrm>
          <a:prstGeom prst="rect">
            <a:avLst/>
          </a:prstGeom>
        </p:spPr>
      </p:pic>
    </p:spTree>
    <p:extLst>
      <p:ext uri="{BB962C8B-B14F-4D97-AF65-F5344CB8AC3E}">
        <p14:creationId xmlns:p14="http://schemas.microsoft.com/office/powerpoint/2010/main" val="106513401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3"/>
          <a:srcRect/>
          <a:stretch>
            <a:fillRect/>
          </a:stretch>
        </p:blipFill>
        <p:spPr>
          <a:xfrm>
            <a:off x="0" y="857250"/>
            <a:ext cx="9144000" cy="5143500"/>
          </a:xfrm>
          <a:prstGeom prst="rect">
            <a:avLst/>
          </a:prstGeom>
          <a:noFill/>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BEA47E-FE13-4BC7-8A3F-93B53A55515D}"/>
              </a:ext>
            </a:extLst>
          </p:cNvPr>
          <p:cNvSpPr>
            <a:spLocks noGrp="1"/>
          </p:cNvSpPr>
          <p:nvPr>
            <p:ph type="title"/>
          </p:nvPr>
        </p:nvSpPr>
        <p:spPr/>
        <p:txBody>
          <a:bodyPr/>
          <a:lstStyle/>
          <a:p>
            <a:r>
              <a:rPr lang="fr-FR">
                <a:solidFill>
                  <a:schemeClr val="accent6">
                    <a:lumMod val="75000"/>
                  </a:schemeClr>
                </a:solidFill>
              </a:rPr>
              <a:t>VIII.CONCLUSION:</a:t>
            </a:r>
            <a:endParaRPr lang="fr-FR"/>
          </a:p>
        </p:txBody>
      </p:sp>
      <p:sp>
        <p:nvSpPr>
          <p:cNvPr id="3" name="Espace réservé du contenu 2">
            <a:extLst>
              <a:ext uri="{FF2B5EF4-FFF2-40B4-BE49-F238E27FC236}">
                <a16:creationId xmlns:a16="http://schemas.microsoft.com/office/drawing/2014/main" id="{898F17A4-7C56-48B9-8AE2-43DE4401E043}"/>
              </a:ext>
            </a:extLst>
          </p:cNvPr>
          <p:cNvSpPr>
            <a:spLocks noGrp="1"/>
          </p:cNvSpPr>
          <p:nvPr>
            <p:ph idx="1"/>
          </p:nvPr>
        </p:nvSpPr>
        <p:spPr/>
        <p:txBody>
          <a:bodyPr>
            <a:normAutofit lnSpcReduction="10000"/>
          </a:bodyPr>
          <a:lstStyle/>
          <a:p>
            <a:pPr marL="0" marR="0" lvl="0" indent="0" algn="justLow" defTabSz="914400" rtl="0" eaLnBrk="0" fontAlgn="base" latinLnBrk="0" hangingPunct="0">
              <a:lnSpc>
                <a:spcPct val="100000"/>
              </a:lnSpc>
              <a:spcBef>
                <a:spcPct val="0"/>
              </a:spcBef>
              <a:spcAft>
                <a:spcPct val="0"/>
              </a:spcAft>
              <a:buClrTx/>
              <a:buSzTx/>
              <a:buFontTx/>
              <a:buNone/>
              <a:tabLst>
                <a:tab pos="449263" algn="l"/>
                <a:tab pos="1117600" algn="l"/>
              </a:tabLst>
            </a:pPr>
            <a:r>
              <a:rPr kumimoji="0" lang="fr-FR" altLang="fr-FR"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La MICI reste d’étiologie inconnue, son incidence est élevée, et les signes cliniques sont peu spécifiques. </a:t>
            </a:r>
            <a:endParaRPr kumimoji="0" lang="fr-FR" altLang="fr-FR" sz="28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endParaRPr>
          </a:p>
          <a:p>
            <a:pPr marL="0" marR="0" lvl="0" indent="0" algn="justLow" defTabSz="914400" rtl="0" eaLnBrk="0" fontAlgn="base" latinLnBrk="0" hangingPunct="0">
              <a:lnSpc>
                <a:spcPct val="100000"/>
              </a:lnSpc>
              <a:spcBef>
                <a:spcPct val="0"/>
              </a:spcBef>
              <a:spcAft>
                <a:spcPct val="0"/>
              </a:spcAft>
              <a:buClrTx/>
              <a:buSzTx/>
              <a:buFontTx/>
              <a:buNone/>
              <a:tabLst>
                <a:tab pos="449263" algn="l"/>
                <a:tab pos="1117600" algn="l"/>
              </a:tabLst>
            </a:pPr>
            <a:r>
              <a:rPr kumimoji="0" lang="fr-FR" altLang="fr-FR"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Le diagnostic repose souvent avec une forte présomption sur un faisceau d’arguments, </a:t>
            </a:r>
          </a:p>
          <a:p>
            <a:pPr marL="0" marR="0" lvl="0" indent="0" algn="justLow" defTabSz="914400" rtl="0" eaLnBrk="0" fontAlgn="base" latinLnBrk="0" hangingPunct="0">
              <a:lnSpc>
                <a:spcPct val="100000"/>
              </a:lnSpc>
              <a:spcBef>
                <a:spcPct val="0"/>
              </a:spcBef>
              <a:spcAft>
                <a:spcPct val="0"/>
              </a:spcAft>
              <a:buClrTx/>
              <a:buSzTx/>
              <a:buFontTx/>
              <a:buNone/>
              <a:tabLst>
                <a:tab pos="449263" algn="l"/>
                <a:tab pos="1117600" algn="l"/>
              </a:tabLst>
            </a:pPr>
            <a:r>
              <a:rPr kumimoji="0" lang="fr-FR" altLang="fr-FR"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confirmé par la négativité de l’un par l’évolution ultérieure.    </a:t>
            </a:r>
            <a:endParaRPr kumimoji="0" lang="fr-FR" altLang="fr-FR" sz="28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endParaRPr>
          </a:p>
          <a:p>
            <a:pPr marL="0" marR="0" lvl="0" indent="0" algn="justLow" defTabSz="914400" rtl="0" eaLnBrk="0" fontAlgn="base" latinLnBrk="0" hangingPunct="0">
              <a:lnSpc>
                <a:spcPct val="100000"/>
              </a:lnSpc>
              <a:spcBef>
                <a:spcPct val="0"/>
              </a:spcBef>
              <a:spcAft>
                <a:spcPct val="0"/>
              </a:spcAft>
              <a:buClrTx/>
              <a:buSzTx/>
              <a:buFontTx/>
              <a:buNone/>
              <a:tabLst>
                <a:tab pos="449263" algn="l"/>
                <a:tab pos="1117600" algn="l"/>
              </a:tabLst>
            </a:pPr>
            <a:r>
              <a:rPr kumimoji="0" lang="fr-FR" altLang="fr-FR"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Le traitement reste empirique mais relativement bien codifié, ayant comme but la réduction de la mortalité et l’obtention d’une qualité de vie aussi proche que possible de la normale.</a:t>
            </a:r>
            <a:endParaRPr kumimoji="0" lang="fr-FR" altLang="fr-FR" sz="4000" b="0" i="0" u="none" strike="noStrike" cap="none" normalizeH="0" baseline="0" dirty="0">
              <a:ln>
                <a:noFill/>
              </a:ln>
              <a:solidFill>
                <a:schemeClr val="tx1"/>
              </a:solidFill>
              <a:effectLst/>
              <a:latin typeface="Arial" panose="020B0604020202020204" pitchFamily="34" charset="0"/>
            </a:endParaRPr>
          </a:p>
          <a:p>
            <a:endParaRPr lang="fr-FR" dirty="0"/>
          </a:p>
        </p:txBody>
      </p:sp>
    </p:spTree>
    <p:extLst>
      <p:ext uri="{BB962C8B-B14F-4D97-AF65-F5344CB8AC3E}">
        <p14:creationId xmlns:p14="http://schemas.microsoft.com/office/powerpoint/2010/main" val="280210965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5720" y="1857364"/>
            <a:ext cx="8229600" cy="1143000"/>
          </a:xfrm>
        </p:spPr>
        <p:txBody>
          <a:bodyPr>
            <a:noAutofit/>
          </a:bodyPr>
          <a:lstStyle/>
          <a:p>
            <a:r>
              <a:rPr lang="fr-FR" sz="8800" dirty="0">
                <a:solidFill>
                  <a:srgbClr val="DF09DF"/>
                </a:solidFill>
              </a:rPr>
              <a:t>MERCI </a:t>
            </a:r>
            <a:r>
              <a:rPr lang="fr-FR" sz="8800" dirty="0">
                <a:solidFill>
                  <a:srgbClr val="DF09DF"/>
                </a:solidFill>
                <a:sym typeface="Wingdings" pitchFamily="2" charset="2"/>
              </a:rPr>
              <a:t></a:t>
            </a:r>
            <a:endParaRPr lang="fr-FR" sz="8800" dirty="0">
              <a:solidFill>
                <a:srgbClr val="DF09D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lipse 2"/>
          <p:cNvSpPr/>
          <p:nvPr/>
        </p:nvSpPr>
        <p:spPr>
          <a:xfrm>
            <a:off x="785786" y="928670"/>
            <a:ext cx="2857520" cy="785818"/>
          </a:xfrm>
          <a:prstGeom prst="ellipse">
            <a:avLst/>
          </a:prstGeom>
          <a:gradFill flip="none" rotWithShape="1">
            <a:gsLst>
              <a:gs pos="0">
                <a:schemeClr val="accent3">
                  <a:lumMod val="60000"/>
                  <a:lumOff val="40000"/>
                  <a:tint val="66000"/>
                  <a:satMod val="160000"/>
                </a:schemeClr>
              </a:gs>
              <a:gs pos="50000">
                <a:schemeClr val="accent3">
                  <a:lumMod val="60000"/>
                  <a:lumOff val="40000"/>
                  <a:tint val="44500"/>
                  <a:satMod val="160000"/>
                </a:schemeClr>
              </a:gs>
              <a:gs pos="100000">
                <a:schemeClr val="accent3">
                  <a:lumMod val="60000"/>
                  <a:lumOff val="40000"/>
                  <a:tint val="23500"/>
                  <a:satMod val="160000"/>
                </a:schemeClr>
              </a:gs>
            </a:gsLst>
            <a:path path="circle">
              <a:fillToRect l="50000" t="50000" r="50000" b="50000"/>
            </a:path>
            <a:tileRect/>
          </a:gra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fr-FR"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CROHN</a:t>
            </a:r>
          </a:p>
        </p:txBody>
      </p:sp>
      <p:sp>
        <p:nvSpPr>
          <p:cNvPr id="4" name="Rectangle à coins arrondis 3"/>
          <p:cNvSpPr/>
          <p:nvPr/>
        </p:nvSpPr>
        <p:spPr>
          <a:xfrm>
            <a:off x="571472" y="1857364"/>
            <a:ext cx="3500462" cy="4214842"/>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path path="circle">
              <a:fillToRect l="50000" t="50000" r="50000" b="50000"/>
            </a:path>
            <a:tileRect/>
          </a:gra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Tx/>
              <a:buChar char="-"/>
            </a:pPr>
            <a:r>
              <a:rPr lang="fr-FR" dirty="0">
                <a:solidFill>
                  <a:schemeClr val="tx1"/>
                </a:solidFill>
              </a:rPr>
              <a:t>Incidence :</a:t>
            </a:r>
          </a:p>
          <a:p>
            <a:r>
              <a:rPr lang="fr-FR" dirty="0">
                <a:solidFill>
                  <a:schemeClr val="tx1"/>
                </a:solidFill>
              </a:rPr>
              <a:t>1981-1985: 0.85/100000</a:t>
            </a:r>
          </a:p>
          <a:p>
            <a:r>
              <a:rPr lang="fr-FR" dirty="0">
                <a:solidFill>
                  <a:schemeClr val="tx1"/>
                </a:solidFill>
              </a:rPr>
              <a:t>1994-1998: 1.64/100000</a:t>
            </a:r>
          </a:p>
          <a:p>
            <a:endParaRPr lang="fr-FR" dirty="0">
              <a:solidFill>
                <a:schemeClr val="tx1"/>
              </a:solidFill>
            </a:endParaRPr>
          </a:p>
          <a:p>
            <a:r>
              <a:rPr lang="fr-FR" dirty="0">
                <a:solidFill>
                  <a:schemeClr val="tx1"/>
                </a:solidFill>
              </a:rPr>
              <a:t>-Age: 15-40 ans (tout âge)</a:t>
            </a:r>
          </a:p>
          <a:p>
            <a:endParaRPr lang="fr-FR" dirty="0">
              <a:solidFill>
                <a:schemeClr val="tx1"/>
              </a:solidFill>
            </a:endParaRPr>
          </a:p>
          <a:p>
            <a:r>
              <a:rPr lang="fr-FR" dirty="0">
                <a:solidFill>
                  <a:schemeClr val="tx1"/>
                </a:solidFill>
              </a:rPr>
              <a:t>-Sexe: légère prédominance féminine</a:t>
            </a:r>
          </a:p>
          <a:p>
            <a:endParaRPr lang="fr-FR" dirty="0">
              <a:solidFill>
                <a:schemeClr val="tx1"/>
              </a:solidFill>
            </a:endParaRPr>
          </a:p>
          <a:p>
            <a:r>
              <a:rPr lang="fr-FR" dirty="0">
                <a:solidFill>
                  <a:schemeClr val="tx1"/>
                </a:solidFill>
              </a:rPr>
              <a:t>-Ethnie: préférence aux caucasiens par rapport aux noires et asiatiques</a:t>
            </a:r>
          </a:p>
          <a:p>
            <a:r>
              <a:rPr lang="fr-FR" dirty="0">
                <a:solidFill>
                  <a:schemeClr val="tx1"/>
                </a:solidFill>
              </a:rPr>
              <a:t> </a:t>
            </a:r>
          </a:p>
        </p:txBody>
      </p:sp>
      <p:sp>
        <p:nvSpPr>
          <p:cNvPr id="5" name="Ellipse 4"/>
          <p:cNvSpPr/>
          <p:nvPr/>
        </p:nvSpPr>
        <p:spPr>
          <a:xfrm>
            <a:off x="5357818" y="928670"/>
            <a:ext cx="2857520" cy="785818"/>
          </a:xfrm>
          <a:prstGeom prst="ellipse">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path path="circle">
              <a:fillToRect l="50000" t="50000" r="50000" b="50000"/>
            </a:path>
            <a:tileRect/>
          </a:gra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RCH</a:t>
            </a:r>
          </a:p>
        </p:txBody>
      </p:sp>
      <p:sp>
        <p:nvSpPr>
          <p:cNvPr id="6" name="Rectangle à coins arrondis 5"/>
          <p:cNvSpPr/>
          <p:nvPr/>
        </p:nvSpPr>
        <p:spPr>
          <a:xfrm>
            <a:off x="5072066" y="1857364"/>
            <a:ext cx="3500462" cy="4214842"/>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path path="circle">
              <a:fillToRect l="50000" t="50000" r="50000" b="50000"/>
            </a:path>
            <a:tileRect/>
          </a:gra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solidFill>
                  <a:schemeClr val="tx1"/>
                </a:solidFill>
              </a:rPr>
              <a:t>-Incidence: en Algérie</a:t>
            </a:r>
          </a:p>
          <a:p>
            <a:r>
              <a:rPr lang="fr-FR" dirty="0">
                <a:solidFill>
                  <a:schemeClr val="tx1"/>
                </a:solidFill>
              </a:rPr>
              <a:t>1.54/100000</a:t>
            </a:r>
          </a:p>
          <a:p>
            <a:endParaRPr lang="fr-FR" dirty="0">
              <a:solidFill>
                <a:schemeClr val="tx1"/>
              </a:solidFill>
            </a:endParaRPr>
          </a:p>
          <a:p>
            <a:r>
              <a:rPr lang="fr-FR" dirty="0">
                <a:solidFill>
                  <a:schemeClr val="tx1"/>
                </a:solidFill>
              </a:rPr>
              <a:t>-Age: 20-35 ans et après 60ans</a:t>
            </a:r>
          </a:p>
          <a:p>
            <a:endParaRPr lang="fr-FR" dirty="0">
              <a:solidFill>
                <a:schemeClr val="tx1"/>
              </a:solidFill>
            </a:endParaRPr>
          </a:p>
          <a:p>
            <a:r>
              <a:rPr lang="fr-FR" dirty="0">
                <a:solidFill>
                  <a:schemeClr val="tx1"/>
                </a:solidFill>
              </a:rPr>
              <a:t>-Sexe: légère prédominance masculine</a:t>
            </a:r>
          </a:p>
          <a:p>
            <a:endParaRPr lang="fr-FR" dirty="0">
              <a:solidFill>
                <a:schemeClr val="tx1"/>
              </a:solidFill>
            </a:endParaRPr>
          </a:p>
          <a:p>
            <a:r>
              <a:rPr lang="fr-FR" dirty="0">
                <a:solidFill>
                  <a:schemeClr val="tx1"/>
                </a:solidFill>
              </a:rPr>
              <a:t>-Ethnie: toute les ethnies mais </a:t>
            </a:r>
            <a:r>
              <a:rPr lang="fr-FR" dirty="0" err="1">
                <a:solidFill>
                  <a:schemeClr val="tx1"/>
                </a:solidFill>
              </a:rPr>
              <a:t>Fc</a:t>
            </a:r>
            <a:r>
              <a:rPr lang="fr-FR" dirty="0">
                <a:solidFill>
                  <a:schemeClr val="tx1"/>
                </a:solidFill>
              </a:rPr>
              <a:t> élevée chez les juifs</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90ECFD-13A1-4C84-BFFD-BDD2A156B341}"/>
              </a:ext>
            </a:extLst>
          </p:cNvPr>
          <p:cNvSpPr>
            <a:spLocks noGrp="1"/>
          </p:cNvSpPr>
          <p:nvPr>
            <p:ph type="title"/>
          </p:nvPr>
        </p:nvSpPr>
        <p:spPr/>
        <p:txBody>
          <a:bodyPr/>
          <a:lstStyle/>
          <a:p>
            <a:r>
              <a:rPr lang="fr-FR" dirty="0">
                <a:latin typeface="Times New Roman" panose="02020603050405020304" pitchFamily="18" charset="0"/>
                <a:cs typeface="Times New Roman" panose="02020603050405020304" pitchFamily="18" charset="0"/>
              </a:rPr>
              <a:t>QUESTIONS</a:t>
            </a:r>
          </a:p>
        </p:txBody>
      </p:sp>
      <p:sp>
        <p:nvSpPr>
          <p:cNvPr id="3" name="Espace réservé du contenu 2">
            <a:extLst>
              <a:ext uri="{FF2B5EF4-FFF2-40B4-BE49-F238E27FC236}">
                <a16:creationId xmlns:a16="http://schemas.microsoft.com/office/drawing/2014/main" id="{30967FC2-6A2C-470C-B471-08BE103DE2C7}"/>
              </a:ext>
            </a:extLst>
          </p:cNvPr>
          <p:cNvSpPr>
            <a:spLocks noGrp="1"/>
          </p:cNvSpPr>
          <p:nvPr>
            <p:ph idx="1"/>
          </p:nvPr>
        </p:nvSpPr>
        <p:spPr>
          <a:xfrm>
            <a:off x="457200" y="1417638"/>
            <a:ext cx="8229600" cy="4891722"/>
          </a:xfrm>
        </p:spPr>
        <p:txBody>
          <a:bodyPr>
            <a:noAutofit/>
          </a:bodyPr>
          <a:lstStyle/>
          <a:p>
            <a:pPr marL="137160" indent="0">
              <a:buNone/>
            </a:pPr>
            <a:r>
              <a:rPr lang="fr-FR" sz="1200" dirty="0">
                <a:latin typeface="Times New Roman" panose="02020603050405020304" pitchFamily="18" charset="0"/>
                <a:cs typeface="Times New Roman" panose="02020603050405020304" pitchFamily="18" charset="0"/>
              </a:rPr>
              <a:t>1.La maladie de Crohn peut toucher :</a:t>
            </a:r>
          </a:p>
          <a:p>
            <a:pPr marL="137160" indent="0">
              <a:buNone/>
            </a:pPr>
            <a:r>
              <a:rPr lang="fr-FR" sz="1200" dirty="0">
                <a:latin typeface="Times New Roman" panose="02020603050405020304" pitchFamily="18" charset="0"/>
                <a:cs typeface="Times New Roman" panose="02020603050405020304" pitchFamily="18" charset="0"/>
              </a:rPr>
              <a:t>A. Uniquement le rectum</a:t>
            </a:r>
          </a:p>
          <a:p>
            <a:pPr marL="137160" indent="0">
              <a:buNone/>
            </a:pPr>
            <a:r>
              <a:rPr lang="fr-FR" sz="1200" dirty="0">
                <a:latin typeface="Times New Roman" panose="02020603050405020304" pitchFamily="18" charset="0"/>
                <a:cs typeface="Times New Roman" panose="02020603050405020304" pitchFamily="18" charset="0"/>
              </a:rPr>
              <a:t>B. Tout le tube digestif de la bouche à l’anus</a:t>
            </a:r>
          </a:p>
          <a:p>
            <a:pPr marL="137160" indent="0">
              <a:buNone/>
            </a:pPr>
            <a:r>
              <a:rPr lang="fr-FR" sz="1200" dirty="0">
                <a:latin typeface="Times New Roman" panose="02020603050405020304" pitchFamily="18" charset="0"/>
                <a:cs typeface="Times New Roman" panose="02020603050405020304" pitchFamily="18" charset="0"/>
              </a:rPr>
              <a:t>C. Uniquement le côlon gauche</a:t>
            </a:r>
          </a:p>
          <a:p>
            <a:pPr marL="137160" indent="0">
              <a:buNone/>
            </a:pPr>
            <a:r>
              <a:rPr lang="fr-FR" sz="1200" dirty="0">
                <a:latin typeface="Times New Roman" panose="02020603050405020304" pitchFamily="18" charset="0"/>
                <a:cs typeface="Times New Roman" panose="02020603050405020304" pitchFamily="18" charset="0"/>
              </a:rPr>
              <a:t>D. Uniquement l’intestin grêle </a:t>
            </a:r>
          </a:p>
          <a:p>
            <a:pPr marL="137160" indent="0">
              <a:buNone/>
            </a:pPr>
            <a:endParaRPr lang="fr-FR" sz="1200" dirty="0">
              <a:latin typeface="Times New Roman" panose="02020603050405020304" pitchFamily="18" charset="0"/>
              <a:cs typeface="Times New Roman" panose="02020603050405020304" pitchFamily="18" charset="0"/>
            </a:endParaRPr>
          </a:p>
          <a:p>
            <a:pPr marL="137160" indent="0">
              <a:buNone/>
            </a:pPr>
            <a:r>
              <a:rPr lang="fr-FR" sz="1200" dirty="0">
                <a:latin typeface="Times New Roman" panose="02020603050405020304" pitchFamily="18" charset="0"/>
                <a:cs typeface="Times New Roman" panose="02020603050405020304" pitchFamily="18" charset="0"/>
              </a:rPr>
              <a:t>2.La maladie de Crohn peut atteindre tout le tube digestif, avec prédilection pour l’iléon terminal et  concernant la rectocolite hémorragique (RCH) :</a:t>
            </a:r>
          </a:p>
          <a:p>
            <a:pPr marL="137160" indent="0">
              <a:buNone/>
            </a:pPr>
            <a:r>
              <a:rPr lang="fr-FR" sz="1200" dirty="0">
                <a:latin typeface="Times New Roman" panose="02020603050405020304" pitchFamily="18" charset="0"/>
                <a:cs typeface="Times New Roman" panose="02020603050405020304" pitchFamily="18" charset="0"/>
              </a:rPr>
              <a:t>A. L’atteinte est continue</a:t>
            </a:r>
          </a:p>
          <a:p>
            <a:pPr marL="137160" indent="0">
              <a:buNone/>
            </a:pPr>
            <a:r>
              <a:rPr lang="fr-FR" sz="1200" dirty="0">
                <a:latin typeface="Times New Roman" panose="02020603050405020304" pitchFamily="18" charset="0"/>
                <a:cs typeface="Times New Roman" panose="02020603050405020304" pitchFamily="18" charset="0"/>
              </a:rPr>
              <a:t>B. Elle peut toucher l’intestin grêle proximal</a:t>
            </a:r>
          </a:p>
          <a:p>
            <a:pPr marL="137160" indent="0">
              <a:buNone/>
            </a:pPr>
            <a:r>
              <a:rPr lang="fr-FR" sz="1200" dirty="0">
                <a:latin typeface="Times New Roman" panose="02020603050405020304" pitchFamily="18" charset="0"/>
                <a:cs typeface="Times New Roman" panose="02020603050405020304" pitchFamily="18" charset="0"/>
              </a:rPr>
              <a:t>C. Elle débute toujours par le rectum</a:t>
            </a:r>
          </a:p>
          <a:p>
            <a:pPr marL="137160" indent="0">
              <a:buNone/>
            </a:pPr>
            <a:r>
              <a:rPr lang="fr-FR" sz="1200" dirty="0">
                <a:latin typeface="Times New Roman" panose="02020603050405020304" pitchFamily="18" charset="0"/>
                <a:cs typeface="Times New Roman" panose="02020603050405020304" pitchFamily="18" charset="0"/>
              </a:rPr>
              <a:t>D. Elle est transmurale</a:t>
            </a:r>
          </a:p>
          <a:p>
            <a:pPr marL="137160" indent="0">
              <a:buNone/>
            </a:pPr>
            <a:endParaRPr lang="fr-FR" sz="1200" dirty="0">
              <a:latin typeface="Times New Roman" panose="02020603050405020304" pitchFamily="18" charset="0"/>
              <a:cs typeface="Times New Roman" panose="02020603050405020304" pitchFamily="18" charset="0"/>
            </a:endParaRPr>
          </a:p>
          <a:p>
            <a:pPr marL="137160" indent="0">
              <a:buNone/>
            </a:pPr>
            <a:r>
              <a:rPr lang="fr-FR" sz="1200" dirty="0">
                <a:latin typeface="Times New Roman" panose="02020603050405020304" pitchFamily="18" charset="0"/>
                <a:cs typeface="Times New Roman" panose="02020603050405020304" pitchFamily="18" charset="0"/>
              </a:rPr>
              <a:t>3. Les manifestations extra-digestives des MICI comprennent :</a:t>
            </a:r>
          </a:p>
          <a:p>
            <a:pPr marL="137160" indent="0">
              <a:buNone/>
            </a:pPr>
            <a:r>
              <a:rPr lang="fr-FR" sz="1200" dirty="0">
                <a:latin typeface="Times New Roman" panose="02020603050405020304" pitchFamily="18" charset="0"/>
                <a:cs typeface="Times New Roman" panose="02020603050405020304" pitchFamily="18" charset="0"/>
              </a:rPr>
              <a:t>A. Arthrites périphériques</a:t>
            </a:r>
          </a:p>
          <a:p>
            <a:pPr marL="137160" indent="0">
              <a:buNone/>
            </a:pPr>
            <a:r>
              <a:rPr lang="fr-FR" sz="1200" dirty="0">
                <a:latin typeface="Times New Roman" panose="02020603050405020304" pitchFamily="18" charset="0"/>
                <a:cs typeface="Times New Roman" panose="02020603050405020304" pitchFamily="18" charset="0"/>
              </a:rPr>
              <a:t>B. Érythème noueux</a:t>
            </a:r>
          </a:p>
          <a:p>
            <a:pPr marL="137160" indent="0">
              <a:buNone/>
            </a:pPr>
            <a:r>
              <a:rPr lang="fr-FR" sz="1200" dirty="0">
                <a:latin typeface="Times New Roman" panose="02020603050405020304" pitchFamily="18" charset="0"/>
                <a:cs typeface="Times New Roman" panose="02020603050405020304" pitchFamily="18" charset="0"/>
              </a:rPr>
              <a:t>C. Uvéite</a:t>
            </a:r>
          </a:p>
          <a:p>
            <a:pPr marL="137160" indent="0">
              <a:buNone/>
            </a:pPr>
            <a:r>
              <a:rPr lang="fr-FR" sz="1200" dirty="0">
                <a:latin typeface="Times New Roman" panose="02020603050405020304" pitchFamily="18" charset="0"/>
                <a:cs typeface="Times New Roman" panose="02020603050405020304" pitchFamily="18" charset="0"/>
              </a:rPr>
              <a:t>D. Cirrhose alcoolique</a:t>
            </a:r>
          </a:p>
          <a:p>
            <a:pPr marL="137160" indent="0">
              <a:buNone/>
            </a:pPr>
            <a:endParaRPr lang="fr-FR" sz="1200" dirty="0">
              <a:latin typeface="Times New Roman" panose="02020603050405020304" pitchFamily="18" charset="0"/>
              <a:cs typeface="Times New Roman" panose="02020603050405020304" pitchFamily="18" charset="0"/>
            </a:endParaRPr>
          </a:p>
          <a:p>
            <a:pPr marL="137160" indent="0">
              <a:buNone/>
            </a:pPr>
            <a:r>
              <a:rPr lang="fr-FR" sz="1200" dirty="0">
                <a:latin typeface="Times New Roman" panose="02020603050405020304" pitchFamily="18" charset="0"/>
                <a:cs typeface="Times New Roman" panose="02020603050405020304" pitchFamily="18" charset="0"/>
              </a:rPr>
              <a:t>4.L’examen de référence pour le diagnostic des MICI est :</a:t>
            </a:r>
          </a:p>
          <a:p>
            <a:pPr marL="137160" indent="0">
              <a:buNone/>
            </a:pPr>
            <a:r>
              <a:rPr lang="fr-FR" sz="1200" dirty="0">
                <a:latin typeface="Times New Roman" panose="02020603050405020304" pitchFamily="18" charset="0"/>
                <a:cs typeface="Times New Roman" panose="02020603050405020304" pitchFamily="18" charset="0"/>
              </a:rPr>
              <a:t>A. Scanner abdominal</a:t>
            </a:r>
          </a:p>
          <a:p>
            <a:pPr marL="137160" indent="0">
              <a:buNone/>
            </a:pPr>
            <a:r>
              <a:rPr lang="fr-FR" sz="1200" dirty="0">
                <a:latin typeface="Times New Roman" panose="02020603050405020304" pitchFamily="18" charset="0"/>
                <a:cs typeface="Times New Roman" panose="02020603050405020304" pitchFamily="18" charset="0"/>
              </a:rPr>
              <a:t>B. Échographie abdominale</a:t>
            </a:r>
          </a:p>
          <a:p>
            <a:pPr marL="137160" indent="0">
              <a:buNone/>
            </a:pPr>
            <a:r>
              <a:rPr lang="fr-FR" sz="1200" dirty="0">
                <a:latin typeface="Times New Roman" panose="02020603050405020304" pitchFamily="18" charset="0"/>
                <a:cs typeface="Times New Roman" panose="02020603050405020304" pitchFamily="18" charset="0"/>
              </a:rPr>
              <a:t>C. Coloscopie avec biopsies</a:t>
            </a:r>
          </a:p>
          <a:p>
            <a:pPr marL="137160" indent="0">
              <a:buNone/>
            </a:pPr>
            <a:r>
              <a:rPr lang="fr-FR" sz="1200" dirty="0">
                <a:latin typeface="Times New Roman" panose="02020603050405020304" pitchFamily="18" charset="0"/>
                <a:cs typeface="Times New Roman" panose="02020603050405020304" pitchFamily="18" charset="0"/>
              </a:rPr>
              <a:t>D. ASP</a:t>
            </a:r>
          </a:p>
        </p:txBody>
      </p:sp>
    </p:spTree>
    <p:extLst>
      <p:ext uri="{BB962C8B-B14F-4D97-AF65-F5344CB8AC3E}">
        <p14:creationId xmlns:p14="http://schemas.microsoft.com/office/powerpoint/2010/main" val="14749327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28728" y="2928934"/>
            <a:ext cx="8229600" cy="1461270"/>
          </a:xfrm>
        </p:spPr>
        <p:txBody>
          <a:bodyPr>
            <a:normAutofit/>
          </a:bodyPr>
          <a:lstStyle/>
          <a:p>
            <a:r>
              <a:rPr lang="fr-FR" sz="4800" dirty="0">
                <a:solidFill>
                  <a:schemeClr val="accent6">
                    <a:lumMod val="75000"/>
                  </a:schemeClr>
                </a:solidFill>
              </a:rPr>
              <a:t>III.ETIOPATHOGENIE: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71670" y="2928934"/>
            <a:ext cx="8229600" cy="1143000"/>
          </a:xfrm>
        </p:spPr>
        <p:txBody>
          <a:bodyPr/>
          <a:lstStyle/>
          <a:p>
            <a:r>
              <a:rPr lang="fr-FR" sz="5400" dirty="0">
                <a:solidFill>
                  <a:schemeClr val="accent6">
                    <a:lumMod val="75000"/>
                  </a:schemeClr>
                </a:solidFill>
              </a:rPr>
              <a:t>1-Génétique</a:t>
            </a:r>
            <a:r>
              <a:rPr lang="fr-FR" dirty="0">
                <a:solidFill>
                  <a:schemeClr val="accent6">
                    <a:lumMod val="75000"/>
                  </a:schemeClr>
                </a:solidFill>
              </a:rPr>
              <a: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chemeClr val="accent6">
                    <a:lumMod val="75000"/>
                  </a:schemeClr>
                </a:solidFill>
              </a:rPr>
              <a:t>Agrégation familiale:</a:t>
            </a:r>
          </a:p>
        </p:txBody>
      </p:sp>
      <p:graphicFrame>
        <p:nvGraphicFramePr>
          <p:cNvPr id="6" name="Espace réservé du contenu 5"/>
          <p:cNvGraphicFramePr>
            <a:graphicFrameLocks noGrp="1"/>
          </p:cNvGraphicFramePr>
          <p:nvPr>
            <p:ph idx="1"/>
            <p:extLst>
              <p:ext uri="{D42A27DB-BD31-4B8C-83A1-F6EECF244321}">
                <p14:modId xmlns:p14="http://schemas.microsoft.com/office/powerpoint/2010/main" val="2959556368"/>
              </p:ext>
            </p:extLst>
          </p:nvPr>
        </p:nvGraphicFramePr>
        <p:xfrm>
          <a:off x="0" y="1500174"/>
          <a:ext cx="9144000" cy="5357826"/>
        </p:xfrm>
        <a:graphic>
          <a:graphicData uri="http://schemas.openxmlformats.org/drawingml/2006/table">
            <a:tbl>
              <a:tblPr firstRow="1" bandRow="1">
                <a:tableStyleId>{08FB837D-C827-4EFA-A057-4D05807E0F7C}</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1164745">
                <a:tc>
                  <a:txBody>
                    <a:bodyPr/>
                    <a:lstStyle/>
                    <a:p>
                      <a:endParaRPr lang="fr-FR" dirty="0"/>
                    </a:p>
                  </a:txBody>
                  <a:tcPr/>
                </a:tc>
                <a:tc>
                  <a:txBody>
                    <a:bodyPr/>
                    <a:lstStyle/>
                    <a:p>
                      <a:r>
                        <a:rPr lang="fr-FR" dirty="0"/>
                        <a:t>     MC </a:t>
                      </a:r>
                      <a:endParaRPr lang="fr-FR" sz="2800" dirty="0"/>
                    </a:p>
                  </a:txBody>
                  <a:tcPr/>
                </a:tc>
                <a:tc>
                  <a:txBody>
                    <a:bodyPr/>
                    <a:lstStyle/>
                    <a:p>
                      <a:r>
                        <a:rPr lang="fr-FR" dirty="0"/>
                        <a:t>RCH</a:t>
                      </a:r>
                    </a:p>
                  </a:txBody>
                  <a:tcPr/>
                </a:tc>
                <a:extLst>
                  <a:ext uri="{0D108BD9-81ED-4DB2-BD59-A6C34878D82A}">
                    <a16:rowId xmlns:a16="http://schemas.microsoft.com/office/drawing/2014/main" val="10000"/>
                  </a:ext>
                </a:extLst>
              </a:tr>
              <a:tr h="931796">
                <a:tc>
                  <a:txBody>
                    <a:bodyPr/>
                    <a:lstStyle/>
                    <a:p>
                      <a:r>
                        <a:rPr lang="fr-FR" dirty="0"/>
                        <a:t>fréquence</a:t>
                      </a:r>
                    </a:p>
                  </a:txBody>
                  <a:tcPr/>
                </a:tc>
                <a:tc>
                  <a:txBody>
                    <a:bodyPr/>
                    <a:lstStyle/>
                    <a:p>
                      <a:r>
                        <a:rPr lang="fr-FR" dirty="0"/>
                        <a:t>8-10%</a:t>
                      </a:r>
                    </a:p>
                  </a:txBody>
                  <a:tcPr/>
                </a:tc>
                <a:tc>
                  <a:txBody>
                    <a:bodyPr/>
                    <a:lstStyle/>
                    <a:p>
                      <a:r>
                        <a:rPr lang="fr-FR" dirty="0"/>
                        <a:t>6%</a:t>
                      </a:r>
                    </a:p>
                  </a:txBody>
                  <a:tcPr/>
                </a:tc>
                <a:extLst>
                  <a:ext uri="{0D108BD9-81ED-4DB2-BD59-A6C34878D82A}">
                    <a16:rowId xmlns:a16="http://schemas.microsoft.com/office/drawing/2014/main" val="10001"/>
                  </a:ext>
                </a:extLst>
              </a:tr>
              <a:tr h="1087095">
                <a:tc>
                  <a:txBody>
                    <a:bodyPr/>
                    <a:lstStyle/>
                    <a:p>
                      <a:r>
                        <a:rPr lang="fr-FR" dirty="0"/>
                        <a:t>Risque</a:t>
                      </a:r>
                    </a:p>
                    <a:p>
                      <a:r>
                        <a:rPr lang="fr-FR" dirty="0"/>
                        <a:t>Apparenté de 1</a:t>
                      </a:r>
                      <a:r>
                        <a:rPr lang="fr-FR" baseline="30000" dirty="0"/>
                        <a:t>ier</a:t>
                      </a:r>
                      <a:r>
                        <a:rPr lang="fr-FR" dirty="0"/>
                        <a:t> degré</a:t>
                      </a:r>
                    </a:p>
                  </a:txBody>
                  <a:tcPr/>
                </a:tc>
                <a:tc>
                  <a:txBody>
                    <a:bodyPr/>
                    <a:lstStyle/>
                    <a:p>
                      <a:r>
                        <a:rPr lang="fr-FR" dirty="0"/>
                        <a:t>10%</a:t>
                      </a:r>
                    </a:p>
                  </a:txBody>
                  <a:tcPr/>
                </a:tc>
                <a:tc>
                  <a:txBody>
                    <a:bodyPr/>
                    <a:lstStyle/>
                    <a:p>
                      <a:r>
                        <a:rPr lang="fr-FR" dirty="0"/>
                        <a:t>8%</a:t>
                      </a:r>
                    </a:p>
                  </a:txBody>
                  <a:tcPr/>
                </a:tc>
                <a:extLst>
                  <a:ext uri="{0D108BD9-81ED-4DB2-BD59-A6C34878D82A}">
                    <a16:rowId xmlns:a16="http://schemas.microsoft.com/office/drawing/2014/main" val="10002"/>
                  </a:ext>
                </a:extLst>
              </a:tr>
              <a:tr h="1087095">
                <a:tc>
                  <a:txBody>
                    <a:bodyPr/>
                    <a:lstStyle/>
                    <a:p>
                      <a:r>
                        <a:rPr lang="fr-FR" dirty="0"/>
                        <a:t>Concordance</a:t>
                      </a:r>
                    </a:p>
                    <a:p>
                      <a:r>
                        <a:rPr lang="fr-FR" dirty="0"/>
                        <a:t>Jumeaux homozygotes</a:t>
                      </a:r>
                    </a:p>
                  </a:txBody>
                  <a:tcPr/>
                </a:tc>
                <a:tc>
                  <a:txBody>
                    <a:bodyPr/>
                    <a:lstStyle/>
                    <a:p>
                      <a:r>
                        <a:rPr lang="fr-FR" dirty="0"/>
                        <a:t>20-62%</a:t>
                      </a:r>
                    </a:p>
                  </a:txBody>
                  <a:tcPr/>
                </a:tc>
                <a:tc>
                  <a:txBody>
                    <a:bodyPr/>
                    <a:lstStyle/>
                    <a:p>
                      <a:r>
                        <a:rPr lang="fr-FR" dirty="0"/>
                        <a:t>6-9%</a:t>
                      </a:r>
                    </a:p>
                  </a:txBody>
                  <a:tcPr/>
                </a:tc>
                <a:extLst>
                  <a:ext uri="{0D108BD9-81ED-4DB2-BD59-A6C34878D82A}">
                    <a16:rowId xmlns:a16="http://schemas.microsoft.com/office/drawing/2014/main" val="10003"/>
                  </a:ext>
                </a:extLst>
              </a:tr>
              <a:tr h="1087095">
                <a:tc>
                  <a:txBody>
                    <a:bodyPr/>
                    <a:lstStyle/>
                    <a:p>
                      <a:r>
                        <a:rPr lang="fr-FR" dirty="0"/>
                        <a:t>Concordance </a:t>
                      </a:r>
                    </a:p>
                    <a:p>
                      <a:r>
                        <a:rPr lang="fr-FR" dirty="0"/>
                        <a:t>Jumeaux hétérozygotes</a:t>
                      </a:r>
                    </a:p>
                  </a:txBody>
                  <a:tcPr/>
                </a:tc>
                <a:tc>
                  <a:txBody>
                    <a:bodyPr/>
                    <a:lstStyle/>
                    <a:p>
                      <a:r>
                        <a:rPr lang="fr-FR" dirty="0"/>
                        <a:t>0-6 %</a:t>
                      </a:r>
                    </a:p>
                  </a:txBody>
                  <a:tcPr/>
                </a:tc>
                <a:tc>
                  <a:txBody>
                    <a:bodyPr/>
                    <a:lstStyle/>
                    <a:p>
                      <a:r>
                        <a:rPr lang="fr-FR" dirty="0"/>
                        <a:t>0-3%</a:t>
                      </a:r>
                    </a:p>
                  </a:txBody>
                  <a:tcPr/>
                </a:tc>
                <a:extLst>
                  <a:ext uri="{0D108BD9-81ED-4DB2-BD59-A6C34878D82A}">
                    <a16:rowId xmlns:a16="http://schemas.microsoft.com/office/drawing/2014/main" val="10004"/>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dirty="0">
                <a:solidFill>
                  <a:schemeClr val="accent6">
                    <a:lumMod val="75000"/>
                  </a:schemeClr>
                </a:solidFill>
              </a:rPr>
              <a:t>Autres:</a:t>
            </a:r>
          </a:p>
        </p:txBody>
      </p:sp>
      <p:sp>
        <p:nvSpPr>
          <p:cNvPr id="3" name="Espace réservé du contenu 2"/>
          <p:cNvSpPr>
            <a:spLocks noGrp="1"/>
          </p:cNvSpPr>
          <p:nvPr>
            <p:ph idx="1"/>
          </p:nvPr>
        </p:nvSpPr>
        <p:spPr/>
        <p:txBody>
          <a:bodyPr/>
          <a:lstStyle/>
          <a:p>
            <a:pPr lvl="0" algn="just" fontAlgn="base">
              <a:spcBef>
                <a:spcPct val="0"/>
              </a:spcBef>
              <a:spcAft>
                <a:spcPct val="0"/>
              </a:spcAft>
              <a:buClr>
                <a:srgbClr val="00B0F0"/>
              </a:buClr>
              <a:buFont typeface="Courier New" pitchFamily="49" charset="0"/>
              <a:buChar char="o"/>
            </a:pPr>
            <a:r>
              <a:rPr lang="fr-FR" sz="2400" dirty="0">
                <a:latin typeface="Arial" pitchFamily="34" charset="0"/>
                <a:ea typeface="Calibri" pitchFamily="34" charset="0"/>
                <a:cs typeface="Arial" pitchFamily="34" charset="0"/>
              </a:rPr>
              <a:t> Fréquence élevée  dans certaines ethnie (Juifs Ashkénazes)</a:t>
            </a:r>
          </a:p>
          <a:p>
            <a:pPr lvl="0" algn="just" fontAlgn="base">
              <a:spcBef>
                <a:spcPct val="0"/>
              </a:spcBef>
              <a:spcAft>
                <a:spcPct val="0"/>
              </a:spcAft>
              <a:buClr>
                <a:srgbClr val="00B0F0"/>
              </a:buClr>
              <a:buNone/>
            </a:pPr>
            <a:endParaRPr lang="fr-FR" sz="2400" dirty="0">
              <a:latin typeface="Arial" pitchFamily="34" charset="0"/>
              <a:ea typeface="Calibri" pitchFamily="34" charset="0"/>
              <a:cs typeface="Arial" pitchFamily="34" charset="0"/>
            </a:endParaRPr>
          </a:p>
          <a:p>
            <a:pPr lvl="0" algn="just" fontAlgn="base">
              <a:spcBef>
                <a:spcPct val="0"/>
              </a:spcBef>
              <a:spcAft>
                <a:spcPct val="0"/>
              </a:spcAft>
              <a:buClr>
                <a:srgbClr val="00B0F0"/>
              </a:buClr>
              <a:buFont typeface="Courier New" pitchFamily="49" charset="0"/>
              <a:buChar char="o"/>
            </a:pPr>
            <a:r>
              <a:rPr lang="fr-FR" sz="2400" dirty="0">
                <a:latin typeface="Arial" pitchFamily="34" charset="0"/>
                <a:ea typeface="Calibri" pitchFamily="34" charset="0"/>
                <a:cs typeface="Arial" pitchFamily="34" charset="0"/>
              </a:rPr>
              <a:t>Association à certaines affections génétiques (Sd de Turner ,maladie d’ </a:t>
            </a:r>
            <a:r>
              <a:rPr lang="fr-FR" sz="2400" dirty="0" err="1">
                <a:latin typeface="Arial" pitchFamily="34" charset="0"/>
                <a:ea typeface="Calibri" pitchFamily="34" charset="0"/>
                <a:cs typeface="Arial" pitchFamily="34" charset="0"/>
              </a:rPr>
              <a:t>Hermansky</a:t>
            </a:r>
            <a:r>
              <a:rPr lang="fr-FR" sz="2400" dirty="0">
                <a:latin typeface="Arial" pitchFamily="34" charset="0"/>
                <a:ea typeface="Calibri" pitchFamily="34" charset="0"/>
                <a:cs typeface="Arial" pitchFamily="34" charset="0"/>
              </a:rPr>
              <a:t>)</a:t>
            </a:r>
          </a:p>
          <a:p>
            <a:pPr lvl="0" algn="just" fontAlgn="base">
              <a:spcBef>
                <a:spcPct val="0"/>
              </a:spcBef>
              <a:spcAft>
                <a:spcPct val="0"/>
              </a:spcAft>
              <a:buClr>
                <a:srgbClr val="00B0F0"/>
              </a:buClr>
              <a:buFont typeface="Courier New" pitchFamily="49" charset="0"/>
              <a:buChar char="o"/>
            </a:pPr>
            <a:endParaRPr lang="fr-FR" sz="2400" dirty="0">
              <a:latin typeface="Arial" pitchFamily="34" charset="0"/>
              <a:ea typeface="Calibri" pitchFamily="34" charset="0"/>
              <a:cs typeface="Arial" pitchFamily="34" charset="0"/>
            </a:endParaRPr>
          </a:p>
          <a:p>
            <a:pPr lvl="0" algn="just" fontAlgn="base">
              <a:spcBef>
                <a:spcPct val="0"/>
              </a:spcBef>
              <a:spcAft>
                <a:spcPct val="0"/>
              </a:spcAft>
              <a:buClr>
                <a:srgbClr val="00B0F0"/>
              </a:buClr>
              <a:buFont typeface="Courier New" pitchFamily="49" charset="0"/>
              <a:buChar char="o"/>
            </a:pPr>
            <a:r>
              <a:rPr lang="fr-FR" sz="2400" dirty="0"/>
              <a:t>Maladies  </a:t>
            </a:r>
            <a:r>
              <a:rPr lang="fr-FR" sz="2400" dirty="0" err="1"/>
              <a:t>dysimmunitaires</a:t>
            </a:r>
            <a:r>
              <a:rPr lang="fr-FR" sz="2400" dirty="0"/>
              <a:t>  associées : CSP, SPA</a:t>
            </a:r>
            <a:endParaRPr lang="fr-FR" sz="2400" dirty="0">
              <a:latin typeface="Arial" pitchFamily="34" charset="0"/>
              <a:ea typeface="Calibri" pitchFamily="34" charset="0"/>
              <a:cs typeface="Arial" pitchFamily="34" charset="0"/>
            </a:endParaRPr>
          </a:p>
          <a:p>
            <a:endParaRPr lang="fr-F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chemeClr val="accent6">
                    <a:lumMod val="75000"/>
                  </a:schemeClr>
                </a:solidFill>
              </a:rPr>
              <a:t>Gènes :</a:t>
            </a:r>
          </a:p>
        </p:txBody>
      </p:sp>
      <p:sp>
        <p:nvSpPr>
          <p:cNvPr id="3" name="Espace réservé du contenu 2"/>
          <p:cNvSpPr>
            <a:spLocks noGrp="1"/>
          </p:cNvSpPr>
          <p:nvPr>
            <p:ph idx="1"/>
          </p:nvPr>
        </p:nvSpPr>
        <p:spPr>
          <a:xfrm>
            <a:off x="457200" y="1600200"/>
            <a:ext cx="8686800" cy="4709160"/>
          </a:xfrm>
        </p:spPr>
        <p:txBody>
          <a:bodyPr/>
          <a:lstStyle/>
          <a:p>
            <a:pPr>
              <a:buNone/>
            </a:pPr>
            <a:r>
              <a:rPr lang="fr-FR" sz="3600" b="1" dirty="0">
                <a:solidFill>
                  <a:schemeClr val="tx2"/>
                </a:solidFill>
              </a:rPr>
              <a:t>NOD 2/ CARD 15:</a:t>
            </a:r>
          </a:p>
          <a:p>
            <a:pPr marL="0" indent="0">
              <a:buNone/>
            </a:pPr>
            <a:r>
              <a:rPr lang="fr-FR" dirty="0"/>
              <a:t>- Le premier gène identifié et le plus spécifique de la </a:t>
            </a:r>
            <a:r>
              <a:rPr lang="fr-FR" b="1" dirty="0"/>
              <a:t>MC</a:t>
            </a:r>
          </a:p>
          <a:p>
            <a:pPr marL="0" indent="0">
              <a:buNone/>
            </a:pPr>
            <a:r>
              <a:rPr lang="fr-FR" dirty="0"/>
              <a:t>-  Mutation 50% MC    Vs   20% population générale</a:t>
            </a:r>
          </a:p>
          <a:p>
            <a:pPr marL="0" indent="0">
              <a:buNone/>
            </a:pPr>
            <a:r>
              <a:rPr lang="fr-FR" dirty="0"/>
              <a:t>- Non associé à la RCH</a:t>
            </a:r>
          </a:p>
          <a:p>
            <a:endParaRPr lang="fr-F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chemeClr val="accent6">
                    <a:lumMod val="75000"/>
                  </a:schemeClr>
                </a:solidFill>
              </a:rPr>
              <a:t>Autre gènes:</a:t>
            </a: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95312" y="1625600"/>
            <a:ext cx="7953375" cy="465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00232" y="2714620"/>
            <a:ext cx="8229600" cy="1143000"/>
          </a:xfrm>
        </p:spPr>
        <p:txBody>
          <a:bodyPr>
            <a:normAutofit/>
          </a:bodyPr>
          <a:lstStyle/>
          <a:p>
            <a:r>
              <a:rPr lang="fr-FR" sz="4800" dirty="0">
                <a:solidFill>
                  <a:schemeClr val="accent6">
                    <a:lumMod val="50000"/>
                  </a:schemeClr>
                </a:solidFill>
              </a:rPr>
              <a:t>2-Environnement: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C7DA3D-2BBF-4201-9E9B-7DF31BB23A27}"/>
              </a:ext>
            </a:extLst>
          </p:cNvPr>
          <p:cNvSpPr>
            <a:spLocks noGrp="1"/>
          </p:cNvSpPr>
          <p:nvPr>
            <p:ph type="title"/>
          </p:nvPr>
        </p:nvSpPr>
        <p:spPr/>
        <p:txBody>
          <a:bodyPr/>
          <a:lstStyle/>
          <a:p>
            <a:r>
              <a:rPr lang="fr-FR" dirty="0"/>
              <a:t>objectifs</a:t>
            </a:r>
          </a:p>
        </p:txBody>
      </p:sp>
      <p:sp>
        <p:nvSpPr>
          <p:cNvPr id="3" name="Espace réservé du contenu 2">
            <a:extLst>
              <a:ext uri="{FF2B5EF4-FFF2-40B4-BE49-F238E27FC236}">
                <a16:creationId xmlns:a16="http://schemas.microsoft.com/office/drawing/2014/main" id="{E9DE8C29-410D-4B84-9D94-8C32D86FC3C6}"/>
              </a:ext>
            </a:extLst>
          </p:cNvPr>
          <p:cNvSpPr>
            <a:spLocks noGrp="1"/>
          </p:cNvSpPr>
          <p:nvPr>
            <p:ph idx="1"/>
          </p:nvPr>
        </p:nvSpPr>
        <p:spPr/>
        <p:txBody>
          <a:bodyPr>
            <a:normAutofit/>
          </a:bodyPr>
          <a:lstStyle/>
          <a:p>
            <a:pPr algn="l"/>
            <a:r>
              <a:rPr lang="fr-FR" b="0" i="0" dirty="0">
                <a:solidFill>
                  <a:srgbClr val="222222"/>
                </a:solidFill>
                <a:effectLst/>
                <a:latin typeface="Arial" panose="020B0604020202020204" pitchFamily="34" charset="0"/>
              </a:rPr>
              <a:t>Comprendre la physiopathologie des MICI, notamment de la maladie de Crohn et de la recto-colite hémorragique (RCH).</a:t>
            </a:r>
          </a:p>
          <a:p>
            <a:pPr algn="l"/>
            <a:r>
              <a:rPr lang="fr-FR" b="0" i="0" dirty="0">
                <a:solidFill>
                  <a:srgbClr val="222222"/>
                </a:solidFill>
                <a:effectLst/>
                <a:latin typeface="Arial" panose="020B0604020202020204" pitchFamily="34" charset="0"/>
              </a:rPr>
              <a:t>Savoir poser un diagnostic clinique, biologique et radiologique.</a:t>
            </a:r>
          </a:p>
          <a:p>
            <a:pPr algn="l"/>
            <a:r>
              <a:rPr lang="fr-FR" b="0" i="0" dirty="0">
                <a:solidFill>
                  <a:srgbClr val="222222"/>
                </a:solidFill>
                <a:effectLst/>
                <a:latin typeface="Arial" panose="020B0604020202020204" pitchFamily="34" charset="0"/>
              </a:rPr>
              <a:t>Connaître les options thérapeutiques : médicaments, indications chirurgicales</a:t>
            </a:r>
            <a:endParaRPr lang="fr-FR" dirty="0"/>
          </a:p>
        </p:txBody>
      </p:sp>
    </p:spTree>
    <p:extLst>
      <p:ext uri="{BB962C8B-B14F-4D97-AF65-F5344CB8AC3E}">
        <p14:creationId xmlns:p14="http://schemas.microsoft.com/office/powerpoint/2010/main" val="17171829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2643182"/>
            <a:ext cx="8229600" cy="1143000"/>
          </a:xfrm>
        </p:spPr>
        <p:txBody>
          <a:bodyPr>
            <a:normAutofit/>
          </a:bodyPr>
          <a:lstStyle/>
          <a:p>
            <a:r>
              <a:rPr lang="fr-FR" sz="4400" dirty="0">
                <a:solidFill>
                  <a:schemeClr val="accent6">
                    <a:lumMod val="50000"/>
                  </a:schemeClr>
                </a:solidFill>
              </a:rPr>
              <a:t>a-Facteurs non infectieux:</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Grp="1" noChangeAspect="1" noChangeArrowheads="1"/>
          </p:cNvPicPr>
          <p:nvPr>
            <p:ph idx="1"/>
          </p:nvPr>
        </p:nvPicPr>
        <p:blipFill>
          <a:blip r:embed="rId3" cstate="print"/>
          <a:srcRect/>
          <a:stretch>
            <a:fillRect/>
          </a:stretch>
        </p:blipFill>
        <p:spPr bwMode="auto">
          <a:xfrm>
            <a:off x="3643306" y="571480"/>
            <a:ext cx="1714512" cy="1214445"/>
          </a:xfrm>
          <a:prstGeom prst="ellipse">
            <a:avLst/>
          </a:prstGeom>
          <a:ln>
            <a:noFill/>
          </a:ln>
          <a:effectLst>
            <a:softEdge rad="112500"/>
          </a:effectLst>
        </p:spPr>
      </p:pic>
      <p:pic>
        <p:nvPicPr>
          <p:cNvPr id="5" name="Picture 2"/>
          <p:cNvPicPr>
            <a:picLocks noChangeAspect="1" noChangeArrowheads="1"/>
          </p:cNvPicPr>
          <p:nvPr/>
        </p:nvPicPr>
        <p:blipFill>
          <a:blip r:embed="rId4" cstate="print">
            <a:lum bright="10000"/>
          </a:blip>
          <a:srcRect l="80339" t="40964" r="5434" b="38554"/>
          <a:stretch>
            <a:fillRect/>
          </a:stretch>
        </p:blipFill>
        <p:spPr bwMode="auto">
          <a:xfrm>
            <a:off x="7572396" y="2928934"/>
            <a:ext cx="1571604" cy="1152128"/>
          </a:xfrm>
          <a:prstGeom prst="ellipse">
            <a:avLst/>
          </a:prstGeom>
          <a:ln>
            <a:noFill/>
          </a:ln>
          <a:effectLst>
            <a:softEdge rad="112500"/>
          </a:effectLst>
        </p:spPr>
      </p:pic>
      <p:pic>
        <p:nvPicPr>
          <p:cNvPr id="6" name="Picture 2"/>
          <p:cNvPicPr>
            <a:picLocks noChangeAspect="1" noChangeArrowheads="1"/>
          </p:cNvPicPr>
          <p:nvPr/>
        </p:nvPicPr>
        <p:blipFill>
          <a:blip r:embed="rId5" cstate="print"/>
          <a:srcRect l="24995" t="20160" r="28323" b="14321"/>
          <a:stretch>
            <a:fillRect/>
          </a:stretch>
        </p:blipFill>
        <p:spPr bwMode="auto">
          <a:xfrm>
            <a:off x="7215206" y="4714884"/>
            <a:ext cx="1368152" cy="1296144"/>
          </a:xfrm>
          <a:prstGeom prst="ellipse">
            <a:avLst/>
          </a:prstGeom>
          <a:ln>
            <a:noFill/>
          </a:ln>
          <a:effectLst>
            <a:softEdge rad="112500"/>
          </a:effectLst>
        </p:spPr>
      </p:pic>
      <p:pic>
        <p:nvPicPr>
          <p:cNvPr id="7" name="Picture 3"/>
          <p:cNvPicPr>
            <a:picLocks noChangeAspect="1" noChangeArrowheads="1"/>
          </p:cNvPicPr>
          <p:nvPr/>
        </p:nvPicPr>
        <p:blipFill>
          <a:blip r:embed="rId6" cstate="print"/>
          <a:srcRect/>
          <a:stretch>
            <a:fillRect/>
          </a:stretch>
        </p:blipFill>
        <p:spPr bwMode="auto">
          <a:xfrm>
            <a:off x="4786314" y="5357826"/>
            <a:ext cx="1496568" cy="1287586"/>
          </a:xfrm>
          <a:prstGeom prst="ellipse">
            <a:avLst/>
          </a:prstGeom>
          <a:ln>
            <a:noFill/>
          </a:ln>
          <a:effectLst>
            <a:softEdge rad="112500"/>
          </a:effectLst>
        </p:spPr>
      </p:pic>
      <p:pic>
        <p:nvPicPr>
          <p:cNvPr id="8" name="Picture 4" descr="HH00116_"/>
          <p:cNvPicPr>
            <a:picLocks noChangeAspect="1" noChangeArrowheads="1"/>
          </p:cNvPicPr>
          <p:nvPr/>
        </p:nvPicPr>
        <p:blipFill>
          <a:blip r:embed="rId7" cstate="print"/>
          <a:srcRect/>
          <a:stretch>
            <a:fillRect/>
          </a:stretch>
        </p:blipFill>
        <p:spPr bwMode="auto">
          <a:xfrm>
            <a:off x="2214546" y="4786322"/>
            <a:ext cx="1584176" cy="1440160"/>
          </a:xfrm>
          <a:prstGeom prst="rect">
            <a:avLst/>
          </a:prstGeom>
          <a:ln>
            <a:noFill/>
          </a:ln>
          <a:effectLst>
            <a:outerShdw blurRad="292100" dist="139700" dir="2700000" algn="tl" rotWithShape="0">
              <a:srgbClr val="333333">
                <a:alpha val="65000"/>
              </a:srgbClr>
            </a:outerShdw>
          </a:effectLst>
        </p:spPr>
      </p:pic>
      <p:pic>
        <p:nvPicPr>
          <p:cNvPr id="9" name="Picture 2"/>
          <p:cNvPicPr>
            <a:picLocks noChangeAspect="1" noChangeArrowheads="1"/>
          </p:cNvPicPr>
          <p:nvPr/>
        </p:nvPicPr>
        <p:blipFill>
          <a:blip r:embed="rId4" cstate="print"/>
          <a:srcRect l="12770" t="69430" r="73003" b="9517"/>
          <a:stretch>
            <a:fillRect/>
          </a:stretch>
        </p:blipFill>
        <p:spPr bwMode="auto">
          <a:xfrm>
            <a:off x="357158" y="3571876"/>
            <a:ext cx="1428760" cy="1124744"/>
          </a:xfrm>
          <a:prstGeom prst="ellipse">
            <a:avLst/>
          </a:prstGeom>
          <a:ln>
            <a:noFill/>
          </a:ln>
          <a:effectLst>
            <a:softEdge rad="112500"/>
          </a:effectLst>
        </p:spPr>
      </p:pic>
      <p:pic>
        <p:nvPicPr>
          <p:cNvPr id="10" name="Picture 4"/>
          <p:cNvPicPr>
            <a:picLocks noChangeAspect="1" noChangeArrowheads="1"/>
          </p:cNvPicPr>
          <p:nvPr/>
        </p:nvPicPr>
        <p:blipFill>
          <a:blip r:embed="rId8" cstate="print"/>
          <a:srcRect/>
          <a:stretch>
            <a:fillRect/>
          </a:stretch>
        </p:blipFill>
        <p:spPr bwMode="auto">
          <a:xfrm>
            <a:off x="928662" y="1214422"/>
            <a:ext cx="1579240" cy="1202432"/>
          </a:xfrm>
          <a:prstGeom prst="ellipse">
            <a:avLst/>
          </a:prstGeom>
          <a:ln>
            <a:noFill/>
          </a:ln>
          <a:effectLst>
            <a:softEdge rad="112500"/>
          </a:effectLst>
        </p:spPr>
      </p:pic>
      <p:sp>
        <p:nvSpPr>
          <p:cNvPr id="93186" name="AutoShape 2" descr="Résultat de recherche d'images pour &quot;appendice image&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93187" name="Picture 3" descr="C:\Users\win 7\Desktop\6.colon5-2g.jpg"/>
          <p:cNvPicPr>
            <a:picLocks noChangeAspect="1" noChangeArrowheads="1"/>
          </p:cNvPicPr>
          <p:nvPr/>
        </p:nvPicPr>
        <p:blipFill>
          <a:blip r:embed="rId9" cstate="print"/>
          <a:srcRect/>
          <a:stretch>
            <a:fillRect/>
          </a:stretch>
        </p:blipFill>
        <p:spPr bwMode="auto">
          <a:xfrm>
            <a:off x="7000892" y="1142984"/>
            <a:ext cx="1785950" cy="1000132"/>
          </a:xfrm>
          <a:prstGeom prst="ellipse">
            <a:avLst/>
          </a:prstGeom>
          <a:ln>
            <a:noFill/>
          </a:ln>
          <a:effectLst>
            <a:softEdge rad="112500"/>
          </a:effectLst>
        </p:spPr>
      </p:pic>
      <p:sp>
        <p:nvSpPr>
          <p:cNvPr id="14" name="ZoneTexte 13"/>
          <p:cNvSpPr txBox="1"/>
          <p:nvPr/>
        </p:nvSpPr>
        <p:spPr>
          <a:xfrm>
            <a:off x="6857984" y="2071678"/>
            <a:ext cx="2286016" cy="400110"/>
          </a:xfrm>
          <a:prstGeom prst="rect">
            <a:avLst/>
          </a:prstGeom>
          <a:noFill/>
        </p:spPr>
        <p:txBody>
          <a:bodyPr wrap="square" rtlCol="0">
            <a:spAutoFit/>
          </a:bodyPr>
          <a:lstStyle/>
          <a:p>
            <a:r>
              <a:rPr lang="fr-FR" sz="2000" b="1" dirty="0"/>
              <a:t>Appendicectomie</a:t>
            </a:r>
          </a:p>
        </p:txBody>
      </p:sp>
      <p:sp>
        <p:nvSpPr>
          <p:cNvPr id="15" name="ZoneTexte 14"/>
          <p:cNvSpPr txBox="1"/>
          <p:nvPr/>
        </p:nvSpPr>
        <p:spPr>
          <a:xfrm>
            <a:off x="2428860" y="2928934"/>
            <a:ext cx="4857784" cy="1077218"/>
          </a:xfrm>
          <a:prstGeom prst="rect">
            <a:avLst/>
          </a:prstGeom>
          <a:noFill/>
        </p:spPr>
        <p:txBody>
          <a:bodyPr wrap="square" rtlCol="0">
            <a:spAutoFit/>
            <a:scene3d>
              <a:camera prst="orthographicFront"/>
              <a:lightRig rig="threePt" dir="t"/>
            </a:scene3d>
            <a:sp3d extrusionH="57150">
              <a:bevelT w="50800" h="38100" prst="riblet"/>
            </a:sp3d>
          </a:bodyPr>
          <a:lstStyle/>
          <a:p>
            <a:r>
              <a:rPr lang="fr-FR"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01600">
                    <a:schemeClr val="accent5">
                      <a:satMod val="175000"/>
                      <a:alpha val="40000"/>
                    </a:schemeClr>
                  </a:glow>
                  <a:outerShdw blurRad="50800" algn="tl" rotWithShape="0">
                    <a:srgbClr val="000000"/>
                  </a:outerShdw>
                </a:effectLst>
              </a:rPr>
              <a:t>       </a:t>
            </a:r>
            <a:r>
              <a:rPr lang="fr-FR"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01600">
                    <a:schemeClr val="accent5">
                      <a:satMod val="175000"/>
                      <a:alpha val="40000"/>
                    </a:schemeClr>
                  </a:glow>
                  <a:outerShdw blurRad="50800" algn="tl" rotWithShape="0">
                    <a:srgbClr val="000000"/>
                  </a:outerShdw>
                </a:effectLst>
              </a:rPr>
              <a:t>FACTEURS </a:t>
            </a:r>
          </a:p>
          <a:p>
            <a:r>
              <a:rPr lang="fr-FR"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01600">
                    <a:schemeClr val="accent5">
                      <a:satMod val="175000"/>
                      <a:alpha val="40000"/>
                    </a:schemeClr>
                  </a:glow>
                  <a:outerShdw blurRad="50800" algn="tl" rotWithShape="0">
                    <a:srgbClr val="000000"/>
                  </a:outerShdw>
                </a:effectLst>
              </a:rPr>
              <a:t>D’ENVIRONNEMENT</a:t>
            </a:r>
          </a:p>
        </p:txBody>
      </p:sp>
      <p:sp>
        <p:nvSpPr>
          <p:cNvPr id="16" name="Titre 15"/>
          <p:cNvSpPr>
            <a:spLocks noGrp="1"/>
          </p:cNvSpPr>
          <p:nvPr>
            <p:ph type="title"/>
          </p:nvPr>
        </p:nvSpPr>
        <p:spPr>
          <a:xfrm>
            <a:off x="457200" y="274638"/>
            <a:ext cx="8229600" cy="45719"/>
          </a:xfrm>
        </p:spPr>
        <p:txBody>
          <a:bodyPr>
            <a:normAutofit fontScale="90000"/>
          </a:bodyPr>
          <a:lstStyle/>
          <a:p>
            <a:endParaRPr lang="fr-FR" dirty="0"/>
          </a:p>
        </p:txBody>
      </p:sp>
      <p:sp>
        <p:nvSpPr>
          <p:cNvPr id="18" name="ZoneTexte 17"/>
          <p:cNvSpPr txBox="1"/>
          <p:nvPr/>
        </p:nvSpPr>
        <p:spPr>
          <a:xfrm>
            <a:off x="3357554" y="1714488"/>
            <a:ext cx="1857388" cy="369332"/>
          </a:xfrm>
          <a:prstGeom prst="rect">
            <a:avLst/>
          </a:prstGeom>
          <a:noFill/>
        </p:spPr>
        <p:txBody>
          <a:bodyPr wrap="square" rtlCol="0">
            <a:spAutoFit/>
          </a:bodyPr>
          <a:lstStyle/>
          <a:p>
            <a:r>
              <a:rPr lang="fr-FR" b="1" dirty="0"/>
              <a:t>AINS,ATB,CO</a:t>
            </a:r>
          </a:p>
        </p:txBody>
      </p:sp>
      <p:sp>
        <p:nvSpPr>
          <p:cNvPr id="19" name="ZoneTexte 18"/>
          <p:cNvSpPr txBox="1"/>
          <p:nvPr/>
        </p:nvSpPr>
        <p:spPr>
          <a:xfrm>
            <a:off x="785786" y="2643182"/>
            <a:ext cx="1500166" cy="400110"/>
          </a:xfrm>
          <a:prstGeom prst="rect">
            <a:avLst/>
          </a:prstGeom>
          <a:noFill/>
        </p:spPr>
        <p:txBody>
          <a:bodyPr wrap="square" rtlCol="0">
            <a:spAutoFit/>
          </a:bodyPr>
          <a:lstStyle/>
          <a:p>
            <a:r>
              <a:rPr lang="fr-FR" sz="2000" b="1" dirty="0"/>
              <a:t>Saccharose</a:t>
            </a:r>
          </a:p>
        </p:txBody>
      </p:sp>
      <p:sp>
        <p:nvSpPr>
          <p:cNvPr id="20" name="ZoneTexte 19"/>
          <p:cNvSpPr txBox="1"/>
          <p:nvPr/>
        </p:nvSpPr>
        <p:spPr>
          <a:xfrm>
            <a:off x="285720" y="5000636"/>
            <a:ext cx="1613459" cy="461665"/>
          </a:xfrm>
          <a:prstGeom prst="rect">
            <a:avLst/>
          </a:prstGeom>
          <a:noFill/>
        </p:spPr>
        <p:txBody>
          <a:bodyPr wrap="square" rtlCol="0">
            <a:spAutoFit/>
          </a:bodyPr>
          <a:lstStyle/>
          <a:p>
            <a:r>
              <a:rPr lang="fr-FR" sz="2400" b="1" dirty="0"/>
              <a:t>  Stress   </a:t>
            </a:r>
          </a:p>
        </p:txBody>
      </p:sp>
      <p:sp>
        <p:nvSpPr>
          <p:cNvPr id="22" name="ZoneTexte 21"/>
          <p:cNvSpPr txBox="1"/>
          <p:nvPr/>
        </p:nvSpPr>
        <p:spPr>
          <a:xfrm>
            <a:off x="2315567" y="6396335"/>
            <a:ext cx="1041987" cy="461665"/>
          </a:xfrm>
          <a:prstGeom prst="rect">
            <a:avLst/>
          </a:prstGeom>
          <a:noFill/>
        </p:spPr>
        <p:txBody>
          <a:bodyPr wrap="square" rtlCol="0">
            <a:spAutoFit/>
          </a:bodyPr>
          <a:lstStyle/>
          <a:p>
            <a:r>
              <a:rPr lang="fr-FR" sz="2400" b="1" dirty="0"/>
              <a:t>Tabac</a:t>
            </a:r>
          </a:p>
        </p:txBody>
      </p:sp>
      <p:sp>
        <p:nvSpPr>
          <p:cNvPr id="23" name="ZoneTexte 22"/>
          <p:cNvSpPr txBox="1"/>
          <p:nvPr/>
        </p:nvSpPr>
        <p:spPr>
          <a:xfrm>
            <a:off x="4786314" y="6488668"/>
            <a:ext cx="2071702" cy="369332"/>
          </a:xfrm>
          <a:prstGeom prst="rect">
            <a:avLst/>
          </a:prstGeom>
          <a:noFill/>
        </p:spPr>
        <p:txBody>
          <a:bodyPr wrap="square" rtlCol="0">
            <a:spAutoFit/>
          </a:bodyPr>
          <a:lstStyle/>
          <a:p>
            <a:r>
              <a:rPr lang="fr-FR" b="1" dirty="0"/>
              <a:t>Vaccin</a:t>
            </a:r>
          </a:p>
        </p:txBody>
      </p:sp>
      <p:sp>
        <p:nvSpPr>
          <p:cNvPr id="26" name="ZoneTexte 25"/>
          <p:cNvSpPr txBox="1"/>
          <p:nvPr/>
        </p:nvSpPr>
        <p:spPr>
          <a:xfrm>
            <a:off x="7072330" y="5929330"/>
            <a:ext cx="1714512" cy="400110"/>
          </a:xfrm>
          <a:prstGeom prst="rect">
            <a:avLst/>
          </a:prstGeom>
          <a:noFill/>
        </p:spPr>
        <p:txBody>
          <a:bodyPr wrap="square" rtlCol="0">
            <a:spAutoFit/>
          </a:bodyPr>
          <a:lstStyle/>
          <a:p>
            <a:r>
              <a:rPr lang="fr-FR" sz="2000" b="1" dirty="0"/>
              <a:t>Sédentarité</a:t>
            </a:r>
          </a:p>
        </p:txBody>
      </p:sp>
      <p:sp>
        <p:nvSpPr>
          <p:cNvPr id="27" name="ZoneTexte 26"/>
          <p:cNvSpPr txBox="1"/>
          <p:nvPr/>
        </p:nvSpPr>
        <p:spPr>
          <a:xfrm>
            <a:off x="7429488" y="4143380"/>
            <a:ext cx="1714512" cy="369332"/>
          </a:xfrm>
          <a:prstGeom prst="rect">
            <a:avLst/>
          </a:prstGeom>
          <a:noFill/>
        </p:spPr>
        <p:txBody>
          <a:bodyPr wrap="square" rtlCol="0">
            <a:spAutoFit/>
          </a:bodyPr>
          <a:lstStyle/>
          <a:p>
            <a:r>
              <a:rPr lang="fr-FR" b="1" dirty="0"/>
              <a:t>Alimentation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8"/>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9318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a:bodyPr>
          <a:lstStyle/>
          <a:p>
            <a:pPr>
              <a:buFont typeface="Wingdings" pitchFamily="2" charset="2"/>
              <a:buChar char="Ø"/>
            </a:pPr>
            <a:r>
              <a:rPr lang="fr-FR" b="1" u="sng" dirty="0">
                <a:solidFill>
                  <a:schemeClr val="accent5">
                    <a:lumMod val="50000"/>
                  </a:schemeClr>
                </a:solidFill>
              </a:rPr>
              <a:t>Tabagisme</a:t>
            </a:r>
            <a:r>
              <a:rPr lang="fr-FR" b="1" dirty="0">
                <a:solidFill>
                  <a:schemeClr val="accent5">
                    <a:lumMod val="50000"/>
                  </a:schemeClr>
                </a:solidFill>
              </a:rPr>
              <a:t>: </a:t>
            </a:r>
            <a:r>
              <a:rPr lang="fr-FR" b="1" dirty="0"/>
              <a:t>effet opposé au cours des MICI</a:t>
            </a:r>
          </a:p>
          <a:p>
            <a:pPr marL="0" indent="0">
              <a:buNone/>
            </a:pPr>
            <a:r>
              <a:rPr lang="fr-FR" dirty="0"/>
              <a:t>- Protège contre la RCH et en améliore l’évolution</a:t>
            </a:r>
          </a:p>
          <a:p>
            <a:pPr>
              <a:buFontTx/>
              <a:buChar char="-"/>
            </a:pPr>
            <a:r>
              <a:rPr lang="fr-FR" dirty="0">
                <a:solidFill>
                  <a:schemeClr val="accent6">
                    <a:lumMod val="50000"/>
                  </a:schemeClr>
                </a:solidFill>
              </a:rPr>
              <a:t>Favorise la MC et en aggrave l’évolution  (iléale+++)</a:t>
            </a:r>
            <a:endParaRPr lang="fr-FR" b="1" u="sng" dirty="0">
              <a:solidFill>
                <a:schemeClr val="tx2"/>
              </a:solidFill>
            </a:endParaRPr>
          </a:p>
          <a:p>
            <a:endParaRPr lang="fr-FR" b="1" u="sng" dirty="0">
              <a:solidFill>
                <a:schemeClr val="tx2"/>
              </a:solidFill>
            </a:endParaRPr>
          </a:p>
          <a:p>
            <a:pPr>
              <a:buFont typeface="Wingdings" pitchFamily="2" charset="2"/>
              <a:buChar char="Ø"/>
            </a:pPr>
            <a:r>
              <a:rPr lang="fr-FR" b="1" u="sng" dirty="0">
                <a:solidFill>
                  <a:schemeClr val="accent5">
                    <a:lumMod val="50000"/>
                  </a:schemeClr>
                </a:solidFill>
              </a:rPr>
              <a:t>Appendicectomie</a:t>
            </a:r>
            <a:r>
              <a:rPr lang="fr-FR" b="1" dirty="0">
                <a:solidFill>
                  <a:schemeClr val="accent5">
                    <a:lumMod val="50000"/>
                  </a:schemeClr>
                </a:solidFill>
              </a:rPr>
              <a:t>:</a:t>
            </a:r>
          </a:p>
          <a:p>
            <a:pPr>
              <a:buFontTx/>
              <a:buChar char="-"/>
            </a:pPr>
            <a:r>
              <a:rPr lang="fr-FR" dirty="0"/>
              <a:t>Effet protecteur et améliore l’évolution de la RCH</a:t>
            </a:r>
            <a:endParaRPr lang="fr-FR" dirty="0">
              <a:solidFill>
                <a:schemeClr val="accent6">
                  <a:lumMod val="50000"/>
                </a:schemeClr>
              </a:solidFill>
            </a:endParaRPr>
          </a:p>
          <a:p>
            <a:pPr>
              <a:buFontTx/>
              <a:buChar char="-"/>
            </a:pPr>
            <a:r>
              <a:rPr lang="fr-FR" dirty="0">
                <a:solidFill>
                  <a:schemeClr val="accent6">
                    <a:lumMod val="50000"/>
                  </a:schemeClr>
                </a:solidFill>
              </a:rPr>
              <a:t>Mode d’entrée classique dans la MC</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14414" y="2928934"/>
            <a:ext cx="8229600" cy="1143000"/>
          </a:xfrm>
        </p:spPr>
        <p:txBody>
          <a:bodyPr>
            <a:normAutofit/>
          </a:bodyPr>
          <a:lstStyle/>
          <a:p>
            <a:r>
              <a:rPr lang="fr-FR" sz="5400" dirty="0">
                <a:solidFill>
                  <a:schemeClr val="accent6">
                    <a:lumMod val="50000"/>
                  </a:schemeClr>
                </a:solidFill>
              </a:rPr>
              <a:t>b-Facteur infectieux:</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rot="10800000" flipV="1">
            <a:off x="457200" y="0"/>
            <a:ext cx="8229600" cy="857232"/>
          </a:xfrm>
        </p:spPr>
        <p:txBody>
          <a:bodyPr>
            <a:normAutofit fontScale="90000"/>
          </a:bodyPr>
          <a:lstStyle/>
          <a:p>
            <a:r>
              <a:rPr lang="fr-FR" dirty="0">
                <a:solidFill>
                  <a:schemeClr val="accent6">
                    <a:lumMod val="75000"/>
                  </a:schemeClr>
                </a:solidFill>
              </a:rPr>
              <a:t>Facteurs infectieux </a:t>
            </a:r>
            <a:r>
              <a:rPr lang="fr-FR" dirty="0" err="1">
                <a:solidFill>
                  <a:schemeClr val="accent6">
                    <a:lumMod val="75000"/>
                  </a:schemeClr>
                </a:solidFill>
              </a:rPr>
              <a:t>specifiques</a:t>
            </a:r>
            <a:r>
              <a:rPr lang="fr-FR" dirty="0">
                <a:solidFill>
                  <a:schemeClr val="accent6">
                    <a:lumMod val="75000"/>
                  </a:schemeClr>
                </a:solidFill>
              </a:rPr>
              <a:t>:</a:t>
            </a:r>
          </a:p>
        </p:txBody>
      </p:sp>
      <p:sp>
        <p:nvSpPr>
          <p:cNvPr id="3" name="Espace réservé du contenu 2"/>
          <p:cNvSpPr>
            <a:spLocks noGrp="1"/>
          </p:cNvSpPr>
          <p:nvPr>
            <p:ph idx="1"/>
          </p:nvPr>
        </p:nvSpPr>
        <p:spPr>
          <a:xfrm>
            <a:off x="0" y="1285860"/>
            <a:ext cx="9144000" cy="5357850"/>
          </a:xfrm>
        </p:spPr>
        <p:txBody>
          <a:bodyPr>
            <a:normAutofit/>
          </a:bodyPr>
          <a:lstStyle/>
          <a:p>
            <a:pPr>
              <a:buNone/>
            </a:pPr>
            <a:r>
              <a:rPr lang="fr-FR" sz="2400" b="1" dirty="0"/>
              <a:t>a. Le </a:t>
            </a:r>
            <a:r>
              <a:rPr lang="fr-FR" sz="2400" b="1" dirty="0" err="1"/>
              <a:t>Mycobacterium</a:t>
            </a:r>
            <a:r>
              <a:rPr lang="fr-FR" sz="2400" b="1" dirty="0"/>
              <a:t> </a:t>
            </a:r>
            <a:r>
              <a:rPr lang="fr-FR" sz="2400" b="1" dirty="0" err="1"/>
              <a:t>paratuberulosis</a:t>
            </a:r>
            <a:endParaRPr lang="fr-FR" sz="2400" b="1" dirty="0"/>
          </a:p>
          <a:p>
            <a:pPr>
              <a:buNone/>
            </a:pPr>
            <a:r>
              <a:rPr lang="fr-FR" sz="2400" dirty="0"/>
              <a:t> retrouvées de manière inconstante sur les tissus lésés de malades atteints de la MC, </a:t>
            </a:r>
            <a:r>
              <a:rPr lang="fr-FR" sz="2400" dirty="0" err="1"/>
              <a:t>gg</a:t>
            </a:r>
            <a:r>
              <a:rPr lang="fr-FR" sz="2400" dirty="0"/>
              <a:t> mésentériques ou sur la muqueuse intestinale et parfois chez les malades atteints de RCH . </a:t>
            </a:r>
          </a:p>
          <a:p>
            <a:pPr>
              <a:buNone/>
            </a:pPr>
            <a:r>
              <a:rPr lang="fr-FR" sz="2400" dirty="0"/>
              <a:t>Mais les traitements </a:t>
            </a:r>
            <a:r>
              <a:rPr lang="fr-FR" sz="2400" dirty="0" err="1"/>
              <a:t>antibacillaires</a:t>
            </a:r>
            <a:r>
              <a:rPr lang="fr-FR" sz="2400" dirty="0"/>
              <a:t> n’ont pas fait de preuve à cet égard ce qui laisse penser probablement ces mycobactéries sont impliquées chez certains sous groupes de patients</a:t>
            </a:r>
          </a:p>
          <a:p>
            <a:pPr marL="137160" indent="0">
              <a:buNone/>
            </a:pPr>
            <a:r>
              <a:rPr lang="fr-FR" sz="2400" b="1" dirty="0"/>
              <a:t>b. Listeria </a:t>
            </a:r>
            <a:r>
              <a:rPr lang="fr-FR" sz="2400" b="1" dirty="0" err="1"/>
              <a:t>monocytogène</a:t>
            </a:r>
            <a:endParaRPr lang="fr-FR" sz="2400" b="1" dirty="0"/>
          </a:p>
          <a:p>
            <a:pPr>
              <a:buNone/>
            </a:pPr>
            <a:r>
              <a:rPr lang="fr-FR" sz="2400" dirty="0"/>
              <a:t> incriminée récemment dans la survenue des lésions de MICI </a:t>
            </a:r>
          </a:p>
          <a:p>
            <a:pPr>
              <a:buNone/>
            </a:pPr>
            <a:r>
              <a:rPr lang="fr-FR" sz="2400" dirty="0"/>
              <a:t> a été mise en évidence chez 75 % de patients atteints de MICI, mais cette hypothèse devrait être confirmée.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686800" cy="1143000"/>
          </a:xfrm>
        </p:spPr>
        <p:txBody>
          <a:bodyPr>
            <a:normAutofit fontScale="90000"/>
          </a:bodyPr>
          <a:lstStyle/>
          <a:p>
            <a:r>
              <a:rPr lang="fr-FR" dirty="0">
                <a:solidFill>
                  <a:schemeClr val="accent6">
                    <a:lumMod val="75000"/>
                  </a:schemeClr>
                </a:solidFill>
              </a:rPr>
              <a:t>Facteurs infectieux non spécifique:</a:t>
            </a:r>
          </a:p>
        </p:txBody>
      </p:sp>
      <p:sp>
        <p:nvSpPr>
          <p:cNvPr id="3" name="Espace réservé du contenu 2"/>
          <p:cNvSpPr>
            <a:spLocks noGrp="1"/>
          </p:cNvSpPr>
          <p:nvPr>
            <p:ph idx="1"/>
          </p:nvPr>
        </p:nvSpPr>
        <p:spPr>
          <a:xfrm>
            <a:off x="0" y="1600200"/>
            <a:ext cx="8686800" cy="4709160"/>
          </a:xfrm>
        </p:spPr>
        <p:txBody>
          <a:bodyPr>
            <a:normAutofit/>
          </a:bodyPr>
          <a:lstStyle/>
          <a:p>
            <a:pPr>
              <a:buNone/>
            </a:pPr>
            <a:r>
              <a:rPr lang="fr-FR" sz="2400" dirty="0"/>
              <a:t>Sur de nombreuses études, des infections intestinales ,respiratoires  ou autres, virales ou bactériennes peuvent précéder la révélation de MICI ou des poussées.</a:t>
            </a:r>
          </a:p>
          <a:p>
            <a:pPr>
              <a:buNone/>
            </a:pPr>
            <a:r>
              <a:rPr lang="fr-FR" sz="2400" dirty="0"/>
              <a:t> Il se peut que ces agents jouent un rôle déclenchant de l’inflammation intestinale</a:t>
            </a:r>
          </a:p>
          <a:p>
            <a:pPr>
              <a:buNone/>
            </a:pPr>
            <a:r>
              <a:rPr lang="fr-FR" sz="2400" dirty="0"/>
              <a:t> et puis les autres facteurs physiopathologiques interviennent pour entretenir le processus inflammatoire, ceci pourrait être en rapport avec la réponse immunitaire de l’hôte vis-à-vis de ces agents microbiens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1000108"/>
          </a:xfrm>
        </p:spPr>
        <p:txBody>
          <a:bodyPr>
            <a:normAutofit/>
          </a:bodyPr>
          <a:lstStyle/>
          <a:p>
            <a:r>
              <a:rPr lang="fr-FR" sz="4000" dirty="0">
                <a:solidFill>
                  <a:schemeClr val="accent6">
                    <a:lumMod val="75000"/>
                  </a:schemeClr>
                </a:solidFill>
              </a:rPr>
              <a:t>Flore endogène:</a:t>
            </a:r>
          </a:p>
        </p:txBody>
      </p:sp>
      <p:sp>
        <p:nvSpPr>
          <p:cNvPr id="6" name="Espace réservé du contenu 5"/>
          <p:cNvSpPr>
            <a:spLocks noGrp="1"/>
          </p:cNvSpPr>
          <p:nvPr>
            <p:ph idx="1"/>
          </p:nvPr>
        </p:nvSpPr>
        <p:spPr>
          <a:xfrm>
            <a:off x="285720" y="3571876"/>
            <a:ext cx="4257676" cy="1900238"/>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normAutofit fontScale="85000" lnSpcReduction="20000"/>
          </a:bodyPr>
          <a:lstStyle/>
          <a:p>
            <a:pPr algn="ctr"/>
            <a:r>
              <a:rPr lang="fr-FR" sz="3200" b="1" dirty="0">
                <a:solidFill>
                  <a:schemeClr val="tx1"/>
                </a:solidFill>
                <a:latin typeface="Calibri" pitchFamily="34" charset="0"/>
              </a:rPr>
              <a:t>Initiation  des MICI</a:t>
            </a:r>
          </a:p>
          <a:p>
            <a:pPr algn="ctr">
              <a:buNone/>
            </a:pPr>
            <a:r>
              <a:rPr lang="fr-FR" sz="2400" b="1" dirty="0">
                <a:solidFill>
                  <a:schemeClr val="tx1"/>
                </a:solidFill>
                <a:latin typeface="Calibri" pitchFamily="34" charset="0"/>
              </a:rPr>
              <a:t>*Rupture tolérance                                   * Activation anormale du System Immunitaire</a:t>
            </a:r>
          </a:p>
          <a:p>
            <a:pPr algn="ctr">
              <a:buNone/>
            </a:pPr>
            <a:r>
              <a:rPr lang="fr-FR" sz="2400" b="1" dirty="0">
                <a:solidFill>
                  <a:schemeClr val="tx1"/>
                </a:solidFill>
                <a:latin typeface="Calibri" pitchFamily="34" charset="0"/>
              </a:rPr>
              <a:t>*variation anormale du System Immunitaire</a:t>
            </a:r>
          </a:p>
        </p:txBody>
      </p:sp>
      <p:sp>
        <p:nvSpPr>
          <p:cNvPr id="7" name="Rectangle 6"/>
          <p:cNvSpPr/>
          <p:nvPr/>
        </p:nvSpPr>
        <p:spPr>
          <a:xfrm>
            <a:off x="5286380" y="3571876"/>
            <a:ext cx="3857620" cy="1928826"/>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fr-FR" sz="3200" b="1" dirty="0">
                <a:solidFill>
                  <a:schemeClr val="tx1"/>
                </a:solidFill>
                <a:latin typeface="Calibri" pitchFamily="34" charset="0"/>
              </a:rPr>
              <a:t>Entretien de l’inflammation  </a:t>
            </a:r>
          </a:p>
        </p:txBody>
      </p:sp>
      <p:sp>
        <p:nvSpPr>
          <p:cNvPr id="10" name="Flèche à angle droit 9"/>
          <p:cNvSpPr/>
          <p:nvPr/>
        </p:nvSpPr>
        <p:spPr>
          <a:xfrm flipH="1" flipV="1">
            <a:off x="785786" y="2071678"/>
            <a:ext cx="2571768" cy="1500198"/>
          </a:xfrm>
          <a:prstGeom prst="bentUpArrow">
            <a:avLst/>
          </a:prstGeom>
          <a:gradFill flip="none" rotWithShape="1">
            <a:gsLst>
              <a:gs pos="0">
                <a:schemeClr val="accent3">
                  <a:shade val="60000"/>
                </a:schemeClr>
              </a:gs>
              <a:gs pos="33000">
                <a:schemeClr val="accent3">
                  <a:tint val="86500"/>
                </a:schemeClr>
              </a:gs>
              <a:gs pos="46750">
                <a:schemeClr val="accent3">
                  <a:tint val="71000"/>
                  <a:satMod val="112000"/>
                </a:schemeClr>
              </a:gs>
              <a:gs pos="53000">
                <a:schemeClr val="accent3">
                  <a:tint val="71000"/>
                  <a:satMod val="112000"/>
                </a:schemeClr>
              </a:gs>
              <a:gs pos="68000">
                <a:schemeClr val="accent3">
                  <a:tint val="86000"/>
                </a:schemeClr>
              </a:gs>
              <a:gs pos="100000">
                <a:schemeClr val="accent3">
                  <a:shade val="60000"/>
                </a:schemeClr>
              </a:gs>
            </a:gsLst>
            <a:path path="circle">
              <a:fillToRect l="50000" t="50000" r="50000" b="50000"/>
            </a:path>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fr-FR" dirty="0">
              <a:solidFill>
                <a:schemeClr val="tx1"/>
              </a:solidFill>
            </a:endParaRPr>
          </a:p>
        </p:txBody>
      </p:sp>
      <p:sp>
        <p:nvSpPr>
          <p:cNvPr id="8" name="Flèche à angle droit 7"/>
          <p:cNvSpPr/>
          <p:nvPr/>
        </p:nvSpPr>
        <p:spPr>
          <a:xfrm rot="10800000" flipH="1">
            <a:off x="6072198" y="2071678"/>
            <a:ext cx="2643206" cy="1428760"/>
          </a:xfrm>
          <a:prstGeom prst="bentUp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r-FR" dirty="0">
              <a:solidFill>
                <a:schemeClr val="tx1"/>
              </a:solidFill>
            </a:endParaRPr>
          </a:p>
        </p:txBody>
      </p:sp>
      <p:sp>
        <p:nvSpPr>
          <p:cNvPr id="11" name="Rectangle 10"/>
          <p:cNvSpPr/>
          <p:nvPr/>
        </p:nvSpPr>
        <p:spPr>
          <a:xfrm>
            <a:off x="3357554" y="1571612"/>
            <a:ext cx="2786082" cy="1000132"/>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lvl="0" algn="ctr"/>
            <a:r>
              <a:rPr lang="fr-FR" b="1" dirty="0">
                <a:solidFill>
                  <a:schemeClr val="tx1"/>
                </a:solidFill>
              </a:rPr>
              <a:t>Microbiote Intestinal =Rôle majeur</a:t>
            </a:r>
          </a:p>
        </p:txBody>
      </p:sp>
      <p:sp>
        <p:nvSpPr>
          <p:cNvPr id="16" name="Ellipse 15"/>
          <p:cNvSpPr/>
          <p:nvPr/>
        </p:nvSpPr>
        <p:spPr>
          <a:xfrm>
            <a:off x="1428728" y="5572140"/>
            <a:ext cx="6643734" cy="128586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r>
              <a:rPr lang="fr-FR" sz="2000" b="1" dirty="0">
                <a:solidFill>
                  <a:schemeClr val="tx1"/>
                </a:solidFill>
              </a:rPr>
              <a:t>Interaction complexe : </a:t>
            </a:r>
          </a:p>
          <a:p>
            <a:r>
              <a:rPr lang="fr-FR" sz="2000" b="1" dirty="0">
                <a:solidFill>
                  <a:schemeClr val="tx1"/>
                </a:solidFill>
              </a:rPr>
              <a:t>        Système immunitaire local et les composants bactériens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00086" y="2928934"/>
            <a:ext cx="8443914" cy="1143000"/>
          </a:xfrm>
        </p:spPr>
        <p:txBody>
          <a:bodyPr/>
          <a:lstStyle/>
          <a:p>
            <a:r>
              <a:rPr lang="fr-FR" sz="4800" dirty="0">
                <a:solidFill>
                  <a:schemeClr val="accent6">
                    <a:lumMod val="75000"/>
                  </a:schemeClr>
                </a:solidFill>
              </a:rPr>
              <a:t>3-Facteur immunologique</a:t>
            </a:r>
            <a:r>
              <a:rPr lang="fr-FR" dirty="0">
                <a:solidFill>
                  <a:schemeClr val="accent6">
                    <a:lumMod val="75000"/>
                  </a:schemeClr>
                </a:solidFill>
              </a:rPr>
              <a: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5073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857232"/>
          </a:xfrm>
        </p:spPr>
        <p:txBody>
          <a:bodyPr/>
          <a:lstStyle/>
          <a:p>
            <a:r>
              <a:rPr lang="fr-FR" dirty="0">
                <a:solidFill>
                  <a:schemeClr val="accent6">
                    <a:lumMod val="75000"/>
                  </a:schemeClr>
                </a:solidFill>
              </a:rPr>
              <a:t>Plan (1):</a:t>
            </a:r>
          </a:p>
        </p:txBody>
      </p:sp>
      <p:sp>
        <p:nvSpPr>
          <p:cNvPr id="3" name="Espace réservé du contenu 2"/>
          <p:cNvSpPr>
            <a:spLocks noGrp="1"/>
          </p:cNvSpPr>
          <p:nvPr>
            <p:ph idx="1"/>
          </p:nvPr>
        </p:nvSpPr>
        <p:spPr>
          <a:xfrm>
            <a:off x="142844" y="1000108"/>
            <a:ext cx="9001156" cy="5857892"/>
          </a:xfrm>
        </p:spPr>
        <p:txBody>
          <a:bodyPr>
            <a:normAutofit fontScale="92500" lnSpcReduction="20000"/>
          </a:bodyPr>
          <a:lstStyle/>
          <a:p>
            <a:pPr marL="708660" indent="-571500">
              <a:buFont typeface="+mj-lt"/>
              <a:buAutoNum type="romanUcPeriod"/>
            </a:pPr>
            <a:r>
              <a:rPr lang="fr-FR" dirty="0"/>
              <a:t>Introduction                                                                                  1-Définition                                                                                   2-</a:t>
            </a:r>
            <a:r>
              <a:rPr lang="fr-FR" dirty="0" err="1"/>
              <a:t>Intéret</a:t>
            </a:r>
            <a:r>
              <a:rPr lang="fr-FR" dirty="0"/>
              <a:t> de la question                                                                                                             </a:t>
            </a:r>
          </a:p>
          <a:p>
            <a:pPr marL="708660" indent="-571500">
              <a:buFont typeface="+mj-lt"/>
              <a:buAutoNum type="romanUcPeriod"/>
            </a:pPr>
            <a:r>
              <a:rPr lang="fr-FR" dirty="0"/>
              <a:t>Epidémiologie </a:t>
            </a:r>
          </a:p>
          <a:p>
            <a:pPr marL="708660" indent="-571500">
              <a:buFont typeface="+mj-lt"/>
              <a:buAutoNum type="romanUcPeriod"/>
            </a:pPr>
            <a:r>
              <a:rPr lang="fr-FR" dirty="0" err="1"/>
              <a:t>Etiopathogénie</a:t>
            </a:r>
            <a:r>
              <a:rPr lang="fr-FR" dirty="0"/>
              <a:t>                                                                         1 –Génétique                                                                        2-Fac environnementaux                                                                                                                    a- fac non infectieux                                                                  b- fac infectieux                                                                       3- fac immunologique</a:t>
            </a:r>
          </a:p>
          <a:p>
            <a:pPr marL="708660" indent="-571500">
              <a:buFont typeface="+mj-lt"/>
              <a:buAutoNum type="romanUcPeriod"/>
            </a:pPr>
            <a:r>
              <a:rPr lang="fr-FR" dirty="0"/>
              <a:t>Manifestation clinique et </a:t>
            </a:r>
            <a:r>
              <a:rPr lang="fr-FR" dirty="0" err="1"/>
              <a:t>paraclinique</a:t>
            </a:r>
            <a:endParaRPr lang="fr-FR" dirty="0"/>
          </a:p>
          <a:p>
            <a:pPr marL="708660" indent="-571500">
              <a:buNone/>
            </a:pPr>
            <a:r>
              <a:rPr lang="fr-FR" dirty="0"/>
              <a:t>A- clinique</a:t>
            </a:r>
          </a:p>
          <a:p>
            <a:pPr marL="708660" indent="-571500">
              <a:buNone/>
            </a:pPr>
            <a:r>
              <a:rPr lang="fr-FR" dirty="0"/>
              <a:t>B-biologie</a:t>
            </a:r>
          </a:p>
          <a:p>
            <a:pPr marL="708660" indent="-571500">
              <a:buNone/>
            </a:pPr>
            <a:r>
              <a:rPr lang="fr-FR" dirty="0"/>
              <a:t>C-morphologie</a:t>
            </a:r>
          </a:p>
          <a:p>
            <a:pPr marL="708660" indent="-571500">
              <a:buNone/>
            </a:pPr>
            <a:r>
              <a:rPr lang="fr-FR" dirty="0"/>
              <a:t>D-histologie</a:t>
            </a:r>
          </a:p>
          <a:p>
            <a:pPr marL="708660" indent="-571500">
              <a:buNone/>
            </a:pPr>
            <a:r>
              <a:rPr lang="fr-FR" dirty="0"/>
              <a:t>E-Evolution</a:t>
            </a:r>
          </a:p>
          <a:p>
            <a:pPr marL="708660" indent="-571500">
              <a:buNone/>
            </a:pPr>
            <a:endParaRPr lang="fr-F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49605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286124"/>
            <a:ext cx="9144000" cy="1143000"/>
          </a:xfrm>
        </p:spPr>
        <p:txBody>
          <a:bodyPr>
            <a:normAutofit fontScale="90000"/>
          </a:bodyPr>
          <a:lstStyle/>
          <a:p>
            <a:r>
              <a:rPr lang="fr-FR" dirty="0">
                <a:solidFill>
                  <a:schemeClr val="accent6">
                    <a:lumMod val="75000"/>
                  </a:schemeClr>
                </a:solidFill>
              </a:rPr>
              <a:t>V. Manifestation clinique et para clinique: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3108" y="2857496"/>
            <a:ext cx="8229600" cy="1143000"/>
          </a:xfrm>
        </p:spPr>
        <p:txBody>
          <a:bodyPr>
            <a:normAutofit/>
          </a:bodyPr>
          <a:lstStyle/>
          <a:p>
            <a:r>
              <a:rPr lang="fr-FR" sz="6600" dirty="0">
                <a:solidFill>
                  <a:schemeClr val="accent6">
                    <a:lumMod val="75000"/>
                  </a:schemeClr>
                </a:solidFill>
              </a:rPr>
              <a:t>A- Clinique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45719"/>
          </a:xfrm>
        </p:spPr>
        <p:txBody>
          <a:bodyPr>
            <a:normAutofit fontScale="90000"/>
          </a:bodyPr>
          <a:lstStyle/>
          <a:p>
            <a:endParaRPr lang="fr-FR" b="1" i="1" u="sng" dirty="0"/>
          </a:p>
        </p:txBody>
      </p:sp>
      <p:graphicFrame>
        <p:nvGraphicFramePr>
          <p:cNvPr id="4" name="Tableau 3"/>
          <p:cNvGraphicFramePr>
            <a:graphicFrameLocks noGrp="1"/>
          </p:cNvGraphicFramePr>
          <p:nvPr>
            <p:extLst>
              <p:ext uri="{D42A27DB-BD31-4B8C-83A1-F6EECF244321}">
                <p14:modId xmlns:p14="http://schemas.microsoft.com/office/powerpoint/2010/main" val="3928716962"/>
              </p:ext>
            </p:extLst>
          </p:nvPr>
        </p:nvGraphicFramePr>
        <p:xfrm>
          <a:off x="0" y="-1"/>
          <a:ext cx="9144000" cy="6858025"/>
        </p:xfrm>
        <a:graphic>
          <a:graphicData uri="http://schemas.openxmlformats.org/drawingml/2006/table">
            <a:tbl>
              <a:tblPr firstRow="1" bandRow="1">
                <a:tableStyleId>{93296810-A885-4BE3-A3E7-6D5BEEA58F35}</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460194">
                <a:tc>
                  <a:txBody>
                    <a:bodyPr/>
                    <a:lstStyle/>
                    <a:p>
                      <a:endParaRPr lang="fr-FR" dirty="0"/>
                    </a:p>
                  </a:txBody>
                  <a:tcPr/>
                </a:tc>
                <a:tc>
                  <a:txBody>
                    <a:bodyPr/>
                    <a:lstStyle/>
                    <a:p>
                      <a:r>
                        <a:rPr lang="fr-FR" dirty="0"/>
                        <a:t>CROHN</a:t>
                      </a:r>
                    </a:p>
                  </a:txBody>
                  <a:tcPr/>
                </a:tc>
                <a:tc>
                  <a:txBody>
                    <a:bodyPr/>
                    <a:lstStyle/>
                    <a:p>
                      <a:r>
                        <a:rPr lang="fr-FR" dirty="0"/>
                        <a:t>RCH</a:t>
                      </a:r>
                    </a:p>
                  </a:txBody>
                  <a:tcPr/>
                </a:tc>
                <a:extLst>
                  <a:ext uri="{0D108BD9-81ED-4DB2-BD59-A6C34878D82A}">
                    <a16:rowId xmlns:a16="http://schemas.microsoft.com/office/drawing/2014/main" val="10000"/>
                  </a:ext>
                </a:extLst>
              </a:tr>
              <a:tr h="3057318">
                <a:tc>
                  <a:txBody>
                    <a:bodyPr/>
                    <a:lstStyle/>
                    <a:p>
                      <a:r>
                        <a:rPr lang="fr-FR" dirty="0"/>
                        <a:t>Signes</a:t>
                      </a:r>
                      <a:r>
                        <a:rPr lang="fr-FR" baseline="0" dirty="0"/>
                        <a:t> fonctionnels</a:t>
                      </a:r>
                      <a:endParaRPr lang="fr-FR" dirty="0"/>
                    </a:p>
                  </a:txBody>
                  <a:tcPr/>
                </a:tc>
                <a:tc>
                  <a:txBody>
                    <a:bodyPr/>
                    <a:lstStyle/>
                    <a:p>
                      <a:r>
                        <a:rPr kumimoji="0" lang="fr-FR" sz="1400" kern="1200" baseline="0" dirty="0">
                          <a:solidFill>
                            <a:schemeClr val="dk1"/>
                          </a:solidFill>
                          <a:latin typeface="+mn-lt"/>
                          <a:ea typeface="+mn-ea"/>
                          <a:cs typeface="+mn-cs"/>
                        </a:rPr>
                        <a:t>• </a:t>
                      </a:r>
                      <a:r>
                        <a:rPr kumimoji="0" lang="fr-FR" sz="1400" b="1" kern="1200" baseline="0" dirty="0">
                          <a:solidFill>
                            <a:schemeClr val="dk1"/>
                          </a:solidFill>
                          <a:latin typeface="+mn-lt"/>
                          <a:ea typeface="+mn-ea"/>
                          <a:cs typeface="+mn-cs"/>
                        </a:rPr>
                        <a:t>Diarrhée </a:t>
                      </a:r>
                    </a:p>
                    <a:p>
                      <a:r>
                        <a:rPr kumimoji="0" lang="fr-FR" sz="1400" b="1" kern="1200" baseline="0" dirty="0">
                          <a:solidFill>
                            <a:schemeClr val="dk1"/>
                          </a:solidFill>
                          <a:latin typeface="+mn-lt"/>
                          <a:ea typeface="+mn-ea"/>
                          <a:cs typeface="+mn-cs"/>
                        </a:rPr>
                        <a:t>(± sanglante)</a:t>
                      </a:r>
                    </a:p>
                    <a:p>
                      <a:r>
                        <a:rPr kumimoji="0" lang="fr-FR" sz="1400" kern="1200" baseline="0" dirty="0">
                          <a:solidFill>
                            <a:schemeClr val="dk1"/>
                          </a:solidFill>
                          <a:latin typeface="+mn-lt"/>
                          <a:ea typeface="+mn-ea"/>
                          <a:cs typeface="+mn-cs"/>
                        </a:rPr>
                        <a:t>• </a:t>
                      </a:r>
                      <a:r>
                        <a:rPr kumimoji="0" lang="fr-FR" sz="1400" b="1" kern="1200" baseline="0" dirty="0">
                          <a:solidFill>
                            <a:schemeClr val="dk1"/>
                          </a:solidFill>
                          <a:latin typeface="+mn-lt"/>
                          <a:ea typeface="+mn-ea"/>
                          <a:cs typeface="+mn-cs"/>
                        </a:rPr>
                        <a:t>Douleur abdominale</a:t>
                      </a:r>
                    </a:p>
                    <a:p>
                      <a:r>
                        <a:rPr kumimoji="0" lang="fr-FR" sz="1400" kern="1200" baseline="0" dirty="0">
                          <a:solidFill>
                            <a:schemeClr val="dk1"/>
                          </a:solidFill>
                          <a:latin typeface="+mn-lt"/>
                          <a:ea typeface="+mn-ea"/>
                          <a:cs typeface="+mn-cs"/>
                        </a:rPr>
                        <a:t>• Anorexie, vomissements</a:t>
                      </a:r>
                    </a:p>
                    <a:p>
                      <a:r>
                        <a:rPr kumimoji="0" lang="fr-FR" sz="1400" kern="1200" baseline="0" dirty="0">
                          <a:solidFill>
                            <a:schemeClr val="dk1"/>
                          </a:solidFill>
                          <a:latin typeface="+mn-lt"/>
                          <a:ea typeface="+mn-ea"/>
                          <a:cs typeface="+mn-cs"/>
                        </a:rPr>
                        <a:t>• Signes occlusifs (Koenig, épisodes </a:t>
                      </a:r>
                      <a:r>
                        <a:rPr kumimoji="0" lang="fr-FR" sz="1400" kern="1200" baseline="0" dirty="0" err="1">
                          <a:solidFill>
                            <a:schemeClr val="dk1"/>
                          </a:solidFill>
                          <a:latin typeface="+mn-lt"/>
                          <a:ea typeface="+mn-ea"/>
                          <a:cs typeface="+mn-cs"/>
                        </a:rPr>
                        <a:t>subocclusif</a:t>
                      </a:r>
                      <a:r>
                        <a:rPr kumimoji="0" lang="fr-FR" sz="1400" kern="1200" baseline="0" dirty="0">
                          <a:solidFill>
                            <a:schemeClr val="dk1"/>
                          </a:solidFill>
                          <a:latin typeface="+mn-lt"/>
                          <a:ea typeface="+mn-ea"/>
                          <a:cs typeface="+mn-cs"/>
                        </a:rPr>
                        <a:t> ou occlusifs)</a:t>
                      </a:r>
                    </a:p>
                    <a:p>
                      <a:r>
                        <a:rPr kumimoji="0" lang="fr-FR" sz="1400" kern="1200" baseline="0" dirty="0">
                          <a:solidFill>
                            <a:schemeClr val="dk1"/>
                          </a:solidFill>
                          <a:latin typeface="+mn-lt"/>
                          <a:ea typeface="+mn-ea"/>
                          <a:cs typeface="+mn-cs"/>
                        </a:rPr>
                        <a:t>• Signes anaux (douleur anale, écoulement purulent)</a:t>
                      </a:r>
                      <a:endParaRPr lang="fr-FR" sz="1400" dirty="0"/>
                    </a:p>
                  </a:txBody>
                  <a:tcPr/>
                </a:tc>
                <a:tc>
                  <a:txBody>
                    <a:bodyPr/>
                    <a:lstStyle/>
                    <a:p>
                      <a:r>
                        <a:rPr kumimoji="0" lang="fr-FR" sz="1400" b="1" kern="1200" baseline="0" dirty="0">
                          <a:solidFill>
                            <a:schemeClr val="tx1"/>
                          </a:solidFill>
                          <a:latin typeface="+mn-lt"/>
                          <a:ea typeface="+mn-ea"/>
                          <a:cs typeface="+mn-cs"/>
                        </a:rPr>
                        <a:t>• émissions glairo-sanglantes impérieuses, fréquentes</a:t>
                      </a:r>
                    </a:p>
                    <a:p>
                      <a:r>
                        <a:rPr kumimoji="0" lang="fr-FR" sz="1400" kern="1200" baseline="0" dirty="0">
                          <a:solidFill>
                            <a:schemeClr val="dk1"/>
                          </a:solidFill>
                          <a:latin typeface="+mn-lt"/>
                          <a:ea typeface="+mn-ea"/>
                          <a:cs typeface="+mn-cs"/>
                        </a:rPr>
                        <a:t>• diarrhée sanglante,</a:t>
                      </a:r>
                    </a:p>
                    <a:p>
                      <a:r>
                        <a:rPr kumimoji="0" lang="fr-FR" sz="1400" kern="1200" baseline="0" dirty="0">
                          <a:solidFill>
                            <a:schemeClr val="dk1"/>
                          </a:solidFill>
                          <a:latin typeface="+mn-lt"/>
                          <a:ea typeface="+mn-ea"/>
                          <a:cs typeface="+mn-cs"/>
                        </a:rPr>
                        <a:t>• constipation possible (rectite)</a:t>
                      </a:r>
                    </a:p>
                    <a:p>
                      <a:r>
                        <a:rPr kumimoji="0" lang="fr-FR" sz="1400" kern="1200" baseline="0" dirty="0">
                          <a:solidFill>
                            <a:schemeClr val="dk1"/>
                          </a:solidFill>
                          <a:latin typeface="+mn-lt"/>
                          <a:ea typeface="+mn-ea"/>
                          <a:cs typeface="+mn-cs"/>
                        </a:rPr>
                        <a:t>• coliques abdominales, ténesme</a:t>
                      </a:r>
                    </a:p>
                    <a:p>
                      <a:r>
                        <a:rPr kumimoji="0" lang="fr-FR" sz="1400" kern="1200" baseline="0" dirty="0">
                          <a:solidFill>
                            <a:schemeClr val="dk1"/>
                          </a:solidFill>
                          <a:latin typeface="+mn-lt"/>
                          <a:ea typeface="+mn-ea"/>
                          <a:cs typeface="+mn-cs"/>
                        </a:rPr>
                        <a:t>Ballonnement abdominal</a:t>
                      </a:r>
                      <a:endParaRPr lang="fr-FR" sz="1400" dirty="0"/>
                    </a:p>
                  </a:txBody>
                  <a:tcPr/>
                </a:tc>
                <a:extLst>
                  <a:ext uri="{0D108BD9-81ED-4DB2-BD59-A6C34878D82A}">
                    <a16:rowId xmlns:a16="http://schemas.microsoft.com/office/drawing/2014/main" val="10001"/>
                  </a:ext>
                </a:extLst>
              </a:tr>
              <a:tr h="1719741">
                <a:tc>
                  <a:txBody>
                    <a:bodyPr/>
                    <a:lstStyle/>
                    <a:p>
                      <a:r>
                        <a:rPr lang="fr-FR" dirty="0"/>
                        <a:t>Signes généraux</a:t>
                      </a:r>
                    </a:p>
                  </a:txBody>
                  <a:tcPr/>
                </a:tc>
                <a:tc>
                  <a:txBody>
                    <a:bodyPr/>
                    <a:lstStyle/>
                    <a:p>
                      <a:r>
                        <a:rPr kumimoji="0" lang="fr-FR" sz="1400" kern="1200" baseline="0" dirty="0">
                          <a:solidFill>
                            <a:schemeClr val="dk1"/>
                          </a:solidFill>
                          <a:latin typeface="+mn-lt"/>
                          <a:ea typeface="+mn-ea"/>
                          <a:cs typeface="+mn-cs"/>
                        </a:rPr>
                        <a:t>• fièvre</a:t>
                      </a:r>
                    </a:p>
                    <a:p>
                      <a:r>
                        <a:rPr kumimoji="0" lang="fr-FR" sz="1400" kern="1200" baseline="0" dirty="0">
                          <a:solidFill>
                            <a:schemeClr val="dk1"/>
                          </a:solidFill>
                          <a:latin typeface="+mn-lt"/>
                          <a:ea typeface="+mn-ea"/>
                          <a:cs typeface="+mn-cs"/>
                        </a:rPr>
                        <a:t>• amaigrissement, dénutrition</a:t>
                      </a:r>
                    </a:p>
                    <a:p>
                      <a:r>
                        <a:rPr kumimoji="0" lang="fr-FR" sz="1400" kern="1200" baseline="0" dirty="0">
                          <a:solidFill>
                            <a:schemeClr val="dk1"/>
                          </a:solidFill>
                          <a:latin typeface="+mn-lt"/>
                          <a:ea typeface="+mn-ea"/>
                          <a:cs typeface="+mn-cs"/>
                        </a:rPr>
                        <a:t>• anémie ferriprive</a:t>
                      </a:r>
                    </a:p>
                    <a:p>
                      <a:r>
                        <a:rPr kumimoji="0" lang="fr-FR" sz="1400" kern="1200" baseline="0" dirty="0">
                          <a:solidFill>
                            <a:schemeClr val="dk1"/>
                          </a:solidFill>
                          <a:latin typeface="+mn-lt"/>
                          <a:ea typeface="+mn-ea"/>
                          <a:cs typeface="+mn-cs"/>
                        </a:rPr>
                        <a:t>• syndrome inflammatoire</a:t>
                      </a:r>
                      <a:endParaRPr lang="fr-FR" sz="1400" dirty="0"/>
                    </a:p>
                  </a:txBody>
                  <a:tcPr/>
                </a:tc>
                <a:tc>
                  <a:txBody>
                    <a:bodyPr/>
                    <a:lstStyle/>
                    <a:p>
                      <a:r>
                        <a:rPr kumimoji="0" lang="fr-FR" sz="1400" kern="1200" baseline="0" dirty="0">
                          <a:solidFill>
                            <a:schemeClr val="dk1"/>
                          </a:solidFill>
                          <a:latin typeface="+mn-lt"/>
                          <a:ea typeface="+mn-ea"/>
                          <a:cs typeface="+mn-cs"/>
                        </a:rPr>
                        <a:t>• fièvre</a:t>
                      </a:r>
                    </a:p>
                    <a:p>
                      <a:r>
                        <a:rPr kumimoji="0" lang="fr-FR" sz="1400" kern="1200" baseline="0" dirty="0">
                          <a:solidFill>
                            <a:schemeClr val="dk1"/>
                          </a:solidFill>
                          <a:latin typeface="+mn-lt"/>
                          <a:ea typeface="+mn-ea"/>
                          <a:cs typeface="+mn-cs"/>
                        </a:rPr>
                        <a:t>• amaigrissement, dénutrition</a:t>
                      </a:r>
                    </a:p>
                    <a:p>
                      <a:r>
                        <a:rPr kumimoji="0" lang="fr-FR" sz="1400" kern="1200" baseline="0" dirty="0">
                          <a:solidFill>
                            <a:schemeClr val="dk1"/>
                          </a:solidFill>
                          <a:latin typeface="+mn-lt"/>
                          <a:ea typeface="+mn-ea"/>
                          <a:cs typeface="+mn-cs"/>
                        </a:rPr>
                        <a:t>• anémie ferriprive</a:t>
                      </a:r>
                    </a:p>
                    <a:p>
                      <a:r>
                        <a:rPr kumimoji="0" lang="fr-FR" sz="1400" kern="1200" baseline="0" dirty="0">
                          <a:solidFill>
                            <a:schemeClr val="dk1"/>
                          </a:solidFill>
                          <a:latin typeface="+mn-lt"/>
                          <a:ea typeface="+mn-ea"/>
                          <a:cs typeface="+mn-cs"/>
                        </a:rPr>
                        <a:t>• syndrome inflammatoire</a:t>
                      </a:r>
                      <a:endParaRPr lang="fr-FR" sz="1400" dirty="0"/>
                    </a:p>
                  </a:txBody>
                  <a:tcPr/>
                </a:tc>
                <a:extLst>
                  <a:ext uri="{0D108BD9-81ED-4DB2-BD59-A6C34878D82A}">
                    <a16:rowId xmlns:a16="http://schemas.microsoft.com/office/drawing/2014/main" val="10002"/>
                  </a:ext>
                </a:extLst>
              </a:tr>
              <a:tr h="1620772">
                <a:tc>
                  <a:txBody>
                    <a:bodyPr/>
                    <a:lstStyle/>
                    <a:p>
                      <a:r>
                        <a:rPr lang="fr-FR" dirty="0"/>
                        <a:t>Signes physiques</a:t>
                      </a:r>
                    </a:p>
                  </a:txBody>
                  <a:tcPr/>
                </a:tc>
                <a:tc>
                  <a:txBody>
                    <a:bodyPr/>
                    <a:lstStyle/>
                    <a:p>
                      <a:r>
                        <a:rPr lang="fr-FR" sz="1600" dirty="0"/>
                        <a:t>-sensibilité de la FID</a:t>
                      </a:r>
                    </a:p>
                    <a:p>
                      <a:r>
                        <a:rPr lang="fr-FR" sz="1600" dirty="0"/>
                        <a:t>-masse</a:t>
                      </a:r>
                      <a:r>
                        <a:rPr lang="fr-FR" sz="1600" baseline="0" dirty="0"/>
                        <a:t> de la FID</a:t>
                      </a:r>
                      <a:endParaRPr lang="fr-FR" sz="1600" dirty="0"/>
                    </a:p>
                  </a:txBody>
                  <a:tcPr/>
                </a:tc>
                <a:tc>
                  <a:txBody>
                    <a:bodyPr/>
                    <a:lstStyle/>
                    <a:p>
                      <a:r>
                        <a:rPr lang="fr-FR" sz="1600" dirty="0"/>
                        <a:t>-sensibilité diffuse</a:t>
                      </a:r>
                      <a:r>
                        <a:rPr lang="fr-FR" sz="1600" baseline="0" dirty="0"/>
                        <a:t> ou au niveau</a:t>
                      </a:r>
                      <a:r>
                        <a:rPr lang="fr-FR" sz="1600" dirty="0"/>
                        <a:t> de la FIG</a:t>
                      </a:r>
                    </a:p>
                    <a:p>
                      <a:r>
                        <a:rPr lang="fr-FR" sz="1600" dirty="0"/>
                        <a:t>- météorisme</a:t>
                      </a:r>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28860" y="2928934"/>
            <a:ext cx="8229600" cy="1143000"/>
          </a:xfrm>
        </p:spPr>
        <p:txBody>
          <a:bodyPr>
            <a:normAutofit/>
          </a:bodyPr>
          <a:lstStyle/>
          <a:p>
            <a:r>
              <a:rPr lang="fr-FR" sz="6600" dirty="0">
                <a:solidFill>
                  <a:schemeClr val="accent6">
                    <a:lumMod val="75000"/>
                  </a:schemeClr>
                </a:solidFill>
              </a:rPr>
              <a:t>B-Biologie</a:t>
            </a:r>
            <a:r>
              <a:rPr lang="fr-FR" sz="5400" dirty="0">
                <a:solidFill>
                  <a:schemeClr val="accent6">
                    <a:lumMod val="75000"/>
                  </a:schemeClr>
                </a:solidFill>
              </a:rPr>
              <a: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45719"/>
          </a:xfrm>
        </p:spPr>
        <p:txBody>
          <a:bodyPr>
            <a:normAutofit fontScale="90000"/>
          </a:bodyPr>
          <a:lstStyle/>
          <a:p>
            <a:endParaRPr lang="fr-FR" dirty="0"/>
          </a:p>
        </p:txBody>
      </p:sp>
      <p:sp>
        <p:nvSpPr>
          <p:cNvPr id="3" name="Espace réservé du contenu 2"/>
          <p:cNvSpPr>
            <a:spLocks noGrp="1"/>
          </p:cNvSpPr>
          <p:nvPr>
            <p:ph idx="1"/>
          </p:nvPr>
        </p:nvSpPr>
        <p:spPr>
          <a:xfrm>
            <a:off x="214282" y="714356"/>
            <a:ext cx="8929718" cy="5857916"/>
          </a:xfrm>
        </p:spPr>
        <p:txBody>
          <a:bodyPr>
            <a:normAutofit fontScale="92500" lnSpcReduction="20000"/>
          </a:bodyPr>
          <a:lstStyle/>
          <a:p>
            <a:pPr>
              <a:buFont typeface="Wingdings" pitchFamily="2" charset="2"/>
              <a:buChar char="Ø"/>
            </a:pPr>
            <a:r>
              <a:rPr lang="fr-FR" b="1" u="sng" dirty="0">
                <a:solidFill>
                  <a:srgbClr val="C00000"/>
                </a:solidFill>
              </a:rPr>
              <a:t>FNS : </a:t>
            </a:r>
          </a:p>
          <a:p>
            <a:pPr>
              <a:buNone/>
            </a:pPr>
            <a:r>
              <a:rPr lang="fr-FR" dirty="0"/>
              <a:t>normale ou anémie modérée, hyperleucocytose à PNN, </a:t>
            </a:r>
            <a:r>
              <a:rPr lang="fr-FR" dirty="0" err="1"/>
              <a:t>hyperplaquettose</a:t>
            </a:r>
            <a:endParaRPr lang="fr-FR" dirty="0"/>
          </a:p>
          <a:p>
            <a:pPr marL="651510" indent="-514350">
              <a:buFont typeface="Wingdings" pitchFamily="2" charset="2"/>
              <a:buChar char="Ø"/>
            </a:pPr>
            <a:r>
              <a:rPr lang="fr-FR" b="1" u="sng" dirty="0">
                <a:solidFill>
                  <a:srgbClr val="C00000"/>
                </a:solidFill>
              </a:rPr>
              <a:t>Bilan inflammatoire </a:t>
            </a:r>
            <a:r>
              <a:rPr lang="fr-FR" u="sng" dirty="0">
                <a:solidFill>
                  <a:srgbClr val="C00000"/>
                </a:solidFill>
              </a:rPr>
              <a:t>: </a:t>
            </a:r>
          </a:p>
          <a:p>
            <a:pPr>
              <a:buNone/>
            </a:pPr>
            <a:r>
              <a:rPr lang="fr-FR" dirty="0"/>
              <a:t>VS, CRP, fibrinogène, alpha 2 globuline : élevés</a:t>
            </a:r>
          </a:p>
          <a:p>
            <a:pPr>
              <a:buNone/>
            </a:pPr>
            <a:r>
              <a:rPr lang="fr-FR" dirty="0"/>
              <a:t>   Albumine basse</a:t>
            </a:r>
          </a:p>
          <a:p>
            <a:pPr>
              <a:buFont typeface="Wingdings" pitchFamily="2" charset="2"/>
              <a:buChar char="Ø"/>
            </a:pPr>
            <a:r>
              <a:rPr lang="fr-FR" b="1" u="sng" dirty="0">
                <a:solidFill>
                  <a:srgbClr val="C00000"/>
                </a:solidFill>
              </a:rPr>
              <a:t>TP, Bilan </a:t>
            </a:r>
            <a:r>
              <a:rPr lang="fr-FR" b="1" u="sng" dirty="0" err="1">
                <a:solidFill>
                  <a:srgbClr val="C00000"/>
                </a:solidFill>
              </a:rPr>
              <a:t>phospho</a:t>
            </a:r>
            <a:r>
              <a:rPr lang="fr-FR" b="1" u="sng" dirty="0">
                <a:solidFill>
                  <a:srgbClr val="C00000"/>
                </a:solidFill>
              </a:rPr>
              <a:t> calcique, lipidique, électrolytique</a:t>
            </a:r>
            <a:r>
              <a:rPr lang="fr-FR" b="1" u="sng" dirty="0">
                <a:solidFill>
                  <a:srgbClr val="FF0000"/>
                </a:solidFill>
              </a:rPr>
              <a:t> </a:t>
            </a:r>
            <a:r>
              <a:rPr lang="fr-FR" dirty="0"/>
              <a:t>: </a:t>
            </a:r>
          </a:p>
          <a:p>
            <a:pPr>
              <a:buNone/>
            </a:pPr>
            <a:r>
              <a:rPr lang="fr-FR" dirty="0"/>
              <a:t>  perturbé en cas de poussée</a:t>
            </a:r>
          </a:p>
          <a:p>
            <a:pPr>
              <a:buFont typeface="Wingdings" pitchFamily="2" charset="2"/>
              <a:buChar char="Ø"/>
            </a:pPr>
            <a:r>
              <a:rPr lang="fr-FR" b="1" u="sng" dirty="0">
                <a:solidFill>
                  <a:srgbClr val="C00000"/>
                </a:solidFill>
              </a:rPr>
              <a:t>Bilan hépatique et rénal : </a:t>
            </a:r>
            <a:r>
              <a:rPr lang="fr-FR" dirty="0"/>
              <a:t>souvent normal</a:t>
            </a:r>
          </a:p>
          <a:p>
            <a:pPr>
              <a:buFont typeface="Wingdings" pitchFamily="2" charset="2"/>
              <a:buChar char="Ø"/>
            </a:pPr>
            <a:r>
              <a:rPr lang="fr-FR" b="1" u="sng" dirty="0">
                <a:solidFill>
                  <a:srgbClr val="C00000"/>
                </a:solidFill>
              </a:rPr>
              <a:t>Parasitologie des selles : </a:t>
            </a:r>
            <a:r>
              <a:rPr lang="fr-FR" dirty="0"/>
              <a:t>éliminer une cause </a:t>
            </a:r>
          </a:p>
          <a:p>
            <a:pPr>
              <a:buNone/>
            </a:pPr>
            <a:r>
              <a:rPr lang="fr-FR" dirty="0"/>
              <a:t>Infectieuse</a:t>
            </a:r>
          </a:p>
          <a:p>
            <a:pPr>
              <a:buFont typeface="Wingdings" pitchFamily="2" charset="2"/>
              <a:buChar char="Ø"/>
            </a:pPr>
            <a:r>
              <a:rPr lang="fr-FR" b="1" dirty="0" err="1">
                <a:solidFill>
                  <a:srgbClr val="C00000"/>
                </a:solidFill>
              </a:rPr>
              <a:t>Calprotectine</a:t>
            </a:r>
            <a:r>
              <a:rPr lang="fr-FR" b="1" dirty="0">
                <a:solidFill>
                  <a:srgbClr val="C00000"/>
                </a:solidFill>
              </a:rPr>
              <a:t> fécal</a:t>
            </a:r>
          </a:p>
          <a:p>
            <a:pPr>
              <a:buFont typeface="Wingdings" pitchFamily="2" charset="2"/>
              <a:buChar char="Ø"/>
            </a:pPr>
            <a:r>
              <a:rPr lang="fr-FR" b="1" dirty="0">
                <a:solidFill>
                  <a:srgbClr val="C00000"/>
                </a:solidFill>
              </a:rPr>
              <a:t>Marqueurs sérologique: </a:t>
            </a:r>
            <a:r>
              <a:rPr lang="fr-FR" dirty="0"/>
              <a:t>( colite isolée )                                                  Crohn (ASCA +/ANCA -)  ,RCH ( ASCA-/ANCA +)</a:t>
            </a:r>
          </a:p>
          <a:p>
            <a:endParaRPr lang="fr-FR" dirty="0"/>
          </a:p>
          <a:p>
            <a:endParaRPr lang="fr-F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14480" y="2857496"/>
            <a:ext cx="8229600" cy="1143000"/>
          </a:xfrm>
        </p:spPr>
        <p:txBody>
          <a:bodyPr>
            <a:normAutofit/>
          </a:bodyPr>
          <a:lstStyle/>
          <a:p>
            <a:r>
              <a:rPr lang="fr-FR" sz="6000" dirty="0">
                <a:solidFill>
                  <a:schemeClr val="accent6">
                    <a:lumMod val="75000"/>
                  </a:schemeClr>
                </a:solidFill>
              </a:rPr>
              <a:t>C-Morphologie</a:t>
            </a:r>
            <a:r>
              <a:rPr lang="fr-FR" sz="4800" dirty="0">
                <a:solidFill>
                  <a:schemeClr val="accent6">
                    <a:lumMod val="75000"/>
                  </a:schemeClr>
                </a:solidFill>
              </a:rPr>
              <a:t>:</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1214422"/>
          </a:xfrm>
        </p:spPr>
        <p:txBody>
          <a:bodyPr/>
          <a:lstStyle/>
          <a:p>
            <a:r>
              <a:rPr lang="fr-FR" u="sng" dirty="0">
                <a:solidFill>
                  <a:schemeClr val="accent6">
                    <a:lumMod val="75000"/>
                  </a:schemeClr>
                </a:solidFill>
              </a:rPr>
              <a:t>1-BILANS RADIOLOGIQUES:</a:t>
            </a:r>
            <a:endParaRPr lang="fr-FR" dirty="0"/>
          </a:p>
        </p:txBody>
      </p:sp>
      <p:sp>
        <p:nvSpPr>
          <p:cNvPr id="3" name="Espace réservé du contenu 2"/>
          <p:cNvSpPr>
            <a:spLocks noGrp="1"/>
          </p:cNvSpPr>
          <p:nvPr>
            <p:ph idx="1"/>
          </p:nvPr>
        </p:nvSpPr>
        <p:spPr>
          <a:xfrm>
            <a:off x="0" y="1142984"/>
            <a:ext cx="9144000" cy="5715016"/>
          </a:xfrm>
        </p:spPr>
        <p:txBody>
          <a:bodyPr>
            <a:normAutofit fontScale="92500" lnSpcReduction="10000"/>
          </a:bodyPr>
          <a:lstStyle/>
          <a:p>
            <a:pPr>
              <a:buNone/>
            </a:pPr>
            <a:r>
              <a:rPr lang="fr-FR" sz="3600" b="1" dirty="0" err="1"/>
              <a:t>Crohn</a:t>
            </a:r>
            <a:r>
              <a:rPr lang="fr-FR" sz="3600" b="1" dirty="0"/>
              <a:t>:</a:t>
            </a:r>
          </a:p>
          <a:p>
            <a:pPr>
              <a:buNone/>
            </a:pPr>
            <a:r>
              <a:rPr lang="fr-FR" b="1" dirty="0">
                <a:solidFill>
                  <a:schemeClr val="accent4">
                    <a:lumMod val="75000"/>
                  </a:schemeClr>
                </a:solidFill>
              </a:rPr>
              <a:t>ASP</a:t>
            </a:r>
            <a:r>
              <a:rPr lang="fr-FR" b="1" dirty="0"/>
              <a:t>: si </a:t>
            </a:r>
            <a:r>
              <a:rPr lang="fr-FR" b="1" dirty="0" err="1"/>
              <a:t>cpx</a:t>
            </a:r>
            <a:endParaRPr lang="fr-FR" b="1" dirty="0"/>
          </a:p>
          <a:p>
            <a:pPr>
              <a:buNone/>
            </a:pPr>
            <a:r>
              <a:rPr lang="fr-FR" b="1" dirty="0">
                <a:solidFill>
                  <a:schemeClr val="accent4">
                    <a:lumMod val="75000"/>
                  </a:schemeClr>
                </a:solidFill>
              </a:rPr>
              <a:t>Echographie: </a:t>
            </a:r>
            <a:r>
              <a:rPr lang="fr-FR" b="1" dirty="0"/>
              <a:t>atteinte pariétale  ,</a:t>
            </a:r>
            <a:r>
              <a:rPr lang="fr-FR" b="1" dirty="0" err="1"/>
              <a:t>cpx</a:t>
            </a:r>
            <a:r>
              <a:rPr lang="fr-FR" b="1" dirty="0"/>
              <a:t>( </a:t>
            </a:r>
            <a:r>
              <a:rPr lang="fr-FR" b="1" dirty="0" err="1"/>
              <a:t>abcé</a:t>
            </a:r>
            <a:r>
              <a:rPr lang="fr-FR" b="1" dirty="0"/>
              <a:t> fistule) ,</a:t>
            </a:r>
          </a:p>
          <a:p>
            <a:pPr>
              <a:buNone/>
            </a:pPr>
            <a:r>
              <a:rPr lang="fr-FR" b="1" dirty="0"/>
              <a:t>lésions sous estimées </a:t>
            </a:r>
            <a:r>
              <a:rPr lang="fr-FR" b="1" dirty="0" err="1"/>
              <a:t>ds</a:t>
            </a:r>
            <a:r>
              <a:rPr lang="fr-FR" b="1" dirty="0"/>
              <a:t> 30% ,operateur dépendant</a:t>
            </a:r>
          </a:p>
          <a:p>
            <a:pPr>
              <a:buNone/>
            </a:pPr>
            <a:r>
              <a:rPr lang="fr-FR" b="1" dirty="0">
                <a:solidFill>
                  <a:schemeClr val="accent4">
                    <a:lumMod val="75000"/>
                  </a:schemeClr>
                </a:solidFill>
              </a:rPr>
              <a:t>Scintigraphie aux leucocytes marquées au T99</a:t>
            </a:r>
          </a:p>
          <a:p>
            <a:pPr>
              <a:buNone/>
            </a:pPr>
            <a:r>
              <a:rPr lang="fr-FR" b="1" dirty="0">
                <a:solidFill>
                  <a:schemeClr val="accent4">
                    <a:lumMod val="75000"/>
                  </a:schemeClr>
                </a:solidFill>
              </a:rPr>
              <a:t>TG: </a:t>
            </a:r>
            <a:r>
              <a:rPr lang="fr-FR" b="1" dirty="0"/>
              <a:t>peu d intérêt</a:t>
            </a:r>
          </a:p>
          <a:p>
            <a:pPr>
              <a:buNone/>
            </a:pPr>
            <a:r>
              <a:rPr lang="fr-FR" b="1" dirty="0" err="1">
                <a:solidFill>
                  <a:schemeClr val="accent4">
                    <a:lumMod val="75000"/>
                  </a:schemeClr>
                </a:solidFill>
              </a:rPr>
              <a:t>Entero</a:t>
            </a:r>
            <a:r>
              <a:rPr lang="fr-FR" b="1" dirty="0">
                <a:solidFill>
                  <a:schemeClr val="accent4">
                    <a:lumMod val="75000"/>
                  </a:schemeClr>
                </a:solidFill>
              </a:rPr>
              <a:t> TDM +++: </a:t>
            </a:r>
            <a:r>
              <a:rPr lang="fr-FR" b="1" dirty="0"/>
              <a:t>atteinte pariétale ( épaississement ou sténose ,déterminer le caractère inflammatoire ou fibreux « intensité de rehaussement ,signe de peigne ) ,extra pariétale(  ADP ,abcès, fistules,</a:t>
            </a:r>
            <a:r>
              <a:rPr lang="fr-FR" dirty="0"/>
              <a:t> </a:t>
            </a:r>
            <a:r>
              <a:rPr lang="fr-FR" b="1" dirty="0" err="1"/>
              <a:t>sclérolipomatose</a:t>
            </a:r>
            <a:r>
              <a:rPr lang="fr-FR" b="1" dirty="0"/>
              <a:t>)</a:t>
            </a:r>
          </a:p>
          <a:p>
            <a:pPr>
              <a:buNone/>
            </a:pPr>
            <a:r>
              <a:rPr lang="fr-FR" b="1" dirty="0" err="1">
                <a:solidFill>
                  <a:schemeClr val="accent4">
                    <a:lumMod val="75000"/>
                  </a:schemeClr>
                </a:solidFill>
              </a:rPr>
              <a:t>Entero</a:t>
            </a:r>
            <a:r>
              <a:rPr lang="fr-FR" b="1" dirty="0">
                <a:solidFill>
                  <a:schemeClr val="accent4">
                    <a:lumMod val="75000"/>
                  </a:schemeClr>
                </a:solidFill>
              </a:rPr>
              <a:t> IRM +++++ :</a:t>
            </a:r>
            <a:r>
              <a:rPr lang="fr-FR" b="1" dirty="0"/>
              <a:t>même sensibilité / </a:t>
            </a:r>
            <a:r>
              <a:rPr lang="fr-FR" b="1" dirty="0" err="1"/>
              <a:t>entéroTDM</a:t>
            </a:r>
            <a:endParaRPr lang="fr-FR" b="1" dirty="0"/>
          </a:p>
          <a:p>
            <a:pPr>
              <a:buNone/>
            </a:pPr>
            <a:r>
              <a:rPr lang="fr-FR" b="1" dirty="0">
                <a:solidFill>
                  <a:srgbClr val="C00000"/>
                </a:solidFill>
              </a:rPr>
              <a:t>Pas de risque d irradiation</a:t>
            </a:r>
          </a:p>
          <a:p>
            <a:pPr>
              <a:buNone/>
            </a:pPr>
            <a:r>
              <a:rPr lang="fr-FR" b="1" dirty="0">
                <a:solidFill>
                  <a:schemeClr val="accent4">
                    <a:lumMod val="75000"/>
                  </a:schemeClr>
                </a:solidFill>
              </a:rPr>
              <a:t>IRM pelvienne/</a:t>
            </a:r>
            <a:r>
              <a:rPr lang="fr-FR" b="1" dirty="0" err="1">
                <a:solidFill>
                  <a:schemeClr val="accent4">
                    <a:lumMod val="75000"/>
                  </a:schemeClr>
                </a:solidFill>
              </a:rPr>
              <a:t>échoendoscopie</a:t>
            </a:r>
            <a:r>
              <a:rPr lang="fr-FR" b="1" dirty="0">
                <a:solidFill>
                  <a:schemeClr val="accent4">
                    <a:lumMod val="75000"/>
                  </a:schemeClr>
                </a:solidFill>
              </a:rPr>
              <a:t>: </a:t>
            </a:r>
            <a:r>
              <a:rPr lang="fr-FR" b="1" dirty="0"/>
              <a:t>MAP</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0" y="571480"/>
            <a:ext cx="3500430" cy="3071834"/>
          </a:xfrm>
          <a:prstGeom prst="rect">
            <a:avLst/>
          </a:prstGeom>
          <a:noFill/>
          <a:ln w="9525">
            <a:noFill/>
            <a:miter lim="800000"/>
            <a:headEnd/>
            <a:tailEnd/>
          </a:ln>
          <a:effectLst/>
        </p:spPr>
      </p:pic>
      <p:pic>
        <p:nvPicPr>
          <p:cNvPr id="5" name="Picture 3"/>
          <p:cNvPicPr>
            <a:picLocks noChangeAspect="1" noChangeArrowheads="1"/>
          </p:cNvPicPr>
          <p:nvPr/>
        </p:nvPicPr>
        <p:blipFill>
          <a:blip r:embed="rId3" cstate="print"/>
          <a:srcRect/>
          <a:stretch>
            <a:fillRect/>
          </a:stretch>
        </p:blipFill>
        <p:spPr bwMode="auto">
          <a:xfrm>
            <a:off x="0" y="3786190"/>
            <a:ext cx="3500430" cy="3071810"/>
          </a:xfrm>
          <a:prstGeom prst="rect">
            <a:avLst/>
          </a:prstGeom>
          <a:noFill/>
          <a:ln w="9525">
            <a:noFill/>
            <a:miter lim="800000"/>
            <a:headEnd/>
            <a:tailEnd/>
          </a:ln>
          <a:effectLst/>
        </p:spPr>
      </p:pic>
      <p:pic>
        <p:nvPicPr>
          <p:cNvPr id="6" name="Picture 3"/>
          <p:cNvPicPr>
            <a:picLocks noChangeAspect="1" noChangeArrowheads="1"/>
          </p:cNvPicPr>
          <p:nvPr/>
        </p:nvPicPr>
        <p:blipFill>
          <a:blip r:embed="rId4" cstate="print"/>
          <a:srcRect l="5929" t="40542" r="5131" b="2222"/>
          <a:stretch>
            <a:fillRect/>
          </a:stretch>
        </p:blipFill>
        <p:spPr bwMode="auto">
          <a:xfrm>
            <a:off x="5857884" y="571480"/>
            <a:ext cx="3286116" cy="2928958"/>
          </a:xfrm>
          <a:prstGeom prst="rect">
            <a:avLst/>
          </a:prstGeom>
          <a:noFill/>
          <a:ln w="9525">
            <a:noFill/>
            <a:miter lim="800000"/>
            <a:headEnd/>
            <a:tailEnd/>
          </a:ln>
        </p:spPr>
      </p:pic>
      <p:pic>
        <p:nvPicPr>
          <p:cNvPr id="7" name="Picture 3"/>
          <p:cNvPicPr>
            <a:picLocks noChangeAspect="1" noChangeArrowheads="1"/>
          </p:cNvPicPr>
          <p:nvPr/>
        </p:nvPicPr>
        <p:blipFill>
          <a:blip r:embed="rId5" cstate="print"/>
          <a:srcRect/>
          <a:stretch>
            <a:fillRect/>
          </a:stretch>
        </p:blipFill>
        <p:spPr bwMode="auto">
          <a:xfrm>
            <a:off x="5857884" y="3714752"/>
            <a:ext cx="3286116" cy="3143248"/>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101379" name="Picture 3"/>
          <p:cNvPicPr>
            <a:picLocks noGrp="1" noChangeAspect="1" noChangeArrowheads="1"/>
          </p:cNvPicPr>
          <p:nvPr>
            <p:ph idx="1"/>
          </p:nvPr>
        </p:nvPicPr>
        <p:blipFill>
          <a:blip r:embed="rId2" cstate="print"/>
          <a:srcRect/>
          <a:stretch>
            <a:fillRect/>
          </a:stretch>
        </p:blipFill>
        <p:spPr bwMode="auto">
          <a:xfrm>
            <a:off x="5857884" y="0"/>
            <a:ext cx="3286116" cy="2857496"/>
          </a:xfrm>
          <a:prstGeom prst="rect">
            <a:avLst/>
          </a:prstGeom>
          <a:noFill/>
          <a:ln w="9525">
            <a:noFill/>
            <a:miter lim="800000"/>
            <a:headEnd/>
            <a:tailEnd/>
          </a:ln>
          <a:effectLst/>
        </p:spPr>
      </p:pic>
      <p:pic>
        <p:nvPicPr>
          <p:cNvPr id="101383" name="Picture 7"/>
          <p:cNvPicPr>
            <a:picLocks noChangeAspect="1" noChangeArrowheads="1"/>
          </p:cNvPicPr>
          <p:nvPr/>
        </p:nvPicPr>
        <p:blipFill>
          <a:blip r:embed="rId3" cstate="print"/>
          <a:srcRect/>
          <a:stretch>
            <a:fillRect/>
          </a:stretch>
        </p:blipFill>
        <p:spPr bwMode="auto">
          <a:xfrm>
            <a:off x="0" y="3775176"/>
            <a:ext cx="3643306" cy="2297030"/>
          </a:xfrm>
          <a:prstGeom prst="rect">
            <a:avLst/>
          </a:prstGeom>
          <a:noFill/>
          <a:ln w="9525">
            <a:noFill/>
            <a:miter lim="800000"/>
            <a:headEnd/>
            <a:tailEnd/>
          </a:ln>
          <a:effectLst/>
        </p:spPr>
      </p:pic>
      <p:pic>
        <p:nvPicPr>
          <p:cNvPr id="101384" name="Picture 8"/>
          <p:cNvPicPr>
            <a:picLocks noChangeAspect="1" noChangeArrowheads="1"/>
          </p:cNvPicPr>
          <p:nvPr/>
        </p:nvPicPr>
        <p:blipFill>
          <a:blip r:embed="rId4" cstate="print"/>
          <a:srcRect/>
          <a:stretch>
            <a:fillRect/>
          </a:stretch>
        </p:blipFill>
        <p:spPr bwMode="auto">
          <a:xfrm>
            <a:off x="0" y="0"/>
            <a:ext cx="3786182" cy="2928934"/>
          </a:xfrm>
          <a:prstGeom prst="rect">
            <a:avLst/>
          </a:prstGeom>
          <a:noFill/>
          <a:ln w="9525">
            <a:noFill/>
            <a:miter lim="800000"/>
            <a:headEnd/>
            <a:tailEnd/>
          </a:ln>
          <a:effectLst/>
        </p:spPr>
      </p:pic>
      <p:pic>
        <p:nvPicPr>
          <p:cNvPr id="101385" name="Picture 9"/>
          <p:cNvPicPr>
            <a:picLocks noChangeAspect="1" noChangeArrowheads="1"/>
          </p:cNvPicPr>
          <p:nvPr/>
        </p:nvPicPr>
        <p:blipFill>
          <a:blip r:embed="rId5" cstate="print"/>
          <a:srcRect/>
          <a:stretch>
            <a:fillRect/>
          </a:stretch>
        </p:blipFill>
        <p:spPr bwMode="auto">
          <a:xfrm>
            <a:off x="5786446" y="3714752"/>
            <a:ext cx="3357554" cy="2357454"/>
          </a:xfrm>
          <a:prstGeom prst="rect">
            <a:avLst/>
          </a:prstGeom>
          <a:noFill/>
          <a:ln w="9525">
            <a:noFill/>
            <a:miter lim="800000"/>
            <a:headEnd/>
            <a:tailEnd/>
          </a:ln>
          <a:effectLst/>
        </p:spPr>
      </p:pic>
      <p:sp>
        <p:nvSpPr>
          <p:cNvPr id="14" name="ZoneTexte 13"/>
          <p:cNvSpPr txBox="1"/>
          <p:nvPr/>
        </p:nvSpPr>
        <p:spPr>
          <a:xfrm>
            <a:off x="0" y="2928934"/>
            <a:ext cx="5072066" cy="923330"/>
          </a:xfrm>
          <a:prstGeom prst="rect">
            <a:avLst/>
          </a:prstGeom>
          <a:noFill/>
        </p:spPr>
        <p:txBody>
          <a:bodyPr wrap="square" rtlCol="0">
            <a:spAutoFit/>
          </a:bodyPr>
          <a:lstStyle/>
          <a:p>
            <a:r>
              <a:rPr lang="fr-FR" b="1" dirty="0"/>
              <a:t>important épaississement pariétal</a:t>
            </a:r>
          </a:p>
          <a:p>
            <a:r>
              <a:rPr lang="fr-FR" b="1" dirty="0"/>
              <a:t> avec prise de contraste en cocarde,</a:t>
            </a:r>
          </a:p>
          <a:p>
            <a:r>
              <a:rPr lang="fr-FR" b="1" dirty="0"/>
              <a:t> </a:t>
            </a:r>
            <a:r>
              <a:rPr lang="fr-FR" b="1" dirty="0" err="1"/>
              <a:t>sclérolipomatose</a:t>
            </a:r>
            <a:endParaRPr lang="fr-FR" b="1" dirty="0"/>
          </a:p>
        </p:txBody>
      </p:sp>
      <p:sp>
        <p:nvSpPr>
          <p:cNvPr id="15" name="ZoneTexte 14"/>
          <p:cNvSpPr txBox="1"/>
          <p:nvPr/>
        </p:nvSpPr>
        <p:spPr>
          <a:xfrm>
            <a:off x="5857884" y="2857496"/>
            <a:ext cx="2928958" cy="923330"/>
          </a:xfrm>
          <a:prstGeom prst="rect">
            <a:avLst/>
          </a:prstGeom>
          <a:noFill/>
        </p:spPr>
        <p:txBody>
          <a:bodyPr wrap="square" rtlCol="0">
            <a:spAutoFit/>
          </a:bodyPr>
          <a:lstStyle/>
          <a:p>
            <a:r>
              <a:rPr lang="fr-FR" dirty="0"/>
              <a:t>épaississement pariétal, prise de contraste intense, signe du peigne</a:t>
            </a:r>
          </a:p>
        </p:txBody>
      </p:sp>
      <p:sp>
        <p:nvSpPr>
          <p:cNvPr id="16" name="ZoneTexte 15"/>
          <p:cNvSpPr txBox="1"/>
          <p:nvPr/>
        </p:nvSpPr>
        <p:spPr>
          <a:xfrm>
            <a:off x="5643570" y="5934670"/>
            <a:ext cx="3500430" cy="923330"/>
          </a:xfrm>
          <a:prstGeom prst="rect">
            <a:avLst/>
          </a:prstGeom>
          <a:noFill/>
        </p:spPr>
        <p:txBody>
          <a:bodyPr wrap="square" rtlCol="0">
            <a:spAutoFit/>
          </a:bodyPr>
          <a:lstStyle/>
          <a:p>
            <a:r>
              <a:rPr lang="fr-FR" dirty="0"/>
              <a:t>épaississement pariétal, rehaussement pariétal intense et fistule avec abcès.</a:t>
            </a:r>
          </a:p>
        </p:txBody>
      </p:sp>
      <p:sp>
        <p:nvSpPr>
          <p:cNvPr id="17" name="ZoneTexte 16"/>
          <p:cNvSpPr txBox="1"/>
          <p:nvPr/>
        </p:nvSpPr>
        <p:spPr>
          <a:xfrm>
            <a:off x="0" y="6211669"/>
            <a:ext cx="4286280" cy="646331"/>
          </a:xfrm>
          <a:prstGeom prst="rect">
            <a:avLst/>
          </a:prstGeom>
          <a:noFill/>
        </p:spPr>
        <p:txBody>
          <a:bodyPr wrap="square" rtlCol="0">
            <a:spAutoFit/>
          </a:bodyPr>
          <a:lstStyle/>
          <a:p>
            <a:r>
              <a:rPr lang="fr-FR" dirty="0"/>
              <a:t>épaississement pariétal, </a:t>
            </a:r>
            <a:r>
              <a:rPr lang="fr-FR" dirty="0" err="1"/>
              <a:t>hypersignal</a:t>
            </a:r>
            <a:r>
              <a:rPr lang="fr-FR" dirty="0"/>
              <a:t> relatif pariétal</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chemeClr val="accent6">
                    <a:lumMod val="50000"/>
                  </a:schemeClr>
                </a:solidFill>
              </a:rPr>
              <a:t>Plan (2):</a:t>
            </a:r>
          </a:p>
        </p:txBody>
      </p:sp>
      <p:sp>
        <p:nvSpPr>
          <p:cNvPr id="3" name="Espace réservé du contenu 2"/>
          <p:cNvSpPr>
            <a:spLocks noGrp="1"/>
          </p:cNvSpPr>
          <p:nvPr>
            <p:ph idx="1"/>
          </p:nvPr>
        </p:nvSpPr>
        <p:spPr/>
        <p:txBody>
          <a:bodyPr/>
          <a:lstStyle/>
          <a:p>
            <a:pPr marL="708660" indent="-571500">
              <a:buNone/>
            </a:pPr>
            <a:r>
              <a:rPr lang="fr-FR" dirty="0"/>
              <a:t>V .Formes clinique</a:t>
            </a:r>
          </a:p>
          <a:p>
            <a:pPr marL="708660" indent="-571500">
              <a:buNone/>
            </a:pPr>
            <a:r>
              <a:rPr lang="fr-FR" dirty="0"/>
              <a:t>VI. Diagnostique                                                              1- Diagnostique positif                                            2- Diagnostique différentiel</a:t>
            </a:r>
          </a:p>
          <a:p>
            <a:pPr marL="708660" indent="-571500">
              <a:buNone/>
            </a:pPr>
            <a:r>
              <a:rPr lang="fr-FR" dirty="0"/>
              <a:t>VII. Colites indéterminées </a:t>
            </a:r>
          </a:p>
          <a:p>
            <a:pPr marL="708660" indent="-571500">
              <a:buNone/>
            </a:pPr>
            <a:r>
              <a:rPr lang="fr-FR" dirty="0" err="1"/>
              <a:t>VIII.Traitement</a:t>
            </a:r>
            <a:endParaRPr lang="fr-FR" dirty="0"/>
          </a:p>
          <a:p>
            <a:pPr marL="708660" indent="-571500">
              <a:buNone/>
            </a:pPr>
            <a:r>
              <a:rPr lang="fr-FR" dirty="0"/>
              <a:t>IX. Conclusion</a:t>
            </a:r>
          </a:p>
          <a:p>
            <a:endParaRPr lang="fr-F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82528"/>
          </a:xfrm>
        </p:spPr>
        <p:txBody>
          <a:bodyPr>
            <a:normAutofit fontScale="90000"/>
          </a:bodyPr>
          <a:lstStyle/>
          <a:p>
            <a:endParaRPr lang="fr-FR" dirty="0"/>
          </a:p>
        </p:txBody>
      </p:sp>
      <p:sp>
        <p:nvSpPr>
          <p:cNvPr id="3" name="Espace réservé du contenu 2"/>
          <p:cNvSpPr>
            <a:spLocks noGrp="1"/>
          </p:cNvSpPr>
          <p:nvPr>
            <p:ph idx="1"/>
          </p:nvPr>
        </p:nvSpPr>
        <p:spPr>
          <a:xfrm>
            <a:off x="0" y="500042"/>
            <a:ext cx="9144000" cy="6357958"/>
          </a:xfrm>
        </p:spPr>
        <p:txBody>
          <a:bodyPr>
            <a:normAutofit/>
          </a:bodyPr>
          <a:lstStyle/>
          <a:p>
            <a:pPr>
              <a:buNone/>
            </a:pPr>
            <a:r>
              <a:rPr lang="fr-FR" sz="4000" b="1" dirty="0"/>
              <a:t> RCH:</a:t>
            </a:r>
          </a:p>
          <a:p>
            <a:pPr>
              <a:buNone/>
            </a:pPr>
            <a:r>
              <a:rPr lang="fr-FR" sz="3200" b="1" dirty="0">
                <a:solidFill>
                  <a:schemeClr val="accent4">
                    <a:lumMod val="75000"/>
                  </a:schemeClr>
                </a:solidFill>
              </a:rPr>
              <a:t>ASP:</a:t>
            </a:r>
          </a:p>
          <a:p>
            <a:pPr>
              <a:buNone/>
            </a:pPr>
            <a:r>
              <a:rPr lang="fr-FR" sz="3200" dirty="0"/>
              <a:t> </a:t>
            </a:r>
            <a:r>
              <a:rPr lang="fr-FR" sz="3200" dirty="0" err="1"/>
              <a:t>Cpx</a:t>
            </a:r>
            <a:r>
              <a:rPr lang="fr-FR" sz="3200" dirty="0"/>
              <a:t>, des formes sévères (perforation ,mégacôlon toxique)</a:t>
            </a:r>
          </a:p>
          <a:p>
            <a:pPr>
              <a:buNone/>
            </a:pPr>
            <a:r>
              <a:rPr lang="fr-FR" b="1" dirty="0">
                <a:solidFill>
                  <a:schemeClr val="accent4">
                    <a:lumMod val="75000"/>
                  </a:schemeClr>
                </a:solidFill>
              </a:rPr>
              <a:t>LAVEMENT BARYTE:</a:t>
            </a:r>
          </a:p>
          <a:p>
            <a:pPr>
              <a:buNone/>
            </a:pPr>
            <a:r>
              <a:rPr lang="fr-FR" dirty="0"/>
              <a:t> Intérêt si patient refusant endoscopie ou si sténose infranchissable</a:t>
            </a:r>
          </a:p>
          <a:p>
            <a:pPr>
              <a:buNone/>
            </a:pPr>
            <a:r>
              <a:rPr lang="fr-FR" b="1" dirty="0">
                <a:solidFill>
                  <a:schemeClr val="accent4">
                    <a:lumMod val="75000"/>
                  </a:schemeClr>
                </a:solidFill>
              </a:rPr>
              <a:t>ECHO/TDM:</a:t>
            </a:r>
          </a:p>
          <a:p>
            <a:pPr>
              <a:buNone/>
            </a:pPr>
            <a:r>
              <a:rPr lang="fr-FR" dirty="0"/>
              <a:t> N’ont d’</a:t>
            </a:r>
            <a:r>
              <a:rPr lang="fr-FR" dirty="0" err="1"/>
              <a:t>interet</a:t>
            </a:r>
            <a:r>
              <a:rPr lang="fr-FR" dirty="0"/>
              <a:t> que dans les formes compliquées</a:t>
            </a:r>
          </a:p>
          <a:p>
            <a:pPr>
              <a:buNone/>
            </a:pPr>
            <a:endParaRPr lang="fr-FR" b="1" dirty="0"/>
          </a:p>
          <a:p>
            <a:pPr>
              <a:buNone/>
            </a:pPr>
            <a:endParaRPr lang="fr-FR" dirty="0"/>
          </a:p>
          <a:p>
            <a:pPr>
              <a:buNone/>
            </a:pPr>
            <a:endParaRPr lang="fr-FR" dirty="0"/>
          </a:p>
          <a:p>
            <a:pPr>
              <a:buNone/>
            </a:pPr>
            <a:endParaRPr lang="fr-FR" b="1" dirty="0"/>
          </a:p>
          <a:p>
            <a:pPr>
              <a:buNone/>
            </a:pPr>
            <a:endParaRPr lang="fr-FR" sz="3200" dirty="0"/>
          </a:p>
          <a:p>
            <a:pPr>
              <a:buNone/>
            </a:pPr>
            <a:endParaRPr lang="fr-FR" sz="3200" dirty="0"/>
          </a:p>
          <a:p>
            <a:pPr>
              <a:buNone/>
            </a:pPr>
            <a:endParaRPr lang="fr-FR" sz="4000" dirty="0"/>
          </a:p>
          <a:p>
            <a:pPr>
              <a:buNone/>
            </a:pPr>
            <a:endParaRPr lang="fr-FR" sz="4000" b="1"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1026" name="Picture 2"/>
          <p:cNvPicPr>
            <a:picLocks noGrp="1" noChangeAspect="1" noChangeArrowheads="1"/>
          </p:cNvPicPr>
          <p:nvPr>
            <p:ph idx="1"/>
          </p:nvPr>
        </p:nvPicPr>
        <p:blipFill>
          <a:blip r:embed="rId2" cstate="print"/>
          <a:srcRect/>
          <a:stretch>
            <a:fillRect/>
          </a:stretch>
        </p:blipFill>
        <p:spPr bwMode="auto">
          <a:xfrm>
            <a:off x="428596" y="714356"/>
            <a:ext cx="3851245" cy="4143404"/>
          </a:xfrm>
          <a:prstGeom prst="rect">
            <a:avLst/>
          </a:prstGeom>
          <a:noFill/>
          <a:ln w="9525">
            <a:noFill/>
            <a:miter lim="800000"/>
            <a:headEnd/>
            <a:tailEnd/>
          </a:ln>
          <a:effectLst/>
        </p:spPr>
      </p:pic>
      <p:pic>
        <p:nvPicPr>
          <p:cNvPr id="1029" name="Picture 5"/>
          <p:cNvPicPr>
            <a:picLocks noChangeAspect="1" noChangeArrowheads="1"/>
          </p:cNvPicPr>
          <p:nvPr/>
        </p:nvPicPr>
        <p:blipFill>
          <a:blip r:embed="rId3" cstate="print"/>
          <a:srcRect/>
          <a:stretch>
            <a:fillRect/>
          </a:stretch>
        </p:blipFill>
        <p:spPr bwMode="auto">
          <a:xfrm>
            <a:off x="4786314" y="785794"/>
            <a:ext cx="3857652" cy="4143404"/>
          </a:xfrm>
          <a:prstGeom prst="rect">
            <a:avLst/>
          </a:prstGeom>
          <a:noFill/>
          <a:ln w="9525">
            <a:noFill/>
            <a:miter lim="800000"/>
            <a:headEnd/>
            <a:tailEnd/>
          </a:ln>
          <a:effectLst/>
        </p:spPr>
      </p:pic>
      <p:sp>
        <p:nvSpPr>
          <p:cNvPr id="10" name="ZoneTexte 9"/>
          <p:cNvSpPr txBox="1"/>
          <p:nvPr/>
        </p:nvSpPr>
        <p:spPr>
          <a:xfrm>
            <a:off x="500034" y="5143512"/>
            <a:ext cx="8286808" cy="923330"/>
          </a:xfrm>
          <a:prstGeom prst="rect">
            <a:avLst/>
          </a:prstGeom>
          <a:noFill/>
        </p:spPr>
        <p:txBody>
          <a:bodyPr wrap="square" rtlCol="0">
            <a:spAutoFit/>
          </a:bodyPr>
          <a:lstStyle/>
          <a:p>
            <a:r>
              <a:rPr lang="fr-FR" b="1" dirty="0"/>
              <a:t>TDM après injection de produit de contraste iodé (reconstructions coronale</a:t>
            </a:r>
          </a:p>
          <a:p>
            <a:r>
              <a:rPr lang="fr-FR" b="1" dirty="0"/>
              <a:t>et coronale oblique) : </a:t>
            </a:r>
            <a:r>
              <a:rPr lang="fr-FR" b="1" dirty="0" err="1"/>
              <a:t>colectasie</a:t>
            </a:r>
            <a:r>
              <a:rPr lang="fr-FR" b="1" dirty="0"/>
              <a:t> transverse et colite sévère du côlon d’aval</a:t>
            </a:r>
          </a:p>
          <a:p>
            <a:r>
              <a:rPr lang="fr-FR" b="1" dirty="0"/>
              <a:t>avec épaississement pariétal et hyperhémie </a:t>
            </a:r>
            <a:r>
              <a:rPr lang="fr-FR" b="1" dirty="0" err="1"/>
              <a:t>péridigestive</a:t>
            </a:r>
            <a:endParaRPr lang="fr-FR"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1071546"/>
          </a:xfrm>
        </p:spPr>
        <p:txBody>
          <a:bodyPr/>
          <a:lstStyle/>
          <a:p>
            <a:r>
              <a:rPr lang="fr-FR" b="1" i="1" u="sng" dirty="0">
                <a:solidFill>
                  <a:schemeClr val="accent6">
                    <a:lumMod val="75000"/>
                  </a:schemeClr>
                </a:solidFill>
              </a:rPr>
              <a:t>2-BILANS ENDOSCOPIQUES:</a:t>
            </a:r>
          </a:p>
        </p:txBody>
      </p:sp>
      <p:graphicFrame>
        <p:nvGraphicFramePr>
          <p:cNvPr id="4" name="Tableau 3"/>
          <p:cNvGraphicFramePr>
            <a:graphicFrameLocks noGrp="1"/>
          </p:cNvGraphicFramePr>
          <p:nvPr/>
        </p:nvGraphicFramePr>
        <p:xfrm>
          <a:off x="0" y="2571744"/>
          <a:ext cx="9144000" cy="4214842"/>
        </p:xfrm>
        <a:graphic>
          <a:graphicData uri="http://schemas.openxmlformats.org/drawingml/2006/table">
            <a:tbl>
              <a:tblPr firstRow="1" bandRow="1">
                <a:tableStyleId>{08FB837D-C827-4EFA-A057-4D05807E0F7C}</a:tableStyleId>
              </a:tblPr>
              <a:tblGrid>
                <a:gridCol w="5194795">
                  <a:extLst>
                    <a:ext uri="{9D8B030D-6E8A-4147-A177-3AD203B41FA5}">
                      <a16:colId xmlns:a16="http://schemas.microsoft.com/office/drawing/2014/main" val="20000"/>
                    </a:ext>
                  </a:extLst>
                </a:gridCol>
                <a:gridCol w="3949205">
                  <a:extLst>
                    <a:ext uri="{9D8B030D-6E8A-4147-A177-3AD203B41FA5}">
                      <a16:colId xmlns:a16="http://schemas.microsoft.com/office/drawing/2014/main" val="20001"/>
                    </a:ext>
                  </a:extLst>
                </a:gridCol>
              </a:tblGrid>
              <a:tr h="654226">
                <a:tc>
                  <a:txBody>
                    <a:bodyPr/>
                    <a:lstStyle/>
                    <a:p>
                      <a:pPr algn="ctr"/>
                      <a:r>
                        <a:rPr lang="fr-FR" dirty="0"/>
                        <a:t>CROHN</a:t>
                      </a:r>
                    </a:p>
                  </a:txBody>
                  <a:tcPr/>
                </a:tc>
                <a:tc>
                  <a:txBody>
                    <a:bodyPr/>
                    <a:lstStyle/>
                    <a:p>
                      <a:pPr algn="ctr"/>
                      <a:r>
                        <a:rPr lang="fr-FR" dirty="0"/>
                        <a:t>RCH</a:t>
                      </a:r>
                    </a:p>
                  </a:txBody>
                  <a:tcPr/>
                </a:tc>
                <a:extLst>
                  <a:ext uri="{0D108BD9-81ED-4DB2-BD59-A6C34878D82A}">
                    <a16:rowId xmlns:a16="http://schemas.microsoft.com/office/drawing/2014/main" val="10000"/>
                  </a:ext>
                </a:extLst>
              </a:tr>
              <a:tr h="3560616">
                <a:tc>
                  <a:txBody>
                    <a:bodyPr/>
                    <a:lstStyle/>
                    <a:p>
                      <a:r>
                        <a:rPr kumimoji="0" lang="fr-FR" sz="1800" kern="1200" baseline="0" dirty="0"/>
                        <a:t>- érythème</a:t>
                      </a:r>
                    </a:p>
                    <a:p>
                      <a:r>
                        <a:rPr kumimoji="0" lang="fr-FR" sz="1800" kern="1200" baseline="0" dirty="0"/>
                        <a:t>- Ulcérations </a:t>
                      </a:r>
                      <a:r>
                        <a:rPr kumimoji="0" lang="fr-FR" sz="1800" kern="1200" baseline="0" dirty="0" err="1"/>
                        <a:t>aphtoides</a:t>
                      </a:r>
                      <a:r>
                        <a:rPr kumimoji="0" lang="fr-FR" sz="1800" kern="1200" baseline="0" dirty="0"/>
                        <a:t> </a:t>
                      </a:r>
                    </a:p>
                    <a:p>
                      <a:r>
                        <a:rPr kumimoji="0" lang="fr-FR" sz="1800" kern="1200" baseline="0" dirty="0"/>
                        <a:t>- sténoses,  orifices fistuleux</a:t>
                      </a:r>
                    </a:p>
                    <a:p>
                      <a:r>
                        <a:rPr kumimoji="0" lang="fr-FR" sz="1800" kern="1200" baseline="0" dirty="0"/>
                        <a:t>- </a:t>
                      </a:r>
                      <a:r>
                        <a:rPr kumimoji="0" lang="fr-FR" sz="1800" kern="1200" baseline="0" dirty="0" err="1"/>
                        <a:t>pseudopolypes</a:t>
                      </a:r>
                      <a:endParaRPr kumimoji="0" lang="fr-FR" sz="1800" kern="1200" baseline="0" dirty="0"/>
                    </a:p>
                    <a:p>
                      <a:r>
                        <a:rPr kumimoji="0" lang="fr-FR" sz="1800" kern="1200" baseline="0" dirty="0"/>
                        <a:t>- lésions discontinues, hétérogènes, intervalles sains</a:t>
                      </a:r>
                      <a:endParaRPr lang="fr-FR" dirty="0"/>
                    </a:p>
                  </a:txBody>
                  <a:tcPr/>
                </a:tc>
                <a:tc>
                  <a:txBody>
                    <a:bodyPr/>
                    <a:lstStyle/>
                    <a:p>
                      <a:pPr>
                        <a:buFontTx/>
                        <a:buChar char="-"/>
                      </a:pPr>
                      <a:r>
                        <a:rPr kumimoji="0" lang="fr-FR" sz="1800" kern="1200" baseline="0" dirty="0"/>
                        <a:t>érythème, fragilité, saignement au contact</a:t>
                      </a:r>
                    </a:p>
                    <a:p>
                      <a:pPr>
                        <a:buFontTx/>
                        <a:buChar char="-"/>
                      </a:pPr>
                      <a:r>
                        <a:rPr kumimoji="0" lang="fr-FR" sz="1800" kern="1200" baseline="0" dirty="0"/>
                        <a:t>-aspect granité de la muqueuse</a:t>
                      </a:r>
                    </a:p>
                    <a:p>
                      <a:r>
                        <a:rPr kumimoji="0" lang="fr-FR" sz="1800" kern="1200" baseline="0" dirty="0"/>
                        <a:t>- ulcérations</a:t>
                      </a:r>
                    </a:p>
                    <a:p>
                      <a:r>
                        <a:rPr kumimoji="0" lang="fr-FR" sz="1800" kern="1200" baseline="0" dirty="0"/>
                        <a:t>- </a:t>
                      </a:r>
                      <a:r>
                        <a:rPr kumimoji="0" lang="fr-FR" sz="1800" kern="1200" baseline="0" dirty="0" err="1"/>
                        <a:t>pseudopolypes</a:t>
                      </a:r>
                      <a:endParaRPr kumimoji="0" lang="fr-FR" sz="1800" kern="1200" baseline="0" dirty="0"/>
                    </a:p>
                    <a:p>
                      <a:r>
                        <a:rPr kumimoji="0" lang="fr-FR" sz="1800" kern="1200" baseline="0" dirty="0"/>
                        <a:t>- lésions continues, homogènes du rectum vers les segments</a:t>
                      </a:r>
                    </a:p>
                    <a:p>
                      <a:r>
                        <a:rPr kumimoji="0" lang="fr-FR" sz="1800" kern="1200" baseline="0" dirty="0"/>
                        <a:t>d’amont</a:t>
                      </a:r>
                      <a:endParaRPr lang="fr-FR" dirty="0"/>
                    </a:p>
                  </a:txBody>
                  <a:tcPr/>
                </a:tc>
                <a:extLst>
                  <a:ext uri="{0D108BD9-81ED-4DB2-BD59-A6C34878D82A}">
                    <a16:rowId xmlns:a16="http://schemas.microsoft.com/office/drawing/2014/main" val="10001"/>
                  </a:ext>
                </a:extLst>
              </a:tr>
            </a:tbl>
          </a:graphicData>
        </a:graphic>
      </p:graphicFrame>
      <p:sp>
        <p:nvSpPr>
          <p:cNvPr id="6" name="ZoneTexte 5"/>
          <p:cNvSpPr txBox="1"/>
          <p:nvPr/>
        </p:nvSpPr>
        <p:spPr>
          <a:xfrm>
            <a:off x="714348" y="1000108"/>
            <a:ext cx="6572296" cy="1200329"/>
          </a:xfrm>
          <a:prstGeom prst="rect">
            <a:avLst/>
          </a:prstGeom>
          <a:noFill/>
        </p:spPr>
        <p:txBody>
          <a:bodyPr wrap="square" rtlCol="0">
            <a:spAutoFit/>
          </a:bodyPr>
          <a:lstStyle/>
          <a:p>
            <a:r>
              <a:rPr lang="fr-FR" sz="2400" b="1" dirty="0"/>
              <a:t>1 -Recto-</a:t>
            </a:r>
            <a:r>
              <a:rPr lang="fr-FR" sz="2400" b="1" dirty="0" err="1"/>
              <a:t>sigmoidoscopie</a:t>
            </a:r>
            <a:r>
              <a:rPr lang="fr-FR" sz="2400" b="1" dirty="0"/>
              <a:t>/</a:t>
            </a:r>
            <a:r>
              <a:rPr lang="fr-FR" sz="2400" b="1" dirty="0" err="1"/>
              <a:t>ileo</a:t>
            </a:r>
            <a:r>
              <a:rPr lang="fr-FR" sz="2400" b="1" dirty="0"/>
              <a:t> –coloscopie:</a:t>
            </a:r>
          </a:p>
          <a:p>
            <a:endParaRPr lang="fr-FR" sz="2400" b="1" dirty="0"/>
          </a:p>
          <a:p>
            <a:endParaRPr lang="fr-FR" sz="2400" b="1" dirty="0"/>
          </a:p>
        </p:txBody>
      </p:sp>
      <p:sp>
        <p:nvSpPr>
          <p:cNvPr id="9" name="Rectangle 8"/>
          <p:cNvSpPr/>
          <p:nvPr/>
        </p:nvSpPr>
        <p:spPr>
          <a:xfrm>
            <a:off x="357158" y="1571612"/>
            <a:ext cx="8215370" cy="1015663"/>
          </a:xfrm>
          <a:prstGeom prst="rect">
            <a:avLst/>
          </a:prstGeom>
        </p:spPr>
        <p:txBody>
          <a:bodyPr wrap="square">
            <a:spAutoFit/>
          </a:bodyPr>
          <a:lstStyle/>
          <a:p>
            <a:r>
              <a:rPr lang="fr-FR" sz="2000" b="1" dirty="0"/>
              <a:t>Biopsies systématiques iléales distales, coliques droites, coliques gauches et rectales (3 par site) , biopsies dirigées sur les lésions macroscopiques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flipV="1">
            <a:off x="457200" y="214290"/>
            <a:ext cx="8229600" cy="60348"/>
          </a:xfrm>
        </p:spPr>
        <p:txBody>
          <a:bodyPr>
            <a:normAutofit fontScale="90000"/>
          </a:bodyPr>
          <a:lstStyle/>
          <a:p>
            <a:endParaRPr lang="fr-FR" dirty="0"/>
          </a:p>
        </p:txBody>
      </p:sp>
      <p:sp>
        <p:nvSpPr>
          <p:cNvPr id="3" name="Espace réservé du contenu 2"/>
          <p:cNvSpPr>
            <a:spLocks noGrp="1"/>
          </p:cNvSpPr>
          <p:nvPr>
            <p:ph idx="1"/>
          </p:nvPr>
        </p:nvSpPr>
        <p:spPr>
          <a:xfrm>
            <a:off x="0" y="714356"/>
            <a:ext cx="9144000" cy="6143644"/>
          </a:xfrm>
        </p:spPr>
        <p:txBody>
          <a:bodyPr/>
          <a:lstStyle/>
          <a:p>
            <a:pPr>
              <a:buNone/>
            </a:pPr>
            <a:r>
              <a:rPr lang="fr-FR" b="1" dirty="0">
                <a:solidFill>
                  <a:schemeClr val="accent4">
                    <a:lumMod val="75000"/>
                  </a:schemeClr>
                </a:solidFill>
              </a:rPr>
              <a:t>2-</a:t>
            </a:r>
            <a:r>
              <a:rPr lang="fr-FR" b="1" dirty="0" err="1">
                <a:solidFill>
                  <a:schemeClr val="accent4">
                    <a:lumMod val="75000"/>
                  </a:schemeClr>
                </a:solidFill>
              </a:rPr>
              <a:t>Fibro</a:t>
            </a:r>
            <a:r>
              <a:rPr lang="fr-FR" b="1" dirty="0">
                <a:solidFill>
                  <a:schemeClr val="accent4">
                    <a:lumMod val="75000"/>
                  </a:schemeClr>
                </a:solidFill>
              </a:rPr>
              <a:t> </a:t>
            </a:r>
            <a:r>
              <a:rPr lang="fr-FR" b="1" dirty="0" err="1">
                <a:solidFill>
                  <a:schemeClr val="accent4">
                    <a:lumMod val="75000"/>
                  </a:schemeClr>
                </a:solidFill>
              </a:rPr>
              <a:t>oesogastroduodenale</a:t>
            </a:r>
            <a:r>
              <a:rPr lang="fr-FR" b="1" dirty="0">
                <a:solidFill>
                  <a:schemeClr val="accent4">
                    <a:lumMod val="75000"/>
                  </a:schemeClr>
                </a:solidFill>
              </a:rPr>
              <a:t>:</a:t>
            </a:r>
          </a:p>
          <a:p>
            <a:r>
              <a:rPr lang="fr-FR" dirty="0"/>
              <a:t> Pour compléter le bilan lésionnel de MC</a:t>
            </a:r>
            <a:endParaRPr lang="fr-FR" b="1" dirty="0"/>
          </a:p>
          <a:p>
            <a:r>
              <a:rPr lang="fr-FR" dirty="0"/>
              <a:t>Biopsies systématiques duodénales distales, </a:t>
            </a:r>
            <a:r>
              <a:rPr lang="fr-FR" dirty="0" err="1"/>
              <a:t>antrales</a:t>
            </a:r>
            <a:r>
              <a:rPr lang="fr-FR" dirty="0"/>
              <a:t> et </a:t>
            </a:r>
            <a:r>
              <a:rPr lang="fr-FR" dirty="0" err="1"/>
              <a:t>fundiques</a:t>
            </a:r>
            <a:r>
              <a:rPr lang="fr-FR" dirty="0"/>
              <a:t> (3 par site)</a:t>
            </a:r>
          </a:p>
          <a:p>
            <a:r>
              <a:rPr lang="fr-FR" dirty="0"/>
              <a:t> Biopsies dirigées sur les lésions macroscopiques</a:t>
            </a:r>
          </a:p>
          <a:p>
            <a:pPr>
              <a:buNone/>
            </a:pPr>
            <a:r>
              <a:rPr lang="fr-FR" b="1" dirty="0">
                <a:solidFill>
                  <a:schemeClr val="accent4">
                    <a:lumMod val="75000"/>
                  </a:schemeClr>
                </a:solidFill>
              </a:rPr>
              <a:t>3-Vidéo-capsule:</a:t>
            </a:r>
          </a:p>
          <a:p>
            <a:pPr>
              <a:buNone/>
            </a:pPr>
            <a:r>
              <a:rPr lang="fr-FR" dirty="0"/>
              <a:t> si les lésions observées en endoscopie conventionnelle et en imagerie(</a:t>
            </a:r>
            <a:r>
              <a:rPr lang="fr-FR" dirty="0" err="1"/>
              <a:t>entéro</a:t>
            </a:r>
            <a:r>
              <a:rPr lang="fr-FR" dirty="0"/>
              <a:t>-IRM ou </a:t>
            </a:r>
            <a:r>
              <a:rPr lang="fr-FR" dirty="0" err="1"/>
              <a:t>entéro</a:t>
            </a:r>
            <a:r>
              <a:rPr lang="fr-FR" dirty="0"/>
              <a:t>-TDM) semblent insuffisantes pour expliquer le tableau clinique et biologique, en l’absence de sténose.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964409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35834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3108" y="2786058"/>
            <a:ext cx="8229600" cy="1143000"/>
          </a:xfrm>
        </p:spPr>
        <p:txBody>
          <a:bodyPr/>
          <a:lstStyle/>
          <a:p>
            <a:r>
              <a:rPr lang="fr-FR" i="1" u="sng" dirty="0">
                <a:solidFill>
                  <a:schemeClr val="accent6">
                    <a:lumMod val="75000"/>
                  </a:schemeClr>
                </a:solidFill>
              </a:rPr>
              <a:t>D- Histologie:</a:t>
            </a:r>
            <a:endParaRPr lang="fr-F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b="1" i="1" u="sng" dirty="0">
              <a:solidFill>
                <a:schemeClr val="accent6">
                  <a:lumMod val="75000"/>
                </a:schemeClr>
              </a:solidFill>
            </a:endParaRPr>
          </a:p>
        </p:txBody>
      </p:sp>
      <p:graphicFrame>
        <p:nvGraphicFramePr>
          <p:cNvPr id="4" name="Tableau 3"/>
          <p:cNvGraphicFramePr>
            <a:graphicFrameLocks noGrp="1"/>
          </p:cNvGraphicFramePr>
          <p:nvPr/>
        </p:nvGraphicFramePr>
        <p:xfrm>
          <a:off x="0" y="0"/>
          <a:ext cx="9144000" cy="7072338"/>
        </p:xfrm>
        <a:graphic>
          <a:graphicData uri="http://schemas.openxmlformats.org/drawingml/2006/table">
            <a:tbl>
              <a:tblPr firstRow="1" bandRow="1">
                <a:tableStyleId>{F5AB1C69-6EDB-4FF4-983F-18BD219EF322}</a:tableStyleId>
              </a:tblPr>
              <a:tblGrid>
                <a:gridCol w="3048001">
                  <a:extLst>
                    <a:ext uri="{9D8B030D-6E8A-4147-A177-3AD203B41FA5}">
                      <a16:colId xmlns:a16="http://schemas.microsoft.com/office/drawing/2014/main" val="20000"/>
                    </a:ext>
                  </a:extLst>
                </a:gridCol>
                <a:gridCol w="3176067">
                  <a:extLst>
                    <a:ext uri="{9D8B030D-6E8A-4147-A177-3AD203B41FA5}">
                      <a16:colId xmlns:a16="http://schemas.microsoft.com/office/drawing/2014/main" val="20001"/>
                    </a:ext>
                  </a:extLst>
                </a:gridCol>
                <a:gridCol w="2919932">
                  <a:extLst>
                    <a:ext uri="{9D8B030D-6E8A-4147-A177-3AD203B41FA5}">
                      <a16:colId xmlns:a16="http://schemas.microsoft.com/office/drawing/2014/main" val="20002"/>
                    </a:ext>
                  </a:extLst>
                </a:gridCol>
              </a:tblGrid>
              <a:tr h="574272">
                <a:tc>
                  <a:txBody>
                    <a:bodyPr/>
                    <a:lstStyle/>
                    <a:p>
                      <a:endParaRPr lang="fr-FR" dirty="0"/>
                    </a:p>
                  </a:txBody>
                  <a:tcPr/>
                </a:tc>
                <a:tc>
                  <a:txBody>
                    <a:bodyPr/>
                    <a:lstStyle/>
                    <a:p>
                      <a:r>
                        <a:rPr lang="fr-FR" dirty="0"/>
                        <a:t>CROHN</a:t>
                      </a:r>
                    </a:p>
                  </a:txBody>
                  <a:tcPr/>
                </a:tc>
                <a:tc>
                  <a:txBody>
                    <a:bodyPr/>
                    <a:lstStyle/>
                    <a:p>
                      <a:r>
                        <a:rPr lang="fr-FR" dirty="0"/>
                        <a:t>RCH</a:t>
                      </a:r>
                    </a:p>
                  </a:txBody>
                  <a:tcPr/>
                </a:tc>
                <a:extLst>
                  <a:ext uri="{0D108BD9-81ED-4DB2-BD59-A6C34878D82A}">
                    <a16:rowId xmlns:a16="http://schemas.microsoft.com/office/drawing/2014/main" val="10000"/>
                  </a:ext>
                </a:extLst>
              </a:tr>
              <a:tr h="1928417">
                <a:tc>
                  <a:txBody>
                    <a:bodyPr/>
                    <a:lstStyle/>
                    <a:p>
                      <a:r>
                        <a:rPr lang="fr-FR" dirty="0"/>
                        <a:t>TOPOGRAPHIE</a:t>
                      </a:r>
                    </a:p>
                  </a:txBody>
                  <a:tcPr/>
                </a:tc>
                <a:tc>
                  <a:txBody>
                    <a:bodyPr/>
                    <a:lstStyle/>
                    <a:p>
                      <a:r>
                        <a:rPr lang="fr-FR" dirty="0"/>
                        <a:t>Iléale</a:t>
                      </a:r>
                      <a:r>
                        <a:rPr lang="fr-FR" baseline="0" dirty="0"/>
                        <a:t> pure: 30%</a:t>
                      </a:r>
                    </a:p>
                    <a:p>
                      <a:r>
                        <a:rPr lang="fr-FR" baseline="0" dirty="0"/>
                        <a:t>Colique pure: 20-30%</a:t>
                      </a:r>
                    </a:p>
                    <a:p>
                      <a:r>
                        <a:rPr lang="fr-FR" baseline="0" dirty="0"/>
                        <a:t>Iléo colique: 50%</a:t>
                      </a:r>
                    </a:p>
                    <a:p>
                      <a:r>
                        <a:rPr lang="fr-FR" baseline="0" dirty="0"/>
                        <a:t>LAP: 20%</a:t>
                      </a:r>
                      <a:endParaRPr lang="fr-FR" dirty="0"/>
                    </a:p>
                  </a:txBody>
                  <a:tcPr/>
                </a:tc>
                <a:tc>
                  <a:txBody>
                    <a:bodyPr/>
                    <a:lstStyle/>
                    <a:p>
                      <a:r>
                        <a:rPr lang="fr-FR" dirty="0"/>
                        <a:t>Rectite: 40%</a:t>
                      </a:r>
                    </a:p>
                    <a:p>
                      <a:r>
                        <a:rPr lang="fr-FR" dirty="0" err="1"/>
                        <a:t>Rectosigmoidite</a:t>
                      </a:r>
                      <a:r>
                        <a:rPr lang="fr-FR" dirty="0"/>
                        <a:t>: 30%</a:t>
                      </a:r>
                    </a:p>
                    <a:p>
                      <a:r>
                        <a:rPr lang="fr-FR" dirty="0"/>
                        <a:t>Atteignant</a:t>
                      </a:r>
                      <a:r>
                        <a:rPr lang="fr-FR" baseline="0" dirty="0"/>
                        <a:t> Dr: 15%</a:t>
                      </a:r>
                    </a:p>
                    <a:p>
                      <a:r>
                        <a:rPr lang="fr-FR" baseline="0" dirty="0" err="1"/>
                        <a:t>Pancolite</a:t>
                      </a:r>
                      <a:r>
                        <a:rPr lang="fr-FR" baseline="0" dirty="0"/>
                        <a:t>: 15%</a:t>
                      </a:r>
                      <a:endParaRPr lang="fr-FR" dirty="0"/>
                    </a:p>
                  </a:txBody>
                  <a:tcPr/>
                </a:tc>
                <a:extLst>
                  <a:ext uri="{0D108BD9-81ED-4DB2-BD59-A6C34878D82A}">
                    <a16:rowId xmlns:a16="http://schemas.microsoft.com/office/drawing/2014/main" val="10001"/>
                  </a:ext>
                </a:extLst>
              </a:tr>
              <a:tr h="4569649">
                <a:tc>
                  <a:txBody>
                    <a:bodyPr/>
                    <a:lstStyle/>
                    <a:p>
                      <a:r>
                        <a:rPr lang="fr-FR" dirty="0"/>
                        <a:t>MACROSCOPIE</a:t>
                      </a:r>
                    </a:p>
                  </a:txBody>
                  <a:tcPr/>
                </a:tc>
                <a:tc>
                  <a:txBody>
                    <a:bodyPr/>
                    <a:lstStyle/>
                    <a:p>
                      <a:pPr marL="609600" indent="-609600">
                        <a:lnSpc>
                          <a:spcPct val="80000"/>
                        </a:lnSpc>
                        <a:buFontTx/>
                        <a:buNone/>
                      </a:pPr>
                      <a:r>
                        <a:rPr lang="fr-FR" sz="1800" dirty="0">
                          <a:effectLst/>
                        </a:rPr>
                        <a:t>-Intervalles de muqueuse saine. </a:t>
                      </a:r>
                    </a:p>
                    <a:p>
                      <a:pPr marL="609600" indent="-609600">
                        <a:lnSpc>
                          <a:spcPct val="80000"/>
                        </a:lnSpc>
                        <a:buFontTx/>
                        <a:buNone/>
                      </a:pPr>
                      <a:r>
                        <a:rPr lang="fr-FR" sz="1800" dirty="0">
                          <a:effectLst/>
                        </a:rPr>
                        <a:t>-Asymétrie</a:t>
                      </a:r>
                    </a:p>
                    <a:p>
                      <a:pPr marL="609600" indent="-609600">
                        <a:lnSpc>
                          <a:spcPct val="80000"/>
                        </a:lnSpc>
                        <a:buFontTx/>
                        <a:buNone/>
                      </a:pPr>
                      <a:r>
                        <a:rPr lang="fr-FR" sz="1800" dirty="0">
                          <a:effectLst/>
                        </a:rPr>
                        <a:t>(bord mésentérique</a:t>
                      </a:r>
                      <a:r>
                        <a:rPr lang="fr-FR" sz="1800" baseline="0" dirty="0">
                          <a:effectLst/>
                        </a:rPr>
                        <a:t> </a:t>
                      </a:r>
                      <a:r>
                        <a:rPr lang="fr-FR" sz="1800" dirty="0">
                          <a:effectLst/>
                        </a:rPr>
                        <a:t>de l'intestin +++). </a:t>
                      </a:r>
                    </a:p>
                    <a:p>
                      <a:pPr marL="609600" indent="-609600">
                        <a:lnSpc>
                          <a:spcPct val="80000"/>
                        </a:lnSpc>
                        <a:buFontTx/>
                        <a:buNone/>
                      </a:pPr>
                      <a:r>
                        <a:rPr lang="fr-FR" sz="1800" dirty="0">
                          <a:effectLst/>
                        </a:rPr>
                        <a:t>- Type :  </a:t>
                      </a:r>
                    </a:p>
                    <a:p>
                      <a:pPr marL="609600" indent="-609600">
                        <a:lnSpc>
                          <a:spcPct val="80000"/>
                        </a:lnSpc>
                        <a:buFontTx/>
                        <a:buNone/>
                      </a:pPr>
                      <a:r>
                        <a:rPr lang="fr-FR" sz="1800" dirty="0">
                          <a:effectLst/>
                        </a:rPr>
                        <a:t>     /Erythème en plaque ou en bande.  </a:t>
                      </a:r>
                    </a:p>
                    <a:p>
                      <a:pPr marL="609600" indent="-609600">
                        <a:lnSpc>
                          <a:spcPct val="80000"/>
                        </a:lnSpc>
                        <a:buFontTx/>
                        <a:buNone/>
                      </a:pPr>
                      <a:r>
                        <a:rPr lang="fr-FR" sz="1800" baseline="0" dirty="0">
                          <a:effectLst/>
                        </a:rPr>
                        <a:t>     /</a:t>
                      </a:r>
                      <a:r>
                        <a:rPr lang="fr-FR" sz="1800" dirty="0">
                          <a:effectLst/>
                        </a:rPr>
                        <a:t>Ulcération:</a:t>
                      </a:r>
                      <a:r>
                        <a:rPr lang="fr-FR" sz="1800" baseline="0" dirty="0">
                          <a:effectLst/>
                        </a:rPr>
                        <a:t> </a:t>
                      </a:r>
                      <a:r>
                        <a:rPr lang="fr-FR" sz="1800" baseline="0" dirty="0" err="1">
                          <a:effectLst/>
                        </a:rPr>
                        <a:t>a</a:t>
                      </a:r>
                      <a:r>
                        <a:rPr lang="fr-FR" sz="1800" dirty="0" err="1">
                          <a:effectLst/>
                        </a:rPr>
                        <a:t>phtoïde</a:t>
                      </a:r>
                      <a:r>
                        <a:rPr lang="fr-FR" sz="1800" dirty="0">
                          <a:effectLst/>
                        </a:rPr>
                        <a:t>  </a:t>
                      </a:r>
                    </a:p>
                    <a:p>
                      <a:pPr marL="609600" indent="-609600">
                        <a:lnSpc>
                          <a:spcPct val="80000"/>
                        </a:lnSpc>
                        <a:buFontTx/>
                        <a:buNone/>
                      </a:pPr>
                      <a:r>
                        <a:rPr lang="fr-FR" sz="1800" dirty="0">
                          <a:effectLst/>
                        </a:rPr>
                        <a:t>    superficielle,</a:t>
                      </a:r>
                      <a:r>
                        <a:rPr lang="fr-FR" sz="1800" baseline="0" dirty="0">
                          <a:effectLst/>
                        </a:rPr>
                        <a:t> p</a:t>
                      </a:r>
                      <a:r>
                        <a:rPr lang="fr-FR" sz="1800" dirty="0">
                          <a:effectLst/>
                        </a:rPr>
                        <a:t>rofonde.</a:t>
                      </a:r>
                    </a:p>
                    <a:p>
                      <a:pPr marL="609600" indent="-609600">
                        <a:lnSpc>
                          <a:spcPct val="80000"/>
                        </a:lnSpc>
                        <a:buFontTx/>
                        <a:buNone/>
                      </a:pPr>
                      <a:r>
                        <a:rPr lang="fr-FR" sz="1800" dirty="0">
                          <a:effectLst/>
                        </a:rPr>
                        <a:t>     /Fistules. </a:t>
                      </a:r>
                    </a:p>
                    <a:p>
                      <a:pPr marL="609600" indent="-609600">
                        <a:lnSpc>
                          <a:spcPct val="80000"/>
                        </a:lnSpc>
                        <a:buFontTx/>
                        <a:buNone/>
                      </a:pPr>
                      <a:r>
                        <a:rPr lang="fr-FR" sz="1800" baseline="0" dirty="0">
                          <a:effectLst/>
                        </a:rPr>
                        <a:t>     /</a:t>
                      </a:r>
                      <a:r>
                        <a:rPr lang="fr-FR" sz="1800" dirty="0">
                          <a:effectLst/>
                        </a:rPr>
                        <a:t>Sténoses.  </a:t>
                      </a:r>
                    </a:p>
                    <a:p>
                      <a:pPr marL="609600" indent="-609600">
                        <a:lnSpc>
                          <a:spcPct val="80000"/>
                        </a:lnSpc>
                        <a:buFontTx/>
                        <a:buNone/>
                      </a:pPr>
                      <a:r>
                        <a:rPr lang="fr-FR" sz="1800" baseline="0" dirty="0">
                          <a:effectLst/>
                        </a:rPr>
                        <a:t>     /</a:t>
                      </a:r>
                      <a:r>
                        <a:rPr lang="fr-FR" sz="1800" dirty="0" err="1">
                          <a:effectLst/>
                        </a:rPr>
                        <a:t>Sclérolipomatose</a:t>
                      </a:r>
                      <a:endParaRPr lang="fr-FR" dirty="0"/>
                    </a:p>
                  </a:txBody>
                  <a:tcPr/>
                </a:tc>
                <a:tc>
                  <a:txBody>
                    <a:bodyPr/>
                    <a:lstStyle/>
                    <a:p>
                      <a:r>
                        <a:rPr lang="fr-FR" dirty="0"/>
                        <a:t>-Atteinte</a:t>
                      </a:r>
                      <a:r>
                        <a:rPr lang="fr-FR" baseline="0" dirty="0"/>
                        <a:t> homogène et continue, atteinte rectale constante</a:t>
                      </a:r>
                    </a:p>
                    <a:p>
                      <a:pPr>
                        <a:lnSpc>
                          <a:spcPct val="90000"/>
                        </a:lnSpc>
                        <a:buFontTx/>
                        <a:buNone/>
                      </a:pPr>
                      <a:r>
                        <a:rPr lang="fr-FR" baseline="0" dirty="0"/>
                        <a:t>-</a:t>
                      </a:r>
                      <a:r>
                        <a:rPr lang="fr-FR" sz="1800" dirty="0">
                          <a:effectLst/>
                        </a:rPr>
                        <a:t>La muqueuse:</a:t>
                      </a:r>
                      <a:r>
                        <a:rPr lang="fr-FR" sz="1800" baseline="0" dirty="0">
                          <a:effectLst/>
                        </a:rPr>
                        <a:t> </a:t>
                      </a:r>
                      <a:r>
                        <a:rPr lang="fr-FR" sz="1800" dirty="0">
                          <a:effectLst/>
                        </a:rPr>
                        <a:t>rouge framboise ou rouge vineux. Son aspect est granuleux. </a:t>
                      </a:r>
                    </a:p>
                    <a:p>
                      <a:pPr>
                        <a:lnSpc>
                          <a:spcPct val="90000"/>
                        </a:lnSpc>
                        <a:buFontTx/>
                        <a:buNone/>
                      </a:pPr>
                      <a:r>
                        <a:rPr lang="fr-FR" sz="1800" dirty="0">
                          <a:effectLst/>
                        </a:rPr>
                        <a:t>-congestion intense avec </a:t>
                      </a:r>
                      <a:r>
                        <a:rPr lang="fr-FR" sz="1800" dirty="0" err="1">
                          <a:effectLst/>
                        </a:rPr>
                        <a:t>oedème</a:t>
                      </a:r>
                      <a:r>
                        <a:rPr lang="fr-FR" sz="1800" dirty="0">
                          <a:effectLst/>
                        </a:rPr>
                        <a:t> et hémorragie.</a:t>
                      </a:r>
                    </a:p>
                    <a:p>
                      <a:pPr>
                        <a:lnSpc>
                          <a:spcPct val="90000"/>
                        </a:lnSpc>
                        <a:buFontTx/>
                        <a:buNone/>
                      </a:pPr>
                      <a:r>
                        <a:rPr lang="fr-FR" sz="1800" dirty="0">
                          <a:effectLst/>
                        </a:rPr>
                        <a:t>-ulcérations nombreuses et superficielles mais parfois profondes.</a:t>
                      </a:r>
                    </a:p>
                    <a:p>
                      <a:endParaRPr lang="fr-FR" dirty="0"/>
                    </a:p>
                  </a:txBody>
                  <a:tcPr/>
                </a:tc>
                <a:extLst>
                  <a:ext uri="{0D108BD9-81ED-4DB2-BD59-A6C34878D82A}">
                    <a16:rowId xmlns:a16="http://schemas.microsoft.com/office/drawing/2014/main" val="10002"/>
                  </a:ext>
                </a:extLst>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p:cNvGraphicFramePr>
            <a:graphicFrameLocks noGrp="1"/>
          </p:cNvGraphicFramePr>
          <p:nvPr/>
        </p:nvGraphicFramePr>
        <p:xfrm>
          <a:off x="-1" y="-24"/>
          <a:ext cx="9144000" cy="6858024"/>
        </p:xfrm>
        <a:graphic>
          <a:graphicData uri="http://schemas.openxmlformats.org/drawingml/2006/table">
            <a:tbl>
              <a:tblPr firstRow="1" bandRow="1">
                <a:tableStyleId>{F5AB1C69-6EDB-4FF4-983F-18BD219EF322}</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1366054">
                <a:tc>
                  <a:txBody>
                    <a:bodyPr/>
                    <a:lstStyle/>
                    <a:p>
                      <a:endParaRPr lang="fr-F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t>CROHN</a:t>
                      </a:r>
                    </a:p>
                    <a:p>
                      <a:endParaRPr lang="fr-F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t>RCH</a:t>
                      </a:r>
                    </a:p>
                    <a:p>
                      <a:endParaRPr lang="fr-FR" dirty="0"/>
                    </a:p>
                  </a:txBody>
                  <a:tcPr/>
                </a:tc>
                <a:extLst>
                  <a:ext uri="{0D108BD9-81ED-4DB2-BD59-A6C34878D82A}">
                    <a16:rowId xmlns:a16="http://schemas.microsoft.com/office/drawing/2014/main" val="10000"/>
                  </a:ext>
                </a:extLst>
              </a:tr>
              <a:tr h="5491970">
                <a:tc>
                  <a:txBody>
                    <a:bodyPr/>
                    <a:lstStyle/>
                    <a:p>
                      <a:endParaRPr lang="fr-FR" dirty="0"/>
                    </a:p>
                    <a:p>
                      <a:endParaRPr lang="fr-FR" dirty="0"/>
                    </a:p>
                    <a:p>
                      <a:endParaRPr lang="fr-FR" dirty="0"/>
                    </a:p>
                    <a:p>
                      <a:endParaRPr lang="fr-FR" dirty="0"/>
                    </a:p>
                    <a:p>
                      <a:endParaRPr lang="fr-FR" dirty="0"/>
                    </a:p>
                    <a:p>
                      <a:r>
                        <a:rPr lang="fr-FR" dirty="0"/>
                        <a:t>HISTOLOGIE</a:t>
                      </a:r>
                    </a:p>
                    <a:p>
                      <a:endParaRPr lang="fr-FR" dirty="0"/>
                    </a:p>
                  </a:txBody>
                  <a:tcPr/>
                </a:tc>
                <a:tc>
                  <a:txBody>
                    <a:bodyPr/>
                    <a:lstStyle/>
                    <a:p>
                      <a:r>
                        <a:rPr kumimoji="0" lang="fr-FR" sz="1800" kern="1200" baseline="0" dirty="0">
                          <a:solidFill>
                            <a:schemeClr val="dk1"/>
                          </a:solidFill>
                          <a:latin typeface="+mn-lt"/>
                          <a:ea typeface="+mn-ea"/>
                          <a:cs typeface="+mn-cs"/>
                        </a:rPr>
                        <a:t>-Lésions </a:t>
                      </a:r>
                      <a:r>
                        <a:rPr kumimoji="0" lang="fr-FR" sz="1800" kern="1200" baseline="0" dirty="0" err="1">
                          <a:solidFill>
                            <a:schemeClr val="dk1"/>
                          </a:solidFill>
                          <a:latin typeface="+mn-lt"/>
                          <a:ea typeface="+mn-ea"/>
                          <a:cs typeface="+mn-cs"/>
                        </a:rPr>
                        <a:t>transmurales</a:t>
                      </a:r>
                      <a:endParaRPr kumimoji="0" lang="fr-FR" sz="1800" kern="1200" baseline="0" dirty="0">
                        <a:solidFill>
                          <a:schemeClr val="dk1"/>
                        </a:solidFill>
                        <a:latin typeface="+mn-lt"/>
                        <a:ea typeface="+mn-ea"/>
                        <a:cs typeface="+mn-cs"/>
                      </a:endParaRPr>
                    </a:p>
                    <a:p>
                      <a:endParaRPr kumimoji="0" lang="fr-FR" sz="1800" kern="1200" baseline="0" dirty="0">
                        <a:solidFill>
                          <a:schemeClr val="dk1"/>
                        </a:solidFill>
                        <a:latin typeface="+mn-lt"/>
                        <a:ea typeface="+mn-ea"/>
                        <a:cs typeface="+mn-cs"/>
                      </a:endParaRPr>
                    </a:p>
                    <a:p>
                      <a:r>
                        <a:rPr kumimoji="0" lang="fr-FR" sz="1800" kern="1200" baseline="0" dirty="0">
                          <a:solidFill>
                            <a:schemeClr val="dk1"/>
                          </a:solidFill>
                          <a:latin typeface="+mn-lt"/>
                          <a:ea typeface="+mn-ea"/>
                          <a:cs typeface="+mn-cs"/>
                        </a:rPr>
                        <a:t>-Ulcération </a:t>
                      </a:r>
                      <a:r>
                        <a:rPr kumimoji="0" lang="fr-FR" sz="1800" kern="1200" baseline="0" dirty="0" err="1">
                          <a:solidFill>
                            <a:schemeClr val="dk1"/>
                          </a:solidFill>
                          <a:latin typeface="+mn-lt"/>
                          <a:ea typeface="+mn-ea"/>
                          <a:cs typeface="+mn-cs"/>
                        </a:rPr>
                        <a:t>aphtoide</a:t>
                      </a:r>
                      <a:endParaRPr kumimoji="0" lang="fr-FR" sz="1800" kern="1200" baseline="0" dirty="0">
                        <a:solidFill>
                          <a:schemeClr val="dk1"/>
                        </a:solidFill>
                        <a:latin typeface="+mn-lt"/>
                        <a:ea typeface="+mn-ea"/>
                        <a:cs typeface="+mn-cs"/>
                      </a:endParaRPr>
                    </a:p>
                    <a:p>
                      <a:endParaRPr kumimoji="0" lang="fr-FR" sz="1800" kern="1200" baseline="0" dirty="0">
                        <a:solidFill>
                          <a:schemeClr val="dk1"/>
                        </a:solidFill>
                        <a:latin typeface="+mn-lt"/>
                        <a:ea typeface="+mn-ea"/>
                        <a:cs typeface="+mn-cs"/>
                      </a:endParaRPr>
                    </a:p>
                    <a:p>
                      <a:r>
                        <a:rPr kumimoji="0" lang="fr-FR" sz="1800" b="1" kern="1200" baseline="0" dirty="0">
                          <a:solidFill>
                            <a:srgbClr val="DF09DF"/>
                          </a:solidFill>
                          <a:latin typeface="+mn-lt"/>
                          <a:ea typeface="+mn-ea"/>
                          <a:cs typeface="+mn-cs"/>
                        </a:rPr>
                        <a:t>-Fissures profondes</a:t>
                      </a:r>
                    </a:p>
                    <a:p>
                      <a:r>
                        <a:rPr kumimoji="0" lang="fr-FR" sz="1800" kern="1200" baseline="0" dirty="0">
                          <a:solidFill>
                            <a:schemeClr val="dk1"/>
                          </a:solidFill>
                          <a:latin typeface="+mn-lt"/>
                          <a:ea typeface="+mn-ea"/>
                          <a:cs typeface="+mn-cs"/>
                        </a:rPr>
                        <a:t>-</a:t>
                      </a:r>
                      <a:r>
                        <a:rPr kumimoji="0" lang="fr-FR" sz="1800" b="1" kern="1200" baseline="0" dirty="0">
                          <a:solidFill>
                            <a:srgbClr val="DF09DF"/>
                          </a:solidFill>
                          <a:latin typeface="+mn-lt"/>
                          <a:ea typeface="+mn-ea"/>
                          <a:cs typeface="+mn-cs"/>
                        </a:rPr>
                        <a:t>Hyperplasie lymphoïde</a:t>
                      </a:r>
                    </a:p>
                    <a:p>
                      <a:endParaRPr kumimoji="0" lang="fr-FR" sz="1800" kern="1200" baseline="0" dirty="0">
                        <a:solidFill>
                          <a:schemeClr val="dk1"/>
                        </a:solidFill>
                        <a:latin typeface="+mn-lt"/>
                        <a:ea typeface="+mn-ea"/>
                        <a:cs typeface="+mn-cs"/>
                      </a:endParaRPr>
                    </a:p>
                    <a:p>
                      <a:r>
                        <a:rPr kumimoji="0" lang="fr-FR" sz="1800" kern="1200" baseline="0" dirty="0">
                          <a:solidFill>
                            <a:schemeClr val="dk1"/>
                          </a:solidFill>
                          <a:latin typeface="+mn-lt"/>
                          <a:ea typeface="+mn-ea"/>
                          <a:cs typeface="+mn-cs"/>
                        </a:rPr>
                        <a:t>-</a:t>
                      </a:r>
                      <a:r>
                        <a:rPr kumimoji="0" lang="fr-FR" sz="1800" b="1" kern="1200" baseline="0" dirty="0">
                          <a:solidFill>
                            <a:srgbClr val="DF09DF"/>
                          </a:solidFill>
                          <a:latin typeface="+mn-lt"/>
                          <a:ea typeface="+mn-ea"/>
                          <a:cs typeface="+mn-cs"/>
                        </a:rPr>
                        <a:t>Granulome</a:t>
                      </a:r>
                    </a:p>
                    <a:p>
                      <a:r>
                        <a:rPr kumimoji="0" lang="fr-FR" sz="1800" b="1" kern="1200" baseline="0" dirty="0" err="1">
                          <a:solidFill>
                            <a:srgbClr val="DF09DF"/>
                          </a:solidFill>
                          <a:latin typeface="+mn-lt"/>
                          <a:ea typeface="+mn-ea"/>
                          <a:cs typeface="+mn-cs"/>
                        </a:rPr>
                        <a:t>epithélioïde</a:t>
                      </a:r>
                      <a:endParaRPr kumimoji="0" lang="fr-FR" sz="1800" b="1" kern="1200" baseline="0" dirty="0">
                        <a:solidFill>
                          <a:srgbClr val="DF09DF"/>
                        </a:solidFill>
                        <a:latin typeface="+mn-lt"/>
                        <a:ea typeface="+mn-ea"/>
                        <a:cs typeface="+mn-cs"/>
                      </a:endParaRPr>
                    </a:p>
                    <a:p>
                      <a:r>
                        <a:rPr kumimoji="0" lang="fr-FR" sz="1800" b="1" kern="1200" baseline="0" dirty="0" err="1">
                          <a:solidFill>
                            <a:srgbClr val="DF09DF"/>
                          </a:solidFill>
                          <a:latin typeface="+mn-lt"/>
                          <a:ea typeface="+mn-ea"/>
                          <a:cs typeface="+mn-cs"/>
                        </a:rPr>
                        <a:t>Gigantocellulaire</a:t>
                      </a:r>
                      <a:endParaRPr kumimoji="0" lang="fr-FR" sz="1800" b="1" kern="1200" baseline="0" dirty="0">
                        <a:solidFill>
                          <a:srgbClr val="DF09DF"/>
                        </a:solidFill>
                        <a:latin typeface="+mn-lt"/>
                        <a:ea typeface="+mn-ea"/>
                        <a:cs typeface="+mn-cs"/>
                      </a:endParaRPr>
                    </a:p>
                    <a:p>
                      <a:endParaRPr kumimoji="0" lang="fr-FR" sz="1800" kern="1200" baseline="0" dirty="0">
                        <a:solidFill>
                          <a:schemeClr val="dk1"/>
                        </a:solidFill>
                        <a:latin typeface="+mn-lt"/>
                        <a:ea typeface="+mn-ea"/>
                        <a:cs typeface="+mn-cs"/>
                      </a:endParaRPr>
                    </a:p>
                    <a:p>
                      <a:r>
                        <a:rPr kumimoji="0" lang="fr-FR" sz="1800" kern="1200" baseline="0" dirty="0">
                          <a:solidFill>
                            <a:schemeClr val="dk1"/>
                          </a:solidFill>
                          <a:latin typeface="+mn-lt"/>
                          <a:ea typeface="+mn-ea"/>
                          <a:cs typeface="+mn-cs"/>
                        </a:rPr>
                        <a:t>-Infiltrat </a:t>
                      </a:r>
                      <a:r>
                        <a:rPr kumimoji="0" lang="fr-FR" sz="1800" kern="1200" baseline="0" dirty="0" err="1">
                          <a:solidFill>
                            <a:schemeClr val="dk1"/>
                          </a:solidFill>
                          <a:latin typeface="+mn-lt"/>
                          <a:ea typeface="+mn-ea"/>
                          <a:cs typeface="+mn-cs"/>
                        </a:rPr>
                        <a:t>lympho</a:t>
                      </a:r>
                      <a:r>
                        <a:rPr kumimoji="0" lang="fr-FR" sz="1800" kern="1200" baseline="0" dirty="0">
                          <a:solidFill>
                            <a:schemeClr val="dk1"/>
                          </a:solidFill>
                          <a:latin typeface="+mn-lt"/>
                          <a:ea typeface="+mn-ea"/>
                          <a:cs typeface="+mn-cs"/>
                        </a:rPr>
                        <a:t> plasmocytaire</a:t>
                      </a:r>
                      <a:endParaRPr lang="fr-FR" dirty="0"/>
                    </a:p>
                  </a:txBody>
                  <a:tcPr/>
                </a:tc>
                <a:tc>
                  <a:txBody>
                    <a:bodyPr/>
                    <a:lstStyle/>
                    <a:p>
                      <a:pPr>
                        <a:lnSpc>
                          <a:spcPct val="80000"/>
                        </a:lnSpc>
                        <a:buFontTx/>
                        <a:buNone/>
                      </a:pPr>
                      <a:r>
                        <a:rPr lang="fr-FR" sz="1800" dirty="0">
                          <a:effectLst/>
                        </a:rPr>
                        <a:t>-vasodilatation intense avec suffusions hémorragiques.</a:t>
                      </a:r>
                    </a:p>
                    <a:p>
                      <a:pPr>
                        <a:lnSpc>
                          <a:spcPct val="80000"/>
                        </a:lnSpc>
                        <a:buFontTx/>
                        <a:buNone/>
                      </a:pPr>
                      <a:endParaRPr lang="fr-FR" sz="1800" dirty="0">
                        <a:effectLst/>
                      </a:endParaRPr>
                    </a:p>
                    <a:p>
                      <a:pPr>
                        <a:lnSpc>
                          <a:spcPct val="80000"/>
                        </a:lnSpc>
                        <a:buFontTx/>
                        <a:buNone/>
                      </a:pPr>
                      <a:r>
                        <a:rPr lang="fr-FR" sz="1800" dirty="0">
                          <a:effectLst/>
                        </a:rPr>
                        <a:t>-Le chorion est le siège d'un </a:t>
                      </a:r>
                      <a:r>
                        <a:rPr lang="fr-FR" sz="1800" dirty="0" err="1">
                          <a:effectLst/>
                        </a:rPr>
                        <a:t>oedème</a:t>
                      </a:r>
                      <a:r>
                        <a:rPr lang="fr-FR" sz="1800" dirty="0">
                          <a:effectLst/>
                        </a:rPr>
                        <a:t> avec infiltration cellulaire dense faite de Lymphocytes, de Plasmocytes et de Polynucléaires éosinophiles.</a:t>
                      </a:r>
                    </a:p>
                    <a:p>
                      <a:pPr>
                        <a:lnSpc>
                          <a:spcPct val="80000"/>
                        </a:lnSpc>
                        <a:buFontTx/>
                        <a:buNone/>
                      </a:pPr>
                      <a:endParaRPr lang="fr-FR" sz="1800" dirty="0">
                        <a:solidFill>
                          <a:srgbClr val="DF09DF"/>
                        </a:solidFill>
                        <a:effectLst/>
                      </a:endParaRPr>
                    </a:p>
                    <a:p>
                      <a:pPr>
                        <a:lnSpc>
                          <a:spcPct val="80000"/>
                        </a:lnSpc>
                        <a:buFontTx/>
                        <a:buNone/>
                      </a:pPr>
                      <a:r>
                        <a:rPr lang="fr-FR" sz="1800" dirty="0">
                          <a:solidFill>
                            <a:srgbClr val="DF09DF"/>
                          </a:solidFill>
                          <a:effectLst/>
                        </a:rPr>
                        <a:t>-Les glandes sont remaniées avec 2 images évocatrices</a:t>
                      </a:r>
                    </a:p>
                    <a:p>
                      <a:pPr>
                        <a:lnSpc>
                          <a:spcPct val="80000"/>
                        </a:lnSpc>
                        <a:buFontTx/>
                        <a:buNone/>
                      </a:pPr>
                      <a:r>
                        <a:rPr lang="fr-FR" sz="1400" dirty="0">
                          <a:solidFill>
                            <a:srgbClr val="DF09DF"/>
                          </a:solidFill>
                          <a:effectLst/>
                        </a:rPr>
                        <a:t>        /Abcès intra-cryptiques. </a:t>
                      </a:r>
                    </a:p>
                    <a:p>
                      <a:pPr>
                        <a:lnSpc>
                          <a:spcPct val="80000"/>
                        </a:lnSpc>
                        <a:buFontTx/>
                        <a:buNone/>
                      </a:pPr>
                      <a:r>
                        <a:rPr lang="fr-FR" sz="1400" dirty="0">
                          <a:solidFill>
                            <a:srgbClr val="DF09DF"/>
                          </a:solidFill>
                          <a:effectLst/>
                        </a:rPr>
                        <a:t>        /Image de différentiation.</a:t>
                      </a:r>
                    </a:p>
                    <a:p>
                      <a:pPr>
                        <a:lnSpc>
                          <a:spcPct val="80000"/>
                        </a:lnSpc>
                        <a:buFontTx/>
                        <a:buNone/>
                      </a:pPr>
                      <a:endParaRPr lang="fr-FR" sz="1800" dirty="0">
                        <a:effectLst/>
                      </a:endParaRPr>
                    </a:p>
                    <a:p>
                      <a:pPr>
                        <a:lnSpc>
                          <a:spcPct val="80000"/>
                        </a:lnSpc>
                        <a:buFontTx/>
                        <a:buNone/>
                      </a:pPr>
                      <a:r>
                        <a:rPr lang="fr-FR" sz="1800" dirty="0">
                          <a:effectLst/>
                        </a:rPr>
                        <a:t>-La sous-muqueuse est le siège d'</a:t>
                      </a:r>
                      <a:r>
                        <a:rPr lang="fr-FR" sz="1800" dirty="0" err="1">
                          <a:effectLst/>
                        </a:rPr>
                        <a:t>oedème</a:t>
                      </a:r>
                      <a:r>
                        <a:rPr lang="fr-FR" sz="1800" dirty="0">
                          <a:effectLst/>
                        </a:rPr>
                        <a:t>, d'hémorragie et de congestion</a:t>
                      </a:r>
                      <a:endParaRPr lang="fr-FR" sz="1800" dirty="0"/>
                    </a:p>
                  </a:txBody>
                  <a:tcPr/>
                </a:tc>
                <a:extLst>
                  <a:ext uri="{0D108BD9-81ED-4DB2-BD59-A6C34878D82A}">
                    <a16:rowId xmlns:a16="http://schemas.microsoft.com/office/drawing/2014/main" val="10001"/>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57356" y="3000372"/>
            <a:ext cx="8229600" cy="1143000"/>
          </a:xfrm>
        </p:spPr>
        <p:txBody>
          <a:bodyPr>
            <a:normAutofit/>
          </a:bodyPr>
          <a:lstStyle/>
          <a:p>
            <a:r>
              <a:rPr lang="fr-FR" sz="6000" dirty="0" err="1">
                <a:solidFill>
                  <a:schemeClr val="accent6">
                    <a:lumMod val="50000"/>
                  </a:schemeClr>
                </a:solidFill>
              </a:rPr>
              <a:t>I.Introduction</a:t>
            </a:r>
            <a:r>
              <a:rPr lang="fr-FR" sz="6000" dirty="0">
                <a:solidFill>
                  <a:schemeClr val="accent6">
                    <a:lumMod val="50000"/>
                  </a:schemeClr>
                </a:solidFill>
              </a:rPr>
              <a:t>:</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28860" y="3143248"/>
            <a:ext cx="8229600" cy="1143000"/>
          </a:xfrm>
        </p:spPr>
        <p:txBody>
          <a:bodyPr>
            <a:normAutofit/>
          </a:bodyPr>
          <a:lstStyle/>
          <a:p>
            <a:r>
              <a:rPr lang="fr-FR" sz="5400" u="sng" dirty="0">
                <a:solidFill>
                  <a:schemeClr val="accent6">
                    <a:lumMod val="75000"/>
                  </a:schemeClr>
                </a:solidFill>
              </a:rPr>
              <a:t> E-Evolution:</a:t>
            </a:r>
            <a:endParaRPr lang="fr-FR" sz="54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b="1" u="sng" dirty="0">
              <a:solidFill>
                <a:schemeClr val="accent6">
                  <a:lumMod val="75000"/>
                </a:schemeClr>
              </a:solidFill>
            </a:endParaRPr>
          </a:p>
        </p:txBody>
      </p:sp>
      <p:cxnSp>
        <p:nvCxnSpPr>
          <p:cNvPr id="3" name="Connecteur droit 2"/>
          <p:cNvCxnSpPr/>
          <p:nvPr/>
        </p:nvCxnSpPr>
        <p:spPr>
          <a:xfrm rot="5400000">
            <a:off x="2322497" y="3892553"/>
            <a:ext cx="4500594" cy="1588"/>
          </a:xfrm>
          <a:prstGeom prst="line">
            <a:avLst/>
          </a:prstGeom>
          <a:ln w="1460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aphicFrame>
        <p:nvGraphicFramePr>
          <p:cNvPr id="4" name="Tableau 3"/>
          <p:cNvGraphicFramePr>
            <a:graphicFrameLocks noGrp="1"/>
          </p:cNvGraphicFramePr>
          <p:nvPr/>
        </p:nvGraphicFramePr>
        <p:xfrm>
          <a:off x="357158" y="1428736"/>
          <a:ext cx="3976694" cy="5214974"/>
        </p:xfrm>
        <a:graphic>
          <a:graphicData uri="http://schemas.openxmlformats.org/drawingml/2006/table">
            <a:tbl>
              <a:tblPr firstRow="1" bandRow="1">
                <a:tableStyleId>{F5AB1C69-6EDB-4FF4-983F-18BD219EF322}</a:tableStyleId>
              </a:tblPr>
              <a:tblGrid>
                <a:gridCol w="3976694">
                  <a:extLst>
                    <a:ext uri="{9D8B030D-6E8A-4147-A177-3AD203B41FA5}">
                      <a16:colId xmlns:a16="http://schemas.microsoft.com/office/drawing/2014/main" val="20000"/>
                    </a:ext>
                  </a:extLst>
                </a:gridCol>
              </a:tblGrid>
              <a:tr h="742955">
                <a:tc>
                  <a:txBody>
                    <a:bodyPr/>
                    <a:lstStyle/>
                    <a:p>
                      <a:pPr algn="ctr"/>
                      <a:r>
                        <a:rPr lang="fr-FR" sz="2400" dirty="0"/>
                        <a:t>CROHN</a:t>
                      </a:r>
                    </a:p>
                  </a:txBody>
                  <a:tcPr/>
                </a:tc>
                <a:extLst>
                  <a:ext uri="{0D108BD9-81ED-4DB2-BD59-A6C34878D82A}">
                    <a16:rowId xmlns:a16="http://schemas.microsoft.com/office/drawing/2014/main" val="10000"/>
                  </a:ext>
                </a:extLst>
              </a:tr>
              <a:tr h="4472019">
                <a:tc>
                  <a:txBody>
                    <a:bodyPr/>
                    <a:lstStyle/>
                    <a:p>
                      <a:r>
                        <a:rPr lang="fr-FR" dirty="0"/>
                        <a:t>-L’évolution se fait par poussée et rémission</a:t>
                      </a:r>
                    </a:p>
                    <a:p>
                      <a:endParaRPr lang="fr-FR" dirty="0"/>
                    </a:p>
                    <a:p>
                      <a:r>
                        <a:rPr lang="fr-FR" dirty="0"/>
                        <a:t>-à moyen et à long terme l’évolution est imprévisible mais se fait généralement vers l’aggravation</a:t>
                      </a:r>
                      <a:r>
                        <a:rPr lang="fr-FR" baseline="0" dirty="0"/>
                        <a:t> progressive</a:t>
                      </a:r>
                    </a:p>
                    <a:p>
                      <a:endParaRPr lang="fr-FR" baseline="0" dirty="0"/>
                    </a:p>
                    <a:p>
                      <a:r>
                        <a:rPr lang="fr-FR" baseline="0" dirty="0"/>
                        <a:t>-Après exérèse chirurgicale , la récidive est de règle</a:t>
                      </a:r>
                      <a:endParaRPr lang="fr-FR" dirty="0"/>
                    </a:p>
                  </a:txBody>
                  <a:tcPr/>
                </a:tc>
                <a:extLst>
                  <a:ext uri="{0D108BD9-81ED-4DB2-BD59-A6C34878D82A}">
                    <a16:rowId xmlns:a16="http://schemas.microsoft.com/office/drawing/2014/main" val="10001"/>
                  </a:ext>
                </a:extLst>
              </a:tr>
            </a:tbl>
          </a:graphicData>
        </a:graphic>
      </p:graphicFrame>
      <p:graphicFrame>
        <p:nvGraphicFramePr>
          <p:cNvPr id="5" name="Tableau 4"/>
          <p:cNvGraphicFramePr>
            <a:graphicFrameLocks noGrp="1"/>
          </p:cNvGraphicFramePr>
          <p:nvPr/>
        </p:nvGraphicFramePr>
        <p:xfrm>
          <a:off x="4857752" y="1428736"/>
          <a:ext cx="3976694" cy="5214974"/>
        </p:xfrm>
        <a:graphic>
          <a:graphicData uri="http://schemas.openxmlformats.org/drawingml/2006/table">
            <a:tbl>
              <a:tblPr firstRow="1" bandRow="1">
                <a:tableStyleId>{F5AB1C69-6EDB-4FF4-983F-18BD219EF322}</a:tableStyleId>
              </a:tblPr>
              <a:tblGrid>
                <a:gridCol w="3976694">
                  <a:extLst>
                    <a:ext uri="{9D8B030D-6E8A-4147-A177-3AD203B41FA5}">
                      <a16:colId xmlns:a16="http://schemas.microsoft.com/office/drawing/2014/main" val="20000"/>
                    </a:ext>
                  </a:extLst>
                </a:gridCol>
              </a:tblGrid>
              <a:tr h="763883">
                <a:tc>
                  <a:txBody>
                    <a:bodyPr/>
                    <a:lstStyle/>
                    <a:p>
                      <a:pPr algn="ctr"/>
                      <a:r>
                        <a:rPr lang="fr-FR" sz="2400" dirty="0"/>
                        <a:t>RCH</a:t>
                      </a:r>
                    </a:p>
                  </a:txBody>
                  <a:tcPr/>
                </a:tc>
                <a:extLst>
                  <a:ext uri="{0D108BD9-81ED-4DB2-BD59-A6C34878D82A}">
                    <a16:rowId xmlns:a16="http://schemas.microsoft.com/office/drawing/2014/main" val="10000"/>
                  </a:ext>
                </a:extLst>
              </a:tr>
              <a:tr h="4451091">
                <a:tc>
                  <a:txBody>
                    <a:bodyPr/>
                    <a:lstStyle/>
                    <a:p>
                      <a:r>
                        <a:rPr lang="fr-FR" dirty="0"/>
                        <a:t>-Forme </a:t>
                      </a:r>
                      <a:r>
                        <a:rPr lang="fr-FR" dirty="0" err="1"/>
                        <a:t>pancolite</a:t>
                      </a:r>
                      <a:r>
                        <a:rPr lang="fr-FR" dirty="0"/>
                        <a:t>:</a:t>
                      </a:r>
                      <a:r>
                        <a:rPr lang="fr-FR" baseline="0" dirty="0"/>
                        <a:t> colite sévère et augmentation du taux de colectomie</a:t>
                      </a:r>
                    </a:p>
                    <a:p>
                      <a:endParaRPr lang="fr-FR" baseline="0" dirty="0"/>
                    </a:p>
                    <a:p>
                      <a:r>
                        <a:rPr lang="fr-FR" baseline="0" dirty="0"/>
                        <a:t>-Les proctites ont en général une évolution bénigne</a:t>
                      </a:r>
                    </a:p>
                    <a:p>
                      <a:endParaRPr lang="fr-FR" baseline="0" dirty="0"/>
                    </a:p>
                    <a:p>
                      <a:r>
                        <a:rPr lang="fr-FR" baseline="0" dirty="0"/>
                        <a:t>-l’évolution est émaillée de complications</a:t>
                      </a:r>
                      <a:endParaRPr lang="fr-FR" dirty="0"/>
                    </a:p>
                  </a:txBody>
                  <a:tcPr/>
                </a:tc>
                <a:extLst>
                  <a:ext uri="{0D108BD9-81ED-4DB2-BD59-A6C34878D82A}">
                    <a16:rowId xmlns:a16="http://schemas.microsoft.com/office/drawing/2014/main" val="10001"/>
                  </a:ext>
                </a:extLst>
              </a:tr>
            </a:tbl>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85918" y="2643182"/>
            <a:ext cx="8229600" cy="1143000"/>
          </a:xfrm>
        </p:spPr>
        <p:txBody>
          <a:bodyPr>
            <a:normAutofit/>
          </a:bodyPr>
          <a:lstStyle/>
          <a:p>
            <a:r>
              <a:rPr lang="fr-FR" sz="4800" dirty="0" err="1">
                <a:solidFill>
                  <a:schemeClr val="accent6">
                    <a:lumMod val="75000"/>
                  </a:schemeClr>
                </a:solidFill>
              </a:rPr>
              <a:t>V.Formes</a:t>
            </a:r>
            <a:r>
              <a:rPr lang="fr-FR" sz="4800" dirty="0">
                <a:solidFill>
                  <a:schemeClr val="accent6">
                    <a:lumMod val="75000"/>
                  </a:schemeClr>
                </a:solidFill>
              </a:rPr>
              <a:t> </a:t>
            </a:r>
            <a:r>
              <a:rPr lang="fr-FR" sz="4800" dirty="0" err="1">
                <a:solidFill>
                  <a:schemeClr val="accent6">
                    <a:lumMod val="75000"/>
                  </a:schemeClr>
                </a:solidFill>
              </a:rPr>
              <a:t>ciliniques</a:t>
            </a:r>
            <a:r>
              <a:rPr lang="fr-FR" sz="4800" dirty="0">
                <a:solidFill>
                  <a:schemeClr val="accent6">
                    <a:lumMod val="75000"/>
                  </a:schemeClr>
                </a:solidFill>
              </a:rPr>
              <a:t>:</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7158" y="357166"/>
            <a:ext cx="8534400" cy="758952"/>
          </a:xfrm>
        </p:spPr>
        <p:txBody>
          <a:bodyPr>
            <a:normAutofit/>
          </a:bodyPr>
          <a:lstStyle/>
          <a:p>
            <a:r>
              <a:rPr lang="fr-FR" b="1" dirty="0">
                <a:solidFill>
                  <a:schemeClr val="accent6">
                    <a:lumMod val="75000"/>
                  </a:schemeClr>
                </a:solidFill>
              </a:rPr>
              <a:t> A. MALADIE DE CROHN</a:t>
            </a:r>
          </a:p>
        </p:txBody>
      </p:sp>
      <p:sp>
        <p:nvSpPr>
          <p:cNvPr id="4" name="Rectangle à coins arrondis 3"/>
          <p:cNvSpPr/>
          <p:nvPr/>
        </p:nvSpPr>
        <p:spPr>
          <a:xfrm>
            <a:off x="500034" y="2643182"/>
            <a:ext cx="5500726" cy="2428892"/>
          </a:xfrm>
          <a:prstGeom prst="roundRect">
            <a:avLst/>
          </a:prstGeom>
          <a:blipFill>
            <a:blip r:embed="rId2"/>
            <a:tile tx="0" ty="0" sx="100000" sy="100000" flip="none" algn="tl"/>
          </a:blip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Forme pseudo appendiculaire:</a:t>
            </a:r>
          </a:p>
          <a:p>
            <a:pPr algn="ctr"/>
            <a:endParaRPr lang="fr-FR" b="1" dirty="0">
              <a:solidFill>
                <a:schemeClr val="tx1"/>
              </a:solidFill>
            </a:endParaRPr>
          </a:p>
          <a:p>
            <a:r>
              <a:rPr lang="fr-FR" dirty="0">
                <a:solidFill>
                  <a:schemeClr val="tx1"/>
                </a:solidFill>
              </a:rPr>
              <a:t>-Tableau simule une AA</a:t>
            </a:r>
          </a:p>
          <a:p>
            <a:endParaRPr lang="fr-FR" dirty="0">
              <a:solidFill>
                <a:schemeClr val="tx1"/>
              </a:solidFill>
            </a:endParaRPr>
          </a:p>
          <a:p>
            <a:r>
              <a:rPr lang="fr-FR" dirty="0">
                <a:solidFill>
                  <a:schemeClr val="tx1"/>
                </a:solidFill>
              </a:rPr>
              <a:t>-DGC suspecté devant ATCDS de diarrhée chronique</a:t>
            </a:r>
          </a:p>
        </p:txBody>
      </p:sp>
      <p:sp>
        <p:nvSpPr>
          <p:cNvPr id="5" name="ZoneTexte 4"/>
          <p:cNvSpPr txBox="1"/>
          <p:nvPr/>
        </p:nvSpPr>
        <p:spPr>
          <a:xfrm>
            <a:off x="1071538" y="2000240"/>
            <a:ext cx="3786214" cy="461665"/>
          </a:xfrm>
          <a:prstGeom prst="rect">
            <a:avLst/>
          </a:prstGeom>
          <a:noFill/>
        </p:spPr>
        <p:txBody>
          <a:bodyPr wrap="square" rtlCol="0">
            <a:spAutoFit/>
          </a:bodyPr>
          <a:lstStyle/>
          <a:p>
            <a:r>
              <a:rPr lang="fr-FR" sz="2400" b="1" u="sng" dirty="0"/>
              <a:t>Forme symptomatique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e 7"/>
          <p:cNvSpPr/>
          <p:nvPr/>
        </p:nvSpPr>
        <p:spPr>
          <a:xfrm>
            <a:off x="357158" y="1214422"/>
            <a:ext cx="2428892" cy="857256"/>
          </a:xfrm>
          <a:prstGeom prst="homePlate">
            <a:avLst/>
          </a:prstGeom>
          <a:solidFill>
            <a:schemeClr val="accent5">
              <a:lumMod val="40000"/>
              <a:lumOff val="6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solidFill>
                  <a:schemeClr val="tx1"/>
                </a:solidFill>
              </a:rPr>
              <a:t>Stomatologique</a:t>
            </a:r>
            <a:r>
              <a:rPr lang="fr-FR" dirty="0">
                <a:solidFill>
                  <a:schemeClr val="tx1"/>
                </a:solidFill>
              </a:rPr>
              <a:t> </a:t>
            </a:r>
          </a:p>
        </p:txBody>
      </p:sp>
      <p:sp>
        <p:nvSpPr>
          <p:cNvPr id="9" name="Pentagone 8"/>
          <p:cNvSpPr/>
          <p:nvPr/>
        </p:nvSpPr>
        <p:spPr>
          <a:xfrm>
            <a:off x="357158" y="2357430"/>
            <a:ext cx="2428892" cy="785818"/>
          </a:xfrm>
          <a:prstGeom prst="homePlate">
            <a:avLst/>
          </a:prstGeom>
          <a:solidFill>
            <a:schemeClr val="accent5">
              <a:lumMod val="40000"/>
              <a:lumOff val="6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solidFill>
                  <a:schemeClr val="tx1"/>
                </a:solidFill>
              </a:rPr>
              <a:t>Oesophagienne</a:t>
            </a:r>
            <a:r>
              <a:rPr lang="fr-FR" dirty="0">
                <a:solidFill>
                  <a:schemeClr val="tx1"/>
                </a:solidFill>
              </a:rPr>
              <a:t> </a:t>
            </a:r>
          </a:p>
        </p:txBody>
      </p:sp>
      <p:sp>
        <p:nvSpPr>
          <p:cNvPr id="10" name="Pentagone 9"/>
          <p:cNvSpPr/>
          <p:nvPr/>
        </p:nvSpPr>
        <p:spPr>
          <a:xfrm>
            <a:off x="285720" y="5286388"/>
            <a:ext cx="2357454" cy="714380"/>
          </a:xfrm>
          <a:prstGeom prst="homePlate">
            <a:avLst/>
          </a:prstGeom>
          <a:solidFill>
            <a:schemeClr val="accent5">
              <a:lumMod val="40000"/>
              <a:lumOff val="6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Colique </a:t>
            </a:r>
          </a:p>
        </p:txBody>
      </p:sp>
      <p:sp>
        <p:nvSpPr>
          <p:cNvPr id="11" name="Pentagone 10"/>
          <p:cNvSpPr/>
          <p:nvPr/>
        </p:nvSpPr>
        <p:spPr>
          <a:xfrm>
            <a:off x="285720" y="6143644"/>
            <a:ext cx="2428892" cy="714356"/>
          </a:xfrm>
          <a:prstGeom prst="homePlate">
            <a:avLst/>
          </a:prstGeom>
          <a:solidFill>
            <a:schemeClr val="accent5">
              <a:lumMod val="40000"/>
              <a:lumOff val="6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solidFill>
                  <a:schemeClr val="tx1"/>
                </a:solidFill>
              </a:rPr>
              <a:t>Ano</a:t>
            </a:r>
            <a:r>
              <a:rPr lang="fr-FR" dirty="0">
                <a:solidFill>
                  <a:schemeClr val="tx1"/>
                </a:solidFill>
              </a:rPr>
              <a:t> périnéales </a:t>
            </a:r>
          </a:p>
        </p:txBody>
      </p:sp>
      <p:sp>
        <p:nvSpPr>
          <p:cNvPr id="12" name="Pentagone 11"/>
          <p:cNvSpPr/>
          <p:nvPr/>
        </p:nvSpPr>
        <p:spPr>
          <a:xfrm>
            <a:off x="357158" y="3357562"/>
            <a:ext cx="2428892" cy="785818"/>
          </a:xfrm>
          <a:prstGeom prst="homePlate">
            <a:avLst/>
          </a:prstGeom>
          <a:solidFill>
            <a:schemeClr val="accent5">
              <a:lumMod val="40000"/>
              <a:lumOff val="6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solidFill>
                  <a:schemeClr val="tx1"/>
                </a:solidFill>
              </a:rPr>
              <a:t>Gastro</a:t>
            </a:r>
            <a:r>
              <a:rPr lang="fr-FR" dirty="0">
                <a:solidFill>
                  <a:schemeClr val="tx1"/>
                </a:solidFill>
              </a:rPr>
              <a:t> </a:t>
            </a:r>
            <a:r>
              <a:rPr lang="fr-FR" dirty="0" err="1">
                <a:solidFill>
                  <a:schemeClr val="tx1"/>
                </a:solidFill>
              </a:rPr>
              <a:t>duodenale</a:t>
            </a:r>
            <a:r>
              <a:rPr lang="fr-FR" dirty="0">
                <a:solidFill>
                  <a:schemeClr val="tx1"/>
                </a:solidFill>
              </a:rPr>
              <a:t> </a:t>
            </a:r>
          </a:p>
        </p:txBody>
      </p:sp>
      <p:sp>
        <p:nvSpPr>
          <p:cNvPr id="13" name="Pentagone 12"/>
          <p:cNvSpPr/>
          <p:nvPr/>
        </p:nvSpPr>
        <p:spPr>
          <a:xfrm>
            <a:off x="357158" y="4286256"/>
            <a:ext cx="2428892" cy="785818"/>
          </a:xfrm>
          <a:prstGeom prst="homePlate">
            <a:avLst/>
          </a:prstGeom>
          <a:solidFill>
            <a:schemeClr val="accent5">
              <a:lumMod val="40000"/>
              <a:lumOff val="6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solidFill>
                  <a:schemeClr val="tx1"/>
                </a:solidFill>
              </a:rPr>
              <a:t>Grélique</a:t>
            </a:r>
            <a:r>
              <a:rPr lang="fr-FR" dirty="0">
                <a:solidFill>
                  <a:schemeClr val="tx1"/>
                </a:solidFill>
              </a:rPr>
              <a:t> </a:t>
            </a:r>
          </a:p>
        </p:txBody>
      </p:sp>
      <p:sp>
        <p:nvSpPr>
          <p:cNvPr id="14" name="Chevron 13"/>
          <p:cNvSpPr/>
          <p:nvPr/>
        </p:nvSpPr>
        <p:spPr>
          <a:xfrm>
            <a:off x="2714612" y="1214422"/>
            <a:ext cx="5929354" cy="857256"/>
          </a:xfrm>
          <a:prstGeom prst="chevron">
            <a:avLst/>
          </a:prstGeom>
          <a:solidFill>
            <a:schemeClr val="accent5">
              <a:lumMod val="60000"/>
              <a:lumOff val="4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solidFill>
                  <a:schemeClr val="tx1"/>
                </a:solidFill>
              </a:rPr>
              <a:t>-</a:t>
            </a:r>
            <a:r>
              <a:rPr lang="fr-FR" dirty="0" err="1">
                <a:solidFill>
                  <a:schemeClr val="tx1"/>
                </a:solidFill>
              </a:rPr>
              <a:t>oedéme</a:t>
            </a:r>
            <a:r>
              <a:rPr lang="fr-FR" dirty="0">
                <a:solidFill>
                  <a:schemeClr val="tx1"/>
                </a:solidFill>
              </a:rPr>
              <a:t> </a:t>
            </a:r>
            <a:r>
              <a:rPr lang="fr-FR" dirty="0" err="1">
                <a:solidFill>
                  <a:schemeClr val="tx1"/>
                </a:solidFill>
              </a:rPr>
              <a:t>labio</a:t>
            </a:r>
            <a:r>
              <a:rPr lang="fr-FR" dirty="0">
                <a:solidFill>
                  <a:schemeClr val="tx1"/>
                </a:solidFill>
              </a:rPr>
              <a:t> facial, hyperplasie gingivale, ulcérations </a:t>
            </a:r>
            <a:r>
              <a:rPr lang="fr-FR" dirty="0" err="1">
                <a:solidFill>
                  <a:schemeClr val="tx1"/>
                </a:solidFill>
              </a:rPr>
              <a:t>aphtoides</a:t>
            </a:r>
            <a:r>
              <a:rPr lang="fr-FR" dirty="0">
                <a:solidFill>
                  <a:schemeClr val="tx1"/>
                </a:solidFill>
              </a:rPr>
              <a:t>, pétéchies</a:t>
            </a:r>
          </a:p>
        </p:txBody>
      </p:sp>
      <p:sp>
        <p:nvSpPr>
          <p:cNvPr id="15" name="Chevron 14"/>
          <p:cNvSpPr/>
          <p:nvPr/>
        </p:nvSpPr>
        <p:spPr>
          <a:xfrm>
            <a:off x="2714612" y="3357562"/>
            <a:ext cx="5929354" cy="857256"/>
          </a:xfrm>
          <a:prstGeom prst="chevron">
            <a:avLst/>
          </a:prstGeom>
          <a:solidFill>
            <a:schemeClr val="accent5">
              <a:lumMod val="60000"/>
              <a:lumOff val="4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200" dirty="0">
                <a:solidFill>
                  <a:schemeClr val="tx1"/>
                </a:solidFill>
              </a:rPr>
              <a:t>-</a:t>
            </a:r>
            <a:r>
              <a:rPr lang="fr-FR" sz="1200" dirty="0" err="1">
                <a:solidFill>
                  <a:schemeClr val="tx1"/>
                </a:solidFill>
              </a:rPr>
              <a:t>svt</a:t>
            </a:r>
            <a:r>
              <a:rPr lang="fr-FR" sz="1200" dirty="0">
                <a:solidFill>
                  <a:schemeClr val="tx1"/>
                </a:solidFill>
              </a:rPr>
              <a:t> atteinte intestinale associée, G ++++ que D</a:t>
            </a:r>
          </a:p>
          <a:p>
            <a:r>
              <a:rPr lang="fr-FR" sz="1200" dirty="0">
                <a:solidFill>
                  <a:schemeClr val="tx1"/>
                </a:solidFill>
              </a:rPr>
              <a:t>-</a:t>
            </a:r>
            <a:r>
              <a:rPr lang="fr-FR" sz="1200" dirty="0" err="1">
                <a:solidFill>
                  <a:schemeClr val="tx1"/>
                </a:solidFill>
              </a:rPr>
              <a:t>presence</a:t>
            </a:r>
            <a:r>
              <a:rPr lang="fr-FR" sz="1200" dirty="0">
                <a:solidFill>
                  <a:schemeClr val="tx1"/>
                </a:solidFill>
              </a:rPr>
              <a:t> de granulome </a:t>
            </a:r>
            <a:r>
              <a:rPr lang="fr-FR" sz="1200" dirty="0" err="1">
                <a:solidFill>
                  <a:schemeClr val="tx1"/>
                </a:solidFill>
              </a:rPr>
              <a:t>méme</a:t>
            </a:r>
            <a:r>
              <a:rPr lang="fr-FR" sz="1200" dirty="0">
                <a:solidFill>
                  <a:schemeClr val="tx1"/>
                </a:solidFill>
              </a:rPr>
              <a:t> en l’absence de lésions endoscopiques</a:t>
            </a:r>
          </a:p>
        </p:txBody>
      </p:sp>
      <p:sp>
        <p:nvSpPr>
          <p:cNvPr id="16" name="Chevron 15"/>
          <p:cNvSpPr/>
          <p:nvPr/>
        </p:nvSpPr>
        <p:spPr>
          <a:xfrm>
            <a:off x="2643174" y="2357430"/>
            <a:ext cx="5929354" cy="785818"/>
          </a:xfrm>
          <a:prstGeom prst="chevron">
            <a:avLst/>
          </a:prstGeom>
          <a:solidFill>
            <a:schemeClr val="accent5">
              <a:lumMod val="60000"/>
              <a:lumOff val="4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solidFill>
                  <a:schemeClr val="tx1"/>
                </a:solidFill>
              </a:rPr>
              <a:t>-exceptionnelle, se manifeste par une dysphagie</a:t>
            </a:r>
          </a:p>
        </p:txBody>
      </p:sp>
      <p:sp>
        <p:nvSpPr>
          <p:cNvPr id="17" name="Chevron 16"/>
          <p:cNvSpPr/>
          <p:nvPr/>
        </p:nvSpPr>
        <p:spPr>
          <a:xfrm>
            <a:off x="2714612" y="4357694"/>
            <a:ext cx="5929354" cy="785818"/>
          </a:xfrm>
          <a:prstGeom prst="chevron">
            <a:avLst/>
          </a:prstGeom>
          <a:solidFill>
            <a:schemeClr val="accent5">
              <a:lumMod val="60000"/>
              <a:lumOff val="4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dirty="0">
                <a:solidFill>
                  <a:schemeClr val="tx1"/>
                </a:solidFill>
              </a:rPr>
              <a:t>-</a:t>
            </a:r>
            <a:r>
              <a:rPr lang="fr-FR" sz="1400" dirty="0" err="1">
                <a:solidFill>
                  <a:schemeClr val="tx1"/>
                </a:solidFill>
              </a:rPr>
              <a:t>jéjuno</a:t>
            </a:r>
            <a:r>
              <a:rPr lang="fr-FR" sz="1400" dirty="0">
                <a:solidFill>
                  <a:schemeClr val="tx1"/>
                </a:solidFill>
              </a:rPr>
              <a:t> iléale diffuse, </a:t>
            </a:r>
            <a:r>
              <a:rPr lang="fr-FR" sz="1400" dirty="0" err="1">
                <a:solidFill>
                  <a:schemeClr val="tx1"/>
                </a:solidFill>
              </a:rPr>
              <a:t>grélique</a:t>
            </a:r>
            <a:r>
              <a:rPr lang="fr-FR" sz="1400" dirty="0">
                <a:solidFill>
                  <a:schemeClr val="tx1"/>
                </a:solidFill>
              </a:rPr>
              <a:t> diffuse, iléale terminale</a:t>
            </a:r>
          </a:p>
          <a:p>
            <a:r>
              <a:rPr lang="fr-FR" sz="1400" dirty="0">
                <a:solidFill>
                  <a:schemeClr val="tx1"/>
                </a:solidFill>
              </a:rPr>
              <a:t>-syndromes </a:t>
            </a:r>
            <a:r>
              <a:rPr lang="fr-FR" sz="1400" dirty="0" err="1">
                <a:solidFill>
                  <a:schemeClr val="tx1"/>
                </a:solidFill>
              </a:rPr>
              <a:t>sub</a:t>
            </a:r>
            <a:r>
              <a:rPr lang="fr-FR" sz="1400" dirty="0">
                <a:solidFill>
                  <a:schemeClr val="tx1"/>
                </a:solidFill>
              </a:rPr>
              <a:t> occlusifs</a:t>
            </a:r>
          </a:p>
        </p:txBody>
      </p:sp>
      <p:sp>
        <p:nvSpPr>
          <p:cNvPr id="18" name="Chevron 17"/>
          <p:cNvSpPr/>
          <p:nvPr/>
        </p:nvSpPr>
        <p:spPr>
          <a:xfrm>
            <a:off x="2786050" y="5286388"/>
            <a:ext cx="5929354" cy="714380"/>
          </a:xfrm>
          <a:prstGeom prst="chevron">
            <a:avLst/>
          </a:prstGeom>
          <a:solidFill>
            <a:schemeClr val="accent5">
              <a:lumMod val="60000"/>
              <a:lumOff val="4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solidFill>
                  <a:schemeClr val="tx1"/>
                </a:solidFill>
              </a:rPr>
              <a:t>Diarrhée fréquentes , rarement sanglantes</a:t>
            </a:r>
          </a:p>
        </p:txBody>
      </p:sp>
      <p:sp>
        <p:nvSpPr>
          <p:cNvPr id="19" name="Chevron 18"/>
          <p:cNvSpPr/>
          <p:nvPr/>
        </p:nvSpPr>
        <p:spPr>
          <a:xfrm>
            <a:off x="2928926" y="6143644"/>
            <a:ext cx="5929354" cy="714356"/>
          </a:xfrm>
          <a:prstGeom prst="chevron">
            <a:avLst/>
          </a:prstGeom>
          <a:solidFill>
            <a:schemeClr val="accent5">
              <a:lumMod val="60000"/>
              <a:lumOff val="4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solidFill>
                  <a:schemeClr val="tx1"/>
                </a:solidFill>
              </a:rPr>
              <a:t>LAP multiples</a:t>
            </a:r>
          </a:p>
        </p:txBody>
      </p:sp>
      <p:sp>
        <p:nvSpPr>
          <p:cNvPr id="20" name="ZoneTexte 19"/>
          <p:cNvSpPr txBox="1"/>
          <p:nvPr/>
        </p:nvSpPr>
        <p:spPr>
          <a:xfrm>
            <a:off x="642910" y="357166"/>
            <a:ext cx="3571900" cy="461665"/>
          </a:xfrm>
          <a:prstGeom prst="rect">
            <a:avLst/>
          </a:prstGeom>
          <a:noFill/>
        </p:spPr>
        <p:txBody>
          <a:bodyPr wrap="square" rtlCol="0">
            <a:spAutoFit/>
          </a:bodyPr>
          <a:lstStyle/>
          <a:p>
            <a:r>
              <a:rPr lang="fr-FR" sz="2400" b="1" dirty="0"/>
              <a:t>Formes topographiques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p:cNvGraphicFramePr>
            <a:graphicFrameLocks noGrp="1"/>
          </p:cNvGraphicFramePr>
          <p:nvPr/>
        </p:nvGraphicFramePr>
        <p:xfrm>
          <a:off x="142844" y="1142982"/>
          <a:ext cx="8858312" cy="5599104"/>
        </p:xfrm>
        <a:graphic>
          <a:graphicData uri="http://schemas.openxmlformats.org/drawingml/2006/table">
            <a:tbl>
              <a:tblPr firstRow="1" bandRow="1">
                <a:tableStyleId>{93296810-A885-4BE3-A3E7-6D5BEEA58F35}</a:tableStyleId>
              </a:tblPr>
              <a:tblGrid>
                <a:gridCol w="4071966">
                  <a:extLst>
                    <a:ext uri="{9D8B030D-6E8A-4147-A177-3AD203B41FA5}">
                      <a16:colId xmlns:a16="http://schemas.microsoft.com/office/drawing/2014/main" val="20000"/>
                    </a:ext>
                  </a:extLst>
                </a:gridCol>
                <a:gridCol w="4786346">
                  <a:extLst>
                    <a:ext uri="{9D8B030D-6E8A-4147-A177-3AD203B41FA5}">
                      <a16:colId xmlns:a16="http://schemas.microsoft.com/office/drawing/2014/main" val="20001"/>
                    </a:ext>
                  </a:extLst>
                </a:gridCol>
              </a:tblGrid>
              <a:tr h="796024">
                <a:tc>
                  <a:txBody>
                    <a:bodyPr/>
                    <a:lstStyle/>
                    <a:p>
                      <a:r>
                        <a:rPr lang="fr-FR" b="1" dirty="0">
                          <a:solidFill>
                            <a:schemeClr val="tx1"/>
                          </a:solidFill>
                        </a:rPr>
                        <a:t>Occlusion</a:t>
                      </a:r>
                      <a:r>
                        <a:rPr lang="fr-FR" b="0" dirty="0">
                          <a:solidFill>
                            <a:schemeClr val="tx1"/>
                          </a:solidFill>
                        </a:rPr>
                        <a:t> </a:t>
                      </a:r>
                    </a:p>
                  </a:txBody>
                  <a:tcPr/>
                </a:tc>
                <a:tc>
                  <a:txBody>
                    <a:bodyPr/>
                    <a:lstStyle/>
                    <a:p>
                      <a:r>
                        <a:rPr lang="fr-FR" sz="1600" b="0" dirty="0">
                          <a:solidFill>
                            <a:schemeClr val="tx1"/>
                          </a:solidFill>
                        </a:rPr>
                        <a:t>-</a:t>
                      </a:r>
                      <a:r>
                        <a:rPr lang="fr-FR" sz="1600" b="1" dirty="0">
                          <a:solidFill>
                            <a:schemeClr val="tx1"/>
                          </a:solidFill>
                        </a:rPr>
                        <a:t>surtout si sténose </a:t>
                      </a:r>
                      <a:r>
                        <a:rPr lang="fr-FR" sz="1600" b="1" dirty="0" err="1">
                          <a:solidFill>
                            <a:schemeClr val="tx1"/>
                          </a:solidFill>
                        </a:rPr>
                        <a:t>grélique</a:t>
                      </a:r>
                      <a:endParaRPr lang="fr-FR" sz="1600" b="1" dirty="0">
                        <a:solidFill>
                          <a:schemeClr val="tx1"/>
                        </a:solidFill>
                      </a:endParaRPr>
                    </a:p>
                    <a:p>
                      <a:r>
                        <a:rPr lang="fr-FR" sz="1600" b="1" dirty="0">
                          <a:solidFill>
                            <a:schemeClr val="tx1"/>
                          </a:solidFill>
                        </a:rPr>
                        <a:t>-</a:t>
                      </a:r>
                      <a:r>
                        <a:rPr lang="fr-FR" sz="1600" b="1" dirty="0" err="1">
                          <a:solidFill>
                            <a:schemeClr val="tx1"/>
                          </a:solidFill>
                        </a:rPr>
                        <a:t>svt</a:t>
                      </a:r>
                      <a:r>
                        <a:rPr lang="fr-FR" sz="1600" b="1" dirty="0">
                          <a:solidFill>
                            <a:schemeClr val="tx1"/>
                          </a:solidFill>
                        </a:rPr>
                        <a:t> spontanément résolutive</a:t>
                      </a:r>
                    </a:p>
                  </a:txBody>
                  <a:tcPr/>
                </a:tc>
                <a:extLst>
                  <a:ext uri="{0D108BD9-81ED-4DB2-BD59-A6C34878D82A}">
                    <a16:rowId xmlns:a16="http://schemas.microsoft.com/office/drawing/2014/main" val="10000"/>
                  </a:ext>
                </a:extLst>
              </a:tr>
              <a:tr h="796024">
                <a:tc>
                  <a:txBody>
                    <a:bodyPr/>
                    <a:lstStyle/>
                    <a:p>
                      <a:r>
                        <a:rPr lang="fr-FR" b="1" dirty="0"/>
                        <a:t>Fistules </a:t>
                      </a:r>
                    </a:p>
                  </a:txBody>
                  <a:tcPr/>
                </a:tc>
                <a:tc>
                  <a:txBody>
                    <a:bodyPr/>
                    <a:lstStyle/>
                    <a:p>
                      <a:r>
                        <a:rPr lang="fr-FR" sz="1600" dirty="0"/>
                        <a:t>-</a:t>
                      </a:r>
                      <a:r>
                        <a:rPr lang="fr-FR" sz="1600" b="1" dirty="0"/>
                        <a:t>fistules internes</a:t>
                      </a:r>
                    </a:p>
                    <a:p>
                      <a:r>
                        <a:rPr lang="fr-FR" sz="1600" b="1" dirty="0"/>
                        <a:t>-fistules</a:t>
                      </a:r>
                      <a:r>
                        <a:rPr lang="fr-FR" sz="1600" b="1" baseline="0" dirty="0"/>
                        <a:t> externes: </a:t>
                      </a:r>
                      <a:r>
                        <a:rPr lang="fr-FR" sz="1600" b="1" baseline="0" dirty="0" err="1"/>
                        <a:t>entéro</a:t>
                      </a:r>
                      <a:r>
                        <a:rPr lang="fr-FR" sz="1600" b="1" baseline="0" dirty="0"/>
                        <a:t> cutanée</a:t>
                      </a:r>
                      <a:endParaRPr lang="fr-FR" sz="1600" b="1" dirty="0"/>
                    </a:p>
                  </a:txBody>
                  <a:tcPr/>
                </a:tc>
                <a:extLst>
                  <a:ext uri="{0D108BD9-81ED-4DB2-BD59-A6C34878D82A}">
                    <a16:rowId xmlns:a16="http://schemas.microsoft.com/office/drawing/2014/main" val="10001"/>
                  </a:ext>
                </a:extLst>
              </a:tr>
              <a:tr h="796024">
                <a:tc>
                  <a:txBody>
                    <a:bodyPr/>
                    <a:lstStyle/>
                    <a:p>
                      <a:r>
                        <a:rPr lang="fr-FR" b="1" dirty="0"/>
                        <a:t>Abcès</a:t>
                      </a:r>
                      <a:r>
                        <a:rPr lang="fr-FR" dirty="0"/>
                        <a:t> </a:t>
                      </a:r>
                    </a:p>
                  </a:txBody>
                  <a:tcPr/>
                </a:tc>
                <a:tc>
                  <a:txBody>
                    <a:bodyPr/>
                    <a:lstStyle/>
                    <a:p>
                      <a:r>
                        <a:rPr lang="fr-FR" sz="1600" dirty="0"/>
                        <a:t>-</a:t>
                      </a:r>
                      <a:r>
                        <a:rPr lang="fr-FR" sz="1600" b="1" dirty="0"/>
                        <a:t>mode évolutif des fistules surtout borgnes</a:t>
                      </a:r>
                    </a:p>
                    <a:p>
                      <a:r>
                        <a:rPr lang="fr-FR" sz="1600" b="1" dirty="0"/>
                        <a:t>-dlr , masse, fièvre </a:t>
                      </a:r>
                    </a:p>
                  </a:txBody>
                  <a:tcPr/>
                </a:tc>
                <a:extLst>
                  <a:ext uri="{0D108BD9-81ED-4DB2-BD59-A6C34878D82A}">
                    <a16:rowId xmlns:a16="http://schemas.microsoft.com/office/drawing/2014/main" val="10002"/>
                  </a:ext>
                </a:extLst>
              </a:tr>
              <a:tr h="796024">
                <a:tc>
                  <a:txBody>
                    <a:bodyPr/>
                    <a:lstStyle/>
                    <a:p>
                      <a:r>
                        <a:rPr lang="fr-FR" b="1" dirty="0"/>
                        <a:t>Perforations</a:t>
                      </a:r>
                      <a:r>
                        <a:rPr lang="fr-FR" dirty="0"/>
                        <a:t> </a:t>
                      </a:r>
                    </a:p>
                  </a:txBody>
                  <a:tcPr/>
                </a:tc>
                <a:tc>
                  <a:txBody>
                    <a:bodyPr/>
                    <a:lstStyle/>
                    <a:p>
                      <a:r>
                        <a:rPr lang="fr-FR" sz="1400" dirty="0"/>
                        <a:t>-</a:t>
                      </a:r>
                      <a:r>
                        <a:rPr lang="fr-FR" sz="1600" b="1" dirty="0"/>
                        <a:t>surtout l’IG en compliquant une sténose</a:t>
                      </a:r>
                    </a:p>
                    <a:p>
                      <a:r>
                        <a:rPr lang="fr-FR" sz="1600" b="1" dirty="0"/>
                        <a:t>-tableau peut être masqué par CTC</a:t>
                      </a:r>
                    </a:p>
                  </a:txBody>
                  <a:tcPr/>
                </a:tc>
                <a:extLst>
                  <a:ext uri="{0D108BD9-81ED-4DB2-BD59-A6C34878D82A}">
                    <a16:rowId xmlns:a16="http://schemas.microsoft.com/office/drawing/2014/main" val="10003"/>
                  </a:ext>
                </a:extLst>
              </a:tr>
              <a:tr h="796024">
                <a:tc>
                  <a:txBody>
                    <a:bodyPr/>
                    <a:lstStyle/>
                    <a:p>
                      <a:r>
                        <a:rPr lang="fr-FR" b="1" dirty="0"/>
                        <a:t>Hémorragie digestive</a:t>
                      </a:r>
                      <a:r>
                        <a:rPr lang="fr-FR" b="1" baseline="0" dirty="0"/>
                        <a:t> </a:t>
                      </a:r>
                      <a:endParaRPr lang="fr-FR" b="1" dirty="0"/>
                    </a:p>
                  </a:txBody>
                  <a:tcPr/>
                </a:tc>
                <a:tc>
                  <a:txBody>
                    <a:bodyPr/>
                    <a:lstStyle/>
                    <a:p>
                      <a:r>
                        <a:rPr lang="fr-FR" sz="1600" b="1" dirty="0"/>
                        <a:t>Rare, surtout colique distale</a:t>
                      </a:r>
                    </a:p>
                  </a:txBody>
                  <a:tcPr/>
                </a:tc>
                <a:extLst>
                  <a:ext uri="{0D108BD9-81ED-4DB2-BD59-A6C34878D82A}">
                    <a16:rowId xmlns:a16="http://schemas.microsoft.com/office/drawing/2014/main" val="10004"/>
                  </a:ext>
                </a:extLst>
              </a:tr>
              <a:tr h="796024">
                <a:tc>
                  <a:txBody>
                    <a:bodyPr/>
                    <a:lstStyle/>
                    <a:p>
                      <a:r>
                        <a:rPr lang="fr-FR" b="1" dirty="0" err="1"/>
                        <a:t>Kc</a:t>
                      </a:r>
                      <a:r>
                        <a:rPr lang="fr-FR" b="1" baseline="0" dirty="0"/>
                        <a:t> </a:t>
                      </a:r>
                      <a:endParaRPr lang="fr-FR" b="1" dirty="0"/>
                    </a:p>
                  </a:txBody>
                  <a:tcPr/>
                </a:tc>
                <a:tc>
                  <a:txBody>
                    <a:bodyPr/>
                    <a:lstStyle/>
                    <a:p>
                      <a:r>
                        <a:rPr lang="fr-FR" sz="1600" b="1" dirty="0"/>
                        <a:t>-</a:t>
                      </a:r>
                      <a:r>
                        <a:rPr lang="fr-FR" sz="1600" b="1" dirty="0" err="1"/>
                        <a:t>kc</a:t>
                      </a:r>
                      <a:r>
                        <a:rPr lang="fr-FR" sz="1600" b="1" baseline="0" dirty="0"/>
                        <a:t> colo rectal: RR × 2.5</a:t>
                      </a:r>
                    </a:p>
                    <a:p>
                      <a:r>
                        <a:rPr lang="fr-FR" sz="1600" b="1" baseline="0" dirty="0"/>
                        <a:t>-</a:t>
                      </a:r>
                      <a:r>
                        <a:rPr lang="fr-FR" sz="1600" b="1" baseline="0" dirty="0" err="1"/>
                        <a:t>Kc</a:t>
                      </a:r>
                      <a:r>
                        <a:rPr lang="fr-FR" sz="1600" b="1" baseline="0" dirty="0"/>
                        <a:t> du grêle : rare</a:t>
                      </a:r>
                      <a:endParaRPr lang="fr-FR" sz="1600" b="1" dirty="0"/>
                    </a:p>
                  </a:txBody>
                  <a:tcPr/>
                </a:tc>
                <a:extLst>
                  <a:ext uri="{0D108BD9-81ED-4DB2-BD59-A6C34878D82A}">
                    <a16:rowId xmlns:a16="http://schemas.microsoft.com/office/drawing/2014/main" val="10005"/>
                  </a:ext>
                </a:extLst>
              </a:tr>
              <a:tr h="796024">
                <a:tc>
                  <a:txBody>
                    <a:bodyPr/>
                    <a:lstStyle/>
                    <a:p>
                      <a:r>
                        <a:rPr lang="fr-FR" b="1" dirty="0"/>
                        <a:t>Mégacôlon toxique </a:t>
                      </a:r>
                    </a:p>
                  </a:txBody>
                  <a:tcPr/>
                </a:tc>
                <a:tc>
                  <a:txBody>
                    <a:bodyPr/>
                    <a:lstStyle/>
                    <a:p>
                      <a:r>
                        <a:rPr lang="fr-FR" sz="1400" dirty="0"/>
                        <a:t>-</a:t>
                      </a:r>
                      <a:r>
                        <a:rPr lang="fr-FR" sz="1600" b="1" dirty="0"/>
                        <a:t>dilatation du colon &gt; 6cm </a:t>
                      </a:r>
                      <a:r>
                        <a:rPr lang="fr-FR" sz="1600" b="1" dirty="0" err="1"/>
                        <a:t>svt</a:t>
                      </a:r>
                      <a:r>
                        <a:rPr lang="fr-FR" sz="1600" b="1" dirty="0"/>
                        <a:t> le transverse + état toxique</a:t>
                      </a:r>
                    </a:p>
                    <a:p>
                      <a:r>
                        <a:rPr lang="fr-FR" sz="1600" b="1" dirty="0"/>
                        <a:t>-facteurs déclenchant:</a:t>
                      </a:r>
                      <a:r>
                        <a:rPr lang="fr-FR" sz="1600" b="1" baseline="0" dirty="0"/>
                        <a:t> CMV, </a:t>
                      </a:r>
                      <a:r>
                        <a:rPr lang="fr-FR" sz="1600" b="1" baseline="0" dirty="0" err="1"/>
                        <a:t>mdct</a:t>
                      </a:r>
                      <a:r>
                        <a:rPr lang="fr-FR" sz="1600" b="1" baseline="0" dirty="0"/>
                        <a:t>, colo, </a:t>
                      </a:r>
                      <a:r>
                        <a:rPr lang="fr-FR" sz="1600" b="1" baseline="0" dirty="0" err="1"/>
                        <a:t>hypoK</a:t>
                      </a:r>
                      <a:endParaRPr lang="fr-FR" sz="1600" b="1" dirty="0"/>
                    </a:p>
                  </a:txBody>
                  <a:tcPr/>
                </a:tc>
                <a:extLst>
                  <a:ext uri="{0D108BD9-81ED-4DB2-BD59-A6C34878D82A}">
                    <a16:rowId xmlns:a16="http://schemas.microsoft.com/office/drawing/2014/main" val="10006"/>
                  </a:ext>
                </a:extLst>
              </a:tr>
            </a:tbl>
          </a:graphicData>
        </a:graphic>
      </p:graphicFrame>
      <p:sp>
        <p:nvSpPr>
          <p:cNvPr id="4" name="ZoneTexte 3"/>
          <p:cNvSpPr txBox="1"/>
          <p:nvPr/>
        </p:nvSpPr>
        <p:spPr>
          <a:xfrm>
            <a:off x="928662" y="428604"/>
            <a:ext cx="4714908" cy="646331"/>
          </a:xfrm>
          <a:prstGeom prst="rect">
            <a:avLst/>
          </a:prstGeom>
          <a:noFill/>
        </p:spPr>
        <p:txBody>
          <a:bodyPr wrap="square" rtlCol="0">
            <a:spAutoFit/>
          </a:bodyPr>
          <a:lstStyle/>
          <a:p>
            <a:r>
              <a:rPr lang="fr-FR" sz="3600" b="1" dirty="0"/>
              <a:t>Formes compliquées</a:t>
            </a:r>
            <a:r>
              <a:rPr lang="fr-FR" dirty="0"/>
              <a: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à coins arrondis 4"/>
          <p:cNvSpPr/>
          <p:nvPr/>
        </p:nvSpPr>
        <p:spPr>
          <a:xfrm>
            <a:off x="0" y="1785926"/>
            <a:ext cx="9144000" cy="3357586"/>
          </a:xfrm>
          <a:prstGeom prst="roundRect">
            <a:avLst/>
          </a:prstGeom>
          <a:solidFill>
            <a:schemeClr val="accent3">
              <a:lumMod val="60000"/>
              <a:lumOff val="40000"/>
            </a:schemeClr>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u="sng" dirty="0">
                <a:solidFill>
                  <a:schemeClr val="tx1"/>
                </a:solidFill>
              </a:rPr>
              <a:t>CLASSIFICATION DE VIENNE</a:t>
            </a:r>
          </a:p>
          <a:p>
            <a:pPr algn="ctr"/>
            <a:endParaRPr lang="fr-FR" sz="2000" b="1" u="sng" dirty="0">
              <a:solidFill>
                <a:schemeClr val="tx1"/>
              </a:solidFill>
            </a:endParaRPr>
          </a:p>
          <a:p>
            <a:r>
              <a:rPr lang="fr-FR" sz="2000" b="1" dirty="0">
                <a:solidFill>
                  <a:srgbClr val="C00000"/>
                </a:solidFill>
              </a:rPr>
              <a:t>-FORME PENETRANTE : </a:t>
            </a:r>
            <a:r>
              <a:rPr lang="fr-FR" sz="2000" b="1" dirty="0">
                <a:solidFill>
                  <a:schemeClr val="tx1"/>
                </a:solidFill>
              </a:rPr>
              <a:t>essentiellement colique et </a:t>
            </a:r>
            <a:r>
              <a:rPr lang="fr-FR" sz="2000" b="1" dirty="0" err="1">
                <a:solidFill>
                  <a:schemeClr val="tx1"/>
                </a:solidFill>
              </a:rPr>
              <a:t>ano</a:t>
            </a:r>
            <a:r>
              <a:rPr lang="fr-FR" sz="2000" b="1" dirty="0">
                <a:solidFill>
                  <a:schemeClr val="tx1"/>
                </a:solidFill>
              </a:rPr>
              <a:t> périnéale</a:t>
            </a:r>
          </a:p>
          <a:p>
            <a:endParaRPr lang="fr-FR" sz="2000" b="1" dirty="0">
              <a:solidFill>
                <a:schemeClr val="tx1"/>
              </a:solidFill>
            </a:endParaRPr>
          </a:p>
          <a:p>
            <a:r>
              <a:rPr lang="fr-FR" sz="2000" b="1" dirty="0">
                <a:solidFill>
                  <a:srgbClr val="C00000"/>
                </a:solidFill>
              </a:rPr>
              <a:t>-FORME STENOSANTE : </a:t>
            </a:r>
            <a:r>
              <a:rPr lang="fr-FR" sz="2000" b="1" dirty="0">
                <a:solidFill>
                  <a:schemeClr val="tx1"/>
                </a:solidFill>
              </a:rPr>
              <a:t>essentiellement </a:t>
            </a:r>
            <a:r>
              <a:rPr lang="fr-FR" sz="2000" b="1" dirty="0" err="1">
                <a:solidFill>
                  <a:schemeClr val="tx1"/>
                </a:solidFill>
              </a:rPr>
              <a:t>grélique</a:t>
            </a:r>
            <a:endParaRPr lang="fr-FR" sz="2000" b="1" dirty="0">
              <a:solidFill>
                <a:schemeClr val="tx1"/>
              </a:solidFill>
            </a:endParaRPr>
          </a:p>
          <a:p>
            <a:endParaRPr lang="fr-FR" sz="2000" b="1" dirty="0">
              <a:solidFill>
                <a:schemeClr val="tx1"/>
              </a:solidFill>
            </a:endParaRPr>
          </a:p>
          <a:p>
            <a:r>
              <a:rPr lang="fr-FR" sz="2000" b="1" dirty="0">
                <a:solidFill>
                  <a:srgbClr val="C00000"/>
                </a:solidFill>
              </a:rPr>
              <a:t>-FORME INFLAMMATOIRE : </a:t>
            </a:r>
            <a:r>
              <a:rPr lang="fr-FR" sz="2000" b="1" dirty="0" err="1">
                <a:solidFill>
                  <a:schemeClr val="tx1"/>
                </a:solidFill>
              </a:rPr>
              <a:t>grélique</a:t>
            </a:r>
            <a:r>
              <a:rPr lang="fr-FR" sz="2000" b="1" dirty="0">
                <a:solidFill>
                  <a:schemeClr val="tx1"/>
                </a:solidFill>
              </a:rPr>
              <a:t> et/ou colique</a:t>
            </a:r>
          </a:p>
        </p:txBody>
      </p:sp>
      <p:sp>
        <p:nvSpPr>
          <p:cNvPr id="6" name="ZoneTexte 5"/>
          <p:cNvSpPr txBox="1"/>
          <p:nvPr/>
        </p:nvSpPr>
        <p:spPr>
          <a:xfrm>
            <a:off x="357158" y="642918"/>
            <a:ext cx="4643470" cy="584775"/>
          </a:xfrm>
          <a:prstGeom prst="rect">
            <a:avLst/>
          </a:prstGeom>
          <a:noFill/>
        </p:spPr>
        <p:txBody>
          <a:bodyPr wrap="square" rtlCol="0">
            <a:spAutoFit/>
          </a:bodyPr>
          <a:lstStyle/>
          <a:p>
            <a:r>
              <a:rPr lang="fr-FR" sz="3200" b="1" dirty="0"/>
              <a:t>Formes anatomiques</a:t>
            </a:r>
            <a:r>
              <a:rPr lang="fr-FR" sz="2800" b="1" dirty="0"/>
              <a:t>:</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p:cNvGraphicFramePr>
            <a:graphicFrameLocks noGrp="1"/>
          </p:cNvGraphicFramePr>
          <p:nvPr/>
        </p:nvGraphicFramePr>
        <p:xfrm>
          <a:off x="-32" y="1428736"/>
          <a:ext cx="9144031" cy="5451470"/>
        </p:xfrm>
        <a:graphic>
          <a:graphicData uri="http://schemas.openxmlformats.org/drawingml/2006/table">
            <a:tbl>
              <a:tblPr firstRow="1" bandRow="1">
                <a:tableStyleId>{93296810-A885-4BE3-A3E7-6D5BEEA58F35}</a:tableStyleId>
              </a:tblPr>
              <a:tblGrid>
                <a:gridCol w="4720699">
                  <a:extLst>
                    <a:ext uri="{9D8B030D-6E8A-4147-A177-3AD203B41FA5}">
                      <a16:colId xmlns:a16="http://schemas.microsoft.com/office/drawing/2014/main" val="20000"/>
                    </a:ext>
                  </a:extLst>
                </a:gridCol>
                <a:gridCol w="4423332">
                  <a:extLst>
                    <a:ext uri="{9D8B030D-6E8A-4147-A177-3AD203B41FA5}">
                      <a16:colId xmlns:a16="http://schemas.microsoft.com/office/drawing/2014/main" val="20001"/>
                    </a:ext>
                  </a:extLst>
                </a:gridCol>
              </a:tblGrid>
              <a:tr h="1226545">
                <a:tc>
                  <a:txBody>
                    <a:bodyPr/>
                    <a:lstStyle/>
                    <a:p>
                      <a:r>
                        <a:rPr lang="fr-FR" sz="2000" dirty="0"/>
                        <a:t>Forme </a:t>
                      </a:r>
                      <a:r>
                        <a:rPr lang="fr-FR" sz="2000" dirty="0" err="1"/>
                        <a:t>cortico</a:t>
                      </a:r>
                      <a:r>
                        <a:rPr lang="fr-FR" sz="2000" dirty="0"/>
                        <a:t> résistante</a:t>
                      </a:r>
                    </a:p>
                  </a:txBody>
                  <a:tcPr/>
                </a:tc>
                <a:tc>
                  <a:txBody>
                    <a:bodyPr/>
                    <a:lstStyle/>
                    <a:p>
                      <a:r>
                        <a:rPr lang="fr-FR" sz="1400" dirty="0"/>
                        <a:t>-</a:t>
                      </a:r>
                      <a:r>
                        <a:rPr lang="fr-FR" sz="1800" b="1" dirty="0"/>
                        <a:t>réponse clinique nulle</a:t>
                      </a:r>
                      <a:r>
                        <a:rPr lang="fr-FR" sz="1800" b="1" baseline="0" dirty="0"/>
                        <a:t> ou insuffisante après 04 semaines de CTC</a:t>
                      </a:r>
                    </a:p>
                    <a:p>
                      <a:endParaRPr lang="fr-FR" sz="1800" b="1" baseline="0" dirty="0"/>
                    </a:p>
                    <a:p>
                      <a:r>
                        <a:rPr lang="fr-FR" sz="1800" b="1" baseline="0" dirty="0"/>
                        <a:t>-éliminer: non observance, surinfection, non sevrage tabagique</a:t>
                      </a:r>
                      <a:endParaRPr lang="fr-FR" sz="1800" b="1" dirty="0"/>
                    </a:p>
                  </a:txBody>
                  <a:tcPr/>
                </a:tc>
                <a:extLst>
                  <a:ext uri="{0D108BD9-81ED-4DB2-BD59-A6C34878D82A}">
                    <a16:rowId xmlns:a16="http://schemas.microsoft.com/office/drawing/2014/main" val="10000"/>
                  </a:ext>
                </a:extLst>
              </a:tr>
              <a:tr h="1733708">
                <a:tc>
                  <a:txBody>
                    <a:bodyPr/>
                    <a:lstStyle/>
                    <a:p>
                      <a:r>
                        <a:rPr lang="fr-FR" sz="2000" b="1" dirty="0"/>
                        <a:t>Forme </a:t>
                      </a:r>
                      <a:r>
                        <a:rPr lang="fr-FR" sz="2000" b="1" dirty="0" err="1"/>
                        <a:t>cortico</a:t>
                      </a:r>
                      <a:r>
                        <a:rPr lang="fr-FR" sz="2000" b="1" dirty="0"/>
                        <a:t> dépendante </a:t>
                      </a:r>
                    </a:p>
                  </a:txBody>
                  <a:tcPr/>
                </a:tc>
                <a:tc>
                  <a:txBody>
                    <a:bodyPr/>
                    <a:lstStyle/>
                    <a:p>
                      <a:r>
                        <a:rPr lang="fr-FR" sz="1400" dirty="0"/>
                        <a:t>-</a:t>
                      </a:r>
                      <a:r>
                        <a:rPr lang="fr-FR" sz="1600" b="1" dirty="0"/>
                        <a:t>impossibilité de réduire les doses de CTC à</a:t>
                      </a:r>
                      <a:r>
                        <a:rPr lang="fr-FR" sz="1600" b="1" baseline="0" dirty="0"/>
                        <a:t> moins de 10mg après 3 mois de </a:t>
                      </a:r>
                      <a:r>
                        <a:rPr lang="fr-FR" sz="1600" b="1" baseline="0" dirty="0" err="1"/>
                        <a:t>trt</a:t>
                      </a:r>
                      <a:r>
                        <a:rPr lang="fr-FR" sz="1600" b="1" baseline="0" dirty="0"/>
                        <a:t>  </a:t>
                      </a:r>
                    </a:p>
                    <a:p>
                      <a:r>
                        <a:rPr lang="fr-FR" sz="1600" b="1" baseline="0" dirty="0"/>
                        <a:t>-récidive à moins de 6S après </a:t>
                      </a:r>
                      <a:r>
                        <a:rPr lang="fr-FR" sz="1600" b="1" baseline="0" dirty="0" err="1"/>
                        <a:t>arrét</a:t>
                      </a:r>
                      <a:r>
                        <a:rPr lang="fr-FR" sz="1600" b="1" baseline="0" dirty="0"/>
                        <a:t> </a:t>
                      </a:r>
                    </a:p>
                    <a:p>
                      <a:r>
                        <a:rPr lang="fr-FR" sz="1600" b="1" baseline="0" dirty="0"/>
                        <a:t>-rechute (2-3 fois /an)</a:t>
                      </a:r>
                    </a:p>
                    <a:p>
                      <a:endParaRPr lang="fr-FR" sz="1600" b="1" baseline="0" dirty="0"/>
                    </a:p>
                    <a:p>
                      <a:r>
                        <a:rPr lang="fr-FR" sz="1600" b="1" baseline="0" dirty="0"/>
                        <a:t>-F favorisants: tabac, AINS, non observance</a:t>
                      </a:r>
                      <a:endParaRPr lang="fr-FR" sz="1600" b="1" dirty="0"/>
                    </a:p>
                  </a:txBody>
                  <a:tcPr/>
                </a:tc>
                <a:extLst>
                  <a:ext uri="{0D108BD9-81ED-4DB2-BD59-A6C34878D82A}">
                    <a16:rowId xmlns:a16="http://schemas.microsoft.com/office/drawing/2014/main" val="10001"/>
                  </a:ext>
                </a:extLst>
              </a:tr>
              <a:tr h="2254722">
                <a:tc>
                  <a:txBody>
                    <a:bodyPr/>
                    <a:lstStyle/>
                    <a:p>
                      <a:r>
                        <a:rPr lang="fr-FR" sz="2000" b="1" dirty="0"/>
                        <a:t>Forme chronique active</a:t>
                      </a:r>
                    </a:p>
                  </a:txBody>
                  <a:tcPr/>
                </a:tc>
                <a:tc>
                  <a:txBody>
                    <a:bodyPr/>
                    <a:lstStyle/>
                    <a:p>
                      <a:r>
                        <a:rPr lang="fr-FR" sz="1400" dirty="0"/>
                        <a:t>-</a:t>
                      </a:r>
                      <a:r>
                        <a:rPr lang="fr-FR" sz="1800" b="1" dirty="0"/>
                        <a:t>continue: absence</a:t>
                      </a:r>
                      <a:r>
                        <a:rPr lang="fr-FR" sz="1800" b="1" baseline="0" dirty="0"/>
                        <a:t> de rémission malgré le </a:t>
                      </a:r>
                      <a:r>
                        <a:rPr lang="fr-FR" sz="1800" b="1" baseline="0" dirty="0" err="1"/>
                        <a:t>trt</a:t>
                      </a:r>
                      <a:endParaRPr lang="fr-FR" sz="1800" b="1" baseline="0" dirty="0"/>
                    </a:p>
                    <a:p>
                      <a:endParaRPr lang="fr-FR" sz="1800" b="1" baseline="0" dirty="0"/>
                    </a:p>
                    <a:p>
                      <a:r>
                        <a:rPr lang="fr-FR" sz="1800" b="1" baseline="0" dirty="0"/>
                        <a:t>-intermittente: poussées rapprochés et/ou interventions multiples</a:t>
                      </a:r>
                      <a:endParaRPr lang="fr-FR" sz="1800" b="1" dirty="0"/>
                    </a:p>
                  </a:txBody>
                  <a:tcPr/>
                </a:tc>
                <a:extLst>
                  <a:ext uri="{0D108BD9-81ED-4DB2-BD59-A6C34878D82A}">
                    <a16:rowId xmlns:a16="http://schemas.microsoft.com/office/drawing/2014/main" val="10002"/>
                  </a:ext>
                </a:extLst>
              </a:tr>
            </a:tbl>
          </a:graphicData>
        </a:graphic>
      </p:graphicFrame>
      <p:sp>
        <p:nvSpPr>
          <p:cNvPr id="4" name="ZoneTexte 3"/>
          <p:cNvSpPr txBox="1"/>
          <p:nvPr/>
        </p:nvSpPr>
        <p:spPr>
          <a:xfrm>
            <a:off x="214282" y="857232"/>
            <a:ext cx="4143404" cy="584775"/>
          </a:xfrm>
          <a:prstGeom prst="rect">
            <a:avLst/>
          </a:prstGeom>
          <a:noFill/>
        </p:spPr>
        <p:txBody>
          <a:bodyPr wrap="square" rtlCol="0">
            <a:spAutoFit/>
          </a:bodyPr>
          <a:lstStyle/>
          <a:p>
            <a:r>
              <a:rPr lang="fr-FR" sz="3200" b="1" dirty="0"/>
              <a:t>Formes évolutives: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https://encrypted-tbn0.gstatic.com/images?q=tbn:ANd9GcSSHdSYDTc_Rr32S7jgux40dGtwKuUre9hHd8FE41eoSQyii2qB"/>
          <p:cNvPicPr>
            <a:picLocks noChangeAspect="1" noChangeArrowheads="1"/>
          </p:cNvPicPr>
          <p:nvPr/>
        </p:nvPicPr>
        <p:blipFill>
          <a:blip r:embed="rId2">
            <a:lum bright="20000"/>
          </a:blip>
          <a:srcRect/>
          <a:stretch>
            <a:fillRect/>
          </a:stretch>
        </p:blipFill>
        <p:spPr bwMode="auto">
          <a:xfrm>
            <a:off x="214282" y="2714620"/>
            <a:ext cx="2857520" cy="33861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Ellipse 4"/>
          <p:cNvSpPr/>
          <p:nvPr/>
        </p:nvSpPr>
        <p:spPr>
          <a:xfrm>
            <a:off x="214282" y="1285860"/>
            <a:ext cx="2428892" cy="785818"/>
          </a:xfrm>
          <a:prstGeom prst="ellipse">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MC et grossesse</a:t>
            </a:r>
          </a:p>
        </p:txBody>
      </p:sp>
      <p:sp>
        <p:nvSpPr>
          <p:cNvPr id="10" name="Ellipse 9"/>
          <p:cNvSpPr/>
          <p:nvPr/>
        </p:nvSpPr>
        <p:spPr>
          <a:xfrm>
            <a:off x="6000760" y="1285860"/>
            <a:ext cx="2428892" cy="785818"/>
          </a:xfrm>
          <a:prstGeom prst="ellipse">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MC du vieillard</a:t>
            </a:r>
          </a:p>
        </p:txBody>
      </p:sp>
      <p:sp>
        <p:nvSpPr>
          <p:cNvPr id="11" name="Ellipse 10"/>
          <p:cNvSpPr/>
          <p:nvPr/>
        </p:nvSpPr>
        <p:spPr>
          <a:xfrm>
            <a:off x="3214678" y="1357298"/>
            <a:ext cx="2428892" cy="785818"/>
          </a:xfrm>
          <a:prstGeom prst="ellipse">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MC de l’enfant</a:t>
            </a:r>
          </a:p>
        </p:txBody>
      </p:sp>
      <p:sp>
        <p:nvSpPr>
          <p:cNvPr id="12" name="Flèche vers le bas 11"/>
          <p:cNvSpPr/>
          <p:nvPr/>
        </p:nvSpPr>
        <p:spPr>
          <a:xfrm>
            <a:off x="1071538" y="2214554"/>
            <a:ext cx="571504" cy="285752"/>
          </a:xfrm>
          <a:prstGeom prst="downArrow">
            <a:avLst/>
          </a:prstGeom>
          <a:solidFill>
            <a:schemeClr val="tx1"/>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lèche vers le bas 12"/>
          <p:cNvSpPr/>
          <p:nvPr/>
        </p:nvSpPr>
        <p:spPr>
          <a:xfrm>
            <a:off x="6858016" y="2285992"/>
            <a:ext cx="571504" cy="285752"/>
          </a:xfrm>
          <a:prstGeom prst="downArrow">
            <a:avLst/>
          </a:prstGeom>
          <a:solidFill>
            <a:schemeClr val="tx1"/>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lèche vers le bas 13"/>
          <p:cNvSpPr/>
          <p:nvPr/>
        </p:nvSpPr>
        <p:spPr>
          <a:xfrm>
            <a:off x="4071934" y="2285992"/>
            <a:ext cx="571504" cy="285752"/>
          </a:xfrm>
          <a:prstGeom prst="downArrow">
            <a:avLst/>
          </a:prstGeom>
          <a:solidFill>
            <a:schemeClr val="tx1"/>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p:cNvSpPr txBox="1"/>
          <p:nvPr/>
        </p:nvSpPr>
        <p:spPr>
          <a:xfrm rot="10800000" flipV="1">
            <a:off x="1643042" y="565975"/>
            <a:ext cx="4071966" cy="523220"/>
          </a:xfrm>
          <a:prstGeom prst="rect">
            <a:avLst/>
          </a:prstGeom>
          <a:noFill/>
        </p:spPr>
        <p:txBody>
          <a:bodyPr wrap="square" rtlCol="0">
            <a:spAutoFit/>
          </a:bodyPr>
          <a:lstStyle/>
          <a:p>
            <a:r>
              <a:rPr lang="fr-FR" sz="2800" b="1" dirty="0"/>
              <a:t>Formes selon le terrain:</a:t>
            </a:r>
          </a:p>
        </p:txBody>
      </p:sp>
      <p:pic>
        <p:nvPicPr>
          <p:cNvPr id="20" name="Picture 2" descr="http://cdn.pratique.fr/sites/default/files/actu/child.jpg"/>
          <p:cNvPicPr>
            <a:picLocks noChangeAspect="1" noChangeArrowheads="1"/>
          </p:cNvPicPr>
          <p:nvPr/>
        </p:nvPicPr>
        <p:blipFill>
          <a:blip r:embed="rId3">
            <a:lum bright="10000"/>
          </a:blip>
          <a:srcRect/>
          <a:stretch>
            <a:fillRect/>
          </a:stretch>
        </p:blipFill>
        <p:spPr bwMode="auto">
          <a:xfrm>
            <a:off x="3357554" y="2714620"/>
            <a:ext cx="2643206" cy="33575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20"/>
          <p:cNvSpPr/>
          <p:nvPr/>
        </p:nvSpPr>
        <p:spPr>
          <a:xfrm>
            <a:off x="3286116" y="3143248"/>
            <a:ext cx="2500330" cy="1938992"/>
          </a:xfrm>
          <a:prstGeom prst="rect">
            <a:avLst/>
          </a:prstGeom>
        </p:spPr>
        <p:txBody>
          <a:bodyPr wrap="square">
            <a:spAutoFit/>
          </a:bodyPr>
          <a:lstStyle/>
          <a:p>
            <a:r>
              <a:rPr lang="fr-FR" sz="2400" b="1" dirty="0"/>
              <a:t>-Pic = 10-15 ans</a:t>
            </a:r>
          </a:p>
          <a:p>
            <a:endParaRPr lang="fr-FR" sz="2400" b="1" dirty="0"/>
          </a:p>
          <a:p>
            <a:r>
              <a:rPr lang="fr-FR" sz="2400" b="1" dirty="0"/>
              <a:t>-retentissement </a:t>
            </a:r>
            <a:r>
              <a:rPr lang="fr-FR" sz="2400" b="1" dirty="0" err="1"/>
              <a:t>staturo</a:t>
            </a:r>
            <a:r>
              <a:rPr lang="fr-FR" sz="2400" b="1" dirty="0"/>
              <a:t> pondéral et pubertaire </a:t>
            </a:r>
          </a:p>
        </p:txBody>
      </p:sp>
      <p:sp>
        <p:nvSpPr>
          <p:cNvPr id="22" name="Rectangle 21"/>
          <p:cNvSpPr/>
          <p:nvPr/>
        </p:nvSpPr>
        <p:spPr>
          <a:xfrm>
            <a:off x="285720" y="2786058"/>
            <a:ext cx="2857520" cy="3139321"/>
          </a:xfrm>
          <a:prstGeom prst="rect">
            <a:avLst/>
          </a:prstGeom>
        </p:spPr>
        <p:txBody>
          <a:bodyPr wrap="square">
            <a:spAutoFit/>
          </a:bodyPr>
          <a:lstStyle/>
          <a:p>
            <a:r>
              <a:rPr lang="fr-FR" b="1" dirty="0"/>
              <a:t>-fertilité: non influencée</a:t>
            </a:r>
          </a:p>
          <a:p>
            <a:endParaRPr lang="fr-FR" b="1" dirty="0"/>
          </a:p>
          <a:p>
            <a:r>
              <a:rPr lang="fr-FR" b="1" dirty="0"/>
              <a:t>-influence de la MC sur la grossesse: risque ABRT si MC active</a:t>
            </a:r>
          </a:p>
          <a:p>
            <a:endParaRPr lang="fr-FR" b="1" dirty="0"/>
          </a:p>
          <a:p>
            <a:r>
              <a:rPr lang="fr-FR" b="1" dirty="0"/>
              <a:t>-influence de la grossesse sur la MC:</a:t>
            </a:r>
          </a:p>
          <a:p>
            <a:r>
              <a:rPr lang="fr-FR" b="1" dirty="0"/>
              <a:t>Pas de risque de poussée mais la survenue de poussé grave = ITG</a:t>
            </a:r>
          </a:p>
        </p:txBody>
      </p:sp>
      <p:pic>
        <p:nvPicPr>
          <p:cNvPr id="19463" name="Picture 7" descr="http://thumbs.dreamstime.com/z/homme-a%C3%AEn%C3%A9-marchant-avec-la-canne-24318624.jpg"/>
          <p:cNvPicPr>
            <a:picLocks noChangeAspect="1" noChangeArrowheads="1"/>
          </p:cNvPicPr>
          <p:nvPr/>
        </p:nvPicPr>
        <p:blipFill>
          <a:blip r:embed="rId4" cstate="print"/>
          <a:srcRect/>
          <a:stretch>
            <a:fillRect/>
          </a:stretch>
        </p:blipFill>
        <p:spPr bwMode="auto">
          <a:xfrm>
            <a:off x="155575" y="-5943600"/>
            <a:ext cx="2058971" cy="2871742"/>
          </a:xfrm>
          <a:prstGeom prst="rect">
            <a:avLst/>
          </a:prstGeom>
          <a:noFill/>
        </p:spPr>
      </p:pic>
      <p:pic>
        <p:nvPicPr>
          <p:cNvPr id="24" name="Picture 7" descr="http://thumbs.dreamstime.com/z/homme-a%C3%AEn%C3%A9-marchant-avec-la-canne-24318624.jpg"/>
          <p:cNvPicPr>
            <a:picLocks noChangeAspect="1" noChangeArrowheads="1"/>
          </p:cNvPicPr>
          <p:nvPr/>
        </p:nvPicPr>
        <p:blipFill>
          <a:blip r:embed="rId5" cstate="print"/>
          <a:srcRect r="8824"/>
          <a:stretch>
            <a:fillRect/>
          </a:stretch>
        </p:blipFill>
        <p:spPr bwMode="auto">
          <a:xfrm>
            <a:off x="6286512" y="2714620"/>
            <a:ext cx="2357454" cy="32861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5" name="Rectangle 24"/>
          <p:cNvSpPr/>
          <p:nvPr/>
        </p:nvSpPr>
        <p:spPr>
          <a:xfrm>
            <a:off x="6357950" y="3571876"/>
            <a:ext cx="2285984" cy="1569660"/>
          </a:xfrm>
          <a:prstGeom prst="rect">
            <a:avLst/>
          </a:prstGeom>
        </p:spPr>
        <p:txBody>
          <a:bodyPr wrap="square">
            <a:spAutoFit/>
          </a:bodyPr>
          <a:lstStyle/>
          <a:p>
            <a:r>
              <a:rPr lang="fr-FR" sz="2400" b="1" dirty="0"/>
              <a:t>tableau trompeur : diverticulose, </a:t>
            </a:r>
            <a:r>
              <a:rPr lang="fr-FR" sz="2400" b="1" dirty="0" err="1"/>
              <a:t>tm</a:t>
            </a:r>
            <a:endParaRPr lang="fr-FR" sz="2400" b="1"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96" y="0"/>
            <a:ext cx="8229600" cy="1071546"/>
          </a:xfrm>
        </p:spPr>
        <p:txBody>
          <a:bodyPr>
            <a:normAutofit fontScale="90000"/>
          </a:bodyPr>
          <a:lstStyle/>
          <a:p>
            <a:r>
              <a:rPr lang="fr-FR" sz="4400" dirty="0">
                <a:solidFill>
                  <a:schemeClr val="tx1"/>
                </a:solidFill>
              </a:rPr>
              <a:t>Formes selon la gravité:</a:t>
            </a:r>
            <a:br>
              <a:rPr lang="fr-FR" sz="4400" dirty="0">
                <a:solidFill>
                  <a:schemeClr val="tx1"/>
                </a:solidFill>
              </a:rPr>
            </a:br>
            <a:r>
              <a:rPr lang="fr-FR" sz="4400" dirty="0">
                <a:solidFill>
                  <a:schemeClr val="tx1"/>
                </a:solidFill>
              </a:rPr>
              <a:t>selon la gravité de la poussée</a:t>
            </a:r>
            <a:endParaRPr lang="fr-FR" dirty="0"/>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1142984"/>
            <a:ext cx="9143999" cy="5715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ln w="12700">
                  <a:solidFill>
                    <a:schemeClr val="tx2">
                      <a:satMod val="155000"/>
                    </a:schemeClr>
                  </a:solidFill>
                  <a:prstDash val="solid"/>
                </a:ln>
                <a:solidFill>
                  <a:schemeClr val="accent6">
                    <a:lumMod val="50000"/>
                  </a:schemeClr>
                </a:solidFill>
                <a:effectLst>
                  <a:outerShdw blurRad="41275" dist="20320" dir="1800000" algn="tl" rotWithShape="0">
                    <a:srgbClr val="000000">
                      <a:alpha val="40000"/>
                    </a:srgbClr>
                  </a:outerShdw>
                </a:effectLst>
              </a:rPr>
              <a:t>1-Définition</a:t>
            </a:r>
            <a:r>
              <a:rPr lang="fr-FR"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sp>
        <p:nvSpPr>
          <p:cNvPr id="3" name="Espace réservé du contenu 2"/>
          <p:cNvSpPr>
            <a:spLocks noGrp="1"/>
          </p:cNvSpPr>
          <p:nvPr>
            <p:ph idx="1"/>
          </p:nvPr>
        </p:nvSpPr>
        <p:spPr/>
        <p:txBody>
          <a:bodyPr/>
          <a:lstStyle/>
          <a:p>
            <a:pPr>
              <a:buNone/>
            </a:pPr>
            <a:endParaRPr lang="fr-FR" dirty="0"/>
          </a:p>
          <a:p>
            <a:pPr>
              <a:buNone/>
            </a:pPr>
            <a:endParaRPr lang="fr-FR" dirty="0"/>
          </a:p>
          <a:p>
            <a:pPr>
              <a:buNone/>
            </a:pPr>
            <a:endParaRPr lang="fr-FR" dirty="0"/>
          </a:p>
          <a:p>
            <a:pPr>
              <a:buNone/>
            </a:pPr>
            <a:endParaRPr lang="fr-FR" dirty="0"/>
          </a:p>
          <a:p>
            <a:pPr>
              <a:buNone/>
            </a:pPr>
            <a:endParaRPr lang="fr-FR" dirty="0"/>
          </a:p>
          <a:p>
            <a:pPr>
              <a:buNone/>
            </a:pPr>
            <a:endParaRPr lang="fr-FR" dirty="0"/>
          </a:p>
          <a:p>
            <a:pPr>
              <a:buNone/>
            </a:pPr>
            <a:r>
              <a:rPr lang="fr-FR" dirty="0"/>
              <a:t>                              </a:t>
            </a:r>
          </a:p>
        </p:txBody>
      </p:sp>
      <p:graphicFrame>
        <p:nvGraphicFramePr>
          <p:cNvPr id="4" name="Espace réservé du contenu 5"/>
          <p:cNvGraphicFramePr>
            <a:graphicFrameLocks/>
          </p:cNvGraphicFramePr>
          <p:nvPr/>
        </p:nvGraphicFramePr>
        <p:xfrm>
          <a:off x="642910" y="2428868"/>
          <a:ext cx="7258072" cy="16430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6" name="Connecteur droit avec flèche 5"/>
          <p:cNvCxnSpPr/>
          <p:nvPr/>
        </p:nvCxnSpPr>
        <p:spPr>
          <a:xfrm rot="5400000" flipH="1" flipV="1">
            <a:off x="4001290" y="3929066"/>
            <a:ext cx="1427966" cy="79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1" name="Rectangle à coins arrondis 10"/>
          <p:cNvSpPr/>
          <p:nvPr/>
        </p:nvSpPr>
        <p:spPr>
          <a:xfrm>
            <a:off x="3286116" y="4857760"/>
            <a:ext cx="3571900" cy="1000132"/>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600" b="1" dirty="0">
                <a:ln>
                  <a:solidFill>
                    <a:schemeClr val="accent6">
                      <a:lumMod val="60000"/>
                      <a:lumOff val="40000"/>
                    </a:schemeClr>
                  </a:solidFill>
                </a:ln>
                <a:solidFill>
                  <a:schemeClr val="tx1">
                    <a:lumMod val="95000"/>
                    <a:lumOff val="5000"/>
                  </a:schemeClr>
                </a:solidFill>
              </a:rPr>
              <a:t>colites indéterminées</a:t>
            </a:r>
          </a:p>
        </p:txBody>
      </p:sp>
      <p:pic>
        <p:nvPicPr>
          <p:cNvPr id="12" name="Picture 13" descr="1173201E"/>
          <p:cNvPicPr>
            <a:picLocks noChangeAspect="1" noChangeArrowheads="1"/>
          </p:cNvPicPr>
          <p:nvPr/>
        </p:nvPicPr>
        <p:blipFill>
          <a:blip r:embed="rId8" cstate="print"/>
          <a:srcRect l="4169"/>
          <a:stretch>
            <a:fillRect/>
          </a:stretch>
        </p:blipFill>
        <p:spPr>
          <a:xfrm>
            <a:off x="7072330" y="2357430"/>
            <a:ext cx="1656184" cy="1656184"/>
          </a:xfrm>
          <a:prstGeom prst="rect">
            <a:avLst/>
          </a:prstGeom>
          <a:noFill/>
          <a:ln/>
        </p:spPr>
      </p:pic>
      <p:pic>
        <p:nvPicPr>
          <p:cNvPr id="13" name="Picture 14" descr="2625402A"/>
          <p:cNvPicPr>
            <a:picLocks noChangeAspect="1" noChangeArrowheads="1"/>
          </p:cNvPicPr>
          <p:nvPr/>
        </p:nvPicPr>
        <p:blipFill>
          <a:blip r:embed="rId9" cstate="print"/>
          <a:srcRect l="4169"/>
          <a:stretch>
            <a:fillRect/>
          </a:stretch>
        </p:blipFill>
        <p:spPr bwMode="auto">
          <a:xfrm>
            <a:off x="428596" y="2500306"/>
            <a:ext cx="1835696" cy="1728192"/>
          </a:xfrm>
          <a:prstGeom prst="rect">
            <a:avLst/>
          </a:prstGeo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à coins arrondis 5"/>
          <p:cNvSpPr/>
          <p:nvPr/>
        </p:nvSpPr>
        <p:spPr>
          <a:xfrm>
            <a:off x="285720" y="1714488"/>
            <a:ext cx="8358246" cy="3571900"/>
          </a:xfrm>
          <a:prstGeom prst="roundRect">
            <a:avLst/>
          </a:prstGeom>
          <a:solidFill>
            <a:schemeClr val="accent4">
              <a:lumMod val="40000"/>
              <a:lumOff val="60000"/>
            </a:schemeClr>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CRITERES ENDOSCOPIQUES DE GRAVITE</a:t>
            </a:r>
          </a:p>
          <a:p>
            <a:pPr algn="ctr"/>
            <a:endParaRPr lang="fr-FR" sz="2800" b="1" dirty="0">
              <a:solidFill>
                <a:schemeClr val="tx1"/>
              </a:solidFill>
            </a:endParaRPr>
          </a:p>
          <a:p>
            <a:r>
              <a:rPr lang="fr-FR" sz="2400" dirty="0">
                <a:solidFill>
                  <a:schemeClr val="tx1"/>
                </a:solidFill>
              </a:rPr>
              <a:t>-Ulcération </a:t>
            </a:r>
            <a:r>
              <a:rPr lang="fr-FR" sz="2400" dirty="0" err="1">
                <a:solidFill>
                  <a:schemeClr val="tx1"/>
                </a:solidFill>
              </a:rPr>
              <a:t>creusante</a:t>
            </a:r>
            <a:r>
              <a:rPr lang="fr-FR" sz="2400" dirty="0">
                <a:solidFill>
                  <a:schemeClr val="tx1"/>
                </a:solidFill>
              </a:rPr>
              <a:t> étendue</a:t>
            </a:r>
          </a:p>
          <a:p>
            <a:r>
              <a:rPr lang="fr-FR" sz="2400" dirty="0">
                <a:solidFill>
                  <a:schemeClr val="tx1"/>
                </a:solidFill>
              </a:rPr>
              <a:t>-Ulcération avec décollement et ponts muqueux</a:t>
            </a:r>
          </a:p>
          <a:p>
            <a:r>
              <a:rPr lang="fr-FR" sz="2400" dirty="0">
                <a:solidFill>
                  <a:schemeClr val="tx1"/>
                </a:solidFill>
              </a:rPr>
              <a:t>-Ulcération en </a:t>
            </a:r>
            <a:r>
              <a:rPr lang="fr-FR" sz="2400" dirty="0" err="1">
                <a:solidFill>
                  <a:schemeClr val="tx1"/>
                </a:solidFill>
              </a:rPr>
              <a:t>puit</a:t>
            </a:r>
            <a:endParaRPr lang="fr-FR" sz="2400" dirty="0">
              <a:solidFill>
                <a:schemeClr val="tx1"/>
              </a:solidFill>
            </a:endParaRPr>
          </a:p>
          <a:p>
            <a:r>
              <a:rPr lang="fr-FR" sz="2400" dirty="0">
                <a:solidFill>
                  <a:schemeClr val="tx1"/>
                </a:solidFill>
              </a:rPr>
              <a:t>-Ulcération très </a:t>
            </a:r>
            <a:r>
              <a:rPr lang="fr-FR" sz="2400" dirty="0" err="1">
                <a:solidFill>
                  <a:schemeClr val="tx1"/>
                </a:solidFill>
              </a:rPr>
              <a:t>creusante</a:t>
            </a:r>
            <a:r>
              <a:rPr lang="fr-FR" sz="2400" dirty="0">
                <a:solidFill>
                  <a:schemeClr val="tx1"/>
                </a:solidFill>
              </a:rPr>
              <a:t> mettant a nue la musculeuse</a:t>
            </a:r>
          </a:p>
          <a:p>
            <a:r>
              <a:rPr lang="fr-FR" sz="2400" dirty="0">
                <a:solidFill>
                  <a:schemeClr val="tx1"/>
                </a:solidFill>
              </a:rPr>
              <a:t>-Abrasion de la muqueuse (ilots érythémateux)</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928670"/>
          </a:xfrm>
        </p:spPr>
        <p:txBody>
          <a:bodyPr>
            <a:normAutofit/>
          </a:bodyPr>
          <a:lstStyle/>
          <a:p>
            <a:r>
              <a:rPr lang="fr-FR" dirty="0">
                <a:solidFill>
                  <a:schemeClr val="tx1"/>
                </a:solidFill>
              </a:rPr>
              <a:t>Selon l activité de la maladie</a:t>
            </a:r>
            <a:endParaRPr lang="fr-FR" dirty="0"/>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857232"/>
            <a:ext cx="9144000" cy="6000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5720" y="1285860"/>
            <a:ext cx="8229600" cy="1143000"/>
          </a:xfrm>
        </p:spPr>
        <p:txBody>
          <a:bodyPr>
            <a:normAutofit fontScale="90000"/>
          </a:bodyPr>
          <a:lstStyle/>
          <a:p>
            <a:r>
              <a:rPr lang="fr-FR" dirty="0">
                <a:solidFill>
                  <a:schemeClr val="accent6">
                    <a:lumMod val="50000"/>
                  </a:schemeClr>
                </a:solidFill>
              </a:rPr>
              <a:t>Formes avec manifestations extra intestinales: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939784"/>
          </a:xfrm>
        </p:spPr>
        <p:txBody>
          <a:bodyPr>
            <a:normAutofit/>
          </a:bodyPr>
          <a:lstStyle/>
          <a:p>
            <a:r>
              <a:rPr lang="fr-FR" dirty="0">
                <a:solidFill>
                  <a:schemeClr val="accent5">
                    <a:lumMod val="50000"/>
                  </a:schemeClr>
                </a:solidFill>
              </a:rPr>
              <a:t>Dermatologiques</a:t>
            </a: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786446" y="1285860"/>
            <a:ext cx="3357554" cy="2143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5648" y="4572008"/>
            <a:ext cx="3168352" cy="2071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1934" y="4214818"/>
            <a:ext cx="1857375"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ZoneTexte 7"/>
          <p:cNvSpPr txBox="1"/>
          <p:nvPr/>
        </p:nvSpPr>
        <p:spPr>
          <a:xfrm>
            <a:off x="285720" y="1714488"/>
            <a:ext cx="3071834" cy="954107"/>
          </a:xfrm>
          <a:prstGeom prst="rect">
            <a:avLst/>
          </a:prstGeom>
          <a:noFill/>
        </p:spPr>
        <p:txBody>
          <a:bodyPr wrap="square" rtlCol="0">
            <a:spAutoFit/>
          </a:bodyPr>
          <a:lstStyle/>
          <a:p>
            <a:pPr>
              <a:buFont typeface="Wingdings" pitchFamily="2" charset="2"/>
              <a:buChar char="v"/>
            </a:pPr>
            <a:r>
              <a:rPr lang="fr-FR" sz="2800" b="1" dirty="0"/>
              <a:t>Erythème noueux</a:t>
            </a:r>
          </a:p>
        </p:txBody>
      </p:sp>
      <p:sp>
        <p:nvSpPr>
          <p:cNvPr id="9" name="ZoneTexte 8"/>
          <p:cNvSpPr txBox="1"/>
          <p:nvPr/>
        </p:nvSpPr>
        <p:spPr>
          <a:xfrm>
            <a:off x="214282" y="4643446"/>
            <a:ext cx="2428892" cy="954107"/>
          </a:xfrm>
          <a:prstGeom prst="rect">
            <a:avLst/>
          </a:prstGeom>
          <a:noFill/>
        </p:spPr>
        <p:txBody>
          <a:bodyPr wrap="square" rtlCol="0">
            <a:spAutoFit/>
          </a:bodyPr>
          <a:lstStyle/>
          <a:p>
            <a:pPr>
              <a:buFont typeface="Wingdings" pitchFamily="2" charset="2"/>
              <a:buChar char="v"/>
            </a:pPr>
            <a:r>
              <a:rPr lang="fr-FR" sz="2800" b="1" dirty="0" err="1"/>
              <a:t>Pyoderma</a:t>
            </a:r>
            <a:r>
              <a:rPr lang="fr-FR" sz="2800" b="1" dirty="0"/>
              <a:t> </a:t>
            </a:r>
          </a:p>
          <a:p>
            <a:r>
              <a:rPr lang="fr-FR" sz="2800" b="1" dirty="0" err="1"/>
              <a:t>gangrenosum</a:t>
            </a:r>
            <a:endParaRPr lang="fr-FR" sz="2800" b="1"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86512" y="785794"/>
            <a:ext cx="2428877" cy="2428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6071" y="4500570"/>
            <a:ext cx="2687929" cy="2155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7554" y="4429132"/>
            <a:ext cx="2852968" cy="2155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ZoneTexte 7"/>
          <p:cNvSpPr txBox="1"/>
          <p:nvPr/>
        </p:nvSpPr>
        <p:spPr>
          <a:xfrm>
            <a:off x="785786" y="1500174"/>
            <a:ext cx="3571900" cy="954107"/>
          </a:xfrm>
          <a:prstGeom prst="rect">
            <a:avLst/>
          </a:prstGeom>
          <a:noFill/>
        </p:spPr>
        <p:txBody>
          <a:bodyPr wrap="square" rtlCol="0">
            <a:spAutoFit/>
          </a:bodyPr>
          <a:lstStyle/>
          <a:p>
            <a:pPr>
              <a:buFont typeface="Wingdings" pitchFamily="2" charset="2"/>
              <a:buChar char="v"/>
            </a:pPr>
            <a:r>
              <a:rPr lang="fr-FR" sz="2800" b="1" dirty="0"/>
              <a:t>Syndrome de </a:t>
            </a:r>
            <a:r>
              <a:rPr lang="fr-FR" sz="2800" b="1" dirty="0" err="1"/>
              <a:t>Sweet</a:t>
            </a:r>
            <a:endParaRPr lang="fr-FR" sz="2800" b="1" dirty="0"/>
          </a:p>
        </p:txBody>
      </p:sp>
      <p:sp>
        <p:nvSpPr>
          <p:cNvPr id="10" name="ZoneTexte 9"/>
          <p:cNvSpPr txBox="1"/>
          <p:nvPr/>
        </p:nvSpPr>
        <p:spPr>
          <a:xfrm>
            <a:off x="714348" y="5072074"/>
            <a:ext cx="1928826" cy="954107"/>
          </a:xfrm>
          <a:prstGeom prst="rect">
            <a:avLst/>
          </a:prstGeom>
          <a:noFill/>
        </p:spPr>
        <p:txBody>
          <a:bodyPr wrap="square" rtlCol="0">
            <a:spAutoFit/>
          </a:bodyPr>
          <a:lstStyle/>
          <a:p>
            <a:pPr>
              <a:buFont typeface="Wingdings" pitchFamily="2" charset="2"/>
              <a:buChar char="v"/>
            </a:pPr>
            <a:r>
              <a:rPr lang="fr-FR" sz="2800" b="1" dirty="0"/>
              <a:t>Atteinte</a:t>
            </a:r>
          </a:p>
          <a:p>
            <a:r>
              <a:rPr lang="fr-FR" sz="2800" b="1" dirty="0"/>
              <a:t>buccale</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chemeClr val="accent6">
                    <a:lumMod val="75000"/>
                  </a:schemeClr>
                </a:solidFill>
              </a:rPr>
              <a:t>Atteintes </a:t>
            </a:r>
            <a:r>
              <a:rPr lang="fr-FR" dirty="0" err="1">
                <a:solidFill>
                  <a:schemeClr val="accent6">
                    <a:lumMod val="75000"/>
                  </a:schemeClr>
                </a:solidFill>
              </a:rPr>
              <a:t>ostéo</a:t>
            </a:r>
            <a:r>
              <a:rPr lang="fr-FR" dirty="0">
                <a:solidFill>
                  <a:schemeClr val="accent6">
                    <a:lumMod val="75000"/>
                  </a:schemeClr>
                </a:solidFill>
              </a:rPr>
              <a:t>-articulaires</a:t>
            </a:r>
          </a:p>
        </p:txBody>
      </p:sp>
      <p:sp>
        <p:nvSpPr>
          <p:cNvPr id="3" name="Espace réservé du contenu 2"/>
          <p:cNvSpPr>
            <a:spLocks noGrp="1"/>
          </p:cNvSpPr>
          <p:nvPr>
            <p:ph idx="1"/>
          </p:nvPr>
        </p:nvSpPr>
        <p:spPr>
          <a:xfrm>
            <a:off x="285720" y="1600200"/>
            <a:ext cx="8858280" cy="4709160"/>
          </a:xfrm>
        </p:spPr>
        <p:txBody>
          <a:bodyPr/>
          <a:lstStyle/>
          <a:p>
            <a:pPr marL="0" indent="0">
              <a:buNone/>
            </a:pPr>
            <a:r>
              <a:rPr lang="fr-FR" dirty="0"/>
              <a:t>Manifestations articulaires au cours des MICI sont retrouvées dans environ 30% des cas.</a:t>
            </a:r>
          </a:p>
          <a:p>
            <a:pPr marL="0" indent="0">
              <a:buNone/>
            </a:pPr>
            <a:r>
              <a:rPr lang="fr-FR" dirty="0" err="1"/>
              <a:t>Etiopathogénie</a:t>
            </a:r>
            <a:r>
              <a:rPr lang="fr-FR" dirty="0"/>
              <a:t> n’est pas connue.</a:t>
            </a:r>
          </a:p>
          <a:p>
            <a:pPr marL="0" indent="0">
              <a:buNone/>
            </a:pPr>
            <a:r>
              <a:rPr lang="fr-FR" dirty="0"/>
              <a:t>On retrouve:</a:t>
            </a:r>
          </a:p>
          <a:p>
            <a:r>
              <a:rPr lang="fr-FR" dirty="0"/>
              <a:t> Arthropathies axiales:</a:t>
            </a:r>
          </a:p>
          <a:p>
            <a:pPr>
              <a:buNone/>
            </a:pPr>
            <a:r>
              <a:rPr lang="fr-FR" dirty="0"/>
              <a:t> sacro-iléite, spondylarthrite</a:t>
            </a:r>
          </a:p>
          <a:p>
            <a:pPr>
              <a:buNone/>
            </a:pPr>
            <a:r>
              <a:rPr lang="fr-FR" dirty="0"/>
              <a:t> ankylosante</a:t>
            </a:r>
          </a:p>
          <a:p>
            <a:r>
              <a:rPr lang="fr-FR" dirty="0"/>
              <a:t>Arthropathies périphériques</a:t>
            </a:r>
          </a:p>
          <a:p>
            <a:r>
              <a:rPr lang="fr-FR" dirty="0" err="1"/>
              <a:t>Ostéopénie</a:t>
            </a:r>
            <a:r>
              <a:rPr lang="fr-FR" dirty="0"/>
              <a:t> ,</a:t>
            </a:r>
            <a:r>
              <a:rPr lang="fr-FR" dirty="0" err="1"/>
              <a:t>osteoporose</a:t>
            </a:r>
            <a:endParaRPr lang="fr-FR" dirty="0"/>
          </a:p>
          <a:p>
            <a:endParaRPr lang="fr-FR" dirty="0"/>
          </a:p>
        </p:txBody>
      </p:sp>
      <p:pic>
        <p:nvPicPr>
          <p:cNvPr id="4" name="Picture 2" descr="slide24"/>
          <p:cNvPicPr>
            <a:picLocks noChangeAspect="1" noChangeArrowheads="1"/>
          </p:cNvPicPr>
          <p:nvPr/>
        </p:nvPicPr>
        <p:blipFill>
          <a:blip r:embed="rId2" cstate="print"/>
          <a:srcRect l="24013" t="27950" r="24800" b="12201"/>
          <a:stretch>
            <a:fillRect/>
          </a:stretch>
        </p:blipFill>
        <p:spPr bwMode="auto">
          <a:xfrm>
            <a:off x="5975648" y="3143248"/>
            <a:ext cx="3168352" cy="2952328"/>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chemeClr val="accent5">
                    <a:lumMod val="50000"/>
                  </a:schemeClr>
                </a:solidFill>
              </a:rPr>
              <a:t>Ophtalmologiques:</a:t>
            </a: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29256" y="1643050"/>
            <a:ext cx="3714744" cy="2357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256" y="4458475"/>
            <a:ext cx="3714744" cy="239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oneTexte 5"/>
          <p:cNvSpPr txBox="1"/>
          <p:nvPr/>
        </p:nvSpPr>
        <p:spPr>
          <a:xfrm>
            <a:off x="500034" y="1785926"/>
            <a:ext cx="4214842" cy="523220"/>
          </a:xfrm>
          <a:prstGeom prst="rect">
            <a:avLst/>
          </a:prstGeom>
          <a:noFill/>
        </p:spPr>
        <p:txBody>
          <a:bodyPr wrap="square" rtlCol="0">
            <a:spAutoFit/>
          </a:bodyPr>
          <a:lstStyle/>
          <a:p>
            <a:pPr>
              <a:buFont typeface="Wingdings" pitchFamily="2" charset="2"/>
              <a:buChar char="v"/>
            </a:pPr>
            <a:r>
              <a:rPr lang="fr-FR" sz="2800" b="1" dirty="0" err="1"/>
              <a:t>Sclérite</a:t>
            </a:r>
            <a:r>
              <a:rPr lang="fr-FR" sz="2800" b="1" dirty="0"/>
              <a:t> et épisclérite</a:t>
            </a:r>
          </a:p>
        </p:txBody>
      </p:sp>
      <p:sp>
        <p:nvSpPr>
          <p:cNvPr id="7" name="ZoneTexte 6"/>
          <p:cNvSpPr txBox="1"/>
          <p:nvPr/>
        </p:nvSpPr>
        <p:spPr>
          <a:xfrm>
            <a:off x="714348" y="5000636"/>
            <a:ext cx="2928958" cy="523220"/>
          </a:xfrm>
          <a:prstGeom prst="rect">
            <a:avLst/>
          </a:prstGeom>
          <a:noFill/>
        </p:spPr>
        <p:txBody>
          <a:bodyPr wrap="square" rtlCol="0">
            <a:spAutoFit/>
          </a:bodyPr>
          <a:lstStyle/>
          <a:p>
            <a:pPr>
              <a:buFont typeface="Wingdings" pitchFamily="2" charset="2"/>
              <a:buChar char="v"/>
            </a:pPr>
            <a:r>
              <a:rPr lang="fr-FR" sz="2800" b="1" dirty="0"/>
              <a:t>Uvéites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285729"/>
            <a:ext cx="8229600" cy="628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1000108"/>
          </a:xfrm>
        </p:spPr>
        <p:txBody>
          <a:bodyPr/>
          <a:lstStyle/>
          <a:p>
            <a:r>
              <a:rPr lang="fr-FR" dirty="0">
                <a:ln w="1905"/>
                <a:solidFill>
                  <a:schemeClr val="accent6">
                    <a:lumMod val="50000"/>
                  </a:schemeClr>
                </a:solidFill>
                <a:effectLst>
                  <a:innerShdw blurRad="69850" dist="43180" dir="5400000">
                    <a:srgbClr val="000000">
                      <a:alpha val="65000"/>
                    </a:srgbClr>
                  </a:innerShdw>
                </a:effectLst>
              </a:rPr>
              <a:t>1-Définition</a:t>
            </a:r>
            <a:r>
              <a:rPr lang="fr-FR"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p>
        </p:txBody>
      </p:sp>
      <p:sp>
        <p:nvSpPr>
          <p:cNvPr id="3" name="Espace réservé du contenu 2"/>
          <p:cNvSpPr>
            <a:spLocks noGrp="1"/>
          </p:cNvSpPr>
          <p:nvPr>
            <p:ph idx="1"/>
          </p:nvPr>
        </p:nvSpPr>
        <p:spPr>
          <a:xfrm>
            <a:off x="428596" y="928670"/>
            <a:ext cx="8258204" cy="5243847"/>
          </a:xfrm>
        </p:spPr>
        <p:txBody>
          <a:bodyPr>
            <a:normAutofit/>
          </a:bodyPr>
          <a:lstStyle/>
          <a:p>
            <a:pPr>
              <a:lnSpc>
                <a:spcPts val="2400"/>
              </a:lnSpc>
            </a:pPr>
            <a:r>
              <a:rPr lang="fr-FR" sz="2000" dirty="0"/>
              <a:t> affections inflammatoires chroniques, récidivantes  d’étiologie inconnue</a:t>
            </a:r>
            <a:r>
              <a:rPr lang="fr-FR" sz="2000" dirty="0">
                <a:latin typeface="Georgia" pitchFamily="18" charset="0"/>
              </a:rPr>
              <a:t> atteignant le tractus digestif</a:t>
            </a:r>
            <a:endParaRPr lang="fr-FR" sz="2000" dirty="0"/>
          </a:p>
          <a:p>
            <a:pPr>
              <a:lnSpc>
                <a:spcPts val="2400"/>
              </a:lnSpc>
            </a:pPr>
            <a:r>
              <a:rPr lang="fr-FR" sz="2000" dirty="0"/>
              <a:t>Poussée-rémission</a:t>
            </a:r>
          </a:p>
          <a:p>
            <a:pPr>
              <a:lnSpc>
                <a:spcPts val="2400"/>
              </a:lnSpc>
            </a:pPr>
            <a:r>
              <a:rPr lang="fr-FR" sz="2000" dirty="0"/>
              <a:t>Sujets jeunes</a:t>
            </a:r>
          </a:p>
          <a:p>
            <a:pPr>
              <a:lnSpc>
                <a:spcPts val="2400"/>
              </a:lnSpc>
            </a:pPr>
            <a:r>
              <a:rPr lang="fr-FR" sz="2000" dirty="0"/>
              <a:t>Grande variabilité  gravité-localisation -évolution </a:t>
            </a:r>
          </a:p>
          <a:p>
            <a:endParaRPr lang="fr-FR" sz="2000" dirty="0"/>
          </a:p>
        </p:txBody>
      </p:sp>
      <p:pic>
        <p:nvPicPr>
          <p:cNvPr id="4" name="Picture 2"/>
          <p:cNvPicPr>
            <a:picLocks noChangeAspect="1" noChangeArrowheads="1"/>
          </p:cNvPicPr>
          <p:nvPr/>
        </p:nvPicPr>
        <p:blipFill>
          <a:blip r:embed="rId3" cstate="print"/>
          <a:srcRect/>
          <a:stretch>
            <a:fillRect/>
          </a:stretch>
        </p:blipFill>
        <p:spPr bwMode="auto">
          <a:xfrm>
            <a:off x="357158" y="2928934"/>
            <a:ext cx="2857520" cy="1785950"/>
          </a:xfrm>
          <a:prstGeom prst="ellipse">
            <a:avLst/>
          </a:prstGeom>
          <a:ln>
            <a:noFill/>
          </a:ln>
          <a:effectLst>
            <a:softEdge rad="112500"/>
          </a:effectLst>
        </p:spPr>
      </p:pic>
      <p:pic>
        <p:nvPicPr>
          <p:cNvPr id="5" name="Picture 4"/>
          <p:cNvPicPr>
            <a:picLocks noChangeAspect="1" noChangeArrowheads="1"/>
          </p:cNvPicPr>
          <p:nvPr/>
        </p:nvPicPr>
        <p:blipFill>
          <a:blip r:embed="rId4" cstate="print">
            <a:lum bright="10000" contrast="-10000"/>
          </a:blip>
          <a:srcRect l="71706"/>
          <a:stretch>
            <a:fillRect/>
          </a:stretch>
        </p:blipFill>
        <p:spPr bwMode="auto">
          <a:xfrm>
            <a:off x="3419872" y="2924944"/>
            <a:ext cx="2580888" cy="1718502"/>
          </a:xfrm>
          <a:prstGeom prst="ellipse">
            <a:avLst/>
          </a:prstGeom>
          <a:ln>
            <a:noFill/>
          </a:ln>
          <a:effectLst>
            <a:softEdge rad="112500"/>
          </a:effectLst>
        </p:spPr>
      </p:pic>
      <p:pic>
        <p:nvPicPr>
          <p:cNvPr id="6" name="Picture 4"/>
          <p:cNvPicPr>
            <a:picLocks noChangeAspect="1" noChangeArrowheads="1"/>
          </p:cNvPicPr>
          <p:nvPr/>
        </p:nvPicPr>
        <p:blipFill>
          <a:blip r:embed="rId4" cstate="print">
            <a:lum bright="10000" contrast="-10000"/>
          </a:blip>
          <a:srcRect l="71706"/>
          <a:stretch>
            <a:fillRect/>
          </a:stretch>
        </p:blipFill>
        <p:spPr bwMode="auto">
          <a:xfrm>
            <a:off x="6300192" y="2928934"/>
            <a:ext cx="2451127" cy="1714512"/>
          </a:xfrm>
          <a:prstGeom prst="ellipse">
            <a:avLst/>
          </a:prstGeom>
          <a:ln>
            <a:noFill/>
          </a:ln>
          <a:effectLst>
            <a:softEdge rad="112500"/>
          </a:effectLst>
        </p:spPr>
      </p:pic>
      <p:sp>
        <p:nvSpPr>
          <p:cNvPr id="7" name="Rectangle à coins arrondis 6"/>
          <p:cNvSpPr/>
          <p:nvPr/>
        </p:nvSpPr>
        <p:spPr>
          <a:xfrm>
            <a:off x="357158" y="4714884"/>
            <a:ext cx="2857520" cy="2143116"/>
          </a:xfrm>
          <a:prstGeom prst="roundRect">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10800000" scaled="1"/>
            <a:tileRect/>
          </a:gra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lvl="0"/>
            <a:r>
              <a:rPr lang="fr-FR" sz="1600" dirty="0">
                <a:solidFill>
                  <a:schemeClr val="bg1"/>
                </a:solidFill>
              </a:rPr>
              <a:t>Atteinte inflammatoire </a:t>
            </a:r>
            <a:r>
              <a:rPr lang="fr-FR" sz="1600" dirty="0" err="1">
                <a:solidFill>
                  <a:schemeClr val="bg1"/>
                </a:solidFill>
              </a:rPr>
              <a:t>tranmurale</a:t>
            </a:r>
            <a:r>
              <a:rPr lang="fr-FR" sz="1600" dirty="0">
                <a:solidFill>
                  <a:schemeClr val="bg1"/>
                </a:solidFill>
              </a:rPr>
              <a:t>, segmentaire   discontinue séparée par des zones  de muqueuses saines pouvant  toucher  tout  le TD</a:t>
            </a:r>
          </a:p>
        </p:txBody>
      </p:sp>
      <p:sp>
        <p:nvSpPr>
          <p:cNvPr id="8" name="Rectangle à coins arrondis 7"/>
          <p:cNvSpPr/>
          <p:nvPr/>
        </p:nvSpPr>
        <p:spPr>
          <a:xfrm>
            <a:off x="3428992" y="4643446"/>
            <a:ext cx="2571768" cy="2214554"/>
          </a:xfrm>
          <a:prstGeom prst="roundRect">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10800000" scaled="1"/>
            <a:tileRect/>
          </a:gradFill>
        </p:spPr>
        <p:style>
          <a:lnRef idx="1">
            <a:schemeClr val="accent1"/>
          </a:lnRef>
          <a:fillRef idx="2">
            <a:schemeClr val="accent1"/>
          </a:fillRef>
          <a:effectRef idx="1">
            <a:schemeClr val="accent1"/>
          </a:effectRef>
          <a:fontRef idx="minor">
            <a:schemeClr val="dk1"/>
          </a:fontRef>
        </p:style>
        <p:txBody>
          <a:bodyPr rtlCol="0" anchor="ctr"/>
          <a:lstStyle/>
          <a:p>
            <a:pPr lvl="0" algn="ctr"/>
            <a:r>
              <a:rPr lang="fr-FR" sz="1600" dirty="0">
                <a:solidFill>
                  <a:schemeClr val="bg1"/>
                </a:solidFill>
              </a:rPr>
              <a:t>Atteinte inflammatoire isolée du colon comportant  à la fois les  caractères de MC   et de la RCH </a:t>
            </a:r>
          </a:p>
          <a:p>
            <a:pPr algn="ctr"/>
            <a:endParaRPr lang="fr-FR" dirty="0"/>
          </a:p>
        </p:txBody>
      </p:sp>
      <p:sp>
        <p:nvSpPr>
          <p:cNvPr id="9" name="Rectangle à coins arrondis 8"/>
          <p:cNvSpPr/>
          <p:nvPr/>
        </p:nvSpPr>
        <p:spPr>
          <a:xfrm>
            <a:off x="6215074" y="4643446"/>
            <a:ext cx="2571768" cy="2214554"/>
          </a:xfrm>
          <a:prstGeom prst="roundRect">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16200000" scaled="1"/>
            <a:tileRect/>
          </a:gradFill>
        </p:spPr>
        <p:style>
          <a:lnRef idx="1">
            <a:schemeClr val="accent1"/>
          </a:lnRef>
          <a:fillRef idx="2">
            <a:schemeClr val="accent1"/>
          </a:fillRef>
          <a:effectRef idx="1">
            <a:schemeClr val="accent1"/>
          </a:effectRef>
          <a:fontRef idx="minor">
            <a:schemeClr val="dk1"/>
          </a:fontRef>
        </p:style>
        <p:txBody>
          <a:bodyPr rtlCol="0" anchor="ctr"/>
          <a:lstStyle/>
          <a:p>
            <a:pPr lvl="0" algn="ctr"/>
            <a:r>
              <a:rPr lang="fr-FR" sz="1600" dirty="0">
                <a:solidFill>
                  <a:schemeClr val="bg1"/>
                </a:solidFill>
              </a:rPr>
              <a:t>Atteinte   Inflammatoire de la  muqueuse, touchant rectum et s’entend de manière continue sans   espaces de muqueuse saine </a:t>
            </a:r>
            <a:r>
              <a:rPr lang="fr-FR" sz="1600" dirty="0" err="1">
                <a:solidFill>
                  <a:schemeClr val="bg1"/>
                </a:solidFill>
              </a:rPr>
              <a:t>ds</a:t>
            </a:r>
            <a:r>
              <a:rPr lang="fr-FR" sz="1600" dirty="0">
                <a:solidFill>
                  <a:schemeClr val="bg1"/>
                </a:solidFill>
              </a:rPr>
              <a:t> le colon en respectant le reste du TD</a:t>
            </a:r>
          </a:p>
          <a:p>
            <a:pPr algn="ctr"/>
            <a:endParaRPr lang="fr-FR" dirty="0"/>
          </a:p>
        </p:txBody>
      </p:sp>
      <p:sp>
        <p:nvSpPr>
          <p:cNvPr id="10" name="ZoneTexte 9"/>
          <p:cNvSpPr txBox="1"/>
          <p:nvPr/>
        </p:nvSpPr>
        <p:spPr>
          <a:xfrm>
            <a:off x="1571604" y="4143380"/>
            <a:ext cx="785818" cy="461665"/>
          </a:xfrm>
          <a:prstGeom prst="rect">
            <a:avLst/>
          </a:prstGeom>
          <a:noFill/>
        </p:spPr>
        <p:txBody>
          <a:bodyPr wrap="square" rtlCol="0">
            <a:spAutoFit/>
          </a:bodyPr>
          <a:lstStyle/>
          <a:p>
            <a:r>
              <a:rPr lang="fr-FR" sz="2400" b="1" dirty="0"/>
              <a:t>MC</a:t>
            </a:r>
          </a:p>
        </p:txBody>
      </p:sp>
      <p:sp>
        <p:nvSpPr>
          <p:cNvPr id="11" name="ZoneTexte 10"/>
          <p:cNvSpPr txBox="1"/>
          <p:nvPr/>
        </p:nvSpPr>
        <p:spPr>
          <a:xfrm>
            <a:off x="4500562" y="4214818"/>
            <a:ext cx="571504" cy="461665"/>
          </a:xfrm>
          <a:prstGeom prst="rect">
            <a:avLst/>
          </a:prstGeom>
          <a:noFill/>
        </p:spPr>
        <p:txBody>
          <a:bodyPr wrap="square" rtlCol="0">
            <a:spAutoFit/>
          </a:bodyPr>
          <a:lstStyle/>
          <a:p>
            <a:r>
              <a:rPr lang="fr-FR" sz="2400" b="1" dirty="0"/>
              <a:t>CI</a:t>
            </a:r>
          </a:p>
        </p:txBody>
      </p:sp>
      <p:sp>
        <p:nvSpPr>
          <p:cNvPr id="12" name="ZoneTexte 11"/>
          <p:cNvSpPr txBox="1"/>
          <p:nvPr/>
        </p:nvSpPr>
        <p:spPr>
          <a:xfrm>
            <a:off x="6858016" y="4071942"/>
            <a:ext cx="857256" cy="369332"/>
          </a:xfrm>
          <a:prstGeom prst="rect">
            <a:avLst/>
          </a:prstGeom>
          <a:noFill/>
        </p:spPr>
        <p:txBody>
          <a:bodyPr wrap="square" rtlCol="0">
            <a:spAutoFit/>
          </a:bodyPr>
          <a:lstStyle/>
          <a:p>
            <a:r>
              <a:rPr lang="fr-FR" b="1" dirty="0"/>
              <a:t>RCH</a:t>
            </a:r>
          </a:p>
        </p:txBody>
      </p:sp>
      <p:sp>
        <p:nvSpPr>
          <p:cNvPr id="14" name="Flèche vers le haut 13"/>
          <p:cNvSpPr/>
          <p:nvPr/>
        </p:nvSpPr>
        <p:spPr>
          <a:xfrm>
            <a:off x="7572396" y="4143380"/>
            <a:ext cx="142876" cy="357190"/>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dirty="0">
              <a:solidFill>
                <a:srgbClr val="FF0000"/>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714356"/>
          </a:xfrm>
        </p:spPr>
        <p:txBody>
          <a:bodyPr>
            <a:normAutofit fontScale="90000"/>
          </a:bodyPr>
          <a:lstStyle/>
          <a:p>
            <a:r>
              <a:rPr lang="fr-FR" dirty="0">
                <a:solidFill>
                  <a:schemeClr val="accent6">
                    <a:lumMod val="75000"/>
                  </a:schemeClr>
                </a:solidFill>
              </a:rPr>
              <a:t>Autres:</a:t>
            </a:r>
          </a:p>
        </p:txBody>
      </p:sp>
      <p:sp>
        <p:nvSpPr>
          <p:cNvPr id="3" name="Espace réservé du contenu 2"/>
          <p:cNvSpPr>
            <a:spLocks noGrp="1"/>
          </p:cNvSpPr>
          <p:nvPr>
            <p:ph idx="1"/>
          </p:nvPr>
        </p:nvSpPr>
        <p:spPr>
          <a:xfrm>
            <a:off x="0" y="714356"/>
            <a:ext cx="9144000" cy="6143644"/>
          </a:xfrm>
        </p:spPr>
        <p:txBody>
          <a:bodyPr>
            <a:normAutofit lnSpcReduction="10000"/>
          </a:bodyPr>
          <a:lstStyle/>
          <a:p>
            <a:r>
              <a:rPr lang="fr-FR" dirty="0">
                <a:solidFill>
                  <a:schemeClr val="accent4">
                    <a:lumMod val="75000"/>
                  </a:schemeClr>
                </a:solidFill>
              </a:rPr>
              <a:t>Manifestations neurologique</a:t>
            </a:r>
            <a:r>
              <a:rPr lang="fr-FR" dirty="0"/>
              <a:t>: rare, quelques observations de myélopathies, des neuropathies périphériques, des syndromes de Guillain-Barré, des myopathies et des myasthénies ont été rapportées</a:t>
            </a:r>
          </a:p>
          <a:p>
            <a:r>
              <a:rPr lang="fr-FR" dirty="0">
                <a:solidFill>
                  <a:schemeClr val="accent4">
                    <a:lumMod val="75000"/>
                  </a:schemeClr>
                </a:solidFill>
              </a:rPr>
              <a:t>Manifestations hématologiques: </a:t>
            </a:r>
            <a:r>
              <a:rPr lang="fr-FR" dirty="0"/>
              <a:t>anémies ,TV</a:t>
            </a:r>
          </a:p>
          <a:p>
            <a:r>
              <a:rPr lang="fr-FR" dirty="0">
                <a:solidFill>
                  <a:schemeClr val="accent4">
                    <a:lumMod val="75000"/>
                  </a:schemeClr>
                </a:solidFill>
              </a:rPr>
              <a:t>Manifestations  cardiaques</a:t>
            </a:r>
            <a:r>
              <a:rPr lang="fr-FR" dirty="0"/>
              <a:t>: rare pouvant intéresser les trois tuniques cardiaques s  </a:t>
            </a:r>
          </a:p>
          <a:p>
            <a:r>
              <a:rPr lang="fr-FR" dirty="0">
                <a:solidFill>
                  <a:schemeClr val="accent4">
                    <a:lumMod val="75000"/>
                  </a:schemeClr>
                </a:solidFill>
              </a:rPr>
              <a:t>Manifestations respiratoires</a:t>
            </a:r>
          </a:p>
          <a:p>
            <a:r>
              <a:rPr lang="fr-FR" dirty="0">
                <a:solidFill>
                  <a:schemeClr val="accent4">
                    <a:lumMod val="75000"/>
                  </a:schemeClr>
                </a:solidFill>
              </a:rPr>
              <a:t>Manifestations pancréatiques</a:t>
            </a:r>
          </a:p>
          <a:p>
            <a:r>
              <a:rPr lang="fr-FR" dirty="0">
                <a:solidFill>
                  <a:schemeClr val="accent4">
                    <a:lumMod val="75000"/>
                  </a:schemeClr>
                </a:solidFill>
              </a:rPr>
              <a:t>Amylose</a:t>
            </a:r>
            <a:r>
              <a:rPr lang="fr-FR" dirty="0"/>
              <a:t> :touche 1% des patients atteints des MICI</a:t>
            </a:r>
          </a:p>
          <a:p>
            <a:r>
              <a:rPr lang="fr-FR" dirty="0"/>
              <a:t> </a:t>
            </a:r>
            <a:r>
              <a:rPr lang="fr-FR" dirty="0" err="1">
                <a:solidFill>
                  <a:schemeClr val="accent4">
                    <a:lumMod val="75000"/>
                  </a:schemeClr>
                </a:solidFill>
              </a:rPr>
              <a:t>Crohn</a:t>
            </a:r>
            <a:r>
              <a:rPr lang="fr-FR" dirty="0">
                <a:solidFill>
                  <a:schemeClr val="accent4">
                    <a:lumMod val="75000"/>
                  </a:schemeClr>
                </a:solidFill>
              </a:rPr>
              <a:t> métastatique </a:t>
            </a:r>
            <a:r>
              <a:rPr lang="fr-FR" dirty="0"/>
              <a:t>:Il s’agit de lésions </a:t>
            </a:r>
            <a:r>
              <a:rPr lang="fr-FR" dirty="0" err="1"/>
              <a:t>granulomateuses</a:t>
            </a:r>
            <a:r>
              <a:rPr lang="fr-FR" dirty="0"/>
              <a:t>  survenant en dehors du tube digestif. Tous les organes peuvent être touchés : rein, foie, bronches, poumons, os.</a:t>
            </a:r>
          </a:p>
          <a:p>
            <a:endParaRPr lang="fr-FR" dirty="0"/>
          </a:p>
          <a:p>
            <a:endParaRPr lang="fr-FR"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511288"/>
          </a:xfrm>
        </p:spPr>
        <p:txBody>
          <a:bodyPr>
            <a:normAutofit/>
          </a:bodyPr>
          <a:lstStyle/>
          <a:p>
            <a:r>
              <a:rPr lang="fr-FR" sz="3200" dirty="0">
                <a:solidFill>
                  <a:schemeClr val="accent6">
                    <a:lumMod val="75000"/>
                  </a:schemeClr>
                </a:solidFill>
              </a:rPr>
              <a:t>B.RCH</a:t>
            </a:r>
            <a:br>
              <a:rPr lang="fr-FR" sz="3200" dirty="0">
                <a:solidFill>
                  <a:schemeClr val="tx1"/>
                </a:solidFill>
              </a:rPr>
            </a:br>
            <a:r>
              <a:rPr lang="fr-FR" sz="3200" dirty="0">
                <a:solidFill>
                  <a:schemeClr val="tx1"/>
                </a:solidFill>
              </a:rPr>
              <a:t>Formes topographiques:</a:t>
            </a:r>
          </a:p>
        </p:txBody>
      </p:sp>
      <p:pic>
        <p:nvPicPr>
          <p:cNvPr id="100354" name="Picture 2"/>
          <p:cNvPicPr>
            <a:picLocks noGrp="1" noChangeAspect="1" noChangeArrowheads="1"/>
          </p:cNvPicPr>
          <p:nvPr>
            <p:ph idx="1"/>
          </p:nvPr>
        </p:nvPicPr>
        <p:blipFill>
          <a:blip r:embed="rId2"/>
          <a:srcRect/>
          <a:stretch>
            <a:fillRect/>
          </a:stretch>
        </p:blipFill>
        <p:spPr bwMode="auto">
          <a:xfrm rot="5400000">
            <a:off x="2285983" y="357167"/>
            <a:ext cx="4500596" cy="8072494"/>
          </a:xfrm>
          <a:prstGeom prst="rect">
            <a:avLst/>
          </a:prstGeom>
          <a:noFill/>
          <a:ln w="9525">
            <a:noFill/>
            <a:miter lim="800000"/>
            <a:headEnd/>
            <a:tailEnd/>
          </a:ln>
          <a:effec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nvGraphicFramePr>
        <p:xfrm>
          <a:off x="0" y="1071546"/>
          <a:ext cx="9144032" cy="5786454"/>
        </p:xfrm>
        <a:graphic>
          <a:graphicData uri="http://schemas.openxmlformats.org/drawingml/2006/table">
            <a:tbl>
              <a:tblPr firstRow="1" bandRow="1">
                <a:tableStyleId>{69C7853C-536D-4A76-A0AE-DD22124D55A5}</a:tableStyleId>
              </a:tblPr>
              <a:tblGrid>
                <a:gridCol w="4500578">
                  <a:extLst>
                    <a:ext uri="{9D8B030D-6E8A-4147-A177-3AD203B41FA5}">
                      <a16:colId xmlns:a16="http://schemas.microsoft.com/office/drawing/2014/main" val="20000"/>
                    </a:ext>
                  </a:extLst>
                </a:gridCol>
                <a:gridCol w="4643454">
                  <a:extLst>
                    <a:ext uri="{9D8B030D-6E8A-4147-A177-3AD203B41FA5}">
                      <a16:colId xmlns:a16="http://schemas.microsoft.com/office/drawing/2014/main" val="20001"/>
                    </a:ext>
                  </a:extLst>
                </a:gridCol>
              </a:tblGrid>
              <a:tr h="1250423">
                <a:tc>
                  <a:txBody>
                    <a:bodyPr/>
                    <a:lstStyle/>
                    <a:p>
                      <a:r>
                        <a:rPr lang="fr-FR" sz="1600" dirty="0"/>
                        <a:t>Perforation colique </a:t>
                      </a:r>
                    </a:p>
                  </a:txBody>
                  <a:tcPr/>
                </a:tc>
                <a:tc>
                  <a:txBody>
                    <a:bodyPr/>
                    <a:lstStyle/>
                    <a:p>
                      <a:r>
                        <a:rPr lang="fr-FR" sz="1600" dirty="0"/>
                        <a:t>-2</a:t>
                      </a:r>
                      <a:r>
                        <a:rPr lang="fr-FR" sz="1600" baseline="0" dirty="0"/>
                        <a:t> à 8% lors d’une première poussée</a:t>
                      </a:r>
                    </a:p>
                    <a:p>
                      <a:r>
                        <a:rPr lang="fr-FR" sz="1600" baseline="0" dirty="0"/>
                        <a:t>-risque élevé: F grave, F </a:t>
                      </a:r>
                      <a:r>
                        <a:rPr lang="fr-FR" sz="1600" baseline="0" dirty="0" err="1"/>
                        <a:t>pancolique</a:t>
                      </a:r>
                      <a:endParaRPr lang="fr-FR" sz="1600" dirty="0"/>
                    </a:p>
                  </a:txBody>
                  <a:tcPr/>
                </a:tc>
                <a:extLst>
                  <a:ext uri="{0D108BD9-81ED-4DB2-BD59-A6C34878D82A}">
                    <a16:rowId xmlns:a16="http://schemas.microsoft.com/office/drawing/2014/main" val="10000"/>
                  </a:ext>
                </a:extLst>
              </a:tr>
              <a:tr h="1108564">
                <a:tc>
                  <a:txBody>
                    <a:bodyPr/>
                    <a:lstStyle/>
                    <a:p>
                      <a:r>
                        <a:rPr lang="fr-FR" sz="1600" dirty="0" err="1"/>
                        <a:t>Colectasie</a:t>
                      </a:r>
                      <a:r>
                        <a:rPr lang="fr-FR" sz="1600" dirty="0"/>
                        <a:t> </a:t>
                      </a:r>
                    </a:p>
                  </a:txBody>
                  <a:tcPr/>
                </a:tc>
                <a:tc>
                  <a:txBody>
                    <a:bodyPr/>
                    <a:lstStyle/>
                    <a:p>
                      <a:r>
                        <a:rPr lang="fr-FR" sz="1600" dirty="0"/>
                        <a:t>-dilatation du colon &gt; 6cm </a:t>
                      </a:r>
                      <a:r>
                        <a:rPr lang="fr-FR" sz="1600" dirty="0" err="1"/>
                        <a:t>svt</a:t>
                      </a:r>
                      <a:r>
                        <a:rPr lang="fr-FR" sz="1600" dirty="0"/>
                        <a:t> le transverse + état toxique</a:t>
                      </a:r>
                    </a:p>
                    <a:p>
                      <a:r>
                        <a:rPr lang="fr-FR" sz="1600" dirty="0"/>
                        <a:t>-facteurs déclenchant:</a:t>
                      </a:r>
                      <a:r>
                        <a:rPr lang="fr-FR" sz="1600" baseline="0" dirty="0"/>
                        <a:t> CMV, </a:t>
                      </a:r>
                      <a:r>
                        <a:rPr lang="fr-FR" sz="1600" baseline="0" dirty="0" err="1"/>
                        <a:t>mdct</a:t>
                      </a:r>
                      <a:r>
                        <a:rPr lang="fr-FR" sz="1600" baseline="0" dirty="0"/>
                        <a:t>, colo</a:t>
                      </a:r>
                      <a:endParaRPr lang="fr-FR" sz="1600" dirty="0"/>
                    </a:p>
                    <a:p>
                      <a:endParaRPr lang="fr-FR" sz="1600" dirty="0"/>
                    </a:p>
                  </a:txBody>
                  <a:tcPr/>
                </a:tc>
                <a:extLst>
                  <a:ext uri="{0D108BD9-81ED-4DB2-BD59-A6C34878D82A}">
                    <a16:rowId xmlns:a16="http://schemas.microsoft.com/office/drawing/2014/main" val="10001"/>
                  </a:ext>
                </a:extLst>
              </a:tr>
              <a:tr h="508807">
                <a:tc>
                  <a:txBody>
                    <a:bodyPr/>
                    <a:lstStyle/>
                    <a:p>
                      <a:r>
                        <a:rPr lang="fr-FR" sz="1600" dirty="0"/>
                        <a:t>Sténose </a:t>
                      </a:r>
                    </a:p>
                  </a:txBody>
                  <a:tcPr/>
                </a:tc>
                <a:tc>
                  <a:txBody>
                    <a:bodyPr/>
                    <a:lstStyle/>
                    <a:p>
                      <a:r>
                        <a:rPr lang="fr-FR" sz="1600" dirty="0"/>
                        <a:t>Surtout forme chronique active </a:t>
                      </a:r>
                      <a:r>
                        <a:rPr lang="fr-FR" sz="1600" dirty="0" err="1"/>
                        <a:t>pancolique</a:t>
                      </a:r>
                      <a:endParaRPr lang="fr-FR" sz="1600" dirty="0"/>
                    </a:p>
                  </a:txBody>
                  <a:tcPr/>
                </a:tc>
                <a:extLst>
                  <a:ext uri="{0D108BD9-81ED-4DB2-BD59-A6C34878D82A}">
                    <a16:rowId xmlns:a16="http://schemas.microsoft.com/office/drawing/2014/main" val="10002"/>
                  </a:ext>
                </a:extLst>
              </a:tr>
              <a:tr h="508807">
                <a:tc>
                  <a:txBody>
                    <a:bodyPr/>
                    <a:lstStyle/>
                    <a:p>
                      <a:r>
                        <a:rPr lang="fr-FR" sz="1600" dirty="0"/>
                        <a:t>Dysplasie </a:t>
                      </a:r>
                    </a:p>
                  </a:txBody>
                  <a:tcPr/>
                </a:tc>
                <a:tc>
                  <a:txBody>
                    <a:bodyPr/>
                    <a:lstStyle/>
                    <a:p>
                      <a:r>
                        <a:rPr lang="fr-FR" sz="1600" dirty="0"/>
                        <a:t>Colectomie si dysplasie de haut grade</a:t>
                      </a:r>
                    </a:p>
                  </a:txBody>
                  <a:tcPr/>
                </a:tc>
                <a:extLst>
                  <a:ext uri="{0D108BD9-81ED-4DB2-BD59-A6C34878D82A}">
                    <a16:rowId xmlns:a16="http://schemas.microsoft.com/office/drawing/2014/main" val="10003"/>
                  </a:ext>
                </a:extLst>
              </a:tr>
              <a:tr h="960319">
                <a:tc>
                  <a:txBody>
                    <a:bodyPr/>
                    <a:lstStyle/>
                    <a:p>
                      <a:r>
                        <a:rPr lang="fr-FR" sz="1600" dirty="0" err="1"/>
                        <a:t>Kc</a:t>
                      </a:r>
                      <a:r>
                        <a:rPr lang="fr-FR" sz="1600" dirty="0"/>
                        <a:t> colo rectal</a:t>
                      </a:r>
                    </a:p>
                  </a:txBody>
                  <a:tcPr/>
                </a:tc>
                <a:tc>
                  <a:txBody>
                    <a:bodyPr/>
                    <a:lstStyle/>
                    <a:p>
                      <a:r>
                        <a:rPr lang="fr-FR" sz="1600" dirty="0"/>
                        <a:t>Favorisé par: forme </a:t>
                      </a:r>
                      <a:r>
                        <a:rPr lang="fr-FR" sz="1600" dirty="0" err="1"/>
                        <a:t>pancolique</a:t>
                      </a:r>
                      <a:r>
                        <a:rPr lang="fr-FR" sz="1600" dirty="0"/>
                        <a:t>,</a:t>
                      </a:r>
                      <a:r>
                        <a:rPr lang="fr-FR" sz="1600" baseline="0" dirty="0"/>
                        <a:t> début de la maladie dans l’enfance, ATCDS </a:t>
                      </a:r>
                      <a:r>
                        <a:rPr lang="fr-FR" sz="1600" baseline="0" dirty="0" err="1"/>
                        <a:t>kc</a:t>
                      </a:r>
                      <a:r>
                        <a:rPr lang="fr-FR" sz="1600" baseline="0" dirty="0"/>
                        <a:t> </a:t>
                      </a:r>
                      <a:r>
                        <a:rPr lang="fr-FR" sz="1600" baseline="0" dirty="0" err="1"/>
                        <a:t>ds</a:t>
                      </a:r>
                      <a:r>
                        <a:rPr lang="fr-FR" sz="1600" baseline="0" dirty="0"/>
                        <a:t> la famille</a:t>
                      </a:r>
                      <a:endParaRPr lang="fr-FR" sz="1600" dirty="0"/>
                    </a:p>
                  </a:txBody>
                  <a:tcPr/>
                </a:tc>
                <a:extLst>
                  <a:ext uri="{0D108BD9-81ED-4DB2-BD59-A6C34878D82A}">
                    <a16:rowId xmlns:a16="http://schemas.microsoft.com/office/drawing/2014/main" val="10004"/>
                  </a:ext>
                </a:extLst>
              </a:tr>
              <a:tr h="724767">
                <a:tc>
                  <a:txBody>
                    <a:bodyPr/>
                    <a:lstStyle/>
                    <a:p>
                      <a:r>
                        <a:rPr lang="fr-FR" sz="1600" dirty="0"/>
                        <a:t>Manifestations anales</a:t>
                      </a:r>
                    </a:p>
                  </a:txBody>
                  <a:tcPr/>
                </a:tc>
                <a:tc>
                  <a:txBody>
                    <a:bodyPr/>
                    <a:lstStyle/>
                    <a:p>
                      <a:r>
                        <a:rPr lang="fr-FR" sz="1600" dirty="0"/>
                        <a:t>-Occasionnelle: fissure, abcès,</a:t>
                      </a:r>
                      <a:r>
                        <a:rPr lang="fr-FR" sz="1600" baseline="0" dirty="0"/>
                        <a:t> </a:t>
                      </a:r>
                      <a:r>
                        <a:rPr lang="fr-FR" sz="1600" baseline="0" dirty="0" err="1"/>
                        <a:t>hémorroides</a:t>
                      </a:r>
                      <a:endParaRPr lang="fr-FR" sz="1600" baseline="0" dirty="0"/>
                    </a:p>
                    <a:p>
                      <a:r>
                        <a:rPr lang="fr-FR" sz="1600" baseline="0" dirty="0"/>
                        <a:t>-Doivent faire rechercher une MC</a:t>
                      </a:r>
                      <a:endParaRPr lang="fr-FR" sz="1600" dirty="0"/>
                    </a:p>
                  </a:txBody>
                  <a:tcPr/>
                </a:tc>
                <a:extLst>
                  <a:ext uri="{0D108BD9-81ED-4DB2-BD59-A6C34878D82A}">
                    <a16:rowId xmlns:a16="http://schemas.microsoft.com/office/drawing/2014/main" val="10005"/>
                  </a:ext>
                </a:extLst>
              </a:tr>
              <a:tr h="724767">
                <a:tc>
                  <a:txBody>
                    <a:bodyPr/>
                    <a:lstStyle/>
                    <a:p>
                      <a:r>
                        <a:rPr lang="fr-FR" sz="1600" dirty="0"/>
                        <a:t>Hémorragie grave </a:t>
                      </a:r>
                    </a:p>
                  </a:txBody>
                  <a:tcPr/>
                </a:tc>
                <a:tc>
                  <a:txBody>
                    <a:bodyPr/>
                    <a:lstStyle/>
                    <a:p>
                      <a:r>
                        <a:rPr lang="fr-FR" sz="1600" dirty="0"/>
                        <a:t>Met en jeu le Pc vital,</a:t>
                      </a:r>
                      <a:r>
                        <a:rPr lang="fr-FR" sz="1600" baseline="0" dirty="0"/>
                        <a:t> survient lors des formes graves</a:t>
                      </a:r>
                      <a:endParaRPr lang="fr-FR" sz="1600" dirty="0"/>
                    </a:p>
                  </a:txBody>
                  <a:tcPr/>
                </a:tc>
                <a:extLst>
                  <a:ext uri="{0D108BD9-81ED-4DB2-BD59-A6C34878D82A}">
                    <a16:rowId xmlns:a16="http://schemas.microsoft.com/office/drawing/2014/main" val="10006"/>
                  </a:ext>
                </a:extLst>
              </a:tr>
            </a:tbl>
          </a:graphicData>
        </a:graphic>
      </p:graphicFrame>
      <p:sp>
        <p:nvSpPr>
          <p:cNvPr id="6" name="ZoneTexte 5"/>
          <p:cNvSpPr txBox="1"/>
          <p:nvPr/>
        </p:nvSpPr>
        <p:spPr>
          <a:xfrm>
            <a:off x="928662" y="357166"/>
            <a:ext cx="4286280" cy="523220"/>
          </a:xfrm>
          <a:prstGeom prst="rect">
            <a:avLst/>
          </a:prstGeom>
          <a:noFill/>
        </p:spPr>
        <p:txBody>
          <a:bodyPr wrap="square" rtlCol="0">
            <a:spAutoFit/>
          </a:bodyPr>
          <a:lstStyle/>
          <a:p>
            <a:r>
              <a:rPr lang="fr-FR" sz="2800" b="1" dirty="0"/>
              <a:t>Formes compliquées</a:t>
            </a:r>
            <a:r>
              <a:rPr lang="fr-FR" dirty="0"/>
              <a:t>:</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p:cNvGraphicFramePr>
            <a:graphicFrameLocks noGrp="1"/>
          </p:cNvGraphicFramePr>
          <p:nvPr/>
        </p:nvGraphicFramePr>
        <p:xfrm>
          <a:off x="357158" y="1571613"/>
          <a:ext cx="8501122" cy="4786345"/>
        </p:xfrm>
        <a:graphic>
          <a:graphicData uri="http://schemas.openxmlformats.org/drawingml/2006/table">
            <a:tbl>
              <a:tblPr firstRow="1" bandRow="1">
                <a:tableStyleId>{073A0DAA-6AF3-43AB-8588-CEC1D06C72B9}</a:tableStyleId>
              </a:tblPr>
              <a:tblGrid>
                <a:gridCol w="4250561">
                  <a:extLst>
                    <a:ext uri="{9D8B030D-6E8A-4147-A177-3AD203B41FA5}">
                      <a16:colId xmlns:a16="http://schemas.microsoft.com/office/drawing/2014/main" val="20000"/>
                    </a:ext>
                  </a:extLst>
                </a:gridCol>
                <a:gridCol w="4250561">
                  <a:extLst>
                    <a:ext uri="{9D8B030D-6E8A-4147-A177-3AD203B41FA5}">
                      <a16:colId xmlns:a16="http://schemas.microsoft.com/office/drawing/2014/main" val="20001"/>
                    </a:ext>
                  </a:extLst>
                </a:gridCol>
              </a:tblGrid>
              <a:tr h="1963629">
                <a:tc>
                  <a:txBody>
                    <a:bodyPr/>
                    <a:lstStyle/>
                    <a:p>
                      <a:r>
                        <a:rPr lang="fr-FR" sz="2000" dirty="0"/>
                        <a:t>Forme </a:t>
                      </a:r>
                      <a:r>
                        <a:rPr lang="fr-FR" sz="2000" dirty="0" err="1"/>
                        <a:t>cortico</a:t>
                      </a:r>
                      <a:r>
                        <a:rPr lang="fr-FR" sz="2000" dirty="0"/>
                        <a:t> dépendante</a:t>
                      </a:r>
                      <a:endParaRPr lang="fr-FR" sz="2000" b="0" dirty="0"/>
                    </a:p>
                  </a:txBody>
                  <a:tcPr/>
                </a:tc>
                <a:tc>
                  <a:txBody>
                    <a:bodyPr/>
                    <a:lstStyle/>
                    <a:p>
                      <a:r>
                        <a:rPr lang="fr-FR" sz="2000" b="1" dirty="0"/>
                        <a:t>-reprise évolutive lors de la diminution des doses de CTC</a:t>
                      </a:r>
                    </a:p>
                    <a:p>
                      <a:r>
                        <a:rPr lang="fr-FR" sz="2000" b="1" dirty="0"/>
                        <a:t>-récidive précoce 6S après arrêts du </a:t>
                      </a:r>
                      <a:r>
                        <a:rPr lang="fr-FR" sz="2000" b="1" dirty="0" err="1"/>
                        <a:t>trt</a:t>
                      </a:r>
                      <a:endParaRPr lang="fr-FR" sz="2000" b="1" dirty="0"/>
                    </a:p>
                  </a:txBody>
                  <a:tcPr/>
                </a:tc>
                <a:extLst>
                  <a:ext uri="{0D108BD9-81ED-4DB2-BD59-A6C34878D82A}">
                    <a16:rowId xmlns:a16="http://schemas.microsoft.com/office/drawing/2014/main" val="10000"/>
                  </a:ext>
                </a:extLst>
              </a:tr>
              <a:tr h="1227268">
                <a:tc>
                  <a:txBody>
                    <a:bodyPr/>
                    <a:lstStyle/>
                    <a:p>
                      <a:r>
                        <a:rPr lang="fr-FR" sz="2000" b="1" dirty="0"/>
                        <a:t>Forme </a:t>
                      </a:r>
                      <a:r>
                        <a:rPr lang="fr-FR" sz="2000" b="1" dirty="0" err="1"/>
                        <a:t>cortico</a:t>
                      </a:r>
                      <a:r>
                        <a:rPr lang="fr-FR" sz="2000" b="1" baseline="0" dirty="0"/>
                        <a:t> résistante</a:t>
                      </a:r>
                      <a:endParaRPr lang="fr-FR" sz="2000" b="1" dirty="0"/>
                    </a:p>
                  </a:txBody>
                  <a:tcPr/>
                </a:tc>
                <a:tc>
                  <a:txBody>
                    <a:bodyPr/>
                    <a:lstStyle/>
                    <a:p>
                      <a:r>
                        <a:rPr lang="fr-FR" sz="2000" b="1" dirty="0"/>
                        <a:t>-impossibilité d’induire une rémission malgré CTC dose d’attaque pendant 6S</a:t>
                      </a:r>
                    </a:p>
                  </a:txBody>
                  <a:tcPr/>
                </a:tc>
                <a:extLst>
                  <a:ext uri="{0D108BD9-81ED-4DB2-BD59-A6C34878D82A}">
                    <a16:rowId xmlns:a16="http://schemas.microsoft.com/office/drawing/2014/main" val="10001"/>
                  </a:ext>
                </a:extLst>
              </a:tr>
              <a:tr h="1595448">
                <a:tc>
                  <a:txBody>
                    <a:bodyPr/>
                    <a:lstStyle/>
                    <a:p>
                      <a:r>
                        <a:rPr lang="fr-FR" sz="2000" b="1" dirty="0"/>
                        <a:t>Forme chronique active</a:t>
                      </a:r>
                    </a:p>
                  </a:txBody>
                  <a:tcPr/>
                </a:tc>
                <a:tc>
                  <a:txBody>
                    <a:bodyPr/>
                    <a:lstStyle/>
                    <a:p>
                      <a:r>
                        <a:rPr lang="fr-FR" dirty="0"/>
                        <a:t>-</a:t>
                      </a:r>
                      <a:r>
                        <a:rPr lang="fr-FR" sz="2000" b="1" dirty="0"/>
                        <a:t>poussées</a:t>
                      </a:r>
                      <a:r>
                        <a:rPr lang="fr-FR" sz="2000" b="1" baseline="0" dirty="0"/>
                        <a:t> fréquentes et/ou rapprochées</a:t>
                      </a:r>
                    </a:p>
                    <a:p>
                      <a:r>
                        <a:rPr lang="fr-FR" sz="2000" b="1" baseline="0" dirty="0"/>
                        <a:t>-</a:t>
                      </a:r>
                      <a:r>
                        <a:rPr lang="fr-FR" sz="2000" b="1" baseline="0" dirty="0" err="1"/>
                        <a:t>cortico</a:t>
                      </a:r>
                      <a:r>
                        <a:rPr lang="fr-FR" sz="2000" b="1" baseline="0" dirty="0"/>
                        <a:t> dépendance</a:t>
                      </a:r>
                    </a:p>
                    <a:p>
                      <a:r>
                        <a:rPr lang="fr-FR" sz="2000" b="1" baseline="0" dirty="0"/>
                        <a:t>-réfractaire au </a:t>
                      </a:r>
                      <a:r>
                        <a:rPr lang="fr-FR" sz="2000" b="1" baseline="0" dirty="0" err="1"/>
                        <a:t>trt</a:t>
                      </a:r>
                      <a:endParaRPr lang="fr-FR" sz="2000" b="1" dirty="0"/>
                    </a:p>
                  </a:txBody>
                  <a:tcPr/>
                </a:tc>
                <a:extLst>
                  <a:ext uri="{0D108BD9-81ED-4DB2-BD59-A6C34878D82A}">
                    <a16:rowId xmlns:a16="http://schemas.microsoft.com/office/drawing/2014/main" val="10002"/>
                  </a:ext>
                </a:extLst>
              </a:tr>
            </a:tbl>
          </a:graphicData>
        </a:graphic>
      </p:graphicFrame>
      <p:sp>
        <p:nvSpPr>
          <p:cNvPr id="4" name="ZoneTexte 3"/>
          <p:cNvSpPr txBox="1"/>
          <p:nvPr/>
        </p:nvSpPr>
        <p:spPr>
          <a:xfrm rot="10800000" flipV="1">
            <a:off x="1071538" y="851726"/>
            <a:ext cx="6357982" cy="523220"/>
          </a:xfrm>
          <a:prstGeom prst="rect">
            <a:avLst/>
          </a:prstGeom>
          <a:noFill/>
        </p:spPr>
        <p:txBody>
          <a:bodyPr wrap="square" rtlCol="0">
            <a:spAutoFit/>
          </a:bodyPr>
          <a:lstStyle/>
          <a:p>
            <a:r>
              <a:rPr lang="fr-FR" sz="2800" b="1" dirty="0"/>
              <a:t>Formes évolutives: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4"/>
          <p:cNvSpPr/>
          <p:nvPr/>
        </p:nvSpPr>
        <p:spPr>
          <a:xfrm>
            <a:off x="285720" y="2143116"/>
            <a:ext cx="2428892" cy="78581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dirty="0">
                <a:solidFill>
                  <a:schemeClr val="tx1"/>
                </a:solidFill>
              </a:rPr>
              <a:t>RCH et grossesse</a:t>
            </a:r>
          </a:p>
        </p:txBody>
      </p:sp>
      <p:sp>
        <p:nvSpPr>
          <p:cNvPr id="10" name="Ellipse 9"/>
          <p:cNvSpPr/>
          <p:nvPr/>
        </p:nvSpPr>
        <p:spPr>
          <a:xfrm>
            <a:off x="6143636" y="2143116"/>
            <a:ext cx="2428892" cy="78581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dirty="0">
                <a:solidFill>
                  <a:schemeClr val="tx1"/>
                </a:solidFill>
              </a:rPr>
              <a:t>RCH du vieillard</a:t>
            </a:r>
          </a:p>
        </p:txBody>
      </p:sp>
      <p:sp>
        <p:nvSpPr>
          <p:cNvPr id="11" name="Ellipse 10"/>
          <p:cNvSpPr/>
          <p:nvPr/>
        </p:nvSpPr>
        <p:spPr>
          <a:xfrm>
            <a:off x="3214678" y="2143116"/>
            <a:ext cx="2428892" cy="78581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dirty="0">
                <a:solidFill>
                  <a:schemeClr val="tx1"/>
                </a:solidFill>
              </a:rPr>
              <a:t>RCH de l’enfant</a:t>
            </a:r>
          </a:p>
        </p:txBody>
      </p:sp>
      <p:sp>
        <p:nvSpPr>
          <p:cNvPr id="12" name="Flèche vers le bas 11"/>
          <p:cNvSpPr/>
          <p:nvPr/>
        </p:nvSpPr>
        <p:spPr>
          <a:xfrm>
            <a:off x="1214414" y="2928934"/>
            <a:ext cx="571504" cy="285752"/>
          </a:xfrm>
          <a:prstGeom prst="downArrow">
            <a:avLst/>
          </a:prstGeom>
          <a:solidFill>
            <a:srgbClr val="FF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lèche vers le bas 12"/>
          <p:cNvSpPr/>
          <p:nvPr/>
        </p:nvSpPr>
        <p:spPr>
          <a:xfrm>
            <a:off x="7072330" y="2928934"/>
            <a:ext cx="571504" cy="285752"/>
          </a:xfrm>
          <a:prstGeom prst="downArrow">
            <a:avLst/>
          </a:prstGeom>
          <a:solidFill>
            <a:srgbClr val="FF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lèche vers le bas 13"/>
          <p:cNvSpPr/>
          <p:nvPr/>
        </p:nvSpPr>
        <p:spPr>
          <a:xfrm>
            <a:off x="4143372" y="2928934"/>
            <a:ext cx="571504" cy="285752"/>
          </a:xfrm>
          <a:prstGeom prst="downArrow">
            <a:avLst/>
          </a:prstGeom>
          <a:solidFill>
            <a:srgbClr val="FF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p:cNvSpPr txBox="1"/>
          <p:nvPr/>
        </p:nvSpPr>
        <p:spPr>
          <a:xfrm>
            <a:off x="1000100" y="1000108"/>
            <a:ext cx="4786346" cy="523220"/>
          </a:xfrm>
          <a:prstGeom prst="rect">
            <a:avLst/>
          </a:prstGeom>
          <a:noFill/>
        </p:spPr>
        <p:txBody>
          <a:bodyPr wrap="square" rtlCol="0">
            <a:spAutoFit/>
          </a:bodyPr>
          <a:lstStyle/>
          <a:p>
            <a:r>
              <a:rPr lang="fr-FR" sz="2800" b="1" dirty="0"/>
              <a:t>Formes selon le terrain:</a:t>
            </a:r>
          </a:p>
        </p:txBody>
      </p:sp>
      <p:pic>
        <p:nvPicPr>
          <p:cNvPr id="15362" name="Picture 2" descr="http://wl.static.fotolia.com/jpg/00/32/91/32/400_F_32913247_QAmjpfc3SUTBFiwmvKHBoJEgPrq97F5N.jpg"/>
          <p:cNvPicPr>
            <a:picLocks noChangeAspect="1" noChangeArrowheads="1"/>
          </p:cNvPicPr>
          <p:nvPr/>
        </p:nvPicPr>
        <p:blipFill>
          <a:blip r:embed="rId2"/>
          <a:srcRect/>
          <a:stretch>
            <a:fillRect/>
          </a:stretch>
        </p:blipFill>
        <p:spPr bwMode="auto">
          <a:xfrm>
            <a:off x="6286512" y="3429000"/>
            <a:ext cx="2162175" cy="28813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Rectangle 15"/>
          <p:cNvSpPr/>
          <p:nvPr/>
        </p:nvSpPr>
        <p:spPr>
          <a:xfrm rot="10800000" flipV="1">
            <a:off x="6429388" y="3827838"/>
            <a:ext cx="1928826" cy="1631216"/>
          </a:xfrm>
          <a:prstGeom prst="rect">
            <a:avLst/>
          </a:prstGeom>
        </p:spPr>
        <p:txBody>
          <a:bodyPr wrap="square">
            <a:spAutoFit/>
          </a:bodyPr>
          <a:lstStyle/>
          <a:p>
            <a:r>
              <a:rPr lang="fr-FR" sz="2000" b="1" dirty="0"/>
              <a:t>tableau trompeur : diverticulose, </a:t>
            </a:r>
            <a:r>
              <a:rPr lang="fr-FR" sz="2000" b="1" dirty="0" err="1"/>
              <a:t>kc</a:t>
            </a:r>
            <a:r>
              <a:rPr lang="fr-FR" sz="2000" b="1" dirty="0"/>
              <a:t>, colite ischémique</a:t>
            </a:r>
          </a:p>
        </p:txBody>
      </p:sp>
      <p:pic>
        <p:nvPicPr>
          <p:cNvPr id="15364" name="Picture 4" descr="https://encrypted-tbn2.gstatic.com/images?q=tbn:ANd9GcQBRPe2FnojdgwzWv7WouUlw3fEJXyE8IdqQwKd9z9kWO6J7mj2-w"/>
          <p:cNvPicPr>
            <a:picLocks noChangeAspect="1" noChangeArrowheads="1"/>
          </p:cNvPicPr>
          <p:nvPr/>
        </p:nvPicPr>
        <p:blipFill>
          <a:blip r:embed="rId3">
            <a:lum bright="10000" contrast="30000"/>
          </a:blip>
          <a:srcRect/>
          <a:stretch>
            <a:fillRect/>
          </a:stretch>
        </p:blipFill>
        <p:spPr bwMode="auto">
          <a:xfrm>
            <a:off x="3428992" y="3429000"/>
            <a:ext cx="2024063" cy="27146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Rectangle 16"/>
          <p:cNvSpPr/>
          <p:nvPr/>
        </p:nvSpPr>
        <p:spPr>
          <a:xfrm>
            <a:off x="3428992" y="3571876"/>
            <a:ext cx="2000264" cy="2308324"/>
          </a:xfrm>
          <a:prstGeom prst="rect">
            <a:avLst/>
          </a:prstGeom>
        </p:spPr>
        <p:txBody>
          <a:bodyPr wrap="square">
            <a:spAutoFit/>
          </a:bodyPr>
          <a:lstStyle/>
          <a:p>
            <a:r>
              <a:rPr lang="fr-FR" b="1" dirty="0"/>
              <a:t>-</a:t>
            </a:r>
            <a:r>
              <a:rPr lang="fr-FR" b="1" i="1" dirty="0">
                <a:solidFill>
                  <a:schemeClr val="tx1">
                    <a:lumMod val="95000"/>
                    <a:lumOff val="5000"/>
                  </a:schemeClr>
                </a:solidFill>
              </a:rPr>
              <a:t>Pic = 10 ans</a:t>
            </a:r>
          </a:p>
          <a:p>
            <a:endParaRPr lang="fr-FR" b="1" i="1" dirty="0">
              <a:solidFill>
                <a:schemeClr val="tx1">
                  <a:lumMod val="95000"/>
                  <a:lumOff val="5000"/>
                </a:schemeClr>
              </a:solidFill>
            </a:endParaRPr>
          </a:p>
          <a:p>
            <a:r>
              <a:rPr lang="fr-FR" b="1" i="1" dirty="0">
                <a:solidFill>
                  <a:schemeClr val="tx1">
                    <a:lumMod val="95000"/>
                    <a:lumOff val="5000"/>
                  </a:schemeClr>
                </a:solidFill>
              </a:rPr>
              <a:t>-retentissement </a:t>
            </a:r>
            <a:r>
              <a:rPr lang="fr-FR" b="1" i="1" dirty="0" err="1">
                <a:solidFill>
                  <a:schemeClr val="tx1">
                    <a:lumMod val="95000"/>
                    <a:lumOff val="5000"/>
                  </a:schemeClr>
                </a:solidFill>
              </a:rPr>
              <a:t>staturo</a:t>
            </a:r>
            <a:r>
              <a:rPr lang="fr-FR" b="1" i="1" dirty="0">
                <a:solidFill>
                  <a:schemeClr val="tx1">
                    <a:lumMod val="95000"/>
                    <a:lumOff val="5000"/>
                  </a:schemeClr>
                </a:solidFill>
              </a:rPr>
              <a:t> pondéral et pubertaire </a:t>
            </a:r>
          </a:p>
          <a:p>
            <a:endParaRPr lang="fr-FR" b="1" i="1" dirty="0">
              <a:solidFill>
                <a:schemeClr val="tx1">
                  <a:lumMod val="95000"/>
                  <a:lumOff val="5000"/>
                </a:schemeClr>
              </a:solidFill>
            </a:endParaRPr>
          </a:p>
          <a:p>
            <a:r>
              <a:rPr lang="fr-FR" b="1" i="1" dirty="0">
                <a:solidFill>
                  <a:schemeClr val="tx1">
                    <a:lumMod val="95000"/>
                    <a:lumOff val="5000"/>
                  </a:schemeClr>
                </a:solidFill>
              </a:rPr>
              <a:t>-</a:t>
            </a:r>
            <a:r>
              <a:rPr lang="fr-FR" b="1" i="1" dirty="0" err="1">
                <a:solidFill>
                  <a:schemeClr val="tx1">
                    <a:lumMod val="95000"/>
                    <a:lumOff val="5000"/>
                  </a:schemeClr>
                </a:solidFill>
              </a:rPr>
              <a:t>sévèrité</a:t>
            </a:r>
            <a:r>
              <a:rPr lang="fr-FR" b="1" i="1" dirty="0">
                <a:solidFill>
                  <a:schemeClr val="tx1">
                    <a:lumMod val="95000"/>
                    <a:lumOff val="5000"/>
                  </a:schemeClr>
                </a:solidFill>
              </a:rPr>
              <a:t> importante</a:t>
            </a:r>
          </a:p>
        </p:txBody>
      </p:sp>
      <p:pic>
        <p:nvPicPr>
          <p:cNvPr id="15366" name="Picture 6" descr="https://encrypted-tbn1.gstatic.com/images?q=tbn:ANd9GcSpLnMwd0boa6P4A6CZ8XhYMbN_sKj53NQo8AiOcJIA2V1EstzMwQ"/>
          <p:cNvPicPr>
            <a:picLocks noChangeAspect="1" noChangeArrowheads="1"/>
          </p:cNvPicPr>
          <p:nvPr/>
        </p:nvPicPr>
        <p:blipFill>
          <a:blip r:embed="rId4"/>
          <a:srcRect/>
          <a:stretch>
            <a:fillRect/>
          </a:stretch>
        </p:blipFill>
        <p:spPr bwMode="auto">
          <a:xfrm>
            <a:off x="428596" y="3357562"/>
            <a:ext cx="2071702" cy="29289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Rectangle 17"/>
          <p:cNvSpPr/>
          <p:nvPr/>
        </p:nvSpPr>
        <p:spPr>
          <a:xfrm>
            <a:off x="357158" y="3318570"/>
            <a:ext cx="2071702" cy="3108543"/>
          </a:xfrm>
          <a:prstGeom prst="rect">
            <a:avLst/>
          </a:prstGeom>
        </p:spPr>
        <p:txBody>
          <a:bodyPr wrap="square">
            <a:spAutoFit/>
          </a:bodyPr>
          <a:lstStyle/>
          <a:p>
            <a:r>
              <a:rPr lang="fr-FR" sz="1400" b="1" dirty="0">
                <a:solidFill>
                  <a:schemeClr val="accent4">
                    <a:lumMod val="50000"/>
                  </a:schemeClr>
                </a:solidFill>
              </a:rPr>
              <a:t>fertilité: non influencée</a:t>
            </a:r>
          </a:p>
          <a:p>
            <a:endParaRPr lang="fr-FR" sz="1400" b="1" dirty="0">
              <a:solidFill>
                <a:schemeClr val="accent4">
                  <a:lumMod val="50000"/>
                </a:schemeClr>
              </a:solidFill>
            </a:endParaRPr>
          </a:p>
          <a:p>
            <a:r>
              <a:rPr lang="fr-FR" sz="1400" b="1" dirty="0">
                <a:solidFill>
                  <a:schemeClr val="accent4">
                    <a:lumMod val="50000"/>
                  </a:schemeClr>
                </a:solidFill>
              </a:rPr>
              <a:t>-influence de la RCH sur la grossesse: risque ABRT si MC active</a:t>
            </a:r>
          </a:p>
          <a:p>
            <a:endParaRPr lang="fr-FR" sz="1400" b="1" dirty="0">
              <a:solidFill>
                <a:schemeClr val="accent4">
                  <a:lumMod val="50000"/>
                </a:schemeClr>
              </a:solidFill>
            </a:endParaRPr>
          </a:p>
          <a:p>
            <a:r>
              <a:rPr lang="fr-FR" sz="1400" b="1" dirty="0">
                <a:solidFill>
                  <a:schemeClr val="accent4">
                    <a:lumMod val="50000"/>
                  </a:schemeClr>
                </a:solidFill>
              </a:rPr>
              <a:t>-influence de la grossesse sur la RCH:</a:t>
            </a:r>
          </a:p>
          <a:p>
            <a:r>
              <a:rPr lang="fr-FR" sz="1400" b="1" dirty="0">
                <a:solidFill>
                  <a:schemeClr val="accent4">
                    <a:lumMod val="50000"/>
                  </a:schemeClr>
                </a:solidFill>
              </a:rPr>
              <a:t>      /risque de </a:t>
            </a:r>
            <a:r>
              <a:rPr lang="fr-FR" sz="1400" b="1" dirty="0" err="1">
                <a:solidFill>
                  <a:schemeClr val="accent4">
                    <a:lumMod val="50000"/>
                  </a:schemeClr>
                </a:solidFill>
              </a:rPr>
              <a:t>déclancher</a:t>
            </a:r>
            <a:r>
              <a:rPr lang="fr-FR" sz="1400" b="1" dirty="0">
                <a:solidFill>
                  <a:schemeClr val="accent4">
                    <a:lumMod val="50000"/>
                  </a:schemeClr>
                </a:solidFill>
              </a:rPr>
              <a:t>  </a:t>
            </a:r>
          </a:p>
          <a:p>
            <a:r>
              <a:rPr lang="fr-FR" sz="1400" b="1" dirty="0">
                <a:solidFill>
                  <a:schemeClr val="accent4">
                    <a:lumMod val="50000"/>
                  </a:schemeClr>
                </a:solidFill>
              </a:rPr>
              <a:t>         une poussée </a:t>
            </a:r>
          </a:p>
          <a:p>
            <a:r>
              <a:rPr lang="fr-FR" sz="1400" b="1" dirty="0">
                <a:solidFill>
                  <a:schemeClr val="accent4">
                    <a:lumMod val="50000"/>
                  </a:schemeClr>
                </a:solidFill>
              </a:rPr>
              <a:t>      /poussé </a:t>
            </a:r>
            <a:r>
              <a:rPr lang="fr-FR" sz="1400" b="1" dirty="0">
                <a:solidFill>
                  <a:schemeClr val="accent4">
                    <a:lumMod val="75000"/>
                  </a:schemeClr>
                </a:solidFill>
              </a:rPr>
              <a:t>grave = ITG</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011222"/>
          </a:xfrm>
        </p:spPr>
        <p:txBody>
          <a:bodyPr>
            <a:normAutofit fontScale="90000"/>
          </a:bodyPr>
          <a:lstStyle/>
          <a:p>
            <a:r>
              <a:rPr lang="fr-FR" sz="4400" dirty="0">
                <a:solidFill>
                  <a:schemeClr val="tx1"/>
                </a:solidFill>
              </a:rPr>
              <a:t>Formes selon la gravité:</a:t>
            </a:r>
            <a:br>
              <a:rPr lang="fr-FR" sz="4400" dirty="0">
                <a:solidFill>
                  <a:schemeClr val="tx1"/>
                </a:solidFill>
              </a:rPr>
            </a:br>
            <a:r>
              <a:rPr lang="fr-FR" sz="4400" dirty="0">
                <a:solidFill>
                  <a:schemeClr val="tx1"/>
                </a:solidFill>
              </a:rPr>
              <a:t> Selon la gravité de poussé </a:t>
            </a:r>
            <a:br>
              <a:rPr lang="fr-FR" sz="4400" dirty="0"/>
            </a:br>
            <a:endParaRPr lang="fr-FR" dirty="0"/>
          </a:p>
        </p:txBody>
      </p:sp>
      <p:sp>
        <p:nvSpPr>
          <p:cNvPr id="3" name="Espace réservé du contenu 2"/>
          <p:cNvSpPr>
            <a:spLocks noGrp="1"/>
          </p:cNvSpPr>
          <p:nvPr>
            <p:ph idx="1"/>
          </p:nvPr>
        </p:nvSpPr>
        <p:spPr/>
        <p:txBody>
          <a:bodyPr/>
          <a:lstStyle/>
          <a:p>
            <a:endParaRPr lang="fr-F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85860"/>
            <a:ext cx="9144000" cy="5572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
        <p:nvSpPr>
          <p:cNvPr id="5" name="Rectangle à coins arrondis 4"/>
          <p:cNvSpPr/>
          <p:nvPr/>
        </p:nvSpPr>
        <p:spPr>
          <a:xfrm>
            <a:off x="1071538" y="1785926"/>
            <a:ext cx="6643702" cy="3714776"/>
          </a:xfrm>
          <a:prstGeom prst="roundRect">
            <a:avLst/>
          </a:prstGeom>
          <a:gradFill flip="none" rotWithShape="1">
            <a:gsLst>
              <a:gs pos="0">
                <a:schemeClr val="bg2">
                  <a:lumMod val="20000"/>
                  <a:lumOff val="80000"/>
                  <a:shade val="30000"/>
                  <a:satMod val="115000"/>
                </a:schemeClr>
              </a:gs>
              <a:gs pos="50000">
                <a:schemeClr val="bg2">
                  <a:lumMod val="20000"/>
                  <a:lumOff val="80000"/>
                  <a:shade val="67500"/>
                  <a:satMod val="115000"/>
                </a:schemeClr>
              </a:gs>
              <a:gs pos="100000">
                <a:schemeClr val="bg2">
                  <a:lumMod val="20000"/>
                  <a:lumOff val="80000"/>
                  <a:shade val="100000"/>
                  <a:satMod val="115000"/>
                </a:schemeClr>
              </a:gs>
            </a:gsLst>
            <a:path path="circle">
              <a:fillToRect l="100000" t="100000"/>
            </a:path>
            <a:tileRect r="-100000" b="-100000"/>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rgbClr val="C00000"/>
                </a:solidFill>
              </a:rPr>
              <a:t>Critères d’Oxford modifiés: </a:t>
            </a:r>
            <a:r>
              <a:rPr lang="fr-FR" sz="2800" dirty="0">
                <a:solidFill>
                  <a:schemeClr val="tx1"/>
                </a:solidFill>
              </a:rPr>
              <a:t>plus sensible, prend en compte le nombre de selles + au moins 1 des autres critères et/ou </a:t>
            </a:r>
            <a:r>
              <a:rPr lang="fr-FR" sz="2800" dirty="0" err="1">
                <a:solidFill>
                  <a:schemeClr val="tx1"/>
                </a:solidFill>
              </a:rPr>
              <a:t>alb</a:t>
            </a:r>
            <a:r>
              <a:rPr lang="fr-FR" sz="2800" dirty="0">
                <a:solidFill>
                  <a:schemeClr val="tx1"/>
                </a:solidFill>
              </a:rPr>
              <a:t> &lt; 35g/l</a:t>
            </a:r>
            <a:endParaRPr lang="fr-FR" sz="2800" dirty="0">
              <a:solidFill>
                <a:srgbClr val="C00000"/>
              </a:solidFill>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142984"/>
          </a:xfrm>
        </p:spPr>
        <p:txBody>
          <a:bodyPr>
            <a:normAutofit/>
          </a:bodyPr>
          <a:lstStyle/>
          <a:p>
            <a:r>
              <a:rPr lang="fr-FR" sz="3600" dirty="0">
                <a:solidFill>
                  <a:schemeClr val="tx1"/>
                </a:solidFill>
              </a:rPr>
              <a:t>Formes selon la gravité de la maladie:</a:t>
            </a: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000108"/>
            <a:ext cx="9144000" cy="5857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chemeClr val="accent6">
                    <a:lumMod val="50000"/>
                  </a:schemeClr>
                </a:solidFill>
              </a:rPr>
              <a:t>2-Intérêt de la question:</a:t>
            </a:r>
          </a:p>
        </p:txBody>
      </p:sp>
      <p:sp>
        <p:nvSpPr>
          <p:cNvPr id="3" name="Espace réservé du contenu 2"/>
          <p:cNvSpPr>
            <a:spLocks noGrp="1"/>
          </p:cNvSpPr>
          <p:nvPr>
            <p:ph idx="1"/>
          </p:nvPr>
        </p:nvSpPr>
        <p:spPr/>
        <p:txBody>
          <a:bodyPr/>
          <a:lstStyle/>
          <a:p>
            <a:r>
              <a:rPr lang="fr-FR" dirty="0"/>
              <a:t>Maladies ubiquitaires</a:t>
            </a:r>
          </a:p>
          <a:p>
            <a:r>
              <a:rPr lang="fr-FR" dirty="0"/>
              <a:t>Difficulté du diagnostique (absence du critère  spécifique)</a:t>
            </a:r>
          </a:p>
          <a:p>
            <a:endParaRPr lang="fr-FR" dirty="0"/>
          </a:p>
          <a:p>
            <a:r>
              <a:rPr lang="fr-FR" dirty="0"/>
              <a:t>Présente  un chalenge de prise en charge  thérapeutique </a:t>
            </a:r>
          </a:p>
          <a:p>
            <a:endParaRPr lang="fr-FR" dirty="0"/>
          </a:p>
          <a:p>
            <a:r>
              <a:rPr lang="fr-FR" dirty="0"/>
              <a:t>Evolution très souvent imprévisible et sa morbidité est lourde</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071546"/>
          </a:xfrm>
        </p:spPr>
        <p:txBody>
          <a:bodyPr>
            <a:noAutofit/>
          </a:bodyPr>
          <a:lstStyle/>
          <a:p>
            <a:r>
              <a:rPr lang="fr-FR" sz="2800" dirty="0">
                <a:solidFill>
                  <a:schemeClr val="tx1"/>
                </a:solidFill>
              </a:rPr>
              <a:t>Formes avec les </a:t>
            </a:r>
            <a:r>
              <a:rPr lang="fr-FR" sz="2800" dirty="0" err="1">
                <a:solidFill>
                  <a:schemeClr val="tx1"/>
                </a:solidFill>
              </a:rPr>
              <a:t>manifistations</a:t>
            </a:r>
            <a:r>
              <a:rPr lang="fr-FR" sz="2800" dirty="0">
                <a:solidFill>
                  <a:schemeClr val="tx1"/>
                </a:solidFill>
              </a:rPr>
              <a:t> extra intestinales:</a:t>
            </a:r>
          </a:p>
        </p:txBody>
      </p:sp>
      <p:sp>
        <p:nvSpPr>
          <p:cNvPr id="3" name="Espace réservé du contenu 2"/>
          <p:cNvSpPr>
            <a:spLocks noGrp="1"/>
          </p:cNvSpPr>
          <p:nvPr>
            <p:ph idx="1"/>
          </p:nvPr>
        </p:nvSpPr>
        <p:spPr>
          <a:xfrm>
            <a:off x="0" y="1000108"/>
            <a:ext cx="9144000" cy="5857892"/>
          </a:xfrm>
        </p:spPr>
        <p:txBody>
          <a:bodyPr/>
          <a:lstStyle/>
          <a:p>
            <a:pPr>
              <a:buNone/>
            </a:pPr>
            <a:endParaRPr lang="fr-FR" dirty="0"/>
          </a:p>
          <a:p>
            <a:r>
              <a:rPr lang="fr-FR" dirty="0"/>
              <a:t>dermatologiques</a:t>
            </a:r>
          </a:p>
          <a:p>
            <a:r>
              <a:rPr lang="fr-FR" dirty="0"/>
              <a:t> </a:t>
            </a:r>
            <a:r>
              <a:rPr lang="fr-FR" dirty="0" err="1"/>
              <a:t>Ostéo</a:t>
            </a:r>
            <a:r>
              <a:rPr lang="fr-FR" dirty="0"/>
              <a:t>-articulaires</a:t>
            </a:r>
          </a:p>
          <a:p>
            <a:r>
              <a:rPr lang="fr-FR" dirty="0"/>
              <a:t>Ophtalmologiques</a:t>
            </a:r>
          </a:p>
          <a:p>
            <a:r>
              <a:rPr lang="fr-FR" dirty="0"/>
              <a:t>Hépatobiliaires</a:t>
            </a:r>
          </a:p>
          <a:p>
            <a:r>
              <a:rPr lang="fr-FR" dirty="0"/>
              <a:t>Autres:  neurologiques ,cardiaques ,respiratoires ,hématologiques</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14480" y="2786058"/>
            <a:ext cx="8229600" cy="1143000"/>
          </a:xfrm>
        </p:spPr>
        <p:txBody>
          <a:bodyPr>
            <a:normAutofit/>
          </a:bodyPr>
          <a:lstStyle/>
          <a:p>
            <a:r>
              <a:rPr lang="fr-FR" sz="4800" dirty="0" err="1">
                <a:solidFill>
                  <a:schemeClr val="accent6">
                    <a:lumMod val="50000"/>
                  </a:schemeClr>
                </a:solidFill>
              </a:rPr>
              <a:t>VI.Diagnostique</a:t>
            </a:r>
            <a:r>
              <a:rPr lang="fr-FR" sz="4800" dirty="0">
                <a:solidFill>
                  <a:schemeClr val="accent6">
                    <a:lumMod val="50000"/>
                  </a:schemeClr>
                </a:solidFill>
              </a:rPr>
              <a:t>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57356" y="3286124"/>
            <a:ext cx="8229600" cy="1143000"/>
          </a:xfrm>
        </p:spPr>
        <p:txBody>
          <a:bodyPr/>
          <a:lstStyle/>
          <a:p>
            <a:r>
              <a:rPr lang="fr-FR" dirty="0">
                <a:solidFill>
                  <a:schemeClr val="accent6">
                    <a:lumMod val="75000"/>
                  </a:schemeClr>
                </a:solidFill>
              </a:rPr>
              <a:t>1.Diagnostique positif:</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solidFill>
                <a:schemeClr val="accent6">
                  <a:lumMod val="75000"/>
                </a:schemeClr>
              </a:solidFill>
            </a:endParaRPr>
          </a:p>
        </p:txBody>
      </p:sp>
      <p:graphicFrame>
        <p:nvGraphicFramePr>
          <p:cNvPr id="3" name="Diagramme 2"/>
          <p:cNvGraphicFramePr/>
          <p:nvPr/>
        </p:nvGraphicFramePr>
        <p:xfrm>
          <a:off x="-71470" y="0"/>
          <a:ext cx="921547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 name="Groupe 3"/>
          <p:cNvGrpSpPr/>
          <p:nvPr/>
        </p:nvGrpSpPr>
        <p:grpSpPr>
          <a:xfrm>
            <a:off x="5715008" y="5286388"/>
            <a:ext cx="2517658" cy="1288157"/>
            <a:chOff x="1697184" y="5060603"/>
            <a:chExt cx="2517658" cy="1288157"/>
          </a:xfrm>
          <a:scene3d>
            <a:camera prst="orthographicFront"/>
            <a:lightRig rig="flat" dir="t"/>
          </a:scene3d>
        </p:grpSpPr>
        <p:sp>
          <p:nvSpPr>
            <p:cNvPr id="5" name="Ellipse 4"/>
            <p:cNvSpPr/>
            <p:nvPr/>
          </p:nvSpPr>
          <p:spPr>
            <a:xfrm>
              <a:off x="1697184" y="5060603"/>
              <a:ext cx="2517658" cy="1288157"/>
            </a:xfrm>
            <a:prstGeom prst="ellipse">
              <a:avLst/>
            </a:prstGeom>
            <a:sp3d prstMaterial="plastic">
              <a:bevelT w="120900" h="88900"/>
              <a:bevelB w="88900" h="31750" prst="angle"/>
            </a:sp3d>
          </p:spPr>
          <p:style>
            <a:lnRef idx="0">
              <a:schemeClr val="lt1">
                <a:hueOff val="0"/>
                <a:satOff val="0"/>
                <a:lumOff val="0"/>
                <a:alphaOff val="0"/>
              </a:schemeClr>
            </a:lnRef>
            <a:fillRef idx="1">
              <a:schemeClr val="accent1">
                <a:alpha val="50000"/>
                <a:hueOff val="0"/>
                <a:satOff val="0"/>
                <a:lumOff val="0"/>
                <a:alphaOff val="0"/>
              </a:schemeClr>
            </a:fillRef>
            <a:effectRef idx="1">
              <a:schemeClr val="accent1">
                <a:alpha val="50000"/>
                <a:hueOff val="0"/>
                <a:satOff val="0"/>
                <a:lumOff val="0"/>
                <a:alphaOff val="0"/>
              </a:schemeClr>
            </a:effectRef>
            <a:fontRef idx="minor">
              <a:schemeClr val="tx1"/>
            </a:fontRef>
          </p:style>
          <p:txBody>
            <a:bodyPr/>
            <a:lstStyle/>
            <a:p>
              <a:r>
                <a:rPr lang="fr-FR" sz="2000" b="1" dirty="0"/>
                <a:t>morphologie</a:t>
              </a:r>
            </a:p>
          </p:txBody>
        </p:sp>
        <p:sp>
          <p:nvSpPr>
            <p:cNvPr id="6" name="Ellipse 4"/>
            <p:cNvSpPr/>
            <p:nvPr/>
          </p:nvSpPr>
          <p:spPr>
            <a:xfrm>
              <a:off x="1780135" y="5177811"/>
              <a:ext cx="1780252" cy="910865"/>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endParaRPr lang="fr-FR" sz="5400" kern="1200" dirty="0"/>
            </a:p>
          </p:txBody>
        </p:sp>
      </p:gr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28728" y="2928934"/>
            <a:ext cx="7535760" cy="1143000"/>
          </a:xfrm>
        </p:spPr>
        <p:txBody>
          <a:bodyPr>
            <a:normAutofit fontScale="90000"/>
          </a:bodyPr>
          <a:lstStyle/>
          <a:p>
            <a:r>
              <a:rPr lang="fr-FR" dirty="0">
                <a:solidFill>
                  <a:schemeClr val="accent6">
                    <a:lumMod val="50000"/>
                  </a:schemeClr>
                </a:solidFill>
              </a:rPr>
              <a:t>2.Diagnostique </a:t>
            </a:r>
            <a:r>
              <a:rPr lang="fr-FR" dirty="0" err="1">
                <a:solidFill>
                  <a:schemeClr val="accent6">
                    <a:lumMod val="50000"/>
                  </a:schemeClr>
                </a:solidFill>
              </a:rPr>
              <a:t>différenciel</a:t>
            </a:r>
            <a:r>
              <a:rPr lang="fr-FR" dirty="0">
                <a:solidFill>
                  <a:schemeClr val="accent6">
                    <a:lumMod val="50000"/>
                  </a:schemeClr>
                </a:solidFill>
              </a:rPr>
              <a:t>:</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74638"/>
            <a:ext cx="9144000" cy="1143000"/>
          </a:xfrm>
        </p:spPr>
        <p:txBody>
          <a:bodyPr>
            <a:noAutofit/>
          </a:bodyPr>
          <a:lstStyle/>
          <a:p>
            <a:r>
              <a:rPr lang="fr-FR" sz="3200" dirty="0">
                <a:solidFill>
                  <a:schemeClr val="accent6">
                    <a:lumMod val="50000"/>
                  </a:schemeClr>
                </a:solidFill>
              </a:rPr>
              <a:t>1:MC:</a:t>
            </a:r>
            <a:br>
              <a:rPr lang="fr-FR" sz="3200" dirty="0">
                <a:solidFill>
                  <a:schemeClr val="accent6">
                    <a:lumMod val="50000"/>
                  </a:schemeClr>
                </a:solidFill>
              </a:rPr>
            </a:br>
            <a:r>
              <a:rPr lang="fr-FR" sz="3200" dirty="0">
                <a:solidFill>
                  <a:schemeClr val="accent6">
                    <a:lumMod val="50000"/>
                  </a:schemeClr>
                </a:solidFill>
              </a:rPr>
              <a:t>Diarrhée ou syndrome dysentérique aigus </a:t>
            </a:r>
          </a:p>
        </p:txBody>
      </p:sp>
      <p:sp>
        <p:nvSpPr>
          <p:cNvPr id="3" name="Espace réservé du contenu 2"/>
          <p:cNvSpPr>
            <a:spLocks noGrp="1"/>
          </p:cNvSpPr>
          <p:nvPr>
            <p:ph idx="1"/>
          </p:nvPr>
        </p:nvSpPr>
        <p:spPr/>
        <p:txBody>
          <a:bodyPr/>
          <a:lstStyle/>
          <a:p>
            <a:pPr>
              <a:lnSpc>
                <a:spcPct val="140000"/>
              </a:lnSpc>
              <a:buNone/>
            </a:pPr>
            <a:r>
              <a:rPr lang="fr-FR" sz="2400" dirty="0">
                <a:solidFill>
                  <a:schemeClr val="bg1"/>
                </a:solidFill>
                <a:sym typeface="Symbol" pitchFamily="18" charset="2"/>
              </a:rPr>
              <a:t>Éliminer les autres  colites aiguës: </a:t>
            </a:r>
            <a:r>
              <a:rPr lang="fr-FR" sz="2000" dirty="0">
                <a:solidFill>
                  <a:schemeClr val="bg1"/>
                </a:solidFill>
                <a:sym typeface="Symbol" pitchFamily="18" charset="2"/>
              </a:rPr>
              <a:t> </a:t>
            </a:r>
          </a:p>
          <a:p>
            <a:pPr>
              <a:lnSpc>
                <a:spcPct val="130000"/>
              </a:lnSpc>
              <a:buNone/>
            </a:pPr>
            <a:r>
              <a:rPr lang="fr-FR" sz="2000" dirty="0">
                <a:solidFill>
                  <a:schemeClr val="bg1"/>
                </a:solidFill>
                <a:sym typeface="Symbol" pitchFamily="18" charset="2"/>
              </a:rPr>
              <a:t>           - infectieuses ( bactériennes, parasitaires , virales )  ;</a:t>
            </a:r>
            <a:r>
              <a:rPr lang="en-US" sz="2000" dirty="0">
                <a:solidFill>
                  <a:schemeClr val="bg1"/>
                </a:solidFill>
                <a:sym typeface="Symbol" pitchFamily="18" charset="2"/>
              </a:rPr>
              <a:t>  </a:t>
            </a:r>
          </a:p>
          <a:p>
            <a:pPr>
              <a:lnSpc>
                <a:spcPct val="130000"/>
              </a:lnSpc>
              <a:buNone/>
            </a:pPr>
            <a:r>
              <a:rPr lang="en-US" sz="2000" dirty="0">
                <a:solidFill>
                  <a:schemeClr val="bg1"/>
                </a:solidFill>
                <a:sym typeface="Symbol" pitchFamily="18" charset="2"/>
              </a:rPr>
              <a:t>          -  </a:t>
            </a:r>
            <a:r>
              <a:rPr lang="en-US" sz="2000" dirty="0" err="1">
                <a:solidFill>
                  <a:schemeClr val="bg1"/>
                </a:solidFill>
                <a:sym typeface="Symbol" pitchFamily="18" charset="2"/>
              </a:rPr>
              <a:t>medicamenteuses</a:t>
            </a:r>
            <a:r>
              <a:rPr lang="en-US" sz="2000" dirty="0">
                <a:solidFill>
                  <a:schemeClr val="bg1"/>
                </a:solidFill>
                <a:sym typeface="Symbol" pitchFamily="18" charset="2"/>
              </a:rPr>
              <a:t>,  </a:t>
            </a:r>
            <a:r>
              <a:rPr lang="en-US" sz="2000" dirty="0" err="1">
                <a:solidFill>
                  <a:schemeClr val="bg1"/>
                </a:solidFill>
                <a:sym typeface="Symbol" pitchFamily="18" charset="2"/>
              </a:rPr>
              <a:t>ischémiques</a:t>
            </a:r>
            <a:r>
              <a:rPr lang="en-US" sz="2000" dirty="0">
                <a:solidFill>
                  <a:schemeClr val="bg1"/>
                </a:solidFill>
                <a:sym typeface="Symbol" pitchFamily="18" charset="2"/>
              </a:rPr>
              <a:t> ,  </a:t>
            </a:r>
            <a:r>
              <a:rPr lang="en-US" sz="2000" dirty="0" err="1">
                <a:solidFill>
                  <a:schemeClr val="bg1"/>
                </a:solidFill>
                <a:sym typeface="Symbol" pitchFamily="18" charset="2"/>
              </a:rPr>
              <a:t>radiques</a:t>
            </a:r>
            <a:r>
              <a:rPr lang="en-US" sz="2000" dirty="0">
                <a:solidFill>
                  <a:schemeClr val="bg1"/>
                </a:solidFill>
                <a:sym typeface="Symbol" pitchFamily="18" charset="2"/>
              </a:rPr>
              <a:t>  ,endometrioses</a:t>
            </a:r>
            <a:r>
              <a:rPr lang="fr-FR" i="1" dirty="0">
                <a:solidFill>
                  <a:schemeClr val="bg1"/>
                </a:solidFill>
                <a:sym typeface="Symbol" pitchFamily="18" charset="2"/>
              </a:rPr>
              <a:t>  </a:t>
            </a:r>
          </a:p>
          <a:p>
            <a:endParaRPr lang="fr-FR" dirty="0"/>
          </a:p>
        </p:txBody>
      </p:sp>
      <p:sp>
        <p:nvSpPr>
          <p:cNvPr id="4" name="Rectangle 3"/>
          <p:cNvSpPr>
            <a:spLocks noChangeArrowheads="1"/>
          </p:cNvSpPr>
          <p:nvPr/>
        </p:nvSpPr>
        <p:spPr bwMode="auto">
          <a:xfrm>
            <a:off x="1785918" y="3657124"/>
            <a:ext cx="5904656" cy="3200876"/>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square">
            <a:spAutoFit/>
          </a:bodyPr>
          <a:lstStyle/>
          <a:p>
            <a:r>
              <a:rPr lang="fr-FR" b="1" i="1" dirty="0">
                <a:solidFill>
                  <a:schemeClr val="bg1"/>
                </a:solidFill>
                <a:sym typeface="Symbol" pitchFamily="18" charset="2"/>
              </a:rPr>
              <a:t>        </a:t>
            </a:r>
            <a:r>
              <a:rPr lang="fr-FR" b="1" i="1" dirty="0">
                <a:solidFill>
                  <a:schemeClr val="bg1"/>
                </a:solidFill>
                <a:latin typeface="Arial" pitchFamily="34" charset="0"/>
                <a:sym typeface="Symbol" pitchFamily="18" charset="2"/>
              </a:rPr>
              <a:t>Interrogatoire et examen physique complet</a:t>
            </a:r>
          </a:p>
          <a:p>
            <a:r>
              <a:rPr lang="fr-FR" b="1" i="1" dirty="0">
                <a:solidFill>
                  <a:schemeClr val="bg1"/>
                </a:solidFill>
                <a:latin typeface="Arial" pitchFamily="34" charset="0"/>
                <a:sym typeface="Symbol" pitchFamily="18" charset="2"/>
              </a:rPr>
              <a:t>       Examens à réaliser : </a:t>
            </a:r>
          </a:p>
          <a:p>
            <a:endParaRPr lang="fr-FR" b="1" i="1" dirty="0">
              <a:solidFill>
                <a:schemeClr val="bg1"/>
              </a:solidFill>
              <a:latin typeface="Arial" pitchFamily="34" charset="0"/>
              <a:sym typeface="Symbol" pitchFamily="18" charset="2"/>
            </a:endParaRPr>
          </a:p>
          <a:p>
            <a:pPr lvl="2"/>
            <a:r>
              <a:rPr lang="fr-FR" sz="2000" u="sng" dirty="0">
                <a:solidFill>
                  <a:srgbClr val="FFFF00"/>
                </a:solidFill>
                <a:latin typeface="Arial" pitchFamily="34" charset="0"/>
                <a:sym typeface="Symbol" pitchFamily="18" charset="2"/>
              </a:rPr>
              <a:t>1ere ligne : </a:t>
            </a:r>
          </a:p>
          <a:p>
            <a:pPr lvl="2"/>
            <a:r>
              <a:rPr lang="fr-FR" dirty="0">
                <a:solidFill>
                  <a:schemeClr val="bg1"/>
                </a:solidFill>
                <a:latin typeface="Arial" pitchFamily="34" charset="0"/>
                <a:sym typeface="Symbol" pitchFamily="18" charset="2"/>
              </a:rPr>
              <a:t>Examen de selles : direct, coproculture,  parasitologie ; </a:t>
            </a:r>
          </a:p>
          <a:p>
            <a:pPr lvl="2"/>
            <a:r>
              <a:rPr lang="fr-FR" dirty="0">
                <a:solidFill>
                  <a:schemeClr val="bg1"/>
                </a:solidFill>
                <a:latin typeface="Arial" pitchFamily="34" charset="0"/>
                <a:sym typeface="Symbol" pitchFamily="18" charset="2"/>
              </a:rPr>
              <a:t>Endoscopie : voir et décrire – biopsier  </a:t>
            </a:r>
          </a:p>
          <a:p>
            <a:pPr lvl="2"/>
            <a:r>
              <a:rPr lang="fr-FR" dirty="0">
                <a:solidFill>
                  <a:schemeClr val="bg1"/>
                </a:solidFill>
                <a:latin typeface="Arial" pitchFamily="34" charset="0"/>
                <a:sym typeface="Symbol" pitchFamily="18" charset="2"/>
              </a:rPr>
              <a:t>                     culture (aspirât / biopsie).</a:t>
            </a:r>
          </a:p>
          <a:p>
            <a:pPr lvl="2"/>
            <a:r>
              <a:rPr lang="fr-FR" sz="2000" u="sng" dirty="0">
                <a:solidFill>
                  <a:srgbClr val="FFFF00"/>
                </a:solidFill>
                <a:latin typeface="Arial" pitchFamily="34" charset="0"/>
                <a:sym typeface="Symbol" pitchFamily="18" charset="2"/>
              </a:rPr>
              <a:t>2e ligne selon l’orientation clinique:</a:t>
            </a:r>
          </a:p>
          <a:p>
            <a:pPr lvl="2"/>
            <a:r>
              <a:rPr lang="fr-FR" dirty="0">
                <a:solidFill>
                  <a:schemeClr val="bg1"/>
                </a:solidFill>
                <a:latin typeface="Arial" pitchFamily="34" charset="0"/>
                <a:sym typeface="Symbol" pitchFamily="18" charset="2"/>
              </a:rPr>
              <a:t>Imagerie – sérologie – immunologie.</a:t>
            </a:r>
          </a:p>
          <a:p>
            <a:pPr lvl="2"/>
            <a:endParaRPr lang="el-GR" dirty="0">
              <a:solidFill>
                <a:schemeClr val="bg1"/>
              </a:solidFill>
              <a:latin typeface="Arial" pitchFamily="34" charset="0"/>
              <a:sym typeface="Symbol" pitchFamily="18" charset="2"/>
            </a:endParaRPr>
          </a:p>
        </p:txBody>
      </p:sp>
      <p:sp>
        <p:nvSpPr>
          <p:cNvPr id="5" name="Flèche droite à entaille 4"/>
          <p:cNvSpPr/>
          <p:nvPr/>
        </p:nvSpPr>
        <p:spPr>
          <a:xfrm>
            <a:off x="0" y="4929198"/>
            <a:ext cx="1785918" cy="714380"/>
          </a:xfrm>
          <a:prstGeom prst="notchedRightArrow">
            <a:avLst/>
          </a:prstGeom>
          <a:gradFill flip="none" rotWithShape="1">
            <a:gsLst>
              <a:gs pos="0">
                <a:schemeClr val="bg2">
                  <a:lumMod val="20000"/>
                  <a:lumOff val="80000"/>
                  <a:shade val="30000"/>
                  <a:satMod val="115000"/>
                </a:schemeClr>
              </a:gs>
              <a:gs pos="50000">
                <a:schemeClr val="bg2">
                  <a:lumMod val="20000"/>
                  <a:lumOff val="80000"/>
                  <a:shade val="67500"/>
                  <a:satMod val="115000"/>
                </a:schemeClr>
              </a:gs>
              <a:gs pos="100000">
                <a:schemeClr val="bg2">
                  <a:lumMod val="20000"/>
                  <a:lumOff val="80000"/>
                  <a:shade val="100000"/>
                  <a:satMod val="115000"/>
                </a:schemeClr>
              </a:gs>
            </a:gsLst>
            <a:path path="circle">
              <a:fillToRect l="100000" t="100000"/>
            </a:path>
            <a:tileRect r="-100000" b="-100000"/>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3100" dirty="0">
                <a:solidFill>
                  <a:schemeClr val="accent6">
                    <a:lumMod val="50000"/>
                  </a:schemeClr>
                </a:solidFill>
              </a:rPr>
              <a:t>Atteinte iléale ou iléo colique subaiguës  </a:t>
            </a:r>
            <a:br>
              <a:rPr lang="fr-FR" sz="3100" dirty="0">
                <a:solidFill>
                  <a:schemeClr val="accent6">
                    <a:lumMod val="50000"/>
                  </a:schemeClr>
                </a:solidFill>
              </a:rPr>
            </a:br>
            <a:r>
              <a:rPr lang="fr-FR" sz="3100" dirty="0">
                <a:solidFill>
                  <a:schemeClr val="accent6">
                    <a:lumMod val="50000"/>
                  </a:schemeClr>
                </a:solidFill>
              </a:rPr>
              <a:t>ou  chroniques</a:t>
            </a:r>
            <a:r>
              <a:rPr lang="fr-FR" sz="2700" dirty="0">
                <a:solidFill>
                  <a:schemeClr val="accent6">
                    <a:lumMod val="50000"/>
                  </a:schemeClr>
                </a:solidFill>
              </a:rPr>
              <a:t>   </a:t>
            </a:r>
            <a:endParaRPr lang="fr-FR" dirty="0"/>
          </a:p>
        </p:txBody>
      </p:sp>
      <p:sp>
        <p:nvSpPr>
          <p:cNvPr id="3" name="Espace réservé du contenu 2"/>
          <p:cNvSpPr>
            <a:spLocks noGrp="1"/>
          </p:cNvSpPr>
          <p:nvPr>
            <p:ph idx="1"/>
          </p:nvPr>
        </p:nvSpPr>
        <p:spPr/>
        <p:txBody>
          <a:bodyPr/>
          <a:lstStyle/>
          <a:p>
            <a:pPr>
              <a:lnSpc>
                <a:spcPct val="120000"/>
              </a:lnSpc>
              <a:buNone/>
            </a:pPr>
            <a:r>
              <a:rPr lang="fr-FR" dirty="0">
                <a:solidFill>
                  <a:srgbClr val="C00000"/>
                </a:solidFill>
              </a:rPr>
              <a:t>Tuberculose intestinale++++ </a:t>
            </a:r>
            <a:endParaRPr lang="fr-FR" dirty="0">
              <a:solidFill>
                <a:srgbClr val="00FF00"/>
              </a:solidFill>
            </a:endParaRPr>
          </a:p>
          <a:p>
            <a:pPr>
              <a:lnSpc>
                <a:spcPct val="120000"/>
              </a:lnSpc>
              <a:buNone/>
            </a:pPr>
            <a:r>
              <a:rPr lang="fr-FR" dirty="0">
                <a:solidFill>
                  <a:srgbClr val="00FF00"/>
                </a:solidFill>
              </a:rPr>
              <a:t>      </a:t>
            </a:r>
            <a:r>
              <a:rPr lang="fr-FR" sz="2400" dirty="0">
                <a:solidFill>
                  <a:schemeClr val="bg1"/>
                </a:solidFill>
              </a:rPr>
              <a:t>-  Fréquente  sous  nos climats.</a:t>
            </a:r>
          </a:p>
          <a:p>
            <a:pPr lvl="1">
              <a:lnSpc>
                <a:spcPct val="140000"/>
              </a:lnSpc>
              <a:buNone/>
            </a:pPr>
            <a:r>
              <a:rPr lang="fr-FR" dirty="0">
                <a:solidFill>
                  <a:schemeClr val="bg1"/>
                </a:solidFill>
              </a:rPr>
              <a:t> -  Peut simuler une MC ; </a:t>
            </a:r>
          </a:p>
          <a:p>
            <a:pPr lvl="1">
              <a:buNone/>
            </a:pPr>
            <a:r>
              <a:rPr lang="fr-FR" dirty="0">
                <a:solidFill>
                  <a:schemeClr val="bg1"/>
                </a:solidFill>
              </a:rPr>
              <a:t> -  Aspects cliniques, </a:t>
            </a:r>
            <a:r>
              <a:rPr lang="fr-FR" dirty="0" err="1">
                <a:solidFill>
                  <a:schemeClr val="bg1"/>
                </a:solidFill>
              </a:rPr>
              <a:t>endo</a:t>
            </a:r>
            <a:r>
              <a:rPr lang="fr-FR" dirty="0">
                <a:solidFill>
                  <a:schemeClr val="bg1"/>
                </a:solidFill>
              </a:rPr>
              <a:t> et radio semblables</a:t>
            </a:r>
            <a:r>
              <a:rPr lang="fr-FR" sz="2000" dirty="0">
                <a:solidFill>
                  <a:schemeClr val="bg1"/>
                </a:solidFill>
              </a:rPr>
              <a:t> </a:t>
            </a:r>
          </a:p>
          <a:p>
            <a:pPr>
              <a:lnSpc>
                <a:spcPct val="120000"/>
              </a:lnSpc>
              <a:buNone/>
            </a:pPr>
            <a:r>
              <a:rPr lang="fr-FR" dirty="0">
                <a:solidFill>
                  <a:schemeClr val="bg1"/>
                </a:solidFill>
              </a:rPr>
              <a:t>         </a:t>
            </a:r>
            <a:r>
              <a:rPr lang="fr-FR" sz="2000" dirty="0">
                <a:solidFill>
                  <a:schemeClr val="bg1"/>
                </a:solidFill>
              </a:rPr>
              <a:t>Atteinte iléo-caecale +++  ;</a:t>
            </a:r>
            <a:r>
              <a:rPr lang="fr-FR" sz="2400" dirty="0">
                <a:solidFill>
                  <a:schemeClr val="bg1"/>
                </a:solidFill>
              </a:rPr>
              <a:t> </a:t>
            </a:r>
          </a:p>
          <a:p>
            <a:pPr lvl="1">
              <a:lnSpc>
                <a:spcPct val="160000"/>
              </a:lnSpc>
              <a:buNone/>
            </a:pPr>
            <a:r>
              <a:rPr lang="fr-FR" sz="2000" dirty="0">
                <a:solidFill>
                  <a:schemeClr val="bg1"/>
                </a:solidFill>
              </a:rPr>
              <a:t>      Atteinte colique isolée (</a:t>
            </a:r>
            <a:r>
              <a:rPr lang="fr-FR" sz="2000" dirty="0">
                <a:solidFill>
                  <a:schemeClr val="bg1"/>
                </a:solidFill>
                <a:sym typeface="Wingdings" pitchFamily="2" charset="2"/>
              </a:rPr>
              <a:t> 20% des cas) ; </a:t>
            </a:r>
          </a:p>
          <a:p>
            <a:pPr lvl="1">
              <a:lnSpc>
                <a:spcPct val="160000"/>
              </a:lnSpc>
              <a:buNone/>
            </a:pPr>
            <a:r>
              <a:rPr lang="fr-FR" sz="2000" dirty="0">
                <a:solidFill>
                  <a:schemeClr val="bg1"/>
                </a:solidFill>
                <a:sym typeface="Wingdings" pitchFamily="2" charset="2"/>
              </a:rPr>
              <a:t>      Atteinte discontinue, multi segmentaire, hétérogène</a:t>
            </a:r>
          </a:p>
          <a:p>
            <a:pPr lvl="1">
              <a:lnSpc>
                <a:spcPct val="160000"/>
              </a:lnSpc>
              <a:buNone/>
            </a:pPr>
            <a:r>
              <a:rPr lang="fr-FR" sz="2000" dirty="0">
                <a:solidFill>
                  <a:schemeClr val="bg1"/>
                </a:solidFill>
              </a:rPr>
              <a:t>      Touchant tout le tube digestif</a:t>
            </a:r>
            <a:r>
              <a:rPr lang="fr-FR" dirty="0">
                <a:solidFill>
                  <a:schemeClr val="bg1"/>
                </a:solidFill>
              </a:rPr>
              <a:t>:</a:t>
            </a:r>
          </a:p>
          <a:p>
            <a:endParaRPr lang="fr-F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00232" y="3000372"/>
            <a:ext cx="8229600" cy="1143000"/>
          </a:xfrm>
        </p:spPr>
        <p:txBody>
          <a:bodyPr>
            <a:normAutofit/>
          </a:bodyPr>
          <a:lstStyle/>
          <a:p>
            <a:r>
              <a:rPr lang="fr-FR" sz="4800" dirty="0">
                <a:solidFill>
                  <a:schemeClr val="accent6">
                    <a:lumMod val="75000"/>
                  </a:schemeClr>
                </a:solidFill>
              </a:rPr>
              <a:t>II.EPIDEMIOLOGIE:</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225404"/>
          </a:xfrm>
        </p:spPr>
        <p:txBody>
          <a:bodyPr>
            <a:normAutofit fontScale="90000"/>
          </a:bodyPr>
          <a:lstStyle/>
          <a:p>
            <a:endParaRPr lang="fr-FR" dirty="0"/>
          </a:p>
        </p:txBody>
      </p:sp>
      <p:sp>
        <p:nvSpPr>
          <p:cNvPr id="3" name="Espace réservé du contenu 2"/>
          <p:cNvSpPr>
            <a:spLocks noGrp="1"/>
          </p:cNvSpPr>
          <p:nvPr>
            <p:ph idx="1"/>
          </p:nvPr>
        </p:nvSpPr>
        <p:spPr>
          <a:xfrm>
            <a:off x="457200" y="857232"/>
            <a:ext cx="8229600" cy="5452128"/>
          </a:xfrm>
        </p:spPr>
        <p:txBody>
          <a:bodyPr>
            <a:normAutofit/>
          </a:bodyPr>
          <a:lstStyle/>
          <a:p>
            <a:pPr marL="381000" indent="-381000">
              <a:lnSpc>
                <a:spcPct val="80000"/>
              </a:lnSpc>
              <a:buNone/>
            </a:pPr>
            <a:r>
              <a:rPr lang="fr-FR" sz="3200" b="1" dirty="0"/>
              <a:t>2cas:</a:t>
            </a:r>
          </a:p>
          <a:p>
            <a:pPr marL="381000" indent="-381000">
              <a:lnSpc>
                <a:spcPct val="80000"/>
              </a:lnSpc>
              <a:buNone/>
            </a:pPr>
            <a:r>
              <a:rPr lang="fr-FR" sz="3600" b="1" dirty="0">
                <a:solidFill>
                  <a:schemeClr val="accent4">
                    <a:lumMod val="75000"/>
                  </a:schemeClr>
                </a:solidFill>
              </a:rPr>
              <a:t>1</a:t>
            </a:r>
            <a:r>
              <a:rPr lang="fr-FR" sz="3600" b="1" baseline="30000" dirty="0">
                <a:solidFill>
                  <a:schemeClr val="accent4">
                    <a:lumMod val="75000"/>
                  </a:schemeClr>
                </a:solidFill>
              </a:rPr>
              <a:t>er</a:t>
            </a:r>
            <a:r>
              <a:rPr lang="fr-FR" sz="3600" b="1" dirty="0">
                <a:solidFill>
                  <a:schemeClr val="accent4">
                    <a:lumMod val="75000"/>
                  </a:schemeClr>
                </a:solidFill>
              </a:rPr>
              <a:t> cas: </a:t>
            </a:r>
            <a:r>
              <a:rPr lang="fr-FR" sz="3600" b="1" dirty="0" err="1">
                <a:solidFill>
                  <a:schemeClr val="accent4">
                    <a:lumMod val="75000"/>
                  </a:schemeClr>
                </a:solidFill>
              </a:rPr>
              <a:t>Dc</a:t>
            </a:r>
            <a:r>
              <a:rPr lang="fr-FR" sz="3600" b="1" dirty="0">
                <a:solidFill>
                  <a:schemeClr val="accent4">
                    <a:lumMod val="75000"/>
                  </a:schemeClr>
                </a:solidFill>
              </a:rPr>
              <a:t> facile                     </a:t>
            </a:r>
            <a:r>
              <a:rPr lang="fr-FR" dirty="0">
                <a:sym typeface="Symbol" pitchFamily="18" charset="2"/>
              </a:rPr>
              <a:t>             </a:t>
            </a:r>
            <a:r>
              <a:rPr lang="fr-FR" sz="3200" b="1" u="sng" dirty="0">
                <a:sym typeface="Symbol" pitchFamily="18" charset="2"/>
              </a:rPr>
              <a:t>Terrain à risque:</a:t>
            </a:r>
            <a:endParaRPr lang="fr-FR" sz="3200" dirty="0">
              <a:sym typeface="Symbol" pitchFamily="18" charset="2"/>
            </a:endParaRPr>
          </a:p>
          <a:p>
            <a:pPr marL="381000" indent="-381000">
              <a:lnSpc>
                <a:spcPct val="80000"/>
              </a:lnSpc>
              <a:buNone/>
            </a:pPr>
            <a:r>
              <a:rPr lang="fr-FR" sz="3200" dirty="0">
                <a:sym typeface="Symbol" pitchFamily="18" charset="2"/>
              </a:rPr>
              <a:t>                                                   *Immunodéprimé</a:t>
            </a:r>
          </a:p>
          <a:p>
            <a:pPr marL="381000" indent="-381000">
              <a:lnSpc>
                <a:spcPct val="80000"/>
              </a:lnSpc>
              <a:buNone/>
            </a:pPr>
            <a:r>
              <a:rPr lang="fr-FR" sz="3200" dirty="0">
                <a:sym typeface="Symbol" pitchFamily="18" charset="2"/>
              </a:rPr>
              <a:t>                                                                   *Contage récent </a:t>
            </a:r>
          </a:p>
          <a:p>
            <a:pPr marL="381000" indent="-381000">
              <a:lnSpc>
                <a:spcPct val="80000"/>
              </a:lnSpc>
              <a:buNone/>
            </a:pPr>
            <a:r>
              <a:rPr lang="fr-FR" sz="3200" dirty="0">
                <a:sym typeface="Symbol" pitchFamily="18" charset="2"/>
              </a:rPr>
              <a:t>                                                                    </a:t>
            </a:r>
            <a:r>
              <a:rPr lang="fr-FR" sz="3200" b="1" u="sng" dirty="0">
                <a:sym typeface="Symbol" pitchFamily="18" charset="2"/>
              </a:rPr>
              <a:t>Association d’une T. Pulmonaire active/ancienne</a:t>
            </a:r>
          </a:p>
          <a:p>
            <a:pPr marL="381000" indent="-381000">
              <a:lnSpc>
                <a:spcPct val="80000"/>
              </a:lnSpc>
              <a:buNone/>
            </a:pPr>
            <a:endParaRPr lang="fr-FR" sz="4000" b="1" u="sng" dirty="0">
              <a:sym typeface="Symbol" pitchFamily="18" charset="2"/>
            </a:endParaRPr>
          </a:p>
          <a:p>
            <a:pPr marL="381000" indent="-381000">
              <a:lnSpc>
                <a:spcPct val="80000"/>
              </a:lnSpc>
              <a:buNone/>
            </a:pPr>
            <a:endParaRPr lang="fr-FR" sz="4000" b="1" u="sng" dirty="0">
              <a:sym typeface="Symbol" pitchFamily="18" charset="2"/>
            </a:endParaRPr>
          </a:p>
          <a:p>
            <a:pPr marL="381000" indent="-381000">
              <a:lnSpc>
                <a:spcPct val="80000"/>
              </a:lnSpc>
              <a:buNone/>
            </a:pPr>
            <a:endParaRPr lang="fr-FR" sz="4000" b="1" i="1" dirty="0">
              <a:solidFill>
                <a:srgbClr val="FFCC66"/>
              </a:solidFill>
              <a:sym typeface="Symbol" pitchFamily="18" charset="2"/>
            </a:endParaRPr>
          </a:p>
          <a:p>
            <a:endParaRPr lang="fr-FR" sz="4000" b="1"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296842"/>
          </a:xfrm>
        </p:spPr>
        <p:txBody>
          <a:bodyPr>
            <a:normAutofit fontScale="90000"/>
          </a:bodyPr>
          <a:lstStyle/>
          <a:p>
            <a:endParaRPr lang="fr-FR" dirty="0"/>
          </a:p>
        </p:txBody>
      </p:sp>
      <p:sp>
        <p:nvSpPr>
          <p:cNvPr id="3" name="Espace réservé du contenu 2"/>
          <p:cNvSpPr>
            <a:spLocks noGrp="1"/>
          </p:cNvSpPr>
          <p:nvPr>
            <p:ph idx="1"/>
          </p:nvPr>
        </p:nvSpPr>
        <p:spPr>
          <a:xfrm>
            <a:off x="457200" y="714356"/>
            <a:ext cx="8229600" cy="5595004"/>
          </a:xfrm>
        </p:spPr>
        <p:txBody>
          <a:bodyPr/>
          <a:lstStyle/>
          <a:p>
            <a:r>
              <a:rPr lang="fr-FR" sz="3200" b="1" dirty="0">
                <a:solidFill>
                  <a:schemeClr val="accent4">
                    <a:lumMod val="75000"/>
                  </a:schemeClr>
                </a:solidFill>
              </a:rPr>
              <a:t> 2eme cas :</a:t>
            </a:r>
            <a:r>
              <a:rPr lang="fr-FR" sz="3200" b="1" dirty="0" err="1">
                <a:solidFill>
                  <a:schemeClr val="accent4">
                    <a:lumMod val="75000"/>
                  </a:schemeClr>
                </a:solidFill>
              </a:rPr>
              <a:t>Dc</a:t>
            </a:r>
            <a:r>
              <a:rPr lang="fr-FR" sz="3200" b="1" dirty="0">
                <a:solidFill>
                  <a:schemeClr val="accent4">
                    <a:lumMod val="75000"/>
                  </a:schemeClr>
                </a:solidFill>
              </a:rPr>
              <a:t> difficile:</a:t>
            </a:r>
          </a:p>
        </p:txBody>
      </p:sp>
      <p:sp>
        <p:nvSpPr>
          <p:cNvPr id="5" name="Rectangle à coins arrondis 4"/>
          <p:cNvSpPr/>
          <p:nvPr/>
        </p:nvSpPr>
        <p:spPr>
          <a:xfrm>
            <a:off x="3857620" y="1500174"/>
            <a:ext cx="4929222" cy="2000264"/>
          </a:xfrm>
          <a:prstGeom prst="roundRect">
            <a:avLst/>
          </a:prstGeom>
          <a:gradFill flip="none" rotWithShape="1">
            <a:gsLst>
              <a:gs pos="0">
                <a:schemeClr val="bg2">
                  <a:lumMod val="20000"/>
                  <a:lumOff val="80000"/>
                  <a:shade val="30000"/>
                  <a:satMod val="115000"/>
                </a:schemeClr>
              </a:gs>
              <a:gs pos="50000">
                <a:schemeClr val="bg2">
                  <a:lumMod val="20000"/>
                  <a:lumOff val="80000"/>
                  <a:shade val="67500"/>
                  <a:satMod val="115000"/>
                </a:schemeClr>
              </a:gs>
              <a:gs pos="100000">
                <a:schemeClr val="bg2">
                  <a:lumMod val="20000"/>
                  <a:lumOff val="80000"/>
                  <a:shade val="100000"/>
                  <a:satMod val="115000"/>
                </a:schemeClr>
              </a:gs>
            </a:gsLst>
            <a:path path="circle">
              <a:fillToRect l="100000" t="100000"/>
            </a:path>
            <a:tileRect r="-100000" b="-100000"/>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20000"/>
              </a:spcBef>
              <a:buFontTx/>
              <a:buChar char="-"/>
            </a:pPr>
            <a:r>
              <a:rPr lang="fr-FR" b="1" dirty="0">
                <a:solidFill>
                  <a:schemeClr val="tx1"/>
                </a:solidFill>
                <a:latin typeface="Arial" pitchFamily="34" charset="0"/>
              </a:rPr>
              <a:t>Début récent &lt; 6 mois</a:t>
            </a:r>
          </a:p>
          <a:p>
            <a:pPr>
              <a:spcBef>
                <a:spcPct val="20000"/>
              </a:spcBef>
              <a:buFontTx/>
              <a:buChar char="-"/>
            </a:pPr>
            <a:r>
              <a:rPr lang="fr-FR" b="1" dirty="0">
                <a:solidFill>
                  <a:schemeClr val="tx1"/>
                </a:solidFill>
                <a:latin typeface="Arial" pitchFamily="34" charset="0"/>
              </a:rPr>
              <a:t> EG </a:t>
            </a:r>
            <a:r>
              <a:rPr lang="fr-FR" b="1" dirty="0">
                <a:solidFill>
                  <a:schemeClr val="tx1"/>
                </a:solidFill>
                <a:latin typeface="Arial" pitchFamily="34" charset="0"/>
                <a:sym typeface="Symbol" pitchFamily="18" charset="2"/>
              </a:rPr>
              <a:t>,  IDR +</a:t>
            </a:r>
          </a:p>
          <a:p>
            <a:pPr>
              <a:spcBef>
                <a:spcPct val="20000"/>
              </a:spcBef>
              <a:buFontTx/>
              <a:buChar char="-"/>
            </a:pPr>
            <a:r>
              <a:rPr lang="fr-FR" b="1" dirty="0">
                <a:solidFill>
                  <a:schemeClr val="tx1"/>
                </a:solidFill>
                <a:latin typeface="Arial" pitchFamily="34" charset="0"/>
                <a:sym typeface="Symbol" pitchFamily="18" charset="2"/>
              </a:rPr>
              <a:t> ADP abdominales;</a:t>
            </a:r>
          </a:p>
          <a:p>
            <a:pPr>
              <a:spcBef>
                <a:spcPct val="20000"/>
              </a:spcBef>
              <a:buFontTx/>
              <a:buChar char="-"/>
            </a:pPr>
            <a:r>
              <a:rPr lang="fr-FR" b="1" dirty="0">
                <a:solidFill>
                  <a:schemeClr val="tx1"/>
                </a:solidFill>
                <a:latin typeface="Arial" pitchFamily="34" charset="0"/>
                <a:sym typeface="Symbol" pitchFamily="18" charset="2"/>
              </a:rPr>
              <a:t>Pas d’atteinte haute ou anale;</a:t>
            </a:r>
          </a:p>
          <a:p>
            <a:pPr>
              <a:spcBef>
                <a:spcPct val="20000"/>
              </a:spcBef>
              <a:buFontTx/>
              <a:buChar char="-"/>
            </a:pPr>
            <a:r>
              <a:rPr lang="fr-FR" b="1" dirty="0">
                <a:solidFill>
                  <a:schemeClr val="tx1"/>
                </a:solidFill>
                <a:latin typeface="Arial" pitchFamily="34" charset="0"/>
                <a:sym typeface="Symbol" pitchFamily="18" charset="2"/>
              </a:rPr>
              <a:t>Pas de manif. extra digestive</a:t>
            </a:r>
            <a:endParaRPr lang="fr-FR" dirty="0">
              <a:solidFill>
                <a:schemeClr val="tx1"/>
              </a:solidFill>
            </a:endParaRPr>
          </a:p>
        </p:txBody>
      </p:sp>
      <p:sp>
        <p:nvSpPr>
          <p:cNvPr id="6" name="Rectangle à coins arrondis 5"/>
          <p:cNvSpPr/>
          <p:nvPr/>
        </p:nvSpPr>
        <p:spPr>
          <a:xfrm>
            <a:off x="3857620" y="4071942"/>
            <a:ext cx="4857784" cy="1928826"/>
          </a:xfrm>
          <a:prstGeom prst="roundRect">
            <a:avLst/>
          </a:prstGeom>
          <a:gradFill flip="none" rotWithShape="1">
            <a:gsLst>
              <a:gs pos="0">
                <a:schemeClr val="bg2">
                  <a:lumMod val="20000"/>
                  <a:lumOff val="80000"/>
                  <a:shade val="30000"/>
                  <a:satMod val="115000"/>
                </a:schemeClr>
              </a:gs>
              <a:gs pos="50000">
                <a:schemeClr val="bg2">
                  <a:lumMod val="20000"/>
                  <a:lumOff val="80000"/>
                  <a:shade val="67500"/>
                  <a:satMod val="115000"/>
                </a:schemeClr>
              </a:gs>
              <a:gs pos="100000">
                <a:schemeClr val="bg2">
                  <a:lumMod val="20000"/>
                  <a:lumOff val="80000"/>
                  <a:shade val="100000"/>
                  <a:satMod val="115000"/>
                </a:schemeClr>
              </a:gs>
            </a:gsLst>
            <a:path path="circle">
              <a:fillToRect l="100000" t="100000"/>
            </a:path>
            <a:tileRect r="-100000" b="-100000"/>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Tx/>
              <a:buChar char="•"/>
            </a:pPr>
            <a:r>
              <a:rPr lang="fr-FR" b="1" dirty="0">
                <a:solidFill>
                  <a:schemeClr val="tx1"/>
                </a:solidFill>
              </a:rPr>
              <a:t>Granulomes caséifiés       40 – 50%</a:t>
            </a:r>
          </a:p>
          <a:p>
            <a:pPr>
              <a:buFontTx/>
              <a:buChar char="•"/>
            </a:pPr>
            <a:r>
              <a:rPr lang="fr-FR" b="1" dirty="0">
                <a:solidFill>
                  <a:schemeClr val="tx1"/>
                </a:solidFill>
              </a:rPr>
              <a:t>Culture du broyat de </a:t>
            </a:r>
            <a:r>
              <a:rPr lang="fr-FR" b="1" dirty="0" err="1">
                <a:solidFill>
                  <a:schemeClr val="tx1"/>
                </a:solidFill>
              </a:rPr>
              <a:t>Bx</a:t>
            </a:r>
            <a:r>
              <a:rPr lang="fr-FR" b="1" dirty="0">
                <a:solidFill>
                  <a:schemeClr val="tx1"/>
                </a:solidFill>
              </a:rPr>
              <a:t>          40% </a:t>
            </a:r>
          </a:p>
          <a:p>
            <a:pPr>
              <a:buFontTx/>
              <a:buChar char="•"/>
            </a:pPr>
            <a:r>
              <a:rPr lang="fr-FR" b="1" dirty="0">
                <a:solidFill>
                  <a:schemeClr val="tx1"/>
                </a:solidFill>
              </a:rPr>
              <a:t>Test thérapeutique                  37%</a:t>
            </a:r>
          </a:p>
          <a:p>
            <a:pPr>
              <a:buFontTx/>
              <a:buChar char="•"/>
            </a:pPr>
            <a:r>
              <a:rPr lang="fr-FR" b="1" dirty="0">
                <a:solidFill>
                  <a:schemeClr val="tx1"/>
                </a:solidFill>
              </a:rPr>
              <a:t>Laparotomie                             12% </a:t>
            </a:r>
          </a:p>
        </p:txBody>
      </p:sp>
      <p:sp>
        <p:nvSpPr>
          <p:cNvPr id="7" name="ZoneTexte 6"/>
          <p:cNvSpPr txBox="1"/>
          <p:nvPr/>
        </p:nvSpPr>
        <p:spPr>
          <a:xfrm>
            <a:off x="357158" y="2214554"/>
            <a:ext cx="2643174" cy="889474"/>
          </a:xfrm>
          <a:prstGeom prst="rect">
            <a:avLst/>
          </a:prstGeom>
          <a:noFill/>
        </p:spPr>
        <p:txBody>
          <a:bodyPr wrap="square" rtlCol="0">
            <a:spAutoFit/>
          </a:bodyPr>
          <a:lstStyle/>
          <a:p>
            <a:pPr lvl="1">
              <a:lnSpc>
                <a:spcPct val="70000"/>
              </a:lnSpc>
            </a:pPr>
            <a:r>
              <a:rPr lang="fr-FR" sz="2000" b="1" i="1" dirty="0">
                <a:solidFill>
                  <a:schemeClr val="accent5">
                    <a:lumMod val="75000"/>
                  </a:schemeClr>
                </a:solidFill>
              </a:rPr>
              <a:t>S</a:t>
            </a:r>
            <a:r>
              <a:rPr lang="fr-FR" sz="2800" b="1" i="1" dirty="0">
                <a:solidFill>
                  <a:schemeClr val="accent5">
                    <a:lumMod val="75000"/>
                  </a:schemeClr>
                </a:solidFill>
              </a:rPr>
              <a:t>ignes de présomption</a:t>
            </a:r>
            <a:endParaRPr lang="fr-FR" sz="2000" b="1" i="1" dirty="0">
              <a:solidFill>
                <a:schemeClr val="accent5">
                  <a:lumMod val="75000"/>
                </a:schemeClr>
              </a:solidFill>
            </a:endParaRPr>
          </a:p>
          <a:p>
            <a:pPr lvl="1">
              <a:lnSpc>
                <a:spcPct val="70000"/>
              </a:lnSpc>
            </a:pPr>
            <a:r>
              <a:rPr lang="fr-FR" dirty="0">
                <a:solidFill>
                  <a:schemeClr val="bg1"/>
                </a:solidFill>
                <a:latin typeface="Verdana" pitchFamily="34" charset="0"/>
              </a:rPr>
              <a:t> </a:t>
            </a:r>
            <a:endParaRPr lang="fr-FR" dirty="0"/>
          </a:p>
        </p:txBody>
      </p:sp>
      <p:sp>
        <p:nvSpPr>
          <p:cNvPr id="9" name="ZoneTexte 8"/>
          <p:cNvSpPr txBox="1"/>
          <p:nvPr/>
        </p:nvSpPr>
        <p:spPr>
          <a:xfrm>
            <a:off x="357158" y="4714884"/>
            <a:ext cx="3021981" cy="355097"/>
          </a:xfrm>
          <a:prstGeom prst="rect">
            <a:avLst/>
          </a:prstGeom>
          <a:noFill/>
        </p:spPr>
        <p:txBody>
          <a:bodyPr wrap="none" rtlCol="0">
            <a:spAutoFit/>
          </a:bodyPr>
          <a:lstStyle/>
          <a:p>
            <a:pPr>
              <a:lnSpc>
                <a:spcPct val="70000"/>
              </a:lnSpc>
            </a:pPr>
            <a:r>
              <a:rPr lang="fr-FR" sz="2400" b="1" i="1" dirty="0">
                <a:solidFill>
                  <a:schemeClr val="accent5">
                    <a:lumMod val="75000"/>
                  </a:schemeClr>
                </a:solidFill>
                <a:latin typeface="Arial" pitchFamily="34" charset="0"/>
              </a:rPr>
              <a:t>Signes de certitude</a:t>
            </a:r>
            <a:endParaRPr lang="fr-FR" sz="2400" dirty="0">
              <a:solidFill>
                <a:schemeClr val="accent5">
                  <a:lumMod val="75000"/>
                </a:schemeClr>
              </a:solidFill>
              <a:latin typeface="Verdana" pitchFamily="34"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82528"/>
          </a:xfrm>
        </p:spPr>
        <p:txBody>
          <a:bodyPr>
            <a:normAutofit fontScale="90000"/>
          </a:bodyPr>
          <a:lstStyle/>
          <a:p>
            <a:endParaRPr lang="fr-FR" dirty="0"/>
          </a:p>
        </p:txBody>
      </p:sp>
      <p:sp>
        <p:nvSpPr>
          <p:cNvPr id="3" name="Espace réservé du contenu 2"/>
          <p:cNvSpPr>
            <a:spLocks noGrp="1"/>
          </p:cNvSpPr>
          <p:nvPr>
            <p:ph idx="1"/>
          </p:nvPr>
        </p:nvSpPr>
        <p:spPr>
          <a:xfrm>
            <a:off x="0" y="428604"/>
            <a:ext cx="8686800" cy="6429396"/>
          </a:xfrm>
        </p:spPr>
        <p:txBody>
          <a:bodyPr>
            <a:normAutofit/>
          </a:bodyPr>
          <a:lstStyle/>
          <a:p>
            <a:r>
              <a:rPr lang="fr-FR" dirty="0">
                <a:solidFill>
                  <a:srgbClr val="C00000"/>
                </a:solidFill>
              </a:rPr>
              <a:t>Lymphome intestinal :</a:t>
            </a:r>
          </a:p>
          <a:p>
            <a:pPr>
              <a:buNone/>
            </a:pPr>
            <a:r>
              <a:rPr lang="fr-FR" b="1" i="1" dirty="0">
                <a:solidFill>
                  <a:srgbClr val="00FF00"/>
                </a:solidFill>
              </a:rPr>
              <a:t>  </a:t>
            </a:r>
            <a:r>
              <a:rPr lang="fr-FR" sz="2000" dirty="0">
                <a:solidFill>
                  <a:schemeClr val="bg1"/>
                </a:solidFill>
              </a:rPr>
              <a:t>Dg ≠ MC :</a:t>
            </a:r>
          </a:p>
          <a:p>
            <a:pPr>
              <a:buNone/>
            </a:pPr>
            <a:r>
              <a:rPr lang="fr-FR" sz="2000" dirty="0">
                <a:solidFill>
                  <a:schemeClr val="bg1"/>
                </a:solidFill>
              </a:rPr>
              <a:t>  Atteinte </a:t>
            </a:r>
            <a:r>
              <a:rPr lang="fr-FR" sz="2000" dirty="0" err="1">
                <a:solidFill>
                  <a:schemeClr val="bg1"/>
                </a:solidFill>
              </a:rPr>
              <a:t>duodeno-jejunale,grelique</a:t>
            </a:r>
            <a:r>
              <a:rPr lang="fr-FR" sz="2000" dirty="0">
                <a:solidFill>
                  <a:schemeClr val="bg1"/>
                </a:solidFill>
              </a:rPr>
              <a:t> « suspendue »,</a:t>
            </a:r>
            <a:r>
              <a:rPr lang="fr-FR" sz="2000" dirty="0" err="1">
                <a:solidFill>
                  <a:schemeClr val="bg1"/>
                </a:solidFill>
              </a:rPr>
              <a:t>ileon</a:t>
            </a:r>
            <a:r>
              <a:rPr lang="fr-FR" sz="2000" dirty="0">
                <a:solidFill>
                  <a:schemeClr val="bg1"/>
                </a:solidFill>
              </a:rPr>
              <a:t> terminal</a:t>
            </a:r>
          </a:p>
          <a:p>
            <a:pPr>
              <a:buNone/>
            </a:pPr>
            <a:r>
              <a:rPr lang="fr-FR" sz="2000" dirty="0">
                <a:solidFill>
                  <a:schemeClr val="bg1"/>
                </a:solidFill>
              </a:rPr>
              <a:t>  Pas de signes </a:t>
            </a:r>
            <a:r>
              <a:rPr lang="fr-FR" sz="2000" dirty="0" err="1">
                <a:solidFill>
                  <a:schemeClr val="bg1"/>
                </a:solidFill>
              </a:rPr>
              <a:t>cliniques,biologiques</a:t>
            </a:r>
            <a:r>
              <a:rPr lang="fr-FR" sz="2000" dirty="0">
                <a:solidFill>
                  <a:schemeClr val="bg1"/>
                </a:solidFill>
              </a:rPr>
              <a:t>,radiologiques ou endoscopique</a:t>
            </a:r>
          </a:p>
          <a:p>
            <a:pPr>
              <a:buNone/>
            </a:pPr>
            <a:r>
              <a:rPr lang="fr-FR" sz="2000" dirty="0">
                <a:solidFill>
                  <a:schemeClr val="bg1"/>
                </a:solidFill>
              </a:rPr>
              <a:t>  de certitude  </a:t>
            </a:r>
          </a:p>
          <a:p>
            <a:pPr lvl="1"/>
            <a:r>
              <a:rPr lang="fr-FR" sz="2000" dirty="0">
                <a:solidFill>
                  <a:schemeClr val="bg1"/>
                </a:solidFill>
              </a:rPr>
              <a:t>Histologie ; +++,</a:t>
            </a:r>
          </a:p>
          <a:p>
            <a:pPr lvl="1"/>
            <a:r>
              <a:rPr lang="fr-FR" sz="2000" dirty="0" err="1">
                <a:solidFill>
                  <a:schemeClr val="bg1"/>
                </a:solidFill>
              </a:rPr>
              <a:t>Immunomarquage</a:t>
            </a:r>
            <a:r>
              <a:rPr lang="fr-FR" sz="2000" dirty="0">
                <a:solidFill>
                  <a:schemeClr val="bg1"/>
                </a:solidFill>
              </a:rPr>
              <a:t> ou </a:t>
            </a:r>
            <a:r>
              <a:rPr lang="fr-FR" sz="2000" dirty="0" err="1">
                <a:solidFill>
                  <a:schemeClr val="bg1"/>
                </a:solidFill>
              </a:rPr>
              <a:t>biol</a:t>
            </a:r>
            <a:r>
              <a:rPr lang="fr-FR" sz="2000" dirty="0">
                <a:solidFill>
                  <a:schemeClr val="bg1"/>
                </a:solidFill>
              </a:rPr>
              <a:t>. Moléculaire ;++ </a:t>
            </a:r>
          </a:p>
          <a:p>
            <a:pPr lvl="1"/>
            <a:r>
              <a:rPr lang="fr-FR" sz="2000" dirty="0">
                <a:solidFill>
                  <a:schemeClr val="bg1"/>
                </a:solidFill>
              </a:rPr>
              <a:t>Laparotomie.</a:t>
            </a:r>
          </a:p>
          <a:p>
            <a:r>
              <a:rPr lang="fr-FR" sz="2400" dirty="0">
                <a:solidFill>
                  <a:srgbClr val="C00000"/>
                </a:solidFill>
              </a:rPr>
              <a:t>Adénocarcinome</a:t>
            </a:r>
            <a:r>
              <a:rPr lang="fr-FR" sz="2400" dirty="0">
                <a:solidFill>
                  <a:srgbClr val="00FF00"/>
                </a:solidFill>
              </a:rPr>
              <a:t> </a:t>
            </a:r>
          </a:p>
          <a:p>
            <a:r>
              <a:rPr lang="fr-FR" sz="2400" dirty="0">
                <a:solidFill>
                  <a:srgbClr val="C00000"/>
                </a:solidFill>
              </a:rPr>
              <a:t>Maladie de </a:t>
            </a:r>
            <a:r>
              <a:rPr lang="fr-FR" sz="2400" dirty="0" err="1">
                <a:solidFill>
                  <a:srgbClr val="C00000"/>
                </a:solidFill>
              </a:rPr>
              <a:t>Behçet</a:t>
            </a:r>
            <a:r>
              <a:rPr lang="fr-FR" sz="2400" dirty="0">
                <a:solidFill>
                  <a:srgbClr val="C00000"/>
                </a:solidFill>
              </a:rPr>
              <a:t> = MC </a:t>
            </a:r>
          </a:p>
          <a:p>
            <a:pPr lvl="1"/>
            <a:r>
              <a:rPr lang="fr-FR" sz="2000" dirty="0">
                <a:solidFill>
                  <a:schemeClr val="bg1"/>
                </a:solidFill>
              </a:rPr>
              <a:t>Terrain ethnique – </a:t>
            </a:r>
            <a:r>
              <a:rPr lang="fr-FR" sz="2000" dirty="0" err="1">
                <a:solidFill>
                  <a:schemeClr val="bg1"/>
                </a:solidFill>
              </a:rPr>
              <a:t>aphtose</a:t>
            </a:r>
            <a:r>
              <a:rPr lang="fr-FR" sz="2000" dirty="0">
                <a:solidFill>
                  <a:schemeClr val="bg1"/>
                </a:solidFill>
              </a:rPr>
              <a:t> bipolaire ; </a:t>
            </a:r>
          </a:p>
          <a:p>
            <a:pPr lvl="1"/>
            <a:r>
              <a:rPr lang="fr-FR" sz="2000" dirty="0">
                <a:solidFill>
                  <a:schemeClr val="bg1"/>
                </a:solidFill>
              </a:rPr>
              <a:t>Lésions cutanées – histologie </a:t>
            </a:r>
            <a:r>
              <a:rPr lang="en-US" sz="2000" dirty="0">
                <a:solidFill>
                  <a:schemeClr val="bg1"/>
                </a:solidFill>
              </a:rPr>
              <a:t>± contributive (</a:t>
            </a:r>
            <a:r>
              <a:rPr lang="en-US" sz="2000" dirty="0" err="1">
                <a:solidFill>
                  <a:schemeClr val="bg1"/>
                </a:solidFill>
              </a:rPr>
              <a:t>vascularite</a:t>
            </a:r>
            <a:r>
              <a:rPr lang="en-US" sz="2000" dirty="0">
                <a:solidFill>
                  <a:schemeClr val="bg1"/>
                </a:solidFill>
              </a:rPr>
              <a:t>).</a:t>
            </a:r>
          </a:p>
          <a:p>
            <a:endParaRPr lang="fr-FR"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214290"/>
            <a:ext cx="8229600" cy="1143000"/>
          </a:xfrm>
        </p:spPr>
        <p:txBody>
          <a:bodyPr>
            <a:normAutofit fontScale="90000"/>
          </a:bodyPr>
          <a:lstStyle/>
          <a:p>
            <a:r>
              <a:rPr lang="fr-FR" dirty="0">
                <a:solidFill>
                  <a:schemeClr val="tx1"/>
                </a:solidFill>
              </a:rPr>
              <a:t>2:RCH</a:t>
            </a:r>
            <a:br>
              <a:rPr lang="fr-FR" dirty="0">
                <a:solidFill>
                  <a:schemeClr val="tx1"/>
                </a:solidFill>
              </a:rPr>
            </a:br>
            <a:r>
              <a:rPr lang="fr-FR" dirty="0">
                <a:solidFill>
                  <a:schemeClr val="tx1"/>
                </a:solidFill>
              </a:rPr>
              <a:t>a-infectieuses</a:t>
            </a:r>
          </a:p>
        </p:txBody>
      </p:sp>
      <p:pic>
        <p:nvPicPr>
          <p:cNvPr id="4" name="Picture 2"/>
          <p:cNvPicPr>
            <a:picLocks noGrp="1" noChangeAspect="1" noChangeArrowheads="1"/>
          </p:cNvPicPr>
          <p:nvPr>
            <p:ph idx="1"/>
          </p:nvPr>
        </p:nvPicPr>
        <p:blipFill>
          <a:blip r:embed="rId2" cstate="print"/>
          <a:srcRect l="10052" r="68504" b="57043"/>
          <a:stretch>
            <a:fillRect/>
          </a:stretch>
        </p:blipFill>
        <p:spPr bwMode="auto">
          <a:xfrm>
            <a:off x="1" y="1500174"/>
            <a:ext cx="3214678" cy="5357826"/>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36845" r="38349" b="59334"/>
          <a:stretch>
            <a:fillRect/>
          </a:stretch>
        </p:blipFill>
        <p:spPr bwMode="auto">
          <a:xfrm>
            <a:off x="3214678" y="1500174"/>
            <a:ext cx="2326955" cy="5357826"/>
          </a:xfrm>
          <a:prstGeom prst="rect">
            <a:avLst/>
          </a:prstGeom>
          <a:noFill/>
          <a:ln w="9525">
            <a:noFill/>
            <a:miter lim="800000"/>
            <a:headEnd/>
            <a:tailEnd/>
          </a:ln>
        </p:spPr>
      </p:pic>
      <p:sp>
        <p:nvSpPr>
          <p:cNvPr id="6" name="Rectangle 3"/>
          <p:cNvSpPr txBox="1">
            <a:spLocks noChangeArrowheads="1"/>
          </p:cNvSpPr>
          <p:nvPr/>
        </p:nvSpPr>
        <p:spPr>
          <a:xfrm>
            <a:off x="5572132" y="1857364"/>
            <a:ext cx="3571868" cy="2800902"/>
          </a:xfrm>
          <a:prstGeom prst="rect">
            <a:avLst/>
          </a:prstGeom>
          <a:ln/>
        </p:spPr>
        <p:style>
          <a:lnRef idx="2">
            <a:schemeClr val="accent2"/>
          </a:lnRef>
          <a:fillRef idx="1">
            <a:schemeClr val="lt1"/>
          </a:fillRef>
          <a:effectRef idx="0">
            <a:schemeClr val="accent2"/>
          </a:effectRef>
          <a:fontRef idx="minor">
            <a:schemeClr val="dk1"/>
          </a:fontRef>
        </p:style>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fr-FR" sz="2600" b="0" i="0" u="none" strike="noStrike" kern="1200" cap="none" spc="0" normalizeH="0" baseline="0" noProof="0" dirty="0">
              <a:ln>
                <a:noFill/>
              </a:ln>
              <a:solidFill>
                <a:schemeClr val="tx1"/>
              </a:solidFill>
              <a:effectLst/>
              <a:uLnTx/>
              <a:uFillTx/>
              <a:latin typeface="Comic Sans MS" pitchFamily="66" charset="0"/>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fr-FR" sz="2000" b="0" i="0" u="none" strike="noStrike" kern="1200" cap="none" spc="0" normalizeH="0" baseline="0" noProof="0" dirty="0">
              <a:ln>
                <a:noFill/>
              </a:ln>
              <a:solidFill>
                <a:schemeClr val="tx1"/>
              </a:solidFill>
              <a:effectLst/>
              <a:uLnTx/>
              <a:uFillTx/>
              <a:latin typeface="Comic Sans MS" pitchFamily="66" charset="0"/>
              <a:ea typeface="+mn-ea"/>
              <a:cs typeface="+mn-cs"/>
            </a:endParaRPr>
          </a:p>
          <a:p>
            <a:pPr marL="640080" marR="0" lvl="1" indent="-246888"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endParaRPr kumimoji="0" lang="fr-FR" sz="1800" b="0" i="0" u="none" strike="noStrike" kern="1200" cap="none" spc="0" normalizeH="0" baseline="0" noProof="0" dirty="0">
              <a:ln>
                <a:noFill/>
              </a:ln>
              <a:solidFill>
                <a:schemeClr val="tx1"/>
              </a:solidFill>
              <a:effectLst/>
              <a:uLnTx/>
              <a:uFillTx/>
              <a:latin typeface="Comic Sans MS" pitchFamily="66" charset="0"/>
              <a:ea typeface="+mn-ea"/>
              <a:cs typeface="+mn-cs"/>
            </a:endParaRPr>
          </a:p>
        </p:txBody>
      </p:sp>
      <p:sp>
        <p:nvSpPr>
          <p:cNvPr id="8" name="Rectangle 7"/>
          <p:cNvSpPr/>
          <p:nvPr/>
        </p:nvSpPr>
        <p:spPr>
          <a:xfrm>
            <a:off x="5286380" y="2143116"/>
            <a:ext cx="5072098" cy="2031325"/>
          </a:xfrm>
          <a:prstGeom prst="rect">
            <a:avLst/>
          </a:prstGeom>
        </p:spPr>
        <p:txBody>
          <a:bodyPr wrap="square">
            <a:spAutoFit/>
          </a:bodyPr>
          <a:lstStyle/>
          <a:p>
            <a:pPr marL="274320" lvl="0" indent="-274320">
              <a:spcBef>
                <a:spcPct val="20000"/>
              </a:spcBef>
              <a:buClr>
                <a:schemeClr val="accent3"/>
              </a:buClr>
              <a:buSzPct val="95000"/>
              <a:buFont typeface="Wingdings 2"/>
              <a:buChar char=""/>
              <a:defRPr/>
            </a:pPr>
            <a:r>
              <a:rPr lang="fr-FR" dirty="0">
                <a:latin typeface="Comic Sans MS" pitchFamily="66" charset="0"/>
              </a:rPr>
              <a:t>Rectite à gonocoques</a:t>
            </a:r>
          </a:p>
          <a:p>
            <a:pPr marL="274320" lvl="0" indent="-274320">
              <a:spcBef>
                <a:spcPct val="20000"/>
              </a:spcBef>
              <a:buClr>
                <a:schemeClr val="accent3"/>
              </a:buClr>
              <a:buSzPct val="95000"/>
              <a:buFont typeface="Wingdings 2"/>
              <a:buChar char=""/>
              <a:defRPr/>
            </a:pPr>
            <a:r>
              <a:rPr lang="fr-FR" dirty="0" err="1">
                <a:latin typeface="Comic Sans MS" pitchFamily="66" charset="0"/>
              </a:rPr>
              <a:t>Treponema</a:t>
            </a:r>
            <a:r>
              <a:rPr lang="fr-FR" dirty="0">
                <a:latin typeface="Comic Sans MS" pitchFamily="66" charset="0"/>
              </a:rPr>
              <a:t> pallidum, </a:t>
            </a:r>
          </a:p>
          <a:p>
            <a:pPr marL="274320" lvl="0" indent="-274320">
              <a:spcBef>
                <a:spcPct val="20000"/>
              </a:spcBef>
              <a:buClr>
                <a:schemeClr val="accent3"/>
              </a:buClr>
              <a:buSzPct val="95000"/>
              <a:buFont typeface="Wingdings 2"/>
              <a:buChar char=""/>
              <a:defRPr/>
            </a:pPr>
            <a:r>
              <a:rPr lang="fr-FR" dirty="0">
                <a:latin typeface="Comic Sans MS" pitchFamily="66" charset="0"/>
              </a:rPr>
              <a:t>Chlamydia, herpes virus</a:t>
            </a:r>
            <a:endParaRPr lang="fr-FR" sz="1600" dirty="0">
              <a:latin typeface="Comic Sans MS" pitchFamily="66" charset="0"/>
            </a:endParaRPr>
          </a:p>
          <a:p>
            <a:pPr marL="274320" lvl="0" indent="-274320">
              <a:spcBef>
                <a:spcPct val="20000"/>
              </a:spcBef>
              <a:buClr>
                <a:schemeClr val="accent3"/>
              </a:buClr>
              <a:buSzPct val="95000"/>
              <a:buFont typeface="Wingdings 2"/>
              <a:buChar char=""/>
              <a:defRPr/>
            </a:pPr>
            <a:r>
              <a:rPr lang="fr-FR" dirty="0">
                <a:latin typeface="Comic Sans MS" pitchFamily="66" charset="0"/>
              </a:rPr>
              <a:t>Colite à CMV chez les sujets VIH+ </a:t>
            </a:r>
          </a:p>
          <a:p>
            <a:pPr marL="274320" lvl="0" indent="-274320">
              <a:spcBef>
                <a:spcPct val="20000"/>
              </a:spcBef>
              <a:buClr>
                <a:schemeClr val="accent3"/>
              </a:buClr>
              <a:buSzPct val="95000"/>
              <a:buFont typeface="Wingdings 2"/>
              <a:buChar char=""/>
              <a:defRPr/>
            </a:pPr>
            <a:r>
              <a:rPr lang="fr-FR" dirty="0">
                <a:latin typeface="Comic Sans MS" pitchFamily="66" charset="0"/>
              </a:rPr>
              <a:t>Schistosomiase, </a:t>
            </a:r>
            <a:r>
              <a:rPr lang="fr-FR" dirty="0" err="1">
                <a:latin typeface="Comic Sans MS" pitchFamily="66" charset="0"/>
              </a:rPr>
              <a:t>balantidium</a:t>
            </a:r>
            <a:r>
              <a:rPr lang="fr-FR" dirty="0">
                <a:latin typeface="Comic Sans MS" pitchFamily="66" charset="0"/>
              </a:rPr>
              <a:t> coli</a:t>
            </a:r>
          </a:p>
          <a:p>
            <a:pPr marL="274320" lvl="0" indent="-274320">
              <a:spcBef>
                <a:spcPct val="20000"/>
              </a:spcBef>
              <a:buClr>
                <a:schemeClr val="accent3"/>
              </a:buClr>
              <a:buSzPct val="95000"/>
              <a:buFont typeface="Wingdings 2"/>
              <a:buChar char=""/>
              <a:defRPr/>
            </a:pPr>
            <a:r>
              <a:rPr lang="fr-FR" dirty="0" err="1">
                <a:latin typeface="Comic Sans MS" pitchFamily="66" charset="0"/>
              </a:rPr>
              <a:t>Strongyloïdes</a:t>
            </a:r>
            <a:r>
              <a:rPr lang="fr-FR" dirty="0">
                <a:latin typeface="Comic Sans MS" pitchFamily="66" charset="0"/>
              </a:rPr>
              <a:t> </a:t>
            </a:r>
            <a:r>
              <a:rPr lang="fr-FR" dirty="0" err="1">
                <a:latin typeface="Comic Sans MS" pitchFamily="66" charset="0"/>
              </a:rPr>
              <a:t>stercoralis</a:t>
            </a:r>
            <a:endParaRPr lang="fr-FR" dirty="0">
              <a:latin typeface="Comic Sans MS" pitchFamily="66"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53966"/>
          </a:xfrm>
        </p:spPr>
        <p:txBody>
          <a:bodyPr>
            <a:normAutofit fontScale="90000"/>
          </a:bodyPr>
          <a:lstStyle/>
          <a:p>
            <a:endParaRPr lang="fr-FR" dirty="0"/>
          </a:p>
        </p:txBody>
      </p:sp>
      <p:sp>
        <p:nvSpPr>
          <p:cNvPr id="3" name="Espace réservé du contenu 2"/>
          <p:cNvSpPr>
            <a:spLocks noGrp="1"/>
          </p:cNvSpPr>
          <p:nvPr>
            <p:ph idx="1"/>
          </p:nvPr>
        </p:nvSpPr>
        <p:spPr>
          <a:xfrm>
            <a:off x="457200" y="642918"/>
            <a:ext cx="8229600" cy="5666442"/>
          </a:xfrm>
        </p:spPr>
        <p:txBody>
          <a:bodyPr/>
          <a:lstStyle/>
          <a:p>
            <a:pPr>
              <a:buNone/>
            </a:pPr>
            <a:r>
              <a:rPr lang="fr-FR" b="1" dirty="0"/>
              <a:t>Tuberculose colique isolée:</a:t>
            </a:r>
          </a:p>
        </p:txBody>
      </p:sp>
      <p:pic>
        <p:nvPicPr>
          <p:cNvPr id="4" name="Picture 2"/>
          <p:cNvPicPr>
            <a:picLocks noChangeAspect="1" noChangeArrowheads="1"/>
          </p:cNvPicPr>
          <p:nvPr/>
        </p:nvPicPr>
        <p:blipFill>
          <a:blip r:embed="rId2" cstate="print"/>
          <a:srcRect r="63817" b="30955"/>
          <a:stretch>
            <a:fillRect/>
          </a:stretch>
        </p:blipFill>
        <p:spPr bwMode="auto">
          <a:xfrm>
            <a:off x="1071538" y="1214422"/>
            <a:ext cx="7500958" cy="5643578"/>
          </a:xfrm>
          <a:prstGeom prst="rect">
            <a:avLst/>
          </a:prstGeom>
          <a:noFill/>
          <a:ln w="9525">
            <a:noFill/>
            <a:miter lim="800000"/>
            <a:headEnd/>
            <a:tailEnd/>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a:xfrm>
            <a:off x="457200" y="1357298"/>
            <a:ext cx="8229600" cy="4952062"/>
          </a:xfrm>
        </p:spPr>
        <p:txBody>
          <a:bodyPr/>
          <a:lstStyle/>
          <a:p>
            <a:pPr>
              <a:buNone/>
            </a:pPr>
            <a:r>
              <a:rPr lang="fr-FR" sz="3200" dirty="0"/>
              <a:t>b- médicamenteuse</a:t>
            </a:r>
          </a:p>
          <a:p>
            <a:pPr>
              <a:buNone/>
            </a:pPr>
            <a:r>
              <a:rPr lang="fr-FR" sz="3200" dirty="0"/>
              <a:t>c-</a:t>
            </a:r>
            <a:r>
              <a:rPr lang="fr-FR" sz="3200" dirty="0" err="1"/>
              <a:t>ischemique</a:t>
            </a:r>
            <a:endParaRPr lang="fr-FR" sz="3200" dirty="0"/>
          </a:p>
          <a:p>
            <a:pPr>
              <a:buNone/>
            </a:pPr>
            <a:r>
              <a:rPr lang="fr-FR" sz="3200" dirty="0"/>
              <a:t>d-</a:t>
            </a:r>
            <a:r>
              <a:rPr lang="fr-FR" sz="3200" dirty="0" err="1"/>
              <a:t>radique</a:t>
            </a:r>
            <a:endParaRPr lang="fr-FR" sz="3200" dirty="0"/>
          </a:p>
          <a:p>
            <a:pPr>
              <a:buNone/>
            </a:pPr>
            <a:r>
              <a:rPr lang="fr-FR" sz="3200" dirty="0"/>
              <a:t>e- tumorale</a:t>
            </a:r>
            <a:endParaRPr lang="fr-FR"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0"/>
            <a:ext cx="8229600" cy="1143000"/>
          </a:xfrm>
        </p:spPr>
        <p:txBody>
          <a:bodyPr/>
          <a:lstStyle/>
          <a:p>
            <a:r>
              <a:rPr lang="fr-FR" dirty="0">
                <a:solidFill>
                  <a:schemeClr val="accent6">
                    <a:lumMod val="75000"/>
                  </a:schemeClr>
                </a:solidFill>
              </a:rPr>
              <a:t>Distinction MC /RCH:</a:t>
            </a:r>
          </a:p>
        </p:txBody>
      </p:sp>
      <p:graphicFrame>
        <p:nvGraphicFramePr>
          <p:cNvPr id="5" name="Espace réservé du contenu 4"/>
          <p:cNvGraphicFramePr>
            <a:graphicFrameLocks noGrp="1"/>
          </p:cNvGraphicFramePr>
          <p:nvPr>
            <p:ph idx="1"/>
          </p:nvPr>
        </p:nvGraphicFramePr>
        <p:xfrm>
          <a:off x="2" y="1142983"/>
          <a:ext cx="9072559" cy="5852177"/>
        </p:xfrm>
        <a:graphic>
          <a:graphicData uri="http://schemas.openxmlformats.org/drawingml/2006/table">
            <a:tbl>
              <a:tblPr firstRow="1" bandRow="1">
                <a:tableStyleId>{F5AB1C69-6EDB-4FF4-983F-18BD219EF322}</a:tableStyleId>
              </a:tblPr>
              <a:tblGrid>
                <a:gridCol w="2865008">
                  <a:extLst>
                    <a:ext uri="{9D8B030D-6E8A-4147-A177-3AD203B41FA5}">
                      <a16:colId xmlns:a16="http://schemas.microsoft.com/office/drawing/2014/main" val="20000"/>
                    </a:ext>
                  </a:extLst>
                </a:gridCol>
                <a:gridCol w="2865008">
                  <a:extLst>
                    <a:ext uri="{9D8B030D-6E8A-4147-A177-3AD203B41FA5}">
                      <a16:colId xmlns:a16="http://schemas.microsoft.com/office/drawing/2014/main" val="20001"/>
                    </a:ext>
                  </a:extLst>
                </a:gridCol>
                <a:gridCol w="3342543">
                  <a:extLst>
                    <a:ext uri="{9D8B030D-6E8A-4147-A177-3AD203B41FA5}">
                      <a16:colId xmlns:a16="http://schemas.microsoft.com/office/drawing/2014/main" val="20002"/>
                    </a:ext>
                  </a:extLst>
                </a:gridCol>
              </a:tblGrid>
              <a:tr h="6943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u="none" strike="noStrike" cap="none" normalizeH="0" baseline="0" dirty="0">
                          <a:ln>
                            <a:noFill/>
                          </a:ln>
                          <a:effectLst/>
                        </a:rPr>
                        <a:t>Topographie des lésions</a:t>
                      </a: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a:txBody>
                  <a:tcPr/>
                </a:tc>
                <a:tc>
                  <a:txBody>
                    <a:bodyPr/>
                    <a:lstStyle/>
                    <a:p>
                      <a:r>
                        <a:rPr lang="fr-FR" dirty="0"/>
                        <a:t>RCH</a:t>
                      </a:r>
                    </a:p>
                  </a:txBody>
                  <a:tcPr/>
                </a:tc>
                <a:tc>
                  <a:txBody>
                    <a:bodyPr/>
                    <a:lstStyle/>
                    <a:p>
                      <a:r>
                        <a:rPr lang="fr-FR" dirty="0"/>
                        <a:t>MC</a:t>
                      </a:r>
                    </a:p>
                  </a:txBody>
                  <a:tcPr/>
                </a:tc>
                <a:extLst>
                  <a:ext uri="{0D108BD9-81ED-4DB2-BD59-A6C34878D82A}">
                    <a16:rowId xmlns:a16="http://schemas.microsoft.com/office/drawing/2014/main" val="10000"/>
                  </a:ext>
                </a:extLst>
              </a:tr>
              <a:tr h="6943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u="none" strike="noStrike" cap="none" normalizeH="0" baseline="0" dirty="0">
                          <a:ln>
                            <a:noFill/>
                          </a:ln>
                          <a:effectLst/>
                        </a:rPr>
                        <a:t>Atteinte rectale</a:t>
                      </a:r>
                    </a:p>
                    <a:p>
                      <a:endParaRPr lang="fr-FR" dirty="0"/>
                    </a:p>
                  </a:txBody>
                  <a:tcPr/>
                </a:tc>
                <a:tc>
                  <a:txBody>
                    <a:bodyPr/>
                    <a:lstStyle/>
                    <a:p>
                      <a:r>
                        <a:rPr lang="fr-FR" dirty="0"/>
                        <a:t>++++</a:t>
                      </a:r>
                    </a:p>
                  </a:txBody>
                  <a:tcPr/>
                </a:tc>
                <a:tc>
                  <a:txBody>
                    <a:bodyPr/>
                    <a:lstStyle/>
                    <a:p>
                      <a:r>
                        <a:rPr lang="fr-FR" dirty="0"/>
                        <a:t>++</a:t>
                      </a:r>
                    </a:p>
                  </a:txBody>
                  <a:tcPr/>
                </a:tc>
                <a:extLst>
                  <a:ext uri="{0D108BD9-81ED-4DB2-BD59-A6C34878D82A}">
                    <a16:rowId xmlns:a16="http://schemas.microsoft.com/office/drawing/2014/main" val="10001"/>
                  </a:ext>
                </a:extLst>
              </a:tr>
              <a:tr h="6943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u="none" strike="noStrike" cap="none" normalizeH="0" baseline="0" dirty="0">
                          <a:ln>
                            <a:noFill/>
                          </a:ln>
                          <a:effectLst/>
                        </a:rPr>
                        <a:t>Lésions </a:t>
                      </a:r>
                      <a:r>
                        <a:rPr kumimoji="0" lang="fr-FR" sz="1800" u="none" strike="noStrike" cap="none" normalizeH="0" baseline="0" dirty="0" err="1">
                          <a:ln>
                            <a:noFill/>
                          </a:ln>
                          <a:effectLst/>
                        </a:rPr>
                        <a:t>sym</a:t>
                      </a:r>
                      <a:r>
                        <a:rPr kumimoji="0" lang="fr-FR" sz="1800" u="none" strike="noStrike" cap="none" normalizeH="0" baseline="0" dirty="0">
                          <a:ln>
                            <a:noFill/>
                          </a:ln>
                          <a:effectLst/>
                        </a:rPr>
                        <a:t>. Continue</a:t>
                      </a:r>
                    </a:p>
                    <a:p>
                      <a:endParaRPr lang="fr-FR" dirty="0"/>
                    </a:p>
                  </a:txBody>
                  <a:tcPr/>
                </a:tc>
                <a:tc>
                  <a:txBody>
                    <a:bodyPr/>
                    <a:lstStyle/>
                    <a:p>
                      <a:r>
                        <a:rPr lang="fr-FR" dirty="0"/>
                        <a:t>++++</a:t>
                      </a:r>
                    </a:p>
                  </a:txBody>
                  <a:tcPr/>
                </a:tc>
                <a:tc>
                  <a:txBody>
                    <a:bodyPr/>
                    <a:lstStyle/>
                    <a:p>
                      <a:r>
                        <a:rPr lang="fr-FR" dirty="0"/>
                        <a:t>+</a:t>
                      </a:r>
                    </a:p>
                  </a:txBody>
                  <a:tcPr/>
                </a:tc>
                <a:extLst>
                  <a:ext uri="{0D108BD9-81ED-4DB2-BD59-A6C34878D82A}">
                    <a16:rowId xmlns:a16="http://schemas.microsoft.com/office/drawing/2014/main" val="10002"/>
                  </a:ext>
                </a:extLst>
              </a:tr>
              <a:tr h="6943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cap="none" normalizeH="0" baseline="0" dirty="0">
                          <a:ln>
                            <a:noFill/>
                          </a:ln>
                          <a:solidFill>
                            <a:schemeClr val="tx1"/>
                          </a:solidFill>
                          <a:effectLst/>
                          <a:latin typeface="Arial" charset="0"/>
                          <a:cs typeface="Arial" charset="0"/>
                        </a:rPr>
                        <a:t>Asymétrie</a:t>
                      </a:r>
                    </a:p>
                    <a:p>
                      <a:endParaRPr lang="fr-FR" b="1" dirty="0">
                        <a:solidFill>
                          <a:schemeClr val="tx1"/>
                        </a:solidFill>
                      </a:endParaRPr>
                    </a:p>
                  </a:txBody>
                  <a:tcPr/>
                </a:tc>
                <a:tc>
                  <a:txBody>
                    <a:bodyPr/>
                    <a:lstStyle/>
                    <a:p>
                      <a:r>
                        <a:rPr lang="fr-FR" b="1" dirty="0"/>
                        <a:t>-</a:t>
                      </a:r>
                    </a:p>
                  </a:txBody>
                  <a:tcPr/>
                </a:tc>
                <a:tc>
                  <a:txBody>
                    <a:bodyPr/>
                    <a:lstStyle/>
                    <a:p>
                      <a:r>
                        <a:rPr lang="fr-FR" dirty="0"/>
                        <a:t>+++</a:t>
                      </a:r>
                    </a:p>
                  </a:txBody>
                  <a:tcPr/>
                </a:tc>
                <a:extLst>
                  <a:ext uri="{0D108BD9-81ED-4DB2-BD59-A6C34878D82A}">
                    <a16:rowId xmlns:a16="http://schemas.microsoft.com/office/drawing/2014/main" val="10003"/>
                  </a:ext>
                </a:extLst>
              </a:tr>
              <a:tr h="9918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cap="none" normalizeH="0" baseline="0" dirty="0">
                          <a:ln>
                            <a:noFill/>
                          </a:ln>
                          <a:solidFill>
                            <a:schemeClr val="tx1"/>
                          </a:solidFill>
                          <a:effectLst/>
                          <a:latin typeface="Arial" charset="0"/>
                          <a:cs typeface="Arial" charset="0"/>
                        </a:rPr>
                        <a:t>Intervalles de </a:t>
                      </a:r>
                      <a:r>
                        <a:rPr kumimoji="0" lang="fr-FR" sz="1800" b="1" i="0" u="none" strike="noStrike" cap="none" normalizeH="0" baseline="0" dirty="0" err="1">
                          <a:ln>
                            <a:noFill/>
                          </a:ln>
                          <a:solidFill>
                            <a:schemeClr val="tx1"/>
                          </a:solidFill>
                          <a:effectLst/>
                          <a:latin typeface="Arial" charset="0"/>
                          <a:cs typeface="Arial" charset="0"/>
                        </a:rPr>
                        <a:t>muq</a:t>
                      </a:r>
                      <a:r>
                        <a:rPr kumimoji="0" lang="fr-FR" sz="1800" b="1" i="0" u="none" strike="noStrike" cap="none" normalizeH="0" baseline="0" dirty="0">
                          <a:ln>
                            <a:noFill/>
                          </a:ln>
                          <a:solidFill>
                            <a:schemeClr val="tx1"/>
                          </a:solidFill>
                          <a:effectLst/>
                          <a:latin typeface="Arial" charset="0"/>
                          <a:cs typeface="Arial" charset="0"/>
                        </a:rPr>
                        <a:t>. saine</a:t>
                      </a:r>
                    </a:p>
                    <a:p>
                      <a:endParaRPr lang="fr-FR" b="1" dirty="0">
                        <a:solidFill>
                          <a:schemeClr val="tx1"/>
                        </a:solidFill>
                      </a:endParaRPr>
                    </a:p>
                  </a:txBody>
                  <a:tcPr/>
                </a:tc>
                <a:tc>
                  <a:txBody>
                    <a:bodyPr/>
                    <a:lstStyle/>
                    <a:p>
                      <a:r>
                        <a:rPr lang="fr-FR" dirty="0"/>
                        <a:t>-</a:t>
                      </a:r>
                    </a:p>
                  </a:txBody>
                  <a:tcPr/>
                </a:tc>
                <a:tc>
                  <a:txBody>
                    <a:bodyPr/>
                    <a:lstStyle/>
                    <a:p>
                      <a:r>
                        <a:rPr lang="fr-FR" dirty="0"/>
                        <a:t>+++</a:t>
                      </a:r>
                    </a:p>
                  </a:txBody>
                  <a:tcPr/>
                </a:tc>
                <a:extLst>
                  <a:ext uri="{0D108BD9-81ED-4DB2-BD59-A6C34878D82A}">
                    <a16:rowId xmlns:a16="http://schemas.microsoft.com/office/drawing/2014/main" val="10004"/>
                  </a:ext>
                </a:extLst>
              </a:tr>
              <a:tr h="6943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cap="none" normalizeH="0" baseline="0" dirty="0">
                          <a:ln>
                            <a:noFill/>
                          </a:ln>
                          <a:solidFill>
                            <a:schemeClr val="tx1"/>
                          </a:solidFill>
                          <a:effectLst/>
                          <a:latin typeface="Arial" charset="0"/>
                          <a:cs typeface="Arial" charset="0"/>
                        </a:rPr>
                        <a:t>Ulcérations iléales </a:t>
                      </a:r>
                    </a:p>
                    <a:p>
                      <a:endParaRPr lang="fr-FR" b="1" dirty="0">
                        <a:solidFill>
                          <a:schemeClr val="tx1"/>
                        </a:solidFill>
                      </a:endParaRPr>
                    </a:p>
                  </a:txBody>
                  <a:tcPr/>
                </a:tc>
                <a:tc>
                  <a:txBody>
                    <a:bodyPr/>
                    <a:lstStyle/>
                    <a:p>
                      <a:r>
                        <a:rPr lang="fr-FR" dirty="0"/>
                        <a:t>-</a:t>
                      </a:r>
                    </a:p>
                  </a:txBody>
                  <a:tcPr/>
                </a:tc>
                <a:tc>
                  <a:txBody>
                    <a:bodyPr/>
                    <a:lstStyle/>
                    <a:p>
                      <a:r>
                        <a:rPr lang="fr-FR" dirty="0"/>
                        <a:t>+++</a:t>
                      </a:r>
                    </a:p>
                  </a:txBody>
                  <a:tcPr/>
                </a:tc>
                <a:extLst>
                  <a:ext uri="{0D108BD9-81ED-4DB2-BD59-A6C34878D82A}">
                    <a16:rowId xmlns:a16="http://schemas.microsoft.com/office/drawing/2014/main" val="10005"/>
                  </a:ext>
                </a:extLst>
              </a:tr>
              <a:tr h="6943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cap="none" normalizeH="0" baseline="0" dirty="0">
                          <a:ln>
                            <a:noFill/>
                          </a:ln>
                          <a:solidFill>
                            <a:schemeClr val="tx1"/>
                          </a:solidFill>
                          <a:effectLst/>
                          <a:latin typeface="Arial" charset="0"/>
                          <a:cs typeface="Arial" charset="0"/>
                        </a:rPr>
                        <a:t>Atteinte </a:t>
                      </a:r>
                      <a:r>
                        <a:rPr kumimoji="0" lang="fr-FR" sz="1800" b="1" i="0" u="none" strike="noStrike" cap="none" normalizeH="0" baseline="0" dirty="0" err="1">
                          <a:ln>
                            <a:noFill/>
                          </a:ln>
                          <a:solidFill>
                            <a:schemeClr val="tx1"/>
                          </a:solidFill>
                          <a:effectLst/>
                          <a:latin typeface="Arial" charset="0"/>
                          <a:cs typeface="Arial" charset="0"/>
                        </a:rPr>
                        <a:t>ano</a:t>
                      </a:r>
                      <a:r>
                        <a:rPr kumimoji="0" lang="fr-FR" sz="1800" b="1" i="0" u="none" strike="noStrike" cap="none" normalizeH="0" baseline="0" dirty="0">
                          <a:ln>
                            <a:noFill/>
                          </a:ln>
                          <a:solidFill>
                            <a:schemeClr val="tx1"/>
                          </a:solidFill>
                          <a:effectLst/>
                          <a:latin typeface="Arial" charset="0"/>
                          <a:cs typeface="Arial" charset="0"/>
                        </a:rPr>
                        <a:t> périnéale </a:t>
                      </a:r>
                    </a:p>
                    <a:p>
                      <a:endParaRPr lang="fr-FR" b="1" dirty="0">
                        <a:solidFill>
                          <a:schemeClr val="tx1"/>
                        </a:solidFill>
                      </a:endParaRPr>
                    </a:p>
                  </a:txBody>
                  <a:tcPr/>
                </a:tc>
                <a:tc>
                  <a:txBody>
                    <a:bodyPr/>
                    <a:lstStyle/>
                    <a:p>
                      <a:r>
                        <a:rPr lang="fr-FR" dirty="0"/>
                        <a:t>-</a:t>
                      </a:r>
                    </a:p>
                  </a:txBody>
                  <a:tcPr/>
                </a:tc>
                <a:tc>
                  <a:txBody>
                    <a:bodyPr/>
                    <a:lstStyle/>
                    <a:p>
                      <a:r>
                        <a:rPr lang="fr-FR" dirty="0"/>
                        <a:t>+++</a:t>
                      </a:r>
                    </a:p>
                  </a:txBody>
                  <a:tcPr/>
                </a:tc>
                <a:extLst>
                  <a:ext uri="{0D108BD9-81ED-4DB2-BD59-A6C34878D82A}">
                    <a16:rowId xmlns:a16="http://schemas.microsoft.com/office/drawing/2014/main" val="10006"/>
                  </a:ext>
                </a:extLst>
              </a:tr>
              <a:tr h="6943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cap="none" normalizeH="0" baseline="0" dirty="0">
                          <a:ln>
                            <a:noFill/>
                          </a:ln>
                          <a:solidFill>
                            <a:schemeClr val="tx1"/>
                          </a:solidFill>
                          <a:effectLst/>
                          <a:latin typeface="Arial" charset="0"/>
                          <a:cs typeface="Arial" charset="0"/>
                        </a:rPr>
                        <a:t>Atteinte OGD</a:t>
                      </a:r>
                    </a:p>
                    <a:p>
                      <a:endParaRPr lang="fr-FR" b="1" dirty="0">
                        <a:solidFill>
                          <a:schemeClr val="tx1"/>
                        </a:solidFill>
                      </a:endParaRPr>
                    </a:p>
                  </a:txBody>
                  <a:tcPr/>
                </a:tc>
                <a:tc>
                  <a:txBody>
                    <a:bodyPr/>
                    <a:lstStyle/>
                    <a:p>
                      <a:r>
                        <a:rPr lang="fr-FR" dirty="0"/>
                        <a:t>-</a:t>
                      </a:r>
                    </a:p>
                  </a:txBody>
                  <a:tcPr/>
                </a:tc>
                <a:tc>
                  <a:txBody>
                    <a:bodyPr/>
                    <a:lstStyle/>
                    <a:p>
                      <a:r>
                        <a:rPr lang="fr-FR" dirty="0"/>
                        <a:t>+++</a:t>
                      </a:r>
                    </a:p>
                  </a:txBody>
                  <a:tcPr/>
                </a:tc>
                <a:extLst>
                  <a:ext uri="{0D108BD9-81ED-4DB2-BD59-A6C34878D82A}">
                    <a16:rowId xmlns:a16="http://schemas.microsoft.com/office/drawing/2014/main" val="10007"/>
                  </a:ext>
                </a:extLst>
              </a:tr>
            </a:tbl>
          </a:graphicData>
        </a:graphic>
      </p:graphicFrame>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1026" name="Picture 2"/>
          <p:cNvPicPr>
            <a:picLocks noGrp="1" noChangeAspect="1" noChangeArrowheads="1"/>
          </p:cNvPicPr>
          <p:nvPr>
            <p:ph idx="1"/>
          </p:nvPr>
        </p:nvPicPr>
        <p:blipFill>
          <a:blip r:embed="rId2"/>
          <a:srcRect/>
          <a:stretch>
            <a:fillRect/>
          </a:stretch>
        </p:blipFill>
        <p:spPr bwMode="auto">
          <a:xfrm>
            <a:off x="1" y="0"/>
            <a:ext cx="9144000" cy="6857999"/>
          </a:xfrm>
          <a:prstGeom prst="rect">
            <a:avLst/>
          </a:prstGeom>
          <a:noFill/>
          <a:ln w="9525">
            <a:noFill/>
            <a:miter lim="800000"/>
            <a:headEnd/>
            <a:tailEnd/>
          </a:ln>
          <a:effec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pPr>
              <a:spcBef>
                <a:spcPct val="50000"/>
              </a:spcBef>
              <a:buNone/>
            </a:pPr>
            <a:r>
              <a:rPr lang="fr-FR" b="1" i="1" u="sng" dirty="0">
                <a:latin typeface="Arial" pitchFamily="34" charset="0"/>
              </a:rPr>
              <a:t>Sérologie</a:t>
            </a:r>
            <a:r>
              <a:rPr lang="fr-FR" b="1" dirty="0">
                <a:latin typeface="Arial" pitchFamily="34" charset="0"/>
              </a:rPr>
              <a:t>: </a:t>
            </a:r>
          </a:p>
          <a:p>
            <a:pPr>
              <a:spcBef>
                <a:spcPct val="50000"/>
              </a:spcBef>
              <a:buNone/>
            </a:pPr>
            <a:r>
              <a:rPr lang="fr-FR" b="1" dirty="0">
                <a:latin typeface="Arial" pitchFamily="34" charset="0"/>
              </a:rPr>
              <a:t>  RCH:</a:t>
            </a:r>
          </a:p>
          <a:p>
            <a:pPr>
              <a:spcBef>
                <a:spcPct val="50000"/>
              </a:spcBef>
              <a:buNone/>
            </a:pPr>
            <a:r>
              <a:rPr lang="fr-FR" b="1" dirty="0">
                <a:latin typeface="Arial" pitchFamily="34" charset="0"/>
              </a:rPr>
              <a:t>   P ANCA (+)</a:t>
            </a:r>
          </a:p>
          <a:p>
            <a:pPr>
              <a:spcBef>
                <a:spcPct val="50000"/>
              </a:spcBef>
              <a:buNone/>
            </a:pPr>
            <a:r>
              <a:rPr lang="fr-FR" b="1" dirty="0">
                <a:latin typeface="Arial" pitchFamily="34" charset="0"/>
              </a:rPr>
              <a:t>MC:</a:t>
            </a:r>
          </a:p>
          <a:p>
            <a:pPr>
              <a:spcBef>
                <a:spcPct val="50000"/>
              </a:spcBef>
              <a:buNone/>
            </a:pPr>
            <a:r>
              <a:rPr lang="fr-FR" b="1" dirty="0">
                <a:latin typeface="Arial" pitchFamily="34" charset="0"/>
              </a:rPr>
              <a:t>    ASCA(+)</a:t>
            </a:r>
          </a:p>
          <a:p>
            <a:pPr>
              <a:spcBef>
                <a:spcPct val="50000"/>
              </a:spcBef>
              <a:buNone/>
            </a:pPr>
            <a:r>
              <a:rPr lang="fr-FR" b="1" dirty="0">
                <a:latin typeface="Arial" pitchFamily="34" charset="0"/>
              </a:rPr>
              <a:t> </a:t>
            </a:r>
            <a:endParaRPr lang="fr-FR" dirty="0">
              <a:latin typeface="Arial" pitchFamily="34" charset="0"/>
            </a:endParaRPr>
          </a:p>
          <a:p>
            <a:pPr>
              <a:buNone/>
            </a:pPr>
            <a:endParaRPr lang="fr-FR"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357166"/>
            <a:ext cx="9001092" cy="4339650"/>
          </a:xfrm>
          <a:prstGeom prst="rect">
            <a:avLst/>
          </a:prstGeom>
        </p:spPr>
        <p:txBody>
          <a:bodyPr wrap="square">
            <a:spAutoFit/>
          </a:bodyPr>
          <a:lstStyle/>
          <a:p>
            <a:r>
              <a:rPr lang="fr-FR" sz="3600" b="1" dirty="0">
                <a:solidFill>
                  <a:schemeClr val="accent6">
                    <a:lumMod val="75000"/>
                  </a:schemeClr>
                </a:solidFill>
              </a:rPr>
              <a:t>VII. Colite indéterminée:</a:t>
            </a:r>
          </a:p>
          <a:p>
            <a:endParaRPr lang="fr-FR" sz="2400" b="1" dirty="0"/>
          </a:p>
          <a:p>
            <a:r>
              <a:rPr lang="fr-FR" sz="2400" dirty="0"/>
              <a:t>-Définition de Price, 1978</a:t>
            </a:r>
          </a:p>
          <a:p>
            <a:r>
              <a:rPr lang="fr-FR" sz="2400" dirty="0"/>
              <a:t> Dg sur pièces de colectomie</a:t>
            </a:r>
          </a:p>
          <a:p>
            <a:r>
              <a:rPr lang="fr-FR" sz="2400" dirty="0"/>
              <a:t> Pas données suffisantes pour MC ou RCH</a:t>
            </a:r>
          </a:p>
          <a:p>
            <a:r>
              <a:rPr lang="fr-FR" sz="2400" dirty="0"/>
              <a:t> Données suffisantes de dg MICI</a:t>
            </a:r>
          </a:p>
          <a:p>
            <a:endParaRPr lang="fr-FR" sz="2400" dirty="0"/>
          </a:p>
          <a:p>
            <a:r>
              <a:rPr lang="fr-FR" sz="2400" dirty="0"/>
              <a:t>-Terme étendu en clinique : aspect de MICI mais</a:t>
            </a:r>
          </a:p>
          <a:p>
            <a:r>
              <a:rPr lang="fr-FR" sz="2400" dirty="0"/>
              <a:t>pas de distinction MC/RCH</a:t>
            </a:r>
          </a:p>
          <a:p>
            <a:endParaRPr lang="fr-FR" sz="2400" b="1" dirty="0"/>
          </a:p>
          <a:p>
            <a:r>
              <a:rPr lang="fr-FR" sz="2400" dirty="0"/>
              <a:t>-10 à 15 % des MICI!</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spDef>
      <a:spPr>
        <a:gradFill flip="none" rotWithShape="1">
          <a:gsLst>
            <a:gs pos="0">
              <a:schemeClr val="bg2">
                <a:lumMod val="20000"/>
                <a:lumOff val="80000"/>
                <a:shade val="30000"/>
                <a:satMod val="115000"/>
              </a:schemeClr>
            </a:gs>
            <a:gs pos="50000">
              <a:schemeClr val="bg2">
                <a:lumMod val="20000"/>
                <a:lumOff val="80000"/>
                <a:shade val="67500"/>
                <a:satMod val="115000"/>
              </a:schemeClr>
            </a:gs>
            <a:gs pos="100000">
              <a:schemeClr val="bg2">
                <a:lumMod val="20000"/>
                <a:lumOff val="80000"/>
                <a:shade val="100000"/>
                <a:satMod val="115000"/>
              </a:schemeClr>
            </a:gs>
          </a:gsLst>
          <a:path path="circle">
            <a:fillToRect l="100000" t="100000"/>
          </a:path>
          <a:tileRect r="-100000" b="-100000"/>
        </a:gradFill>
        <a:scene3d>
          <a:camera prst="orthographicFront"/>
          <a:lightRig rig="threePt" dir="t"/>
        </a:scene3d>
        <a:sp3d>
          <a:bevelT/>
        </a:sp3d>
      </a:spPr>
      <a:bodyPr rtlCol="0" anchor="ctr"/>
      <a:lstStyle>
        <a:defPP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10233</TotalTime>
  <Words>4717</Words>
  <Application>Microsoft Office PowerPoint</Application>
  <PresentationFormat>Affichage à l'écran (4:3)</PresentationFormat>
  <Paragraphs>754</Paragraphs>
  <Slides>110</Slides>
  <Notes>12</Notes>
  <HiddenSlides>0</HiddenSlides>
  <MMClips>0</MMClips>
  <ScaleCrop>false</ScaleCrop>
  <HeadingPairs>
    <vt:vector size="6" baseType="variant">
      <vt:variant>
        <vt:lpstr>Polices utilisées</vt:lpstr>
      </vt:variant>
      <vt:variant>
        <vt:i4>16</vt:i4>
      </vt:variant>
      <vt:variant>
        <vt:lpstr>Thème</vt:lpstr>
      </vt:variant>
      <vt:variant>
        <vt:i4>1</vt:i4>
      </vt:variant>
      <vt:variant>
        <vt:lpstr>Titres des diapositives</vt:lpstr>
      </vt:variant>
      <vt:variant>
        <vt:i4>110</vt:i4>
      </vt:variant>
    </vt:vector>
  </HeadingPairs>
  <TitlesOfParts>
    <vt:vector size="127" baseType="lpstr">
      <vt:lpstr>Arial</vt:lpstr>
      <vt:lpstr>B Helvetica Bold</vt:lpstr>
      <vt:lpstr>Book Antiqua</vt:lpstr>
      <vt:lpstr>Calibri</vt:lpstr>
      <vt:lpstr>Comic Sans MS</vt:lpstr>
      <vt:lpstr>Courier New</vt:lpstr>
      <vt:lpstr>Franklin Gothic Book</vt:lpstr>
      <vt:lpstr>Georgia</vt:lpstr>
      <vt:lpstr>Lucida Sans</vt:lpstr>
      <vt:lpstr>MV Boli</vt:lpstr>
      <vt:lpstr>Symbol</vt:lpstr>
      <vt:lpstr>Times New Roman</vt:lpstr>
      <vt:lpstr>Verdana</vt:lpstr>
      <vt:lpstr>Wingdings</vt:lpstr>
      <vt:lpstr>Wingdings 2</vt:lpstr>
      <vt:lpstr>Wingdings 3</vt:lpstr>
      <vt:lpstr>Apex</vt:lpstr>
      <vt:lpstr>CHU tlemcen SERVICE D’ HEPATOGASTROENTEROLOGIE </vt:lpstr>
      <vt:lpstr>objectifs</vt:lpstr>
      <vt:lpstr>Plan (1):</vt:lpstr>
      <vt:lpstr>Plan (2):</vt:lpstr>
      <vt:lpstr>I.Introduction:</vt:lpstr>
      <vt:lpstr>1-Définition:</vt:lpstr>
      <vt:lpstr>1-Définition:</vt:lpstr>
      <vt:lpstr>2-Intérêt de la question:</vt:lpstr>
      <vt:lpstr>II.EPIDEMIOLOGIE:</vt:lpstr>
      <vt:lpstr>GEOGRAPHICAL PREVALENCE OF IBD</vt:lpstr>
      <vt:lpstr>Présentation PowerPoint</vt:lpstr>
      <vt:lpstr>III.ETIOPATHOGENIE:</vt:lpstr>
      <vt:lpstr>Présentation PowerPoint</vt:lpstr>
      <vt:lpstr>1-Génétique:</vt:lpstr>
      <vt:lpstr>Agrégation familiale:</vt:lpstr>
      <vt:lpstr>Autres:</vt:lpstr>
      <vt:lpstr>Gènes :</vt:lpstr>
      <vt:lpstr>Autre gènes:</vt:lpstr>
      <vt:lpstr>2-Environnement:</vt:lpstr>
      <vt:lpstr>a-Facteurs non infectieux:</vt:lpstr>
      <vt:lpstr>Présentation PowerPoint</vt:lpstr>
      <vt:lpstr>Présentation PowerPoint</vt:lpstr>
      <vt:lpstr>b-Facteur infectieux:</vt:lpstr>
      <vt:lpstr>Facteurs infectieux specifiques:</vt:lpstr>
      <vt:lpstr>Facteurs infectieux non spécifique:</vt:lpstr>
      <vt:lpstr>Flore endogène:</vt:lpstr>
      <vt:lpstr>3-Facteur immunologique:</vt:lpstr>
      <vt:lpstr>Présentation PowerPoint</vt:lpstr>
      <vt:lpstr>Présentation PowerPoint</vt:lpstr>
      <vt:lpstr>Présentation PowerPoint</vt:lpstr>
      <vt:lpstr>V. Manifestation clinique et para clinique:</vt:lpstr>
      <vt:lpstr>A- Clinique :</vt:lpstr>
      <vt:lpstr>Présentation PowerPoint</vt:lpstr>
      <vt:lpstr>B-Biologie:</vt:lpstr>
      <vt:lpstr>Présentation PowerPoint</vt:lpstr>
      <vt:lpstr>C-Morphologie:</vt:lpstr>
      <vt:lpstr>1-BILANS RADIOLOGIQUES:</vt:lpstr>
      <vt:lpstr>Présentation PowerPoint</vt:lpstr>
      <vt:lpstr>Présentation PowerPoint</vt:lpstr>
      <vt:lpstr>Présentation PowerPoint</vt:lpstr>
      <vt:lpstr>Présentation PowerPoint</vt:lpstr>
      <vt:lpstr>2-BILANS ENDOSCOPIQUES:</vt:lpstr>
      <vt:lpstr>Présentation PowerPoint</vt:lpstr>
      <vt:lpstr>Présentation PowerPoint</vt:lpstr>
      <vt:lpstr>Présentation PowerPoint</vt:lpstr>
      <vt:lpstr>Présentation PowerPoint</vt:lpstr>
      <vt:lpstr>D- Histologie:</vt:lpstr>
      <vt:lpstr>Présentation PowerPoint</vt:lpstr>
      <vt:lpstr>Présentation PowerPoint</vt:lpstr>
      <vt:lpstr> E-Evolution:</vt:lpstr>
      <vt:lpstr>Présentation PowerPoint</vt:lpstr>
      <vt:lpstr>V.Formes ciliniques:</vt:lpstr>
      <vt:lpstr> A. MALADIE DE CROHN</vt:lpstr>
      <vt:lpstr>Présentation PowerPoint</vt:lpstr>
      <vt:lpstr>Présentation PowerPoint</vt:lpstr>
      <vt:lpstr>Présentation PowerPoint</vt:lpstr>
      <vt:lpstr>Présentation PowerPoint</vt:lpstr>
      <vt:lpstr>Présentation PowerPoint</vt:lpstr>
      <vt:lpstr>Formes selon la gravité: selon la gravité de la poussée</vt:lpstr>
      <vt:lpstr>Présentation PowerPoint</vt:lpstr>
      <vt:lpstr>Présentation PowerPoint</vt:lpstr>
      <vt:lpstr>Présentation PowerPoint</vt:lpstr>
      <vt:lpstr>Selon l activité de la maladie</vt:lpstr>
      <vt:lpstr>Formes avec manifestations extra intestinales:</vt:lpstr>
      <vt:lpstr>Dermatologiques</vt:lpstr>
      <vt:lpstr>Présentation PowerPoint</vt:lpstr>
      <vt:lpstr>Atteintes ostéo-articulaires</vt:lpstr>
      <vt:lpstr>Ophtalmologiques:</vt:lpstr>
      <vt:lpstr>Présentation PowerPoint</vt:lpstr>
      <vt:lpstr>Autres:</vt:lpstr>
      <vt:lpstr>B.RCH Formes topographiques:</vt:lpstr>
      <vt:lpstr>Présentation PowerPoint</vt:lpstr>
      <vt:lpstr>Présentation PowerPoint</vt:lpstr>
      <vt:lpstr>Présentation PowerPoint</vt:lpstr>
      <vt:lpstr>Formes selon la gravité:  Selon la gravité de poussé  </vt:lpstr>
      <vt:lpstr>Présentation PowerPoint</vt:lpstr>
      <vt:lpstr>Formes selon la gravité de la maladie:</vt:lpstr>
      <vt:lpstr>Présentation PowerPoint</vt:lpstr>
      <vt:lpstr>Présentation PowerPoint</vt:lpstr>
      <vt:lpstr>Formes avec les manifistations extra intestinales:</vt:lpstr>
      <vt:lpstr>VI.Diagnostique :</vt:lpstr>
      <vt:lpstr>1.Diagnostique positif:</vt:lpstr>
      <vt:lpstr>Présentation PowerPoint</vt:lpstr>
      <vt:lpstr>Présentation PowerPoint</vt:lpstr>
      <vt:lpstr>Présentation PowerPoint</vt:lpstr>
      <vt:lpstr>Présentation PowerPoint</vt:lpstr>
      <vt:lpstr>2.Diagnostique différenciel:</vt:lpstr>
      <vt:lpstr>1:MC: Diarrhée ou syndrome dysentérique aigus </vt:lpstr>
      <vt:lpstr>Atteinte iléale ou iléo colique subaiguës   ou  chroniques   </vt:lpstr>
      <vt:lpstr>Présentation PowerPoint</vt:lpstr>
      <vt:lpstr>Présentation PowerPoint</vt:lpstr>
      <vt:lpstr>Présentation PowerPoint</vt:lpstr>
      <vt:lpstr>2:RCH a-infectieuses</vt:lpstr>
      <vt:lpstr>Présentation PowerPoint</vt:lpstr>
      <vt:lpstr>Présentation PowerPoint</vt:lpstr>
      <vt:lpstr>Distinction MC /RCH:</vt:lpstr>
      <vt:lpstr>Présentation PowerPoint</vt:lpstr>
      <vt:lpstr>Présentation PowerPoint</vt:lpstr>
      <vt:lpstr>Présentation PowerPoint</vt:lpstr>
      <vt:lpstr>Traitement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VIII.CONCLUSION:</vt:lpstr>
      <vt:lpstr>MERCI </vt:lpstr>
      <vt:lpstr>QUESTIONS</vt:lpstr>
    </vt:vector>
  </TitlesOfParts>
  <Company>www.ABServices-dz.com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MICI</dc:title>
  <dc:creator>ABServices</dc:creator>
  <cp:lastModifiedBy>etchialiamel@gmail.com</cp:lastModifiedBy>
  <cp:revision>253</cp:revision>
  <dcterms:created xsi:type="dcterms:W3CDTF">2011-02-11T16:57:07Z</dcterms:created>
  <dcterms:modified xsi:type="dcterms:W3CDTF">2026-02-12T10:16:39Z</dcterms:modified>
</cp:coreProperties>
</file>