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Noto Sans Arabic Bold" charset="1" panose="020B0802040504020204"/>
      <p:regular r:id="rId16"/>
    </p:embeddedFont>
    <p:embeddedFont>
      <p:font typeface="Agrandir Bold" charset="1" panose="00000800000000000000"/>
      <p:regular r:id="rId17"/>
    </p:embeddedFont>
    <p:embeddedFont>
      <p:font typeface="Noto Sans Arabic" charset="1" panose="020B0502040504020204"/>
      <p:regular r:id="rId18"/>
    </p:embeddedFont>
    <p:embeddedFont>
      <p:font typeface="Barlow SemiCondensed Bold" charset="1" panose="00000806000000000000"/>
      <p:regular r:id="rId19"/>
    </p:embeddedFont>
    <p:embeddedFont>
      <p:font typeface="Aileron Bold" charset="1" panose="00000800000000000000"/>
      <p:regular r:id="rId20"/>
    </p:embeddedFont>
    <p:embeddedFont>
      <p:font typeface="TT Chocolates Bold" charset="1" panose="02000803020000020003"/>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svg" Type="http://schemas.openxmlformats.org/officeDocument/2006/relationships/image"/><Relationship Id="rId11" Target="../media/image31.svg" Type="http://schemas.openxmlformats.org/officeDocument/2006/relationships/image"/><Relationship Id="rId12" Target="../media/image32.jpeg" Type="http://schemas.openxmlformats.org/officeDocument/2006/relationships/image"/><Relationship Id="rId2" Target="../media/image22.pn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 Id="rId5" Target="../media/image25.jpe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8100000">
            <a:off x="15118471" y="3672230"/>
            <a:ext cx="1466755" cy="8357235"/>
            <a:chOff x="0" y="0"/>
            <a:chExt cx="1955673" cy="11142980"/>
          </a:xfrm>
        </p:grpSpPr>
        <p:sp>
          <p:nvSpPr>
            <p:cNvPr name="Freeform 3" id="3"/>
            <p:cNvSpPr/>
            <p:nvPr/>
          </p:nvSpPr>
          <p:spPr>
            <a:xfrm flipH="false" flipV="false" rot="0">
              <a:off x="0" y="0"/>
              <a:ext cx="1955673" cy="11142980"/>
            </a:xfrm>
            <a:custGeom>
              <a:avLst/>
              <a:gdLst/>
              <a:ahLst/>
              <a:cxnLst/>
              <a:rect r="r" b="b" t="t" l="l"/>
              <a:pathLst>
                <a:path h="11142980" w="1955673">
                  <a:moveTo>
                    <a:pt x="1955673" y="11142980"/>
                  </a:moveTo>
                  <a:lnTo>
                    <a:pt x="1955673" y="0"/>
                  </a:lnTo>
                  <a:lnTo>
                    <a:pt x="0" y="1955673"/>
                  </a:lnTo>
                  <a:lnTo>
                    <a:pt x="0" y="9187307"/>
                  </a:lnTo>
                  <a:lnTo>
                    <a:pt x="1955673" y="11142980"/>
                  </a:lnTo>
                  <a:close/>
                </a:path>
              </a:pathLst>
            </a:custGeom>
            <a:blipFill>
              <a:blip r:embed="rId2"/>
              <a:stretch>
                <a:fillRect l="-1981826" t="-126166" r="-126" b="-139231"/>
              </a:stretch>
            </a:blipFill>
          </p:spPr>
        </p:sp>
      </p:grpSp>
      <p:sp>
        <p:nvSpPr>
          <p:cNvPr name="Freeform 4" id="4"/>
          <p:cNvSpPr/>
          <p:nvPr/>
        </p:nvSpPr>
        <p:spPr>
          <a:xfrm flipH="false" flipV="false" rot="0">
            <a:off x="8930678" y="1477937"/>
            <a:ext cx="9420825" cy="8872566"/>
          </a:xfrm>
          <a:custGeom>
            <a:avLst/>
            <a:gdLst/>
            <a:ahLst/>
            <a:cxnLst/>
            <a:rect r="r" b="b" t="t" l="l"/>
            <a:pathLst>
              <a:path h="8872566" w="9420825">
                <a:moveTo>
                  <a:pt x="0" y="0"/>
                </a:moveTo>
                <a:lnTo>
                  <a:pt x="9420825" y="0"/>
                </a:lnTo>
                <a:lnTo>
                  <a:pt x="9420825" y="8872566"/>
                </a:lnTo>
                <a:lnTo>
                  <a:pt x="0" y="88725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a:grpSpLocks noChangeAspect="true"/>
          </p:cNvGrpSpPr>
          <p:nvPr/>
        </p:nvGrpSpPr>
        <p:grpSpPr>
          <a:xfrm rot="2700000">
            <a:off x="1298372" y="-1032643"/>
            <a:ext cx="699811" cy="5361842"/>
            <a:chOff x="0" y="0"/>
            <a:chExt cx="933082" cy="7149122"/>
          </a:xfrm>
        </p:grpSpPr>
        <p:sp>
          <p:nvSpPr>
            <p:cNvPr name="Freeform 6" id="6"/>
            <p:cNvSpPr/>
            <p:nvPr/>
          </p:nvSpPr>
          <p:spPr>
            <a:xfrm flipH="false" flipV="false" rot="0">
              <a:off x="0" y="0"/>
              <a:ext cx="933069" cy="7149085"/>
            </a:xfrm>
            <a:custGeom>
              <a:avLst/>
              <a:gdLst/>
              <a:ahLst/>
              <a:cxnLst/>
              <a:rect r="r" b="b" t="t" l="l"/>
              <a:pathLst>
                <a:path h="7149085" w="933069">
                  <a:moveTo>
                    <a:pt x="0" y="933069"/>
                  </a:moveTo>
                  <a:lnTo>
                    <a:pt x="0" y="6216015"/>
                  </a:lnTo>
                  <a:lnTo>
                    <a:pt x="933069" y="7149085"/>
                  </a:lnTo>
                  <a:lnTo>
                    <a:pt x="933069" y="0"/>
                  </a:lnTo>
                  <a:close/>
                </a:path>
              </a:pathLst>
            </a:custGeom>
            <a:blipFill>
              <a:blip r:embed="rId2"/>
              <a:stretch>
                <a:fillRect l="-1988809" t="-94070" r="-479" b="-78614"/>
              </a:stretch>
            </a:blipFill>
          </p:spPr>
        </p:sp>
      </p:grpSp>
      <p:sp>
        <p:nvSpPr>
          <p:cNvPr name="Freeform 7" id="7"/>
          <p:cNvSpPr/>
          <p:nvPr/>
        </p:nvSpPr>
        <p:spPr>
          <a:xfrm flipH="false" flipV="false" rot="0">
            <a:off x="-63503" y="-63503"/>
            <a:ext cx="3807219" cy="3452593"/>
          </a:xfrm>
          <a:custGeom>
            <a:avLst/>
            <a:gdLst/>
            <a:ahLst/>
            <a:cxnLst/>
            <a:rect r="r" b="b" t="t" l="l"/>
            <a:pathLst>
              <a:path h="3452593" w="3807219">
                <a:moveTo>
                  <a:pt x="0" y="0"/>
                </a:moveTo>
                <a:lnTo>
                  <a:pt x="3807219" y="0"/>
                </a:lnTo>
                <a:lnTo>
                  <a:pt x="3807219" y="3452593"/>
                </a:lnTo>
                <a:lnTo>
                  <a:pt x="0" y="345259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070239" y="7391581"/>
            <a:ext cx="6926275" cy="2136134"/>
          </a:xfrm>
          <a:custGeom>
            <a:avLst/>
            <a:gdLst/>
            <a:ahLst/>
            <a:cxnLst/>
            <a:rect r="r" b="b" t="t" l="l"/>
            <a:pathLst>
              <a:path h="2136134" w="6926275">
                <a:moveTo>
                  <a:pt x="0" y="0"/>
                </a:moveTo>
                <a:lnTo>
                  <a:pt x="6926275" y="0"/>
                </a:lnTo>
                <a:lnTo>
                  <a:pt x="6926275" y="2136134"/>
                </a:lnTo>
                <a:lnTo>
                  <a:pt x="0" y="213613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9" id="9"/>
          <p:cNvGrpSpPr>
            <a:grpSpLocks noChangeAspect="true"/>
          </p:cNvGrpSpPr>
          <p:nvPr/>
        </p:nvGrpSpPr>
        <p:grpSpPr>
          <a:xfrm rot="0">
            <a:off x="14306855" y="47454"/>
            <a:ext cx="1842287" cy="2984992"/>
            <a:chOff x="0" y="0"/>
            <a:chExt cx="2456383" cy="3979990"/>
          </a:xfrm>
        </p:grpSpPr>
        <p:sp>
          <p:nvSpPr>
            <p:cNvPr name="Freeform 10" id="10"/>
            <p:cNvSpPr/>
            <p:nvPr/>
          </p:nvSpPr>
          <p:spPr>
            <a:xfrm flipH="false" flipV="false" rot="0">
              <a:off x="0" y="0"/>
              <a:ext cx="2456434" cy="3980053"/>
            </a:xfrm>
            <a:custGeom>
              <a:avLst/>
              <a:gdLst/>
              <a:ahLst/>
              <a:cxnLst/>
              <a:rect r="r" b="b" t="t" l="l"/>
              <a:pathLst>
                <a:path h="3980053" w="2456434">
                  <a:moveTo>
                    <a:pt x="292100" y="0"/>
                  </a:moveTo>
                  <a:cubicBezTo>
                    <a:pt x="130810" y="0"/>
                    <a:pt x="0" y="130810"/>
                    <a:pt x="0" y="292100"/>
                  </a:cubicBezTo>
                  <a:lnTo>
                    <a:pt x="0" y="3687953"/>
                  </a:lnTo>
                  <a:cubicBezTo>
                    <a:pt x="0" y="3849243"/>
                    <a:pt x="130810" y="3980053"/>
                    <a:pt x="292100" y="3980053"/>
                  </a:cubicBezTo>
                  <a:lnTo>
                    <a:pt x="2164334" y="3980053"/>
                  </a:lnTo>
                  <a:cubicBezTo>
                    <a:pt x="2325624" y="3980053"/>
                    <a:pt x="2456434" y="3849243"/>
                    <a:pt x="2456434" y="3687953"/>
                  </a:cubicBezTo>
                  <a:lnTo>
                    <a:pt x="2456434" y="292100"/>
                  </a:lnTo>
                  <a:cubicBezTo>
                    <a:pt x="2456434" y="130810"/>
                    <a:pt x="2325624" y="0"/>
                    <a:pt x="2164334" y="0"/>
                  </a:cubicBezTo>
                  <a:close/>
                </a:path>
              </a:pathLst>
            </a:custGeom>
            <a:blipFill>
              <a:blip r:embed="rId9"/>
              <a:stretch>
                <a:fillRect l="-8977" t="0" r="-8988" b="-49"/>
              </a:stretch>
            </a:blipFill>
          </p:spPr>
        </p:sp>
      </p:grpSp>
      <p:grpSp>
        <p:nvGrpSpPr>
          <p:cNvPr name="Group 11" id="11"/>
          <p:cNvGrpSpPr>
            <a:grpSpLocks noChangeAspect="true"/>
          </p:cNvGrpSpPr>
          <p:nvPr/>
        </p:nvGrpSpPr>
        <p:grpSpPr>
          <a:xfrm rot="0">
            <a:off x="-63503" y="-63503"/>
            <a:ext cx="5309397" cy="4073633"/>
            <a:chOff x="0" y="0"/>
            <a:chExt cx="5309400" cy="4073627"/>
          </a:xfrm>
        </p:grpSpPr>
        <p:sp>
          <p:nvSpPr>
            <p:cNvPr name="Freeform 12" id="12"/>
            <p:cNvSpPr/>
            <p:nvPr/>
          </p:nvSpPr>
          <p:spPr>
            <a:xfrm flipH="false" flipV="false" rot="0">
              <a:off x="63500" y="63500"/>
              <a:ext cx="5182362" cy="3946652"/>
            </a:xfrm>
            <a:custGeom>
              <a:avLst/>
              <a:gdLst/>
              <a:ahLst/>
              <a:cxnLst/>
              <a:rect r="r" b="b" t="t" l="l"/>
              <a:pathLst>
                <a:path h="3946652" w="5182362">
                  <a:moveTo>
                    <a:pt x="0" y="0"/>
                  </a:moveTo>
                  <a:lnTo>
                    <a:pt x="0" y="3946652"/>
                  </a:lnTo>
                  <a:lnTo>
                    <a:pt x="5182362" y="3946652"/>
                  </a:lnTo>
                  <a:lnTo>
                    <a:pt x="5182362" y="0"/>
                  </a:lnTo>
                  <a:close/>
                </a:path>
              </a:pathLst>
            </a:custGeom>
            <a:solidFill>
              <a:srgbClr val="000000">
                <a:alpha val="0"/>
              </a:srgbClr>
            </a:solidFill>
          </p:spPr>
        </p:sp>
        <p:sp>
          <p:nvSpPr>
            <p:cNvPr name="Freeform 13" id="13"/>
            <p:cNvSpPr/>
            <p:nvPr/>
          </p:nvSpPr>
          <p:spPr>
            <a:xfrm flipH="false" flipV="false" rot="0">
              <a:off x="63500" y="63500"/>
              <a:ext cx="3680206" cy="3325622"/>
            </a:xfrm>
            <a:custGeom>
              <a:avLst/>
              <a:gdLst/>
              <a:ahLst/>
              <a:cxnLst/>
              <a:rect r="r" b="b" t="t" l="l"/>
              <a:pathLst>
                <a:path h="3325622" w="3680206">
                  <a:moveTo>
                    <a:pt x="0" y="0"/>
                  </a:moveTo>
                  <a:lnTo>
                    <a:pt x="0" y="3325622"/>
                  </a:lnTo>
                  <a:lnTo>
                    <a:pt x="3680206" y="3325622"/>
                  </a:lnTo>
                  <a:lnTo>
                    <a:pt x="3680206" y="0"/>
                  </a:lnTo>
                  <a:close/>
                </a:path>
              </a:pathLst>
            </a:custGeom>
            <a:solidFill>
              <a:srgbClr val="000000">
                <a:alpha val="0"/>
              </a:srgbClr>
            </a:solidFill>
          </p:spPr>
        </p:sp>
      </p:grpSp>
      <p:grpSp>
        <p:nvGrpSpPr>
          <p:cNvPr name="Group 14" id="14"/>
          <p:cNvGrpSpPr>
            <a:grpSpLocks noChangeAspect="true"/>
          </p:cNvGrpSpPr>
          <p:nvPr/>
        </p:nvGrpSpPr>
        <p:grpSpPr>
          <a:xfrm rot="0">
            <a:off x="965197" y="7391419"/>
            <a:ext cx="7136359" cy="2136286"/>
            <a:chOff x="0" y="0"/>
            <a:chExt cx="7136359" cy="2136292"/>
          </a:xfrm>
        </p:grpSpPr>
        <p:sp>
          <p:nvSpPr>
            <p:cNvPr name="Freeform 15" id="15"/>
            <p:cNvSpPr/>
            <p:nvPr/>
          </p:nvSpPr>
          <p:spPr>
            <a:xfrm flipH="false" flipV="false" rot="0">
              <a:off x="1007618" y="63500"/>
              <a:ext cx="540893" cy="534924"/>
            </a:xfrm>
            <a:custGeom>
              <a:avLst/>
              <a:gdLst/>
              <a:ahLst/>
              <a:cxnLst/>
              <a:rect r="r" b="b" t="t" l="l"/>
              <a:pathLst>
                <a:path h="534924" w="540893">
                  <a:moveTo>
                    <a:pt x="0" y="534924"/>
                  </a:moveTo>
                  <a:lnTo>
                    <a:pt x="540893" y="534924"/>
                  </a:lnTo>
                  <a:lnTo>
                    <a:pt x="540893" y="0"/>
                  </a:lnTo>
                  <a:lnTo>
                    <a:pt x="0" y="0"/>
                  </a:lnTo>
                  <a:close/>
                </a:path>
              </a:pathLst>
            </a:custGeom>
            <a:solidFill>
              <a:srgbClr val="000000">
                <a:alpha val="0"/>
              </a:srgbClr>
            </a:solidFill>
          </p:spPr>
        </p:sp>
        <p:sp>
          <p:nvSpPr>
            <p:cNvPr name="Freeform 16" id="16"/>
            <p:cNvSpPr/>
            <p:nvPr/>
          </p:nvSpPr>
          <p:spPr>
            <a:xfrm flipH="false" flipV="false" rot="0">
              <a:off x="63500" y="674624"/>
              <a:ext cx="7009384" cy="1159764"/>
            </a:xfrm>
            <a:custGeom>
              <a:avLst/>
              <a:gdLst/>
              <a:ahLst/>
              <a:cxnLst/>
              <a:rect r="r" b="b" t="t" l="l"/>
              <a:pathLst>
                <a:path h="1159764" w="7009384">
                  <a:moveTo>
                    <a:pt x="0" y="1159764"/>
                  </a:moveTo>
                  <a:lnTo>
                    <a:pt x="7009384" y="1159764"/>
                  </a:lnTo>
                  <a:lnTo>
                    <a:pt x="7009384" y="0"/>
                  </a:lnTo>
                  <a:lnTo>
                    <a:pt x="0" y="0"/>
                  </a:lnTo>
                  <a:close/>
                </a:path>
              </a:pathLst>
            </a:custGeom>
            <a:solidFill>
              <a:srgbClr val="000000">
                <a:alpha val="0"/>
              </a:srgbClr>
            </a:solidFill>
          </p:spPr>
        </p:sp>
        <p:sp>
          <p:nvSpPr>
            <p:cNvPr name="Freeform 17" id="17"/>
            <p:cNvSpPr/>
            <p:nvPr/>
          </p:nvSpPr>
          <p:spPr>
            <a:xfrm flipH="false" flipV="false" rot="0">
              <a:off x="3402457" y="1552448"/>
              <a:ext cx="3144647" cy="520319"/>
            </a:xfrm>
            <a:custGeom>
              <a:avLst/>
              <a:gdLst/>
              <a:ahLst/>
              <a:cxnLst/>
              <a:rect r="r" b="b" t="t" l="l"/>
              <a:pathLst>
                <a:path h="520319" w="3144647">
                  <a:moveTo>
                    <a:pt x="0" y="520319"/>
                  </a:moveTo>
                  <a:lnTo>
                    <a:pt x="3144647" y="520319"/>
                  </a:lnTo>
                  <a:lnTo>
                    <a:pt x="3144647" y="0"/>
                  </a:lnTo>
                  <a:lnTo>
                    <a:pt x="0" y="0"/>
                  </a:lnTo>
                  <a:close/>
                </a:path>
              </a:pathLst>
            </a:custGeom>
            <a:solidFill>
              <a:srgbClr val="000000">
                <a:alpha val="0"/>
              </a:srgbClr>
            </a:solidFill>
          </p:spPr>
        </p:sp>
      </p:grpSp>
      <p:grpSp>
        <p:nvGrpSpPr>
          <p:cNvPr name="Group 18" id="18"/>
          <p:cNvGrpSpPr>
            <a:grpSpLocks noChangeAspect="true"/>
          </p:cNvGrpSpPr>
          <p:nvPr/>
        </p:nvGrpSpPr>
        <p:grpSpPr>
          <a:xfrm rot="0">
            <a:off x="8930678" y="0"/>
            <a:ext cx="9422311" cy="10366553"/>
            <a:chOff x="0" y="0"/>
            <a:chExt cx="9422308" cy="10366553"/>
          </a:xfrm>
        </p:grpSpPr>
        <p:sp>
          <p:nvSpPr>
            <p:cNvPr name="Freeform 19" id="19"/>
            <p:cNvSpPr/>
            <p:nvPr/>
          </p:nvSpPr>
          <p:spPr>
            <a:xfrm flipH="false" flipV="false" rot="0">
              <a:off x="5377688" y="63500"/>
              <a:ext cx="1842262" cy="2985008"/>
            </a:xfrm>
            <a:custGeom>
              <a:avLst/>
              <a:gdLst/>
              <a:ahLst/>
              <a:cxnLst/>
              <a:rect r="r" b="b" t="t" l="l"/>
              <a:pathLst>
                <a:path h="2985008" w="1842262">
                  <a:moveTo>
                    <a:pt x="0" y="2985008"/>
                  </a:moveTo>
                  <a:lnTo>
                    <a:pt x="1842262" y="2985008"/>
                  </a:lnTo>
                  <a:lnTo>
                    <a:pt x="1842262" y="0"/>
                  </a:lnTo>
                  <a:lnTo>
                    <a:pt x="0" y="0"/>
                  </a:lnTo>
                  <a:close/>
                </a:path>
              </a:pathLst>
            </a:custGeom>
            <a:solidFill>
              <a:srgbClr val="000000">
                <a:alpha val="0"/>
              </a:srgbClr>
            </a:solidFill>
          </p:spPr>
        </p:sp>
        <p:sp>
          <p:nvSpPr>
            <p:cNvPr name="Freeform 20" id="20"/>
            <p:cNvSpPr/>
            <p:nvPr/>
          </p:nvSpPr>
          <p:spPr>
            <a:xfrm flipH="false" flipV="false" rot="0">
              <a:off x="63500" y="1556004"/>
              <a:ext cx="9295257" cy="8746998"/>
            </a:xfrm>
            <a:custGeom>
              <a:avLst/>
              <a:gdLst/>
              <a:ahLst/>
              <a:cxnLst/>
              <a:rect r="r" b="b" t="t" l="l"/>
              <a:pathLst>
                <a:path h="8746998" w="9295257">
                  <a:moveTo>
                    <a:pt x="0" y="0"/>
                  </a:moveTo>
                  <a:lnTo>
                    <a:pt x="0" y="8746998"/>
                  </a:lnTo>
                  <a:lnTo>
                    <a:pt x="9295257" y="8746998"/>
                  </a:lnTo>
                  <a:lnTo>
                    <a:pt x="9295257" y="0"/>
                  </a:lnTo>
                  <a:close/>
                </a:path>
              </a:pathLst>
            </a:custGeom>
            <a:solidFill>
              <a:srgbClr val="000000">
                <a:alpha val="0"/>
              </a:srgbClr>
            </a:solidFill>
          </p:spPr>
        </p:sp>
        <p:sp>
          <p:nvSpPr>
            <p:cNvPr name="Freeform 21" id="21"/>
            <p:cNvSpPr/>
            <p:nvPr/>
          </p:nvSpPr>
          <p:spPr>
            <a:xfrm flipH="false" flipV="false" rot="0">
              <a:off x="539750" y="2067306"/>
              <a:ext cx="8819007" cy="8235696"/>
            </a:xfrm>
            <a:custGeom>
              <a:avLst/>
              <a:gdLst/>
              <a:ahLst/>
              <a:cxnLst/>
              <a:rect r="r" b="b" t="t" l="l"/>
              <a:pathLst>
                <a:path h="8235696" w="8819007">
                  <a:moveTo>
                    <a:pt x="0" y="0"/>
                  </a:moveTo>
                  <a:lnTo>
                    <a:pt x="0" y="8235696"/>
                  </a:lnTo>
                  <a:lnTo>
                    <a:pt x="8819007" y="8235696"/>
                  </a:lnTo>
                  <a:lnTo>
                    <a:pt x="8819007" y="0"/>
                  </a:lnTo>
                  <a:close/>
                </a:path>
              </a:pathLst>
            </a:custGeom>
            <a:solidFill>
              <a:srgbClr val="000000">
                <a:alpha val="0"/>
              </a:srgbClr>
            </a:solidFill>
          </p:spPr>
        </p:sp>
      </p:grpSp>
      <p:sp>
        <p:nvSpPr>
          <p:cNvPr name="TextBox 22" id="22"/>
          <p:cNvSpPr txBox="true"/>
          <p:nvPr/>
        </p:nvSpPr>
        <p:spPr>
          <a:xfrm rot="0">
            <a:off x="1070239" y="4178444"/>
            <a:ext cx="13236616" cy="1135450"/>
          </a:xfrm>
          <a:prstGeom prst="rect">
            <a:avLst/>
          </a:prstGeom>
        </p:spPr>
        <p:txBody>
          <a:bodyPr anchor="t" rtlCol="false" tIns="0" lIns="0" bIns="0" rIns="0">
            <a:spAutoFit/>
          </a:bodyPr>
          <a:lstStyle/>
          <a:p>
            <a:pPr algn="ctr" rtl="true">
              <a:lnSpc>
                <a:spcPts val="9341"/>
              </a:lnSpc>
            </a:pPr>
            <a:r>
              <a:rPr lang="ar-EG" b="true" sz="6672" spc="240">
                <a:solidFill>
                  <a:srgbClr val="08377C"/>
                </a:solidFill>
                <a:latin typeface="Noto Sans Arabic Bold"/>
                <a:ea typeface="Noto Sans Arabic Bold"/>
                <a:cs typeface="Noto Sans Arabic Bold"/>
                <a:sym typeface="Noto Sans Arabic Bold"/>
                <a:rtl val="true"/>
              </a:rPr>
              <a:t>أهداف ودواعي التغيير التنظيمي</a:t>
            </a:r>
          </a:p>
        </p:txBody>
      </p:sp>
      <p:sp>
        <p:nvSpPr>
          <p:cNvPr name="TextBox 23" id="23"/>
          <p:cNvSpPr txBox="true"/>
          <p:nvPr/>
        </p:nvSpPr>
        <p:spPr>
          <a:xfrm rot="0">
            <a:off x="5963383" y="7186670"/>
            <a:ext cx="2349036" cy="843886"/>
          </a:xfrm>
          <a:prstGeom prst="rect">
            <a:avLst/>
          </a:prstGeom>
        </p:spPr>
        <p:txBody>
          <a:bodyPr anchor="t" rtlCol="false" tIns="0" lIns="0" bIns="0" rIns="0">
            <a:spAutoFit/>
          </a:bodyPr>
          <a:lstStyle/>
          <a:p>
            <a:pPr algn="l" rtl="true">
              <a:lnSpc>
                <a:spcPts val="5852"/>
              </a:lnSpc>
            </a:pPr>
            <a:r>
              <a:rPr lang="ar-EG" b="true" sz="4180" spc="150">
                <a:solidFill>
                  <a:srgbClr val="2A2E3A"/>
                </a:solidFill>
                <a:latin typeface="Noto Sans Arabic Bold"/>
                <a:ea typeface="Noto Sans Arabic Bold"/>
                <a:cs typeface="Noto Sans Arabic Bold"/>
                <a:sym typeface="Noto Sans Arabic Bold"/>
                <a:rtl val="true"/>
              </a:rPr>
              <a:t>ﻣﻦ اﻋﺪاد:</a:t>
            </a:r>
          </a:p>
        </p:txBody>
      </p:sp>
      <p:sp>
        <p:nvSpPr>
          <p:cNvPr name="TextBox 24" id="24"/>
          <p:cNvSpPr txBox="true"/>
          <p:nvPr/>
        </p:nvSpPr>
        <p:spPr>
          <a:xfrm rot="0">
            <a:off x="3167243" y="7869488"/>
            <a:ext cx="3990413" cy="998534"/>
          </a:xfrm>
          <a:prstGeom prst="rect">
            <a:avLst/>
          </a:prstGeom>
        </p:spPr>
        <p:txBody>
          <a:bodyPr anchor="t" rtlCol="false" tIns="0" lIns="0" bIns="0" rIns="0">
            <a:spAutoFit/>
          </a:bodyPr>
          <a:lstStyle/>
          <a:p>
            <a:pPr algn="l" rtl="true">
              <a:lnSpc>
                <a:spcPts val="6973"/>
              </a:lnSpc>
            </a:pPr>
            <a:r>
              <a:rPr lang="ar-EG" b="true" sz="4980" spc="179">
                <a:solidFill>
                  <a:srgbClr val="2A2E3A"/>
                </a:solidFill>
                <a:latin typeface="Noto Sans Arabic Bold"/>
                <a:ea typeface="Noto Sans Arabic Bold"/>
                <a:cs typeface="Noto Sans Arabic Bold"/>
                <a:sym typeface="Noto Sans Arabic Bold"/>
                <a:rtl val="true"/>
              </a:rPr>
              <a:t>د.ﻫﻮاري أﺣﻼم</a:t>
            </a:r>
          </a:p>
        </p:txBody>
      </p:sp>
      <p:sp>
        <p:nvSpPr>
          <p:cNvPr name="TextBox 25" id="25"/>
          <p:cNvSpPr txBox="true"/>
          <p:nvPr/>
        </p:nvSpPr>
        <p:spPr>
          <a:xfrm rot="0">
            <a:off x="4858712" y="342974"/>
            <a:ext cx="8570576" cy="1997145"/>
          </a:xfrm>
          <a:prstGeom prst="rect">
            <a:avLst/>
          </a:prstGeom>
        </p:spPr>
        <p:txBody>
          <a:bodyPr anchor="t" rtlCol="false" tIns="0" lIns="0" bIns="0" rIns="0">
            <a:spAutoFit/>
          </a:bodyPr>
          <a:lstStyle/>
          <a:p>
            <a:pPr algn="ctr" rtl="true">
              <a:lnSpc>
                <a:spcPts val="5497"/>
              </a:lnSpc>
            </a:pPr>
            <a:r>
              <a:rPr lang="ar-EG" b="true" sz="4826">
                <a:solidFill>
                  <a:srgbClr val="2B2B2B"/>
                </a:solidFill>
                <a:latin typeface="Noto Sans Arabic Bold"/>
                <a:ea typeface="Noto Sans Arabic Bold"/>
                <a:cs typeface="Noto Sans Arabic Bold"/>
                <a:sym typeface="Noto Sans Arabic Bold"/>
                <a:rtl val="true"/>
              </a:rPr>
              <a:t>ﺟﺎﻣﻌﺔ أﺑﻮ ﺑﻜﺮﺑﻠﻘﺎﻳﺪ ﻛﻠﻴﺔ اﻟﻌﻠﻮم اﻻﻧﺴﺎﻧﻴﺔواﻻﺟﺘﻤﺎﻋﻴﺔ</a:t>
            </a:r>
          </a:p>
          <a:p>
            <a:pPr algn="ctr" rtl="true">
              <a:lnSpc>
                <a:spcPts val="5356"/>
              </a:lnSpc>
            </a:pPr>
            <a:r>
              <a:rPr lang="ar-EG" b="true" sz="3825">
                <a:solidFill>
                  <a:srgbClr val="2B2B2B"/>
                </a:solidFill>
                <a:latin typeface="Noto Sans Arabic Bold"/>
                <a:ea typeface="Noto Sans Arabic Bold"/>
                <a:cs typeface="Noto Sans Arabic Bold"/>
                <a:sym typeface="Noto Sans Arabic Bold"/>
                <a:rtl val="true"/>
              </a:rPr>
              <a:t>ﻗﺴﻢ</a:t>
            </a:r>
            <a:r>
              <a:rPr lang="ar-EG" b="true" sz="3825">
                <a:solidFill>
                  <a:srgbClr val="000000"/>
                </a:solidFill>
                <a:latin typeface="Noto Sans Arabic Bold"/>
                <a:ea typeface="Noto Sans Arabic Bold"/>
                <a:cs typeface="Noto Sans Arabic Bold"/>
                <a:sym typeface="Noto Sans Arabic Bold"/>
                <a:rtl val="true"/>
              </a:rPr>
              <a:t> </a:t>
            </a:r>
            <a:r>
              <a:rPr lang="ar-EG" b="true" sz="3825">
                <a:solidFill>
                  <a:srgbClr val="2B2B2B"/>
                </a:solidFill>
                <a:latin typeface="Noto Sans Arabic Bold"/>
                <a:ea typeface="Noto Sans Arabic Bold"/>
                <a:cs typeface="Noto Sans Arabic Bold"/>
                <a:sym typeface="Noto Sans Arabic Bold"/>
                <a:rtl val="true"/>
              </a:rPr>
              <a:t>ﻋﻠﻢ</a:t>
            </a:r>
            <a:r>
              <a:rPr lang="ar-EG" b="true" sz="3825">
                <a:solidFill>
                  <a:srgbClr val="000000"/>
                </a:solidFill>
                <a:latin typeface="Noto Sans Arabic Bold"/>
                <a:ea typeface="Noto Sans Arabic Bold"/>
                <a:cs typeface="Noto Sans Arabic Bold"/>
                <a:sym typeface="Noto Sans Arabic Bold"/>
                <a:rtl val="true"/>
              </a:rPr>
              <a:t> </a:t>
            </a:r>
            <a:r>
              <a:rPr lang="ar-EG" b="true" sz="3825">
                <a:solidFill>
                  <a:srgbClr val="2B2B2B"/>
                </a:solidFill>
                <a:latin typeface="Noto Sans Arabic Bold"/>
                <a:ea typeface="Noto Sans Arabic Bold"/>
                <a:cs typeface="Noto Sans Arabic Bold"/>
                <a:sym typeface="Noto Sans Arabic Bold"/>
                <a:rtl val="true"/>
              </a:rPr>
              <a:t>اﻟﻨﻔﺲ</a:t>
            </a:r>
          </a:p>
        </p:txBody>
      </p:sp>
      <p:sp>
        <p:nvSpPr>
          <p:cNvPr name="TextBox 26" id="26"/>
          <p:cNvSpPr txBox="true"/>
          <p:nvPr/>
        </p:nvSpPr>
        <p:spPr>
          <a:xfrm rot="0">
            <a:off x="7131006" y="1699289"/>
            <a:ext cx="109528" cy="644481"/>
          </a:xfrm>
          <a:prstGeom prst="rect">
            <a:avLst/>
          </a:prstGeom>
        </p:spPr>
        <p:txBody>
          <a:bodyPr anchor="t" rtlCol="false" tIns="0" lIns="0" bIns="0" rIns="0">
            <a:spAutoFit/>
          </a:bodyPr>
          <a:lstStyle/>
          <a:p>
            <a:pPr algn="l">
              <a:lnSpc>
                <a:spcPts val="4357"/>
              </a:lnSpc>
            </a:pPr>
            <a:r>
              <a:rPr lang="en-US" b="true" sz="3825">
                <a:solidFill>
                  <a:srgbClr val="2B2B2B"/>
                </a:solidFill>
                <a:latin typeface="Agrandir Bold"/>
                <a:ea typeface="Agrandir Bold"/>
                <a:cs typeface="Agrandir Bold"/>
                <a:sym typeface="Agrandir Bold"/>
              </a:rPr>
              <a:t>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797996" y="0"/>
            <a:ext cx="8490004" cy="5572916"/>
          </a:xfrm>
          <a:custGeom>
            <a:avLst/>
            <a:gdLst/>
            <a:ahLst/>
            <a:cxnLst/>
            <a:rect r="r" b="b" t="t" l="l"/>
            <a:pathLst>
              <a:path h="5572916" w="8490004">
                <a:moveTo>
                  <a:pt x="0" y="0"/>
                </a:moveTo>
                <a:lnTo>
                  <a:pt x="8490004" y="0"/>
                </a:lnTo>
                <a:lnTo>
                  <a:pt x="8490004" y="5572916"/>
                </a:lnTo>
                <a:lnTo>
                  <a:pt x="0" y="5572916"/>
                </a:lnTo>
                <a:lnTo>
                  <a:pt x="0" y="0"/>
                </a:lnTo>
                <a:close/>
              </a:path>
            </a:pathLst>
          </a:custGeom>
          <a:blipFill>
            <a:blip r:embed="rId2">
              <a:alphaModFix amt="30000"/>
            </a:blip>
            <a:stretch>
              <a:fillRect l="0" t="-126938" r="-49040" b="-40"/>
            </a:stretch>
          </a:blipFill>
        </p:spPr>
      </p:sp>
      <p:sp>
        <p:nvSpPr>
          <p:cNvPr name="Freeform 3" id="3"/>
          <p:cNvSpPr/>
          <p:nvPr/>
        </p:nvSpPr>
        <p:spPr>
          <a:xfrm flipH="false" flipV="false" rot="0">
            <a:off x="10544575" y="-63503"/>
            <a:ext cx="7806928" cy="4947237"/>
          </a:xfrm>
          <a:custGeom>
            <a:avLst/>
            <a:gdLst/>
            <a:ahLst/>
            <a:cxnLst/>
            <a:rect r="r" b="b" t="t" l="l"/>
            <a:pathLst>
              <a:path h="4947237" w="7806928">
                <a:moveTo>
                  <a:pt x="0" y="0"/>
                </a:moveTo>
                <a:lnTo>
                  <a:pt x="7806928" y="0"/>
                </a:lnTo>
                <a:lnTo>
                  <a:pt x="7806928" y="4947237"/>
                </a:lnTo>
                <a:lnTo>
                  <a:pt x="0" y="49472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a:grpSpLocks noChangeAspect="true"/>
          </p:cNvGrpSpPr>
          <p:nvPr/>
        </p:nvGrpSpPr>
        <p:grpSpPr>
          <a:xfrm rot="0">
            <a:off x="10975657" y="1535868"/>
            <a:ext cx="6778552" cy="6778552"/>
            <a:chOff x="0" y="0"/>
            <a:chExt cx="9038069" cy="9038069"/>
          </a:xfrm>
        </p:grpSpPr>
        <p:sp>
          <p:nvSpPr>
            <p:cNvPr name="Freeform 5" id="5"/>
            <p:cNvSpPr/>
            <p:nvPr/>
          </p:nvSpPr>
          <p:spPr>
            <a:xfrm flipH="false" flipV="false" rot="0">
              <a:off x="0" y="0"/>
              <a:ext cx="9038082" cy="9038082"/>
            </a:xfrm>
            <a:custGeom>
              <a:avLst/>
              <a:gdLst/>
              <a:ahLst/>
              <a:cxnLst/>
              <a:rect r="r" b="b" t="t" l="l"/>
              <a:pathLst>
                <a:path h="9038082" w="9038082">
                  <a:moveTo>
                    <a:pt x="4519041" y="0"/>
                  </a:moveTo>
                  <a:cubicBezTo>
                    <a:pt x="2023237" y="0"/>
                    <a:pt x="0" y="2023237"/>
                    <a:pt x="0" y="4519041"/>
                  </a:cubicBezTo>
                  <a:cubicBezTo>
                    <a:pt x="0" y="7014083"/>
                    <a:pt x="2022094" y="9036939"/>
                    <a:pt x="4516882" y="9038082"/>
                  </a:cubicBezTo>
                  <a:lnTo>
                    <a:pt x="4521200" y="9038082"/>
                  </a:lnTo>
                  <a:cubicBezTo>
                    <a:pt x="7009892" y="9036938"/>
                    <a:pt x="9028303" y="7023861"/>
                    <a:pt x="9038082" y="4537328"/>
                  </a:cubicBezTo>
                  <a:lnTo>
                    <a:pt x="9038082" y="4537328"/>
                  </a:lnTo>
                  <a:lnTo>
                    <a:pt x="9038082" y="4500625"/>
                  </a:lnTo>
                  <a:lnTo>
                    <a:pt x="9038082" y="4500625"/>
                  </a:lnTo>
                  <a:cubicBezTo>
                    <a:pt x="9028049" y="2013204"/>
                    <a:pt x="7008622" y="0"/>
                    <a:pt x="4519041" y="0"/>
                  </a:cubicBezTo>
                  <a:close/>
                </a:path>
              </a:pathLst>
            </a:custGeom>
            <a:blipFill>
              <a:blip r:embed="rId5"/>
              <a:stretch>
                <a:fillRect l="-32644" t="0" r="-32555" b="0"/>
              </a:stretch>
            </a:blipFill>
          </p:spPr>
        </p:sp>
      </p:grpSp>
      <p:sp>
        <p:nvSpPr>
          <p:cNvPr name="Freeform 6" id="6"/>
          <p:cNvSpPr/>
          <p:nvPr/>
        </p:nvSpPr>
        <p:spPr>
          <a:xfrm flipH="false" flipV="false" rot="-10800000">
            <a:off x="0" y="7603988"/>
            <a:ext cx="4021998" cy="2683012"/>
          </a:xfrm>
          <a:custGeom>
            <a:avLst/>
            <a:gdLst/>
            <a:ahLst/>
            <a:cxnLst/>
            <a:rect r="r" b="b" t="t" l="l"/>
            <a:pathLst>
              <a:path h="2683012" w="4021998">
                <a:moveTo>
                  <a:pt x="0" y="0"/>
                </a:moveTo>
                <a:lnTo>
                  <a:pt x="4021998" y="0"/>
                </a:lnTo>
                <a:lnTo>
                  <a:pt x="4021998" y="2683012"/>
                </a:lnTo>
                <a:lnTo>
                  <a:pt x="0" y="2683012"/>
                </a:lnTo>
                <a:lnTo>
                  <a:pt x="0" y="0"/>
                </a:lnTo>
                <a:close/>
              </a:path>
            </a:pathLst>
          </a:custGeom>
          <a:blipFill>
            <a:blip r:embed="rId2">
              <a:alphaModFix amt="30000"/>
            </a:blip>
            <a:stretch>
              <a:fillRect l="0" t="-164646" r="-76600" b="0"/>
            </a:stretch>
          </a:blipFill>
        </p:spPr>
      </p:sp>
      <p:sp>
        <p:nvSpPr>
          <p:cNvPr name="Freeform 7" id="7"/>
          <p:cNvSpPr/>
          <p:nvPr/>
        </p:nvSpPr>
        <p:spPr>
          <a:xfrm flipH="false" flipV="false" rot="0">
            <a:off x="-63503" y="7964262"/>
            <a:ext cx="3694281" cy="2386241"/>
          </a:xfrm>
          <a:custGeom>
            <a:avLst/>
            <a:gdLst/>
            <a:ahLst/>
            <a:cxnLst/>
            <a:rect r="r" b="b" t="t" l="l"/>
            <a:pathLst>
              <a:path h="2386241" w="3694281">
                <a:moveTo>
                  <a:pt x="0" y="0"/>
                </a:moveTo>
                <a:lnTo>
                  <a:pt x="3694281" y="0"/>
                </a:lnTo>
                <a:lnTo>
                  <a:pt x="3694281" y="2386241"/>
                </a:lnTo>
                <a:lnTo>
                  <a:pt x="0" y="23862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8408832" y="7882776"/>
            <a:ext cx="431644" cy="431644"/>
          </a:xfrm>
          <a:custGeom>
            <a:avLst/>
            <a:gdLst/>
            <a:ahLst/>
            <a:cxnLst/>
            <a:rect r="r" b="b" t="t" l="l"/>
            <a:pathLst>
              <a:path h="431644" w="431644">
                <a:moveTo>
                  <a:pt x="0" y="0"/>
                </a:moveTo>
                <a:lnTo>
                  <a:pt x="431644" y="0"/>
                </a:lnTo>
                <a:lnTo>
                  <a:pt x="431644" y="431644"/>
                </a:lnTo>
                <a:lnTo>
                  <a:pt x="0" y="43164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9109434" y="7882776"/>
            <a:ext cx="431644" cy="431644"/>
          </a:xfrm>
          <a:custGeom>
            <a:avLst/>
            <a:gdLst/>
            <a:ahLst/>
            <a:cxnLst/>
            <a:rect r="r" b="b" t="t" l="l"/>
            <a:pathLst>
              <a:path h="431644" w="431644">
                <a:moveTo>
                  <a:pt x="0" y="0"/>
                </a:moveTo>
                <a:lnTo>
                  <a:pt x="431644" y="0"/>
                </a:lnTo>
                <a:lnTo>
                  <a:pt x="431644" y="431644"/>
                </a:lnTo>
                <a:lnTo>
                  <a:pt x="0" y="431644"/>
                </a:lnTo>
                <a:lnTo>
                  <a:pt x="0" y="0"/>
                </a:lnTo>
                <a:close/>
              </a:path>
            </a:pathLst>
          </a:custGeom>
          <a:blipFill>
            <a:blip r:embed="rId8">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9807778" y="7882776"/>
            <a:ext cx="431644" cy="431644"/>
          </a:xfrm>
          <a:custGeom>
            <a:avLst/>
            <a:gdLst/>
            <a:ahLst/>
            <a:cxnLst/>
            <a:rect r="r" b="b" t="t" l="l"/>
            <a:pathLst>
              <a:path h="431644" w="431644">
                <a:moveTo>
                  <a:pt x="0" y="0"/>
                </a:moveTo>
                <a:lnTo>
                  <a:pt x="431645" y="0"/>
                </a:lnTo>
                <a:lnTo>
                  <a:pt x="431645" y="431644"/>
                </a:lnTo>
                <a:lnTo>
                  <a:pt x="0" y="431644"/>
                </a:lnTo>
                <a:lnTo>
                  <a:pt x="0" y="0"/>
                </a:lnTo>
                <a:close/>
              </a:path>
            </a:pathLst>
          </a:custGeom>
          <a:blipFill>
            <a:blip r:embed="rId8">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1851327" y="4874600"/>
            <a:ext cx="1076325" cy="1076325"/>
          </a:xfrm>
          <a:custGeom>
            <a:avLst/>
            <a:gdLst/>
            <a:ahLst/>
            <a:cxnLst/>
            <a:rect r="r" b="b" t="t" l="l"/>
            <a:pathLst>
              <a:path h="1076325" w="1076325">
                <a:moveTo>
                  <a:pt x="0" y="0"/>
                </a:moveTo>
                <a:lnTo>
                  <a:pt x="1076325" y="0"/>
                </a:lnTo>
                <a:lnTo>
                  <a:pt x="1076325" y="1076325"/>
                </a:lnTo>
                <a:lnTo>
                  <a:pt x="0" y="1076325"/>
                </a:lnTo>
                <a:lnTo>
                  <a:pt x="0" y="0"/>
                </a:lnTo>
                <a:close/>
              </a:path>
            </a:pathLst>
          </a:custGeom>
          <a:blipFill>
            <a:blip r:embed="rId12"/>
            <a:stretch>
              <a:fillRect l="0" t="0" r="0" b="0"/>
            </a:stretch>
          </a:blipFill>
        </p:spPr>
      </p:sp>
      <p:grpSp>
        <p:nvGrpSpPr>
          <p:cNvPr name="Group 12" id="12"/>
          <p:cNvGrpSpPr>
            <a:grpSpLocks noChangeAspect="true"/>
          </p:cNvGrpSpPr>
          <p:nvPr/>
        </p:nvGrpSpPr>
        <p:grpSpPr>
          <a:xfrm rot="0">
            <a:off x="1851327" y="4874600"/>
            <a:ext cx="1078811" cy="1078811"/>
            <a:chOff x="0" y="0"/>
            <a:chExt cx="1078814" cy="1078814"/>
          </a:xfrm>
        </p:grpSpPr>
        <p:sp>
          <p:nvSpPr>
            <p:cNvPr name="Freeform 13" id="13"/>
            <p:cNvSpPr/>
            <p:nvPr/>
          </p:nvSpPr>
          <p:spPr>
            <a:xfrm flipH="false" flipV="false" rot="0">
              <a:off x="0" y="0"/>
              <a:ext cx="1078865" cy="1078865"/>
            </a:xfrm>
            <a:custGeom>
              <a:avLst/>
              <a:gdLst/>
              <a:ahLst/>
              <a:cxnLst/>
              <a:rect r="r" b="b" t="t" l="l"/>
              <a:pathLst>
                <a:path h="1078865" w="1078865">
                  <a:moveTo>
                    <a:pt x="0" y="1078865"/>
                  </a:moveTo>
                  <a:lnTo>
                    <a:pt x="1078865" y="1078865"/>
                  </a:lnTo>
                  <a:lnTo>
                    <a:pt x="1078865" y="0"/>
                  </a:lnTo>
                  <a:lnTo>
                    <a:pt x="0" y="0"/>
                  </a:lnTo>
                  <a:close/>
                </a:path>
              </a:pathLst>
            </a:custGeom>
            <a:solidFill>
              <a:srgbClr val="000000">
                <a:alpha val="0"/>
              </a:srgbClr>
            </a:solidFill>
          </p:spPr>
        </p:sp>
      </p:grpSp>
      <p:grpSp>
        <p:nvGrpSpPr>
          <p:cNvPr name="Group 14" id="14"/>
          <p:cNvGrpSpPr>
            <a:grpSpLocks noChangeAspect="true"/>
          </p:cNvGrpSpPr>
          <p:nvPr/>
        </p:nvGrpSpPr>
        <p:grpSpPr>
          <a:xfrm rot="0">
            <a:off x="-63503" y="7539514"/>
            <a:ext cx="4149023" cy="2810989"/>
            <a:chOff x="0" y="0"/>
            <a:chExt cx="4149026" cy="2810993"/>
          </a:xfrm>
        </p:grpSpPr>
        <p:sp>
          <p:nvSpPr>
            <p:cNvPr name="Freeform 15" id="15"/>
            <p:cNvSpPr/>
            <p:nvPr/>
          </p:nvSpPr>
          <p:spPr>
            <a:xfrm flipH="false" flipV="false" rot="0">
              <a:off x="63500" y="63500"/>
              <a:ext cx="4021963" cy="2684018"/>
            </a:xfrm>
            <a:custGeom>
              <a:avLst/>
              <a:gdLst/>
              <a:ahLst/>
              <a:cxnLst/>
              <a:rect r="r" b="b" t="t" l="l"/>
              <a:pathLst>
                <a:path h="2684018" w="4021963">
                  <a:moveTo>
                    <a:pt x="0" y="0"/>
                  </a:moveTo>
                  <a:lnTo>
                    <a:pt x="0" y="2684018"/>
                  </a:lnTo>
                  <a:lnTo>
                    <a:pt x="4021963" y="2684018"/>
                  </a:lnTo>
                  <a:lnTo>
                    <a:pt x="4021963" y="0"/>
                  </a:lnTo>
                  <a:close/>
                </a:path>
              </a:pathLst>
            </a:custGeom>
            <a:solidFill>
              <a:srgbClr val="000000">
                <a:alpha val="0"/>
              </a:srgbClr>
            </a:solidFill>
          </p:spPr>
        </p:sp>
        <p:sp>
          <p:nvSpPr>
            <p:cNvPr name="Freeform 16" id="16"/>
            <p:cNvSpPr/>
            <p:nvPr/>
          </p:nvSpPr>
          <p:spPr>
            <a:xfrm flipH="false" flipV="false" rot="0">
              <a:off x="63500" y="1787144"/>
              <a:ext cx="1626870" cy="960374"/>
            </a:xfrm>
            <a:custGeom>
              <a:avLst/>
              <a:gdLst/>
              <a:ahLst/>
              <a:cxnLst/>
              <a:rect r="r" b="b" t="t" l="l"/>
              <a:pathLst>
                <a:path h="960374" w="1626870">
                  <a:moveTo>
                    <a:pt x="0" y="0"/>
                  </a:moveTo>
                  <a:lnTo>
                    <a:pt x="0" y="960374"/>
                  </a:lnTo>
                  <a:lnTo>
                    <a:pt x="1626870" y="960374"/>
                  </a:lnTo>
                  <a:lnTo>
                    <a:pt x="1626870" y="0"/>
                  </a:lnTo>
                  <a:close/>
                </a:path>
              </a:pathLst>
            </a:custGeom>
            <a:solidFill>
              <a:srgbClr val="000000">
                <a:alpha val="0"/>
              </a:srgbClr>
            </a:solidFill>
          </p:spPr>
        </p:sp>
      </p:grpSp>
      <p:grpSp>
        <p:nvGrpSpPr>
          <p:cNvPr name="Group 17" id="17"/>
          <p:cNvGrpSpPr>
            <a:grpSpLocks noChangeAspect="true"/>
          </p:cNvGrpSpPr>
          <p:nvPr/>
        </p:nvGrpSpPr>
        <p:grpSpPr>
          <a:xfrm rot="0">
            <a:off x="8408832" y="7882776"/>
            <a:ext cx="431644" cy="431644"/>
            <a:chOff x="0" y="0"/>
            <a:chExt cx="431635" cy="431635"/>
          </a:xfrm>
        </p:grpSpPr>
        <p:sp>
          <p:nvSpPr>
            <p:cNvPr name="Freeform 18" id="18"/>
            <p:cNvSpPr/>
            <p:nvPr/>
          </p:nvSpPr>
          <p:spPr>
            <a:xfrm flipH="false" flipV="false" rot="0">
              <a:off x="0" y="0"/>
              <a:ext cx="431673" cy="431673"/>
            </a:xfrm>
            <a:custGeom>
              <a:avLst/>
              <a:gdLst/>
              <a:ahLst/>
              <a:cxnLst/>
              <a:rect r="r" b="b" t="t" l="l"/>
              <a:pathLst>
                <a:path h="431673" w="431673">
                  <a:moveTo>
                    <a:pt x="0" y="431673"/>
                  </a:moveTo>
                  <a:lnTo>
                    <a:pt x="431673" y="431673"/>
                  </a:lnTo>
                  <a:lnTo>
                    <a:pt x="431673" y="0"/>
                  </a:lnTo>
                  <a:lnTo>
                    <a:pt x="0" y="0"/>
                  </a:lnTo>
                  <a:close/>
                </a:path>
              </a:pathLst>
            </a:custGeom>
            <a:solidFill>
              <a:srgbClr val="000000">
                <a:alpha val="0"/>
              </a:srgbClr>
            </a:solidFill>
          </p:spPr>
        </p:sp>
      </p:grpSp>
      <p:grpSp>
        <p:nvGrpSpPr>
          <p:cNvPr name="Group 19" id="19"/>
          <p:cNvGrpSpPr>
            <a:grpSpLocks noChangeAspect="true"/>
          </p:cNvGrpSpPr>
          <p:nvPr/>
        </p:nvGrpSpPr>
        <p:grpSpPr>
          <a:xfrm rot="0">
            <a:off x="9109434" y="7882776"/>
            <a:ext cx="431644" cy="431644"/>
            <a:chOff x="0" y="0"/>
            <a:chExt cx="431635" cy="431635"/>
          </a:xfrm>
        </p:grpSpPr>
        <p:sp>
          <p:nvSpPr>
            <p:cNvPr name="Freeform 20" id="20"/>
            <p:cNvSpPr/>
            <p:nvPr/>
          </p:nvSpPr>
          <p:spPr>
            <a:xfrm flipH="false" flipV="false" rot="0">
              <a:off x="0" y="0"/>
              <a:ext cx="431673" cy="431673"/>
            </a:xfrm>
            <a:custGeom>
              <a:avLst/>
              <a:gdLst/>
              <a:ahLst/>
              <a:cxnLst/>
              <a:rect r="r" b="b" t="t" l="l"/>
              <a:pathLst>
                <a:path h="431673" w="431673">
                  <a:moveTo>
                    <a:pt x="0" y="431673"/>
                  </a:moveTo>
                  <a:lnTo>
                    <a:pt x="431673" y="431673"/>
                  </a:lnTo>
                  <a:lnTo>
                    <a:pt x="431673" y="0"/>
                  </a:lnTo>
                  <a:lnTo>
                    <a:pt x="0" y="0"/>
                  </a:lnTo>
                  <a:close/>
                </a:path>
              </a:pathLst>
            </a:custGeom>
            <a:solidFill>
              <a:srgbClr val="000000">
                <a:alpha val="0"/>
              </a:srgbClr>
            </a:solidFill>
          </p:spPr>
        </p:sp>
      </p:grpSp>
      <p:grpSp>
        <p:nvGrpSpPr>
          <p:cNvPr name="Group 21" id="21"/>
          <p:cNvGrpSpPr>
            <a:grpSpLocks noChangeAspect="true"/>
          </p:cNvGrpSpPr>
          <p:nvPr/>
        </p:nvGrpSpPr>
        <p:grpSpPr>
          <a:xfrm rot="0">
            <a:off x="9807778" y="7882776"/>
            <a:ext cx="431644" cy="431644"/>
            <a:chOff x="0" y="0"/>
            <a:chExt cx="431635" cy="431635"/>
          </a:xfrm>
        </p:grpSpPr>
        <p:sp>
          <p:nvSpPr>
            <p:cNvPr name="Freeform 22" id="22"/>
            <p:cNvSpPr/>
            <p:nvPr/>
          </p:nvSpPr>
          <p:spPr>
            <a:xfrm flipH="false" flipV="false" rot="0">
              <a:off x="0" y="0"/>
              <a:ext cx="431673" cy="431673"/>
            </a:xfrm>
            <a:custGeom>
              <a:avLst/>
              <a:gdLst/>
              <a:ahLst/>
              <a:cxnLst/>
              <a:rect r="r" b="b" t="t" l="l"/>
              <a:pathLst>
                <a:path h="431673" w="431673">
                  <a:moveTo>
                    <a:pt x="0" y="431673"/>
                  </a:moveTo>
                  <a:lnTo>
                    <a:pt x="431673" y="431673"/>
                  </a:lnTo>
                  <a:lnTo>
                    <a:pt x="431673" y="0"/>
                  </a:lnTo>
                  <a:lnTo>
                    <a:pt x="0" y="0"/>
                  </a:lnTo>
                  <a:close/>
                </a:path>
              </a:pathLst>
            </a:custGeom>
            <a:solidFill>
              <a:srgbClr val="000000">
                <a:alpha val="0"/>
              </a:srgbClr>
            </a:solidFill>
          </p:spPr>
        </p:sp>
      </p:grpSp>
      <p:grpSp>
        <p:nvGrpSpPr>
          <p:cNvPr name="Group 23" id="23"/>
          <p:cNvGrpSpPr>
            <a:grpSpLocks noChangeAspect="true"/>
          </p:cNvGrpSpPr>
          <p:nvPr/>
        </p:nvGrpSpPr>
        <p:grpSpPr>
          <a:xfrm rot="0">
            <a:off x="3094187" y="-63503"/>
            <a:ext cx="15257316" cy="8441417"/>
            <a:chOff x="0" y="0"/>
            <a:chExt cx="15257310" cy="8441423"/>
          </a:xfrm>
        </p:grpSpPr>
        <p:sp>
          <p:nvSpPr>
            <p:cNvPr name="Freeform 24" id="24"/>
            <p:cNvSpPr/>
            <p:nvPr/>
          </p:nvSpPr>
          <p:spPr>
            <a:xfrm flipH="false" flipV="false" rot="0">
              <a:off x="63500" y="5109845"/>
              <a:ext cx="6615430" cy="725805"/>
            </a:xfrm>
            <a:custGeom>
              <a:avLst/>
              <a:gdLst/>
              <a:ahLst/>
              <a:cxnLst/>
              <a:rect r="r" b="b" t="t" l="l"/>
              <a:pathLst>
                <a:path h="725805" w="6615430">
                  <a:moveTo>
                    <a:pt x="90678" y="0"/>
                  </a:moveTo>
                  <a:lnTo>
                    <a:pt x="6524752" y="0"/>
                  </a:lnTo>
                  <a:cubicBezTo>
                    <a:pt x="6574917" y="0"/>
                    <a:pt x="6615430" y="40640"/>
                    <a:pt x="6615430" y="90678"/>
                  </a:cubicBezTo>
                  <a:lnTo>
                    <a:pt x="6615430" y="635000"/>
                  </a:lnTo>
                  <a:cubicBezTo>
                    <a:pt x="6615430" y="685166"/>
                    <a:pt x="6574790" y="725679"/>
                    <a:pt x="6524752" y="725679"/>
                  </a:cubicBezTo>
                  <a:lnTo>
                    <a:pt x="90678" y="725679"/>
                  </a:lnTo>
                  <a:cubicBezTo>
                    <a:pt x="40640" y="725805"/>
                    <a:pt x="0" y="685165"/>
                    <a:pt x="0" y="635127"/>
                  </a:cubicBezTo>
                  <a:lnTo>
                    <a:pt x="0" y="90678"/>
                  </a:lnTo>
                  <a:cubicBezTo>
                    <a:pt x="0" y="40513"/>
                    <a:pt x="40640" y="0"/>
                    <a:pt x="90678" y="0"/>
                  </a:cubicBezTo>
                  <a:close/>
                </a:path>
              </a:pathLst>
            </a:custGeom>
            <a:solidFill>
              <a:srgbClr val="48CFAE"/>
            </a:solidFill>
          </p:spPr>
        </p:sp>
        <p:sp>
          <p:nvSpPr>
            <p:cNvPr name="Freeform 25" id="25"/>
            <p:cNvSpPr/>
            <p:nvPr/>
          </p:nvSpPr>
          <p:spPr>
            <a:xfrm flipH="false" flipV="false" rot="0">
              <a:off x="6703822" y="63500"/>
              <a:ext cx="8489950" cy="5577078"/>
            </a:xfrm>
            <a:custGeom>
              <a:avLst/>
              <a:gdLst/>
              <a:ahLst/>
              <a:cxnLst/>
              <a:rect r="r" b="b" t="t" l="l"/>
              <a:pathLst>
                <a:path h="5577078" w="8489950">
                  <a:moveTo>
                    <a:pt x="0" y="0"/>
                  </a:moveTo>
                  <a:lnTo>
                    <a:pt x="0" y="5577078"/>
                  </a:lnTo>
                  <a:lnTo>
                    <a:pt x="8489950" y="5577078"/>
                  </a:lnTo>
                  <a:lnTo>
                    <a:pt x="8489950" y="0"/>
                  </a:lnTo>
                  <a:close/>
                </a:path>
              </a:pathLst>
            </a:custGeom>
            <a:solidFill>
              <a:srgbClr val="000000">
                <a:alpha val="0"/>
              </a:srgbClr>
            </a:solidFill>
          </p:spPr>
        </p:sp>
        <p:sp>
          <p:nvSpPr>
            <p:cNvPr name="Freeform 26" id="26"/>
            <p:cNvSpPr/>
            <p:nvPr/>
          </p:nvSpPr>
          <p:spPr>
            <a:xfrm flipH="false" flipV="false" rot="0">
              <a:off x="7881493" y="1599311"/>
              <a:ext cx="6778626" cy="6778625"/>
            </a:xfrm>
            <a:custGeom>
              <a:avLst/>
              <a:gdLst/>
              <a:ahLst/>
              <a:cxnLst/>
              <a:rect r="r" b="b" t="t" l="l"/>
              <a:pathLst>
                <a:path h="6778625" w="6778626">
                  <a:moveTo>
                    <a:pt x="0" y="6778625"/>
                  </a:moveTo>
                  <a:lnTo>
                    <a:pt x="6778626" y="6778625"/>
                  </a:lnTo>
                  <a:lnTo>
                    <a:pt x="6778626" y="0"/>
                  </a:lnTo>
                  <a:lnTo>
                    <a:pt x="0" y="0"/>
                  </a:lnTo>
                  <a:close/>
                </a:path>
              </a:pathLst>
            </a:custGeom>
            <a:solidFill>
              <a:srgbClr val="000000">
                <a:alpha val="0"/>
              </a:srgbClr>
            </a:solidFill>
          </p:spPr>
        </p:sp>
      </p:grpSp>
      <p:sp>
        <p:nvSpPr>
          <p:cNvPr name="TextBox 27" id="27"/>
          <p:cNvSpPr txBox="true"/>
          <p:nvPr/>
        </p:nvSpPr>
        <p:spPr>
          <a:xfrm rot="0">
            <a:off x="1439227" y="3065288"/>
            <a:ext cx="9705356" cy="937879"/>
          </a:xfrm>
          <a:prstGeom prst="rect">
            <a:avLst/>
          </a:prstGeom>
        </p:spPr>
        <p:txBody>
          <a:bodyPr anchor="t" rtlCol="false" tIns="0" lIns="0" bIns="0" rIns="0">
            <a:spAutoFit/>
          </a:bodyPr>
          <a:lstStyle/>
          <a:p>
            <a:pPr algn="l" rtl="true">
              <a:lnSpc>
                <a:spcPts val="6504"/>
              </a:lnSpc>
            </a:pPr>
            <a:r>
              <a:rPr lang="ar-EG" b="true" sz="4646" spc="167">
                <a:solidFill>
                  <a:srgbClr val="2A2E3A"/>
                </a:solidFill>
                <a:latin typeface="Noto Sans Arabic Bold"/>
                <a:ea typeface="Noto Sans Arabic Bold"/>
                <a:cs typeface="Noto Sans Arabic Bold"/>
                <a:sym typeface="Noto Sans Arabic Bold"/>
                <a:rtl val="true"/>
              </a:rPr>
              <a:t>ﺷﻜﺮا ﻋﲆ ﺣﺴﻦ اﺻﻐﺎﺋﻜﻢ وﻣﺘﺎﺑﻌﺘﻜﻢ</a:t>
            </a:r>
          </a:p>
        </p:txBody>
      </p:sp>
      <p:sp>
        <p:nvSpPr>
          <p:cNvPr name="TextBox 28" id="28"/>
          <p:cNvSpPr txBox="true"/>
          <p:nvPr/>
        </p:nvSpPr>
        <p:spPr>
          <a:xfrm rot="0">
            <a:off x="3340560" y="5045212"/>
            <a:ext cx="6374740" cy="624726"/>
          </a:xfrm>
          <a:prstGeom prst="rect">
            <a:avLst/>
          </a:prstGeom>
        </p:spPr>
        <p:txBody>
          <a:bodyPr anchor="t" rtlCol="false" tIns="0" lIns="0" bIns="0" rIns="0">
            <a:spAutoFit/>
          </a:bodyPr>
          <a:lstStyle/>
          <a:p>
            <a:pPr algn="l">
              <a:lnSpc>
                <a:spcPts val="5038"/>
              </a:lnSpc>
            </a:pPr>
            <a:r>
              <a:rPr lang="en-US" b="true" sz="3599">
                <a:solidFill>
                  <a:srgbClr val="33326B"/>
                </a:solidFill>
                <a:latin typeface="TT Chocolates Bold"/>
                <a:ea typeface="TT Chocolates Bold"/>
                <a:cs typeface="TT Chocolates Bold"/>
                <a:sym typeface="TT Chocolates Bold"/>
              </a:rPr>
              <a:t>ahlam.houari@univ-tlemcen.dz</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8231040">
            <a:off x="13581307" y="-2029206"/>
            <a:ext cx="1163384" cy="12563475"/>
            <a:chOff x="0" y="0"/>
            <a:chExt cx="1551178" cy="16751300"/>
          </a:xfrm>
        </p:grpSpPr>
        <p:sp>
          <p:nvSpPr>
            <p:cNvPr name="Freeform 3" id="3"/>
            <p:cNvSpPr/>
            <p:nvPr/>
          </p:nvSpPr>
          <p:spPr>
            <a:xfrm flipH="false" flipV="false" rot="0">
              <a:off x="0" y="0"/>
              <a:ext cx="1551178" cy="16751300"/>
            </a:xfrm>
            <a:custGeom>
              <a:avLst/>
              <a:gdLst/>
              <a:ahLst/>
              <a:cxnLst/>
              <a:rect r="r" b="b" t="t" l="l"/>
              <a:pathLst>
                <a:path h="16751300" w="1551178">
                  <a:moveTo>
                    <a:pt x="1472819" y="16751300"/>
                  </a:moveTo>
                  <a:lnTo>
                    <a:pt x="1551178" y="16751300"/>
                  </a:lnTo>
                  <a:lnTo>
                    <a:pt x="1551178" y="0"/>
                  </a:lnTo>
                  <a:lnTo>
                    <a:pt x="1037971" y="0"/>
                  </a:lnTo>
                  <a:lnTo>
                    <a:pt x="0" y="1120267"/>
                  </a:lnTo>
                  <a:lnTo>
                    <a:pt x="0" y="15386686"/>
                  </a:lnTo>
                  <a:close/>
                </a:path>
              </a:pathLst>
            </a:custGeom>
            <a:blipFill>
              <a:blip r:embed="rId2"/>
              <a:stretch>
                <a:fillRect l="-1992038" t="-40809" r="-641" b="-52973"/>
              </a:stretch>
            </a:blipFill>
          </p:spPr>
        </p:sp>
      </p:grpSp>
      <p:grpSp>
        <p:nvGrpSpPr>
          <p:cNvPr name="Group 4" id="4"/>
          <p:cNvGrpSpPr>
            <a:grpSpLocks noChangeAspect="true"/>
          </p:cNvGrpSpPr>
          <p:nvPr/>
        </p:nvGrpSpPr>
        <p:grpSpPr>
          <a:xfrm rot="0">
            <a:off x="-63503" y="7296874"/>
            <a:ext cx="3059687" cy="3053629"/>
            <a:chOff x="0" y="0"/>
            <a:chExt cx="3059684" cy="3053626"/>
          </a:xfrm>
        </p:grpSpPr>
        <p:sp>
          <p:nvSpPr>
            <p:cNvPr name="Freeform 5" id="5"/>
            <p:cNvSpPr/>
            <p:nvPr/>
          </p:nvSpPr>
          <p:spPr>
            <a:xfrm flipH="false" flipV="false" rot="0">
              <a:off x="63500" y="885190"/>
              <a:ext cx="2104898" cy="2104898"/>
            </a:xfrm>
            <a:custGeom>
              <a:avLst/>
              <a:gdLst/>
              <a:ahLst/>
              <a:cxnLst/>
              <a:rect r="r" b="b" t="t" l="l"/>
              <a:pathLst>
                <a:path h="2104898" w="2104898">
                  <a:moveTo>
                    <a:pt x="0" y="0"/>
                  </a:moveTo>
                  <a:lnTo>
                    <a:pt x="0" y="2104898"/>
                  </a:lnTo>
                  <a:lnTo>
                    <a:pt x="2104898" y="2104898"/>
                  </a:lnTo>
                  <a:lnTo>
                    <a:pt x="0" y="0"/>
                  </a:lnTo>
                  <a:close/>
                </a:path>
              </a:pathLst>
            </a:custGeom>
            <a:solidFill>
              <a:srgbClr val="052A47"/>
            </a:solidFill>
          </p:spPr>
        </p:sp>
        <p:sp>
          <p:nvSpPr>
            <p:cNvPr name="Freeform 6" id="6"/>
            <p:cNvSpPr/>
            <p:nvPr/>
          </p:nvSpPr>
          <p:spPr>
            <a:xfrm flipH="false" flipV="false" rot="0">
              <a:off x="63500" y="572262"/>
              <a:ext cx="2417826" cy="2417826"/>
            </a:xfrm>
            <a:custGeom>
              <a:avLst/>
              <a:gdLst/>
              <a:ahLst/>
              <a:cxnLst/>
              <a:rect r="r" b="b" t="t" l="l"/>
              <a:pathLst>
                <a:path h="2417826" w="2417826">
                  <a:moveTo>
                    <a:pt x="0" y="0"/>
                  </a:moveTo>
                  <a:lnTo>
                    <a:pt x="0" y="43815"/>
                  </a:lnTo>
                  <a:lnTo>
                    <a:pt x="2374011" y="2417826"/>
                  </a:lnTo>
                  <a:lnTo>
                    <a:pt x="2417826" y="2417826"/>
                  </a:lnTo>
                  <a:lnTo>
                    <a:pt x="0" y="0"/>
                  </a:lnTo>
                  <a:close/>
                </a:path>
              </a:pathLst>
            </a:custGeom>
            <a:solidFill>
              <a:srgbClr val="052A47"/>
            </a:solidFill>
          </p:spPr>
        </p:sp>
        <p:sp>
          <p:nvSpPr>
            <p:cNvPr name="Freeform 7" id="7"/>
            <p:cNvSpPr/>
            <p:nvPr/>
          </p:nvSpPr>
          <p:spPr>
            <a:xfrm flipH="false" flipV="false" rot="0">
              <a:off x="63500" y="63500"/>
              <a:ext cx="2932684" cy="2926588"/>
            </a:xfrm>
            <a:custGeom>
              <a:avLst/>
              <a:gdLst/>
              <a:ahLst/>
              <a:cxnLst/>
              <a:rect r="r" b="b" t="t" l="l"/>
              <a:pathLst>
                <a:path h="2926588" w="2932684">
                  <a:moveTo>
                    <a:pt x="0" y="0"/>
                  </a:moveTo>
                  <a:lnTo>
                    <a:pt x="0" y="2926588"/>
                  </a:lnTo>
                  <a:lnTo>
                    <a:pt x="2932684" y="2926588"/>
                  </a:lnTo>
                  <a:lnTo>
                    <a:pt x="2932684" y="0"/>
                  </a:lnTo>
                  <a:close/>
                </a:path>
              </a:pathLst>
            </a:custGeom>
            <a:solidFill>
              <a:srgbClr val="000000">
                <a:alpha val="0"/>
              </a:srgbClr>
            </a:solidFill>
          </p:spPr>
        </p:sp>
      </p:grpSp>
      <p:grpSp>
        <p:nvGrpSpPr>
          <p:cNvPr name="Group 8" id="8"/>
          <p:cNvGrpSpPr>
            <a:grpSpLocks noChangeAspect="true"/>
          </p:cNvGrpSpPr>
          <p:nvPr/>
        </p:nvGrpSpPr>
        <p:grpSpPr>
          <a:xfrm rot="0">
            <a:off x="9466946" y="1303969"/>
            <a:ext cx="15903683" cy="12853454"/>
            <a:chOff x="0" y="0"/>
            <a:chExt cx="15903689" cy="12853454"/>
          </a:xfrm>
        </p:grpSpPr>
        <p:sp>
          <p:nvSpPr>
            <p:cNvPr name="Freeform 9" id="9"/>
            <p:cNvSpPr/>
            <p:nvPr/>
          </p:nvSpPr>
          <p:spPr>
            <a:xfrm flipH="false" flipV="false" rot="0">
              <a:off x="5758180" y="6049137"/>
              <a:ext cx="3126105" cy="4301363"/>
            </a:xfrm>
            <a:custGeom>
              <a:avLst/>
              <a:gdLst/>
              <a:ahLst/>
              <a:cxnLst/>
              <a:rect r="r" b="b" t="t" l="l"/>
              <a:pathLst>
                <a:path h="4301363" w="3126105">
                  <a:moveTo>
                    <a:pt x="3126105" y="0"/>
                  </a:moveTo>
                  <a:lnTo>
                    <a:pt x="0" y="2730500"/>
                  </a:lnTo>
                  <a:lnTo>
                    <a:pt x="1371981" y="4301363"/>
                  </a:lnTo>
                  <a:lnTo>
                    <a:pt x="3126105" y="4301363"/>
                  </a:lnTo>
                  <a:lnTo>
                    <a:pt x="3126105" y="0"/>
                  </a:lnTo>
                  <a:close/>
                </a:path>
              </a:pathLst>
            </a:custGeom>
            <a:solidFill>
              <a:srgbClr val="052A47"/>
            </a:solidFill>
          </p:spPr>
        </p:sp>
        <p:sp>
          <p:nvSpPr>
            <p:cNvPr name="Freeform 10" id="10"/>
            <p:cNvSpPr/>
            <p:nvPr/>
          </p:nvSpPr>
          <p:spPr>
            <a:xfrm flipH="false" flipV="false" rot="0">
              <a:off x="6723253" y="6828663"/>
              <a:ext cx="2161032" cy="3521837"/>
            </a:xfrm>
            <a:custGeom>
              <a:avLst/>
              <a:gdLst/>
              <a:ahLst/>
              <a:cxnLst/>
              <a:rect r="r" b="b" t="t" l="l"/>
              <a:pathLst>
                <a:path h="3521837" w="2161032">
                  <a:moveTo>
                    <a:pt x="2161032" y="0"/>
                  </a:moveTo>
                  <a:lnTo>
                    <a:pt x="1780921" y="331978"/>
                  </a:lnTo>
                  <a:lnTo>
                    <a:pt x="0" y="1887347"/>
                  </a:lnTo>
                  <a:lnTo>
                    <a:pt x="1427607" y="3521837"/>
                  </a:lnTo>
                  <a:lnTo>
                    <a:pt x="1478153" y="3521837"/>
                  </a:lnTo>
                  <a:lnTo>
                    <a:pt x="53848" y="1891030"/>
                  </a:lnTo>
                  <a:lnTo>
                    <a:pt x="2161032" y="50546"/>
                  </a:lnTo>
                  <a:lnTo>
                    <a:pt x="2161032" y="0"/>
                  </a:lnTo>
                  <a:close/>
                </a:path>
              </a:pathLst>
            </a:custGeom>
            <a:solidFill>
              <a:srgbClr val="80D12A"/>
            </a:solidFill>
          </p:spPr>
        </p:sp>
        <p:sp>
          <p:nvSpPr>
            <p:cNvPr name="Freeform 11" id="11"/>
            <p:cNvSpPr/>
            <p:nvPr/>
          </p:nvSpPr>
          <p:spPr>
            <a:xfrm flipH="false" flipV="false" rot="0">
              <a:off x="63500" y="63500"/>
              <a:ext cx="8820785" cy="9258300"/>
            </a:xfrm>
            <a:custGeom>
              <a:avLst/>
              <a:gdLst/>
              <a:ahLst/>
              <a:cxnLst/>
              <a:rect r="r" b="b" t="t" l="l"/>
              <a:pathLst>
                <a:path h="9258300" w="8820785">
                  <a:moveTo>
                    <a:pt x="0" y="0"/>
                  </a:moveTo>
                  <a:lnTo>
                    <a:pt x="0" y="9258300"/>
                  </a:lnTo>
                  <a:lnTo>
                    <a:pt x="8820785" y="9258300"/>
                  </a:lnTo>
                  <a:lnTo>
                    <a:pt x="8820785" y="0"/>
                  </a:lnTo>
                  <a:close/>
                </a:path>
              </a:pathLst>
            </a:custGeom>
            <a:solidFill>
              <a:srgbClr val="000000">
                <a:alpha val="0"/>
              </a:srgbClr>
            </a:solidFill>
          </p:spPr>
        </p:sp>
        <p:sp>
          <p:nvSpPr>
            <p:cNvPr name="Freeform 12" id="12"/>
            <p:cNvSpPr/>
            <p:nvPr/>
          </p:nvSpPr>
          <p:spPr>
            <a:xfrm flipH="false" flipV="false" rot="0">
              <a:off x="5758053" y="3030347"/>
              <a:ext cx="3126232" cy="7320153"/>
            </a:xfrm>
            <a:custGeom>
              <a:avLst/>
              <a:gdLst/>
              <a:ahLst/>
              <a:cxnLst/>
              <a:rect r="r" b="b" t="t" l="l"/>
              <a:pathLst>
                <a:path h="7320153" w="3126232">
                  <a:moveTo>
                    <a:pt x="0" y="0"/>
                  </a:moveTo>
                  <a:lnTo>
                    <a:pt x="0" y="7320153"/>
                  </a:lnTo>
                  <a:lnTo>
                    <a:pt x="3126232" y="7320153"/>
                  </a:lnTo>
                  <a:lnTo>
                    <a:pt x="3126232" y="0"/>
                  </a:lnTo>
                  <a:close/>
                </a:path>
              </a:pathLst>
            </a:custGeom>
            <a:solidFill>
              <a:srgbClr val="000000">
                <a:alpha val="0"/>
              </a:srgbClr>
            </a:solidFill>
          </p:spPr>
        </p:sp>
        <p:sp>
          <p:nvSpPr>
            <p:cNvPr name="Freeform 13" id="13"/>
            <p:cNvSpPr/>
            <p:nvPr/>
          </p:nvSpPr>
          <p:spPr>
            <a:xfrm flipH="false" flipV="false" rot="0">
              <a:off x="6723253" y="5805551"/>
              <a:ext cx="2161032" cy="4544949"/>
            </a:xfrm>
            <a:custGeom>
              <a:avLst/>
              <a:gdLst/>
              <a:ahLst/>
              <a:cxnLst/>
              <a:rect r="r" b="b" t="t" l="l"/>
              <a:pathLst>
                <a:path h="4544949" w="2161032">
                  <a:moveTo>
                    <a:pt x="0" y="0"/>
                  </a:moveTo>
                  <a:lnTo>
                    <a:pt x="0" y="4544949"/>
                  </a:lnTo>
                  <a:lnTo>
                    <a:pt x="2161032" y="4544949"/>
                  </a:lnTo>
                  <a:lnTo>
                    <a:pt x="2161032" y="0"/>
                  </a:lnTo>
                  <a:close/>
                </a:path>
              </a:pathLst>
            </a:custGeom>
            <a:solidFill>
              <a:srgbClr val="000000">
                <a:alpha val="0"/>
              </a:srgbClr>
            </a:solidFill>
          </p:spPr>
        </p:sp>
      </p:grpSp>
      <p:sp>
        <p:nvSpPr>
          <p:cNvPr name="TextBox 14" id="14"/>
          <p:cNvSpPr txBox="true"/>
          <p:nvPr/>
        </p:nvSpPr>
        <p:spPr>
          <a:xfrm rot="0">
            <a:off x="328165" y="699592"/>
            <a:ext cx="17593389" cy="7807195"/>
          </a:xfrm>
          <a:prstGeom prst="rect">
            <a:avLst/>
          </a:prstGeom>
        </p:spPr>
        <p:txBody>
          <a:bodyPr anchor="t" rtlCol="false" tIns="0" lIns="0" bIns="0" rIns="0">
            <a:spAutoFit/>
          </a:bodyPr>
          <a:lstStyle/>
          <a:p>
            <a:pPr algn="just" rtl="true">
              <a:lnSpc>
                <a:spcPts val="7949"/>
              </a:lnSpc>
            </a:pPr>
            <a:r>
              <a:rPr lang="en-US" b="true" sz="4640" spc="129">
                <a:solidFill>
                  <a:srgbClr val="4DBF38"/>
                </a:solidFill>
                <a:latin typeface="Noto Sans Arabic Bold"/>
                <a:ea typeface="Noto Sans Arabic Bold"/>
                <a:cs typeface="Noto Sans Arabic Bold"/>
                <a:sym typeface="Noto Sans Arabic Bold"/>
              </a:rPr>
              <a:t>1</a:t>
            </a:r>
            <a:r>
              <a:rPr lang="ar-EG" b="true" sz="4640" spc="129">
                <a:solidFill>
                  <a:srgbClr val="4DBF38"/>
                </a:solidFill>
                <a:latin typeface="Noto Sans Arabic Bold"/>
                <a:ea typeface="Noto Sans Arabic Bold"/>
                <a:cs typeface="Noto Sans Arabic Bold"/>
                <a:sym typeface="Noto Sans Arabic Bold"/>
                <a:rtl val="true"/>
              </a:rPr>
              <a:t>-أه</a:t>
            </a:r>
            <a:r>
              <a:rPr lang="ar-EG" b="true" sz="4640" spc="129">
                <a:solidFill>
                  <a:srgbClr val="4DBF38"/>
                </a:solidFill>
                <a:latin typeface="Noto Sans Arabic Bold"/>
                <a:ea typeface="Noto Sans Arabic Bold"/>
                <a:cs typeface="Noto Sans Arabic Bold"/>
                <a:sym typeface="Noto Sans Arabic Bold"/>
                <a:rtl val="true"/>
              </a:rPr>
              <a:t>داف التغيير التنظيمي:</a:t>
            </a:r>
          </a:p>
          <a:p>
            <a:pPr algn="just" rtl="true">
              <a:lnSpc>
                <a:spcPts val="6750"/>
              </a:lnSpc>
            </a:pPr>
            <a:r>
              <a:rPr lang="ar-EG" sz="3940" spc="110">
                <a:solidFill>
                  <a:srgbClr val="000000"/>
                </a:solidFill>
                <a:latin typeface="Noto Sans Arabic"/>
                <a:ea typeface="Noto Sans Arabic"/>
                <a:cs typeface="Noto Sans Arabic"/>
                <a:sym typeface="Noto Sans Arabic"/>
                <a:rtl val="true"/>
              </a:rPr>
              <a:t>ت</a:t>
            </a:r>
            <a:r>
              <a:rPr lang="ar-EG" b="true" sz="3940" spc="110">
                <a:solidFill>
                  <a:srgbClr val="000000"/>
                </a:solidFill>
                <a:latin typeface="Noto Sans Arabic Bold"/>
                <a:ea typeface="Noto Sans Arabic Bold"/>
                <a:cs typeface="Noto Sans Arabic Bold"/>
                <a:sym typeface="Noto Sans Arabic Bold"/>
                <a:rtl val="true"/>
              </a:rPr>
              <a:t>عتبر محاولة المنظمات إحداث التغيير التنظيمي محاولة لإيجاد التوازن وحفظ استقرارها في وسط التغيرات التي تحدث في المناخ المحيط، فالتغيير التنظيمي لا يأتي بطريقة عفوية وارتجالية؛ وإنما يكون عملية هادفة ومدروسة ومخططة ومن أهداف برنامج التغيير التنظيمي نجد: </a:t>
            </a:r>
          </a:p>
          <a:p>
            <a:pPr algn="just" rtl="true">
              <a:lnSpc>
                <a:spcPts val="6750"/>
              </a:lnSpc>
            </a:pPr>
            <a:r>
              <a:rPr lang="ar-EG" b="true" sz="3940" spc="110">
                <a:solidFill>
                  <a:srgbClr val="000000"/>
                </a:solidFill>
                <a:latin typeface="Noto Sans Arabic Bold"/>
                <a:ea typeface="Noto Sans Arabic Bold"/>
                <a:cs typeface="Noto Sans Arabic Bold"/>
                <a:sym typeface="Noto Sans Arabic Bold"/>
                <a:rtl val="true"/>
              </a:rPr>
              <a:t>-</a:t>
            </a:r>
            <a:r>
              <a:rPr lang="ar-EG" b="true" sz="3940" spc="110">
                <a:solidFill>
                  <a:srgbClr val="000000"/>
                </a:solidFill>
                <a:latin typeface="Noto Sans Arabic Bold"/>
                <a:ea typeface="Noto Sans Arabic Bold"/>
                <a:cs typeface="Noto Sans Arabic Bold"/>
                <a:sym typeface="Noto Sans Arabic Bold"/>
                <a:rtl val="true"/>
              </a:rPr>
              <a:t>الارتفاع بمستوى الأداء وتحقيق مستوى عالي من الدافعية ودرجة عالية من التعاون، وأساليب أوضح للاتصال وخفض معدلات الغياب ودوران العمل والحد من الصراع وتحقيق التكاليف المنخفضة.</a:t>
            </a:r>
          </a:p>
          <a:p>
            <a:pPr algn="just" rtl="true">
              <a:lnSpc>
                <a:spcPts val="6750"/>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8231040">
            <a:off x="13581307" y="-2029206"/>
            <a:ext cx="1163384" cy="12563475"/>
            <a:chOff x="0" y="0"/>
            <a:chExt cx="1551178" cy="16751300"/>
          </a:xfrm>
        </p:grpSpPr>
        <p:sp>
          <p:nvSpPr>
            <p:cNvPr name="Freeform 3" id="3"/>
            <p:cNvSpPr/>
            <p:nvPr/>
          </p:nvSpPr>
          <p:spPr>
            <a:xfrm flipH="false" flipV="false" rot="0">
              <a:off x="0" y="0"/>
              <a:ext cx="1551178" cy="16751300"/>
            </a:xfrm>
            <a:custGeom>
              <a:avLst/>
              <a:gdLst/>
              <a:ahLst/>
              <a:cxnLst/>
              <a:rect r="r" b="b" t="t" l="l"/>
              <a:pathLst>
                <a:path h="16751300" w="1551178">
                  <a:moveTo>
                    <a:pt x="1472819" y="16751300"/>
                  </a:moveTo>
                  <a:lnTo>
                    <a:pt x="1551178" y="16751300"/>
                  </a:lnTo>
                  <a:lnTo>
                    <a:pt x="1551178" y="0"/>
                  </a:lnTo>
                  <a:lnTo>
                    <a:pt x="1037971" y="0"/>
                  </a:lnTo>
                  <a:lnTo>
                    <a:pt x="0" y="1120267"/>
                  </a:lnTo>
                  <a:lnTo>
                    <a:pt x="0" y="15386686"/>
                  </a:lnTo>
                  <a:close/>
                </a:path>
              </a:pathLst>
            </a:custGeom>
            <a:blipFill>
              <a:blip r:embed="rId2"/>
              <a:stretch>
                <a:fillRect l="-1992038" t="-40809" r="-641" b="-52973"/>
              </a:stretch>
            </a:blipFill>
          </p:spPr>
        </p:sp>
      </p:grpSp>
      <p:grpSp>
        <p:nvGrpSpPr>
          <p:cNvPr name="Group 4" id="4"/>
          <p:cNvGrpSpPr>
            <a:grpSpLocks noChangeAspect="true"/>
          </p:cNvGrpSpPr>
          <p:nvPr/>
        </p:nvGrpSpPr>
        <p:grpSpPr>
          <a:xfrm rot="0">
            <a:off x="-63503" y="7296874"/>
            <a:ext cx="3059687" cy="3053629"/>
            <a:chOff x="0" y="0"/>
            <a:chExt cx="3059684" cy="3053626"/>
          </a:xfrm>
        </p:grpSpPr>
        <p:sp>
          <p:nvSpPr>
            <p:cNvPr name="Freeform 5" id="5"/>
            <p:cNvSpPr/>
            <p:nvPr/>
          </p:nvSpPr>
          <p:spPr>
            <a:xfrm flipH="false" flipV="false" rot="0">
              <a:off x="63500" y="885190"/>
              <a:ext cx="2104898" cy="2104898"/>
            </a:xfrm>
            <a:custGeom>
              <a:avLst/>
              <a:gdLst/>
              <a:ahLst/>
              <a:cxnLst/>
              <a:rect r="r" b="b" t="t" l="l"/>
              <a:pathLst>
                <a:path h="2104898" w="2104898">
                  <a:moveTo>
                    <a:pt x="0" y="0"/>
                  </a:moveTo>
                  <a:lnTo>
                    <a:pt x="0" y="2104898"/>
                  </a:lnTo>
                  <a:lnTo>
                    <a:pt x="2104898" y="2104898"/>
                  </a:lnTo>
                  <a:lnTo>
                    <a:pt x="0" y="0"/>
                  </a:lnTo>
                  <a:close/>
                </a:path>
              </a:pathLst>
            </a:custGeom>
            <a:solidFill>
              <a:srgbClr val="052A47"/>
            </a:solidFill>
          </p:spPr>
        </p:sp>
        <p:sp>
          <p:nvSpPr>
            <p:cNvPr name="Freeform 6" id="6"/>
            <p:cNvSpPr/>
            <p:nvPr/>
          </p:nvSpPr>
          <p:spPr>
            <a:xfrm flipH="false" flipV="false" rot="0">
              <a:off x="63500" y="572262"/>
              <a:ext cx="2417826" cy="2417826"/>
            </a:xfrm>
            <a:custGeom>
              <a:avLst/>
              <a:gdLst/>
              <a:ahLst/>
              <a:cxnLst/>
              <a:rect r="r" b="b" t="t" l="l"/>
              <a:pathLst>
                <a:path h="2417826" w="2417826">
                  <a:moveTo>
                    <a:pt x="0" y="0"/>
                  </a:moveTo>
                  <a:lnTo>
                    <a:pt x="0" y="43815"/>
                  </a:lnTo>
                  <a:lnTo>
                    <a:pt x="2374011" y="2417826"/>
                  </a:lnTo>
                  <a:lnTo>
                    <a:pt x="2417826" y="2417826"/>
                  </a:lnTo>
                  <a:lnTo>
                    <a:pt x="0" y="0"/>
                  </a:lnTo>
                  <a:close/>
                </a:path>
              </a:pathLst>
            </a:custGeom>
            <a:solidFill>
              <a:srgbClr val="052A47"/>
            </a:solidFill>
          </p:spPr>
        </p:sp>
        <p:sp>
          <p:nvSpPr>
            <p:cNvPr name="Freeform 7" id="7"/>
            <p:cNvSpPr/>
            <p:nvPr/>
          </p:nvSpPr>
          <p:spPr>
            <a:xfrm flipH="false" flipV="false" rot="0">
              <a:off x="63500" y="63500"/>
              <a:ext cx="2932684" cy="2926588"/>
            </a:xfrm>
            <a:custGeom>
              <a:avLst/>
              <a:gdLst/>
              <a:ahLst/>
              <a:cxnLst/>
              <a:rect r="r" b="b" t="t" l="l"/>
              <a:pathLst>
                <a:path h="2926588" w="2932684">
                  <a:moveTo>
                    <a:pt x="0" y="0"/>
                  </a:moveTo>
                  <a:lnTo>
                    <a:pt x="0" y="2926588"/>
                  </a:lnTo>
                  <a:lnTo>
                    <a:pt x="2932684" y="2926588"/>
                  </a:lnTo>
                  <a:lnTo>
                    <a:pt x="2932684" y="0"/>
                  </a:lnTo>
                  <a:close/>
                </a:path>
              </a:pathLst>
            </a:custGeom>
            <a:solidFill>
              <a:srgbClr val="000000">
                <a:alpha val="0"/>
              </a:srgbClr>
            </a:solidFill>
          </p:spPr>
        </p:sp>
      </p:grpSp>
      <p:sp>
        <p:nvSpPr>
          <p:cNvPr name="TextBox 8" id="8"/>
          <p:cNvSpPr txBox="true"/>
          <p:nvPr/>
        </p:nvSpPr>
        <p:spPr>
          <a:xfrm rot="0">
            <a:off x="222990" y="482294"/>
            <a:ext cx="17842020" cy="8597523"/>
          </a:xfrm>
          <a:prstGeom prst="rect">
            <a:avLst/>
          </a:prstGeom>
        </p:spPr>
        <p:txBody>
          <a:bodyPr anchor="t" rtlCol="false" tIns="0" lIns="0" bIns="0" rIns="0">
            <a:spAutoFit/>
          </a:bodyPr>
          <a:lstStyle/>
          <a:p>
            <a:pPr algn="just" rtl="true">
              <a:lnSpc>
                <a:spcPts val="7606"/>
              </a:lnSpc>
            </a:pPr>
            <a:r>
              <a:rPr lang="ar-EG" sz="4440" spc="124">
                <a:solidFill>
                  <a:srgbClr val="000000"/>
                </a:solidFill>
                <a:latin typeface="Noto Sans Arabic"/>
                <a:ea typeface="Noto Sans Arabic"/>
                <a:cs typeface="Noto Sans Arabic"/>
                <a:sym typeface="Noto Sans Arabic"/>
                <a:rtl val="true"/>
              </a:rPr>
              <a:t>_</a:t>
            </a:r>
            <a:r>
              <a:rPr lang="ar-EG" b="true" sz="4440" spc="124">
                <a:solidFill>
                  <a:srgbClr val="000000"/>
                </a:solidFill>
                <a:latin typeface="Noto Sans Arabic Bold"/>
                <a:ea typeface="Noto Sans Arabic Bold"/>
                <a:cs typeface="Noto Sans Arabic Bold"/>
                <a:sym typeface="Noto Sans Arabic Bold"/>
                <a:rtl val="true"/>
              </a:rPr>
              <a:t>يجب أن يه</a:t>
            </a:r>
            <a:r>
              <a:rPr lang="ar-EG" b="true" sz="4440" spc="124">
                <a:solidFill>
                  <a:srgbClr val="000000"/>
                </a:solidFill>
                <a:latin typeface="Noto Sans Arabic Bold"/>
                <a:ea typeface="Noto Sans Arabic Bold"/>
                <a:cs typeface="Noto Sans Arabic Bold"/>
                <a:sym typeface="Noto Sans Arabic Bold"/>
                <a:rtl val="true"/>
              </a:rPr>
              <a:t>دف برنامج التغيير التنظيمي إلى جعل المنظمة أكثر قابلية للتكيف مع البيئة الحالية أو المتوقعة.</a:t>
            </a:r>
          </a:p>
          <a:p>
            <a:pPr algn="just" rtl="true">
              <a:lnSpc>
                <a:spcPts val="7606"/>
              </a:lnSpc>
            </a:pPr>
            <a:r>
              <a:rPr lang="ar-EG" b="true" sz="4440" spc="124">
                <a:solidFill>
                  <a:srgbClr val="000000"/>
                </a:solidFill>
                <a:latin typeface="Noto Sans Arabic Bold"/>
                <a:ea typeface="Noto Sans Arabic Bold"/>
                <a:cs typeface="Noto Sans Arabic Bold"/>
                <a:sym typeface="Noto Sans Arabic Bold"/>
                <a:rtl val="true"/>
              </a:rPr>
              <a:t>_لابد للبرنامج من استخدام الطرق المعدة لإحداث تغيير في المعارف والمهارات والاتجاهات والعمليات والأنماط السلوكية وتصميم الوظائف وهيكل المنظمة.</a:t>
            </a:r>
          </a:p>
          <a:p>
            <a:pPr algn="just" rtl="true">
              <a:lnSpc>
                <a:spcPts val="7606"/>
              </a:lnSpc>
            </a:pPr>
            <a:r>
              <a:rPr lang="ar-EG" b="true" sz="4440" spc="124">
                <a:solidFill>
                  <a:srgbClr val="000000"/>
                </a:solidFill>
                <a:latin typeface="Noto Sans Arabic Bold"/>
                <a:ea typeface="Noto Sans Arabic Bold"/>
                <a:cs typeface="Noto Sans Arabic Bold"/>
                <a:sym typeface="Noto Sans Arabic Bold"/>
                <a:rtl val="true"/>
              </a:rPr>
              <a:t>_يجب أن يستند البرنامج على الافتراض بأن مستوى الفعالية التنظيمية والأداء الفردي يرتقيان بالقدر الذي يتيح تحقيق التكامل الأمثل بين الأهداف الفردية والأهداف التنظيمية </a:t>
            </a:r>
          </a:p>
          <a:p>
            <a:pPr algn="just" rtl="true">
              <a:lnSpc>
                <a:spcPts val="7606"/>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8231040">
            <a:off x="13581307" y="-2029206"/>
            <a:ext cx="1163384" cy="12563475"/>
            <a:chOff x="0" y="0"/>
            <a:chExt cx="1551178" cy="16751300"/>
          </a:xfrm>
        </p:grpSpPr>
        <p:sp>
          <p:nvSpPr>
            <p:cNvPr name="Freeform 3" id="3"/>
            <p:cNvSpPr/>
            <p:nvPr/>
          </p:nvSpPr>
          <p:spPr>
            <a:xfrm flipH="false" flipV="false" rot="0">
              <a:off x="0" y="0"/>
              <a:ext cx="1551178" cy="16751300"/>
            </a:xfrm>
            <a:custGeom>
              <a:avLst/>
              <a:gdLst/>
              <a:ahLst/>
              <a:cxnLst/>
              <a:rect r="r" b="b" t="t" l="l"/>
              <a:pathLst>
                <a:path h="16751300" w="1551178">
                  <a:moveTo>
                    <a:pt x="1472819" y="16751300"/>
                  </a:moveTo>
                  <a:lnTo>
                    <a:pt x="1551178" y="16751300"/>
                  </a:lnTo>
                  <a:lnTo>
                    <a:pt x="1551178" y="0"/>
                  </a:lnTo>
                  <a:lnTo>
                    <a:pt x="1037971" y="0"/>
                  </a:lnTo>
                  <a:lnTo>
                    <a:pt x="0" y="1120267"/>
                  </a:lnTo>
                  <a:lnTo>
                    <a:pt x="0" y="15386686"/>
                  </a:lnTo>
                  <a:close/>
                </a:path>
              </a:pathLst>
            </a:custGeom>
            <a:blipFill>
              <a:blip r:embed="rId2"/>
              <a:stretch>
                <a:fillRect l="-1992038" t="-40809" r="-641" b="-52973"/>
              </a:stretch>
            </a:blipFill>
          </p:spPr>
        </p:sp>
      </p:grpSp>
      <p:grpSp>
        <p:nvGrpSpPr>
          <p:cNvPr name="Group 4" id="4"/>
          <p:cNvGrpSpPr>
            <a:grpSpLocks noChangeAspect="true"/>
          </p:cNvGrpSpPr>
          <p:nvPr/>
        </p:nvGrpSpPr>
        <p:grpSpPr>
          <a:xfrm rot="0">
            <a:off x="-63503" y="7296874"/>
            <a:ext cx="3059687" cy="3053629"/>
            <a:chOff x="0" y="0"/>
            <a:chExt cx="3059684" cy="3053626"/>
          </a:xfrm>
        </p:grpSpPr>
        <p:sp>
          <p:nvSpPr>
            <p:cNvPr name="Freeform 5" id="5"/>
            <p:cNvSpPr/>
            <p:nvPr/>
          </p:nvSpPr>
          <p:spPr>
            <a:xfrm flipH="false" flipV="false" rot="0">
              <a:off x="63500" y="885190"/>
              <a:ext cx="2104898" cy="2104898"/>
            </a:xfrm>
            <a:custGeom>
              <a:avLst/>
              <a:gdLst/>
              <a:ahLst/>
              <a:cxnLst/>
              <a:rect r="r" b="b" t="t" l="l"/>
              <a:pathLst>
                <a:path h="2104898" w="2104898">
                  <a:moveTo>
                    <a:pt x="0" y="0"/>
                  </a:moveTo>
                  <a:lnTo>
                    <a:pt x="0" y="2104898"/>
                  </a:lnTo>
                  <a:lnTo>
                    <a:pt x="2104898" y="2104898"/>
                  </a:lnTo>
                  <a:lnTo>
                    <a:pt x="0" y="0"/>
                  </a:lnTo>
                  <a:close/>
                </a:path>
              </a:pathLst>
            </a:custGeom>
            <a:solidFill>
              <a:srgbClr val="052A47"/>
            </a:solidFill>
          </p:spPr>
        </p:sp>
        <p:sp>
          <p:nvSpPr>
            <p:cNvPr name="Freeform 6" id="6"/>
            <p:cNvSpPr/>
            <p:nvPr/>
          </p:nvSpPr>
          <p:spPr>
            <a:xfrm flipH="false" flipV="false" rot="0">
              <a:off x="63500" y="572262"/>
              <a:ext cx="2417826" cy="2417826"/>
            </a:xfrm>
            <a:custGeom>
              <a:avLst/>
              <a:gdLst/>
              <a:ahLst/>
              <a:cxnLst/>
              <a:rect r="r" b="b" t="t" l="l"/>
              <a:pathLst>
                <a:path h="2417826" w="2417826">
                  <a:moveTo>
                    <a:pt x="0" y="0"/>
                  </a:moveTo>
                  <a:lnTo>
                    <a:pt x="0" y="43815"/>
                  </a:lnTo>
                  <a:lnTo>
                    <a:pt x="2374011" y="2417826"/>
                  </a:lnTo>
                  <a:lnTo>
                    <a:pt x="2417826" y="2417826"/>
                  </a:lnTo>
                  <a:lnTo>
                    <a:pt x="0" y="0"/>
                  </a:lnTo>
                  <a:close/>
                </a:path>
              </a:pathLst>
            </a:custGeom>
            <a:solidFill>
              <a:srgbClr val="052A47"/>
            </a:solidFill>
          </p:spPr>
        </p:sp>
        <p:sp>
          <p:nvSpPr>
            <p:cNvPr name="Freeform 7" id="7"/>
            <p:cNvSpPr/>
            <p:nvPr/>
          </p:nvSpPr>
          <p:spPr>
            <a:xfrm flipH="false" flipV="false" rot="0">
              <a:off x="63500" y="63500"/>
              <a:ext cx="2932684" cy="2926588"/>
            </a:xfrm>
            <a:custGeom>
              <a:avLst/>
              <a:gdLst/>
              <a:ahLst/>
              <a:cxnLst/>
              <a:rect r="r" b="b" t="t" l="l"/>
              <a:pathLst>
                <a:path h="2926588" w="2932684">
                  <a:moveTo>
                    <a:pt x="0" y="0"/>
                  </a:moveTo>
                  <a:lnTo>
                    <a:pt x="0" y="2926588"/>
                  </a:lnTo>
                  <a:lnTo>
                    <a:pt x="2932684" y="2926588"/>
                  </a:lnTo>
                  <a:lnTo>
                    <a:pt x="2932684" y="0"/>
                  </a:lnTo>
                  <a:close/>
                </a:path>
              </a:pathLst>
            </a:custGeom>
            <a:solidFill>
              <a:srgbClr val="000000">
                <a:alpha val="0"/>
              </a:srgbClr>
            </a:solidFill>
          </p:spPr>
        </p:sp>
      </p:grpSp>
      <p:grpSp>
        <p:nvGrpSpPr>
          <p:cNvPr name="Group 8" id="8"/>
          <p:cNvGrpSpPr>
            <a:grpSpLocks noChangeAspect="true"/>
          </p:cNvGrpSpPr>
          <p:nvPr/>
        </p:nvGrpSpPr>
        <p:grpSpPr>
          <a:xfrm rot="0">
            <a:off x="9466946" y="1805673"/>
            <a:ext cx="15903683" cy="12853454"/>
            <a:chOff x="0" y="0"/>
            <a:chExt cx="15903689" cy="12853454"/>
          </a:xfrm>
        </p:grpSpPr>
        <p:sp>
          <p:nvSpPr>
            <p:cNvPr name="Freeform 9" id="9"/>
            <p:cNvSpPr/>
            <p:nvPr/>
          </p:nvSpPr>
          <p:spPr>
            <a:xfrm flipH="false" flipV="false" rot="0">
              <a:off x="5758180" y="6049137"/>
              <a:ext cx="3126105" cy="4301363"/>
            </a:xfrm>
            <a:custGeom>
              <a:avLst/>
              <a:gdLst/>
              <a:ahLst/>
              <a:cxnLst/>
              <a:rect r="r" b="b" t="t" l="l"/>
              <a:pathLst>
                <a:path h="4301363" w="3126105">
                  <a:moveTo>
                    <a:pt x="3126105" y="0"/>
                  </a:moveTo>
                  <a:lnTo>
                    <a:pt x="0" y="2730500"/>
                  </a:lnTo>
                  <a:lnTo>
                    <a:pt x="1371981" y="4301363"/>
                  </a:lnTo>
                  <a:lnTo>
                    <a:pt x="3126105" y="4301363"/>
                  </a:lnTo>
                  <a:lnTo>
                    <a:pt x="3126105" y="0"/>
                  </a:lnTo>
                  <a:close/>
                </a:path>
              </a:pathLst>
            </a:custGeom>
            <a:solidFill>
              <a:srgbClr val="052A47"/>
            </a:solidFill>
          </p:spPr>
        </p:sp>
        <p:sp>
          <p:nvSpPr>
            <p:cNvPr name="Freeform 10" id="10"/>
            <p:cNvSpPr/>
            <p:nvPr/>
          </p:nvSpPr>
          <p:spPr>
            <a:xfrm flipH="false" flipV="false" rot="0">
              <a:off x="6723253" y="6828663"/>
              <a:ext cx="2161032" cy="3521837"/>
            </a:xfrm>
            <a:custGeom>
              <a:avLst/>
              <a:gdLst/>
              <a:ahLst/>
              <a:cxnLst/>
              <a:rect r="r" b="b" t="t" l="l"/>
              <a:pathLst>
                <a:path h="3521837" w="2161032">
                  <a:moveTo>
                    <a:pt x="2161032" y="0"/>
                  </a:moveTo>
                  <a:lnTo>
                    <a:pt x="1780921" y="331978"/>
                  </a:lnTo>
                  <a:lnTo>
                    <a:pt x="0" y="1887347"/>
                  </a:lnTo>
                  <a:lnTo>
                    <a:pt x="1427607" y="3521837"/>
                  </a:lnTo>
                  <a:lnTo>
                    <a:pt x="1478153" y="3521837"/>
                  </a:lnTo>
                  <a:lnTo>
                    <a:pt x="53848" y="1891030"/>
                  </a:lnTo>
                  <a:lnTo>
                    <a:pt x="2161032" y="50546"/>
                  </a:lnTo>
                  <a:lnTo>
                    <a:pt x="2161032" y="0"/>
                  </a:lnTo>
                  <a:close/>
                </a:path>
              </a:pathLst>
            </a:custGeom>
            <a:solidFill>
              <a:srgbClr val="80D12A"/>
            </a:solidFill>
          </p:spPr>
        </p:sp>
        <p:sp>
          <p:nvSpPr>
            <p:cNvPr name="Freeform 11" id="11"/>
            <p:cNvSpPr/>
            <p:nvPr/>
          </p:nvSpPr>
          <p:spPr>
            <a:xfrm flipH="false" flipV="false" rot="0">
              <a:off x="63500" y="63500"/>
              <a:ext cx="8820785" cy="9258300"/>
            </a:xfrm>
            <a:custGeom>
              <a:avLst/>
              <a:gdLst/>
              <a:ahLst/>
              <a:cxnLst/>
              <a:rect r="r" b="b" t="t" l="l"/>
              <a:pathLst>
                <a:path h="9258300" w="8820785">
                  <a:moveTo>
                    <a:pt x="0" y="0"/>
                  </a:moveTo>
                  <a:lnTo>
                    <a:pt x="0" y="9258300"/>
                  </a:lnTo>
                  <a:lnTo>
                    <a:pt x="8820785" y="9258300"/>
                  </a:lnTo>
                  <a:lnTo>
                    <a:pt x="8820785" y="0"/>
                  </a:lnTo>
                  <a:close/>
                </a:path>
              </a:pathLst>
            </a:custGeom>
            <a:solidFill>
              <a:srgbClr val="000000">
                <a:alpha val="0"/>
              </a:srgbClr>
            </a:solidFill>
          </p:spPr>
        </p:sp>
        <p:sp>
          <p:nvSpPr>
            <p:cNvPr name="Freeform 12" id="12"/>
            <p:cNvSpPr/>
            <p:nvPr/>
          </p:nvSpPr>
          <p:spPr>
            <a:xfrm flipH="false" flipV="false" rot="0">
              <a:off x="5758053" y="3030347"/>
              <a:ext cx="3126232" cy="7320153"/>
            </a:xfrm>
            <a:custGeom>
              <a:avLst/>
              <a:gdLst/>
              <a:ahLst/>
              <a:cxnLst/>
              <a:rect r="r" b="b" t="t" l="l"/>
              <a:pathLst>
                <a:path h="7320153" w="3126232">
                  <a:moveTo>
                    <a:pt x="0" y="0"/>
                  </a:moveTo>
                  <a:lnTo>
                    <a:pt x="0" y="7320153"/>
                  </a:lnTo>
                  <a:lnTo>
                    <a:pt x="3126232" y="7320153"/>
                  </a:lnTo>
                  <a:lnTo>
                    <a:pt x="3126232" y="0"/>
                  </a:lnTo>
                  <a:close/>
                </a:path>
              </a:pathLst>
            </a:custGeom>
            <a:solidFill>
              <a:srgbClr val="000000">
                <a:alpha val="0"/>
              </a:srgbClr>
            </a:solidFill>
          </p:spPr>
        </p:sp>
        <p:sp>
          <p:nvSpPr>
            <p:cNvPr name="Freeform 13" id="13"/>
            <p:cNvSpPr/>
            <p:nvPr/>
          </p:nvSpPr>
          <p:spPr>
            <a:xfrm flipH="false" flipV="false" rot="0">
              <a:off x="6723253" y="5805551"/>
              <a:ext cx="2161032" cy="4544949"/>
            </a:xfrm>
            <a:custGeom>
              <a:avLst/>
              <a:gdLst/>
              <a:ahLst/>
              <a:cxnLst/>
              <a:rect r="r" b="b" t="t" l="l"/>
              <a:pathLst>
                <a:path h="4544949" w="2161032">
                  <a:moveTo>
                    <a:pt x="0" y="0"/>
                  </a:moveTo>
                  <a:lnTo>
                    <a:pt x="0" y="4544949"/>
                  </a:lnTo>
                  <a:lnTo>
                    <a:pt x="2161032" y="4544949"/>
                  </a:lnTo>
                  <a:lnTo>
                    <a:pt x="2161032" y="0"/>
                  </a:lnTo>
                  <a:close/>
                </a:path>
              </a:pathLst>
            </a:custGeom>
            <a:solidFill>
              <a:srgbClr val="000000">
                <a:alpha val="0"/>
              </a:srgbClr>
            </a:solidFill>
          </p:spPr>
        </p:sp>
      </p:grpSp>
      <p:sp>
        <p:nvSpPr>
          <p:cNvPr name="TextBox 14" id="14"/>
          <p:cNvSpPr txBox="true"/>
          <p:nvPr/>
        </p:nvSpPr>
        <p:spPr>
          <a:xfrm rot="0">
            <a:off x="0" y="563610"/>
            <a:ext cx="17842020" cy="9366285"/>
          </a:xfrm>
          <a:prstGeom prst="rect">
            <a:avLst/>
          </a:prstGeom>
        </p:spPr>
        <p:txBody>
          <a:bodyPr anchor="t" rtlCol="false" tIns="0" lIns="0" bIns="0" rIns="0">
            <a:spAutoFit/>
          </a:bodyPr>
          <a:lstStyle/>
          <a:p>
            <a:pPr algn="r" rtl="true">
              <a:lnSpc>
                <a:spcPts val="7606"/>
              </a:lnSpc>
            </a:pPr>
            <a:r>
              <a:rPr lang="ar-EG" b="true" sz="4440" spc="124">
                <a:solidFill>
                  <a:srgbClr val="000000"/>
                </a:solidFill>
                <a:latin typeface="Noto Sans Arabic Bold"/>
                <a:ea typeface="Noto Sans Arabic Bold"/>
                <a:cs typeface="Noto Sans Arabic Bold"/>
                <a:sym typeface="Noto Sans Arabic Bold"/>
                <a:rtl val="true"/>
              </a:rPr>
              <a:t>_</a:t>
            </a:r>
            <a:r>
              <a:rPr lang="ar-EG" b="true" sz="4440" spc="124">
                <a:solidFill>
                  <a:srgbClr val="000000"/>
                </a:solidFill>
                <a:latin typeface="Noto Sans Arabic Bold"/>
                <a:ea typeface="Noto Sans Arabic Bold"/>
                <a:cs typeface="Noto Sans Arabic Bold"/>
                <a:sym typeface="Noto Sans Arabic Bold"/>
                <a:rtl val="true"/>
              </a:rPr>
              <a:t> زيادة مقدرة المنظمة على التعامل والتكيف مع البيئة المحيطة بها وتحسين قدراتها على البقاء والنمو.</a:t>
            </a:r>
          </a:p>
          <a:p>
            <a:pPr algn="r" rtl="true">
              <a:lnSpc>
                <a:spcPts val="7606"/>
              </a:lnSpc>
            </a:pPr>
            <a:r>
              <a:rPr lang="ar-EG" b="true" sz="4440" spc="124">
                <a:solidFill>
                  <a:srgbClr val="000000"/>
                </a:solidFill>
                <a:latin typeface="Noto Sans Arabic Bold"/>
                <a:ea typeface="Noto Sans Arabic Bold"/>
                <a:cs typeface="Noto Sans Arabic Bold"/>
                <a:sym typeface="Noto Sans Arabic Bold"/>
                <a:rtl val="true"/>
              </a:rPr>
              <a:t>_بناء جو من الثقة والانفتاح بين الأفراد العاملين والمجموعات في المنظمة.</a:t>
            </a:r>
          </a:p>
          <a:p>
            <a:pPr algn="r" rtl="true">
              <a:lnSpc>
                <a:spcPts val="7606"/>
              </a:lnSpc>
            </a:pPr>
            <a:r>
              <a:rPr lang="ar-EG" b="true" sz="4440" spc="124">
                <a:solidFill>
                  <a:srgbClr val="000000"/>
                </a:solidFill>
                <a:latin typeface="Noto Sans Arabic Bold"/>
                <a:ea typeface="Noto Sans Arabic Bold"/>
                <a:cs typeface="Noto Sans Arabic Bold"/>
                <a:sym typeface="Noto Sans Arabic Bold"/>
                <a:rtl val="true"/>
              </a:rPr>
              <a:t>_تمكين المديرين من إتباع أسلوب الإدارة بالأهداف بدلا من أساليب الإدارة التقليدية.</a:t>
            </a:r>
          </a:p>
          <a:p>
            <a:pPr algn="r" rtl="true">
              <a:lnSpc>
                <a:spcPts val="7606"/>
              </a:lnSpc>
            </a:pPr>
            <a:r>
              <a:rPr lang="ar-EG" b="true" sz="4440" spc="124">
                <a:solidFill>
                  <a:srgbClr val="000000"/>
                </a:solidFill>
                <a:latin typeface="Noto Sans Arabic Bold"/>
                <a:ea typeface="Noto Sans Arabic Bold"/>
                <a:cs typeface="Noto Sans Arabic Bold"/>
                <a:sym typeface="Noto Sans Arabic Bold"/>
                <a:rtl val="true"/>
              </a:rPr>
              <a:t>_مساعدة المنظمة على حل المشاكل التي تواجهها من خلال تزويدها بالمعلومات عن عمليات المنظمة المختلفة ونتائجها.</a:t>
            </a:r>
          </a:p>
          <a:p>
            <a:pPr algn="r" rtl="true">
              <a:lnSpc>
                <a:spcPts val="6750"/>
              </a:lnSpc>
            </a:pPr>
          </a:p>
          <a:p>
            <a:pPr algn="r" rtl="true">
              <a:lnSpc>
                <a:spcPts val="6750"/>
              </a:lnSpc>
            </a:pP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71621" y="1534435"/>
            <a:ext cx="17593389" cy="7950812"/>
          </a:xfrm>
          <a:prstGeom prst="rect">
            <a:avLst/>
          </a:prstGeom>
        </p:spPr>
        <p:txBody>
          <a:bodyPr anchor="t" rtlCol="false" tIns="0" lIns="0" bIns="0" rIns="0">
            <a:spAutoFit/>
          </a:bodyPr>
          <a:lstStyle/>
          <a:p>
            <a:pPr algn="just" rtl="true">
              <a:lnSpc>
                <a:spcPts val="7777"/>
              </a:lnSpc>
            </a:pPr>
            <a:r>
              <a:rPr lang="en-US" b="true" sz="4540" spc="127">
                <a:solidFill>
                  <a:srgbClr val="4DBF38"/>
                </a:solidFill>
                <a:latin typeface="Noto Sans Arabic Bold"/>
                <a:ea typeface="Noto Sans Arabic Bold"/>
                <a:cs typeface="Noto Sans Arabic Bold"/>
                <a:sym typeface="Noto Sans Arabic Bold"/>
              </a:rPr>
              <a:t>2</a:t>
            </a:r>
            <a:r>
              <a:rPr lang="ar-EG" b="true" sz="4540" spc="127">
                <a:solidFill>
                  <a:srgbClr val="4DBF38"/>
                </a:solidFill>
                <a:latin typeface="Noto Sans Arabic Bold"/>
                <a:ea typeface="Noto Sans Arabic Bold"/>
                <a:cs typeface="Noto Sans Arabic Bold"/>
                <a:sym typeface="Noto Sans Arabic Bold"/>
                <a:rtl val="true"/>
              </a:rPr>
              <a:t>-دو</a:t>
            </a:r>
            <a:r>
              <a:rPr lang="ar-EG" b="true" sz="4540" spc="127">
                <a:solidFill>
                  <a:srgbClr val="4DBF38"/>
                </a:solidFill>
                <a:latin typeface="Noto Sans Arabic Bold"/>
                <a:ea typeface="Noto Sans Arabic Bold"/>
                <a:cs typeface="Noto Sans Arabic Bold"/>
                <a:sym typeface="Noto Sans Arabic Bold"/>
                <a:rtl val="true"/>
              </a:rPr>
              <a:t>اعي التغيير التنظيمي:</a:t>
            </a:r>
          </a:p>
          <a:p>
            <a:pPr algn="just" rtl="true">
              <a:lnSpc>
                <a:spcPts val="6236"/>
              </a:lnSpc>
            </a:pPr>
            <a:r>
              <a:rPr lang="ar-EG" b="true" sz="3640" spc="101">
                <a:solidFill>
                  <a:srgbClr val="000000"/>
                </a:solidFill>
                <a:latin typeface="Noto Sans Arabic Bold"/>
                <a:ea typeface="Noto Sans Arabic Bold"/>
                <a:cs typeface="Noto Sans Arabic Bold"/>
                <a:sym typeface="Noto Sans Arabic Bold"/>
                <a:rtl val="true"/>
              </a:rPr>
              <a:t>لقد تعددت وتنوعت القوى والمؤثرات التي تمارس تأثيرها لإحداث التغيير التنظيمي في المنظمات وتمارس ضغوطا عليها، فلا يمكن لأي تغيير وفي أي منظمة أن ينطلق من فراغ أو عدم، بل يكون مدفوعا بقوة أو ناتج عن سبب ما ويمكن أن يتم التغيير عادة إما لاقتناص فرص سانحة والاستفادة منها أو توقع مشكلة، أو حل مشكلة أو زيادة الكفاءات أو أمر ما، أو رد فعل واستجابة لمشكلة ما، وهذه الفرص والمشكلات قد تكون نابعة من داخل المنظمة وقد تكون خارجية مرتبطة ببيئتها الخارجية، إلا أنّه ومهما تعددت مسببات التغيير التنظيمي ودوافعه فكلها تصنف في مجموعتين رئيسيتين، هما قوى داخلية وقوى خارجية.</a:t>
            </a:r>
          </a:p>
          <a:p>
            <a:pPr algn="just" rtl="true">
              <a:lnSpc>
                <a:spcPts val="5379"/>
              </a:lnSpc>
            </a:pPr>
          </a:p>
        </p:txBody>
      </p:sp>
      <p:grpSp>
        <p:nvGrpSpPr>
          <p:cNvPr name="Group 3" id="3"/>
          <p:cNvGrpSpPr>
            <a:grpSpLocks noChangeAspect="true"/>
          </p:cNvGrpSpPr>
          <p:nvPr/>
        </p:nvGrpSpPr>
        <p:grpSpPr>
          <a:xfrm rot="0">
            <a:off x="-63503" y="-63503"/>
            <a:ext cx="5309397" cy="4073633"/>
            <a:chOff x="0" y="0"/>
            <a:chExt cx="5309400" cy="4073627"/>
          </a:xfrm>
        </p:grpSpPr>
        <p:sp>
          <p:nvSpPr>
            <p:cNvPr name="Freeform 4" id="4"/>
            <p:cNvSpPr/>
            <p:nvPr/>
          </p:nvSpPr>
          <p:spPr>
            <a:xfrm flipH="false" flipV="false" rot="0">
              <a:off x="63500" y="63500"/>
              <a:ext cx="5182362" cy="3946652"/>
            </a:xfrm>
            <a:custGeom>
              <a:avLst/>
              <a:gdLst/>
              <a:ahLst/>
              <a:cxnLst/>
              <a:rect r="r" b="b" t="t" l="l"/>
              <a:pathLst>
                <a:path h="3946652" w="5182362">
                  <a:moveTo>
                    <a:pt x="0" y="0"/>
                  </a:moveTo>
                  <a:lnTo>
                    <a:pt x="0" y="3946652"/>
                  </a:lnTo>
                  <a:lnTo>
                    <a:pt x="5182362" y="3946652"/>
                  </a:lnTo>
                  <a:lnTo>
                    <a:pt x="5182362" y="0"/>
                  </a:lnTo>
                  <a:close/>
                </a:path>
              </a:pathLst>
            </a:custGeom>
            <a:solidFill>
              <a:srgbClr val="000000">
                <a:alpha val="0"/>
              </a:srgbClr>
            </a:solidFill>
          </p:spPr>
        </p:sp>
        <p:sp>
          <p:nvSpPr>
            <p:cNvPr name="Freeform 5" id="5"/>
            <p:cNvSpPr/>
            <p:nvPr/>
          </p:nvSpPr>
          <p:spPr>
            <a:xfrm flipH="false" flipV="false" rot="0">
              <a:off x="63500" y="63500"/>
              <a:ext cx="3680206" cy="3325622"/>
            </a:xfrm>
            <a:custGeom>
              <a:avLst/>
              <a:gdLst/>
              <a:ahLst/>
              <a:cxnLst/>
              <a:rect r="r" b="b" t="t" l="l"/>
              <a:pathLst>
                <a:path h="3325622" w="3680206">
                  <a:moveTo>
                    <a:pt x="0" y="0"/>
                  </a:moveTo>
                  <a:lnTo>
                    <a:pt x="0" y="3325622"/>
                  </a:lnTo>
                  <a:lnTo>
                    <a:pt x="3680206" y="3325622"/>
                  </a:lnTo>
                  <a:lnTo>
                    <a:pt x="3680206" y="0"/>
                  </a:lnTo>
                  <a:close/>
                </a:path>
              </a:pathLst>
            </a:custGeom>
            <a:solidFill>
              <a:srgbClr val="000000">
                <a:alpha val="0"/>
              </a:srgbClr>
            </a:solidFill>
          </p:spPr>
        </p:sp>
      </p:grpSp>
      <p:grpSp>
        <p:nvGrpSpPr>
          <p:cNvPr name="Group 6" id="6"/>
          <p:cNvGrpSpPr>
            <a:grpSpLocks noChangeAspect="true"/>
          </p:cNvGrpSpPr>
          <p:nvPr/>
        </p:nvGrpSpPr>
        <p:grpSpPr>
          <a:xfrm rot="0">
            <a:off x="-1498925" y="-1500045"/>
            <a:ext cx="2870845" cy="5510174"/>
            <a:chOff x="0" y="0"/>
            <a:chExt cx="2870848" cy="5510174"/>
          </a:xfrm>
        </p:grpSpPr>
        <p:sp>
          <p:nvSpPr>
            <p:cNvPr name="Freeform 7" id="7"/>
            <p:cNvSpPr/>
            <p:nvPr/>
          </p:nvSpPr>
          <p:spPr>
            <a:xfrm flipH="false" flipV="false" rot="0">
              <a:off x="1435481" y="697865"/>
              <a:ext cx="1210183" cy="4746117"/>
            </a:xfrm>
            <a:custGeom>
              <a:avLst/>
              <a:gdLst/>
              <a:ahLst/>
              <a:cxnLst/>
              <a:rect r="r" b="b" t="t" l="l"/>
              <a:pathLst>
                <a:path h="4746117" w="1210183">
                  <a:moveTo>
                    <a:pt x="0" y="0"/>
                  </a:moveTo>
                  <a:lnTo>
                    <a:pt x="0" y="4746117"/>
                  </a:lnTo>
                  <a:lnTo>
                    <a:pt x="635" y="4746117"/>
                  </a:lnTo>
                  <a:lnTo>
                    <a:pt x="1210183" y="0"/>
                  </a:lnTo>
                  <a:close/>
                </a:path>
              </a:pathLst>
            </a:custGeom>
            <a:solidFill>
              <a:srgbClr val="80D12A"/>
            </a:solidFill>
          </p:spPr>
        </p:sp>
        <p:sp>
          <p:nvSpPr>
            <p:cNvPr name="Freeform 8" id="8"/>
            <p:cNvSpPr/>
            <p:nvPr/>
          </p:nvSpPr>
          <p:spPr>
            <a:xfrm flipH="false" flipV="false" rot="0">
              <a:off x="1435481" y="697865"/>
              <a:ext cx="1371854" cy="4748784"/>
            </a:xfrm>
            <a:custGeom>
              <a:avLst/>
              <a:gdLst/>
              <a:ahLst/>
              <a:cxnLst/>
              <a:rect r="r" b="b" t="t" l="l"/>
              <a:pathLst>
                <a:path h="4748784" w="1371854">
                  <a:moveTo>
                    <a:pt x="0" y="0"/>
                  </a:moveTo>
                  <a:lnTo>
                    <a:pt x="0" y="4748784"/>
                  </a:lnTo>
                  <a:lnTo>
                    <a:pt x="1371854" y="4748784"/>
                  </a:lnTo>
                  <a:lnTo>
                    <a:pt x="1371854" y="0"/>
                  </a:lnTo>
                  <a:close/>
                </a:path>
              </a:pathLst>
            </a:custGeom>
            <a:solidFill>
              <a:srgbClr val="000000">
                <a:alpha val="0"/>
              </a:srgbClr>
            </a:solid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019580">
            <a:off x="13548598" y="-269796"/>
            <a:ext cx="1163384" cy="10826601"/>
            <a:chOff x="0" y="0"/>
            <a:chExt cx="1551178" cy="14435468"/>
          </a:xfrm>
        </p:grpSpPr>
        <p:sp>
          <p:nvSpPr>
            <p:cNvPr name="Freeform 3" id="3"/>
            <p:cNvSpPr/>
            <p:nvPr/>
          </p:nvSpPr>
          <p:spPr>
            <a:xfrm flipH="false" flipV="false" rot="0">
              <a:off x="0" y="0"/>
              <a:ext cx="1551178" cy="14435455"/>
            </a:xfrm>
            <a:custGeom>
              <a:avLst/>
              <a:gdLst/>
              <a:ahLst/>
              <a:cxnLst/>
              <a:rect r="r" b="b" t="t" l="l"/>
              <a:pathLst>
                <a:path h="14435455" w="1551178">
                  <a:moveTo>
                    <a:pt x="1551178" y="14077187"/>
                  </a:moveTo>
                  <a:lnTo>
                    <a:pt x="1551178" y="0"/>
                  </a:lnTo>
                  <a:lnTo>
                    <a:pt x="0" y="358267"/>
                  </a:lnTo>
                  <a:lnTo>
                    <a:pt x="0" y="14435455"/>
                  </a:lnTo>
                  <a:close/>
                </a:path>
              </a:pathLst>
            </a:custGeom>
            <a:blipFill>
              <a:blip r:embed="rId2"/>
              <a:stretch>
                <a:fillRect l="-1992038" t="-52456" r="-641" b="-72414"/>
              </a:stretch>
            </a:blipFill>
          </p:spPr>
        </p:sp>
      </p:grpSp>
      <p:grpSp>
        <p:nvGrpSpPr>
          <p:cNvPr name="Group 4" id="4"/>
          <p:cNvGrpSpPr>
            <a:grpSpLocks noChangeAspect="true"/>
          </p:cNvGrpSpPr>
          <p:nvPr/>
        </p:nvGrpSpPr>
        <p:grpSpPr>
          <a:xfrm rot="0">
            <a:off x="13280374" y="0"/>
            <a:ext cx="5007626" cy="10287000"/>
            <a:chOff x="0" y="0"/>
            <a:chExt cx="6676834" cy="13716000"/>
          </a:xfrm>
        </p:grpSpPr>
        <p:sp>
          <p:nvSpPr>
            <p:cNvPr name="Freeform 5" id="5"/>
            <p:cNvSpPr/>
            <p:nvPr/>
          </p:nvSpPr>
          <p:spPr>
            <a:xfrm flipH="false" flipV="false" rot="0">
              <a:off x="0" y="0"/>
              <a:ext cx="6676771" cy="13716000"/>
            </a:xfrm>
            <a:custGeom>
              <a:avLst/>
              <a:gdLst/>
              <a:ahLst/>
              <a:cxnLst/>
              <a:rect r="r" b="b" t="t" l="l"/>
              <a:pathLst>
                <a:path h="13716000" w="6676771">
                  <a:moveTo>
                    <a:pt x="3284220" y="0"/>
                  </a:moveTo>
                  <a:lnTo>
                    <a:pt x="0" y="13716000"/>
                  </a:lnTo>
                  <a:lnTo>
                    <a:pt x="6642735" y="13716000"/>
                  </a:lnTo>
                  <a:lnTo>
                    <a:pt x="6676771" y="13575537"/>
                  </a:lnTo>
                  <a:lnTo>
                    <a:pt x="6676771" y="0"/>
                  </a:lnTo>
                  <a:close/>
                </a:path>
              </a:pathLst>
            </a:custGeom>
            <a:blipFill>
              <a:blip r:embed="rId3"/>
              <a:stretch>
                <a:fillRect l="-98535" t="-6166" r="-147683" b="-6264"/>
              </a:stretch>
            </a:blipFill>
          </p:spPr>
        </p:sp>
      </p:grpSp>
      <p:grpSp>
        <p:nvGrpSpPr>
          <p:cNvPr name="Group 6" id="6"/>
          <p:cNvGrpSpPr>
            <a:grpSpLocks noChangeAspect="true"/>
          </p:cNvGrpSpPr>
          <p:nvPr/>
        </p:nvGrpSpPr>
        <p:grpSpPr>
          <a:xfrm rot="0">
            <a:off x="-1435418" y="-697887"/>
            <a:ext cx="2870845" cy="5510174"/>
            <a:chOff x="0" y="0"/>
            <a:chExt cx="2870848" cy="5510174"/>
          </a:xfrm>
        </p:grpSpPr>
        <p:sp>
          <p:nvSpPr>
            <p:cNvPr name="Freeform 7" id="7"/>
            <p:cNvSpPr/>
            <p:nvPr/>
          </p:nvSpPr>
          <p:spPr>
            <a:xfrm flipH="false" flipV="false" rot="0">
              <a:off x="1435481" y="697865"/>
              <a:ext cx="1210183" cy="4746117"/>
            </a:xfrm>
            <a:custGeom>
              <a:avLst/>
              <a:gdLst/>
              <a:ahLst/>
              <a:cxnLst/>
              <a:rect r="r" b="b" t="t" l="l"/>
              <a:pathLst>
                <a:path h="4746117" w="1210183">
                  <a:moveTo>
                    <a:pt x="0" y="0"/>
                  </a:moveTo>
                  <a:lnTo>
                    <a:pt x="0" y="4746117"/>
                  </a:lnTo>
                  <a:lnTo>
                    <a:pt x="635" y="4746117"/>
                  </a:lnTo>
                  <a:lnTo>
                    <a:pt x="1210183" y="0"/>
                  </a:lnTo>
                  <a:close/>
                </a:path>
              </a:pathLst>
            </a:custGeom>
            <a:solidFill>
              <a:srgbClr val="80D12A"/>
            </a:solidFill>
          </p:spPr>
        </p:sp>
        <p:sp>
          <p:nvSpPr>
            <p:cNvPr name="Freeform 8" id="8"/>
            <p:cNvSpPr/>
            <p:nvPr/>
          </p:nvSpPr>
          <p:spPr>
            <a:xfrm flipH="false" flipV="false" rot="0">
              <a:off x="1435481" y="697865"/>
              <a:ext cx="1371854" cy="4748784"/>
            </a:xfrm>
            <a:custGeom>
              <a:avLst/>
              <a:gdLst/>
              <a:ahLst/>
              <a:cxnLst/>
              <a:rect r="r" b="b" t="t" l="l"/>
              <a:pathLst>
                <a:path h="4748784" w="1371854">
                  <a:moveTo>
                    <a:pt x="0" y="0"/>
                  </a:moveTo>
                  <a:lnTo>
                    <a:pt x="0" y="4748784"/>
                  </a:lnTo>
                  <a:lnTo>
                    <a:pt x="1371854" y="4748784"/>
                  </a:lnTo>
                  <a:lnTo>
                    <a:pt x="1371854" y="0"/>
                  </a:lnTo>
                  <a:close/>
                </a:path>
              </a:pathLst>
            </a:custGeom>
            <a:solidFill>
              <a:srgbClr val="000000">
                <a:alpha val="0"/>
              </a:srgbClr>
            </a:solidFill>
          </p:spPr>
        </p:sp>
      </p:grpSp>
      <p:grpSp>
        <p:nvGrpSpPr>
          <p:cNvPr name="Group 9" id="9"/>
          <p:cNvGrpSpPr>
            <a:grpSpLocks noChangeAspect="true"/>
          </p:cNvGrpSpPr>
          <p:nvPr/>
        </p:nvGrpSpPr>
        <p:grpSpPr>
          <a:xfrm rot="0">
            <a:off x="12153929" y="-436712"/>
            <a:ext cx="6197565" cy="11606298"/>
            <a:chOff x="0" y="0"/>
            <a:chExt cx="6197575" cy="11606301"/>
          </a:xfrm>
        </p:grpSpPr>
        <p:sp>
          <p:nvSpPr>
            <p:cNvPr name="Freeform 10" id="10"/>
            <p:cNvSpPr/>
            <p:nvPr/>
          </p:nvSpPr>
          <p:spPr>
            <a:xfrm flipH="false" flipV="false" rot="0">
              <a:off x="466598" y="5767832"/>
              <a:ext cx="2735453" cy="4955921"/>
            </a:xfrm>
            <a:custGeom>
              <a:avLst/>
              <a:gdLst/>
              <a:ahLst/>
              <a:cxnLst/>
              <a:rect r="r" b="b" t="t" l="l"/>
              <a:pathLst>
                <a:path h="4955921" w="2735453">
                  <a:moveTo>
                    <a:pt x="1263015" y="0"/>
                  </a:moveTo>
                  <a:lnTo>
                    <a:pt x="0" y="4955921"/>
                  </a:lnTo>
                  <a:lnTo>
                    <a:pt x="1472438" y="4955921"/>
                  </a:lnTo>
                  <a:lnTo>
                    <a:pt x="2735453" y="0"/>
                  </a:lnTo>
                  <a:close/>
                </a:path>
              </a:pathLst>
            </a:custGeom>
            <a:solidFill>
              <a:srgbClr val="4DBF38"/>
            </a:solidFill>
          </p:spPr>
        </p:sp>
        <p:sp>
          <p:nvSpPr>
            <p:cNvPr name="Freeform 11" id="11"/>
            <p:cNvSpPr/>
            <p:nvPr/>
          </p:nvSpPr>
          <p:spPr>
            <a:xfrm flipH="false" flipV="false" rot="0">
              <a:off x="3202305" y="436753"/>
              <a:ext cx="619252" cy="1028065"/>
            </a:xfrm>
            <a:custGeom>
              <a:avLst/>
              <a:gdLst/>
              <a:ahLst/>
              <a:cxnLst/>
              <a:rect r="r" b="b" t="t" l="l"/>
              <a:pathLst>
                <a:path h="1028065" w="619252">
                  <a:moveTo>
                    <a:pt x="262001" y="0"/>
                  </a:moveTo>
                  <a:lnTo>
                    <a:pt x="0" y="1028065"/>
                  </a:lnTo>
                  <a:lnTo>
                    <a:pt x="357251" y="1028065"/>
                  </a:lnTo>
                  <a:lnTo>
                    <a:pt x="619252" y="0"/>
                  </a:lnTo>
                  <a:close/>
                </a:path>
              </a:pathLst>
            </a:custGeom>
            <a:solidFill>
              <a:srgbClr val="80D12A"/>
            </a:solidFill>
          </p:spPr>
        </p:sp>
        <p:sp>
          <p:nvSpPr>
            <p:cNvPr name="Freeform 12" id="12"/>
            <p:cNvSpPr/>
            <p:nvPr/>
          </p:nvSpPr>
          <p:spPr>
            <a:xfrm flipH="false" flipV="false" rot="0">
              <a:off x="63500" y="436753"/>
              <a:ext cx="6070600" cy="10287000"/>
            </a:xfrm>
            <a:custGeom>
              <a:avLst/>
              <a:gdLst/>
              <a:ahLst/>
              <a:cxnLst/>
              <a:rect r="r" b="b" t="t" l="l"/>
              <a:pathLst>
                <a:path h="10287000" w="6070600">
                  <a:moveTo>
                    <a:pt x="0" y="0"/>
                  </a:moveTo>
                  <a:lnTo>
                    <a:pt x="0" y="10287000"/>
                  </a:lnTo>
                  <a:lnTo>
                    <a:pt x="6070600" y="10287000"/>
                  </a:lnTo>
                  <a:lnTo>
                    <a:pt x="6070600" y="0"/>
                  </a:lnTo>
                  <a:close/>
                </a:path>
              </a:pathLst>
            </a:custGeom>
            <a:solidFill>
              <a:srgbClr val="000000">
                <a:alpha val="0"/>
              </a:srgbClr>
            </a:solidFill>
          </p:spPr>
        </p:sp>
        <p:sp>
          <p:nvSpPr>
            <p:cNvPr name="Freeform 13" id="13"/>
            <p:cNvSpPr/>
            <p:nvPr/>
          </p:nvSpPr>
          <p:spPr>
            <a:xfrm flipH="false" flipV="false" rot="0">
              <a:off x="974598" y="436753"/>
              <a:ext cx="5159502" cy="10287000"/>
            </a:xfrm>
            <a:custGeom>
              <a:avLst/>
              <a:gdLst/>
              <a:ahLst/>
              <a:cxnLst/>
              <a:rect r="r" b="b" t="t" l="l"/>
              <a:pathLst>
                <a:path h="10287000" w="5159502">
                  <a:moveTo>
                    <a:pt x="0" y="0"/>
                  </a:moveTo>
                  <a:lnTo>
                    <a:pt x="0" y="10287000"/>
                  </a:lnTo>
                  <a:lnTo>
                    <a:pt x="5159502" y="10287000"/>
                  </a:lnTo>
                  <a:lnTo>
                    <a:pt x="5159502" y="0"/>
                  </a:lnTo>
                  <a:close/>
                </a:path>
              </a:pathLst>
            </a:custGeom>
            <a:solidFill>
              <a:srgbClr val="000000">
                <a:alpha val="0"/>
              </a:srgbClr>
            </a:solidFill>
          </p:spPr>
        </p:sp>
        <p:sp>
          <p:nvSpPr>
            <p:cNvPr name="Freeform 14" id="14"/>
            <p:cNvSpPr/>
            <p:nvPr/>
          </p:nvSpPr>
          <p:spPr>
            <a:xfrm flipH="false" flipV="false" rot="0">
              <a:off x="3202178" y="436753"/>
              <a:ext cx="714502" cy="1028700"/>
            </a:xfrm>
            <a:custGeom>
              <a:avLst/>
              <a:gdLst/>
              <a:ahLst/>
              <a:cxnLst/>
              <a:rect r="r" b="b" t="t" l="l"/>
              <a:pathLst>
                <a:path h="1028700" w="714502">
                  <a:moveTo>
                    <a:pt x="0" y="0"/>
                  </a:moveTo>
                  <a:lnTo>
                    <a:pt x="0" y="1028700"/>
                  </a:lnTo>
                  <a:lnTo>
                    <a:pt x="714502" y="1028700"/>
                  </a:lnTo>
                  <a:lnTo>
                    <a:pt x="714502" y="0"/>
                  </a:lnTo>
                  <a:close/>
                </a:path>
              </a:pathLst>
            </a:custGeom>
            <a:solidFill>
              <a:srgbClr val="000000">
                <a:alpha val="0"/>
              </a:srgbClr>
            </a:solidFill>
          </p:spPr>
        </p:sp>
        <p:sp>
          <p:nvSpPr>
            <p:cNvPr name="Freeform 15" id="15"/>
            <p:cNvSpPr/>
            <p:nvPr/>
          </p:nvSpPr>
          <p:spPr>
            <a:xfrm flipH="false" flipV="false" rot="0">
              <a:off x="257048" y="5767832"/>
              <a:ext cx="2945130" cy="4955921"/>
            </a:xfrm>
            <a:custGeom>
              <a:avLst/>
              <a:gdLst/>
              <a:ahLst/>
              <a:cxnLst/>
              <a:rect r="r" b="b" t="t" l="l"/>
              <a:pathLst>
                <a:path h="4955921" w="2945130">
                  <a:moveTo>
                    <a:pt x="0" y="0"/>
                  </a:moveTo>
                  <a:lnTo>
                    <a:pt x="0" y="4955921"/>
                  </a:lnTo>
                  <a:lnTo>
                    <a:pt x="2945130" y="4955921"/>
                  </a:lnTo>
                  <a:lnTo>
                    <a:pt x="2945130" y="0"/>
                  </a:lnTo>
                  <a:close/>
                </a:path>
              </a:pathLst>
            </a:custGeom>
            <a:solidFill>
              <a:srgbClr val="000000">
                <a:alpha val="0"/>
              </a:srgbClr>
            </a:solidFill>
          </p:spPr>
        </p:sp>
      </p:grpSp>
      <p:sp>
        <p:nvSpPr>
          <p:cNvPr name="TextBox 16" id="16"/>
          <p:cNvSpPr txBox="true"/>
          <p:nvPr/>
        </p:nvSpPr>
        <p:spPr>
          <a:xfrm rot="0">
            <a:off x="13157044" y="219266"/>
            <a:ext cx="525656" cy="976579"/>
          </a:xfrm>
          <a:prstGeom prst="rect">
            <a:avLst/>
          </a:prstGeom>
        </p:spPr>
        <p:txBody>
          <a:bodyPr anchor="t" rtlCol="false" tIns="0" lIns="0" bIns="0" rIns="0">
            <a:spAutoFit/>
          </a:bodyPr>
          <a:lstStyle/>
          <a:p>
            <a:pPr algn="l">
              <a:lnSpc>
                <a:spcPts val="7921"/>
              </a:lnSpc>
            </a:pPr>
            <a:r>
              <a:rPr lang="en-US" b="true" sz="5658" spc="158">
                <a:solidFill>
                  <a:srgbClr val="4F6A92"/>
                </a:solidFill>
                <a:latin typeface="Barlow SemiCondensed Bold"/>
                <a:ea typeface="Barlow SemiCondensed Bold"/>
                <a:cs typeface="Barlow SemiCondensed Bold"/>
                <a:sym typeface="Barlow SemiCondensed Bold"/>
              </a:rPr>
              <a:t>-1</a:t>
            </a:r>
          </a:p>
        </p:txBody>
      </p:sp>
      <p:sp>
        <p:nvSpPr>
          <p:cNvPr name="TextBox 17" id="17"/>
          <p:cNvSpPr txBox="true"/>
          <p:nvPr/>
        </p:nvSpPr>
        <p:spPr>
          <a:xfrm rot="0">
            <a:off x="8178965" y="84896"/>
            <a:ext cx="5057127" cy="1140409"/>
          </a:xfrm>
          <a:prstGeom prst="rect">
            <a:avLst/>
          </a:prstGeom>
        </p:spPr>
        <p:txBody>
          <a:bodyPr anchor="t" rtlCol="false" tIns="0" lIns="0" bIns="0" rIns="0">
            <a:spAutoFit/>
          </a:bodyPr>
          <a:lstStyle/>
          <a:p>
            <a:pPr algn="l" rtl="true">
              <a:lnSpc>
                <a:spcPts val="7921"/>
              </a:lnSpc>
            </a:pPr>
            <a:r>
              <a:rPr lang="ar-EG" b="true" sz="5658" spc="158">
                <a:solidFill>
                  <a:srgbClr val="4F6A92"/>
                </a:solidFill>
                <a:latin typeface="Noto Sans Arabic Bold"/>
                <a:ea typeface="Noto Sans Arabic Bold"/>
                <a:cs typeface="Noto Sans Arabic Bold"/>
                <a:sym typeface="Noto Sans Arabic Bold"/>
                <a:rtl val="true"/>
              </a:rPr>
              <a:t>اﻟﻘﻮى اﻟﺨﺎرﺟﻴﺔ:</a:t>
            </a:r>
          </a:p>
        </p:txBody>
      </p:sp>
      <p:sp>
        <p:nvSpPr>
          <p:cNvPr name="TextBox 18" id="18"/>
          <p:cNvSpPr txBox="true"/>
          <p:nvPr/>
        </p:nvSpPr>
        <p:spPr>
          <a:xfrm rot="0">
            <a:off x="392773" y="1283799"/>
            <a:ext cx="14258573" cy="7534799"/>
          </a:xfrm>
          <a:prstGeom prst="rect">
            <a:avLst/>
          </a:prstGeom>
        </p:spPr>
        <p:txBody>
          <a:bodyPr anchor="t" rtlCol="false" tIns="0" lIns="0" bIns="0" rIns="0">
            <a:spAutoFit/>
          </a:bodyPr>
          <a:lstStyle/>
          <a:p>
            <a:pPr algn="r" rtl="true">
              <a:lnSpc>
                <a:spcPts val="8473"/>
              </a:lnSpc>
            </a:pPr>
            <a:r>
              <a:rPr lang="ar-EG" b="true" sz="4099" spc="225">
                <a:solidFill>
                  <a:srgbClr val="000000"/>
                </a:solidFill>
                <a:latin typeface="Noto Sans Arabic Bold"/>
                <a:ea typeface="Noto Sans Arabic Bold"/>
                <a:cs typeface="Noto Sans Arabic Bold"/>
                <a:sym typeface="Noto Sans Arabic Bold"/>
                <a:rtl val="true"/>
              </a:rPr>
              <a:t>ﺗﻌـﺪ اﻟﻘﻮـى اﻟﺨﺎرﺟﻴﺔـ أﻛﺜﺮـ ﺗﺄـﺛﻴﺮا ﻓﻲ اﻟﻤﻨﻈﻤﺔـ ﻣﻦـ اﻟﻘﻮـى اﻟﺪاﺧﻠﻴﺔـ ﻻﺗﺴـﺎع ﻣﺠﺎﻟﻬﺎـ وﺻﻌـﻮﺑﺔ اﻟﺘﻨﺒﺆـ ﺑﺄﺑﻌﺎدﻫﺎـ، وذﻟـﻚـ أﻣـﺮـ ﻃﺒﻴﻌـﻲـ ﻧﻈـﺮـا ﻟﻠﺘﻐـﻴـﺮات اﻟﻤﺘﺴـﺎـرﻋﺔ ﻓﻲ اﻟﺒﻴﺌـﺔـ اﻟـﺘـﻲ ﺗﻌﻤـﻞـ ﻓﻴﻬـﺎـ اﻟﻤﻨﻈﻤـﺔـ، ﻟـﺬـﻟﻚ وﺟـﻪـ اﻟﺒـﺎـﺣﺜﻮن اﻫﺘﻤﺎﻣـﺎـ ﻛﺒـﻴـﺮا ﻟﻬـﺬـه اﻟﻘـﻮـى اﻟـﺘـﻲ ﻳﺼـﻌـﺐ اﻟـﺘـﺤﻜﻢأو اﻟﺴـﻴـﻄﺮة ﻋﻠﻴﻬـﺎـ أو اﻟﺘﻨﺒـﺆـ ﺑﻬﺎ، وﺗﺘﻌـﺪـد ﻫـﺬـه اﻟﻤﺼﺎدرﻛﻤﺎ ﻫﻮ ﻣﻮﺿﺤﺔ ﻓﻲ اﻟﺸﻜﻞ اﻟﺘﺎﻟﻲ:</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97283" y="3980345"/>
            <a:ext cx="4525413" cy="1467660"/>
          </a:xfrm>
          <a:custGeom>
            <a:avLst/>
            <a:gdLst/>
            <a:ahLst/>
            <a:cxnLst/>
            <a:rect r="r" b="b" t="t" l="l"/>
            <a:pathLst>
              <a:path h="1467660" w="4525413">
                <a:moveTo>
                  <a:pt x="0" y="0"/>
                </a:moveTo>
                <a:lnTo>
                  <a:pt x="4525413" y="0"/>
                </a:lnTo>
                <a:lnTo>
                  <a:pt x="4525413" y="1467660"/>
                </a:lnTo>
                <a:lnTo>
                  <a:pt x="0" y="14676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795386" y="7339422"/>
            <a:ext cx="4988252" cy="1456515"/>
          </a:xfrm>
          <a:custGeom>
            <a:avLst/>
            <a:gdLst/>
            <a:ahLst/>
            <a:cxnLst/>
            <a:rect r="r" b="b" t="t" l="l"/>
            <a:pathLst>
              <a:path h="1456515" w="4988252">
                <a:moveTo>
                  <a:pt x="0" y="0"/>
                </a:moveTo>
                <a:lnTo>
                  <a:pt x="4988252" y="0"/>
                </a:lnTo>
                <a:lnTo>
                  <a:pt x="4988252" y="1456515"/>
                </a:lnTo>
                <a:lnTo>
                  <a:pt x="0" y="14565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795386" y="2263511"/>
            <a:ext cx="4677527" cy="1434951"/>
          </a:xfrm>
          <a:custGeom>
            <a:avLst/>
            <a:gdLst/>
            <a:ahLst/>
            <a:cxnLst/>
            <a:rect r="r" b="b" t="t" l="l"/>
            <a:pathLst>
              <a:path h="1434951" w="4677527">
                <a:moveTo>
                  <a:pt x="0" y="0"/>
                </a:moveTo>
                <a:lnTo>
                  <a:pt x="4677528" y="0"/>
                </a:lnTo>
                <a:lnTo>
                  <a:pt x="4677528" y="1434951"/>
                </a:lnTo>
                <a:lnTo>
                  <a:pt x="0" y="14349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5808669" y="2070564"/>
            <a:ext cx="11314928" cy="6614360"/>
          </a:xfrm>
          <a:custGeom>
            <a:avLst/>
            <a:gdLst/>
            <a:ahLst/>
            <a:cxnLst/>
            <a:rect r="r" b="b" t="t" l="l"/>
            <a:pathLst>
              <a:path h="6614360" w="11314928">
                <a:moveTo>
                  <a:pt x="0" y="0"/>
                </a:moveTo>
                <a:lnTo>
                  <a:pt x="11314928" y="0"/>
                </a:lnTo>
                <a:lnTo>
                  <a:pt x="11314928" y="6614360"/>
                </a:lnTo>
                <a:lnTo>
                  <a:pt x="0" y="661436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60000">
            <a:off x="7943211" y="5240250"/>
            <a:ext cx="2686221" cy="628831"/>
          </a:xfrm>
          <a:prstGeom prst="rect">
            <a:avLst/>
          </a:prstGeom>
        </p:spPr>
        <p:txBody>
          <a:bodyPr anchor="t" rtlCol="false" tIns="0" lIns="0" bIns="0" rIns="0">
            <a:spAutoFit/>
          </a:bodyPr>
          <a:lstStyle/>
          <a:p>
            <a:pPr algn="l" rtl="true">
              <a:lnSpc>
                <a:spcPts val="4339"/>
              </a:lnSpc>
            </a:pPr>
            <a:r>
              <a:rPr lang="ar-EG" b="true" sz="3099" spc="120">
                <a:solidFill>
                  <a:srgbClr val="FFFFFF"/>
                </a:solidFill>
                <a:latin typeface="Noto Sans Arabic Bold"/>
                <a:ea typeface="Noto Sans Arabic Bold"/>
                <a:cs typeface="Noto Sans Arabic Bold"/>
                <a:sym typeface="Noto Sans Arabic Bold"/>
                <a:rtl val="true"/>
              </a:rPr>
              <a:t>اﻟﻘﻮى اﻟﺨﺎرﺟﻴﺔ</a:t>
            </a:r>
          </a:p>
        </p:txBody>
      </p:sp>
      <p:sp>
        <p:nvSpPr>
          <p:cNvPr name="TextBox 7" id="7"/>
          <p:cNvSpPr txBox="true"/>
          <p:nvPr/>
        </p:nvSpPr>
        <p:spPr>
          <a:xfrm rot="0">
            <a:off x="2137153" y="4094302"/>
            <a:ext cx="3075061" cy="1107824"/>
          </a:xfrm>
          <a:prstGeom prst="rect">
            <a:avLst/>
          </a:prstGeom>
        </p:spPr>
        <p:txBody>
          <a:bodyPr anchor="t" rtlCol="false" tIns="0" lIns="0" bIns="0" rIns="0">
            <a:spAutoFit/>
          </a:bodyPr>
          <a:lstStyle/>
          <a:p>
            <a:pPr algn="ctr" rtl="true">
              <a:lnSpc>
                <a:spcPts val="4124"/>
              </a:lnSpc>
            </a:pPr>
            <a:r>
              <a:rPr lang="ar-EG" b="true" sz="2799" spc="139">
                <a:solidFill>
                  <a:srgbClr val="000000"/>
                </a:solidFill>
                <a:latin typeface="Noto Sans Arabic Bold"/>
                <a:ea typeface="Noto Sans Arabic Bold"/>
                <a:cs typeface="Noto Sans Arabic Bold"/>
                <a:sym typeface="Noto Sans Arabic Bold"/>
                <a:rtl val="true"/>
              </a:rPr>
              <a:t>ﺿﻐﻮﻃﺎت ﺟﻤﻌﻴﺎت ﺣﻤﺎﻳﺔ اﻟﻤﺴﺘﻬﻠﻚ</a:t>
            </a:r>
          </a:p>
        </p:txBody>
      </p:sp>
      <p:sp>
        <p:nvSpPr>
          <p:cNvPr name="TextBox 8" id="8"/>
          <p:cNvSpPr txBox="true"/>
          <p:nvPr/>
        </p:nvSpPr>
        <p:spPr>
          <a:xfrm rot="0">
            <a:off x="2524801" y="2405977"/>
            <a:ext cx="3282867" cy="1107824"/>
          </a:xfrm>
          <a:prstGeom prst="rect">
            <a:avLst/>
          </a:prstGeom>
        </p:spPr>
        <p:txBody>
          <a:bodyPr anchor="t" rtlCol="false" tIns="0" lIns="0" bIns="0" rIns="0">
            <a:spAutoFit/>
          </a:bodyPr>
          <a:lstStyle/>
          <a:p>
            <a:pPr algn="ctr" rtl="true">
              <a:lnSpc>
                <a:spcPts val="4124"/>
              </a:lnSpc>
            </a:pPr>
            <a:r>
              <a:rPr lang="ar-EG" b="true" sz="2799" spc="139">
                <a:solidFill>
                  <a:srgbClr val="000000"/>
                </a:solidFill>
                <a:latin typeface="Noto Sans Arabic Bold"/>
                <a:ea typeface="Noto Sans Arabic Bold"/>
                <a:cs typeface="Noto Sans Arabic Bold"/>
                <a:sym typeface="Noto Sans Arabic Bold"/>
                <a:rtl val="true"/>
              </a:rPr>
              <a:t>اﻻﺗﺤﺎدات</a:t>
            </a:r>
            <a:r>
              <a:rPr lang="ar-EG" b="true" sz="2799" spc="139">
                <a:solidFill>
                  <a:srgbClr val="FFFFFF"/>
                </a:solidFill>
                <a:latin typeface="Noto Sans Arabic Bold"/>
                <a:ea typeface="Noto Sans Arabic Bold"/>
                <a:cs typeface="Noto Sans Arabic Bold"/>
                <a:sym typeface="Noto Sans Arabic Bold"/>
                <a:rtl val="true"/>
              </a:rPr>
              <a:t> </a:t>
            </a:r>
            <a:r>
              <a:rPr lang="ar-EG" b="true" sz="2799" spc="139">
                <a:solidFill>
                  <a:srgbClr val="000000"/>
                </a:solidFill>
                <a:latin typeface="Noto Sans Arabic Bold"/>
                <a:ea typeface="Noto Sans Arabic Bold"/>
                <a:cs typeface="Noto Sans Arabic Bold"/>
                <a:sym typeface="Noto Sans Arabic Bold"/>
                <a:rtl val="true"/>
              </a:rPr>
              <a:t>واﻟﻨﻘﺎﺑﺎت اﻟﻌﻤﺎﻟﻴﺔ</a:t>
            </a:r>
            <a:r>
              <a:rPr lang="ar-EG" b="true" sz="2799" spc="139">
                <a:solidFill>
                  <a:srgbClr val="FFFFFF"/>
                </a:solidFill>
                <a:latin typeface="Noto Sans Arabic Bold"/>
                <a:ea typeface="Noto Sans Arabic Bold"/>
                <a:cs typeface="Noto Sans Arabic Bold"/>
                <a:sym typeface="Noto Sans Arabic Bold"/>
                <a:rtl val="true"/>
              </a:rPr>
              <a:t> </a:t>
            </a:r>
            <a:r>
              <a:rPr lang="ar-EG" b="true" sz="2799" spc="139">
                <a:solidFill>
                  <a:srgbClr val="000000"/>
                </a:solidFill>
                <a:latin typeface="Noto Sans Arabic Bold"/>
                <a:ea typeface="Noto Sans Arabic Bold"/>
                <a:cs typeface="Noto Sans Arabic Bold"/>
                <a:sym typeface="Noto Sans Arabic Bold"/>
                <a:rtl val="true"/>
              </a:rPr>
              <a:t>واﻟﻤﻬﻨﻴﺔ</a:t>
            </a:r>
          </a:p>
        </p:txBody>
      </p:sp>
      <p:sp>
        <p:nvSpPr>
          <p:cNvPr name="TextBox 9" id="9"/>
          <p:cNvSpPr txBox="true"/>
          <p:nvPr/>
        </p:nvSpPr>
        <p:spPr>
          <a:xfrm rot="0">
            <a:off x="2511933" y="7728795"/>
            <a:ext cx="3625948" cy="564899"/>
          </a:xfrm>
          <a:prstGeom prst="rect">
            <a:avLst/>
          </a:prstGeom>
        </p:spPr>
        <p:txBody>
          <a:bodyPr anchor="t" rtlCol="false" tIns="0" lIns="0" bIns="0" rIns="0">
            <a:spAutoFit/>
          </a:bodyPr>
          <a:lstStyle/>
          <a:p>
            <a:pPr algn="l" rtl="true">
              <a:lnSpc>
                <a:spcPts val="3919"/>
              </a:lnSpc>
            </a:pPr>
            <a:r>
              <a:rPr lang="ar-EG" b="true" sz="2799" spc="139">
                <a:solidFill>
                  <a:srgbClr val="000000"/>
                </a:solidFill>
                <a:latin typeface="Noto Sans Arabic Bold"/>
                <a:ea typeface="Noto Sans Arabic Bold"/>
                <a:cs typeface="Noto Sans Arabic Bold"/>
                <a:sym typeface="Noto Sans Arabic Bold"/>
                <a:rtl val="true"/>
              </a:rPr>
              <a:t>اﻟﻤﺴﺆوﻟﻴﺔ اﻻﺟﺘﻤﺎﻋﻴﺔ</a:t>
            </a:r>
          </a:p>
        </p:txBody>
      </p:sp>
      <p:sp>
        <p:nvSpPr>
          <p:cNvPr name="TextBox 10" id="10"/>
          <p:cNvSpPr txBox="true"/>
          <p:nvPr/>
        </p:nvSpPr>
        <p:spPr>
          <a:xfrm rot="0">
            <a:off x="13082549" y="3894506"/>
            <a:ext cx="3014853" cy="1107824"/>
          </a:xfrm>
          <a:prstGeom prst="rect">
            <a:avLst/>
          </a:prstGeom>
        </p:spPr>
        <p:txBody>
          <a:bodyPr anchor="t" rtlCol="false" tIns="0" lIns="0" bIns="0" rIns="0">
            <a:spAutoFit/>
          </a:bodyPr>
          <a:lstStyle/>
          <a:p>
            <a:pPr algn="ctr" rtl="true">
              <a:lnSpc>
                <a:spcPts val="4124"/>
              </a:lnSpc>
            </a:pPr>
            <a:r>
              <a:rPr lang="ar-EG" b="true" sz="2799" spc="139">
                <a:solidFill>
                  <a:srgbClr val="000000"/>
                </a:solidFill>
                <a:latin typeface="Noto Sans Arabic Bold"/>
                <a:ea typeface="Noto Sans Arabic Bold"/>
                <a:cs typeface="Noto Sans Arabic Bold"/>
                <a:sym typeface="Noto Sans Arabic Bold"/>
                <a:rtl val="true"/>
              </a:rPr>
              <a:t>اﻟﺘﻄﻮر اﻟﺘﻜﻨﻮﻟﻮﺟﻲ اﻟﺴﺮﻳﻊ</a:t>
            </a:r>
          </a:p>
        </p:txBody>
      </p:sp>
      <p:sp>
        <p:nvSpPr>
          <p:cNvPr name="TextBox 11" id="11"/>
          <p:cNvSpPr txBox="true"/>
          <p:nvPr/>
        </p:nvSpPr>
        <p:spPr>
          <a:xfrm rot="0">
            <a:off x="12582935" y="7326135"/>
            <a:ext cx="3661496" cy="1107824"/>
          </a:xfrm>
          <a:prstGeom prst="rect">
            <a:avLst/>
          </a:prstGeom>
        </p:spPr>
        <p:txBody>
          <a:bodyPr anchor="t" rtlCol="false" tIns="0" lIns="0" bIns="0" rIns="0">
            <a:spAutoFit/>
          </a:bodyPr>
          <a:lstStyle/>
          <a:p>
            <a:pPr algn="ctr" rtl="true">
              <a:lnSpc>
                <a:spcPts val="4124"/>
              </a:lnSpc>
            </a:pPr>
            <a:r>
              <a:rPr lang="ar-EG" b="true" sz="2799" spc="139">
                <a:solidFill>
                  <a:srgbClr val="000000"/>
                </a:solidFill>
                <a:latin typeface="Noto Sans Arabic Bold"/>
                <a:ea typeface="Noto Sans Arabic Bold"/>
                <a:cs typeface="Noto Sans Arabic Bold"/>
                <a:sym typeface="Noto Sans Arabic Bold"/>
                <a:rtl val="true"/>
              </a:rPr>
              <a:t>اﻟﺘﻐﻴﺮ ﻓﻲاﻟﻘﻮاﻧﻴﻦ واﻟﺘﺸﺮﻳﻌﺎت</a:t>
            </a:r>
            <a:r>
              <a:rPr lang="ar-EG" b="true" sz="2799" spc="139">
                <a:solidFill>
                  <a:srgbClr val="FFFFFF"/>
                </a:solidFill>
                <a:latin typeface="Noto Sans Arabic Bold"/>
                <a:ea typeface="Noto Sans Arabic Bold"/>
                <a:cs typeface="Noto Sans Arabic Bold"/>
                <a:sym typeface="Noto Sans Arabic Bold"/>
                <a:rtl val="true"/>
              </a:rPr>
              <a:t> </a:t>
            </a:r>
            <a:r>
              <a:rPr lang="ar-EG" b="true" sz="2799" spc="139">
                <a:solidFill>
                  <a:srgbClr val="000000"/>
                </a:solidFill>
                <a:latin typeface="Noto Sans Arabic Bold"/>
                <a:ea typeface="Noto Sans Arabic Bold"/>
                <a:cs typeface="Noto Sans Arabic Bold"/>
                <a:sym typeface="Noto Sans Arabic Bold"/>
                <a:rtl val="true"/>
              </a:rPr>
              <a:t>اﻟﺤﻜﻮﻣﻴﺔ</a:t>
            </a:r>
          </a:p>
        </p:txBody>
      </p:sp>
      <p:sp>
        <p:nvSpPr>
          <p:cNvPr name="TextBox 12" id="12"/>
          <p:cNvSpPr txBox="true"/>
          <p:nvPr/>
        </p:nvSpPr>
        <p:spPr>
          <a:xfrm rot="0">
            <a:off x="13366966" y="5664489"/>
            <a:ext cx="3047495" cy="1107824"/>
          </a:xfrm>
          <a:prstGeom prst="rect">
            <a:avLst/>
          </a:prstGeom>
        </p:spPr>
        <p:txBody>
          <a:bodyPr anchor="t" rtlCol="false" tIns="0" lIns="0" bIns="0" rIns="0">
            <a:spAutoFit/>
          </a:bodyPr>
          <a:lstStyle/>
          <a:p>
            <a:pPr algn="ctr" rtl="true">
              <a:lnSpc>
                <a:spcPts val="4124"/>
              </a:lnSpc>
            </a:pPr>
            <a:r>
              <a:rPr lang="ar-EG" b="true" sz="2799" spc="139">
                <a:solidFill>
                  <a:srgbClr val="000000"/>
                </a:solidFill>
                <a:latin typeface="Noto Sans Arabic Bold"/>
                <a:ea typeface="Noto Sans Arabic Bold"/>
                <a:cs typeface="Noto Sans Arabic Bold"/>
                <a:sym typeface="Noto Sans Arabic Bold"/>
                <a:rtl val="true"/>
              </a:rPr>
              <a:t>اﻟﺘﻨﺎﻓﺲ اﻟﺤﺎد ﺑﻴﻦ اﻟﻤﻨﻈﻤﺎت</a:t>
            </a:r>
          </a:p>
        </p:txBody>
      </p:sp>
      <p:sp>
        <p:nvSpPr>
          <p:cNvPr name="TextBox 13" id="13"/>
          <p:cNvSpPr txBox="true"/>
          <p:nvPr/>
        </p:nvSpPr>
        <p:spPr>
          <a:xfrm rot="0">
            <a:off x="11455756" y="2175272"/>
            <a:ext cx="4394187" cy="1139933"/>
          </a:xfrm>
          <a:prstGeom prst="rect">
            <a:avLst/>
          </a:prstGeom>
        </p:spPr>
        <p:txBody>
          <a:bodyPr anchor="t" rtlCol="false" tIns="0" lIns="0" bIns="0" rIns="0">
            <a:spAutoFit/>
          </a:bodyPr>
          <a:lstStyle/>
          <a:p>
            <a:pPr algn="r" rtl="true">
              <a:lnSpc>
                <a:spcPts val="4276"/>
              </a:lnSpc>
            </a:pPr>
            <a:r>
              <a:rPr lang="ar-EG" b="true" sz="2871" spc="143">
                <a:solidFill>
                  <a:srgbClr val="000000"/>
                </a:solidFill>
                <a:latin typeface="Noto Sans Arabic Bold"/>
                <a:ea typeface="Noto Sans Arabic Bold"/>
                <a:cs typeface="Noto Sans Arabic Bold"/>
                <a:sym typeface="Noto Sans Arabic Bold"/>
                <a:rtl val="true"/>
              </a:rPr>
              <a:t>اﻟﺘﻐﻴﺮﻓﻲ ﻇﺮوف اﻟﺴﻮق او اﻟﻌﻤﻴﻞ اﻟﻤﺴﺘﻬﺪف</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503" y="-63503"/>
            <a:ext cx="18414997" cy="10413997"/>
          </a:xfrm>
          <a:custGeom>
            <a:avLst/>
            <a:gdLst/>
            <a:ahLst/>
            <a:cxnLst/>
            <a:rect r="r" b="b" t="t" l="l"/>
            <a:pathLst>
              <a:path h="10413997" w="18414997">
                <a:moveTo>
                  <a:pt x="0" y="0"/>
                </a:moveTo>
                <a:lnTo>
                  <a:pt x="18414997" y="0"/>
                </a:lnTo>
                <a:lnTo>
                  <a:pt x="18414997" y="10413997"/>
                </a:lnTo>
                <a:lnTo>
                  <a:pt x="0" y="104139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5503014" y="929745"/>
            <a:ext cx="732234" cy="967054"/>
          </a:xfrm>
          <a:prstGeom prst="rect">
            <a:avLst/>
          </a:prstGeom>
        </p:spPr>
        <p:txBody>
          <a:bodyPr anchor="t" rtlCol="false" tIns="0" lIns="0" bIns="0" rIns="0">
            <a:spAutoFit/>
          </a:bodyPr>
          <a:lstStyle/>
          <a:p>
            <a:pPr algn="l">
              <a:lnSpc>
                <a:spcPts val="7841"/>
              </a:lnSpc>
            </a:pPr>
            <a:r>
              <a:rPr lang="en-US" b="true" sz="5658" spc="158">
                <a:solidFill>
                  <a:srgbClr val="4F6A92"/>
                </a:solidFill>
                <a:latin typeface="Barlow SemiCondensed Bold"/>
                <a:ea typeface="Barlow SemiCondensed Bold"/>
                <a:cs typeface="Barlow SemiCondensed Bold"/>
                <a:sym typeface="Barlow SemiCondensed Bold"/>
              </a:rPr>
              <a:t>_2</a:t>
            </a:r>
          </a:p>
        </p:txBody>
      </p:sp>
      <p:sp>
        <p:nvSpPr>
          <p:cNvPr name="TextBox 4" id="4"/>
          <p:cNvSpPr txBox="true"/>
          <p:nvPr/>
        </p:nvSpPr>
        <p:spPr>
          <a:xfrm rot="0">
            <a:off x="16007458" y="1820247"/>
            <a:ext cx="92974" cy="868642"/>
          </a:xfrm>
          <a:prstGeom prst="rect">
            <a:avLst/>
          </a:prstGeom>
        </p:spPr>
        <p:txBody>
          <a:bodyPr anchor="t" rtlCol="false" tIns="0" lIns="0" bIns="0" rIns="0">
            <a:spAutoFit/>
          </a:bodyPr>
          <a:lstStyle/>
          <a:p>
            <a:pPr algn="l">
              <a:lnSpc>
                <a:spcPts val="7580"/>
              </a:lnSpc>
            </a:pPr>
            <a:r>
              <a:rPr lang="en-US" b="true" sz="3699">
                <a:solidFill>
                  <a:srgbClr val="000000"/>
                </a:solidFill>
                <a:latin typeface="Aileron Bold"/>
                <a:ea typeface="Aileron Bold"/>
                <a:cs typeface="Aileron Bold"/>
                <a:sym typeface="Aileron Bold"/>
              </a:rPr>
              <a:t> </a:t>
            </a:r>
          </a:p>
        </p:txBody>
      </p:sp>
      <p:sp>
        <p:nvSpPr>
          <p:cNvPr name="TextBox 5" id="5"/>
          <p:cNvSpPr txBox="true"/>
          <p:nvPr/>
        </p:nvSpPr>
        <p:spPr>
          <a:xfrm rot="0">
            <a:off x="10663618" y="785851"/>
            <a:ext cx="4915672" cy="1140409"/>
          </a:xfrm>
          <a:prstGeom prst="rect">
            <a:avLst/>
          </a:prstGeom>
        </p:spPr>
        <p:txBody>
          <a:bodyPr anchor="t" rtlCol="false" tIns="0" lIns="0" bIns="0" rIns="0">
            <a:spAutoFit/>
          </a:bodyPr>
          <a:lstStyle/>
          <a:p>
            <a:pPr algn="l" rtl="true">
              <a:lnSpc>
                <a:spcPts val="7921"/>
              </a:lnSpc>
            </a:pPr>
            <a:r>
              <a:rPr lang="ar-EG" b="true" sz="5658" spc="158">
                <a:solidFill>
                  <a:srgbClr val="4F6A92"/>
                </a:solidFill>
                <a:latin typeface="Noto Sans Arabic Bold"/>
                <a:ea typeface="Noto Sans Arabic Bold"/>
                <a:cs typeface="Noto Sans Arabic Bold"/>
                <a:sym typeface="Noto Sans Arabic Bold"/>
                <a:rtl val="true"/>
              </a:rPr>
              <a:t>اﻟﻘﻮى اﻟﺪاﺧﻠﻴﺔ:</a:t>
            </a:r>
          </a:p>
        </p:txBody>
      </p:sp>
      <p:sp>
        <p:nvSpPr>
          <p:cNvPr name="TextBox 6" id="6"/>
          <p:cNvSpPr txBox="true"/>
          <p:nvPr/>
        </p:nvSpPr>
        <p:spPr>
          <a:xfrm rot="0">
            <a:off x="1416825" y="2355513"/>
            <a:ext cx="15842475" cy="7349583"/>
          </a:xfrm>
          <a:prstGeom prst="rect">
            <a:avLst/>
          </a:prstGeom>
        </p:spPr>
        <p:txBody>
          <a:bodyPr anchor="t" rtlCol="false" tIns="0" lIns="0" bIns="0" rIns="0">
            <a:spAutoFit/>
          </a:bodyPr>
          <a:lstStyle/>
          <a:p>
            <a:pPr algn="r" rtl="true">
              <a:lnSpc>
                <a:spcPts val="8473"/>
              </a:lnSpc>
            </a:pPr>
            <a:r>
              <a:rPr lang="ar-EG" b="true" sz="4099" spc="225">
                <a:solidFill>
                  <a:srgbClr val="000000"/>
                </a:solidFill>
                <a:latin typeface="Noto Sans Arabic Bold"/>
                <a:ea typeface="Noto Sans Arabic Bold"/>
                <a:cs typeface="Noto Sans Arabic Bold"/>
                <a:sym typeface="Noto Sans Arabic Bold"/>
                <a:rtl val="true"/>
              </a:rPr>
              <a:t>تظهر</a:t>
            </a:r>
            <a:r>
              <a:rPr lang="ar-EG" b="true" sz="4099" spc="225">
                <a:solidFill>
                  <a:srgbClr val="000000"/>
                </a:solidFill>
                <a:latin typeface="Noto Sans Arabic Bold"/>
                <a:ea typeface="Noto Sans Arabic Bold"/>
                <a:cs typeface="Noto Sans Arabic Bold"/>
                <a:sym typeface="Noto Sans Arabic Bold"/>
                <a:rtl val="true"/>
              </a:rPr>
              <a:t> الحاجة للتغيير التنظيمي عند حدوث مستجدات جديدة في بيئة العمل الداخلية، وإمكانيات وقدرات المنظمة وأهدافها، أو عندما تواجه مشكلات ذاتية، مما ينتج عنه عدم ملائمة التنظيم الحالي للتعامل مع التغييرات الحادثة في الـبيئة، أو عـدم التوافق بين عناصر التنظيم، مما يتطلب ضرورة إحداث تغيير تنظيمي في المنظمة، ومن القوى الداخلية التي تفرض التغيير ما يلي:</a:t>
            </a:r>
          </a:p>
          <a:p>
            <a:pPr algn="r" rtl="true">
              <a:lnSpc>
                <a:spcPts val="8473"/>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08437"/>
            <a:ext cx="16780231" cy="8349863"/>
          </a:xfrm>
          <a:custGeom>
            <a:avLst/>
            <a:gdLst/>
            <a:ahLst/>
            <a:cxnLst/>
            <a:rect r="r" b="b" t="t" l="l"/>
            <a:pathLst>
              <a:path h="8349863" w="16780231">
                <a:moveTo>
                  <a:pt x="0" y="0"/>
                </a:moveTo>
                <a:lnTo>
                  <a:pt x="16780231" y="0"/>
                </a:lnTo>
                <a:lnTo>
                  <a:pt x="16780231" y="8349863"/>
                </a:lnTo>
                <a:lnTo>
                  <a:pt x="0" y="83498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67620">
            <a:off x="7840288" y="5076333"/>
            <a:ext cx="2608736" cy="628831"/>
          </a:xfrm>
          <a:prstGeom prst="rect">
            <a:avLst/>
          </a:prstGeom>
        </p:spPr>
        <p:txBody>
          <a:bodyPr anchor="t" rtlCol="false" tIns="0" lIns="0" bIns="0" rIns="0">
            <a:spAutoFit/>
          </a:bodyPr>
          <a:lstStyle/>
          <a:p>
            <a:pPr algn="l" rtl="true">
              <a:lnSpc>
                <a:spcPts val="4339"/>
              </a:lnSpc>
            </a:pPr>
            <a:r>
              <a:rPr lang="ar-EG" b="true" sz="3099" spc="120">
                <a:solidFill>
                  <a:srgbClr val="FFFFFF"/>
                </a:solidFill>
                <a:latin typeface="Noto Sans Arabic Bold"/>
                <a:ea typeface="Noto Sans Arabic Bold"/>
                <a:cs typeface="Noto Sans Arabic Bold"/>
                <a:sym typeface="Noto Sans Arabic Bold"/>
                <a:rtl val="true"/>
              </a:rPr>
              <a:t>اﻟﻘﻮى اﻟﺪاﺧﻠﻴﺔ</a:t>
            </a:r>
          </a:p>
        </p:txBody>
      </p:sp>
      <p:sp>
        <p:nvSpPr>
          <p:cNvPr name="TextBox 4" id="4"/>
          <p:cNvSpPr txBox="true"/>
          <p:nvPr/>
        </p:nvSpPr>
        <p:spPr>
          <a:xfrm rot="0">
            <a:off x="1769889" y="2934452"/>
            <a:ext cx="3274886" cy="564899"/>
          </a:xfrm>
          <a:prstGeom prst="rect">
            <a:avLst/>
          </a:prstGeom>
        </p:spPr>
        <p:txBody>
          <a:bodyPr anchor="t" rtlCol="false" tIns="0" lIns="0" bIns="0" rIns="0">
            <a:spAutoFit/>
          </a:bodyPr>
          <a:lstStyle/>
          <a:p>
            <a:pPr algn="l" rtl="true">
              <a:lnSpc>
                <a:spcPts val="3919"/>
              </a:lnSpc>
            </a:pPr>
            <a:r>
              <a:rPr lang="ar-EG" b="true" sz="2799" spc="139">
                <a:solidFill>
                  <a:srgbClr val="000000"/>
                </a:solidFill>
                <a:latin typeface="Noto Sans Arabic Bold"/>
                <a:ea typeface="Noto Sans Arabic Bold"/>
                <a:cs typeface="Noto Sans Arabic Bold"/>
                <a:sym typeface="Noto Sans Arabic Bold"/>
                <a:rtl val="true"/>
              </a:rPr>
              <a:t>ﺗﺪﻧﻲ ﻣﺴﺘﻮى اﻷداء.</a:t>
            </a:r>
          </a:p>
        </p:txBody>
      </p:sp>
      <p:sp>
        <p:nvSpPr>
          <p:cNvPr name="TextBox 5" id="5"/>
          <p:cNvSpPr txBox="true"/>
          <p:nvPr/>
        </p:nvSpPr>
        <p:spPr>
          <a:xfrm rot="0">
            <a:off x="1552337" y="5599819"/>
            <a:ext cx="4182285" cy="564899"/>
          </a:xfrm>
          <a:prstGeom prst="rect">
            <a:avLst/>
          </a:prstGeom>
        </p:spPr>
        <p:txBody>
          <a:bodyPr anchor="t" rtlCol="false" tIns="0" lIns="0" bIns="0" rIns="0">
            <a:spAutoFit/>
          </a:bodyPr>
          <a:lstStyle/>
          <a:p>
            <a:pPr algn="l" rtl="true">
              <a:lnSpc>
                <a:spcPts val="3919"/>
              </a:lnSpc>
            </a:pPr>
            <a:r>
              <a:rPr lang="ar-EG" b="true" sz="2799" spc="139">
                <a:solidFill>
                  <a:srgbClr val="000000"/>
                </a:solidFill>
                <a:latin typeface="Noto Sans Arabic Bold"/>
                <a:ea typeface="Noto Sans Arabic Bold"/>
                <a:cs typeface="Noto Sans Arabic Bold"/>
                <a:sym typeface="Noto Sans Arabic Bold"/>
                <a:rtl val="true"/>
              </a:rPr>
              <a:t>ﺣﺪوث أزﻣﺔ داﺧﻠﻴﺔ ﻃﺎرﺋﺔ.</a:t>
            </a:r>
          </a:p>
        </p:txBody>
      </p:sp>
      <p:sp>
        <p:nvSpPr>
          <p:cNvPr name="TextBox 6" id="6"/>
          <p:cNvSpPr txBox="true"/>
          <p:nvPr/>
        </p:nvSpPr>
        <p:spPr>
          <a:xfrm rot="0">
            <a:off x="2573238" y="7489598"/>
            <a:ext cx="3294478" cy="1107824"/>
          </a:xfrm>
          <a:prstGeom prst="rect">
            <a:avLst/>
          </a:prstGeom>
        </p:spPr>
        <p:txBody>
          <a:bodyPr anchor="t" rtlCol="false" tIns="0" lIns="0" bIns="0" rIns="0">
            <a:spAutoFit/>
          </a:bodyPr>
          <a:lstStyle/>
          <a:p>
            <a:pPr algn="ctr" rtl="true">
              <a:lnSpc>
                <a:spcPts val="4124"/>
              </a:lnSpc>
            </a:pPr>
            <a:r>
              <a:rPr lang="ar-EG" b="true" sz="2799" spc="139">
                <a:solidFill>
                  <a:srgbClr val="000000"/>
                </a:solidFill>
                <a:latin typeface="Noto Sans Arabic Bold"/>
                <a:ea typeface="Noto Sans Arabic Bold"/>
                <a:cs typeface="Noto Sans Arabic Bold"/>
                <a:sym typeface="Noto Sans Arabic Bold"/>
                <a:rtl val="true"/>
              </a:rPr>
              <a:t>ارﺗﻔﺎع ﻧﺴﺒﺔ اﻟﺪوران اﻟﻮﻇﻴﻔﻲ.</a:t>
            </a:r>
          </a:p>
        </p:txBody>
      </p:sp>
      <p:sp>
        <p:nvSpPr>
          <p:cNvPr name="TextBox 7" id="7"/>
          <p:cNvSpPr txBox="true"/>
          <p:nvPr/>
        </p:nvSpPr>
        <p:spPr>
          <a:xfrm rot="0">
            <a:off x="6276219" y="1161464"/>
            <a:ext cx="4572886" cy="1351036"/>
          </a:xfrm>
          <a:prstGeom prst="rect">
            <a:avLst/>
          </a:prstGeom>
        </p:spPr>
        <p:txBody>
          <a:bodyPr anchor="t" rtlCol="false" tIns="0" lIns="0" bIns="0" rIns="0">
            <a:spAutoFit/>
          </a:bodyPr>
          <a:lstStyle/>
          <a:p>
            <a:pPr algn="ctr" rtl="true">
              <a:lnSpc>
                <a:spcPts val="4124"/>
              </a:lnSpc>
            </a:pPr>
            <a:r>
              <a:rPr lang="ar-EG" b="true" sz="2799" spc="139">
                <a:solidFill>
                  <a:srgbClr val="000000"/>
                </a:solidFill>
                <a:latin typeface="Noto Sans Arabic Bold"/>
                <a:ea typeface="Noto Sans Arabic Bold"/>
                <a:cs typeface="Noto Sans Arabic Bold"/>
                <a:sym typeface="Noto Sans Arabic Bold"/>
                <a:rtl val="true"/>
              </a:rPr>
              <a:t> اﻟﺘﻐﻴﻴﺮ ﻓﻲ اﻟﻠﻮاﺋﺢ واﻻﻧﻈﻤﺔ اﻟﺪاﺧﻠﻴﺔ ﻟﻠﻤﻨﻈﻤﺔ.</a:t>
            </a:r>
          </a:p>
        </p:txBody>
      </p:sp>
      <p:sp>
        <p:nvSpPr>
          <p:cNvPr name="TextBox 8" id="8"/>
          <p:cNvSpPr txBox="true"/>
          <p:nvPr/>
        </p:nvSpPr>
        <p:spPr>
          <a:xfrm rot="0">
            <a:off x="7714041" y="7762199"/>
            <a:ext cx="3573104" cy="1351036"/>
          </a:xfrm>
          <a:prstGeom prst="rect">
            <a:avLst/>
          </a:prstGeom>
        </p:spPr>
        <p:txBody>
          <a:bodyPr anchor="t" rtlCol="false" tIns="0" lIns="0" bIns="0" rIns="0">
            <a:spAutoFit/>
          </a:bodyPr>
          <a:lstStyle/>
          <a:p>
            <a:pPr algn="ctr" rtl="true">
              <a:lnSpc>
                <a:spcPts val="4124"/>
              </a:lnSpc>
            </a:pPr>
            <a:r>
              <a:rPr lang="ar-EG" b="true" sz="2799" spc="139">
                <a:solidFill>
                  <a:srgbClr val="000000"/>
                </a:solidFill>
                <a:latin typeface="Noto Sans Arabic Bold"/>
                <a:ea typeface="Noto Sans Arabic Bold"/>
                <a:cs typeface="Noto Sans Arabic Bold"/>
                <a:sym typeface="Noto Sans Arabic Bold"/>
                <a:rtl val="true"/>
              </a:rPr>
              <a:t> إدﺧﺎل أﺟﻬﺰة وﻣﻌﺪات ﺟﺪﻳﺪة.</a:t>
            </a:r>
          </a:p>
        </p:txBody>
      </p:sp>
      <p:sp>
        <p:nvSpPr>
          <p:cNvPr name="TextBox 9" id="9"/>
          <p:cNvSpPr txBox="true"/>
          <p:nvPr/>
        </p:nvSpPr>
        <p:spPr>
          <a:xfrm rot="0">
            <a:off x="13134995" y="7367992"/>
            <a:ext cx="3375708" cy="1107824"/>
          </a:xfrm>
          <a:prstGeom prst="rect">
            <a:avLst/>
          </a:prstGeom>
        </p:spPr>
        <p:txBody>
          <a:bodyPr anchor="t" rtlCol="false" tIns="0" lIns="0" bIns="0" rIns="0">
            <a:spAutoFit/>
          </a:bodyPr>
          <a:lstStyle/>
          <a:p>
            <a:pPr algn="ctr" rtl="true">
              <a:lnSpc>
                <a:spcPts val="4124"/>
              </a:lnSpc>
            </a:pPr>
            <a:r>
              <a:rPr lang="ar-EG" b="true" sz="2799" spc="139">
                <a:solidFill>
                  <a:srgbClr val="000000"/>
                </a:solidFill>
                <a:latin typeface="Noto Sans Arabic Bold"/>
                <a:ea typeface="Noto Sans Arabic Bold"/>
                <a:cs typeface="Noto Sans Arabic Bold"/>
                <a:sym typeface="Noto Sans Arabic Bold"/>
                <a:rtl val="true"/>
              </a:rPr>
              <a:t>ﺗﻐﻴﺮ أﻫﺪاف اﻟﻤﻨﻈﻤﺔ ورﺳﺎﻟﺘﻬﺎ.</a:t>
            </a:r>
          </a:p>
        </p:txBody>
      </p:sp>
      <p:sp>
        <p:nvSpPr>
          <p:cNvPr name="TextBox 10" id="10"/>
          <p:cNvSpPr txBox="true"/>
          <p:nvPr/>
        </p:nvSpPr>
        <p:spPr>
          <a:xfrm rot="0">
            <a:off x="13260023" y="5599819"/>
            <a:ext cx="3743830" cy="564899"/>
          </a:xfrm>
          <a:prstGeom prst="rect">
            <a:avLst/>
          </a:prstGeom>
        </p:spPr>
        <p:txBody>
          <a:bodyPr anchor="t" rtlCol="false" tIns="0" lIns="0" bIns="0" rIns="0">
            <a:spAutoFit/>
          </a:bodyPr>
          <a:lstStyle/>
          <a:p>
            <a:pPr algn="l" rtl="true">
              <a:lnSpc>
                <a:spcPts val="3919"/>
              </a:lnSpc>
            </a:pPr>
            <a:r>
              <a:rPr lang="ar-EG" b="true" sz="2799" spc="139">
                <a:solidFill>
                  <a:srgbClr val="000000"/>
                </a:solidFill>
                <a:latin typeface="Noto Sans Arabic Bold"/>
                <a:ea typeface="Noto Sans Arabic Bold"/>
                <a:cs typeface="Noto Sans Arabic Bold"/>
                <a:sym typeface="Noto Sans Arabic Bold"/>
                <a:rtl val="true"/>
              </a:rPr>
              <a:t>ﺗﻄﻮر اﻟﻤﻨﻈﻤﺔ وﻧﻤﻮﻫﺎ. </a:t>
            </a:r>
          </a:p>
        </p:txBody>
      </p:sp>
      <p:sp>
        <p:nvSpPr>
          <p:cNvPr name="TextBox 11" id="11"/>
          <p:cNvSpPr txBox="true"/>
          <p:nvPr/>
        </p:nvSpPr>
        <p:spPr>
          <a:xfrm rot="0">
            <a:off x="13260023" y="3423152"/>
            <a:ext cx="4276944" cy="1107824"/>
          </a:xfrm>
          <a:prstGeom prst="rect">
            <a:avLst/>
          </a:prstGeom>
        </p:spPr>
        <p:txBody>
          <a:bodyPr anchor="t" rtlCol="false" tIns="0" lIns="0" bIns="0" rIns="0">
            <a:spAutoFit/>
          </a:bodyPr>
          <a:lstStyle/>
          <a:p>
            <a:pPr algn="ctr" rtl="true">
              <a:lnSpc>
                <a:spcPts val="4124"/>
              </a:lnSpc>
            </a:pPr>
            <a:r>
              <a:rPr lang="ar-EG" b="true" sz="2799" spc="139">
                <a:solidFill>
                  <a:srgbClr val="000000"/>
                </a:solidFill>
                <a:latin typeface="Noto Sans Arabic Bold"/>
                <a:ea typeface="Noto Sans Arabic Bold"/>
                <a:cs typeface="Noto Sans Arabic Bold"/>
                <a:sym typeface="Noto Sans Arabic Bold"/>
                <a:rtl val="true"/>
              </a:rPr>
              <a:t>ﺗﻄﻮر وﻋﻲ اﻟﻌﺎﻣﻠﻴﻦ وزﻳﺎدة ﻃﻤﻮﺣﺎﺗﻬﻢ وﺣﺎﺟﺎﺗﻬﻢ .</a:t>
            </a:r>
          </a:p>
        </p:txBody>
      </p:sp>
      <p:sp>
        <p:nvSpPr>
          <p:cNvPr name="TextBox 12" id="12"/>
          <p:cNvSpPr txBox="true"/>
          <p:nvPr/>
        </p:nvSpPr>
        <p:spPr>
          <a:xfrm rot="0">
            <a:off x="11806120" y="1993444"/>
            <a:ext cx="4135993" cy="519055"/>
          </a:xfrm>
          <a:prstGeom prst="rect">
            <a:avLst/>
          </a:prstGeom>
        </p:spPr>
        <p:txBody>
          <a:bodyPr anchor="t" rtlCol="false" tIns="0" lIns="0" bIns="0" rIns="0">
            <a:spAutoFit/>
          </a:bodyPr>
          <a:lstStyle/>
          <a:p>
            <a:pPr algn="l" rtl="true">
              <a:lnSpc>
                <a:spcPts val="3639"/>
              </a:lnSpc>
            </a:pPr>
            <a:r>
              <a:rPr lang="ar-EG" b="true" sz="2599" spc="129">
                <a:solidFill>
                  <a:srgbClr val="000000"/>
                </a:solidFill>
                <a:latin typeface="Noto Sans Arabic Bold"/>
                <a:ea typeface="Noto Sans Arabic Bold"/>
                <a:cs typeface="Noto Sans Arabic Bold"/>
                <a:sym typeface="Noto Sans Arabic Bold"/>
                <a:rtl val="true"/>
              </a:rPr>
              <a:t>وﻋﻲ ورؤﻳﺔ اﻟﻤﺪراء ﻟﻠﺘﻐﻴﻴﺮ.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DAG1bbp1m5M</dc:identifier>
  <dcterms:modified xsi:type="dcterms:W3CDTF">2011-08-01T06:04:30Z</dcterms:modified>
  <cp:revision>1</cp:revision>
  <dc:title>دواعي التغيير التنظيمي.pdf</dc:title>
</cp:coreProperties>
</file>