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77" d="100"/>
          <a:sy n="77" d="100"/>
        </p:scale>
        <p:origin x="-1176" y="4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2758A909-40BC-4461-879E-BA63DB8534D8}" type="datetimeFigureOut">
              <a:rPr lang="fr-FR" smtClean="0"/>
              <a:pPr/>
              <a:t>01/03/2025</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401603AE-7B25-4669-990A-4C6F41048A7C}"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758A909-40BC-4461-879E-BA63DB8534D8}" type="datetimeFigureOut">
              <a:rPr lang="fr-FR" smtClean="0"/>
              <a:pPr/>
              <a:t>01/03/2025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1603AE-7B25-4669-990A-4C6F41048A7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758A909-40BC-4461-879E-BA63DB8534D8}" type="datetimeFigureOut">
              <a:rPr lang="fr-FR" smtClean="0"/>
              <a:pPr/>
              <a:t>01/03/2025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1603AE-7B25-4669-990A-4C6F41048A7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2758A909-40BC-4461-879E-BA63DB8534D8}" type="datetimeFigureOut">
              <a:rPr lang="fr-FR" smtClean="0"/>
              <a:pPr/>
              <a:t>01/03/2025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1603AE-7B25-4669-990A-4C6F41048A7C}"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758A909-40BC-4461-879E-BA63DB8534D8}" type="datetimeFigureOut">
              <a:rPr lang="fr-FR" smtClean="0"/>
              <a:pPr/>
              <a:t>01/03/2025</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401603AE-7B25-4669-990A-4C6F41048A7C}"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2758A909-40BC-4461-879E-BA63DB8534D8}" type="datetimeFigureOut">
              <a:rPr lang="fr-FR" smtClean="0"/>
              <a:pPr/>
              <a:t>01/03/2025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1603AE-7B25-4669-990A-4C6F41048A7C}"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2758A909-40BC-4461-879E-BA63DB8534D8}" type="datetimeFigureOut">
              <a:rPr lang="fr-FR" smtClean="0"/>
              <a:pPr/>
              <a:t>01/03/2025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01603AE-7B25-4669-990A-4C6F41048A7C}"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758A909-40BC-4461-879E-BA63DB8534D8}" type="datetimeFigureOut">
              <a:rPr lang="fr-FR" smtClean="0"/>
              <a:pPr/>
              <a:t>01/03/2025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01603AE-7B25-4669-990A-4C6F41048A7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758A909-40BC-4461-879E-BA63DB8534D8}" type="datetimeFigureOut">
              <a:rPr lang="fr-FR" smtClean="0"/>
              <a:pPr/>
              <a:t>01/03/2025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1603AE-7B25-4669-990A-4C6F41048A7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758A909-40BC-4461-879E-BA63DB8534D8}" type="datetimeFigureOut">
              <a:rPr lang="fr-FR" smtClean="0"/>
              <a:pPr/>
              <a:t>01/03/2025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1603AE-7B25-4669-990A-4C6F41048A7C}"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758A909-40BC-4461-879E-BA63DB8534D8}" type="datetimeFigureOut">
              <a:rPr lang="fr-FR" smtClean="0"/>
              <a:pPr/>
              <a:t>01/03/2025</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401603AE-7B25-4669-990A-4C6F41048A7C}"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758A909-40BC-4461-879E-BA63DB8534D8}" type="datetimeFigureOut">
              <a:rPr lang="fr-FR" smtClean="0"/>
              <a:pPr/>
              <a:t>01/03/2025</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01603AE-7B25-4669-990A-4C6F41048A7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95400" y="3200400"/>
            <a:ext cx="6062682" cy="1085856"/>
          </a:xfrm>
        </p:spPr>
        <p:txBody>
          <a:bodyPr>
            <a:normAutofit/>
          </a:bodyPr>
          <a:lstStyle/>
          <a:p>
            <a:r>
              <a:rPr lang="fr-FR" sz="4000" dirty="0" smtClean="0">
                <a:latin typeface="Arial Rounded MT Bold" pitchFamily="34" charset="0"/>
              </a:rPr>
              <a:t>*2nd </a:t>
            </a:r>
            <a:r>
              <a:rPr lang="fr-FR" sz="4000" dirty="0" smtClean="0">
                <a:latin typeface="Arial Rounded MT Bold" pitchFamily="34" charset="0"/>
              </a:rPr>
              <a:t>course*</a:t>
            </a:r>
            <a:endParaRPr lang="fr-FR" sz="4000" dirty="0">
              <a:latin typeface="Arial Rounded MT Bold" pitchFamily="34" charset="0"/>
            </a:endParaRPr>
          </a:p>
        </p:txBody>
      </p:sp>
      <p:sp>
        <p:nvSpPr>
          <p:cNvPr id="2" name="Titre 1"/>
          <p:cNvSpPr>
            <a:spLocks noGrp="1"/>
          </p:cNvSpPr>
          <p:nvPr>
            <p:ph type="ctrTitle"/>
          </p:nvPr>
        </p:nvSpPr>
        <p:spPr/>
        <p:txBody>
          <a:bodyPr/>
          <a:lstStyle/>
          <a:p>
            <a:r>
              <a:rPr lang="en-GB" dirty="0" smtClean="0">
                <a:solidFill>
                  <a:srgbClr val="002060"/>
                </a:solidFill>
              </a:rPr>
              <a:t>M2 </a:t>
            </a:r>
            <a:r>
              <a:rPr lang="en-GB" dirty="0">
                <a:solidFill>
                  <a:srgbClr val="002060"/>
                </a:solidFill>
              </a:rPr>
              <a:t>Public Economic Law :</a:t>
            </a:r>
            <a:r>
              <a:rPr lang="fr-FR" dirty="0">
                <a:solidFill>
                  <a:srgbClr val="002060"/>
                </a:solidFill>
              </a:rPr>
              <a:t/>
            </a:r>
            <a:br>
              <a:rPr lang="fr-FR" dirty="0">
                <a:solidFill>
                  <a:srgbClr val="002060"/>
                </a:solidFill>
              </a:rPr>
            </a:br>
            <a:endParaRPr lang="fr-FR" dirty="0">
              <a:solidFill>
                <a:srgbClr val="002060"/>
              </a:solidFill>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16" presetClass="entr" presetSubtype="2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7224" y="0"/>
            <a:ext cx="7829576" cy="1000108"/>
          </a:xfrm>
        </p:spPr>
        <p:txBody>
          <a:bodyPr>
            <a:noAutofit/>
          </a:bodyPr>
          <a:lstStyle/>
          <a:p>
            <a:r>
              <a:rPr lang="en-GB" sz="2800" b="1" dirty="0" smtClean="0">
                <a:latin typeface="Aldhabi" pitchFamily="2" charset="-78"/>
                <a:cs typeface="Aldhabi" pitchFamily="2" charset="-78"/>
              </a:rPr>
              <a:t>Navigating the Interplay of E-Commerce and International Trade Law</a:t>
            </a:r>
            <a:r>
              <a:rPr lang="fr-FR" sz="2800" dirty="0" smtClean="0">
                <a:latin typeface="Aldhabi" pitchFamily="2" charset="-78"/>
                <a:cs typeface="Aldhabi" pitchFamily="2" charset="-78"/>
              </a:rPr>
              <a:t/>
            </a:r>
            <a:br>
              <a:rPr lang="fr-FR" sz="2800" dirty="0" smtClean="0">
                <a:latin typeface="Aldhabi" pitchFamily="2" charset="-78"/>
                <a:cs typeface="Aldhabi" pitchFamily="2" charset="-78"/>
              </a:rPr>
            </a:br>
            <a:endParaRPr lang="fr-FR" sz="2800" dirty="0">
              <a:latin typeface="Aldhabi" pitchFamily="2" charset="-78"/>
              <a:cs typeface="Aldhabi" pitchFamily="2" charset="-78"/>
            </a:endParaRPr>
          </a:p>
        </p:txBody>
      </p:sp>
      <p:sp>
        <p:nvSpPr>
          <p:cNvPr id="3" name="Espace réservé du contenu 2"/>
          <p:cNvSpPr>
            <a:spLocks noGrp="1"/>
          </p:cNvSpPr>
          <p:nvPr>
            <p:ph sz="quarter" idx="1"/>
          </p:nvPr>
        </p:nvSpPr>
        <p:spPr>
          <a:xfrm>
            <a:off x="285720" y="785794"/>
            <a:ext cx="8401080" cy="5340369"/>
          </a:xfrm>
        </p:spPr>
        <p:txBody>
          <a:bodyPr>
            <a:normAutofit fontScale="85000" lnSpcReduction="20000"/>
          </a:bodyPr>
          <a:lstStyle/>
          <a:p>
            <a:pPr algn="l">
              <a:buNone/>
            </a:pPr>
            <a:r>
              <a:rPr lang="fr-FR" dirty="0" smtClean="0"/>
              <a:t>      </a:t>
            </a:r>
            <a:r>
              <a:rPr lang="en-GB" sz="2200" dirty="0" smtClean="0">
                <a:latin typeface="Simplified Arabic" pitchFamily="18" charset="-78"/>
                <a:cs typeface="Simplified Arabic" pitchFamily="18" charset="-78"/>
              </a:rPr>
              <a:t>E-commerce</a:t>
            </a:r>
            <a:r>
              <a:rPr lang="en-GB" sz="2200" dirty="0">
                <a:latin typeface="Simplified Arabic" pitchFamily="18" charset="-78"/>
                <a:cs typeface="Simplified Arabic" pitchFamily="18" charset="-78"/>
              </a:rPr>
              <a:t>, or electronic commerce, refers to the online buying </a:t>
            </a:r>
            <a:r>
              <a:rPr lang="en-GB" sz="2200" dirty="0" smtClean="0">
                <a:latin typeface="Simplified Arabic" pitchFamily="18" charset="-78"/>
                <a:cs typeface="Simplified Arabic" pitchFamily="18" charset="-78"/>
              </a:rPr>
              <a:t>and selling </a:t>
            </a:r>
            <a:r>
              <a:rPr lang="en-GB" sz="2200" dirty="0">
                <a:latin typeface="Simplified Arabic" pitchFamily="18" charset="-78"/>
                <a:cs typeface="Simplified Arabic" pitchFamily="18" charset="-78"/>
              </a:rPr>
              <a:t>of goods and services, facilitated trough electronic systems such as the internet. This digital form of commerce involves various activities, including online retail</a:t>
            </a:r>
            <a:r>
              <a:rPr lang="en-GB" sz="2200" dirty="0" smtClean="0">
                <a:latin typeface="Simplified Arabic" pitchFamily="18" charset="-78"/>
                <a:cs typeface="Simplified Arabic" pitchFamily="18" charset="-78"/>
              </a:rPr>
              <a:t>, </a:t>
            </a:r>
            <a:r>
              <a:rPr lang="en-GB" sz="2200" dirty="0">
                <a:latin typeface="Simplified Arabic" pitchFamily="18" charset="-78"/>
                <a:cs typeface="Simplified Arabic" pitchFamily="18" charset="-78"/>
              </a:rPr>
              <a:t>electronic payments, and digital supply </a:t>
            </a:r>
            <a:r>
              <a:rPr lang="en-GB" sz="2200" dirty="0" smtClean="0">
                <a:latin typeface="Simplified Arabic" pitchFamily="18" charset="-78"/>
                <a:cs typeface="Simplified Arabic" pitchFamily="18" charset="-78"/>
              </a:rPr>
              <a:t>chains.</a:t>
            </a:r>
          </a:p>
          <a:p>
            <a:pPr algn="l">
              <a:buNone/>
            </a:pPr>
            <a:endParaRPr lang="en-GB" sz="2200" dirty="0" smtClean="0">
              <a:latin typeface="Simplified Arabic" pitchFamily="18" charset="-78"/>
              <a:cs typeface="Simplified Arabic" pitchFamily="18" charset="-78"/>
            </a:endParaRPr>
          </a:p>
          <a:p>
            <a:pPr algn="l">
              <a:buNone/>
            </a:pPr>
            <a:r>
              <a:rPr lang="fr-FR" sz="2200" dirty="0">
                <a:latin typeface="Simplified Arabic" pitchFamily="18" charset="-78"/>
                <a:cs typeface="Simplified Arabic" pitchFamily="18" charset="-78"/>
              </a:rPr>
              <a:t> </a:t>
            </a:r>
            <a:r>
              <a:rPr lang="fr-FR" sz="2200" dirty="0" smtClean="0">
                <a:latin typeface="Simplified Arabic" pitchFamily="18" charset="-78"/>
                <a:cs typeface="Simplified Arabic" pitchFamily="18" charset="-78"/>
              </a:rPr>
              <a:t>    </a:t>
            </a:r>
            <a:r>
              <a:rPr lang="en-GB" sz="2200" dirty="0" smtClean="0">
                <a:latin typeface="Simplified Arabic" pitchFamily="18" charset="-78"/>
                <a:cs typeface="Simplified Arabic" pitchFamily="18" charset="-78"/>
              </a:rPr>
              <a:t>The </a:t>
            </a:r>
            <a:r>
              <a:rPr lang="en-GB" sz="2200" dirty="0">
                <a:latin typeface="Simplified Arabic" pitchFamily="18" charset="-78"/>
                <a:cs typeface="Simplified Arabic" pitchFamily="18" charset="-78"/>
              </a:rPr>
              <a:t>relationship between e-commerce and international trade law is intricate and continually evolving. International trade law encompasses the legal frameworks that regulate cross-border transactions, and as e-commerce transcends geographical boundaries, it introduces unique challenges and opportunities within this legal landscape. Key aspects of this relationship include addressing issues related to digital trade barriers, ensuring the protection of intellectual property rights in the online sphere, and managing data privacy concerns associated with cross-border e-commerce transactions</a:t>
            </a:r>
            <a:r>
              <a:rPr lang="en-GB" sz="2200" dirty="0" smtClean="0">
                <a:latin typeface="Simplified Arabic" pitchFamily="18" charset="-78"/>
                <a:cs typeface="Simplified Arabic" pitchFamily="18" charset="-78"/>
              </a:rPr>
              <a:t>.</a:t>
            </a:r>
          </a:p>
          <a:p>
            <a:pPr algn="l">
              <a:buNone/>
            </a:pPr>
            <a:endParaRPr lang="fr-FR" sz="2200" dirty="0">
              <a:latin typeface="Simplified Arabic" pitchFamily="18" charset="-78"/>
              <a:cs typeface="Simplified Arabic" pitchFamily="18" charset="-78"/>
            </a:endParaRPr>
          </a:p>
          <a:p>
            <a:pPr>
              <a:buNone/>
            </a:pPr>
            <a:r>
              <a:rPr lang="fr-FR" sz="2200" dirty="0">
                <a:latin typeface="Simplified Arabic" pitchFamily="18" charset="-78"/>
                <a:cs typeface="Simplified Arabic" pitchFamily="18" charset="-78"/>
              </a:rPr>
              <a:t> </a:t>
            </a:r>
            <a:r>
              <a:rPr lang="fr-FR" sz="2200" dirty="0" smtClean="0">
                <a:latin typeface="Simplified Arabic" pitchFamily="18" charset="-78"/>
                <a:cs typeface="Simplified Arabic" pitchFamily="18" charset="-78"/>
              </a:rPr>
              <a:t>    </a:t>
            </a:r>
            <a:r>
              <a:rPr lang="en-GB" sz="2200" dirty="0" smtClean="0">
                <a:latin typeface="Simplified Arabic" pitchFamily="18" charset="-78"/>
                <a:cs typeface="Simplified Arabic" pitchFamily="18" charset="-78"/>
              </a:rPr>
              <a:t>Moreover</a:t>
            </a:r>
            <a:r>
              <a:rPr lang="en-GB" sz="2200" dirty="0">
                <a:latin typeface="Simplified Arabic" pitchFamily="18" charset="-78"/>
                <a:cs typeface="Simplified Arabic" pitchFamily="18" charset="-78"/>
              </a:rPr>
              <a:t>, the dynamic nature of technology in the e-commerce realm, such as </a:t>
            </a:r>
            <a:r>
              <a:rPr lang="en-GB" sz="2200" dirty="0" smtClean="0">
                <a:latin typeface="Simplified Arabic" pitchFamily="18" charset="-78"/>
                <a:cs typeface="Simplified Arabic" pitchFamily="18" charset="-78"/>
              </a:rPr>
              <a:t>blockchain </a:t>
            </a:r>
            <a:r>
              <a:rPr lang="en-GB" sz="2200" dirty="0">
                <a:latin typeface="Simplified Arabic" pitchFamily="18" charset="-78"/>
                <a:cs typeface="Simplified Arabic" pitchFamily="18" charset="-78"/>
              </a:rPr>
              <a:t>and </a:t>
            </a:r>
            <a:r>
              <a:rPr lang="en-GB" sz="2200" dirty="0" smtClean="0">
                <a:latin typeface="Simplified Arabic" pitchFamily="18" charset="-78"/>
                <a:cs typeface="Simplified Arabic" pitchFamily="18" charset="-78"/>
              </a:rPr>
              <a:t>cryptocurrencies</a:t>
            </a:r>
            <a:r>
              <a:rPr lang="en-GB" sz="2200" dirty="0">
                <a:latin typeface="Simplified Arabic" pitchFamily="18" charset="-78"/>
                <a:cs typeface="Simplified Arabic" pitchFamily="18" charset="-78"/>
              </a:rPr>
              <a:t>, introduces new considerations for international trade regulations. </a:t>
            </a:r>
            <a:r>
              <a:rPr lang="en-GB" sz="2200" dirty="0" smtClean="0">
                <a:latin typeface="Simplified Arabic" pitchFamily="18" charset="-78"/>
                <a:cs typeface="Simplified Arabic" pitchFamily="18" charset="-78"/>
              </a:rPr>
              <a:t>Policymakers </a:t>
            </a:r>
            <a:r>
              <a:rPr lang="en-GB" sz="2200" dirty="0">
                <a:latin typeface="Simplified Arabic" pitchFamily="18" charset="-78"/>
                <a:cs typeface="Simplified Arabic" pitchFamily="18" charset="-78"/>
              </a:rPr>
              <a:t>and legal practitioners are continually adapting and formulating legal frameworks to accommodate the complexities of e-commerce and safeguarding the interests of all parties involved in cross-border transactions.</a:t>
            </a:r>
            <a:endParaRPr lang="fr-FR" sz="2200" dirty="0">
              <a:latin typeface="Simplified Arabic" pitchFamily="18" charset="-78"/>
              <a:cs typeface="Simplified Arabic" pitchFamily="18" charset="-78"/>
            </a:endParaRPr>
          </a:p>
          <a:p>
            <a:endParaRPr lang="fr-FR" sz="20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14282" y="214290"/>
            <a:ext cx="8472518" cy="5805510"/>
          </a:xfrm>
        </p:spPr>
        <p:txBody>
          <a:bodyPr/>
          <a:lstStyle/>
          <a:p>
            <a:pPr>
              <a:buNone/>
            </a:pPr>
            <a:r>
              <a:rPr lang="en-GB" b="1" u="sng" dirty="0" err="1" smtClean="0">
                <a:solidFill>
                  <a:schemeClr val="accent1">
                    <a:lumMod val="75000"/>
                  </a:schemeClr>
                </a:solidFill>
              </a:rPr>
              <a:t>A.Comprehension</a:t>
            </a:r>
            <a:r>
              <a:rPr lang="en-GB" b="1" u="sng" dirty="0" smtClean="0">
                <a:solidFill>
                  <a:schemeClr val="accent1">
                    <a:lumMod val="75000"/>
                  </a:schemeClr>
                </a:solidFill>
              </a:rPr>
              <a:t> Questions:</a:t>
            </a:r>
            <a:endParaRPr lang="fr-FR" dirty="0" smtClean="0">
              <a:solidFill>
                <a:schemeClr val="accent1">
                  <a:lumMod val="75000"/>
                </a:schemeClr>
              </a:solidFill>
            </a:endParaRPr>
          </a:p>
          <a:p>
            <a:pPr>
              <a:buNone/>
            </a:pPr>
            <a:r>
              <a:rPr lang="en-GB" b="1" dirty="0" smtClean="0"/>
              <a:t>a.</a:t>
            </a:r>
            <a:r>
              <a:rPr lang="en-GB" dirty="0" smtClean="0"/>
              <a:t> Read the text carefully then answer the questions below:</a:t>
            </a:r>
            <a:endParaRPr lang="fr-FR" dirty="0" smtClean="0"/>
          </a:p>
          <a:p>
            <a:pPr>
              <a:buNone/>
            </a:pPr>
            <a:r>
              <a:rPr lang="en-GB" dirty="0" smtClean="0"/>
              <a:t>1/. What is the definition of </a:t>
            </a:r>
            <a:r>
              <a:rPr lang="en-GB" b="1" dirty="0" smtClean="0"/>
              <a:t>e-commerce</a:t>
            </a:r>
            <a:r>
              <a:rPr lang="en-GB" dirty="0" smtClean="0"/>
              <a:t>?</a:t>
            </a:r>
            <a:endParaRPr lang="fr-FR" dirty="0" smtClean="0"/>
          </a:p>
          <a:p>
            <a:pPr>
              <a:buNone/>
            </a:pPr>
            <a:r>
              <a:rPr lang="en-GB" dirty="0" smtClean="0"/>
              <a:t>2/. What are some of the challenges addressed by international trade law in the context of e-commerce?</a:t>
            </a:r>
          </a:p>
          <a:p>
            <a:pPr>
              <a:buNone/>
            </a:pPr>
            <a:endParaRPr lang="en-GB" dirty="0" smtClean="0"/>
          </a:p>
          <a:p>
            <a:pPr>
              <a:buNone/>
            </a:pPr>
            <a:r>
              <a:rPr lang="en-GB" dirty="0" smtClean="0"/>
              <a:t> </a:t>
            </a:r>
            <a:r>
              <a:rPr lang="en-GB" b="1" dirty="0" smtClean="0"/>
              <a:t>b.1</a:t>
            </a:r>
            <a:r>
              <a:rPr lang="en-GB" dirty="0" smtClean="0"/>
              <a:t>. Find in the text the synonyms of the following words:</a:t>
            </a:r>
            <a:endParaRPr lang="fr-FR" dirty="0" smtClean="0"/>
          </a:p>
          <a:p>
            <a:pPr>
              <a:buNone/>
            </a:pPr>
            <a:r>
              <a:rPr lang="en-GB" dirty="0" smtClean="0"/>
              <a:t>Novel: .................., Enabled: .......................</a:t>
            </a:r>
            <a:endParaRPr lang="fr-FR" dirty="0" smtClean="0"/>
          </a:p>
          <a:p>
            <a:pPr>
              <a:buNone/>
            </a:pPr>
            <a:r>
              <a:rPr lang="en-GB" dirty="0" smtClean="0"/>
              <a:t>Complex: ..................., Surpasses: ................</a:t>
            </a:r>
            <a:endParaRPr lang="fr-FR" dirty="0" smtClean="0"/>
          </a:p>
          <a:p>
            <a:pPr>
              <a:buNone/>
            </a:pPr>
            <a:r>
              <a:rPr lang="en-GB" b="1" dirty="0" smtClean="0"/>
              <a:t>  b.2</a:t>
            </a:r>
            <a:r>
              <a:rPr lang="en-GB" dirty="0" smtClean="0"/>
              <a:t>. Find in the text opposites of the following words:</a:t>
            </a:r>
            <a:endParaRPr lang="fr-FR" dirty="0" smtClean="0"/>
          </a:p>
          <a:p>
            <a:pPr>
              <a:buNone/>
            </a:pPr>
            <a:r>
              <a:rPr lang="en-GB" dirty="0" smtClean="0"/>
              <a:t>Virtual: ..........................Contemporary:..............................</a:t>
            </a:r>
            <a:endParaRPr lang="fr-FR" dirty="0" smtClean="0"/>
          </a:p>
          <a:p>
            <a:pPr>
              <a:buNone/>
            </a:pPr>
            <a:r>
              <a:rPr lang="en-GB" dirty="0" smtClean="0"/>
              <a:t>Transformative:......................., Old:...................</a:t>
            </a:r>
            <a:endParaRPr lang="fr-FR" dirty="0" smtClean="0"/>
          </a:p>
          <a:p>
            <a:endParaRPr lang="fr-FR" dirty="0"/>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dissolve">
                                      <p:cBhvr>
                                        <p:cTn id="18" dur="500"/>
                                        <p:tgtEl>
                                          <p:spTgt spid="3">
                                            <p:txEl>
                                              <p:pRg st="5" end="5"/>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dissolve">
                                      <p:cBhvr>
                                        <p:cTn id="21" dur="500"/>
                                        <p:tgtEl>
                                          <p:spTgt spid="3">
                                            <p:txEl>
                                              <p:pRg st="6" end="6"/>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dissolve">
                                      <p:cBhvr>
                                        <p:cTn id="24" dur="500"/>
                                        <p:tgtEl>
                                          <p:spTgt spid="3">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ox(in)">
                                      <p:cBhvr>
                                        <p:cTn id="29" dur="500"/>
                                        <p:tgtEl>
                                          <p:spTgt spid="3">
                                            <p:txEl>
                                              <p:pRg st="8" end="8"/>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ox(in)">
                                      <p:cBhvr>
                                        <p:cTn id="32" dur="500"/>
                                        <p:tgtEl>
                                          <p:spTgt spid="3">
                                            <p:txEl>
                                              <p:pRg st="9" end="9"/>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box(in)">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214290"/>
            <a:ext cx="8629656" cy="5929322"/>
          </a:xfrm>
        </p:spPr>
        <p:txBody>
          <a:bodyPr/>
          <a:lstStyle/>
          <a:p>
            <a:pPr>
              <a:buNone/>
            </a:pPr>
            <a:r>
              <a:rPr lang="en-GB" b="1" u="sng" dirty="0" err="1" smtClean="0">
                <a:solidFill>
                  <a:schemeClr val="accent1">
                    <a:lumMod val="75000"/>
                  </a:schemeClr>
                </a:solidFill>
              </a:rPr>
              <a:t>B.Language</a:t>
            </a:r>
            <a:r>
              <a:rPr lang="en-GB" b="1" u="sng" dirty="0" smtClean="0">
                <a:solidFill>
                  <a:schemeClr val="accent1">
                    <a:lumMod val="75000"/>
                  </a:schemeClr>
                </a:solidFill>
              </a:rPr>
              <a:t> Structure</a:t>
            </a:r>
            <a:endParaRPr lang="en-GB" b="1" dirty="0" smtClean="0">
              <a:solidFill>
                <a:schemeClr val="accent1">
                  <a:lumMod val="75000"/>
                </a:schemeClr>
              </a:solidFill>
            </a:endParaRPr>
          </a:p>
          <a:p>
            <a:pPr>
              <a:buNone/>
            </a:pPr>
            <a:r>
              <a:rPr lang="en-GB" b="1" i="1" dirty="0" smtClean="0">
                <a:solidFill>
                  <a:srgbClr val="00B050"/>
                </a:solidFill>
              </a:rPr>
              <a:t>1.Grammar:</a:t>
            </a:r>
            <a:endParaRPr lang="fr-FR" i="1" dirty="0" smtClean="0">
              <a:solidFill>
                <a:srgbClr val="00B050"/>
              </a:solidFill>
            </a:endParaRPr>
          </a:p>
          <a:p>
            <a:pPr marL="514350" lvl="0" indent="-514350">
              <a:buNone/>
            </a:pPr>
            <a:r>
              <a:rPr lang="en-GB" dirty="0" smtClean="0"/>
              <a:t>A. Identify verbs conjugated in the </a:t>
            </a:r>
            <a:r>
              <a:rPr lang="en-GB" b="1" dirty="0" smtClean="0"/>
              <a:t>present</a:t>
            </a:r>
            <a:r>
              <a:rPr lang="en-GB" dirty="0" smtClean="0"/>
              <a:t>, </a:t>
            </a:r>
            <a:r>
              <a:rPr lang="en-GB" b="1" dirty="0" smtClean="0"/>
              <a:t>present continuous </a:t>
            </a:r>
            <a:r>
              <a:rPr lang="en-GB" dirty="0" smtClean="0"/>
              <a:t>and </a:t>
            </a:r>
            <a:r>
              <a:rPr lang="en-GB" b="1" dirty="0" smtClean="0"/>
              <a:t>past tenses </a:t>
            </a:r>
            <a:r>
              <a:rPr lang="en-GB" dirty="0" smtClean="0"/>
              <a:t>from the provided text (4 for each tense).</a:t>
            </a:r>
          </a:p>
          <a:p>
            <a:pPr marL="514350" lvl="0" indent="-514350">
              <a:buNone/>
            </a:pPr>
            <a:endParaRPr lang="fr-FR" dirty="0" smtClean="0"/>
          </a:p>
          <a:p>
            <a:pPr lvl="0">
              <a:buNone/>
            </a:pPr>
            <a:r>
              <a:rPr lang="en-GB" dirty="0" smtClean="0"/>
              <a:t>B. Fill in the blanks with the correct form of the verbs in parentheses:</a:t>
            </a:r>
            <a:endParaRPr lang="fr-FR" dirty="0" smtClean="0"/>
          </a:p>
          <a:p>
            <a:r>
              <a:rPr lang="en-GB" dirty="0" smtClean="0"/>
              <a:t>.Every morning, I</a:t>
            </a:r>
            <a:r>
              <a:rPr lang="en-GB" dirty="0" smtClean="0">
                <a:solidFill>
                  <a:srgbClr val="0070C0"/>
                </a:solidFill>
              </a:rPr>
              <a:t>...........(have</a:t>
            </a:r>
            <a:r>
              <a:rPr lang="en-GB" dirty="0" smtClean="0"/>
              <a:t>) breakfast before work.</a:t>
            </a:r>
            <a:endParaRPr lang="fr-FR" dirty="0" smtClean="0"/>
          </a:p>
          <a:p>
            <a:r>
              <a:rPr lang="en-GB" dirty="0" smtClean="0"/>
              <a:t>.Why.</a:t>
            </a:r>
            <a:r>
              <a:rPr lang="en-GB" dirty="0" smtClean="0">
                <a:solidFill>
                  <a:srgbClr val="0070C0"/>
                </a:solidFill>
              </a:rPr>
              <a:t>...........</a:t>
            </a:r>
            <a:r>
              <a:rPr lang="en-GB" dirty="0" smtClean="0"/>
              <a:t>you</a:t>
            </a:r>
            <a:r>
              <a:rPr lang="en-GB" dirty="0" smtClean="0">
                <a:solidFill>
                  <a:srgbClr val="0070C0"/>
                </a:solidFill>
              </a:rPr>
              <a:t>...........(laugh</a:t>
            </a:r>
            <a:r>
              <a:rPr lang="en-GB" dirty="0" smtClean="0"/>
              <a:t>) so much?</a:t>
            </a:r>
            <a:endParaRPr lang="fr-FR" dirty="0" smtClean="0"/>
          </a:p>
          <a:p>
            <a:r>
              <a:rPr lang="en-GB" dirty="0" smtClean="0"/>
              <a:t>.She </a:t>
            </a:r>
            <a:r>
              <a:rPr lang="en-GB" dirty="0" smtClean="0">
                <a:solidFill>
                  <a:srgbClr val="0070C0"/>
                </a:solidFill>
              </a:rPr>
              <a:t>.............(attend) </a:t>
            </a:r>
            <a:r>
              <a:rPr lang="en-GB" dirty="0" smtClean="0"/>
              <a:t>a conference next month.</a:t>
            </a:r>
            <a:endParaRPr lang="fr-FR" dirty="0" smtClean="0"/>
          </a:p>
          <a:p>
            <a:r>
              <a:rPr lang="en-GB" dirty="0" smtClean="0"/>
              <a:t>.In the park, people </a:t>
            </a:r>
            <a:r>
              <a:rPr lang="en-GB" dirty="0" smtClean="0">
                <a:solidFill>
                  <a:srgbClr val="0070C0"/>
                </a:solidFill>
              </a:rPr>
              <a:t>.............(enjoy) </a:t>
            </a:r>
            <a:r>
              <a:rPr lang="en-GB" dirty="0" smtClean="0"/>
              <a:t>picnics. </a:t>
            </a:r>
            <a:endParaRPr lang="fr-FR" dirty="0" smtClean="0"/>
          </a:p>
          <a:p>
            <a:pPr>
              <a:buNone/>
            </a:pPr>
            <a:endParaRPr lang="fr-FR" dirty="0"/>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heckerboard(across)">
                                      <p:cBhvr>
                                        <p:cTn id="12" dur="500"/>
                                        <p:tgtEl>
                                          <p:spTgt spid="3">
                                            <p:txEl>
                                              <p:pRg st="4" end="4"/>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checkerboard(across)">
                                      <p:cBhvr>
                                        <p:cTn id="15" dur="500"/>
                                        <p:tgtEl>
                                          <p:spTgt spid="3">
                                            <p:txEl>
                                              <p:pRg st="5" end="5"/>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checkerboard(across)">
                                      <p:cBhvr>
                                        <p:cTn id="18" dur="500"/>
                                        <p:tgtEl>
                                          <p:spTgt spid="3">
                                            <p:txEl>
                                              <p:pRg st="6" end="6"/>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checkerboard(across)">
                                      <p:cBhvr>
                                        <p:cTn id="21" dur="500"/>
                                        <p:tgtEl>
                                          <p:spTgt spid="3">
                                            <p:txEl>
                                              <p:pRg st="7" end="7"/>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checkerboard(across)">
                                      <p:cBhvr>
                                        <p:cTn id="2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14282" y="214290"/>
            <a:ext cx="8472518" cy="5805510"/>
          </a:xfrm>
        </p:spPr>
        <p:txBody>
          <a:bodyPr/>
          <a:lstStyle/>
          <a:p>
            <a:pPr>
              <a:buNone/>
            </a:pPr>
            <a:r>
              <a:rPr lang="en-GB" b="1" dirty="0" smtClean="0">
                <a:solidFill>
                  <a:srgbClr val="00B050"/>
                </a:solidFill>
              </a:rPr>
              <a:t>2.Translation:</a:t>
            </a:r>
            <a:endParaRPr lang="fr-FR" dirty="0" smtClean="0">
              <a:solidFill>
                <a:srgbClr val="00B050"/>
              </a:solidFill>
            </a:endParaRPr>
          </a:p>
          <a:p>
            <a:r>
              <a:rPr lang="en-GB" dirty="0" smtClean="0"/>
              <a:t>E-commerce:..............</a:t>
            </a:r>
            <a:endParaRPr lang="fr-FR" dirty="0" smtClean="0"/>
          </a:p>
          <a:p>
            <a:r>
              <a:rPr lang="en-GB" dirty="0" smtClean="0"/>
              <a:t>Policymakers:..............</a:t>
            </a:r>
            <a:endParaRPr lang="fr-FR" dirty="0" smtClean="0"/>
          </a:p>
          <a:p>
            <a:r>
              <a:rPr lang="en-GB" dirty="0" smtClean="0"/>
              <a:t>Cryptocurrencies:...............</a:t>
            </a:r>
          </a:p>
          <a:p>
            <a:pPr>
              <a:buNone/>
            </a:pPr>
            <a:endParaRPr lang="fr-FR" dirty="0" smtClean="0"/>
          </a:p>
          <a:p>
            <a:pPr>
              <a:buNone/>
            </a:pPr>
            <a:r>
              <a:rPr lang="en-GB" b="1" u="sng" dirty="0" err="1" smtClean="0">
                <a:solidFill>
                  <a:schemeClr val="accent2"/>
                </a:solidFill>
              </a:rPr>
              <a:t>C.Writting</a:t>
            </a:r>
            <a:r>
              <a:rPr lang="en-GB" b="1" u="sng" dirty="0" smtClean="0">
                <a:solidFill>
                  <a:schemeClr val="accent2"/>
                </a:solidFill>
              </a:rPr>
              <a:t>:</a:t>
            </a:r>
            <a:endParaRPr lang="fr-FR" b="1" dirty="0" smtClean="0">
              <a:solidFill>
                <a:schemeClr val="accent2"/>
              </a:solidFill>
            </a:endParaRPr>
          </a:p>
          <a:p>
            <a:pPr>
              <a:buNone/>
            </a:pPr>
            <a:r>
              <a:rPr lang="en-GB" dirty="0" smtClean="0"/>
              <a:t>  Write a short paragraph (5 to 7 lines) in which you explain “Why is the relationship between e-commerce and international trade law considered complex”, using your own words.  </a:t>
            </a:r>
            <a:endParaRPr lang="fr-FR" dirty="0" smtClean="0"/>
          </a:p>
          <a:p>
            <a:pPr>
              <a:buNone/>
            </a:pPr>
            <a:endParaRPr lang="fr-FR"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plus(in)">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Answers</a:t>
            </a:r>
            <a:r>
              <a:rPr lang="fr-FR" dirty="0" smtClean="0"/>
              <a:t>:</a:t>
            </a:r>
            <a:endParaRPr lang="fr-FR" dirty="0"/>
          </a:p>
        </p:txBody>
      </p:sp>
      <p:sp>
        <p:nvSpPr>
          <p:cNvPr id="3" name="Espace réservé du contenu 2"/>
          <p:cNvSpPr>
            <a:spLocks noGrp="1"/>
          </p:cNvSpPr>
          <p:nvPr>
            <p:ph sz="quarter" idx="1"/>
          </p:nvPr>
        </p:nvSpPr>
        <p:spPr/>
        <p:txBody>
          <a:bodyPr>
            <a:normAutofit fontScale="85000" lnSpcReduction="20000"/>
          </a:bodyPr>
          <a:lstStyle/>
          <a:p>
            <a:r>
              <a:rPr lang="en-GB" b="1" u="sng" dirty="0" err="1" smtClean="0">
                <a:solidFill>
                  <a:schemeClr val="accent1">
                    <a:lumMod val="75000"/>
                  </a:schemeClr>
                </a:solidFill>
              </a:rPr>
              <a:t>A.Comprehension</a:t>
            </a:r>
            <a:r>
              <a:rPr lang="en-GB" b="1" u="sng" dirty="0" smtClean="0">
                <a:solidFill>
                  <a:schemeClr val="accent1">
                    <a:lumMod val="75000"/>
                  </a:schemeClr>
                </a:solidFill>
              </a:rPr>
              <a:t> Questions:</a:t>
            </a:r>
            <a:endParaRPr lang="fr-FR" dirty="0" smtClean="0">
              <a:solidFill>
                <a:schemeClr val="accent1">
                  <a:lumMod val="75000"/>
                </a:schemeClr>
              </a:solidFill>
            </a:endParaRPr>
          </a:p>
          <a:p>
            <a:r>
              <a:rPr lang="fr-FR" dirty="0" smtClean="0"/>
              <a:t>a.</a:t>
            </a:r>
          </a:p>
          <a:p>
            <a:pPr>
              <a:buNone/>
            </a:pPr>
            <a:r>
              <a:rPr lang="fr-FR" dirty="0" smtClean="0"/>
              <a:t>1. E-commerce: short for </a:t>
            </a:r>
            <a:r>
              <a:rPr lang="fr-FR" dirty="0" err="1" smtClean="0"/>
              <a:t>electronic</a:t>
            </a:r>
            <a:r>
              <a:rPr lang="fr-FR" dirty="0" smtClean="0"/>
              <a:t> commerce, </a:t>
            </a:r>
            <a:r>
              <a:rPr lang="fr-FR" dirty="0" err="1" smtClean="0"/>
              <a:t>refers</a:t>
            </a:r>
            <a:r>
              <a:rPr lang="fr-FR" dirty="0" smtClean="0"/>
              <a:t> to the online </a:t>
            </a:r>
            <a:r>
              <a:rPr lang="fr-FR" dirty="0" err="1" smtClean="0"/>
              <a:t>buying</a:t>
            </a:r>
            <a:r>
              <a:rPr lang="fr-FR" dirty="0" smtClean="0"/>
              <a:t> and </a:t>
            </a:r>
            <a:r>
              <a:rPr lang="fr-FR" dirty="0" err="1" smtClean="0"/>
              <a:t>selling</a:t>
            </a:r>
            <a:r>
              <a:rPr lang="fr-FR" dirty="0" smtClean="0"/>
              <a:t> of </a:t>
            </a:r>
            <a:r>
              <a:rPr lang="fr-FR" dirty="0" err="1" smtClean="0"/>
              <a:t>goods</a:t>
            </a:r>
            <a:r>
              <a:rPr lang="fr-FR" dirty="0" smtClean="0"/>
              <a:t> and services </a:t>
            </a:r>
            <a:r>
              <a:rPr lang="fr-FR" dirty="0" err="1" smtClean="0"/>
              <a:t>facilitated</a:t>
            </a:r>
            <a:r>
              <a:rPr lang="fr-FR" dirty="0" smtClean="0"/>
              <a:t> </a:t>
            </a:r>
            <a:r>
              <a:rPr lang="fr-FR" dirty="0" err="1" smtClean="0"/>
              <a:t>through</a:t>
            </a:r>
            <a:r>
              <a:rPr lang="fr-FR" dirty="0" smtClean="0"/>
              <a:t> </a:t>
            </a:r>
            <a:r>
              <a:rPr lang="fr-FR" dirty="0" err="1" smtClean="0"/>
              <a:t>electronic</a:t>
            </a:r>
            <a:r>
              <a:rPr lang="fr-FR" dirty="0" smtClean="0"/>
              <a:t> </a:t>
            </a:r>
            <a:r>
              <a:rPr lang="fr-FR" dirty="0" err="1" smtClean="0"/>
              <a:t>systems</a:t>
            </a:r>
            <a:r>
              <a:rPr lang="fr-FR" dirty="0" smtClean="0"/>
              <a:t> </a:t>
            </a:r>
            <a:r>
              <a:rPr lang="fr-FR" dirty="0" err="1" smtClean="0"/>
              <a:t>such</a:t>
            </a:r>
            <a:r>
              <a:rPr lang="fr-FR" dirty="0" smtClean="0"/>
              <a:t> as the internet</a:t>
            </a:r>
          </a:p>
          <a:p>
            <a:pPr>
              <a:buNone/>
            </a:pPr>
            <a:r>
              <a:rPr lang="fr-FR" dirty="0" smtClean="0"/>
              <a:t>2.International </a:t>
            </a:r>
            <a:r>
              <a:rPr lang="fr-FR" dirty="0" err="1" smtClean="0"/>
              <a:t>trade</a:t>
            </a:r>
            <a:r>
              <a:rPr lang="fr-FR" dirty="0" smtClean="0"/>
              <a:t> </a:t>
            </a:r>
            <a:r>
              <a:rPr lang="fr-FR" dirty="0" err="1" smtClean="0"/>
              <a:t>law</a:t>
            </a:r>
            <a:r>
              <a:rPr lang="fr-FR" dirty="0" smtClean="0"/>
              <a:t> </a:t>
            </a:r>
            <a:r>
              <a:rPr lang="fr-FR" dirty="0" err="1" smtClean="0"/>
              <a:t>addresses</a:t>
            </a:r>
            <a:r>
              <a:rPr lang="fr-FR" dirty="0" smtClean="0"/>
              <a:t> challenges </a:t>
            </a:r>
            <a:r>
              <a:rPr lang="fr-FR" dirty="0" err="1" smtClean="0"/>
              <a:t>such</a:t>
            </a:r>
            <a:r>
              <a:rPr lang="fr-FR" dirty="0" smtClean="0"/>
              <a:t> as digital </a:t>
            </a:r>
            <a:r>
              <a:rPr lang="fr-FR" dirty="0" err="1" smtClean="0"/>
              <a:t>trade</a:t>
            </a:r>
            <a:r>
              <a:rPr lang="fr-FR" dirty="0" smtClean="0"/>
              <a:t> </a:t>
            </a:r>
            <a:r>
              <a:rPr lang="fr-FR" dirty="0" err="1" smtClean="0"/>
              <a:t>barriers</a:t>
            </a:r>
            <a:r>
              <a:rPr lang="fr-FR" dirty="0" smtClean="0"/>
              <a:t>, protection of </a:t>
            </a:r>
            <a:r>
              <a:rPr lang="fr-FR" dirty="0" err="1" smtClean="0"/>
              <a:t>intellectual</a:t>
            </a:r>
            <a:r>
              <a:rPr lang="fr-FR" dirty="0" smtClean="0"/>
              <a:t> </a:t>
            </a:r>
            <a:r>
              <a:rPr lang="fr-FR" dirty="0" err="1" smtClean="0"/>
              <a:t>property</a:t>
            </a:r>
            <a:r>
              <a:rPr lang="fr-FR" dirty="0" smtClean="0"/>
              <a:t> </a:t>
            </a:r>
            <a:r>
              <a:rPr lang="fr-FR" dirty="0" err="1" smtClean="0"/>
              <a:t>rights</a:t>
            </a:r>
            <a:r>
              <a:rPr lang="fr-FR" dirty="0" smtClean="0"/>
              <a:t> online, and </a:t>
            </a:r>
            <a:r>
              <a:rPr lang="fr-FR" dirty="0" err="1" smtClean="0"/>
              <a:t>managing</a:t>
            </a:r>
            <a:r>
              <a:rPr lang="fr-FR" dirty="0" smtClean="0"/>
              <a:t> data </a:t>
            </a:r>
            <a:r>
              <a:rPr lang="fr-FR" dirty="0" err="1" smtClean="0"/>
              <a:t>privacy</a:t>
            </a:r>
            <a:r>
              <a:rPr lang="fr-FR" dirty="0" smtClean="0"/>
              <a:t> </a:t>
            </a:r>
            <a:r>
              <a:rPr lang="fr-FR" dirty="0" err="1" smtClean="0"/>
              <a:t>concerns</a:t>
            </a:r>
            <a:r>
              <a:rPr lang="fr-FR" dirty="0" smtClean="0"/>
              <a:t> </a:t>
            </a:r>
            <a:r>
              <a:rPr lang="fr-FR" dirty="0" err="1" smtClean="0"/>
              <a:t>associated</a:t>
            </a:r>
            <a:r>
              <a:rPr lang="fr-FR" dirty="0" smtClean="0"/>
              <a:t> </a:t>
            </a:r>
            <a:r>
              <a:rPr lang="fr-FR" dirty="0" err="1" smtClean="0"/>
              <a:t>with</a:t>
            </a:r>
            <a:r>
              <a:rPr lang="fr-FR" dirty="0" smtClean="0"/>
              <a:t> cross-border e-commerce transactions.</a:t>
            </a:r>
          </a:p>
          <a:p>
            <a:r>
              <a:rPr lang="fr-FR" dirty="0" smtClean="0"/>
              <a:t>b. 1 </a:t>
            </a:r>
            <a:r>
              <a:rPr lang="fr-FR" dirty="0" err="1" smtClean="0"/>
              <a:t>Synonyms</a:t>
            </a:r>
            <a:r>
              <a:rPr lang="fr-FR" dirty="0" smtClean="0"/>
              <a:t>:</a:t>
            </a:r>
          </a:p>
          <a:p>
            <a:pPr>
              <a:buNone/>
            </a:pPr>
            <a:r>
              <a:rPr lang="fr-FR" dirty="0" smtClean="0"/>
              <a:t> </a:t>
            </a:r>
            <a:r>
              <a:rPr lang="en-GB" dirty="0" smtClean="0"/>
              <a:t>Novel = New                  ., Enabled  = Facilitated</a:t>
            </a:r>
            <a:endParaRPr lang="fr-FR" dirty="0" smtClean="0"/>
          </a:p>
          <a:p>
            <a:pPr>
              <a:buNone/>
            </a:pPr>
            <a:r>
              <a:rPr lang="en-GB" dirty="0" smtClean="0"/>
              <a:t>Complex =  Intricate         ,Surpasses = Transcends</a:t>
            </a:r>
            <a:endParaRPr lang="fr-FR" dirty="0" smtClean="0"/>
          </a:p>
          <a:p>
            <a:pPr>
              <a:buNone/>
            </a:pPr>
            <a:r>
              <a:rPr lang="en-GB" b="1" dirty="0" smtClean="0"/>
              <a:t>  b.2</a:t>
            </a:r>
            <a:r>
              <a:rPr lang="en-GB" dirty="0" smtClean="0"/>
              <a:t>. Opposites :</a:t>
            </a:r>
            <a:endParaRPr lang="fr-FR" dirty="0" smtClean="0"/>
          </a:p>
          <a:p>
            <a:pPr>
              <a:buNone/>
            </a:pPr>
            <a:r>
              <a:rPr lang="en-GB" dirty="0" smtClean="0"/>
              <a:t>Virtual  ≠  Physical                                   ,Contemporary ≠ Traditional</a:t>
            </a:r>
            <a:endParaRPr lang="fr-FR" dirty="0" smtClean="0"/>
          </a:p>
          <a:p>
            <a:pPr>
              <a:buNone/>
            </a:pPr>
            <a:r>
              <a:rPr lang="en-GB" dirty="0" smtClean="0"/>
              <a:t>Transformative</a:t>
            </a:r>
            <a:r>
              <a:rPr lang="en-GB" dirty="0" smtClean="0"/>
              <a:t> </a:t>
            </a:r>
            <a:r>
              <a:rPr lang="en-GB" dirty="0" smtClean="0"/>
              <a:t> ≠   Conventional               , Old  ≠ New</a:t>
            </a:r>
            <a:endParaRPr lang="fr-FR" dirty="0" smtClean="0"/>
          </a:p>
          <a:p>
            <a:pPr>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à coins arrondis 9"/>
          <p:cNvSpPr/>
          <p:nvPr/>
        </p:nvSpPr>
        <p:spPr>
          <a:xfrm>
            <a:off x="7143768" y="2643182"/>
            <a:ext cx="1500198" cy="50006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9" name="Rectangle à coins arrondis 8"/>
          <p:cNvSpPr/>
          <p:nvPr/>
        </p:nvSpPr>
        <p:spPr>
          <a:xfrm>
            <a:off x="571472" y="2214554"/>
            <a:ext cx="3929090" cy="57150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dirty="0">
              <a:solidFill>
                <a:schemeClr val="tx1"/>
              </a:solidFill>
            </a:endParaRPr>
          </a:p>
        </p:txBody>
      </p:sp>
      <p:sp>
        <p:nvSpPr>
          <p:cNvPr id="8" name="Rectangle à coins arrondis 7"/>
          <p:cNvSpPr/>
          <p:nvPr/>
        </p:nvSpPr>
        <p:spPr>
          <a:xfrm>
            <a:off x="6357950" y="1214422"/>
            <a:ext cx="2286016" cy="57150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 name="Espace réservé du contenu 2"/>
          <p:cNvSpPr>
            <a:spLocks noGrp="1"/>
          </p:cNvSpPr>
          <p:nvPr>
            <p:ph sz="quarter" idx="1"/>
          </p:nvPr>
        </p:nvSpPr>
        <p:spPr>
          <a:xfrm>
            <a:off x="571472" y="428604"/>
            <a:ext cx="8115328" cy="5591196"/>
          </a:xfrm>
        </p:spPr>
        <p:txBody>
          <a:bodyPr>
            <a:normAutofit fontScale="92500" lnSpcReduction="20000"/>
          </a:bodyPr>
          <a:lstStyle/>
          <a:p>
            <a:pPr>
              <a:buNone/>
            </a:pPr>
            <a:r>
              <a:rPr lang="en-GB" b="1" u="sng" dirty="0" err="1" smtClean="0">
                <a:solidFill>
                  <a:schemeClr val="accent1">
                    <a:lumMod val="75000"/>
                  </a:schemeClr>
                </a:solidFill>
              </a:rPr>
              <a:t>B.Language</a:t>
            </a:r>
            <a:r>
              <a:rPr lang="en-GB" b="1" u="sng" dirty="0" smtClean="0">
                <a:solidFill>
                  <a:schemeClr val="accent1">
                    <a:lumMod val="75000"/>
                  </a:schemeClr>
                </a:solidFill>
              </a:rPr>
              <a:t> Structure</a:t>
            </a:r>
            <a:endParaRPr lang="en-GB" b="1" dirty="0" smtClean="0">
              <a:solidFill>
                <a:schemeClr val="accent1">
                  <a:lumMod val="75000"/>
                </a:schemeClr>
              </a:solidFill>
            </a:endParaRPr>
          </a:p>
          <a:p>
            <a:pPr>
              <a:buNone/>
            </a:pPr>
            <a:r>
              <a:rPr lang="en-GB" b="1" i="1" dirty="0" smtClean="0">
                <a:solidFill>
                  <a:srgbClr val="00B050"/>
                </a:solidFill>
              </a:rPr>
              <a:t>1.Grammar:</a:t>
            </a:r>
            <a:endParaRPr lang="fr-FR" i="1" dirty="0" smtClean="0">
              <a:solidFill>
                <a:srgbClr val="00B050"/>
              </a:solidFill>
            </a:endParaRPr>
          </a:p>
          <a:p>
            <a:pPr marL="514350" lvl="0" indent="-514350">
              <a:buNone/>
            </a:pPr>
            <a:r>
              <a:rPr lang="en-GB" b="1" dirty="0" smtClean="0"/>
              <a:t>a. -present</a:t>
            </a:r>
            <a:r>
              <a:rPr lang="en-GB" dirty="0" smtClean="0"/>
              <a:t>, refers, involves, introduces, ensures .. He, She, It: </a:t>
            </a:r>
            <a:r>
              <a:rPr lang="en-GB" b="1" i="1" dirty="0" err="1" smtClean="0">
                <a:solidFill>
                  <a:srgbClr val="FF0000"/>
                </a:solidFill>
              </a:rPr>
              <a:t>root+s</a:t>
            </a:r>
            <a:endParaRPr lang="en-GB" b="1" i="1" dirty="0" smtClean="0">
              <a:solidFill>
                <a:srgbClr val="FF0000"/>
              </a:solidFill>
            </a:endParaRPr>
          </a:p>
          <a:p>
            <a:pPr marL="514350" lvl="0" indent="-514350">
              <a:buNone/>
            </a:pPr>
            <a:r>
              <a:rPr lang="en-GB" dirty="0" smtClean="0"/>
              <a:t> -</a:t>
            </a:r>
            <a:r>
              <a:rPr lang="en-GB" b="1" dirty="0" smtClean="0"/>
              <a:t>present continuous: </a:t>
            </a:r>
            <a:r>
              <a:rPr lang="en-GB" dirty="0" smtClean="0"/>
              <a:t>adapting, addressing, managing, formulating..</a:t>
            </a:r>
          </a:p>
          <a:p>
            <a:pPr marL="514350" lvl="0" indent="-514350">
              <a:buNone/>
            </a:pPr>
            <a:r>
              <a:rPr lang="en-GB" b="1" dirty="0" smtClean="0">
                <a:solidFill>
                  <a:srgbClr val="FF0000"/>
                </a:solidFill>
              </a:rPr>
              <a:t>To be (am/is/are)+</a:t>
            </a:r>
            <a:r>
              <a:rPr lang="en-GB" b="1" dirty="0" err="1" smtClean="0">
                <a:solidFill>
                  <a:srgbClr val="FF0000"/>
                </a:solidFill>
              </a:rPr>
              <a:t>root+ing</a:t>
            </a:r>
            <a:endParaRPr lang="en-GB" b="1" dirty="0" smtClean="0">
              <a:solidFill>
                <a:srgbClr val="FF0000"/>
              </a:solidFill>
            </a:endParaRPr>
          </a:p>
          <a:p>
            <a:pPr marL="514350" lvl="0" indent="-514350">
              <a:buNone/>
            </a:pPr>
            <a:r>
              <a:rPr lang="en-GB" b="1" dirty="0" smtClean="0"/>
              <a:t> </a:t>
            </a:r>
            <a:r>
              <a:rPr lang="en-GB" b="1" dirty="0" smtClean="0"/>
              <a:t>-past tenses , </a:t>
            </a:r>
            <a:r>
              <a:rPr lang="en-GB" dirty="0" smtClean="0"/>
              <a:t>introduced, protected, strived, facilitated ..</a:t>
            </a:r>
            <a:r>
              <a:rPr lang="en-GB" sz="1700" b="1" dirty="0" err="1" smtClean="0">
                <a:solidFill>
                  <a:srgbClr val="FF0000"/>
                </a:solidFill>
              </a:rPr>
              <a:t>reg</a:t>
            </a:r>
            <a:r>
              <a:rPr lang="en-GB" sz="1700" b="1" dirty="0" smtClean="0">
                <a:solidFill>
                  <a:srgbClr val="FF0000"/>
                </a:solidFill>
              </a:rPr>
              <a:t> V: stem +</a:t>
            </a:r>
            <a:r>
              <a:rPr lang="en-GB" sz="1700" b="1" dirty="0" err="1" smtClean="0">
                <a:solidFill>
                  <a:srgbClr val="FF0000"/>
                </a:solidFill>
              </a:rPr>
              <a:t>ed</a:t>
            </a:r>
            <a:endParaRPr lang="fr-FR" dirty="0" smtClean="0"/>
          </a:p>
          <a:p>
            <a:pPr lvl="0">
              <a:buNone/>
            </a:pPr>
            <a:r>
              <a:rPr lang="en-GB" dirty="0" smtClean="0"/>
              <a:t>B. </a:t>
            </a:r>
            <a:endParaRPr lang="fr-FR" dirty="0" smtClean="0"/>
          </a:p>
          <a:p>
            <a:r>
              <a:rPr lang="en-GB" dirty="0" smtClean="0"/>
              <a:t>.Every morning, </a:t>
            </a:r>
            <a:r>
              <a:rPr lang="en-GB" dirty="0" smtClean="0"/>
              <a:t>I have breakfast </a:t>
            </a:r>
            <a:r>
              <a:rPr lang="en-GB" dirty="0" smtClean="0"/>
              <a:t>before work.</a:t>
            </a:r>
            <a:endParaRPr lang="fr-FR" dirty="0" smtClean="0"/>
          </a:p>
          <a:p>
            <a:r>
              <a:rPr lang="en-GB" dirty="0" smtClean="0"/>
              <a:t>.</a:t>
            </a:r>
            <a:r>
              <a:rPr lang="en-GB" dirty="0" smtClean="0"/>
              <a:t>Why </a:t>
            </a:r>
            <a:r>
              <a:rPr lang="en-GB" dirty="0" smtClean="0">
                <a:solidFill>
                  <a:srgbClr val="0070C0"/>
                </a:solidFill>
              </a:rPr>
              <a:t>are </a:t>
            </a:r>
            <a:r>
              <a:rPr lang="en-GB" dirty="0" smtClean="0"/>
              <a:t>you </a:t>
            </a:r>
            <a:r>
              <a:rPr lang="en-GB" dirty="0" smtClean="0">
                <a:solidFill>
                  <a:srgbClr val="0070C0"/>
                </a:solidFill>
              </a:rPr>
              <a:t>laughing </a:t>
            </a:r>
            <a:r>
              <a:rPr lang="en-GB" dirty="0" smtClean="0"/>
              <a:t>so </a:t>
            </a:r>
            <a:r>
              <a:rPr lang="en-GB" dirty="0" smtClean="0"/>
              <a:t>much?</a:t>
            </a:r>
            <a:endParaRPr lang="fr-FR" dirty="0" smtClean="0"/>
          </a:p>
          <a:p>
            <a:r>
              <a:rPr lang="en-GB" dirty="0" smtClean="0"/>
              <a:t>.She </a:t>
            </a:r>
            <a:r>
              <a:rPr lang="en-GB" dirty="0" smtClean="0">
                <a:solidFill>
                  <a:srgbClr val="0070C0"/>
                </a:solidFill>
              </a:rPr>
              <a:t>is attending </a:t>
            </a:r>
            <a:r>
              <a:rPr lang="en-GB" dirty="0" smtClean="0"/>
              <a:t>a </a:t>
            </a:r>
            <a:r>
              <a:rPr lang="en-GB" dirty="0" smtClean="0"/>
              <a:t>conference next month.</a:t>
            </a:r>
            <a:endParaRPr lang="fr-FR" dirty="0" smtClean="0"/>
          </a:p>
          <a:p>
            <a:r>
              <a:rPr lang="en-GB" dirty="0" smtClean="0"/>
              <a:t>.In the park, people </a:t>
            </a:r>
            <a:r>
              <a:rPr lang="en-GB" dirty="0" smtClean="0">
                <a:solidFill>
                  <a:srgbClr val="0070C0"/>
                </a:solidFill>
              </a:rPr>
              <a:t>are enjoying </a:t>
            </a:r>
            <a:r>
              <a:rPr lang="en-GB" dirty="0" smtClean="0"/>
              <a:t>picnics</a:t>
            </a:r>
            <a:r>
              <a:rPr lang="en-GB" dirty="0" smtClean="0"/>
              <a:t>. </a:t>
            </a:r>
            <a:endParaRPr lang="en-GB" dirty="0" smtClean="0"/>
          </a:p>
          <a:p>
            <a:pPr>
              <a:buNone/>
            </a:pPr>
            <a:r>
              <a:rPr lang="en-GB" b="1" dirty="0" smtClean="0">
                <a:solidFill>
                  <a:srgbClr val="00B050"/>
                </a:solidFill>
              </a:rPr>
              <a:t>2.Translation:</a:t>
            </a:r>
            <a:endParaRPr lang="fr-FR" dirty="0" smtClean="0">
              <a:solidFill>
                <a:srgbClr val="00B050"/>
              </a:solidFill>
            </a:endParaRPr>
          </a:p>
          <a:p>
            <a:r>
              <a:rPr lang="en-GB" dirty="0" smtClean="0"/>
              <a:t>E-commerce:</a:t>
            </a:r>
            <a:r>
              <a:rPr lang="ar-DZ" dirty="0" smtClean="0"/>
              <a:t>التجارة الالكترونية </a:t>
            </a:r>
            <a:endParaRPr lang="fr-FR" dirty="0" smtClean="0"/>
          </a:p>
          <a:p>
            <a:r>
              <a:rPr lang="en-GB" dirty="0" smtClean="0"/>
              <a:t>Policymakers</a:t>
            </a:r>
            <a:r>
              <a:rPr lang="ar-DZ" dirty="0" smtClean="0"/>
              <a:t>صناع السياسة </a:t>
            </a:r>
            <a:r>
              <a:rPr lang="ar-DZ" dirty="0" smtClean="0"/>
              <a:t>:</a:t>
            </a:r>
            <a:endParaRPr lang="fr-FR" dirty="0" smtClean="0"/>
          </a:p>
          <a:p>
            <a:r>
              <a:rPr lang="en-GB" dirty="0" err="1" smtClean="0"/>
              <a:t>Cryptocurrencies</a:t>
            </a:r>
            <a:r>
              <a:rPr lang="en-GB" dirty="0" smtClean="0"/>
              <a:t>:</a:t>
            </a:r>
            <a:r>
              <a:rPr lang="ar-DZ" dirty="0" smtClean="0"/>
              <a:t>العملات الرقمية </a:t>
            </a:r>
            <a:endParaRPr lang="en-GB" dirty="0" smtClean="0"/>
          </a:p>
          <a:p>
            <a:endParaRPr lang="fr-FR" dirty="0" smtClean="0"/>
          </a:p>
          <a:p>
            <a:pPr>
              <a:buNone/>
            </a:pPr>
            <a:endParaRPr lang="fr-FR" dirty="0" smtClean="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179</TotalTime>
  <Words>642</Words>
  <Application>Microsoft Office PowerPoint</Application>
  <PresentationFormat>Affichage à l'écran (4:3)</PresentationFormat>
  <Paragraphs>62</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Capitaux</vt:lpstr>
      <vt:lpstr>M2 Public Economic Law : </vt:lpstr>
      <vt:lpstr>Navigating the Interplay of E-Commerce and International Trade Law </vt:lpstr>
      <vt:lpstr>Diapositive 3</vt:lpstr>
      <vt:lpstr>Diapositive 4</vt:lpstr>
      <vt:lpstr>Diapositive 5</vt:lpstr>
      <vt:lpstr>Answers:</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26</cp:revision>
  <dcterms:created xsi:type="dcterms:W3CDTF">2023-12-06T22:08:51Z</dcterms:created>
  <dcterms:modified xsi:type="dcterms:W3CDTF">2025-03-01T00:35:14Z</dcterms:modified>
</cp:coreProperties>
</file>