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56" r:id="rId2"/>
    <p:sldId id="366" r:id="rId3"/>
    <p:sldId id="406" r:id="rId4"/>
    <p:sldId id="368" r:id="rId5"/>
    <p:sldId id="369" r:id="rId6"/>
    <p:sldId id="371" r:id="rId7"/>
    <p:sldId id="372" r:id="rId8"/>
    <p:sldId id="358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FFFF"/>
    <a:srgbClr val="CC0066"/>
    <a:srgbClr val="660066"/>
    <a:srgbClr val="33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1053" autoAdjust="0"/>
    <p:restoredTop sz="94660"/>
  </p:normalViewPr>
  <p:slideViewPr>
    <p:cSldViewPr>
      <p:cViewPr varScale="1">
        <p:scale>
          <a:sx n="64" d="100"/>
          <a:sy n="64" d="100"/>
        </p:scale>
        <p:origin x="-12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9FBCC3-C266-412E-A7A1-0C8D27183FA7}" type="datetimeFigureOut">
              <a:rPr lang="fr-FR" smtClean="0"/>
              <a:pPr/>
              <a:t>10/11/2022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C7A94-4BB4-4913-A4D5-79631A818EF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9629-2EA2-4D3B-83C3-95E2730CA235}" type="datetimeFigureOut">
              <a:rPr lang="fr-FR" smtClean="0"/>
              <a:pPr/>
              <a:t>10/11/2022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2DDD-0846-4525-AF90-6A49B3D9C61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9629-2EA2-4D3B-83C3-95E2730CA235}" type="datetimeFigureOut">
              <a:rPr lang="fr-FR" smtClean="0"/>
              <a:pPr/>
              <a:t>10/11/2022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2DDD-0846-4525-AF90-6A49B3D9C61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9629-2EA2-4D3B-83C3-95E2730CA235}" type="datetimeFigureOut">
              <a:rPr lang="fr-FR" smtClean="0"/>
              <a:pPr/>
              <a:t>10/11/2022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2DDD-0846-4525-AF90-6A49B3D9C61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9629-2EA2-4D3B-83C3-95E2730CA235}" type="datetimeFigureOut">
              <a:rPr lang="fr-FR" smtClean="0"/>
              <a:pPr/>
              <a:t>10/11/2022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2DDD-0846-4525-AF90-6A49B3D9C61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9629-2EA2-4D3B-83C3-95E2730CA235}" type="datetimeFigureOut">
              <a:rPr lang="fr-FR" smtClean="0"/>
              <a:pPr/>
              <a:t>10/11/2022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2DDD-0846-4525-AF90-6A49B3D9C61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9629-2EA2-4D3B-83C3-95E2730CA235}" type="datetimeFigureOut">
              <a:rPr lang="fr-FR" smtClean="0"/>
              <a:pPr/>
              <a:t>10/11/2022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2DDD-0846-4525-AF90-6A49B3D9C61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9629-2EA2-4D3B-83C3-95E2730CA235}" type="datetimeFigureOut">
              <a:rPr lang="fr-FR" smtClean="0"/>
              <a:pPr/>
              <a:t>10/11/2022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2DDD-0846-4525-AF90-6A49B3D9C61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9629-2EA2-4D3B-83C3-95E2730CA235}" type="datetimeFigureOut">
              <a:rPr lang="fr-FR" smtClean="0"/>
              <a:pPr/>
              <a:t>10/11/2022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2DDD-0846-4525-AF90-6A49B3D9C61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9629-2EA2-4D3B-83C3-95E2730CA235}" type="datetimeFigureOut">
              <a:rPr lang="fr-FR" smtClean="0"/>
              <a:pPr/>
              <a:t>10/11/2022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2DDD-0846-4525-AF90-6A49B3D9C61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9629-2EA2-4D3B-83C3-95E2730CA235}" type="datetimeFigureOut">
              <a:rPr lang="fr-FR" smtClean="0"/>
              <a:pPr/>
              <a:t>10/11/2022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2DDD-0846-4525-AF90-6A49B3D9C61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9629-2EA2-4D3B-83C3-95E2730CA235}" type="datetimeFigureOut">
              <a:rPr lang="fr-FR" smtClean="0"/>
              <a:pPr/>
              <a:t>10/11/2022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2DDD-0846-4525-AF90-6A49B3D9C61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A9629-2EA2-4D3B-83C3-95E2730CA235}" type="datetimeFigureOut">
              <a:rPr lang="fr-FR" smtClean="0"/>
              <a:pPr/>
              <a:t>10/11/2022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22DDD-0846-4525-AF90-6A49B3D9C61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85918" y="2214554"/>
            <a:ext cx="5500726" cy="2733454"/>
          </a:xfrm>
          <a:solidFill>
            <a:srgbClr val="CC0066"/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fr-FR" dirty="0" smtClean="0"/>
              <a:t>PHARMACOLOGIE / </a:t>
            </a:r>
            <a:br>
              <a:rPr lang="fr-FR" dirty="0" smtClean="0"/>
            </a:br>
            <a:r>
              <a:rPr lang="fr-FR" dirty="0" smtClean="0"/>
              <a:t>TOXICOLOGIE EXPERIMENTALE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27376" y="5705872"/>
            <a:ext cx="5616624" cy="1152128"/>
          </a:xfrm>
          <a:solidFill>
            <a:srgbClr val="CC0066"/>
          </a:solidFill>
        </p:spPr>
        <p:txBody>
          <a:bodyPr>
            <a:normAutofit/>
          </a:bodyPr>
          <a:lstStyle/>
          <a:p>
            <a:r>
              <a:rPr lang="fr-FR" dirty="0" smtClean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année Pharmacie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2285984" y="214290"/>
            <a:ext cx="4429156" cy="157163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45720" tIns="0" rIns="45720" bIns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800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CYCLE DE VIE DES MÉDICAMENTS</a:t>
            </a:r>
            <a:endParaRPr kumimoji="0" lang="fr-FR" sz="4800" i="0" u="none" strike="noStrike" kern="120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0" y="1828800"/>
            <a:ext cx="8686800" cy="5029200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SzPct val="125000"/>
              <a:buFont typeface="Wingdings" pitchFamily="2" charset="2"/>
              <a:buNone/>
            </a:pPr>
            <a:r>
              <a:rPr lang="fr-FR" sz="4800" b="1" i="1" dirty="0" smtClean="0"/>
              <a:t>1 .</a:t>
            </a:r>
            <a:r>
              <a:rPr lang="fr-FR" sz="4800" b="1" i="1" u="sng" dirty="0" smtClean="0"/>
              <a:t> </a:t>
            </a:r>
            <a:r>
              <a:rPr lang="fr-FR" sz="3600" b="1" i="1" u="sng" dirty="0" smtClean="0"/>
              <a:t>Méthode de </a:t>
            </a:r>
            <a:r>
              <a:rPr lang="fr-FR" sz="3600" b="1" i="1" u="sng" dirty="0" err="1" smtClean="0"/>
              <a:t>Karber</a:t>
            </a:r>
            <a:r>
              <a:rPr lang="fr-FR" sz="3600" b="1" i="1" u="sng" dirty="0" smtClean="0"/>
              <a:t> et Behrens :</a:t>
            </a:r>
          </a:p>
          <a:p>
            <a:pPr eaLnBrk="1" hangingPunct="1">
              <a:buFont typeface="Wingdings" pitchFamily="2" charset="2"/>
              <a:buNone/>
            </a:pPr>
            <a:endParaRPr lang="fr-FR" b="1" dirty="0" smtClean="0">
              <a:solidFill>
                <a:schemeClr val="accent2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endParaRPr lang="fr-FR" sz="2800" dirty="0" smtClean="0"/>
          </a:p>
          <a:p>
            <a:pPr eaLnBrk="1" hangingPunct="1">
              <a:buFont typeface="Wingdings 2" pitchFamily="18" charset="2"/>
              <a:buNone/>
            </a:pPr>
            <a:r>
              <a:rPr lang="fr-FR" sz="2800" b="1" dirty="0" smtClean="0"/>
              <a:t>DL50</a:t>
            </a:r>
            <a:r>
              <a:rPr lang="fr-FR" sz="2800" dirty="0" smtClean="0"/>
              <a:t>: dose létale 50 </a:t>
            </a:r>
          </a:p>
          <a:p>
            <a:pPr eaLnBrk="1" hangingPunct="1">
              <a:buFont typeface="Wingdings 2" pitchFamily="18" charset="2"/>
              <a:buNone/>
            </a:pPr>
            <a:r>
              <a:rPr lang="fr-FR" sz="2800" b="1" dirty="0" smtClean="0"/>
              <a:t>DL100 : dose</a:t>
            </a:r>
            <a:r>
              <a:rPr lang="fr-FR" sz="2800" dirty="0" smtClean="0"/>
              <a:t> létale 100</a:t>
            </a:r>
          </a:p>
          <a:p>
            <a:pPr eaLnBrk="1" hangingPunct="1">
              <a:buFont typeface="Wingdings 2" pitchFamily="18" charset="2"/>
              <a:buNone/>
            </a:pPr>
            <a:r>
              <a:rPr lang="fr-FR" sz="2800" b="1" dirty="0" smtClean="0"/>
              <a:t>a </a:t>
            </a:r>
            <a:r>
              <a:rPr lang="fr-FR" sz="2800" dirty="0" smtClean="0"/>
              <a:t>:  différence entre deux doses successives.</a:t>
            </a:r>
          </a:p>
          <a:p>
            <a:pPr eaLnBrk="1" hangingPunct="1">
              <a:buFont typeface="Wingdings 2" pitchFamily="18" charset="2"/>
              <a:buNone/>
            </a:pPr>
            <a:r>
              <a:rPr lang="fr-FR" sz="2800" b="1" dirty="0" smtClean="0"/>
              <a:t>b : </a:t>
            </a:r>
            <a:r>
              <a:rPr lang="fr-FR" sz="2800" dirty="0" smtClean="0"/>
              <a:t> moyenne de mort entre deux doses successives .</a:t>
            </a:r>
          </a:p>
          <a:p>
            <a:pPr eaLnBrk="1" hangingPunct="1">
              <a:buFont typeface="Wingdings 2" pitchFamily="18" charset="2"/>
              <a:buNone/>
            </a:pPr>
            <a:r>
              <a:rPr lang="fr-FR" sz="2800" b="1" dirty="0" smtClean="0"/>
              <a:t>n</a:t>
            </a:r>
            <a:r>
              <a:rPr lang="fr-FR" sz="2800" dirty="0" smtClean="0"/>
              <a:t> :  nombre moyen d’animaux par lot</a:t>
            </a:r>
          </a:p>
          <a:p>
            <a:pPr eaLnBrk="1" hangingPunct="1">
              <a:buFont typeface="Wingdings" pitchFamily="2" charset="2"/>
              <a:buNone/>
            </a:pPr>
            <a:endParaRPr lang="fr-FR" sz="2800" dirty="0" smtClean="0"/>
          </a:p>
          <a:p>
            <a:pPr eaLnBrk="1" hangingPunct="1">
              <a:buFont typeface="Wingdings" pitchFamily="2" charset="2"/>
              <a:buNone/>
            </a:pPr>
            <a:endParaRPr lang="fr-FR" dirty="0" smtClean="0"/>
          </a:p>
          <a:p>
            <a:pPr eaLnBrk="1" hangingPunct="1">
              <a:buFont typeface="Wingdings" pitchFamily="2" charset="2"/>
              <a:buNone/>
            </a:pPr>
            <a:endParaRPr lang="fr-FR" dirty="0" smtClean="0"/>
          </a:p>
          <a:p>
            <a:pPr eaLnBrk="1" hangingPunct="1">
              <a:buFont typeface="Wingdings" pitchFamily="2" charset="2"/>
              <a:buNone/>
            </a:pPr>
            <a:endParaRPr lang="fr-FR" sz="4000" dirty="0" smtClean="0"/>
          </a:p>
        </p:txBody>
      </p:sp>
      <p:sp>
        <p:nvSpPr>
          <p:cNvPr id="34820" name="AutoShape 4"/>
          <p:cNvSpPr>
            <a:spLocks noChangeArrowheads="1"/>
          </p:cNvSpPr>
          <p:nvPr/>
        </p:nvSpPr>
        <p:spPr bwMode="auto">
          <a:xfrm>
            <a:off x="1600200" y="2819400"/>
            <a:ext cx="5715000" cy="76200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de-DE" sz="3600" dirty="0"/>
              <a:t>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de-DE" sz="3600" b="1" i="1" dirty="0">
                <a:solidFill>
                  <a:srgbClr val="FF0000"/>
                </a:solidFill>
              </a:rPr>
              <a:t>DL50 = DL100 -  (∑ab / n)</a:t>
            </a:r>
            <a:endParaRPr lang="fr-FR" sz="3600" dirty="0">
              <a:solidFill>
                <a:srgbClr val="FF0000"/>
              </a:solidFill>
            </a:endParaRPr>
          </a:p>
          <a:p>
            <a:pPr algn="ctr"/>
            <a:endParaRPr lang="fr-FR" sz="3600" dirty="0">
              <a:solidFill>
                <a:schemeClr val="bg1"/>
              </a:solidFill>
            </a:endParaRP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381000" y="238125"/>
            <a:ext cx="8763000" cy="167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600" b="1" dirty="0">
                <a:solidFill>
                  <a:schemeClr val="hlink"/>
                </a:solidFill>
              </a:rPr>
              <a:t>                    </a:t>
            </a:r>
            <a:r>
              <a:rPr lang="fr-FR" sz="4800" b="1" u="sng" dirty="0">
                <a:solidFill>
                  <a:schemeClr val="hlink"/>
                </a:solidFill>
              </a:rPr>
              <a:t>Évaluation </a:t>
            </a:r>
          </a:p>
          <a:p>
            <a:r>
              <a:rPr lang="fr-FR" sz="2800" dirty="0"/>
              <a:t>Relation  doses / effets </a:t>
            </a:r>
          </a:p>
          <a:p>
            <a:r>
              <a:rPr lang="fr-FR" sz="2800" dirty="0"/>
              <a:t>Calcul de la DL50  :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  <p:bldP spid="34820" grpId="0" animBg="1"/>
      <p:bldP spid="348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endParaRPr lang="fr-FR" smtClean="0"/>
          </a:p>
        </p:txBody>
      </p:sp>
      <p:pic>
        <p:nvPicPr>
          <p:cNvPr id="24579" name="Espace réservé du contenu 3" descr="img090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pPr algn="ctr" eaLnBrk="1" hangingPunct="1"/>
            <a:r>
              <a:rPr lang="fr-FR" dirty="0" smtClean="0"/>
              <a:t>Méthode graphique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fr-FR" sz="2400" dirty="0" smtClean="0"/>
              <a:t>Pour utiliser les pourcentages </a:t>
            </a:r>
            <a:r>
              <a:rPr lang="fr-FR" sz="2400" b="1" i="1" dirty="0" smtClean="0"/>
              <a:t>0 et 100 %</a:t>
            </a:r>
            <a:r>
              <a:rPr lang="fr-FR" sz="2400" dirty="0" smtClean="0"/>
              <a:t> dont les probits  tendent vers l’infini, ceux-ci sont remplacés par des valeurs corrigées. </a:t>
            </a:r>
            <a:r>
              <a:rPr lang="fr-FR" sz="2400" b="1" i="1" dirty="0" smtClean="0"/>
              <a:t> :</a:t>
            </a:r>
            <a:r>
              <a:rPr lang="fr-FR" sz="2400" dirty="0" smtClean="0"/>
              <a:t>   </a:t>
            </a:r>
          </a:p>
          <a:p>
            <a:pPr eaLnBrk="1" hangingPunct="1">
              <a:defRPr/>
            </a:pPr>
            <a:r>
              <a:rPr lang="fr-FR" sz="2400" dirty="0" smtClean="0"/>
              <a:t> </a:t>
            </a:r>
            <a:r>
              <a:rPr lang="fr-FR" sz="2400" b="1" i="1" u="sng" dirty="0" smtClean="0">
                <a:solidFill>
                  <a:schemeClr val="tx2">
                    <a:lumMod val="50000"/>
                  </a:schemeClr>
                </a:solidFill>
              </a:rPr>
              <a:t>correction de 0% </a:t>
            </a:r>
            <a:r>
              <a:rPr lang="fr-FR" sz="2400" dirty="0" smtClean="0">
                <a:solidFill>
                  <a:schemeClr val="tx2">
                    <a:lumMod val="50000"/>
                  </a:schemeClr>
                </a:solidFill>
              </a:rPr>
              <a:t> </a:t>
            </a:r>
            <a:r>
              <a:rPr lang="fr-FR" sz="2400" dirty="0" smtClean="0"/>
              <a:t> </a:t>
            </a:r>
            <a:r>
              <a:rPr lang="fr-FR" sz="2400" b="1" dirty="0" smtClean="0"/>
              <a:t>Y0  = 50 / n</a:t>
            </a:r>
          </a:p>
          <a:p>
            <a:pPr eaLnBrk="1" hangingPunct="1">
              <a:defRPr/>
            </a:pPr>
            <a:endParaRPr lang="fr-FR" sz="2400" b="1" i="1" u="sng" dirty="0" smtClean="0">
              <a:solidFill>
                <a:schemeClr val="tx2">
                  <a:lumMod val="50000"/>
                </a:schemeClr>
              </a:solidFill>
            </a:endParaRPr>
          </a:p>
          <a:p>
            <a:pPr eaLnBrk="1" hangingPunct="1">
              <a:defRPr/>
            </a:pPr>
            <a:r>
              <a:rPr lang="fr-FR" sz="2400" b="1" i="1" u="sng" dirty="0" smtClean="0">
                <a:solidFill>
                  <a:schemeClr val="tx2">
                    <a:lumMod val="50000"/>
                  </a:schemeClr>
                </a:solidFill>
              </a:rPr>
              <a:t>correction du 100%   </a:t>
            </a:r>
            <a:r>
              <a:rPr lang="fr-FR" sz="2400" b="1" i="1" u="sng" dirty="0" smtClean="0"/>
              <a:t>:</a:t>
            </a:r>
            <a:r>
              <a:rPr lang="fr-FR" sz="2400" dirty="0" smtClean="0"/>
              <a:t>      </a:t>
            </a:r>
            <a:r>
              <a:rPr lang="fr-FR" sz="2400" b="1" dirty="0" smtClean="0"/>
              <a:t>Y100  =  (100n – 50) / n</a:t>
            </a:r>
            <a:endParaRPr lang="fr-FR" sz="2400" dirty="0" smtClean="0"/>
          </a:p>
          <a:p>
            <a:pPr lvl="1" eaLnBrk="1" hangingPunct="1">
              <a:defRPr/>
            </a:pPr>
            <a:endParaRPr lang="fr-FR" dirty="0" smtClean="0"/>
          </a:p>
          <a:p>
            <a:pPr eaLnBrk="1" hangingPunct="1">
              <a:defRPr/>
            </a:pPr>
            <a:endParaRPr lang="fr-FR" sz="2400" dirty="0" smtClean="0"/>
          </a:p>
          <a:p>
            <a:pPr eaLnBrk="1" hangingPunct="1">
              <a:defRPr/>
            </a:pPr>
            <a:r>
              <a:rPr lang="fr-FR" sz="2400" b="1" i="1" u="sng" dirty="0">
                <a:solidFill>
                  <a:schemeClr val="tx2">
                    <a:lumMod val="50000"/>
                  </a:schemeClr>
                </a:solidFill>
              </a:rPr>
              <a:t>n </a:t>
            </a:r>
            <a:r>
              <a:rPr lang="fr-FR" sz="2400" dirty="0" smtClean="0"/>
              <a:t>est le nombre d’animaux  utilisés dans chacun de ces lots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0" y="381000"/>
            <a:ext cx="8686800" cy="7391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fr-FR" b="1" u="sng" dirty="0" smtClean="0">
                <a:solidFill>
                  <a:schemeClr val="tx2">
                    <a:lumMod val="25000"/>
                  </a:schemeClr>
                </a:solidFill>
              </a:rPr>
              <a:t>Résultats:</a:t>
            </a:r>
            <a:r>
              <a:rPr lang="fr-FR" b="1" i="1" u="sng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</a:p>
          <a:p>
            <a:pPr eaLnBrk="1" hangingPunct="1"/>
            <a:endParaRPr lang="fr-FR" b="1" i="1" dirty="0" smtClean="0"/>
          </a:p>
          <a:p>
            <a:pPr eaLnBrk="1" hangingPunct="1"/>
            <a:endParaRPr lang="fr-FR" dirty="0" smtClean="0"/>
          </a:p>
          <a:p>
            <a:pPr lvl="1" eaLnBrk="1" hangingPunct="1">
              <a:buFont typeface="Wingdings 2" pitchFamily="18" charset="2"/>
              <a:buNone/>
            </a:pPr>
            <a:r>
              <a:rPr lang="fr-FR" b="1" i="1" u="sng" dirty="0" smtClean="0">
                <a:solidFill>
                  <a:schemeClr val="accent6">
                    <a:lumMod val="50000"/>
                  </a:schemeClr>
                </a:solidFill>
              </a:rPr>
              <a:t>L’écart type S  </a:t>
            </a:r>
          </a:p>
          <a:p>
            <a:pPr lvl="1" eaLnBrk="1" hangingPunct="1">
              <a:buFont typeface="Wingdings 2" pitchFamily="18" charset="2"/>
              <a:buNone/>
            </a:pPr>
            <a:r>
              <a:rPr lang="fr-FR" sz="2400" b="1" dirty="0" smtClean="0"/>
              <a:t>S= (DL84%  -  DL16 %)  /  2 </a:t>
            </a:r>
            <a:endParaRPr lang="fr-FR" sz="2400" dirty="0" smtClean="0"/>
          </a:p>
          <a:p>
            <a:pPr eaLnBrk="1" hangingPunct="1">
              <a:buFont typeface="Wingdings 2" pitchFamily="18" charset="2"/>
              <a:buNone/>
            </a:pPr>
            <a:r>
              <a:rPr lang="fr-FR" sz="2800" b="1" i="1" dirty="0" smtClean="0">
                <a:solidFill>
                  <a:srgbClr val="FF9999"/>
                </a:solidFill>
              </a:rPr>
              <a:t>     </a:t>
            </a:r>
            <a:r>
              <a:rPr lang="fr-FR" sz="2800" b="1" i="1" u="sng" dirty="0" smtClean="0">
                <a:solidFill>
                  <a:schemeClr val="accent6">
                    <a:lumMod val="50000"/>
                  </a:schemeClr>
                </a:solidFill>
              </a:rPr>
              <a:t>L’écart à la moyenne δ</a:t>
            </a:r>
            <a:r>
              <a:rPr lang="fr-FR" sz="2400" dirty="0" smtClean="0">
                <a:solidFill>
                  <a:schemeClr val="accent6">
                    <a:lumMod val="50000"/>
                  </a:schemeClr>
                </a:solidFill>
              </a:rPr>
              <a:t> :</a:t>
            </a:r>
          </a:p>
          <a:p>
            <a:pPr eaLnBrk="1" hangingPunct="1"/>
            <a:r>
              <a:rPr lang="fr-FR" sz="2400" b="1" dirty="0" smtClean="0"/>
              <a:t>δ = 2S / √2 n’  </a:t>
            </a:r>
            <a:endParaRPr lang="fr-FR" sz="2400" dirty="0" smtClean="0"/>
          </a:p>
          <a:p>
            <a:pPr eaLnBrk="1" hangingPunct="1">
              <a:buFont typeface="Wingdings 2" pitchFamily="18" charset="2"/>
              <a:buNone/>
            </a:pPr>
            <a:r>
              <a:rPr lang="fr-FR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  </a:t>
            </a:r>
            <a:r>
              <a:rPr lang="fr-FR" sz="2400" b="1" dirty="0" smtClean="0"/>
              <a:t>n’ </a:t>
            </a:r>
            <a:r>
              <a:rPr lang="fr-FR" sz="2400" dirty="0" smtClean="0"/>
              <a:t>: est le nombre total d’animaux dans les lots ayant donnés des pourcentages de mortalité entre </a:t>
            </a:r>
            <a:r>
              <a:rPr lang="fr-FR" sz="2400" b="1" dirty="0" smtClean="0"/>
              <a:t>7% et  93%</a:t>
            </a:r>
            <a:r>
              <a:rPr lang="fr-FR" sz="2400" dirty="0" smtClean="0"/>
              <a:t> .</a:t>
            </a:r>
          </a:p>
          <a:p>
            <a:pPr eaLnBrk="1" hangingPunct="1">
              <a:buFont typeface="Wingdings 2" pitchFamily="18" charset="2"/>
              <a:buNone/>
            </a:pPr>
            <a:r>
              <a:rPr lang="fr-FR" sz="2400" dirty="0" smtClean="0"/>
              <a:t> 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fr-FR" sz="2400" dirty="0" smtClean="0"/>
              <a:t>    </a:t>
            </a:r>
            <a:r>
              <a:rPr lang="fr-FR" sz="2400" b="1" i="1" u="sng" dirty="0" smtClean="0"/>
              <a:t>Résultat :</a:t>
            </a:r>
            <a:r>
              <a:rPr lang="fr-FR" sz="2400" dirty="0" smtClean="0"/>
              <a:t>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fr-FR" sz="2400" dirty="0" smtClean="0"/>
              <a:t>    Exprimé en poids du produit (mg) par Kg de poids de l’animal</a:t>
            </a:r>
          </a:p>
          <a:p>
            <a:pPr eaLnBrk="1" hangingPunct="1"/>
            <a:endParaRPr lang="fr-FR" dirty="0" smtClean="0"/>
          </a:p>
          <a:p>
            <a:pPr eaLnBrk="1" hangingPunct="1">
              <a:buFont typeface="Wingdings" pitchFamily="2" charset="2"/>
              <a:buNone/>
            </a:pPr>
            <a:r>
              <a:rPr lang="fr-FR" dirty="0" smtClean="0"/>
              <a:t>  </a:t>
            </a:r>
          </a:p>
          <a:p>
            <a:pPr eaLnBrk="1" hangingPunct="1">
              <a:buFont typeface="Wingdings" pitchFamily="2" charset="2"/>
              <a:buNone/>
            </a:pPr>
            <a:endParaRPr lang="fr-FR" dirty="0" smtClean="0"/>
          </a:p>
          <a:p>
            <a:pPr eaLnBrk="1" hangingPunct="1">
              <a:buFont typeface="Wingdings" pitchFamily="2" charset="2"/>
              <a:buNone/>
            </a:pPr>
            <a:endParaRPr lang="fr-FR" dirty="0" smtClean="0"/>
          </a:p>
          <a:p>
            <a:pPr eaLnBrk="1" hangingPunct="1">
              <a:buFont typeface="Wingdings" pitchFamily="2" charset="2"/>
              <a:buNone/>
            </a:pPr>
            <a:endParaRPr lang="fr-FR" dirty="0" smtClean="0"/>
          </a:p>
        </p:txBody>
      </p:sp>
      <p:sp>
        <p:nvSpPr>
          <p:cNvPr id="17411" name="AutoShape 6"/>
          <p:cNvSpPr>
            <a:spLocks noChangeArrowheads="1"/>
          </p:cNvSpPr>
          <p:nvPr/>
        </p:nvSpPr>
        <p:spPr bwMode="auto">
          <a:xfrm>
            <a:off x="228600" y="1066800"/>
            <a:ext cx="8382000" cy="762000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2800" b="1" i="1">
                <a:solidFill>
                  <a:srgbClr val="FF0000"/>
                </a:solidFill>
              </a:rPr>
              <a:t>DL50= DL50 graphique  ±  δ  écart à la moyenne</a:t>
            </a:r>
          </a:p>
        </p:txBody>
      </p:sp>
      <p:cxnSp>
        <p:nvCxnSpPr>
          <p:cNvPr id="5" name="Connecteur droit 4"/>
          <p:cNvCxnSpPr/>
          <p:nvPr/>
        </p:nvCxnSpPr>
        <p:spPr bwMode="auto">
          <a:xfrm>
            <a:off x="1752600" y="3656013"/>
            <a:ext cx="457200" cy="158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8229600" cy="1371600"/>
          </a:xfrm>
        </p:spPr>
        <p:txBody>
          <a:bodyPr/>
          <a:lstStyle/>
          <a:p>
            <a:pPr eaLnBrk="1" hangingPunct="1"/>
            <a:r>
              <a:rPr lang="fr-FR" b="1" smtClean="0">
                <a:solidFill>
                  <a:schemeClr val="hlink"/>
                </a:solidFill>
              </a:rPr>
              <a:t>     </a:t>
            </a:r>
            <a:r>
              <a:rPr lang="fr-FR" b="1" u="sng" smtClean="0">
                <a:solidFill>
                  <a:schemeClr val="hlink"/>
                </a:solidFill>
              </a:rPr>
              <a:t>Index thérapeutique IT</a:t>
            </a:r>
          </a:p>
        </p:txBody>
      </p:sp>
      <p:sp>
        <p:nvSpPr>
          <p:cNvPr id="113667" name="Line 3"/>
          <p:cNvSpPr>
            <a:spLocks noChangeShapeType="1"/>
          </p:cNvSpPr>
          <p:nvPr/>
        </p:nvSpPr>
        <p:spPr bwMode="auto">
          <a:xfrm>
            <a:off x="990600" y="6248400"/>
            <a:ext cx="777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113668" name="Line 4"/>
          <p:cNvSpPr>
            <a:spLocks noChangeShapeType="1"/>
          </p:cNvSpPr>
          <p:nvPr/>
        </p:nvSpPr>
        <p:spPr bwMode="auto">
          <a:xfrm flipV="1">
            <a:off x="1066800" y="1524000"/>
            <a:ext cx="0" cy="472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113669" name="Freeform 5"/>
          <p:cNvSpPr>
            <a:spLocks/>
          </p:cNvSpPr>
          <p:nvPr/>
        </p:nvSpPr>
        <p:spPr bwMode="auto">
          <a:xfrm>
            <a:off x="1371600" y="2590800"/>
            <a:ext cx="2514600" cy="3441700"/>
          </a:xfrm>
          <a:custGeom>
            <a:avLst/>
            <a:gdLst>
              <a:gd name="T0" fmla="*/ 0 w 1584"/>
              <a:gd name="T1" fmla="*/ 2147483647 h 2168"/>
              <a:gd name="T2" fmla="*/ 967740099 w 1584"/>
              <a:gd name="T3" fmla="*/ 2147483647 h 2168"/>
              <a:gd name="T4" fmla="*/ 1572577412 w 1584"/>
              <a:gd name="T5" fmla="*/ 2147483647 h 2168"/>
              <a:gd name="T6" fmla="*/ 2147483647 w 1584"/>
              <a:gd name="T7" fmla="*/ 725804872 h 2168"/>
              <a:gd name="T8" fmla="*/ 2147483647 w 1584"/>
              <a:gd name="T9" fmla="*/ 0 h 2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84"/>
              <a:gd name="T16" fmla="*/ 0 h 2168"/>
              <a:gd name="T17" fmla="*/ 1584 w 1584"/>
              <a:gd name="T18" fmla="*/ 2168 h 2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84" h="2168">
                <a:moveTo>
                  <a:pt x="0" y="2064"/>
                </a:moveTo>
                <a:cubicBezTo>
                  <a:pt x="140" y="2116"/>
                  <a:pt x="280" y="2168"/>
                  <a:pt x="384" y="2064"/>
                </a:cubicBezTo>
                <a:cubicBezTo>
                  <a:pt x="488" y="1960"/>
                  <a:pt x="536" y="1736"/>
                  <a:pt x="624" y="1440"/>
                </a:cubicBezTo>
                <a:cubicBezTo>
                  <a:pt x="712" y="1144"/>
                  <a:pt x="752" y="528"/>
                  <a:pt x="912" y="288"/>
                </a:cubicBezTo>
                <a:cubicBezTo>
                  <a:pt x="1072" y="48"/>
                  <a:pt x="1472" y="48"/>
                  <a:pt x="1584" y="0"/>
                </a:cubicBezTo>
              </a:path>
            </a:pathLst>
          </a:custGeom>
          <a:noFill/>
          <a:ln w="50800">
            <a:solidFill>
              <a:srgbClr val="99CC00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fr-FR"/>
          </a:p>
        </p:txBody>
      </p:sp>
      <p:sp>
        <p:nvSpPr>
          <p:cNvPr id="113670" name="Freeform 6"/>
          <p:cNvSpPr>
            <a:spLocks/>
          </p:cNvSpPr>
          <p:nvPr/>
        </p:nvSpPr>
        <p:spPr bwMode="auto">
          <a:xfrm>
            <a:off x="5867400" y="2590800"/>
            <a:ext cx="2514600" cy="3441700"/>
          </a:xfrm>
          <a:custGeom>
            <a:avLst/>
            <a:gdLst>
              <a:gd name="T0" fmla="*/ 0 w 1584"/>
              <a:gd name="T1" fmla="*/ 2147483647 h 2168"/>
              <a:gd name="T2" fmla="*/ 967740099 w 1584"/>
              <a:gd name="T3" fmla="*/ 2147483647 h 2168"/>
              <a:gd name="T4" fmla="*/ 1572577412 w 1584"/>
              <a:gd name="T5" fmla="*/ 2147483647 h 2168"/>
              <a:gd name="T6" fmla="*/ 2147483647 w 1584"/>
              <a:gd name="T7" fmla="*/ 725804872 h 2168"/>
              <a:gd name="T8" fmla="*/ 2147483647 w 1584"/>
              <a:gd name="T9" fmla="*/ 0 h 2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84"/>
              <a:gd name="T16" fmla="*/ 0 h 2168"/>
              <a:gd name="T17" fmla="*/ 1584 w 1584"/>
              <a:gd name="T18" fmla="*/ 2168 h 2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84" h="2168">
                <a:moveTo>
                  <a:pt x="0" y="2064"/>
                </a:moveTo>
                <a:cubicBezTo>
                  <a:pt x="140" y="2116"/>
                  <a:pt x="280" y="2168"/>
                  <a:pt x="384" y="2064"/>
                </a:cubicBezTo>
                <a:cubicBezTo>
                  <a:pt x="488" y="1960"/>
                  <a:pt x="536" y="1736"/>
                  <a:pt x="624" y="1440"/>
                </a:cubicBezTo>
                <a:cubicBezTo>
                  <a:pt x="712" y="1144"/>
                  <a:pt x="752" y="528"/>
                  <a:pt x="912" y="288"/>
                </a:cubicBezTo>
                <a:cubicBezTo>
                  <a:pt x="1072" y="48"/>
                  <a:pt x="1472" y="48"/>
                  <a:pt x="1584" y="0"/>
                </a:cubicBezTo>
              </a:path>
            </a:pathLst>
          </a:custGeom>
          <a:noFill/>
          <a:ln w="508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fr-FR"/>
          </a:p>
        </p:txBody>
      </p:sp>
      <p:sp>
        <p:nvSpPr>
          <p:cNvPr id="113671" name="Rectangle 7"/>
          <p:cNvSpPr>
            <a:spLocks noChangeArrowheads="1"/>
          </p:cNvSpPr>
          <p:nvPr/>
        </p:nvSpPr>
        <p:spPr bwMode="auto">
          <a:xfrm>
            <a:off x="3962400" y="2590800"/>
            <a:ext cx="1981200" cy="3581400"/>
          </a:xfrm>
          <a:prstGeom prst="rect">
            <a:avLst/>
          </a:prstGeom>
          <a:solidFill>
            <a:srgbClr val="FF9933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2800">
                <a:solidFill>
                  <a:schemeClr val="bg1"/>
                </a:solidFill>
              </a:rPr>
              <a:t>Marge</a:t>
            </a:r>
          </a:p>
          <a:p>
            <a:pPr algn="ctr"/>
            <a:r>
              <a:rPr lang="fr-FR" sz="2800">
                <a:solidFill>
                  <a:schemeClr val="bg1"/>
                </a:solidFill>
              </a:rPr>
              <a:t>De </a:t>
            </a:r>
          </a:p>
          <a:p>
            <a:pPr algn="ctr"/>
            <a:r>
              <a:rPr lang="fr-FR" sz="2800">
                <a:solidFill>
                  <a:schemeClr val="bg1"/>
                </a:solidFill>
              </a:rPr>
              <a:t>Sécurité  </a:t>
            </a:r>
          </a:p>
        </p:txBody>
      </p:sp>
      <p:sp>
        <p:nvSpPr>
          <p:cNvPr id="113672" name="AutoShape 8"/>
          <p:cNvSpPr>
            <a:spLocks noChangeArrowheads="1"/>
          </p:cNvSpPr>
          <p:nvPr/>
        </p:nvSpPr>
        <p:spPr bwMode="auto">
          <a:xfrm>
            <a:off x="1219200" y="1295400"/>
            <a:ext cx="2743200" cy="1524000"/>
          </a:xfrm>
          <a:prstGeom prst="downArrowCallout">
            <a:avLst>
              <a:gd name="adj1" fmla="val 45000"/>
              <a:gd name="adj2" fmla="val 45000"/>
              <a:gd name="adj3" fmla="val 16667"/>
              <a:gd name="adj4" fmla="val 66667"/>
            </a:avLst>
          </a:prstGeom>
          <a:solidFill>
            <a:srgbClr val="33CC33"/>
          </a:solidFill>
          <a:ln w="9525">
            <a:solidFill>
              <a:srgbClr val="33CC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2800" dirty="0"/>
              <a:t>Zone </a:t>
            </a:r>
          </a:p>
          <a:p>
            <a:pPr algn="ctr"/>
            <a:r>
              <a:rPr lang="fr-FR" sz="2800" dirty="0"/>
              <a:t>thérapeutique</a:t>
            </a:r>
          </a:p>
        </p:txBody>
      </p:sp>
      <p:sp>
        <p:nvSpPr>
          <p:cNvPr id="113673" name="AutoShape 9"/>
          <p:cNvSpPr>
            <a:spLocks noChangeArrowheads="1"/>
          </p:cNvSpPr>
          <p:nvPr/>
        </p:nvSpPr>
        <p:spPr bwMode="auto">
          <a:xfrm>
            <a:off x="5791200" y="1295400"/>
            <a:ext cx="2743200" cy="1524000"/>
          </a:xfrm>
          <a:prstGeom prst="downArrowCallout">
            <a:avLst>
              <a:gd name="adj1" fmla="val 45000"/>
              <a:gd name="adj2" fmla="val 45000"/>
              <a:gd name="adj3" fmla="val 16667"/>
              <a:gd name="adj4" fmla="val 66667"/>
            </a:avLst>
          </a:prstGeom>
          <a:solidFill>
            <a:srgbClr val="FF5050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2800"/>
              <a:t>Zone </a:t>
            </a:r>
          </a:p>
          <a:p>
            <a:pPr algn="ctr"/>
            <a:r>
              <a:rPr lang="fr-FR" sz="2800"/>
              <a:t>Toxique </a:t>
            </a:r>
          </a:p>
        </p:txBody>
      </p:sp>
      <p:sp>
        <p:nvSpPr>
          <p:cNvPr id="113674" name="Line 10"/>
          <p:cNvSpPr>
            <a:spLocks noChangeShapeType="1"/>
          </p:cNvSpPr>
          <p:nvPr/>
        </p:nvSpPr>
        <p:spPr bwMode="auto">
          <a:xfrm>
            <a:off x="2514600" y="4343400"/>
            <a:ext cx="0" cy="19812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3675" name="Line 11"/>
          <p:cNvSpPr>
            <a:spLocks noChangeShapeType="1"/>
          </p:cNvSpPr>
          <p:nvPr/>
        </p:nvSpPr>
        <p:spPr bwMode="auto">
          <a:xfrm>
            <a:off x="7010400" y="4267200"/>
            <a:ext cx="0" cy="19812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3676" name="Line 12"/>
          <p:cNvSpPr>
            <a:spLocks noChangeShapeType="1"/>
          </p:cNvSpPr>
          <p:nvPr/>
        </p:nvSpPr>
        <p:spPr bwMode="auto">
          <a:xfrm>
            <a:off x="1143000" y="4343400"/>
            <a:ext cx="58674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3677" name="Oval 13"/>
          <p:cNvSpPr>
            <a:spLocks noChangeArrowheads="1"/>
          </p:cNvSpPr>
          <p:nvPr/>
        </p:nvSpPr>
        <p:spPr bwMode="auto">
          <a:xfrm>
            <a:off x="1524000" y="6324600"/>
            <a:ext cx="1600200" cy="533400"/>
          </a:xfrm>
          <a:prstGeom prst="ellipse">
            <a:avLst/>
          </a:prstGeom>
          <a:solidFill>
            <a:srgbClr val="33CC33"/>
          </a:solidFill>
          <a:ln w="9525">
            <a:solidFill>
              <a:srgbClr val="33CC33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2800" dirty="0"/>
              <a:t>DE50</a:t>
            </a:r>
          </a:p>
        </p:txBody>
      </p:sp>
      <p:sp>
        <p:nvSpPr>
          <p:cNvPr id="113678" name="Oval 14"/>
          <p:cNvSpPr>
            <a:spLocks noChangeArrowheads="1"/>
          </p:cNvSpPr>
          <p:nvPr/>
        </p:nvSpPr>
        <p:spPr bwMode="auto">
          <a:xfrm>
            <a:off x="6172200" y="6324600"/>
            <a:ext cx="1600200" cy="533400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2800"/>
              <a:t>DL50</a:t>
            </a:r>
          </a:p>
        </p:txBody>
      </p:sp>
      <p:sp>
        <p:nvSpPr>
          <p:cNvPr id="113679" name="Text Box 15"/>
          <p:cNvSpPr txBox="1">
            <a:spLocks noChangeArrowheads="1"/>
          </p:cNvSpPr>
          <p:nvPr/>
        </p:nvSpPr>
        <p:spPr bwMode="auto">
          <a:xfrm>
            <a:off x="0" y="40386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50 %</a:t>
            </a:r>
          </a:p>
        </p:txBody>
      </p:sp>
      <p:sp>
        <p:nvSpPr>
          <p:cNvPr id="113680" name="Text Box 16"/>
          <p:cNvSpPr txBox="1">
            <a:spLocks noChangeArrowheads="1"/>
          </p:cNvSpPr>
          <p:nvPr/>
        </p:nvSpPr>
        <p:spPr bwMode="auto">
          <a:xfrm>
            <a:off x="8153400" y="5257800"/>
            <a:ext cx="990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/>
              <a:t>Log dose </a:t>
            </a:r>
          </a:p>
        </p:txBody>
      </p:sp>
      <p:sp>
        <p:nvSpPr>
          <p:cNvPr id="113681" name="Text Box 17"/>
          <p:cNvSpPr txBox="1">
            <a:spLocks noChangeArrowheads="1"/>
          </p:cNvSpPr>
          <p:nvPr/>
        </p:nvSpPr>
        <p:spPr bwMode="auto">
          <a:xfrm>
            <a:off x="381000" y="13716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3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13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13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13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13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13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13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113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13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animBg="1"/>
      <p:bldP spid="113668" grpId="0" animBg="1"/>
      <p:bldP spid="113669" grpId="0" animBg="1"/>
      <p:bldP spid="113670" grpId="0" animBg="1"/>
      <p:bldP spid="113671" grpId="0" animBg="1"/>
      <p:bldP spid="113672" grpId="0" animBg="1"/>
      <p:bldP spid="113673" grpId="0" animBg="1"/>
      <p:bldP spid="113674" grpId="0" animBg="1"/>
      <p:bldP spid="113675" grpId="0" animBg="1"/>
      <p:bldP spid="113676" grpId="0" animBg="1"/>
      <p:bldP spid="113677" grpId="0" animBg="1"/>
      <p:bldP spid="113678" grpId="0" animBg="1"/>
      <p:bldP spid="113679" grpId="0"/>
      <p:bldP spid="113680" grpId="0"/>
      <p:bldP spid="11368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2209800" cy="533400"/>
          </a:xfrm>
          <a:solidFill>
            <a:schemeClr val="accent1">
              <a:lumMod val="50000"/>
            </a:schemeClr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fr-FR" sz="4000" b="1" i="1" dirty="0" smtClean="0"/>
              <a:t/>
            </a:r>
            <a:br>
              <a:rPr lang="fr-FR" sz="4000" b="1" i="1" dirty="0" smtClean="0"/>
            </a:br>
            <a:r>
              <a:rPr lang="fr-FR" sz="4000" b="1" u="sng" dirty="0" smtClean="0"/>
              <a:t>Rapport</a:t>
            </a:r>
            <a:r>
              <a:rPr lang="fr-FR" sz="4000" b="1" dirty="0" smtClean="0"/>
              <a:t> </a:t>
            </a:r>
            <a:br>
              <a:rPr lang="fr-FR" sz="4000" b="1" dirty="0" smtClean="0"/>
            </a:br>
            <a:endParaRPr lang="fr-FR" sz="4000" b="1" dirty="0" smtClean="0"/>
          </a:p>
        </p:txBody>
      </p:sp>
      <p:sp>
        <p:nvSpPr>
          <p:cNvPr id="38916" name="AutoShape 4"/>
          <p:cNvSpPr>
            <a:spLocks noChangeArrowheads="1"/>
          </p:cNvSpPr>
          <p:nvPr/>
        </p:nvSpPr>
        <p:spPr bwMode="auto">
          <a:xfrm>
            <a:off x="2971800" y="685800"/>
            <a:ext cx="4114800" cy="60960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3200" b="1" i="1">
                <a:solidFill>
                  <a:schemeClr val="bg1"/>
                </a:solidFill>
              </a:rPr>
              <a:t>IT =  DL50 / DE50</a:t>
            </a: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533400" y="4495800"/>
            <a:ext cx="1752600" cy="486287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fr-FR" sz="3200" b="1" dirty="0"/>
              <a:t>  </a:t>
            </a:r>
            <a:r>
              <a:rPr lang="fr-FR" sz="3200" b="1" dirty="0" smtClean="0">
                <a:solidFill>
                  <a:schemeClr val="bg1"/>
                </a:solidFill>
              </a:rPr>
              <a:t>Faible</a:t>
            </a:r>
            <a:r>
              <a:rPr lang="fr-FR" sz="3200" dirty="0"/>
              <a:t> </a:t>
            </a:r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228600" y="5133975"/>
            <a:ext cx="2819400" cy="2209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>
                <a:solidFill>
                  <a:schemeClr val="hlink"/>
                </a:solidFill>
              </a:rPr>
              <a:t>Toxiques +++</a:t>
            </a:r>
          </a:p>
          <a:p>
            <a:endParaRPr lang="fr-FR" sz="3200">
              <a:solidFill>
                <a:schemeClr val="hlink"/>
              </a:solidFill>
            </a:endParaRPr>
          </a:p>
          <a:p>
            <a:endParaRPr lang="fr-FR" sz="3200"/>
          </a:p>
          <a:p>
            <a:pPr>
              <a:lnSpc>
                <a:spcPct val="80000"/>
              </a:lnSpc>
              <a:spcBef>
                <a:spcPct val="5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fr-FR" sz="3200"/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3657600" y="5334000"/>
            <a:ext cx="1300356" cy="52322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 dirty="0" smtClean="0">
                <a:solidFill>
                  <a:schemeClr val="bg1"/>
                </a:solidFill>
              </a:rPr>
              <a:t>Moyen</a:t>
            </a:r>
            <a:endParaRPr lang="fr-FR" sz="2800" dirty="0">
              <a:solidFill>
                <a:schemeClr val="bg1"/>
              </a:solidFill>
            </a:endParaRPr>
          </a:p>
        </p:txBody>
      </p:sp>
      <p:sp>
        <p:nvSpPr>
          <p:cNvPr id="38922" name="Rectangle 10"/>
          <p:cNvSpPr>
            <a:spLocks noChangeArrowheads="1"/>
          </p:cNvSpPr>
          <p:nvPr/>
        </p:nvSpPr>
        <p:spPr bwMode="auto">
          <a:xfrm>
            <a:off x="7162800" y="4191000"/>
            <a:ext cx="1233030" cy="584775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3200" b="1" dirty="0" smtClean="0">
                <a:solidFill>
                  <a:schemeClr val="bg1"/>
                </a:solidFill>
              </a:rPr>
              <a:t>Large</a:t>
            </a:r>
            <a:endParaRPr lang="fr-FR" sz="3200" b="1" dirty="0">
              <a:solidFill>
                <a:schemeClr val="bg1"/>
              </a:solidFill>
            </a:endParaRPr>
          </a:p>
        </p:txBody>
      </p:sp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6948264" y="4941168"/>
            <a:ext cx="2819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Toxicité          </a:t>
            </a:r>
            <a:r>
              <a:rPr lang="fr-FR" sz="3200" b="1" dirty="0">
                <a:solidFill>
                  <a:srgbClr val="00CC00"/>
                </a:solidFill>
              </a:rPr>
              <a:t>Faible</a:t>
            </a:r>
            <a:r>
              <a:rPr lang="fr-FR" sz="3200" dirty="0">
                <a:solidFill>
                  <a:srgbClr val="00CC00"/>
                </a:solidFill>
              </a:rPr>
              <a:t> </a:t>
            </a:r>
          </a:p>
        </p:txBody>
      </p:sp>
      <p:sp>
        <p:nvSpPr>
          <p:cNvPr id="38924" name="AutoShape 12"/>
          <p:cNvSpPr>
            <a:spLocks noChangeArrowheads="1"/>
          </p:cNvSpPr>
          <p:nvPr/>
        </p:nvSpPr>
        <p:spPr bwMode="auto">
          <a:xfrm rot="3585232">
            <a:off x="2171700" y="2781300"/>
            <a:ext cx="457200" cy="1752600"/>
          </a:xfrm>
          <a:prstGeom prst="downArrow">
            <a:avLst>
              <a:gd name="adj1" fmla="val 50000"/>
              <a:gd name="adj2" fmla="val 95833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fr-FR"/>
          </a:p>
        </p:txBody>
      </p:sp>
      <p:sp>
        <p:nvSpPr>
          <p:cNvPr id="38925" name="AutoShape 13"/>
          <p:cNvSpPr>
            <a:spLocks noChangeArrowheads="1"/>
          </p:cNvSpPr>
          <p:nvPr/>
        </p:nvSpPr>
        <p:spPr bwMode="auto">
          <a:xfrm rot="-3361291">
            <a:off x="5981700" y="2857500"/>
            <a:ext cx="457200" cy="1752600"/>
          </a:xfrm>
          <a:prstGeom prst="downArrow">
            <a:avLst>
              <a:gd name="adj1" fmla="val 50000"/>
              <a:gd name="adj2" fmla="val 95833"/>
            </a:avLst>
          </a:prstGeom>
          <a:solidFill>
            <a:srgbClr val="00CC00"/>
          </a:solidFill>
          <a:ln w="9525">
            <a:solidFill>
              <a:srgbClr val="00CC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fr-FR"/>
          </a:p>
        </p:txBody>
      </p:sp>
      <p:sp>
        <p:nvSpPr>
          <p:cNvPr id="38926" name="AutoShape 14"/>
          <p:cNvSpPr>
            <a:spLocks noChangeArrowheads="1"/>
          </p:cNvSpPr>
          <p:nvPr/>
        </p:nvSpPr>
        <p:spPr bwMode="auto">
          <a:xfrm>
            <a:off x="3962400" y="3276600"/>
            <a:ext cx="609600" cy="1524000"/>
          </a:xfrm>
          <a:prstGeom prst="downArrow">
            <a:avLst>
              <a:gd name="adj1" fmla="val 50000"/>
              <a:gd name="adj2" fmla="val 62500"/>
            </a:avLst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fr-FR"/>
          </a:p>
        </p:txBody>
      </p:sp>
      <p:sp>
        <p:nvSpPr>
          <p:cNvPr id="38930" name="AutoShape 18"/>
          <p:cNvSpPr>
            <a:spLocks noChangeArrowheads="1"/>
          </p:cNvSpPr>
          <p:nvPr/>
        </p:nvSpPr>
        <p:spPr bwMode="auto">
          <a:xfrm>
            <a:off x="3733800" y="2438400"/>
            <a:ext cx="1219200" cy="60960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3600" b="1" dirty="0">
                <a:solidFill>
                  <a:schemeClr val="bg1"/>
                </a:solidFill>
              </a:rPr>
              <a:t>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8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8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8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animBg="1"/>
      <p:bldP spid="38916" grpId="0" animBg="1"/>
      <p:bldP spid="38917" grpId="0" animBg="1"/>
      <p:bldP spid="38919" grpId="0"/>
      <p:bldP spid="38920" grpId="0" animBg="1"/>
      <p:bldP spid="38922" grpId="0" animBg="1"/>
      <p:bldP spid="38923" grpId="0"/>
      <p:bldP spid="38924" grpId="0" animBg="1"/>
      <p:bldP spid="38925" grpId="0" animBg="1"/>
      <p:bldP spid="38926" grpId="0" animBg="1"/>
      <p:bldP spid="389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75656" y="1484784"/>
            <a:ext cx="6336704" cy="1512168"/>
          </a:xfrm>
          <a:solidFill>
            <a:srgbClr val="002060"/>
          </a:solidFill>
        </p:spPr>
        <p:txBody>
          <a:bodyPr/>
          <a:lstStyle/>
          <a:p>
            <a:pPr algn="ctr"/>
            <a:r>
              <a:rPr lang="fr-FR" dirty="0" smtClean="0"/>
              <a:t>Merci pour votre attention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5241</TotalTime>
  <Words>117</Words>
  <Application>Microsoft Office PowerPoint</Application>
  <PresentationFormat>Affichage à l'écran (4:3)</PresentationFormat>
  <Paragraphs>64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PHARMACOLOGIE /  TOXICOLOGIE EXPERIMENTALE</vt:lpstr>
      <vt:lpstr>Diapositive 2</vt:lpstr>
      <vt:lpstr>Diapositive 3</vt:lpstr>
      <vt:lpstr>Méthode graphique</vt:lpstr>
      <vt:lpstr>Diapositive 5</vt:lpstr>
      <vt:lpstr>     Index thérapeutique IT</vt:lpstr>
      <vt:lpstr> Rapport  </vt:lpstr>
      <vt:lpstr>Merci pour votre attention</vt:lpstr>
    </vt:vector>
  </TitlesOfParts>
  <Company>Sweet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client</dc:creator>
  <cp:lastModifiedBy>SEIFOU</cp:lastModifiedBy>
  <cp:revision>65</cp:revision>
  <dcterms:created xsi:type="dcterms:W3CDTF">2016-12-19T16:31:46Z</dcterms:created>
  <dcterms:modified xsi:type="dcterms:W3CDTF">2022-11-10T17:51:35Z</dcterms:modified>
</cp:coreProperties>
</file>