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66" r:id="rId3"/>
    <p:sldId id="406" r:id="rId4"/>
    <p:sldId id="368" r:id="rId5"/>
    <p:sldId id="369" r:id="rId6"/>
    <p:sldId id="371" r:id="rId7"/>
    <p:sldId id="372" r:id="rId8"/>
    <p:sldId id="35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  <a:srgbClr val="CC0066"/>
    <a:srgbClr val="66006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53" autoAdjust="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FBCC3-C266-412E-A7A1-0C8D27183FA7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7A94-4BB4-4913-A4D5-79631A818E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9629-2EA2-4D3B-83C3-95E2730CA235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2DDD-0846-4525-AF90-6A49B3D9C6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5918" y="2214554"/>
            <a:ext cx="5500726" cy="2733454"/>
          </a:xfrm>
          <a:solidFill>
            <a:srgbClr val="CC0066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fr-FR" dirty="0" smtClean="0"/>
              <a:t>PHARMACOLOGIE / </a:t>
            </a:r>
            <a:br>
              <a:rPr lang="fr-FR" dirty="0" smtClean="0"/>
            </a:br>
            <a:r>
              <a:rPr lang="fr-FR" dirty="0" smtClean="0"/>
              <a:t>TOXICOLOGIE EXPERIMENTALE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27376" y="5705872"/>
            <a:ext cx="5616624" cy="1152128"/>
          </a:xfrm>
          <a:solidFill>
            <a:srgbClr val="CC0066"/>
          </a:solidFill>
        </p:spPr>
        <p:txBody>
          <a:bodyPr>
            <a:normAutofit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année Pharmacie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285984" y="214290"/>
            <a:ext cx="4429156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45720" tIns="0" rIns="4572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CYCLE DE VIE DES MÉDICAMENTS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8686800" cy="50292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125000"/>
              <a:buFont typeface="Wingdings" pitchFamily="2" charset="2"/>
              <a:buNone/>
            </a:pPr>
            <a:r>
              <a:rPr lang="fr-FR" sz="4800" b="1" i="1" dirty="0" smtClean="0"/>
              <a:t>1 .</a:t>
            </a:r>
            <a:r>
              <a:rPr lang="fr-FR" sz="4800" b="1" i="1" u="sng" dirty="0" smtClean="0"/>
              <a:t> </a:t>
            </a:r>
            <a:r>
              <a:rPr lang="fr-FR" sz="3600" b="1" i="1" u="sng" dirty="0" smtClean="0"/>
              <a:t>Méthode de </a:t>
            </a:r>
            <a:r>
              <a:rPr lang="fr-FR" sz="3600" b="1" i="1" u="sng" dirty="0" err="1" smtClean="0"/>
              <a:t>Karber</a:t>
            </a:r>
            <a:r>
              <a:rPr lang="fr-FR" sz="3600" b="1" i="1" u="sng" dirty="0" smtClean="0"/>
              <a:t> et Behrens :</a:t>
            </a:r>
          </a:p>
          <a:p>
            <a:pPr eaLnBrk="1" hangingPunct="1">
              <a:buFont typeface="Wingdings" pitchFamily="2" charset="2"/>
              <a:buNone/>
            </a:pPr>
            <a:endParaRPr lang="fr-FR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2800" b="1" dirty="0" smtClean="0"/>
              <a:t>DL50</a:t>
            </a:r>
            <a:r>
              <a:rPr lang="fr-FR" sz="2800" dirty="0" smtClean="0"/>
              <a:t>: dose létale 50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b="1" dirty="0" smtClean="0"/>
              <a:t>DL100 : dose</a:t>
            </a:r>
            <a:r>
              <a:rPr lang="fr-FR" sz="2800" dirty="0" smtClean="0"/>
              <a:t> létale 100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b="1" dirty="0" smtClean="0"/>
              <a:t>a </a:t>
            </a:r>
            <a:r>
              <a:rPr lang="fr-FR" sz="2800" dirty="0" smtClean="0"/>
              <a:t>:  différence entre deux doses successives.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b="1" dirty="0" smtClean="0"/>
              <a:t>b : </a:t>
            </a:r>
            <a:r>
              <a:rPr lang="fr-FR" sz="2800" dirty="0" smtClean="0"/>
              <a:t> moyenne de mort entre deux doses successives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b="1" dirty="0" smtClean="0"/>
              <a:t>n</a:t>
            </a:r>
            <a:r>
              <a:rPr lang="fr-FR" sz="2800" dirty="0" smtClean="0"/>
              <a:t> :  nombre moyen d’animaux par lot</a:t>
            </a:r>
          </a:p>
          <a:p>
            <a:pPr eaLnBrk="1" hangingPunct="1">
              <a:buFont typeface="Wingdings" pitchFamily="2" charset="2"/>
              <a:buNone/>
            </a:pPr>
            <a:endParaRPr lang="fr-FR" sz="2800" dirty="0" smtClean="0"/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endParaRPr lang="fr-FR" sz="4000" dirty="0" smtClean="0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600200" y="2819400"/>
            <a:ext cx="5715000" cy="762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3600" dirty="0"/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3600" b="1" i="1" dirty="0">
                <a:solidFill>
                  <a:srgbClr val="FF0000"/>
                </a:solidFill>
              </a:rPr>
              <a:t>DL50 = DL100 -  (∑ab / n)</a:t>
            </a:r>
            <a:endParaRPr lang="fr-FR" sz="3600" dirty="0">
              <a:solidFill>
                <a:srgbClr val="FF0000"/>
              </a:solidFill>
            </a:endParaRPr>
          </a:p>
          <a:p>
            <a:pPr algn="ctr"/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81000" y="238125"/>
            <a:ext cx="87630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 dirty="0">
                <a:solidFill>
                  <a:schemeClr val="hlink"/>
                </a:solidFill>
              </a:rPr>
              <a:t>                    </a:t>
            </a:r>
            <a:r>
              <a:rPr lang="fr-FR" sz="4800" b="1" u="sng" dirty="0">
                <a:solidFill>
                  <a:schemeClr val="hlink"/>
                </a:solidFill>
              </a:rPr>
              <a:t>Évaluation </a:t>
            </a:r>
          </a:p>
          <a:p>
            <a:r>
              <a:rPr lang="fr-FR" sz="2800" dirty="0"/>
              <a:t>Relation  doses / effets </a:t>
            </a:r>
          </a:p>
          <a:p>
            <a:r>
              <a:rPr lang="fr-FR" sz="2800" dirty="0"/>
              <a:t>Calcul de la DL50  :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 animBg="1"/>
      <p:bldP spid="348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fr-FR" smtClean="0"/>
          </a:p>
        </p:txBody>
      </p:sp>
      <p:pic>
        <p:nvPicPr>
          <p:cNvPr id="24579" name="Espace réservé du contenu 3" descr="img09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 eaLnBrk="1" hangingPunct="1"/>
            <a:r>
              <a:rPr lang="fr-FR" dirty="0" smtClean="0"/>
              <a:t>Méthode graphique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/>
              <a:t>Pour utiliser les pourcentages </a:t>
            </a:r>
            <a:r>
              <a:rPr lang="fr-FR" sz="2400" b="1" i="1" dirty="0" smtClean="0"/>
              <a:t>0 et 100 %</a:t>
            </a:r>
            <a:r>
              <a:rPr lang="fr-FR" sz="2400" dirty="0" smtClean="0"/>
              <a:t> dont les probits  tendent vers l’infini, ceux-ci sont remplacés par des valeurs corrigées. </a:t>
            </a:r>
            <a:r>
              <a:rPr lang="fr-FR" sz="2400" b="1" i="1" dirty="0" smtClean="0"/>
              <a:t> :</a:t>
            </a:r>
            <a:r>
              <a:rPr lang="fr-FR" sz="2400" dirty="0" smtClean="0"/>
              <a:t>   </a:t>
            </a:r>
          </a:p>
          <a:p>
            <a:pPr eaLnBrk="1" hangingPunct="1">
              <a:defRPr/>
            </a:pPr>
            <a:r>
              <a:rPr lang="fr-FR" sz="2400" dirty="0" smtClean="0"/>
              <a:t> </a:t>
            </a: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</a:rPr>
              <a:t>correction de 0% 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fr-FR" sz="2400" dirty="0" smtClean="0"/>
              <a:t> </a:t>
            </a:r>
            <a:r>
              <a:rPr lang="fr-FR" sz="2400" b="1" dirty="0" smtClean="0"/>
              <a:t>Y0  = 50 / n</a:t>
            </a:r>
          </a:p>
          <a:p>
            <a:pPr eaLnBrk="1" hangingPunct="1">
              <a:defRPr/>
            </a:pPr>
            <a:endParaRPr lang="fr-FR" sz="2400" b="1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r-FR" sz="2400" b="1" i="1" u="sng" dirty="0" smtClean="0">
                <a:solidFill>
                  <a:schemeClr val="tx2">
                    <a:lumMod val="50000"/>
                  </a:schemeClr>
                </a:solidFill>
              </a:rPr>
              <a:t>correction du 100%   </a:t>
            </a:r>
            <a:r>
              <a:rPr lang="fr-FR" sz="2400" b="1" i="1" u="sng" dirty="0" smtClean="0"/>
              <a:t>:</a:t>
            </a:r>
            <a:r>
              <a:rPr lang="fr-FR" sz="2400" dirty="0" smtClean="0"/>
              <a:t>      </a:t>
            </a:r>
            <a:r>
              <a:rPr lang="fr-FR" sz="2400" b="1" dirty="0" smtClean="0"/>
              <a:t>Y100  =  (100n – 50) / n</a:t>
            </a:r>
            <a:endParaRPr lang="fr-FR" sz="2400" dirty="0" smtClean="0"/>
          </a:p>
          <a:p>
            <a:pPr lvl="1" eaLnBrk="1" hangingPunct="1">
              <a:defRPr/>
            </a:pPr>
            <a:endParaRPr lang="fr-FR" dirty="0" smtClean="0"/>
          </a:p>
          <a:p>
            <a:pPr eaLnBrk="1" hangingPunct="1">
              <a:defRPr/>
            </a:pPr>
            <a:endParaRPr lang="fr-FR" sz="2400" dirty="0" smtClean="0"/>
          </a:p>
          <a:p>
            <a:pPr eaLnBrk="1" hangingPunct="1">
              <a:defRPr/>
            </a:pPr>
            <a:r>
              <a:rPr lang="fr-FR" sz="2400" b="1" i="1" u="sng" dirty="0">
                <a:solidFill>
                  <a:schemeClr val="tx2">
                    <a:lumMod val="50000"/>
                  </a:schemeClr>
                </a:solidFill>
              </a:rPr>
              <a:t>n </a:t>
            </a:r>
            <a:r>
              <a:rPr lang="fr-FR" sz="2400" dirty="0" smtClean="0"/>
              <a:t>est le nombre d’animaux  utilisés dans chacun de ces lots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8686800" cy="739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u="sng" dirty="0" smtClean="0">
                <a:solidFill>
                  <a:schemeClr val="tx2">
                    <a:lumMod val="25000"/>
                  </a:schemeClr>
                </a:solidFill>
              </a:rPr>
              <a:t>Résultats:</a:t>
            </a:r>
            <a:r>
              <a:rPr lang="fr-FR" b="1" i="1" u="sng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  <a:p>
            <a:pPr eaLnBrk="1" hangingPunct="1"/>
            <a:endParaRPr lang="fr-FR" b="1" i="1" dirty="0" smtClean="0"/>
          </a:p>
          <a:p>
            <a:pPr eaLnBrk="1" hangingPunct="1"/>
            <a:endParaRPr lang="fr-FR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fr-FR" b="1" i="1" u="sng" dirty="0" smtClean="0">
                <a:solidFill>
                  <a:schemeClr val="accent6">
                    <a:lumMod val="50000"/>
                  </a:schemeClr>
                </a:solidFill>
              </a:rPr>
              <a:t>L’écart type S 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fr-FR" sz="2400" b="1" dirty="0" smtClean="0"/>
              <a:t>S= (DL84%  -  DL16 %)  /  2 </a:t>
            </a:r>
            <a:endParaRPr lang="fr-FR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2800" b="1" i="1" dirty="0" smtClean="0">
                <a:solidFill>
                  <a:srgbClr val="FF9999"/>
                </a:solidFill>
              </a:rPr>
              <a:t>     </a:t>
            </a:r>
            <a:r>
              <a:rPr lang="fr-FR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L’écart à la moyenne δ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</a:rPr>
              <a:t> :</a:t>
            </a:r>
          </a:p>
          <a:p>
            <a:pPr eaLnBrk="1" hangingPunct="1"/>
            <a:r>
              <a:rPr lang="fr-FR" sz="2400" b="1" dirty="0" smtClean="0"/>
              <a:t>δ = 2S / √2 n’  </a:t>
            </a:r>
            <a:endParaRPr lang="fr-FR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 </a:t>
            </a:r>
            <a:r>
              <a:rPr lang="fr-FR" sz="2400" b="1" dirty="0" smtClean="0"/>
              <a:t>n’ </a:t>
            </a:r>
            <a:r>
              <a:rPr lang="fr-FR" sz="2400" dirty="0" smtClean="0"/>
              <a:t>: est le nombre total d’animaux dans les lots ayant donnés des pourcentages de mortalité entre </a:t>
            </a:r>
            <a:r>
              <a:rPr lang="fr-FR" sz="2400" b="1" dirty="0" smtClean="0"/>
              <a:t>7% et  93%</a:t>
            </a:r>
            <a:r>
              <a:rPr lang="fr-FR" sz="2400" dirty="0" smtClean="0"/>
              <a:t>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dirty="0" smtClean="0"/>
              <a:t>    </a:t>
            </a:r>
            <a:r>
              <a:rPr lang="fr-FR" sz="2400" b="1" i="1" u="sng" dirty="0" smtClean="0"/>
              <a:t>Résultat :</a:t>
            </a:r>
            <a:r>
              <a:rPr lang="fr-FR" sz="2400" dirty="0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dirty="0" smtClean="0"/>
              <a:t>    Exprimé en poids du produit (mg) par Kg de poids de l’animal</a:t>
            </a:r>
          </a:p>
          <a:p>
            <a:pPr eaLnBrk="1" hangingPunct="1"/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r>
              <a:rPr lang="fr-FR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  <a:p>
            <a:pPr eaLnBrk="1" hangingPunct="1">
              <a:buFont typeface="Wingdings" pitchFamily="2" charset="2"/>
              <a:buNone/>
            </a:pPr>
            <a:endParaRPr lang="fr-FR" dirty="0" smtClean="0"/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228600" y="1066800"/>
            <a:ext cx="8382000" cy="7620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 i="1">
                <a:solidFill>
                  <a:srgbClr val="FF0000"/>
                </a:solidFill>
              </a:rPr>
              <a:t>DL50= DL50 graphique  ±  δ  écart à la moyenne</a:t>
            </a:r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1752600" y="3656013"/>
            <a:ext cx="4572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371600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chemeClr val="hlink"/>
                </a:solidFill>
              </a:rPr>
              <a:t>     </a:t>
            </a:r>
            <a:r>
              <a:rPr lang="fr-FR" b="1" u="sng" smtClean="0">
                <a:solidFill>
                  <a:schemeClr val="hlink"/>
                </a:solidFill>
              </a:rPr>
              <a:t>Index thérapeutique IT</a:t>
            </a: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990600" y="62484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 flipV="1">
            <a:off x="1066800" y="15240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3669" name="Freeform 5"/>
          <p:cNvSpPr>
            <a:spLocks/>
          </p:cNvSpPr>
          <p:nvPr/>
        </p:nvSpPr>
        <p:spPr bwMode="auto">
          <a:xfrm>
            <a:off x="1371600" y="2590800"/>
            <a:ext cx="2514600" cy="3441700"/>
          </a:xfrm>
          <a:custGeom>
            <a:avLst/>
            <a:gdLst>
              <a:gd name="T0" fmla="*/ 0 w 1584"/>
              <a:gd name="T1" fmla="*/ 2147483647 h 2168"/>
              <a:gd name="T2" fmla="*/ 967740099 w 1584"/>
              <a:gd name="T3" fmla="*/ 2147483647 h 2168"/>
              <a:gd name="T4" fmla="*/ 1572577412 w 1584"/>
              <a:gd name="T5" fmla="*/ 2147483647 h 2168"/>
              <a:gd name="T6" fmla="*/ 2147483647 w 1584"/>
              <a:gd name="T7" fmla="*/ 725804872 h 2168"/>
              <a:gd name="T8" fmla="*/ 2147483647 w 1584"/>
              <a:gd name="T9" fmla="*/ 0 h 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4"/>
              <a:gd name="T16" fmla="*/ 0 h 2168"/>
              <a:gd name="T17" fmla="*/ 1584 w 1584"/>
              <a:gd name="T18" fmla="*/ 2168 h 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4" h="2168">
                <a:moveTo>
                  <a:pt x="0" y="2064"/>
                </a:moveTo>
                <a:cubicBezTo>
                  <a:pt x="140" y="2116"/>
                  <a:pt x="280" y="2168"/>
                  <a:pt x="384" y="2064"/>
                </a:cubicBezTo>
                <a:cubicBezTo>
                  <a:pt x="488" y="1960"/>
                  <a:pt x="536" y="1736"/>
                  <a:pt x="624" y="1440"/>
                </a:cubicBezTo>
                <a:cubicBezTo>
                  <a:pt x="712" y="1144"/>
                  <a:pt x="752" y="528"/>
                  <a:pt x="912" y="288"/>
                </a:cubicBezTo>
                <a:cubicBezTo>
                  <a:pt x="1072" y="48"/>
                  <a:pt x="1472" y="48"/>
                  <a:pt x="1584" y="0"/>
                </a:cubicBezTo>
              </a:path>
            </a:pathLst>
          </a:custGeom>
          <a:noFill/>
          <a:ln w="5080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/>
          </a:p>
        </p:txBody>
      </p:sp>
      <p:sp>
        <p:nvSpPr>
          <p:cNvPr id="113670" name="Freeform 6"/>
          <p:cNvSpPr>
            <a:spLocks/>
          </p:cNvSpPr>
          <p:nvPr/>
        </p:nvSpPr>
        <p:spPr bwMode="auto">
          <a:xfrm>
            <a:off x="5867400" y="2590800"/>
            <a:ext cx="2514600" cy="3441700"/>
          </a:xfrm>
          <a:custGeom>
            <a:avLst/>
            <a:gdLst>
              <a:gd name="T0" fmla="*/ 0 w 1584"/>
              <a:gd name="T1" fmla="*/ 2147483647 h 2168"/>
              <a:gd name="T2" fmla="*/ 967740099 w 1584"/>
              <a:gd name="T3" fmla="*/ 2147483647 h 2168"/>
              <a:gd name="T4" fmla="*/ 1572577412 w 1584"/>
              <a:gd name="T5" fmla="*/ 2147483647 h 2168"/>
              <a:gd name="T6" fmla="*/ 2147483647 w 1584"/>
              <a:gd name="T7" fmla="*/ 725804872 h 2168"/>
              <a:gd name="T8" fmla="*/ 2147483647 w 1584"/>
              <a:gd name="T9" fmla="*/ 0 h 2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4"/>
              <a:gd name="T16" fmla="*/ 0 h 2168"/>
              <a:gd name="T17" fmla="*/ 1584 w 1584"/>
              <a:gd name="T18" fmla="*/ 2168 h 2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4" h="2168">
                <a:moveTo>
                  <a:pt x="0" y="2064"/>
                </a:moveTo>
                <a:cubicBezTo>
                  <a:pt x="140" y="2116"/>
                  <a:pt x="280" y="2168"/>
                  <a:pt x="384" y="2064"/>
                </a:cubicBezTo>
                <a:cubicBezTo>
                  <a:pt x="488" y="1960"/>
                  <a:pt x="536" y="1736"/>
                  <a:pt x="624" y="1440"/>
                </a:cubicBezTo>
                <a:cubicBezTo>
                  <a:pt x="712" y="1144"/>
                  <a:pt x="752" y="528"/>
                  <a:pt x="912" y="288"/>
                </a:cubicBezTo>
                <a:cubicBezTo>
                  <a:pt x="1072" y="48"/>
                  <a:pt x="1472" y="48"/>
                  <a:pt x="1584" y="0"/>
                </a:cubicBezTo>
              </a:path>
            </a:pathLst>
          </a:cu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3962400" y="2590800"/>
            <a:ext cx="1981200" cy="3581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>
                <a:solidFill>
                  <a:schemeClr val="bg1"/>
                </a:solidFill>
              </a:rPr>
              <a:t>Marge</a:t>
            </a:r>
          </a:p>
          <a:p>
            <a:pPr algn="ctr"/>
            <a:r>
              <a:rPr lang="fr-FR" sz="2800">
                <a:solidFill>
                  <a:schemeClr val="bg1"/>
                </a:solidFill>
              </a:rPr>
              <a:t>De </a:t>
            </a:r>
          </a:p>
          <a:p>
            <a:pPr algn="ctr"/>
            <a:r>
              <a:rPr lang="fr-FR" sz="2800">
                <a:solidFill>
                  <a:schemeClr val="bg1"/>
                </a:solidFill>
              </a:rPr>
              <a:t>Sécurité  </a:t>
            </a: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1219200" y="1295400"/>
            <a:ext cx="2743200" cy="1524000"/>
          </a:xfrm>
          <a:prstGeom prst="downArrowCallout">
            <a:avLst>
              <a:gd name="adj1" fmla="val 45000"/>
              <a:gd name="adj2" fmla="val 45000"/>
              <a:gd name="adj3" fmla="val 16667"/>
              <a:gd name="adj4" fmla="val 66667"/>
            </a:avLst>
          </a:prstGeom>
          <a:solidFill>
            <a:srgbClr val="33CC33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dirty="0"/>
              <a:t>Zone </a:t>
            </a:r>
          </a:p>
          <a:p>
            <a:pPr algn="ctr"/>
            <a:r>
              <a:rPr lang="fr-FR" sz="2800" dirty="0"/>
              <a:t>thérapeutique</a:t>
            </a:r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5791200" y="1295400"/>
            <a:ext cx="2743200" cy="1524000"/>
          </a:xfrm>
          <a:prstGeom prst="downArrowCallout">
            <a:avLst>
              <a:gd name="adj1" fmla="val 45000"/>
              <a:gd name="adj2" fmla="val 45000"/>
              <a:gd name="adj3" fmla="val 16667"/>
              <a:gd name="adj4" fmla="val 66667"/>
            </a:avLst>
          </a:prstGeom>
          <a:solidFill>
            <a:srgbClr val="FF505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/>
              <a:t>Zone </a:t>
            </a:r>
          </a:p>
          <a:p>
            <a:pPr algn="ctr"/>
            <a:r>
              <a:rPr lang="fr-FR" sz="2800"/>
              <a:t>Toxique </a:t>
            </a: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2514600" y="43434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7010400" y="4267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1143000" y="43434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1524000" y="6324600"/>
            <a:ext cx="16002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dirty="0"/>
              <a:t>DE50</a:t>
            </a:r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6172200" y="6324600"/>
            <a:ext cx="1600200" cy="533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/>
              <a:t>DL50</a:t>
            </a:r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0" y="40386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50 %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8153400" y="5257800"/>
            <a:ext cx="99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/>
              <a:t>Log dose 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3810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8" grpId="0" animBg="1"/>
      <p:bldP spid="113669" grpId="0" animBg="1"/>
      <p:bldP spid="113670" grpId="0" animBg="1"/>
      <p:bldP spid="113671" grpId="0" animBg="1"/>
      <p:bldP spid="113672" grpId="0" animBg="1"/>
      <p:bldP spid="113673" grpId="0" animBg="1"/>
      <p:bldP spid="113674" grpId="0" animBg="1"/>
      <p:bldP spid="113675" grpId="0" animBg="1"/>
      <p:bldP spid="113676" grpId="0" animBg="1"/>
      <p:bldP spid="113677" grpId="0" animBg="1"/>
      <p:bldP spid="113678" grpId="0" animBg="1"/>
      <p:bldP spid="113679" grpId="0"/>
      <p:bldP spid="113680" grpId="0"/>
      <p:bldP spid="113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2209800" cy="533400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b="1" i="1" dirty="0" smtClean="0"/>
              <a:t/>
            </a:r>
            <a:br>
              <a:rPr lang="fr-FR" sz="4000" b="1" i="1" dirty="0" smtClean="0"/>
            </a:br>
            <a:r>
              <a:rPr lang="fr-FR" sz="4000" b="1" u="sng" dirty="0" smtClean="0"/>
              <a:t>Rapport</a:t>
            </a:r>
            <a:r>
              <a:rPr lang="fr-FR" sz="4000" b="1" dirty="0" smtClean="0"/>
              <a:t> </a:t>
            </a:r>
            <a:br>
              <a:rPr lang="fr-FR" sz="4000" b="1" dirty="0" smtClean="0"/>
            </a:br>
            <a:endParaRPr lang="fr-FR" sz="4000" b="1" dirty="0" smtClean="0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971800" y="685800"/>
            <a:ext cx="4114800" cy="609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 i="1">
                <a:solidFill>
                  <a:schemeClr val="bg1"/>
                </a:solidFill>
              </a:rPr>
              <a:t>IT =  DL50 / DE50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33400" y="4495800"/>
            <a:ext cx="1752600" cy="4862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FR" sz="3200" b="1" dirty="0"/>
              <a:t>  </a:t>
            </a:r>
            <a:r>
              <a:rPr lang="fr-FR" sz="3200" b="1" dirty="0" smtClean="0">
                <a:solidFill>
                  <a:schemeClr val="bg1"/>
                </a:solidFill>
              </a:rPr>
              <a:t>Faible</a:t>
            </a:r>
            <a:r>
              <a:rPr lang="fr-FR" sz="3200" dirty="0"/>
              <a:t> 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28600" y="5133975"/>
            <a:ext cx="2819400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chemeClr val="hlink"/>
                </a:solidFill>
              </a:rPr>
              <a:t>Toxiques +++</a:t>
            </a:r>
          </a:p>
          <a:p>
            <a:endParaRPr lang="fr-FR" sz="3200">
              <a:solidFill>
                <a:schemeClr val="hlink"/>
              </a:solidFill>
            </a:endParaRPr>
          </a:p>
          <a:p>
            <a:endParaRPr lang="fr-FR" sz="3200"/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 sz="320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657600" y="5334000"/>
            <a:ext cx="1300356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Moyen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7162800" y="4191000"/>
            <a:ext cx="1233030" cy="5847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Large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948264" y="4941168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Toxicité          </a:t>
            </a:r>
            <a:r>
              <a:rPr lang="fr-FR" sz="3200" b="1" dirty="0">
                <a:solidFill>
                  <a:srgbClr val="00CC00"/>
                </a:solidFill>
              </a:rPr>
              <a:t>Faible</a:t>
            </a:r>
            <a:r>
              <a:rPr lang="fr-FR" sz="3200" dirty="0">
                <a:solidFill>
                  <a:srgbClr val="00CC00"/>
                </a:solidFill>
              </a:rPr>
              <a:t> 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 rot="3585232">
            <a:off x="2171700" y="2781300"/>
            <a:ext cx="457200" cy="1752600"/>
          </a:xfrm>
          <a:prstGeom prst="downArrow">
            <a:avLst>
              <a:gd name="adj1" fmla="val 50000"/>
              <a:gd name="adj2" fmla="val 958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/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 rot="-3361291">
            <a:off x="5981700" y="2857500"/>
            <a:ext cx="457200" cy="1752600"/>
          </a:xfrm>
          <a:prstGeom prst="downArrow">
            <a:avLst>
              <a:gd name="adj1" fmla="val 50000"/>
              <a:gd name="adj2" fmla="val 95833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/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3962400" y="3276600"/>
            <a:ext cx="609600" cy="1524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fr-FR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3733800" y="2438400"/>
            <a:ext cx="1219200" cy="609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600" b="1" dirty="0">
                <a:solidFill>
                  <a:schemeClr val="bg1"/>
                </a:solidFill>
              </a:rPr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6" grpId="0" animBg="1"/>
      <p:bldP spid="38917" grpId="0" animBg="1"/>
      <p:bldP spid="38919" grpId="0"/>
      <p:bldP spid="38920" grpId="0" animBg="1"/>
      <p:bldP spid="38922" grpId="0" animBg="1"/>
      <p:bldP spid="38923" grpId="0"/>
      <p:bldP spid="38924" grpId="0" animBg="1"/>
      <p:bldP spid="38925" grpId="0" animBg="1"/>
      <p:bldP spid="38926" grpId="0" animBg="1"/>
      <p:bldP spid="389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1484784"/>
            <a:ext cx="6336704" cy="1512168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fr-FR" dirty="0" smtClean="0"/>
              <a:t>Merci pour votre attention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5241</TotalTime>
  <Words>117</Words>
  <Application>Microsoft Office PowerPoint</Application>
  <PresentationFormat>Affichage à l'écran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PHARMACOLOGIE /  TOXICOLOGIE EXPERIMENTALE</vt:lpstr>
      <vt:lpstr>Diapositive 2</vt:lpstr>
      <vt:lpstr>Diapositive 3</vt:lpstr>
      <vt:lpstr>Méthode graphique</vt:lpstr>
      <vt:lpstr>Diapositive 5</vt:lpstr>
      <vt:lpstr>     Index thérapeutique IT</vt:lpstr>
      <vt:lpstr> Rapport  </vt:lpstr>
      <vt:lpstr>Merci pour votre attention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client</dc:creator>
  <cp:lastModifiedBy>SEIFOU</cp:lastModifiedBy>
  <cp:revision>65</cp:revision>
  <dcterms:created xsi:type="dcterms:W3CDTF">2016-12-19T16:31:46Z</dcterms:created>
  <dcterms:modified xsi:type="dcterms:W3CDTF">2022-11-10T17:51:35Z</dcterms:modified>
</cp:coreProperties>
</file>