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64" r:id="rId5"/>
    <p:sldId id="261" r:id="rId6"/>
    <p:sldId id="262" r:id="rId7"/>
    <p:sldId id="259" r:id="rId8"/>
    <p:sldId id="260" r:id="rId9"/>
    <p:sldId id="265" r:id="rId10"/>
    <p:sldId id="263"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81" r:id="rId24"/>
    <p:sldId id="279" r:id="rId25"/>
    <p:sldId id="283" r:id="rId26"/>
    <p:sldId id="280"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9" d="100"/>
          <a:sy n="69" d="100"/>
        </p:scale>
        <p:origin x="696" y="48"/>
      </p:cViewPr>
      <p:guideLst>
        <p:guide pos="3840"/>
        <p:guide orient="horz" pos="2160"/>
      </p:guideLst>
    </p:cSldViewPr>
  </p:slideViewPr>
  <p:notesTextViewPr>
    <p:cViewPr>
      <p:scale>
        <a:sx n="1" d="1"/>
        <a:sy n="1" d="1"/>
      </p:scale>
      <p:origin x="0" y="0"/>
    </p:cViewPr>
  </p:notesTextViewPr>
  <p:notesViewPr>
    <p:cSldViewPr showGuides="1">
      <p:cViewPr varScale="1">
        <p:scale>
          <a:sx n="88" d="100"/>
          <a:sy n="88" d="100"/>
        </p:scale>
        <p:origin x="290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19B93-4716-4277-AB82-7A9A6633B653}"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fr-FR"/>
        </a:p>
      </dgm:t>
    </dgm:pt>
    <dgm:pt modelId="{D06E48DD-ACF5-4815-B8FC-369A8AF1D323}">
      <dgm:prSet phldrT="[Texte]" custT="1"/>
      <dgm:spPr/>
      <dgm:t>
        <a:bodyPr/>
        <a:lstStyle/>
        <a:p>
          <a:r>
            <a:rPr lang="fr-FR" sz="4800" dirty="0"/>
            <a:t>La prospection</a:t>
          </a:r>
        </a:p>
      </dgm:t>
    </dgm:pt>
    <dgm:pt modelId="{4CD98C3E-605F-450C-8910-DB0C24A67FC6}" type="parTrans" cxnId="{4FD7E11E-680A-4B9F-97CC-798228DE85D1}">
      <dgm:prSet/>
      <dgm:spPr/>
      <dgm:t>
        <a:bodyPr/>
        <a:lstStyle/>
        <a:p>
          <a:endParaRPr lang="fr-FR"/>
        </a:p>
      </dgm:t>
    </dgm:pt>
    <dgm:pt modelId="{E0744AA5-CCE2-46CC-89FD-9A6F359E8F9B}" type="sibTrans" cxnId="{4FD7E11E-680A-4B9F-97CC-798228DE85D1}">
      <dgm:prSet/>
      <dgm:spPr/>
      <dgm:t>
        <a:bodyPr/>
        <a:lstStyle/>
        <a:p>
          <a:endParaRPr lang="fr-FR"/>
        </a:p>
      </dgm:t>
    </dgm:pt>
    <dgm:pt modelId="{0E8B2E5B-74E7-4282-AC11-E683BBC1240C}">
      <dgm:prSet phldrT="[Texte]"/>
      <dgm:spPr/>
      <dgm:t>
        <a:bodyPr/>
        <a:lstStyle/>
        <a:p>
          <a:r>
            <a:rPr lang="fr-FR" dirty="0"/>
            <a:t>électrique (résistivité)</a:t>
          </a:r>
        </a:p>
      </dgm:t>
    </dgm:pt>
    <dgm:pt modelId="{579BD95A-2E24-4398-A7D0-29444C112AC5}" type="parTrans" cxnId="{80DD45AE-4B74-4AA7-98C0-80B2ED7AB39B}">
      <dgm:prSet/>
      <dgm:spPr/>
      <dgm:t>
        <a:bodyPr/>
        <a:lstStyle/>
        <a:p>
          <a:endParaRPr lang="fr-FR"/>
        </a:p>
      </dgm:t>
    </dgm:pt>
    <dgm:pt modelId="{0D5B987B-E075-4C05-A358-CF1B673501C9}" type="sibTrans" cxnId="{80DD45AE-4B74-4AA7-98C0-80B2ED7AB39B}">
      <dgm:prSet/>
      <dgm:spPr/>
      <dgm:t>
        <a:bodyPr/>
        <a:lstStyle/>
        <a:p>
          <a:endParaRPr lang="fr-FR"/>
        </a:p>
      </dgm:t>
    </dgm:pt>
    <dgm:pt modelId="{5D8AF1B8-0325-4D94-A344-3C4AFBF2F17C}">
      <dgm:prSet phldrT="[Texte]"/>
      <dgm:spPr/>
      <dgm:t>
        <a:bodyPr/>
        <a:lstStyle/>
        <a:p>
          <a:r>
            <a:rPr lang="fr-FR" dirty="0"/>
            <a:t>gravimétrique</a:t>
          </a:r>
        </a:p>
      </dgm:t>
    </dgm:pt>
    <dgm:pt modelId="{3197308F-DFE3-4D2D-8AF9-7A11159675E7}" type="parTrans" cxnId="{EEB8C073-C46F-4D48-A8A9-D2C9F8338A5C}">
      <dgm:prSet/>
      <dgm:spPr/>
      <dgm:t>
        <a:bodyPr/>
        <a:lstStyle/>
        <a:p>
          <a:endParaRPr lang="fr-FR"/>
        </a:p>
      </dgm:t>
    </dgm:pt>
    <dgm:pt modelId="{AD73A702-896E-4AA7-BDFC-6C895C9B5192}" type="sibTrans" cxnId="{EEB8C073-C46F-4D48-A8A9-D2C9F8338A5C}">
      <dgm:prSet/>
      <dgm:spPr/>
      <dgm:t>
        <a:bodyPr/>
        <a:lstStyle/>
        <a:p>
          <a:endParaRPr lang="fr-FR"/>
        </a:p>
      </dgm:t>
    </dgm:pt>
    <dgm:pt modelId="{55CE03AF-DE33-43BC-84EA-763143D58BC6}">
      <dgm:prSet phldrT="[Texte]"/>
      <dgm:spPr/>
      <dgm:t>
        <a:bodyPr/>
        <a:lstStyle/>
        <a:p>
          <a:r>
            <a:rPr lang="fr-FR" dirty="0"/>
            <a:t>Sismique</a:t>
          </a:r>
        </a:p>
      </dgm:t>
    </dgm:pt>
    <dgm:pt modelId="{54872FDC-41D7-43CB-9541-A86F71346B71}" type="parTrans" cxnId="{635CD255-F9C4-44F8-B2BD-1EC778F89293}">
      <dgm:prSet/>
      <dgm:spPr/>
      <dgm:t>
        <a:bodyPr/>
        <a:lstStyle/>
        <a:p>
          <a:endParaRPr lang="fr-FR"/>
        </a:p>
      </dgm:t>
    </dgm:pt>
    <dgm:pt modelId="{7D5A2337-4717-435B-A874-EC9E3ED5D506}" type="sibTrans" cxnId="{635CD255-F9C4-44F8-B2BD-1EC778F89293}">
      <dgm:prSet/>
      <dgm:spPr/>
      <dgm:t>
        <a:bodyPr/>
        <a:lstStyle/>
        <a:p>
          <a:endParaRPr lang="fr-FR"/>
        </a:p>
      </dgm:t>
    </dgm:pt>
    <dgm:pt modelId="{3C8C97BE-1FBD-4003-ABD4-FC99954843B4}">
      <dgm:prSet/>
      <dgm:spPr/>
      <dgm:t>
        <a:bodyPr/>
        <a:lstStyle/>
        <a:p>
          <a:r>
            <a:rPr lang="fr-FR"/>
            <a:t>magnétique</a:t>
          </a:r>
        </a:p>
      </dgm:t>
    </dgm:pt>
    <dgm:pt modelId="{FC673236-6320-4CCF-9E74-264B1005C4F0}" type="parTrans" cxnId="{610B22CF-D61D-446B-895F-FD600DBF0604}">
      <dgm:prSet/>
      <dgm:spPr/>
      <dgm:t>
        <a:bodyPr/>
        <a:lstStyle/>
        <a:p>
          <a:endParaRPr lang="fr-FR"/>
        </a:p>
      </dgm:t>
    </dgm:pt>
    <dgm:pt modelId="{7B5821AA-E349-40FE-A0FC-04032D189971}" type="sibTrans" cxnId="{610B22CF-D61D-446B-895F-FD600DBF0604}">
      <dgm:prSet/>
      <dgm:spPr/>
      <dgm:t>
        <a:bodyPr/>
        <a:lstStyle/>
        <a:p>
          <a:endParaRPr lang="fr-FR"/>
        </a:p>
      </dgm:t>
    </dgm:pt>
    <dgm:pt modelId="{CD6C778D-FBD2-4ABD-A3C6-2FE364B5AE3D}">
      <dgm:prSet/>
      <dgm:spPr/>
      <dgm:t>
        <a:bodyPr/>
        <a:lstStyle/>
        <a:p>
          <a:r>
            <a:rPr lang="fr-FR"/>
            <a:t>électromagnétique</a:t>
          </a:r>
        </a:p>
      </dgm:t>
    </dgm:pt>
    <dgm:pt modelId="{B62F96A3-5251-44F9-8DC7-433B72EF993D}" type="parTrans" cxnId="{CC3501B4-B62C-41F4-BCA0-F88D57F5694A}">
      <dgm:prSet/>
      <dgm:spPr/>
      <dgm:t>
        <a:bodyPr/>
        <a:lstStyle/>
        <a:p>
          <a:endParaRPr lang="fr-FR"/>
        </a:p>
      </dgm:t>
    </dgm:pt>
    <dgm:pt modelId="{1DD80F40-E98E-44F4-9831-6BE809D287B0}" type="sibTrans" cxnId="{CC3501B4-B62C-41F4-BCA0-F88D57F5694A}">
      <dgm:prSet/>
      <dgm:spPr/>
      <dgm:t>
        <a:bodyPr/>
        <a:lstStyle/>
        <a:p>
          <a:endParaRPr lang="fr-FR"/>
        </a:p>
      </dgm:t>
    </dgm:pt>
    <dgm:pt modelId="{768FF2DB-3600-4150-ABAC-73FFCDA2CAD6}">
      <dgm:prSet/>
      <dgm:spPr/>
      <dgm:t>
        <a:bodyPr/>
        <a:lstStyle/>
        <a:p>
          <a:r>
            <a:rPr lang="fr-FR"/>
            <a:t>radar géologique</a:t>
          </a:r>
        </a:p>
      </dgm:t>
    </dgm:pt>
    <dgm:pt modelId="{9CACF6A3-A439-4ADC-BF45-A161E16D1F64}" type="parTrans" cxnId="{D6693B08-362C-4A80-A193-F1794515E529}">
      <dgm:prSet/>
      <dgm:spPr/>
      <dgm:t>
        <a:bodyPr/>
        <a:lstStyle/>
        <a:p>
          <a:endParaRPr lang="fr-FR"/>
        </a:p>
      </dgm:t>
    </dgm:pt>
    <dgm:pt modelId="{351DC62E-5CA9-4493-9114-250C97DC7A47}" type="sibTrans" cxnId="{D6693B08-362C-4A80-A193-F1794515E529}">
      <dgm:prSet/>
      <dgm:spPr/>
      <dgm:t>
        <a:bodyPr/>
        <a:lstStyle/>
        <a:p>
          <a:endParaRPr lang="fr-FR"/>
        </a:p>
      </dgm:t>
    </dgm:pt>
    <dgm:pt modelId="{4C6DF7C6-A9E2-481B-B1FE-6C952ED6775D}" type="pres">
      <dgm:prSet presAssocID="{21419B93-4716-4277-AB82-7A9A6633B653}" presName="Name0" presStyleCnt="0">
        <dgm:presLayoutVars>
          <dgm:chPref val="1"/>
          <dgm:dir/>
          <dgm:animOne val="branch"/>
          <dgm:animLvl val="lvl"/>
          <dgm:resizeHandles val="exact"/>
        </dgm:presLayoutVars>
      </dgm:prSet>
      <dgm:spPr/>
    </dgm:pt>
    <dgm:pt modelId="{70C83CA9-7208-463B-8EDD-8569F1EDAB8C}" type="pres">
      <dgm:prSet presAssocID="{D06E48DD-ACF5-4815-B8FC-369A8AF1D323}" presName="root1" presStyleCnt="0"/>
      <dgm:spPr/>
    </dgm:pt>
    <dgm:pt modelId="{00C7EE39-C4B8-4945-94AE-66F69108A695}" type="pres">
      <dgm:prSet presAssocID="{D06E48DD-ACF5-4815-B8FC-369A8AF1D323}" presName="LevelOneTextNode" presStyleLbl="node0" presStyleIdx="0" presStyleCnt="1">
        <dgm:presLayoutVars>
          <dgm:chPref val="3"/>
        </dgm:presLayoutVars>
      </dgm:prSet>
      <dgm:spPr/>
    </dgm:pt>
    <dgm:pt modelId="{004353CE-9C22-4F88-B848-F3DD9D22DA4D}" type="pres">
      <dgm:prSet presAssocID="{D06E48DD-ACF5-4815-B8FC-369A8AF1D323}" presName="level2hierChild" presStyleCnt="0"/>
      <dgm:spPr/>
    </dgm:pt>
    <dgm:pt modelId="{F82D4033-D9BB-4CFF-9DE1-00C14234CE5F}" type="pres">
      <dgm:prSet presAssocID="{579BD95A-2E24-4398-A7D0-29444C112AC5}" presName="conn2-1" presStyleLbl="parChTrans1D2" presStyleIdx="0" presStyleCnt="6"/>
      <dgm:spPr/>
    </dgm:pt>
    <dgm:pt modelId="{13055D85-3AC7-4E82-8FCB-A2A5F3FA5578}" type="pres">
      <dgm:prSet presAssocID="{579BD95A-2E24-4398-A7D0-29444C112AC5}" presName="connTx" presStyleLbl="parChTrans1D2" presStyleIdx="0" presStyleCnt="6"/>
      <dgm:spPr/>
    </dgm:pt>
    <dgm:pt modelId="{C934522E-B4A7-47DC-8538-FA535AB2D7B4}" type="pres">
      <dgm:prSet presAssocID="{0E8B2E5B-74E7-4282-AC11-E683BBC1240C}" presName="root2" presStyleCnt="0"/>
      <dgm:spPr/>
    </dgm:pt>
    <dgm:pt modelId="{9322B66A-9019-4A4A-A085-476E1B3F4BF9}" type="pres">
      <dgm:prSet presAssocID="{0E8B2E5B-74E7-4282-AC11-E683BBC1240C}" presName="LevelTwoTextNode" presStyleLbl="node2" presStyleIdx="0" presStyleCnt="6">
        <dgm:presLayoutVars>
          <dgm:chPref val="3"/>
        </dgm:presLayoutVars>
      </dgm:prSet>
      <dgm:spPr/>
    </dgm:pt>
    <dgm:pt modelId="{1ED2F71F-8162-4449-9142-9E4164235B0F}" type="pres">
      <dgm:prSet presAssocID="{0E8B2E5B-74E7-4282-AC11-E683BBC1240C}" presName="level3hierChild" presStyleCnt="0"/>
      <dgm:spPr/>
    </dgm:pt>
    <dgm:pt modelId="{9412C0DD-0D7A-4934-88EA-544CBDE3936B}" type="pres">
      <dgm:prSet presAssocID="{3197308F-DFE3-4D2D-8AF9-7A11159675E7}" presName="conn2-1" presStyleLbl="parChTrans1D2" presStyleIdx="1" presStyleCnt="6"/>
      <dgm:spPr/>
    </dgm:pt>
    <dgm:pt modelId="{5768C535-0D7D-493B-B0ED-BD335AB14E4D}" type="pres">
      <dgm:prSet presAssocID="{3197308F-DFE3-4D2D-8AF9-7A11159675E7}" presName="connTx" presStyleLbl="parChTrans1D2" presStyleIdx="1" presStyleCnt="6"/>
      <dgm:spPr/>
    </dgm:pt>
    <dgm:pt modelId="{E895E4E4-846E-48D3-BD6E-2AC4216029A8}" type="pres">
      <dgm:prSet presAssocID="{5D8AF1B8-0325-4D94-A344-3C4AFBF2F17C}" presName="root2" presStyleCnt="0"/>
      <dgm:spPr/>
    </dgm:pt>
    <dgm:pt modelId="{D759250D-5E83-4DE6-9305-CB09CF80E8D7}" type="pres">
      <dgm:prSet presAssocID="{5D8AF1B8-0325-4D94-A344-3C4AFBF2F17C}" presName="LevelTwoTextNode" presStyleLbl="node2" presStyleIdx="1" presStyleCnt="6">
        <dgm:presLayoutVars>
          <dgm:chPref val="3"/>
        </dgm:presLayoutVars>
      </dgm:prSet>
      <dgm:spPr/>
    </dgm:pt>
    <dgm:pt modelId="{DB903557-BF55-4950-BE6D-BE4A117A92A1}" type="pres">
      <dgm:prSet presAssocID="{5D8AF1B8-0325-4D94-A344-3C4AFBF2F17C}" presName="level3hierChild" presStyleCnt="0"/>
      <dgm:spPr/>
    </dgm:pt>
    <dgm:pt modelId="{0F8F0932-6DC9-41BF-A6A9-A0509BC15EDD}" type="pres">
      <dgm:prSet presAssocID="{54872FDC-41D7-43CB-9541-A86F71346B71}" presName="conn2-1" presStyleLbl="parChTrans1D2" presStyleIdx="2" presStyleCnt="6"/>
      <dgm:spPr/>
    </dgm:pt>
    <dgm:pt modelId="{2663CED6-AA18-4797-9837-C7D997BBBFC6}" type="pres">
      <dgm:prSet presAssocID="{54872FDC-41D7-43CB-9541-A86F71346B71}" presName="connTx" presStyleLbl="parChTrans1D2" presStyleIdx="2" presStyleCnt="6"/>
      <dgm:spPr/>
    </dgm:pt>
    <dgm:pt modelId="{25C4FAF4-3ED1-4632-9A30-C974953563EA}" type="pres">
      <dgm:prSet presAssocID="{55CE03AF-DE33-43BC-84EA-763143D58BC6}" presName="root2" presStyleCnt="0"/>
      <dgm:spPr/>
    </dgm:pt>
    <dgm:pt modelId="{09F7D2A4-383C-4280-A7B4-79BE843B7826}" type="pres">
      <dgm:prSet presAssocID="{55CE03AF-DE33-43BC-84EA-763143D58BC6}" presName="LevelTwoTextNode" presStyleLbl="node2" presStyleIdx="2" presStyleCnt="6">
        <dgm:presLayoutVars>
          <dgm:chPref val="3"/>
        </dgm:presLayoutVars>
      </dgm:prSet>
      <dgm:spPr/>
    </dgm:pt>
    <dgm:pt modelId="{CDE6DFD1-FD75-41A4-BDED-D7A3BC838CE5}" type="pres">
      <dgm:prSet presAssocID="{55CE03AF-DE33-43BC-84EA-763143D58BC6}" presName="level3hierChild" presStyleCnt="0"/>
      <dgm:spPr/>
    </dgm:pt>
    <dgm:pt modelId="{77BA9C58-8FA2-46F2-AD9D-381B0794947E}" type="pres">
      <dgm:prSet presAssocID="{B62F96A3-5251-44F9-8DC7-433B72EF993D}" presName="conn2-1" presStyleLbl="parChTrans1D2" presStyleIdx="3" presStyleCnt="6"/>
      <dgm:spPr/>
    </dgm:pt>
    <dgm:pt modelId="{6703E1D4-3F0B-43D8-995F-7A1C20DFF5DF}" type="pres">
      <dgm:prSet presAssocID="{B62F96A3-5251-44F9-8DC7-433B72EF993D}" presName="connTx" presStyleLbl="parChTrans1D2" presStyleIdx="3" presStyleCnt="6"/>
      <dgm:spPr/>
    </dgm:pt>
    <dgm:pt modelId="{EF62E66C-4AFD-47A2-BA7D-39EF067DFF52}" type="pres">
      <dgm:prSet presAssocID="{CD6C778D-FBD2-4ABD-A3C6-2FE364B5AE3D}" presName="root2" presStyleCnt="0"/>
      <dgm:spPr/>
    </dgm:pt>
    <dgm:pt modelId="{8624F24D-4B16-4149-89D5-7E3116BCFB3A}" type="pres">
      <dgm:prSet presAssocID="{CD6C778D-FBD2-4ABD-A3C6-2FE364B5AE3D}" presName="LevelTwoTextNode" presStyleLbl="node2" presStyleIdx="3" presStyleCnt="6">
        <dgm:presLayoutVars>
          <dgm:chPref val="3"/>
        </dgm:presLayoutVars>
      </dgm:prSet>
      <dgm:spPr/>
    </dgm:pt>
    <dgm:pt modelId="{119C2A65-9BCB-4953-82F5-C66A736F0228}" type="pres">
      <dgm:prSet presAssocID="{CD6C778D-FBD2-4ABD-A3C6-2FE364B5AE3D}" presName="level3hierChild" presStyleCnt="0"/>
      <dgm:spPr/>
    </dgm:pt>
    <dgm:pt modelId="{DEC9869A-B575-4570-AC84-C905763A2A37}" type="pres">
      <dgm:prSet presAssocID="{FC673236-6320-4CCF-9E74-264B1005C4F0}" presName="conn2-1" presStyleLbl="parChTrans1D2" presStyleIdx="4" presStyleCnt="6"/>
      <dgm:spPr/>
    </dgm:pt>
    <dgm:pt modelId="{656337E5-FE5A-4F8C-AB89-A43C773A6B92}" type="pres">
      <dgm:prSet presAssocID="{FC673236-6320-4CCF-9E74-264B1005C4F0}" presName="connTx" presStyleLbl="parChTrans1D2" presStyleIdx="4" presStyleCnt="6"/>
      <dgm:spPr/>
    </dgm:pt>
    <dgm:pt modelId="{47576DDB-BDDD-46E4-8D6E-DEDC16FBAE21}" type="pres">
      <dgm:prSet presAssocID="{3C8C97BE-1FBD-4003-ABD4-FC99954843B4}" presName="root2" presStyleCnt="0"/>
      <dgm:spPr/>
    </dgm:pt>
    <dgm:pt modelId="{AB4EB2E7-DE80-43DF-A486-3193F19A2BD8}" type="pres">
      <dgm:prSet presAssocID="{3C8C97BE-1FBD-4003-ABD4-FC99954843B4}" presName="LevelTwoTextNode" presStyleLbl="node2" presStyleIdx="4" presStyleCnt="6">
        <dgm:presLayoutVars>
          <dgm:chPref val="3"/>
        </dgm:presLayoutVars>
      </dgm:prSet>
      <dgm:spPr/>
    </dgm:pt>
    <dgm:pt modelId="{B7080F47-6E1F-48D7-899C-106A03C403BD}" type="pres">
      <dgm:prSet presAssocID="{3C8C97BE-1FBD-4003-ABD4-FC99954843B4}" presName="level3hierChild" presStyleCnt="0"/>
      <dgm:spPr/>
    </dgm:pt>
    <dgm:pt modelId="{ADD387B8-FA3E-427B-AC57-34FF785129D3}" type="pres">
      <dgm:prSet presAssocID="{9CACF6A3-A439-4ADC-BF45-A161E16D1F64}" presName="conn2-1" presStyleLbl="parChTrans1D2" presStyleIdx="5" presStyleCnt="6"/>
      <dgm:spPr/>
    </dgm:pt>
    <dgm:pt modelId="{E791724F-5827-400D-9050-5815C0ADCF93}" type="pres">
      <dgm:prSet presAssocID="{9CACF6A3-A439-4ADC-BF45-A161E16D1F64}" presName="connTx" presStyleLbl="parChTrans1D2" presStyleIdx="5" presStyleCnt="6"/>
      <dgm:spPr/>
    </dgm:pt>
    <dgm:pt modelId="{6D2E8047-11C2-440E-A964-A5DF69CA3862}" type="pres">
      <dgm:prSet presAssocID="{768FF2DB-3600-4150-ABAC-73FFCDA2CAD6}" presName="root2" presStyleCnt="0"/>
      <dgm:spPr/>
    </dgm:pt>
    <dgm:pt modelId="{1251C227-0A1E-4E59-B295-CA8D52BB9844}" type="pres">
      <dgm:prSet presAssocID="{768FF2DB-3600-4150-ABAC-73FFCDA2CAD6}" presName="LevelTwoTextNode" presStyleLbl="node2" presStyleIdx="5" presStyleCnt="6">
        <dgm:presLayoutVars>
          <dgm:chPref val="3"/>
        </dgm:presLayoutVars>
      </dgm:prSet>
      <dgm:spPr/>
    </dgm:pt>
    <dgm:pt modelId="{1182640A-C56A-45FA-8CB5-A669551F1CE4}" type="pres">
      <dgm:prSet presAssocID="{768FF2DB-3600-4150-ABAC-73FFCDA2CAD6}" presName="level3hierChild" presStyleCnt="0"/>
      <dgm:spPr/>
    </dgm:pt>
  </dgm:ptLst>
  <dgm:cxnLst>
    <dgm:cxn modelId="{C20E2300-DAFC-4099-A37B-FF34C99673BD}" type="presOf" srcId="{5D8AF1B8-0325-4D94-A344-3C4AFBF2F17C}" destId="{D759250D-5E83-4DE6-9305-CB09CF80E8D7}" srcOrd="0" destOrd="0" presId="urn:microsoft.com/office/officeart/2008/layout/HorizontalMultiLevelHierarchy"/>
    <dgm:cxn modelId="{A0D99506-33B8-46AD-8614-00619D2B471C}" type="presOf" srcId="{FC673236-6320-4CCF-9E74-264B1005C4F0}" destId="{DEC9869A-B575-4570-AC84-C905763A2A37}" srcOrd="0" destOrd="0" presId="urn:microsoft.com/office/officeart/2008/layout/HorizontalMultiLevelHierarchy"/>
    <dgm:cxn modelId="{D6693B08-362C-4A80-A193-F1794515E529}" srcId="{D06E48DD-ACF5-4815-B8FC-369A8AF1D323}" destId="{768FF2DB-3600-4150-ABAC-73FFCDA2CAD6}" srcOrd="5" destOrd="0" parTransId="{9CACF6A3-A439-4ADC-BF45-A161E16D1F64}" sibTransId="{351DC62E-5CA9-4493-9114-250C97DC7A47}"/>
    <dgm:cxn modelId="{56194213-BCCB-4016-A860-584E92F481D5}" type="presOf" srcId="{0E8B2E5B-74E7-4282-AC11-E683BBC1240C}" destId="{9322B66A-9019-4A4A-A085-476E1B3F4BF9}" srcOrd="0" destOrd="0" presId="urn:microsoft.com/office/officeart/2008/layout/HorizontalMultiLevelHierarchy"/>
    <dgm:cxn modelId="{7C55DD1E-C527-4113-A3B0-AE563FC312AA}" type="presOf" srcId="{54872FDC-41D7-43CB-9541-A86F71346B71}" destId="{2663CED6-AA18-4797-9837-C7D997BBBFC6}" srcOrd="1" destOrd="0" presId="urn:microsoft.com/office/officeart/2008/layout/HorizontalMultiLevelHierarchy"/>
    <dgm:cxn modelId="{4FD7E11E-680A-4B9F-97CC-798228DE85D1}" srcId="{21419B93-4716-4277-AB82-7A9A6633B653}" destId="{D06E48DD-ACF5-4815-B8FC-369A8AF1D323}" srcOrd="0" destOrd="0" parTransId="{4CD98C3E-605F-450C-8910-DB0C24A67FC6}" sibTransId="{E0744AA5-CCE2-46CC-89FD-9A6F359E8F9B}"/>
    <dgm:cxn modelId="{C838BE28-519F-4B25-B757-C02728A642FC}" type="presOf" srcId="{3197308F-DFE3-4D2D-8AF9-7A11159675E7}" destId="{9412C0DD-0D7A-4934-88EA-544CBDE3936B}" srcOrd="0" destOrd="0" presId="urn:microsoft.com/office/officeart/2008/layout/HorizontalMultiLevelHierarchy"/>
    <dgm:cxn modelId="{5ACF172A-61B4-4602-8557-75EE36C37252}" type="presOf" srcId="{55CE03AF-DE33-43BC-84EA-763143D58BC6}" destId="{09F7D2A4-383C-4280-A7B4-79BE843B7826}" srcOrd="0" destOrd="0" presId="urn:microsoft.com/office/officeart/2008/layout/HorizontalMultiLevelHierarchy"/>
    <dgm:cxn modelId="{DAEA5647-4DDA-4219-BCFA-CC4C78F333A0}" type="presOf" srcId="{FC673236-6320-4CCF-9E74-264B1005C4F0}" destId="{656337E5-FE5A-4F8C-AB89-A43C773A6B92}" srcOrd="1" destOrd="0" presId="urn:microsoft.com/office/officeart/2008/layout/HorizontalMultiLevelHierarchy"/>
    <dgm:cxn modelId="{EEB8C073-C46F-4D48-A8A9-D2C9F8338A5C}" srcId="{D06E48DD-ACF5-4815-B8FC-369A8AF1D323}" destId="{5D8AF1B8-0325-4D94-A344-3C4AFBF2F17C}" srcOrd="1" destOrd="0" parTransId="{3197308F-DFE3-4D2D-8AF9-7A11159675E7}" sibTransId="{AD73A702-896E-4AA7-BDFC-6C895C9B5192}"/>
    <dgm:cxn modelId="{635CD255-F9C4-44F8-B2BD-1EC778F89293}" srcId="{D06E48DD-ACF5-4815-B8FC-369A8AF1D323}" destId="{55CE03AF-DE33-43BC-84EA-763143D58BC6}" srcOrd="2" destOrd="0" parTransId="{54872FDC-41D7-43CB-9541-A86F71346B71}" sibTransId="{7D5A2337-4717-435B-A874-EC9E3ED5D506}"/>
    <dgm:cxn modelId="{5E60E855-D660-4545-8E49-EDE3ABA06160}" type="presOf" srcId="{9CACF6A3-A439-4ADC-BF45-A161E16D1F64}" destId="{ADD387B8-FA3E-427B-AC57-34FF785129D3}" srcOrd="0" destOrd="0" presId="urn:microsoft.com/office/officeart/2008/layout/HorizontalMultiLevelHierarchy"/>
    <dgm:cxn modelId="{9FBB477E-E62A-4480-9702-E809ECA4E838}" type="presOf" srcId="{B62F96A3-5251-44F9-8DC7-433B72EF993D}" destId="{6703E1D4-3F0B-43D8-995F-7A1C20DFF5DF}" srcOrd="1" destOrd="0" presId="urn:microsoft.com/office/officeart/2008/layout/HorizontalMultiLevelHierarchy"/>
    <dgm:cxn modelId="{2FD4E07F-7F02-4099-B0E6-CD9BA5136E22}" type="presOf" srcId="{9CACF6A3-A439-4ADC-BF45-A161E16D1F64}" destId="{E791724F-5827-400D-9050-5815C0ADCF93}" srcOrd="1" destOrd="0" presId="urn:microsoft.com/office/officeart/2008/layout/HorizontalMultiLevelHierarchy"/>
    <dgm:cxn modelId="{C0609883-CB54-42B3-AFFA-E77818392A00}" type="presOf" srcId="{B62F96A3-5251-44F9-8DC7-433B72EF993D}" destId="{77BA9C58-8FA2-46F2-AD9D-381B0794947E}" srcOrd="0" destOrd="0" presId="urn:microsoft.com/office/officeart/2008/layout/HorizontalMultiLevelHierarchy"/>
    <dgm:cxn modelId="{D32BE58D-4748-4FD9-BC8C-60CC89EACD11}" type="presOf" srcId="{579BD95A-2E24-4398-A7D0-29444C112AC5}" destId="{F82D4033-D9BB-4CFF-9DE1-00C14234CE5F}" srcOrd="0" destOrd="0" presId="urn:microsoft.com/office/officeart/2008/layout/HorizontalMultiLevelHierarchy"/>
    <dgm:cxn modelId="{ACE28F99-68F4-48E6-B96E-1B4630740FB0}" type="presOf" srcId="{768FF2DB-3600-4150-ABAC-73FFCDA2CAD6}" destId="{1251C227-0A1E-4E59-B295-CA8D52BB9844}" srcOrd="0" destOrd="0" presId="urn:microsoft.com/office/officeart/2008/layout/HorizontalMultiLevelHierarchy"/>
    <dgm:cxn modelId="{80DD45AE-4B74-4AA7-98C0-80B2ED7AB39B}" srcId="{D06E48DD-ACF5-4815-B8FC-369A8AF1D323}" destId="{0E8B2E5B-74E7-4282-AC11-E683BBC1240C}" srcOrd="0" destOrd="0" parTransId="{579BD95A-2E24-4398-A7D0-29444C112AC5}" sibTransId="{0D5B987B-E075-4C05-A358-CF1B673501C9}"/>
    <dgm:cxn modelId="{CC3501B4-B62C-41F4-BCA0-F88D57F5694A}" srcId="{D06E48DD-ACF5-4815-B8FC-369A8AF1D323}" destId="{CD6C778D-FBD2-4ABD-A3C6-2FE364B5AE3D}" srcOrd="3" destOrd="0" parTransId="{B62F96A3-5251-44F9-8DC7-433B72EF993D}" sibTransId="{1DD80F40-E98E-44F4-9831-6BE809D287B0}"/>
    <dgm:cxn modelId="{D6BF85C5-E65A-4B23-97EB-151B3AF889EF}" type="presOf" srcId="{579BD95A-2E24-4398-A7D0-29444C112AC5}" destId="{13055D85-3AC7-4E82-8FCB-A2A5F3FA5578}" srcOrd="1" destOrd="0" presId="urn:microsoft.com/office/officeart/2008/layout/HorizontalMultiLevelHierarchy"/>
    <dgm:cxn modelId="{F21721C7-3625-4025-A6F3-3E01C5D76C42}" type="presOf" srcId="{3197308F-DFE3-4D2D-8AF9-7A11159675E7}" destId="{5768C535-0D7D-493B-B0ED-BD335AB14E4D}" srcOrd="1" destOrd="0" presId="urn:microsoft.com/office/officeart/2008/layout/HorizontalMultiLevelHierarchy"/>
    <dgm:cxn modelId="{610B22CF-D61D-446B-895F-FD600DBF0604}" srcId="{D06E48DD-ACF5-4815-B8FC-369A8AF1D323}" destId="{3C8C97BE-1FBD-4003-ABD4-FC99954843B4}" srcOrd="4" destOrd="0" parTransId="{FC673236-6320-4CCF-9E74-264B1005C4F0}" sibTransId="{7B5821AA-E349-40FE-A0FC-04032D189971}"/>
    <dgm:cxn modelId="{4272E9D9-1818-4A31-AD7F-45D42BED9670}" type="presOf" srcId="{54872FDC-41D7-43CB-9541-A86F71346B71}" destId="{0F8F0932-6DC9-41BF-A6A9-A0509BC15EDD}" srcOrd="0" destOrd="0" presId="urn:microsoft.com/office/officeart/2008/layout/HorizontalMultiLevelHierarchy"/>
    <dgm:cxn modelId="{674B56DB-B6F9-4738-BA8C-5E96B2B9711E}" type="presOf" srcId="{CD6C778D-FBD2-4ABD-A3C6-2FE364B5AE3D}" destId="{8624F24D-4B16-4149-89D5-7E3116BCFB3A}" srcOrd="0" destOrd="0" presId="urn:microsoft.com/office/officeart/2008/layout/HorizontalMultiLevelHierarchy"/>
    <dgm:cxn modelId="{9C98ACDC-FFF7-4B3B-A1FD-D0319C6852E2}" type="presOf" srcId="{21419B93-4716-4277-AB82-7A9A6633B653}" destId="{4C6DF7C6-A9E2-481B-B1FE-6C952ED6775D}" srcOrd="0" destOrd="0" presId="urn:microsoft.com/office/officeart/2008/layout/HorizontalMultiLevelHierarchy"/>
    <dgm:cxn modelId="{895D10DD-7A06-4DDA-9B65-185E6A2300C5}" type="presOf" srcId="{3C8C97BE-1FBD-4003-ABD4-FC99954843B4}" destId="{AB4EB2E7-DE80-43DF-A486-3193F19A2BD8}" srcOrd="0" destOrd="0" presId="urn:microsoft.com/office/officeart/2008/layout/HorizontalMultiLevelHierarchy"/>
    <dgm:cxn modelId="{B2BCCBF5-1D43-482D-96F4-8C0780A77386}" type="presOf" srcId="{D06E48DD-ACF5-4815-B8FC-369A8AF1D323}" destId="{00C7EE39-C4B8-4945-94AE-66F69108A695}" srcOrd="0" destOrd="0" presId="urn:microsoft.com/office/officeart/2008/layout/HorizontalMultiLevelHierarchy"/>
    <dgm:cxn modelId="{3607366C-8D4C-4486-9FCA-EF166DDD2E04}" type="presParOf" srcId="{4C6DF7C6-A9E2-481B-B1FE-6C952ED6775D}" destId="{70C83CA9-7208-463B-8EDD-8569F1EDAB8C}" srcOrd="0" destOrd="0" presId="urn:microsoft.com/office/officeart/2008/layout/HorizontalMultiLevelHierarchy"/>
    <dgm:cxn modelId="{175FDCA0-BE45-4ED0-A57D-DFEFA00DAB07}" type="presParOf" srcId="{70C83CA9-7208-463B-8EDD-8569F1EDAB8C}" destId="{00C7EE39-C4B8-4945-94AE-66F69108A695}" srcOrd="0" destOrd="0" presId="urn:microsoft.com/office/officeart/2008/layout/HorizontalMultiLevelHierarchy"/>
    <dgm:cxn modelId="{15773AFB-0019-4D84-AED0-A328AF5D77EE}" type="presParOf" srcId="{70C83CA9-7208-463B-8EDD-8569F1EDAB8C}" destId="{004353CE-9C22-4F88-B848-F3DD9D22DA4D}" srcOrd="1" destOrd="0" presId="urn:microsoft.com/office/officeart/2008/layout/HorizontalMultiLevelHierarchy"/>
    <dgm:cxn modelId="{37E815AE-3867-4DBA-BB83-12F28C0AEBE4}" type="presParOf" srcId="{004353CE-9C22-4F88-B848-F3DD9D22DA4D}" destId="{F82D4033-D9BB-4CFF-9DE1-00C14234CE5F}" srcOrd="0" destOrd="0" presId="urn:microsoft.com/office/officeart/2008/layout/HorizontalMultiLevelHierarchy"/>
    <dgm:cxn modelId="{DF2ABA84-39E0-4DD3-9D86-F72DB85A9722}" type="presParOf" srcId="{F82D4033-D9BB-4CFF-9DE1-00C14234CE5F}" destId="{13055D85-3AC7-4E82-8FCB-A2A5F3FA5578}" srcOrd="0" destOrd="0" presId="urn:microsoft.com/office/officeart/2008/layout/HorizontalMultiLevelHierarchy"/>
    <dgm:cxn modelId="{9457C95A-00DC-4979-B44B-6896477DC90B}" type="presParOf" srcId="{004353CE-9C22-4F88-B848-F3DD9D22DA4D}" destId="{C934522E-B4A7-47DC-8538-FA535AB2D7B4}" srcOrd="1" destOrd="0" presId="urn:microsoft.com/office/officeart/2008/layout/HorizontalMultiLevelHierarchy"/>
    <dgm:cxn modelId="{833BC345-D4CE-4888-87DF-2F07BAF588FA}" type="presParOf" srcId="{C934522E-B4A7-47DC-8538-FA535AB2D7B4}" destId="{9322B66A-9019-4A4A-A085-476E1B3F4BF9}" srcOrd="0" destOrd="0" presId="urn:microsoft.com/office/officeart/2008/layout/HorizontalMultiLevelHierarchy"/>
    <dgm:cxn modelId="{6BBF9795-9D14-4E55-8A07-5BD56CFAE7CE}" type="presParOf" srcId="{C934522E-B4A7-47DC-8538-FA535AB2D7B4}" destId="{1ED2F71F-8162-4449-9142-9E4164235B0F}" srcOrd="1" destOrd="0" presId="urn:microsoft.com/office/officeart/2008/layout/HorizontalMultiLevelHierarchy"/>
    <dgm:cxn modelId="{EE10E8C0-8F79-403F-85F7-0417830A4D14}" type="presParOf" srcId="{004353CE-9C22-4F88-B848-F3DD9D22DA4D}" destId="{9412C0DD-0D7A-4934-88EA-544CBDE3936B}" srcOrd="2" destOrd="0" presId="urn:microsoft.com/office/officeart/2008/layout/HorizontalMultiLevelHierarchy"/>
    <dgm:cxn modelId="{B1BA5DF0-5689-4A39-9444-6A0557151AA1}" type="presParOf" srcId="{9412C0DD-0D7A-4934-88EA-544CBDE3936B}" destId="{5768C535-0D7D-493B-B0ED-BD335AB14E4D}" srcOrd="0" destOrd="0" presId="urn:microsoft.com/office/officeart/2008/layout/HorizontalMultiLevelHierarchy"/>
    <dgm:cxn modelId="{62CAC238-2462-4CEA-A1A6-8359AACE1028}" type="presParOf" srcId="{004353CE-9C22-4F88-B848-F3DD9D22DA4D}" destId="{E895E4E4-846E-48D3-BD6E-2AC4216029A8}" srcOrd="3" destOrd="0" presId="urn:microsoft.com/office/officeart/2008/layout/HorizontalMultiLevelHierarchy"/>
    <dgm:cxn modelId="{A73C8966-467F-46D5-BA8F-DECE61FABD66}" type="presParOf" srcId="{E895E4E4-846E-48D3-BD6E-2AC4216029A8}" destId="{D759250D-5E83-4DE6-9305-CB09CF80E8D7}" srcOrd="0" destOrd="0" presId="urn:microsoft.com/office/officeart/2008/layout/HorizontalMultiLevelHierarchy"/>
    <dgm:cxn modelId="{7438E6A2-CE65-4D17-AE3C-651A42EBB670}" type="presParOf" srcId="{E895E4E4-846E-48D3-BD6E-2AC4216029A8}" destId="{DB903557-BF55-4950-BE6D-BE4A117A92A1}" srcOrd="1" destOrd="0" presId="urn:microsoft.com/office/officeart/2008/layout/HorizontalMultiLevelHierarchy"/>
    <dgm:cxn modelId="{C0912E2D-1ED8-4A3E-851A-BB24E34E2E20}" type="presParOf" srcId="{004353CE-9C22-4F88-B848-F3DD9D22DA4D}" destId="{0F8F0932-6DC9-41BF-A6A9-A0509BC15EDD}" srcOrd="4" destOrd="0" presId="urn:microsoft.com/office/officeart/2008/layout/HorizontalMultiLevelHierarchy"/>
    <dgm:cxn modelId="{E476468B-3B72-474D-A747-B61CD1506C57}" type="presParOf" srcId="{0F8F0932-6DC9-41BF-A6A9-A0509BC15EDD}" destId="{2663CED6-AA18-4797-9837-C7D997BBBFC6}" srcOrd="0" destOrd="0" presId="urn:microsoft.com/office/officeart/2008/layout/HorizontalMultiLevelHierarchy"/>
    <dgm:cxn modelId="{7D60E488-89C1-40E9-9232-B5D1CBECC07B}" type="presParOf" srcId="{004353CE-9C22-4F88-B848-F3DD9D22DA4D}" destId="{25C4FAF4-3ED1-4632-9A30-C974953563EA}" srcOrd="5" destOrd="0" presId="urn:microsoft.com/office/officeart/2008/layout/HorizontalMultiLevelHierarchy"/>
    <dgm:cxn modelId="{BAEDED87-8C38-4B0E-AF3F-D5B45DDC32E2}" type="presParOf" srcId="{25C4FAF4-3ED1-4632-9A30-C974953563EA}" destId="{09F7D2A4-383C-4280-A7B4-79BE843B7826}" srcOrd="0" destOrd="0" presId="urn:microsoft.com/office/officeart/2008/layout/HorizontalMultiLevelHierarchy"/>
    <dgm:cxn modelId="{1C84D7A8-4D80-4FDB-89B1-CFC983E5974F}" type="presParOf" srcId="{25C4FAF4-3ED1-4632-9A30-C974953563EA}" destId="{CDE6DFD1-FD75-41A4-BDED-D7A3BC838CE5}" srcOrd="1" destOrd="0" presId="urn:microsoft.com/office/officeart/2008/layout/HorizontalMultiLevelHierarchy"/>
    <dgm:cxn modelId="{689B72F8-20BA-478F-B7AD-47E425607236}" type="presParOf" srcId="{004353CE-9C22-4F88-B848-F3DD9D22DA4D}" destId="{77BA9C58-8FA2-46F2-AD9D-381B0794947E}" srcOrd="6" destOrd="0" presId="urn:microsoft.com/office/officeart/2008/layout/HorizontalMultiLevelHierarchy"/>
    <dgm:cxn modelId="{EED9CCD6-924F-42F5-A3E0-AA73B7FAF82D}" type="presParOf" srcId="{77BA9C58-8FA2-46F2-AD9D-381B0794947E}" destId="{6703E1D4-3F0B-43D8-995F-7A1C20DFF5DF}" srcOrd="0" destOrd="0" presId="urn:microsoft.com/office/officeart/2008/layout/HorizontalMultiLevelHierarchy"/>
    <dgm:cxn modelId="{CD214E8D-A5C3-49AC-BBE1-BCBDC63E82DA}" type="presParOf" srcId="{004353CE-9C22-4F88-B848-F3DD9D22DA4D}" destId="{EF62E66C-4AFD-47A2-BA7D-39EF067DFF52}" srcOrd="7" destOrd="0" presId="urn:microsoft.com/office/officeart/2008/layout/HorizontalMultiLevelHierarchy"/>
    <dgm:cxn modelId="{F1CA6731-C57B-4F88-B0CB-AB3B1CB449DF}" type="presParOf" srcId="{EF62E66C-4AFD-47A2-BA7D-39EF067DFF52}" destId="{8624F24D-4B16-4149-89D5-7E3116BCFB3A}" srcOrd="0" destOrd="0" presId="urn:microsoft.com/office/officeart/2008/layout/HorizontalMultiLevelHierarchy"/>
    <dgm:cxn modelId="{2528FEDB-5025-485F-A5D5-F532240FB9AF}" type="presParOf" srcId="{EF62E66C-4AFD-47A2-BA7D-39EF067DFF52}" destId="{119C2A65-9BCB-4953-82F5-C66A736F0228}" srcOrd="1" destOrd="0" presId="urn:microsoft.com/office/officeart/2008/layout/HorizontalMultiLevelHierarchy"/>
    <dgm:cxn modelId="{8CFFD074-91C7-4610-BC81-42FA63899946}" type="presParOf" srcId="{004353CE-9C22-4F88-B848-F3DD9D22DA4D}" destId="{DEC9869A-B575-4570-AC84-C905763A2A37}" srcOrd="8" destOrd="0" presId="urn:microsoft.com/office/officeart/2008/layout/HorizontalMultiLevelHierarchy"/>
    <dgm:cxn modelId="{FC602892-39D8-467D-A0CF-F106B3F628A9}" type="presParOf" srcId="{DEC9869A-B575-4570-AC84-C905763A2A37}" destId="{656337E5-FE5A-4F8C-AB89-A43C773A6B92}" srcOrd="0" destOrd="0" presId="urn:microsoft.com/office/officeart/2008/layout/HorizontalMultiLevelHierarchy"/>
    <dgm:cxn modelId="{402968A5-1E45-47A9-BEC2-57F3AA19E623}" type="presParOf" srcId="{004353CE-9C22-4F88-B848-F3DD9D22DA4D}" destId="{47576DDB-BDDD-46E4-8D6E-DEDC16FBAE21}" srcOrd="9" destOrd="0" presId="urn:microsoft.com/office/officeart/2008/layout/HorizontalMultiLevelHierarchy"/>
    <dgm:cxn modelId="{70F349A9-6F7B-4311-AA9D-698E30AA5B28}" type="presParOf" srcId="{47576DDB-BDDD-46E4-8D6E-DEDC16FBAE21}" destId="{AB4EB2E7-DE80-43DF-A486-3193F19A2BD8}" srcOrd="0" destOrd="0" presId="urn:microsoft.com/office/officeart/2008/layout/HorizontalMultiLevelHierarchy"/>
    <dgm:cxn modelId="{921DCF67-7FFC-4AEB-A196-223B6C701900}" type="presParOf" srcId="{47576DDB-BDDD-46E4-8D6E-DEDC16FBAE21}" destId="{B7080F47-6E1F-48D7-899C-106A03C403BD}" srcOrd="1" destOrd="0" presId="urn:microsoft.com/office/officeart/2008/layout/HorizontalMultiLevelHierarchy"/>
    <dgm:cxn modelId="{DCC6D6E5-51B5-4229-9B7B-4599AC6A1FF9}" type="presParOf" srcId="{004353CE-9C22-4F88-B848-F3DD9D22DA4D}" destId="{ADD387B8-FA3E-427B-AC57-34FF785129D3}" srcOrd="10" destOrd="0" presId="urn:microsoft.com/office/officeart/2008/layout/HorizontalMultiLevelHierarchy"/>
    <dgm:cxn modelId="{6E1B8FBF-DFA6-47A5-BDE6-F3D50BF08356}" type="presParOf" srcId="{ADD387B8-FA3E-427B-AC57-34FF785129D3}" destId="{E791724F-5827-400D-9050-5815C0ADCF93}" srcOrd="0" destOrd="0" presId="urn:microsoft.com/office/officeart/2008/layout/HorizontalMultiLevelHierarchy"/>
    <dgm:cxn modelId="{4A9A6E74-9A25-48A1-BB54-78E4227E6B40}" type="presParOf" srcId="{004353CE-9C22-4F88-B848-F3DD9D22DA4D}" destId="{6D2E8047-11C2-440E-A964-A5DF69CA3862}" srcOrd="11" destOrd="0" presId="urn:microsoft.com/office/officeart/2008/layout/HorizontalMultiLevelHierarchy"/>
    <dgm:cxn modelId="{9D579621-610F-4DFD-ABDA-7EB01E8ED3AF}" type="presParOf" srcId="{6D2E8047-11C2-440E-A964-A5DF69CA3862}" destId="{1251C227-0A1E-4E59-B295-CA8D52BB9844}" srcOrd="0" destOrd="0" presId="urn:microsoft.com/office/officeart/2008/layout/HorizontalMultiLevelHierarchy"/>
    <dgm:cxn modelId="{9F2413A4-FA8D-4177-9316-78528634D605}" type="presParOf" srcId="{6D2E8047-11C2-440E-A964-A5DF69CA3862}" destId="{1182640A-C56A-45FA-8CB5-A669551F1CE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387B8-FA3E-427B-AC57-34FF785129D3}">
      <dsp:nvSpPr>
        <dsp:cNvPr id="0" name=""/>
        <dsp:cNvSpPr/>
      </dsp:nvSpPr>
      <dsp:spPr>
        <a:xfrm>
          <a:off x="2696155" y="3379390"/>
          <a:ext cx="611243" cy="2911794"/>
        </a:xfrm>
        <a:custGeom>
          <a:avLst/>
          <a:gdLst/>
          <a:ahLst/>
          <a:cxnLst/>
          <a:rect l="0" t="0" r="0" b="0"/>
          <a:pathLst>
            <a:path>
              <a:moveTo>
                <a:pt x="0" y="0"/>
              </a:moveTo>
              <a:lnTo>
                <a:pt x="305621" y="0"/>
              </a:lnTo>
              <a:lnTo>
                <a:pt x="305621" y="2911794"/>
              </a:lnTo>
              <a:lnTo>
                <a:pt x="611243" y="291179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927395" y="4760905"/>
        <a:ext cx="148762" cy="148762"/>
      </dsp:txXfrm>
    </dsp:sp>
    <dsp:sp modelId="{DEC9869A-B575-4570-AC84-C905763A2A37}">
      <dsp:nvSpPr>
        <dsp:cNvPr id="0" name=""/>
        <dsp:cNvSpPr/>
      </dsp:nvSpPr>
      <dsp:spPr>
        <a:xfrm>
          <a:off x="2696155" y="3379390"/>
          <a:ext cx="611243" cy="1747076"/>
        </a:xfrm>
        <a:custGeom>
          <a:avLst/>
          <a:gdLst/>
          <a:ahLst/>
          <a:cxnLst/>
          <a:rect l="0" t="0" r="0" b="0"/>
          <a:pathLst>
            <a:path>
              <a:moveTo>
                <a:pt x="0" y="0"/>
              </a:moveTo>
              <a:lnTo>
                <a:pt x="305621" y="0"/>
              </a:lnTo>
              <a:lnTo>
                <a:pt x="305621" y="1747076"/>
              </a:lnTo>
              <a:lnTo>
                <a:pt x="611243" y="17470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2955504" y="4206655"/>
        <a:ext cx="92545" cy="92545"/>
      </dsp:txXfrm>
    </dsp:sp>
    <dsp:sp modelId="{77BA9C58-8FA2-46F2-AD9D-381B0794947E}">
      <dsp:nvSpPr>
        <dsp:cNvPr id="0" name=""/>
        <dsp:cNvSpPr/>
      </dsp:nvSpPr>
      <dsp:spPr>
        <a:xfrm>
          <a:off x="2696155" y="3379390"/>
          <a:ext cx="611243" cy="582358"/>
        </a:xfrm>
        <a:custGeom>
          <a:avLst/>
          <a:gdLst/>
          <a:ahLst/>
          <a:cxnLst/>
          <a:rect l="0" t="0" r="0" b="0"/>
          <a:pathLst>
            <a:path>
              <a:moveTo>
                <a:pt x="0" y="0"/>
              </a:moveTo>
              <a:lnTo>
                <a:pt x="305621" y="0"/>
              </a:lnTo>
              <a:lnTo>
                <a:pt x="305621" y="582358"/>
              </a:lnTo>
              <a:lnTo>
                <a:pt x="611243" y="5823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980670" y="3649463"/>
        <a:ext cx="42212" cy="42212"/>
      </dsp:txXfrm>
    </dsp:sp>
    <dsp:sp modelId="{0F8F0932-6DC9-41BF-A6A9-A0509BC15EDD}">
      <dsp:nvSpPr>
        <dsp:cNvPr id="0" name=""/>
        <dsp:cNvSpPr/>
      </dsp:nvSpPr>
      <dsp:spPr>
        <a:xfrm>
          <a:off x="2696155" y="2797031"/>
          <a:ext cx="611243" cy="582358"/>
        </a:xfrm>
        <a:custGeom>
          <a:avLst/>
          <a:gdLst/>
          <a:ahLst/>
          <a:cxnLst/>
          <a:rect l="0" t="0" r="0" b="0"/>
          <a:pathLst>
            <a:path>
              <a:moveTo>
                <a:pt x="0" y="582358"/>
              </a:moveTo>
              <a:lnTo>
                <a:pt x="305621" y="582358"/>
              </a:lnTo>
              <a:lnTo>
                <a:pt x="305621" y="0"/>
              </a:lnTo>
              <a:lnTo>
                <a:pt x="61124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980670" y="3067104"/>
        <a:ext cx="42212" cy="42212"/>
      </dsp:txXfrm>
    </dsp:sp>
    <dsp:sp modelId="{9412C0DD-0D7A-4934-88EA-544CBDE3936B}">
      <dsp:nvSpPr>
        <dsp:cNvPr id="0" name=""/>
        <dsp:cNvSpPr/>
      </dsp:nvSpPr>
      <dsp:spPr>
        <a:xfrm>
          <a:off x="2696155" y="1632313"/>
          <a:ext cx="611243" cy="1747076"/>
        </a:xfrm>
        <a:custGeom>
          <a:avLst/>
          <a:gdLst/>
          <a:ahLst/>
          <a:cxnLst/>
          <a:rect l="0" t="0" r="0" b="0"/>
          <a:pathLst>
            <a:path>
              <a:moveTo>
                <a:pt x="0" y="1747076"/>
              </a:moveTo>
              <a:lnTo>
                <a:pt x="305621" y="1747076"/>
              </a:lnTo>
              <a:lnTo>
                <a:pt x="305621" y="0"/>
              </a:lnTo>
              <a:lnTo>
                <a:pt x="61124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2955504" y="2459578"/>
        <a:ext cx="92545" cy="92545"/>
      </dsp:txXfrm>
    </dsp:sp>
    <dsp:sp modelId="{F82D4033-D9BB-4CFF-9DE1-00C14234CE5F}">
      <dsp:nvSpPr>
        <dsp:cNvPr id="0" name=""/>
        <dsp:cNvSpPr/>
      </dsp:nvSpPr>
      <dsp:spPr>
        <a:xfrm>
          <a:off x="2696155" y="467595"/>
          <a:ext cx="611243" cy="2911794"/>
        </a:xfrm>
        <a:custGeom>
          <a:avLst/>
          <a:gdLst/>
          <a:ahLst/>
          <a:cxnLst/>
          <a:rect l="0" t="0" r="0" b="0"/>
          <a:pathLst>
            <a:path>
              <a:moveTo>
                <a:pt x="0" y="2911794"/>
              </a:moveTo>
              <a:lnTo>
                <a:pt x="305621" y="2911794"/>
              </a:lnTo>
              <a:lnTo>
                <a:pt x="305621" y="0"/>
              </a:lnTo>
              <a:lnTo>
                <a:pt x="61124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927395" y="1849111"/>
        <a:ext cx="148762" cy="148762"/>
      </dsp:txXfrm>
    </dsp:sp>
    <dsp:sp modelId="{00C7EE39-C4B8-4945-94AE-66F69108A695}">
      <dsp:nvSpPr>
        <dsp:cNvPr id="0" name=""/>
        <dsp:cNvSpPr/>
      </dsp:nvSpPr>
      <dsp:spPr>
        <a:xfrm rot="16200000">
          <a:off x="-221769" y="2913502"/>
          <a:ext cx="4904075" cy="9317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fr-FR" sz="4800" kern="1200" dirty="0"/>
            <a:t>La prospection</a:t>
          </a:r>
        </a:p>
      </dsp:txBody>
      <dsp:txXfrm>
        <a:off x="-221769" y="2913502"/>
        <a:ext cx="4904075" cy="931774"/>
      </dsp:txXfrm>
    </dsp:sp>
    <dsp:sp modelId="{9322B66A-9019-4A4A-A085-476E1B3F4BF9}">
      <dsp:nvSpPr>
        <dsp:cNvPr id="0" name=""/>
        <dsp:cNvSpPr/>
      </dsp:nvSpPr>
      <dsp:spPr>
        <a:xfrm>
          <a:off x="3307399" y="1707"/>
          <a:ext cx="3056219" cy="93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2900" kern="1200" dirty="0"/>
            <a:t>électrique (résistivité)</a:t>
          </a:r>
        </a:p>
      </dsp:txBody>
      <dsp:txXfrm>
        <a:off x="3307399" y="1707"/>
        <a:ext cx="3056219" cy="931774"/>
      </dsp:txXfrm>
    </dsp:sp>
    <dsp:sp modelId="{D759250D-5E83-4DE6-9305-CB09CF80E8D7}">
      <dsp:nvSpPr>
        <dsp:cNvPr id="0" name=""/>
        <dsp:cNvSpPr/>
      </dsp:nvSpPr>
      <dsp:spPr>
        <a:xfrm>
          <a:off x="3307399" y="1166425"/>
          <a:ext cx="3056219" cy="93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2900" kern="1200" dirty="0"/>
            <a:t>gravimétrique</a:t>
          </a:r>
        </a:p>
      </dsp:txBody>
      <dsp:txXfrm>
        <a:off x="3307399" y="1166425"/>
        <a:ext cx="3056219" cy="931774"/>
      </dsp:txXfrm>
    </dsp:sp>
    <dsp:sp modelId="{09F7D2A4-383C-4280-A7B4-79BE843B7826}">
      <dsp:nvSpPr>
        <dsp:cNvPr id="0" name=""/>
        <dsp:cNvSpPr/>
      </dsp:nvSpPr>
      <dsp:spPr>
        <a:xfrm>
          <a:off x="3307399" y="2331143"/>
          <a:ext cx="3056219" cy="93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2900" kern="1200" dirty="0"/>
            <a:t>Sismique</a:t>
          </a:r>
        </a:p>
      </dsp:txBody>
      <dsp:txXfrm>
        <a:off x="3307399" y="2331143"/>
        <a:ext cx="3056219" cy="931774"/>
      </dsp:txXfrm>
    </dsp:sp>
    <dsp:sp modelId="{8624F24D-4B16-4149-89D5-7E3116BCFB3A}">
      <dsp:nvSpPr>
        <dsp:cNvPr id="0" name=""/>
        <dsp:cNvSpPr/>
      </dsp:nvSpPr>
      <dsp:spPr>
        <a:xfrm>
          <a:off x="3307399" y="3495861"/>
          <a:ext cx="3056219" cy="93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2900" kern="1200"/>
            <a:t>électromagnétique</a:t>
          </a:r>
        </a:p>
      </dsp:txBody>
      <dsp:txXfrm>
        <a:off x="3307399" y="3495861"/>
        <a:ext cx="3056219" cy="931774"/>
      </dsp:txXfrm>
    </dsp:sp>
    <dsp:sp modelId="{AB4EB2E7-DE80-43DF-A486-3193F19A2BD8}">
      <dsp:nvSpPr>
        <dsp:cNvPr id="0" name=""/>
        <dsp:cNvSpPr/>
      </dsp:nvSpPr>
      <dsp:spPr>
        <a:xfrm>
          <a:off x="3307399" y="4660579"/>
          <a:ext cx="3056219" cy="93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2900" kern="1200"/>
            <a:t>magnétique</a:t>
          </a:r>
        </a:p>
      </dsp:txBody>
      <dsp:txXfrm>
        <a:off x="3307399" y="4660579"/>
        <a:ext cx="3056219" cy="931774"/>
      </dsp:txXfrm>
    </dsp:sp>
    <dsp:sp modelId="{1251C227-0A1E-4E59-B295-CA8D52BB9844}">
      <dsp:nvSpPr>
        <dsp:cNvPr id="0" name=""/>
        <dsp:cNvSpPr/>
      </dsp:nvSpPr>
      <dsp:spPr>
        <a:xfrm>
          <a:off x="3307399" y="5825297"/>
          <a:ext cx="3056219" cy="93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2900" kern="1200"/>
            <a:t>radar géologique</a:t>
          </a:r>
        </a:p>
      </dsp:txBody>
      <dsp:txXfrm>
        <a:off x="3307399" y="5825297"/>
        <a:ext cx="3056219" cy="9317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24B2F5-122E-45D6-B527-724B920F3E4C}" type="datetime1">
              <a:rPr lang="fr-FR" smtClean="0"/>
              <a:pPr rtl="0"/>
              <a:t>28/02/2021</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fr-FR" smtClean="0"/>
              <a:pPr rtl="0"/>
              <a:t>‹N°›</a:t>
            </a:fld>
            <a:endParaRPr lang="fr-F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42C417D-E42C-4209-BC78-0D7D647584D4}" type="datetime1">
              <a:rPr lang="fr-FR" smtClean="0"/>
              <a:pPr rtl="0"/>
              <a:t>28/02/2021</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fr-FR" smtClean="0"/>
              <a:pPr rtl="0"/>
              <a:t>‹N°›</a:t>
            </a:fld>
            <a:endParaRPr lang="fr-F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555D449-B875-4B8D-8E66-224D27E54C9A}" type="slidenum">
              <a:rPr lang="fr-FR" smtClean="0"/>
              <a:pPr rtl="0"/>
              <a:t>1</a:t>
            </a:fld>
            <a:endParaRPr lang="fr-FR"/>
          </a:p>
        </p:txBody>
      </p:sp>
    </p:spTree>
    <p:extLst>
      <p:ext uri="{BB962C8B-B14F-4D97-AF65-F5344CB8AC3E}">
        <p14:creationId xmlns:p14="http://schemas.microsoft.com/office/powerpoint/2010/main" val="3853087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26225" y="1828800"/>
            <a:ext cx="4098175" cy="3177380"/>
          </a:xfrm>
        </p:spPr>
        <p:txBody>
          <a:bodyPr rtlCol="0" anchor="b">
            <a:normAutofit/>
          </a:bodyPr>
          <a:lstStyle>
            <a:lvl1pPr algn="l" rtl="0">
              <a:lnSpc>
                <a:spcPct val="80000"/>
              </a:lnSpc>
              <a:defRPr sz="5400">
                <a:solidFill>
                  <a:schemeClr val="accent1"/>
                </a:solidFill>
              </a:defRPr>
            </a:lvl1pPr>
          </a:lstStyle>
          <a:p>
            <a:pPr rtl="0"/>
            <a:r>
              <a:rPr lang="fr-FR"/>
              <a:t>Modifiez le style du titre</a:t>
            </a:r>
            <a:endParaRPr lang="fr-FR" dirty="0"/>
          </a:p>
        </p:txBody>
      </p:sp>
      <p:sp>
        <p:nvSpPr>
          <p:cNvPr id="3" name="Sous-titre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pic>
        <p:nvPicPr>
          <p:cNvPr id="7" name="Image 6" descr="Ligne d’électrocardiogramm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hasCustomPrompt="1"/>
          </p:nvPr>
        </p:nvSpPr>
        <p:spPr/>
        <p:txBody>
          <a:bodyPr vert="eaVert" rtlCol="0"/>
          <a:lstStyle>
            <a:lvl1pPr rtl="0">
              <a:defRPr/>
            </a:lvl1p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p>
            <a:pPr rtl="0"/>
            <a:fld id="{CDBC2FF6-6C9F-404B-87B0-1C13C8BF375C}" type="datetime1">
              <a:rPr lang="fr-FR" smtClean="0"/>
              <a:pPr rtl="0"/>
              <a:t>28/02/2021</a:t>
            </a:fld>
            <a:endParaRPr lang="fr-FR"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smtClean="0"/>
              <a:pPr rtl="0"/>
              <a:t>‹N°›</a:t>
            </a:fld>
            <a:endParaRPr lang="fr-F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vertical 1"/>
          <p:cNvSpPr>
            <a:spLocks noGrp="1"/>
          </p:cNvSpPr>
          <p:nvPr>
            <p:ph type="title" orient="vert"/>
          </p:nvPr>
        </p:nvSpPr>
        <p:spPr>
          <a:xfrm>
            <a:off x="10058399" y="457201"/>
            <a:ext cx="2057401" cy="59436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hasCustomPrompt="1"/>
          </p:nvPr>
        </p:nvSpPr>
        <p:spPr>
          <a:xfrm>
            <a:off x="609600" y="457200"/>
            <a:ext cx="9067800" cy="5943599"/>
          </a:xfrm>
        </p:spPr>
        <p:txBody>
          <a:bodyPr vert="eaVert" rtlCol="0"/>
          <a:lstStyle>
            <a:lvl1pPr rtl="0">
              <a:defRPr/>
            </a:lvl1p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p>
            <a:pPr rtl="0"/>
            <a:fld id="{4CB31BED-90D9-48AE-8506-A0394977B35F}" type="datetime1">
              <a:rPr lang="fr-FR" smtClean="0"/>
              <a:pPr rtl="0"/>
              <a:t>28/02/2021</a:t>
            </a:fld>
            <a:endParaRPr lang="fr-FR"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smtClean="0"/>
              <a:pPr rtl="0"/>
              <a:t>‹N°›</a:t>
            </a:fld>
            <a:endParaRPr lang="fr-F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sp>
        <p:nvSpPr>
          <p:cNvPr id="3" name="Espace réservé du contenu 2"/>
          <p:cNvSpPr>
            <a:spLocks noGrp="1"/>
          </p:cNvSpPr>
          <p:nvPr>
            <p:ph idx="1" hasCustomPrompt="1"/>
          </p:nvPr>
        </p:nvSpPr>
        <p:spPr/>
        <p:txBody>
          <a:bodyPr rtlCol="0"/>
          <a:lstStyle>
            <a:lvl1pPr rtl="0">
              <a:defRPr/>
            </a:lvl1pPr>
            <a:lvl5pPr>
              <a:defRPr/>
            </a:lvl5p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p>
            <a:pPr rtl="0"/>
            <a:fld id="{3C68B63D-6C57-40E1-B687-7CAA7CECAB9D}" type="datetime1">
              <a:rPr lang="fr-FR" smtClean="0"/>
              <a:pPr rtl="0"/>
              <a:t>28/02/2021</a:t>
            </a:fld>
            <a:endParaRPr lang="fr-FR"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smtClean="0"/>
              <a:pPr rtl="0"/>
              <a:t>‹N°›</a:t>
            </a:fld>
            <a:endParaRPr lang="fr-F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fr-FR"/>
              <a:t>Modifiez le style du titre</a:t>
            </a:r>
            <a:endParaRPr lang="fr-FR" dirty="0"/>
          </a:p>
        </p:txBody>
      </p:sp>
      <p:sp>
        <p:nvSpPr>
          <p:cNvPr id="3" name="Espace réservé du texte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r-FR"/>
              <a:t>Cliquez pour modifier les styles du texte du masque</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sp>
        <p:nvSpPr>
          <p:cNvPr id="3" name="Espace réservé du contenu 2"/>
          <p:cNvSpPr>
            <a:spLocks noGrp="1"/>
          </p:cNvSpPr>
          <p:nvPr>
            <p:ph sz="half" idx="1" hasCustomPrompt="1"/>
          </p:nvPr>
        </p:nvSpPr>
        <p:spPr>
          <a:xfrm>
            <a:off x="1066800" y="1825624"/>
            <a:ext cx="4800600" cy="4575175"/>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u contenu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p>
            <a:pPr rtl="0"/>
            <a:fld id="{5B5B01D1-ECC3-4CD5-9BC3-60EC2C5F6982}" type="datetime1">
              <a:rPr lang="fr-FR" smtClean="0"/>
              <a:pPr rtl="0"/>
              <a:t>28/02/2021</a:t>
            </a:fld>
            <a:endParaRPr lang="fr-FR"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smtClean="0"/>
              <a:pPr rtl="0"/>
              <a:t>‹N°›</a:t>
            </a:fld>
            <a:endParaRPr lang="fr-F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7" name="Espace réservé de la date 6"/>
          <p:cNvSpPr>
            <a:spLocks noGrp="1"/>
          </p:cNvSpPr>
          <p:nvPr>
            <p:ph type="dt" sz="half" idx="10"/>
          </p:nvPr>
        </p:nvSpPr>
        <p:spPr/>
        <p:txBody>
          <a:bodyPr rtlCol="0"/>
          <a:lstStyle/>
          <a:p>
            <a:pPr rtl="0"/>
            <a:fld id="{04E2D0A1-7E81-456E-8C02-7BE047B7566C}" type="datetime1">
              <a:rPr lang="fr-FR" smtClean="0"/>
              <a:pPr rtl="0"/>
              <a:t>28/02/2021</a:t>
            </a:fld>
            <a:endParaRPr lang="fr-FR" dirty="0"/>
          </a:p>
        </p:txBody>
      </p:sp>
      <p:sp>
        <p:nvSpPr>
          <p:cNvPr id="9" name="Espace réservé du numéro de diapositive 8"/>
          <p:cNvSpPr>
            <a:spLocks noGrp="1"/>
          </p:cNvSpPr>
          <p:nvPr>
            <p:ph type="sldNum" sz="quarter" idx="12"/>
          </p:nvPr>
        </p:nvSpPr>
        <p:spPr/>
        <p:txBody>
          <a:bodyPr rtlCol="0"/>
          <a:lstStyle/>
          <a:p>
            <a:pPr rtl="0"/>
            <a:fld id="{E31375A4-56A4-47D6-9801-1991572033F7}" type="slidenum">
              <a:rPr lang="fr-FR" smtClean="0"/>
              <a:pPr rtl="0"/>
              <a:t>‹N°›</a:t>
            </a:fld>
            <a:endParaRPr lang="fr-F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3" name="Espace réservé de la date 2"/>
          <p:cNvSpPr>
            <a:spLocks noGrp="1"/>
          </p:cNvSpPr>
          <p:nvPr>
            <p:ph type="dt" sz="half" idx="10"/>
          </p:nvPr>
        </p:nvSpPr>
        <p:spPr/>
        <p:txBody>
          <a:bodyPr rtlCol="0"/>
          <a:lstStyle/>
          <a:p>
            <a:pPr rtl="0"/>
            <a:fld id="{997E1A74-BF5C-4D4A-82CF-035000799CEA}" type="datetime1">
              <a:rPr lang="fr-FR" smtClean="0"/>
              <a:pPr rtl="0"/>
              <a:t>28/02/2021</a:t>
            </a:fld>
            <a:endParaRPr lang="fr-FR" dirty="0"/>
          </a:p>
        </p:txBody>
      </p:sp>
      <p:sp>
        <p:nvSpPr>
          <p:cNvPr id="5" name="Espace réservé du numéro de diapositive 4"/>
          <p:cNvSpPr>
            <a:spLocks noGrp="1"/>
          </p:cNvSpPr>
          <p:nvPr>
            <p:ph type="sldNum" sz="quarter" idx="12"/>
          </p:nvPr>
        </p:nvSpPr>
        <p:spPr/>
        <p:txBody>
          <a:bodyPr rtlCol="0"/>
          <a:lstStyle/>
          <a:p>
            <a:pPr rtl="0"/>
            <a:fld id="{E31375A4-56A4-47D6-9801-1991572033F7}" type="slidenum">
              <a:rPr lang="fr-FR" smtClean="0"/>
              <a:pPr rtl="0"/>
              <a:t>‹N°›</a:t>
            </a:fld>
            <a:endParaRPr lang="fr-F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endParaRPr lang="fr-FR" dirty="0"/>
          </a:p>
        </p:txBody>
      </p:sp>
      <p:sp>
        <p:nvSpPr>
          <p:cNvPr id="2" name="Espace réservé de la date 1"/>
          <p:cNvSpPr>
            <a:spLocks noGrp="1"/>
          </p:cNvSpPr>
          <p:nvPr>
            <p:ph type="dt" sz="half" idx="10"/>
          </p:nvPr>
        </p:nvSpPr>
        <p:spPr/>
        <p:txBody>
          <a:bodyPr rtlCol="0"/>
          <a:lstStyle/>
          <a:p>
            <a:pPr rtl="0"/>
            <a:fld id="{30736169-909E-4CE3-B5D2-455F3A03E9A7}" type="datetime1">
              <a:rPr lang="fr-FR" smtClean="0"/>
              <a:pPr rtl="0"/>
              <a:t>28/02/2021</a:t>
            </a:fld>
            <a:endParaRPr lang="fr-FR" dirty="0"/>
          </a:p>
        </p:txBody>
      </p:sp>
      <p:sp>
        <p:nvSpPr>
          <p:cNvPr id="4" name="Espace réservé du numéro de diapositive 3"/>
          <p:cNvSpPr>
            <a:spLocks noGrp="1"/>
          </p:cNvSpPr>
          <p:nvPr>
            <p:ph type="sldNum" sz="quarter" idx="12"/>
          </p:nvPr>
        </p:nvSpPr>
        <p:spPr/>
        <p:txBody>
          <a:bodyPr rtlCol="0"/>
          <a:lstStyle/>
          <a:p>
            <a:pPr rtl="0"/>
            <a:fld id="{E31375A4-56A4-47D6-9801-1991572033F7}" type="slidenum">
              <a:rPr lang="fr-FR" smtClean="0"/>
              <a:pPr rtl="0"/>
              <a:t>‹N°›</a:t>
            </a:fld>
            <a:endParaRPr lang="fr-F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a:xfrm>
            <a:off x="7632700" y="3200400"/>
            <a:ext cx="3932237" cy="1752600"/>
          </a:xfrm>
        </p:spPr>
        <p:txBody>
          <a:bodyPr rtlCol="0" anchor="b">
            <a:normAutofit/>
          </a:bodyPr>
          <a:lstStyle>
            <a:lvl1pPr rtl="0">
              <a:defRPr sz="3600"/>
            </a:lvl1pPr>
          </a:lstStyle>
          <a:p>
            <a:pPr rtl="0"/>
            <a:r>
              <a:rPr lang="fr-FR"/>
              <a:t>Modifiez le style du titre</a:t>
            </a:r>
            <a:endParaRPr lang="fr-FR" dirty="0"/>
          </a:p>
        </p:txBody>
      </p:sp>
      <p:sp>
        <p:nvSpPr>
          <p:cNvPr id="3" name="Espace réservé du contenu 2"/>
          <p:cNvSpPr>
            <a:spLocks noGrp="1"/>
          </p:cNvSpPr>
          <p:nvPr>
            <p:ph idx="1" hasCustomPrompt="1"/>
          </p:nvPr>
        </p:nvSpPr>
        <p:spPr>
          <a:xfrm>
            <a:off x="609600" y="457201"/>
            <a:ext cx="5943600" cy="5943600"/>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u texte 3"/>
          <p:cNvSpPr>
            <a:spLocks noGrp="1"/>
          </p:cNvSpPr>
          <p:nvPr>
            <p:ph type="body" sz="half" idx="2" hasCustomPrompt="1"/>
          </p:nvPr>
        </p:nvSpPr>
        <p:spPr>
          <a:xfrm>
            <a:off x="7632699" y="5029200"/>
            <a:ext cx="3932237" cy="1371600"/>
          </a:xfrm>
        </p:spPr>
        <p:txBody>
          <a:bodyPr rtlCol="0">
            <a:normAutofit/>
          </a:bodyPr>
          <a:lstStyle>
            <a:lvl1pPr marL="0" indent="0" rtl="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dirty="0"/>
              <a:t>Modifiez les styles du texte du masque</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a:xfrm>
            <a:off x="7635240" y="3200400"/>
            <a:ext cx="3932237" cy="1752600"/>
          </a:xfrm>
        </p:spPr>
        <p:txBody>
          <a:bodyPr rtlCol="0" anchor="b">
            <a:normAutofit/>
          </a:bodyPr>
          <a:lstStyle>
            <a:lvl1pPr>
              <a:defRPr sz="3600"/>
            </a:lvl1pPr>
          </a:lstStyle>
          <a:p>
            <a:pPr rtl="0"/>
            <a:r>
              <a:rPr lang="fr-FR"/>
              <a:t>Modifiez le style du titre</a:t>
            </a:r>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hasCustomPrompt="1"/>
          </p:nvPr>
        </p:nvSpPr>
        <p:spPr>
          <a:xfrm>
            <a:off x="7635240" y="5029200"/>
            <a:ext cx="3932237" cy="1374648"/>
          </a:xfrm>
        </p:spPr>
        <p:txBody>
          <a:bodyPr rtlCol="0"/>
          <a:lstStyle>
            <a:lvl1pPr marL="0" indent="0" rtl="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dirty="0"/>
              <a:t>Modifiez les styles du texte du masque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barre rouge" descr="Barre rouge"/>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titre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fr-FR" noProof="0" dirty="0"/>
          </a:p>
        </p:txBody>
      </p:sp>
      <p:sp>
        <p:nvSpPr>
          <p:cNvPr id="4" name="Espace réservé de la date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835AE897-1F6C-4437-9E8F-6D0CF52398E0}" type="datetime1">
              <a:rPr lang="fr-FR" noProof="0" smtClean="0"/>
              <a:pPr rtl="0"/>
              <a:t>28/02/2021</a:t>
            </a:fld>
            <a:endParaRPr lang="fr-FR" noProof="0" dirty="0"/>
          </a:p>
        </p:txBody>
      </p:sp>
      <p:sp>
        <p:nvSpPr>
          <p:cNvPr id="6" name="Espace réservé du numéro de diapositive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t>Géophysique </a:t>
            </a:r>
          </a:p>
        </p:txBody>
      </p:sp>
      <p:sp>
        <p:nvSpPr>
          <p:cNvPr id="3" name="Sous-titre 2"/>
          <p:cNvSpPr>
            <a:spLocks noGrp="1"/>
          </p:cNvSpPr>
          <p:nvPr>
            <p:ph type="subTitle" idx="1"/>
          </p:nvPr>
        </p:nvSpPr>
        <p:spPr/>
        <p:txBody>
          <a:bodyPr rtlCol="0"/>
          <a:lstStyle/>
          <a:p>
            <a:pPr algn="ctr" rtl="0"/>
            <a:r>
              <a:rPr lang="fr-FR" dirty="0"/>
              <a:t>méthodes</a:t>
            </a:r>
          </a:p>
        </p:txBody>
      </p:sp>
      <p:sp>
        <p:nvSpPr>
          <p:cNvPr id="4" name="Sous-titre 2">
            <a:extLst>
              <a:ext uri="{FF2B5EF4-FFF2-40B4-BE49-F238E27FC236}">
                <a16:creationId xmlns:a16="http://schemas.microsoft.com/office/drawing/2014/main" id="{46C1154C-36F1-49AD-B662-96A0429B7EC8}"/>
              </a:ext>
            </a:extLst>
          </p:cNvPr>
          <p:cNvSpPr txBox="1">
            <a:spLocks/>
          </p:cNvSpPr>
          <p:nvPr/>
        </p:nvSpPr>
        <p:spPr>
          <a:xfrm>
            <a:off x="600120" y="3573016"/>
            <a:ext cx="4098175"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800"/>
              </a:spcBef>
              <a:buSzPct val="100000"/>
              <a:buFont typeface="Arial" pitchFamily="34" charset="0"/>
              <a:buNone/>
              <a:defRPr sz="2000" kern="1200" cap="all" baseline="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Arial"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9pPr>
          </a:lstStyle>
          <a:p>
            <a:pPr algn="ctr"/>
            <a:r>
              <a:rPr lang="fr-FR" dirty="0"/>
              <a:t>Chapitre 7</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45B22-1FE4-462C-B0B6-5D4655D327C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CB7DA4-D514-44A0-9A5F-CB1765CAB034}"/>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E2B2D27-75A4-423C-966B-CD8B04022B78}"/>
              </a:ext>
            </a:extLst>
          </p:cNvPr>
          <p:cNvPicPr>
            <a:picLocks noChangeAspect="1"/>
          </p:cNvPicPr>
          <p:nvPr/>
        </p:nvPicPr>
        <p:blipFill rotWithShape="1">
          <a:blip r:embed="rId2"/>
          <a:srcRect l="8750" t="19536" r="32281" b="11131"/>
          <a:stretch/>
        </p:blipFill>
        <p:spPr>
          <a:xfrm>
            <a:off x="695400" y="-36545"/>
            <a:ext cx="10429800" cy="6894545"/>
          </a:xfrm>
          <a:prstGeom prst="rect">
            <a:avLst/>
          </a:prstGeom>
        </p:spPr>
      </p:pic>
    </p:spTree>
    <p:extLst>
      <p:ext uri="{BB962C8B-B14F-4D97-AF65-F5344CB8AC3E}">
        <p14:creationId xmlns:p14="http://schemas.microsoft.com/office/powerpoint/2010/main" val="42181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7DC25-235A-45DD-B0B2-86898419475E}"/>
              </a:ext>
            </a:extLst>
          </p:cNvPr>
          <p:cNvSpPr>
            <a:spLocks noGrp="1"/>
          </p:cNvSpPr>
          <p:nvPr>
            <p:ph type="title"/>
          </p:nvPr>
        </p:nvSpPr>
        <p:spPr/>
        <p:txBody>
          <a:bodyPr/>
          <a:lstStyle/>
          <a:p>
            <a:r>
              <a:rPr lang="fr-FR" dirty="0"/>
              <a:t>Choix de la méthode dépend :</a:t>
            </a:r>
          </a:p>
        </p:txBody>
      </p:sp>
      <p:sp>
        <p:nvSpPr>
          <p:cNvPr id="3" name="Espace réservé du contenu 2">
            <a:extLst>
              <a:ext uri="{FF2B5EF4-FFF2-40B4-BE49-F238E27FC236}">
                <a16:creationId xmlns:a16="http://schemas.microsoft.com/office/drawing/2014/main" id="{310F1072-E586-4D17-8755-162D81B4FCA4}"/>
              </a:ext>
            </a:extLst>
          </p:cNvPr>
          <p:cNvSpPr>
            <a:spLocks noGrp="1"/>
          </p:cNvSpPr>
          <p:nvPr>
            <p:ph idx="1"/>
          </p:nvPr>
        </p:nvSpPr>
        <p:spPr>
          <a:xfrm>
            <a:off x="1066800" y="1828799"/>
            <a:ext cx="10573816" cy="4572001"/>
          </a:xfrm>
        </p:spPr>
        <p:txBody>
          <a:bodyPr>
            <a:normAutofit/>
          </a:bodyPr>
          <a:lstStyle/>
          <a:p>
            <a:r>
              <a:rPr lang="fr-FR" sz="2800" dirty="0"/>
              <a:t>Du pouvoir de résolution de la méthode envisagée (c'est-à-dire le degré de détail pouvant être obtenu), de sa capacité à détecter des structures à diverses profondeurs ;</a:t>
            </a:r>
          </a:p>
          <a:p>
            <a:r>
              <a:rPr lang="fr-FR" sz="2800" dirty="0"/>
              <a:t>De la nature des objets enfouis et leur possibilité de provoquer une anomalie sur la ou les grandeurs mesurées (contraste de propriété physiques) ;</a:t>
            </a:r>
          </a:p>
          <a:p>
            <a:r>
              <a:rPr lang="fr-FR" sz="2800" dirty="0"/>
              <a:t>Du coût de la mise en œuvre ;</a:t>
            </a:r>
          </a:p>
          <a:p>
            <a:r>
              <a:rPr lang="fr-FR" sz="2800" dirty="0"/>
              <a:t>De la sensibilité de la méthode au bruit géophysique.</a:t>
            </a:r>
          </a:p>
        </p:txBody>
      </p:sp>
    </p:spTree>
    <p:extLst>
      <p:ext uri="{BB962C8B-B14F-4D97-AF65-F5344CB8AC3E}">
        <p14:creationId xmlns:p14="http://schemas.microsoft.com/office/powerpoint/2010/main" val="350398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DC4A88-CD98-4345-A71A-B097D12115AC}"/>
              </a:ext>
            </a:extLst>
          </p:cNvPr>
          <p:cNvSpPr>
            <a:spLocks noGrp="1"/>
          </p:cNvSpPr>
          <p:nvPr>
            <p:ph type="title"/>
          </p:nvPr>
        </p:nvSpPr>
        <p:spPr/>
        <p:txBody>
          <a:bodyPr/>
          <a:lstStyle/>
          <a:p>
            <a:r>
              <a:rPr lang="fr-FR" dirty="0"/>
              <a:t>LES MÉTHODES ÉLECTRIQUES : </a:t>
            </a:r>
            <a:br>
              <a:rPr lang="fr-FR" dirty="0"/>
            </a:br>
            <a:r>
              <a:rPr lang="fr-FR" dirty="0"/>
              <a:t>RÉSISTIVITÉ DES MATÉRIAUX</a:t>
            </a:r>
          </a:p>
        </p:txBody>
      </p:sp>
      <p:sp>
        <p:nvSpPr>
          <p:cNvPr id="3" name="Espace réservé du contenu 2">
            <a:extLst>
              <a:ext uri="{FF2B5EF4-FFF2-40B4-BE49-F238E27FC236}">
                <a16:creationId xmlns:a16="http://schemas.microsoft.com/office/drawing/2014/main" id="{B6FCB248-4343-4B35-A819-01F6867E8CBC}"/>
              </a:ext>
            </a:extLst>
          </p:cNvPr>
          <p:cNvSpPr>
            <a:spLocks noGrp="1"/>
          </p:cNvSpPr>
          <p:nvPr>
            <p:ph idx="1"/>
          </p:nvPr>
        </p:nvSpPr>
        <p:spPr>
          <a:xfrm>
            <a:off x="839416" y="1828799"/>
            <a:ext cx="10585176" cy="4572001"/>
          </a:xfrm>
        </p:spPr>
        <p:txBody>
          <a:bodyPr>
            <a:normAutofit/>
          </a:bodyPr>
          <a:lstStyle/>
          <a:p>
            <a:r>
              <a:rPr lang="fr-FR" sz="2800" dirty="0"/>
              <a:t>Les méthodes électriques sont basées sur l'étude de la propagation du courant électrique dans le sous-sol. </a:t>
            </a:r>
          </a:p>
          <a:p>
            <a:r>
              <a:rPr lang="fr-FR" sz="2800" dirty="0"/>
              <a:t>La possibilité de distinguer électriquement les diverses formations du sous-sol résulte du fait que celles-ci possèdent souvent des résistivités électriques différentes. </a:t>
            </a:r>
          </a:p>
          <a:p>
            <a:r>
              <a:rPr lang="fr-FR" sz="2800" dirty="0"/>
              <a:t>Les méthodes électriques permettent d'identifier à partir de la surface les structures qui différent de la norme par leurs résistivités.</a:t>
            </a:r>
          </a:p>
        </p:txBody>
      </p:sp>
    </p:spTree>
    <p:extLst>
      <p:ext uri="{BB962C8B-B14F-4D97-AF65-F5344CB8AC3E}">
        <p14:creationId xmlns:p14="http://schemas.microsoft.com/office/powerpoint/2010/main" val="188662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42932-43D3-40E7-B2E3-FF06F2392B46}"/>
              </a:ext>
            </a:extLst>
          </p:cNvPr>
          <p:cNvSpPr>
            <a:spLocks noGrp="1"/>
          </p:cNvSpPr>
          <p:nvPr>
            <p:ph type="title"/>
          </p:nvPr>
        </p:nvSpPr>
        <p:spPr/>
        <p:txBody>
          <a:bodyPr/>
          <a:lstStyle/>
          <a:p>
            <a:r>
              <a:rPr lang="fr-FR" dirty="0"/>
              <a:t>La résistivité</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B83BC4B-03DE-48B8-B52A-749DF43C8DF6}"/>
                  </a:ext>
                </a:extLst>
              </p:cNvPr>
              <p:cNvSpPr>
                <a:spLocks noGrp="1"/>
              </p:cNvSpPr>
              <p:nvPr>
                <p:ph idx="1"/>
              </p:nvPr>
            </p:nvSpPr>
            <p:spPr>
              <a:xfrm>
                <a:off x="839416" y="1628801"/>
                <a:ext cx="10729192" cy="4772000"/>
              </a:xfrm>
            </p:spPr>
            <p:txBody>
              <a:bodyPr>
                <a:normAutofit/>
              </a:bodyPr>
              <a:lstStyle/>
              <a:p>
                <a:r>
                  <a:rPr lang="fr-FR" sz="2800" dirty="0">
                    <a:effectLst>
                      <a:outerShdw blurRad="38100" dist="38100" dir="2700000" algn="tl">
                        <a:srgbClr val="000000">
                          <a:alpha val="43137"/>
                        </a:srgbClr>
                      </a:outerShdw>
                    </a:effectLst>
                  </a:rPr>
                  <a:t>Définition: </a:t>
                </a:r>
                <a:r>
                  <a:rPr lang="fr-FR" sz="2800" dirty="0"/>
                  <a:t>La résistivité </a:t>
                </a:r>
                <a:r>
                  <a:rPr lang="el-GR" sz="2800" dirty="0">
                    <a:latin typeface="Arial" panose="020B0604020202020204" pitchFamily="34" charset="0"/>
                    <a:cs typeface="Arial" panose="020B0604020202020204" pitchFamily="34" charset="0"/>
                  </a:rPr>
                  <a:t>ρ</a:t>
                </a:r>
                <a:r>
                  <a:rPr lang="fr-FR" sz="2800" dirty="0"/>
                  <a:t> d'un milieu est la propriété physique qui détermine la capacité de ce milieu à s’opposer au passage d’un courant électrique. </a:t>
                </a:r>
              </a:p>
              <a:p>
                <a:r>
                  <a:rPr lang="fr-FR" sz="2800" dirty="0"/>
                  <a:t>On considère un courant électrique qui traverse de manière uniforme un cylindre d’une section à l’autre. La résistivité est la résistance ohmique d'un cylindre de section S et de longueur L. </a:t>
                </a:r>
              </a:p>
              <a:p>
                <a:endParaRPr lang="fr-FR" sz="2800" dirty="0"/>
              </a:p>
              <a:p>
                <a:pPr marL="0" indent="0">
                  <a:buNone/>
                </a:pPr>
                <a14:m>
                  <m:oMathPara xmlns:m="http://schemas.openxmlformats.org/officeDocument/2006/math">
                    <m:oMathParaPr>
                      <m:jc m:val="center"/>
                    </m:oMathParaPr>
                    <m:oMath xmlns:m="http://schemas.openxmlformats.org/officeDocument/2006/math">
                      <m:r>
                        <a:rPr lang="fr-FR" sz="2800" b="0" i="1" smtClean="0">
                          <a:latin typeface="Cambria Math" panose="02040503050406030204" pitchFamily="18" charset="0"/>
                        </a:rPr>
                        <m:t>𝑅</m:t>
                      </m:r>
                      <m:r>
                        <a:rPr lang="fr-FR" sz="2800" b="0" i="1" smtClean="0">
                          <a:latin typeface="Cambria Math" panose="02040503050406030204" pitchFamily="18" charset="0"/>
                        </a:rPr>
                        <m:t>=</m:t>
                      </m:r>
                      <m:r>
                        <a:rPr lang="fr-FR" sz="2800" b="0" i="1" smtClean="0">
                          <a:latin typeface="Cambria Math" panose="02040503050406030204" pitchFamily="18" charset="0"/>
                          <a:ea typeface="Cambria Math" panose="02040503050406030204" pitchFamily="18" charset="0"/>
                        </a:rPr>
                        <m:t>𝜌</m:t>
                      </m:r>
                      <m:f>
                        <m:fPr>
                          <m:ctrlPr>
                            <a:rPr lang="fr-FR" sz="2800" b="0" i="1" smtClean="0">
                              <a:latin typeface="Cambria Math" panose="02040503050406030204" pitchFamily="18" charset="0"/>
                              <a:ea typeface="Cambria Math" panose="02040503050406030204" pitchFamily="18" charset="0"/>
                            </a:rPr>
                          </m:ctrlPr>
                        </m:fPr>
                        <m:num>
                          <m:r>
                            <a:rPr lang="fr-FR" sz="2800" b="0" i="1" smtClean="0">
                              <a:latin typeface="Cambria Math" panose="02040503050406030204" pitchFamily="18" charset="0"/>
                              <a:ea typeface="Cambria Math" panose="02040503050406030204" pitchFamily="18" charset="0"/>
                            </a:rPr>
                            <m:t>𝐿</m:t>
                          </m:r>
                        </m:num>
                        <m:den>
                          <m:r>
                            <a:rPr lang="fr-FR" sz="2800" b="0" i="1" smtClean="0">
                              <a:latin typeface="Cambria Math" panose="02040503050406030204" pitchFamily="18" charset="0"/>
                              <a:ea typeface="Cambria Math" panose="02040503050406030204" pitchFamily="18" charset="0"/>
                            </a:rPr>
                            <m:t>𝑆</m:t>
                          </m:r>
                        </m:den>
                      </m:f>
                    </m:oMath>
                  </m:oMathPara>
                </a14:m>
                <a:endParaRPr lang="fr-FR" sz="2800" dirty="0"/>
              </a:p>
              <a:p>
                <a:r>
                  <a:rPr lang="fr-FR" sz="2800" dirty="0"/>
                  <a:t>Avec : R = résistance (ohms) et </a:t>
                </a:r>
                <a:r>
                  <a:rPr lang="el-GR" sz="2800" dirty="0">
                    <a:latin typeface="Arial" panose="020B0604020202020204" pitchFamily="34" charset="0"/>
                    <a:cs typeface="Arial" panose="020B0604020202020204" pitchFamily="34" charset="0"/>
                  </a:rPr>
                  <a:t>ρ</a:t>
                </a:r>
                <a:r>
                  <a:rPr lang="fr-FR" sz="2800" dirty="0"/>
                  <a:t>= résistivité (</a:t>
                </a:r>
                <a:r>
                  <a:rPr lang="el-GR" sz="2800" dirty="0">
                    <a:latin typeface="Arial" panose="020B0604020202020204" pitchFamily="34" charset="0"/>
                    <a:cs typeface="Arial" panose="020B0604020202020204" pitchFamily="34" charset="0"/>
                  </a:rPr>
                  <a:t>Ω</a:t>
                </a:r>
                <a:r>
                  <a:rPr lang="fr-FR" sz="2800" dirty="0"/>
                  <a:t>m)</a:t>
                </a:r>
              </a:p>
            </p:txBody>
          </p:sp>
        </mc:Choice>
        <mc:Fallback xmlns="">
          <p:sp>
            <p:nvSpPr>
              <p:cNvPr id="3" name="Espace réservé du contenu 2">
                <a:extLst>
                  <a:ext uri="{FF2B5EF4-FFF2-40B4-BE49-F238E27FC236}">
                    <a16:creationId xmlns:a16="http://schemas.microsoft.com/office/drawing/2014/main" id="{8B83BC4B-03DE-48B8-B52A-749DF43C8DF6}"/>
                  </a:ext>
                </a:extLst>
              </p:cNvPr>
              <p:cNvSpPr>
                <a:spLocks noGrp="1" noRot="1" noChangeAspect="1" noMove="1" noResize="1" noEditPoints="1" noAdjustHandles="1" noChangeArrowheads="1" noChangeShapeType="1" noTextEdit="1"/>
              </p:cNvSpPr>
              <p:nvPr>
                <p:ph idx="1"/>
              </p:nvPr>
            </p:nvSpPr>
            <p:spPr>
              <a:xfrm>
                <a:off x="839416" y="1628801"/>
                <a:ext cx="10729192" cy="4772000"/>
              </a:xfrm>
              <a:blipFill>
                <a:blip r:embed="rId2"/>
                <a:stretch>
                  <a:fillRect l="-1080" t="-2171"/>
                </a:stretch>
              </a:blipFill>
            </p:spPr>
            <p:txBody>
              <a:bodyPr/>
              <a:lstStyle/>
              <a:p>
                <a:r>
                  <a:rPr lang="fr-FR">
                    <a:noFill/>
                  </a:rPr>
                  <a:t> </a:t>
                </a:r>
              </a:p>
            </p:txBody>
          </p:sp>
        </mc:Fallback>
      </mc:AlternateContent>
    </p:spTree>
    <p:extLst>
      <p:ext uri="{BB962C8B-B14F-4D97-AF65-F5344CB8AC3E}">
        <p14:creationId xmlns:p14="http://schemas.microsoft.com/office/powerpoint/2010/main" val="57620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A5515-E8B7-46DB-B2EE-28312BF80F5E}"/>
              </a:ext>
            </a:extLst>
          </p:cNvPr>
          <p:cNvSpPr>
            <a:spLocks noGrp="1"/>
          </p:cNvSpPr>
          <p:nvPr>
            <p:ph type="title"/>
          </p:nvPr>
        </p:nvSpPr>
        <p:spPr/>
        <p:txBody>
          <a:bodyPr/>
          <a:lstStyle/>
          <a:p>
            <a:r>
              <a:rPr lang="fr-FR" dirty="0"/>
              <a:t>La conduction du courant dans la proche surface </a:t>
            </a:r>
          </a:p>
        </p:txBody>
      </p:sp>
      <p:sp>
        <p:nvSpPr>
          <p:cNvPr id="3" name="Espace réservé du contenu 2">
            <a:extLst>
              <a:ext uri="{FF2B5EF4-FFF2-40B4-BE49-F238E27FC236}">
                <a16:creationId xmlns:a16="http://schemas.microsoft.com/office/drawing/2014/main" id="{B7955E2B-CA49-496F-891C-F6D5A06FD216}"/>
              </a:ext>
            </a:extLst>
          </p:cNvPr>
          <p:cNvSpPr>
            <a:spLocks noGrp="1"/>
          </p:cNvSpPr>
          <p:nvPr>
            <p:ph idx="1"/>
          </p:nvPr>
        </p:nvSpPr>
        <p:spPr>
          <a:xfrm>
            <a:off x="191344" y="1556792"/>
            <a:ext cx="12000656" cy="5301207"/>
          </a:xfrm>
        </p:spPr>
        <p:txBody>
          <a:bodyPr>
            <a:normAutofit fontScale="92500" lnSpcReduction="10000"/>
          </a:bodyPr>
          <a:lstStyle/>
          <a:p>
            <a:pPr marL="0" indent="0">
              <a:buNone/>
            </a:pPr>
            <a:r>
              <a:rPr lang="fr-FR" sz="3200" dirty="0"/>
              <a:t>Un sol, une roche, conduisent l'électricité le plus souvent grâce à l'eau qu'ils contiennent (conductivité électrolytique). Cela signifie que ce sont les ions qui transportent des charges sous l'effet du champ électrique et un déplacement de charges électriques.</a:t>
            </a:r>
          </a:p>
          <a:p>
            <a:pPr marL="0" indent="0">
              <a:buNone/>
            </a:pPr>
            <a:r>
              <a:rPr lang="fr-FR" sz="3200" dirty="0"/>
              <a:t>La résistivité d'une roche va dépendre de: </a:t>
            </a:r>
          </a:p>
          <a:p>
            <a:pPr>
              <a:buFont typeface="Arial" panose="020B0604020202020204" pitchFamily="34" charset="0"/>
              <a:buChar char="•"/>
            </a:pPr>
            <a:r>
              <a:rPr lang="fr-FR" sz="3200" dirty="0"/>
              <a:t>La qualité de l'électrolyte, c'est-à-dire de la résistivité de l'eau d'imbibition </a:t>
            </a:r>
            <a:r>
              <a:rPr lang="el-GR" sz="3200" dirty="0">
                <a:latin typeface="Arial" panose="020B0604020202020204" pitchFamily="34" charset="0"/>
                <a:cs typeface="Arial" panose="020B0604020202020204" pitchFamily="34" charset="0"/>
              </a:rPr>
              <a:t>ρ</a:t>
            </a:r>
            <a:r>
              <a:rPr lang="fr-FR" sz="3200" baseline="-25000" dirty="0"/>
              <a:t>w</a:t>
            </a:r>
            <a:r>
              <a:rPr lang="fr-FR" sz="3200" dirty="0"/>
              <a:t> et par conséquent de la quantité de sels dissous. </a:t>
            </a:r>
          </a:p>
          <a:p>
            <a:pPr>
              <a:buFont typeface="Arial" panose="020B0604020202020204" pitchFamily="34" charset="0"/>
              <a:buChar char="•"/>
            </a:pPr>
            <a:r>
              <a:rPr lang="fr-FR" sz="3200" dirty="0"/>
              <a:t>La quantité d'électrolyte contenu dans l'unité de volume de la roche (porosité) </a:t>
            </a:r>
          </a:p>
          <a:p>
            <a:pPr>
              <a:buFont typeface="Arial" panose="020B0604020202020204" pitchFamily="34" charset="0"/>
              <a:buChar char="•"/>
            </a:pPr>
            <a:r>
              <a:rPr lang="fr-FR" sz="3200" dirty="0"/>
              <a:t>La saturation</a:t>
            </a:r>
          </a:p>
          <a:p>
            <a:pPr>
              <a:buFont typeface="Arial" panose="020B0604020202020204" pitchFamily="34" charset="0"/>
              <a:buChar char="•"/>
            </a:pPr>
            <a:r>
              <a:rPr lang="fr-FR" sz="3200" dirty="0"/>
              <a:t>La température</a:t>
            </a:r>
          </a:p>
        </p:txBody>
      </p:sp>
    </p:spTree>
    <p:extLst>
      <p:ext uri="{BB962C8B-B14F-4D97-AF65-F5344CB8AC3E}">
        <p14:creationId xmlns:p14="http://schemas.microsoft.com/office/powerpoint/2010/main" val="235850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8D4DC-500A-4008-8590-A652DD3C2CBA}"/>
              </a:ext>
            </a:extLst>
          </p:cNvPr>
          <p:cNvSpPr>
            <a:spLocks noGrp="1"/>
          </p:cNvSpPr>
          <p:nvPr>
            <p:ph type="title"/>
          </p:nvPr>
        </p:nvSpPr>
        <p:spPr/>
        <p:txBody>
          <a:bodyPr/>
          <a:lstStyle/>
          <a:p>
            <a:r>
              <a:rPr lang="fr-FR" dirty="0"/>
              <a:t>La qualité de l’électrolyte (salinité)</a:t>
            </a:r>
          </a:p>
        </p:txBody>
      </p:sp>
      <p:sp>
        <p:nvSpPr>
          <p:cNvPr id="3" name="Espace réservé du contenu 2">
            <a:extLst>
              <a:ext uri="{FF2B5EF4-FFF2-40B4-BE49-F238E27FC236}">
                <a16:creationId xmlns:a16="http://schemas.microsoft.com/office/drawing/2014/main" id="{DD729BC1-FA74-479D-A2FB-F0D948F1D28A}"/>
              </a:ext>
            </a:extLst>
          </p:cNvPr>
          <p:cNvSpPr>
            <a:spLocks noGrp="1"/>
          </p:cNvSpPr>
          <p:nvPr>
            <p:ph idx="1"/>
          </p:nvPr>
        </p:nvSpPr>
        <p:spPr>
          <a:xfrm>
            <a:off x="623392" y="1772816"/>
            <a:ext cx="10729192" cy="4572001"/>
          </a:xfrm>
        </p:spPr>
        <p:txBody>
          <a:bodyPr>
            <a:normAutofit/>
          </a:bodyPr>
          <a:lstStyle/>
          <a:p>
            <a:r>
              <a:rPr lang="fr-FR" sz="2800" dirty="0"/>
              <a:t>La conductibilité d'un électrolyte dépend en fait de la teneur en ions et de la mobilité des différents ions en solution et du degré de dissociation. </a:t>
            </a:r>
          </a:p>
          <a:p>
            <a:r>
              <a:rPr lang="fr-FR" sz="2800" dirty="0"/>
              <a:t>La mobilité des ions étant différente pour chaque ion, on a par exemple les vitesses limites suivantes:</a:t>
            </a:r>
          </a:p>
        </p:txBody>
      </p:sp>
      <p:pic>
        <p:nvPicPr>
          <p:cNvPr id="5" name="Image 4">
            <a:extLst>
              <a:ext uri="{FF2B5EF4-FFF2-40B4-BE49-F238E27FC236}">
                <a16:creationId xmlns:a16="http://schemas.microsoft.com/office/drawing/2014/main" id="{4403CDAE-79D4-40A7-843A-DA5487401469}"/>
              </a:ext>
            </a:extLst>
          </p:cNvPr>
          <p:cNvPicPr>
            <a:picLocks noChangeAspect="1"/>
          </p:cNvPicPr>
          <p:nvPr/>
        </p:nvPicPr>
        <p:blipFill rotWithShape="1">
          <a:blip r:embed="rId2"/>
          <a:srcRect l="15744" t="46849" r="35235" b="21636"/>
          <a:stretch/>
        </p:blipFill>
        <p:spPr>
          <a:xfrm>
            <a:off x="2351584" y="4298367"/>
            <a:ext cx="6624736" cy="2394483"/>
          </a:xfrm>
          <a:prstGeom prst="rect">
            <a:avLst/>
          </a:prstGeom>
        </p:spPr>
      </p:pic>
    </p:spTree>
    <p:extLst>
      <p:ext uri="{BB962C8B-B14F-4D97-AF65-F5344CB8AC3E}">
        <p14:creationId xmlns:p14="http://schemas.microsoft.com/office/powerpoint/2010/main" val="301307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EDE5E-E3DE-4309-96C9-AAC2F3F5B55F}"/>
              </a:ext>
            </a:extLst>
          </p:cNvPr>
          <p:cNvSpPr>
            <a:spLocks noGrp="1"/>
          </p:cNvSpPr>
          <p:nvPr>
            <p:ph type="title"/>
          </p:nvPr>
        </p:nvSpPr>
        <p:spPr/>
        <p:txBody>
          <a:bodyPr/>
          <a:lstStyle/>
          <a:p>
            <a:r>
              <a:rPr lang="fr-FR" dirty="0"/>
              <a:t>Voici les résistivités de différents types d’eau :</a:t>
            </a:r>
          </a:p>
        </p:txBody>
      </p:sp>
      <p:sp>
        <p:nvSpPr>
          <p:cNvPr id="3" name="Espace réservé du contenu 2">
            <a:extLst>
              <a:ext uri="{FF2B5EF4-FFF2-40B4-BE49-F238E27FC236}">
                <a16:creationId xmlns:a16="http://schemas.microsoft.com/office/drawing/2014/main" id="{AAB7CBE7-E9D7-4CE7-A966-2F67E1644C87}"/>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AA4E33D1-528B-4D0F-BAE6-2E3EE68BA318}"/>
              </a:ext>
            </a:extLst>
          </p:cNvPr>
          <p:cNvPicPr>
            <a:picLocks noChangeAspect="1"/>
          </p:cNvPicPr>
          <p:nvPr/>
        </p:nvPicPr>
        <p:blipFill rotWithShape="1">
          <a:blip r:embed="rId2"/>
          <a:srcRect l="15154" t="35293" r="16925" b="24788"/>
          <a:stretch/>
        </p:blipFill>
        <p:spPr>
          <a:xfrm>
            <a:off x="45432" y="1556792"/>
            <a:ext cx="12203461" cy="4032448"/>
          </a:xfrm>
          <a:prstGeom prst="rect">
            <a:avLst/>
          </a:prstGeom>
        </p:spPr>
      </p:pic>
    </p:spTree>
    <p:extLst>
      <p:ext uri="{BB962C8B-B14F-4D97-AF65-F5344CB8AC3E}">
        <p14:creationId xmlns:p14="http://schemas.microsoft.com/office/powerpoint/2010/main" val="232253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4BC63C-5626-419E-B80D-8DD144327CC6}"/>
              </a:ext>
            </a:extLst>
          </p:cNvPr>
          <p:cNvSpPr>
            <a:spLocks noGrp="1"/>
          </p:cNvSpPr>
          <p:nvPr>
            <p:ph type="title"/>
          </p:nvPr>
        </p:nvSpPr>
        <p:spPr>
          <a:xfrm>
            <a:off x="7635240" y="2060848"/>
            <a:ext cx="3932237" cy="2892152"/>
          </a:xfrm>
        </p:spPr>
        <p:txBody>
          <a:bodyPr>
            <a:normAutofit/>
          </a:bodyPr>
          <a:lstStyle/>
          <a:p>
            <a:r>
              <a:rPr lang="fr-FR" dirty="0"/>
              <a:t>Quelques exemples de résistivité des roches</a:t>
            </a:r>
          </a:p>
        </p:txBody>
      </p:sp>
      <p:sp>
        <p:nvSpPr>
          <p:cNvPr id="4" name="Espace réservé du texte 3">
            <a:extLst>
              <a:ext uri="{FF2B5EF4-FFF2-40B4-BE49-F238E27FC236}">
                <a16:creationId xmlns:a16="http://schemas.microsoft.com/office/drawing/2014/main" id="{5DBF987B-5737-42CA-94C5-271A07A6D7D7}"/>
              </a:ext>
            </a:extLst>
          </p:cNvPr>
          <p:cNvSpPr>
            <a:spLocks noGrp="1"/>
          </p:cNvSpPr>
          <p:nvPr>
            <p:ph type="body" sz="half" idx="2"/>
          </p:nvPr>
        </p:nvSpPr>
        <p:spPr/>
        <p:txBody>
          <a:bodyPr/>
          <a:lstStyle/>
          <a:p>
            <a:endParaRPr lang="fr-FR"/>
          </a:p>
        </p:txBody>
      </p:sp>
      <p:pic>
        <p:nvPicPr>
          <p:cNvPr id="5" name="Espace réservé pour une image  4">
            <a:extLst>
              <a:ext uri="{FF2B5EF4-FFF2-40B4-BE49-F238E27FC236}">
                <a16:creationId xmlns:a16="http://schemas.microsoft.com/office/drawing/2014/main" id="{B42277A2-DBAC-4ECF-A89C-060CDE05A6F4}"/>
              </a:ext>
            </a:extLst>
          </p:cNvPr>
          <p:cNvPicPr>
            <a:picLocks noGrp="1" noChangeAspect="1"/>
          </p:cNvPicPr>
          <p:nvPr>
            <p:ph type="pic" idx="1"/>
          </p:nvPr>
        </p:nvPicPr>
        <p:blipFill rotWithShape="1">
          <a:blip r:embed="rId2"/>
          <a:srcRect l="24611" t="19551" r="25213" b="10100"/>
          <a:stretch/>
        </p:blipFill>
        <p:spPr>
          <a:xfrm>
            <a:off x="28065" y="0"/>
            <a:ext cx="7231634" cy="6824972"/>
          </a:xfrm>
          <a:prstGeom prst="rect">
            <a:avLst/>
          </a:prstGeom>
        </p:spPr>
      </p:pic>
    </p:spTree>
    <p:extLst>
      <p:ext uri="{BB962C8B-B14F-4D97-AF65-F5344CB8AC3E}">
        <p14:creationId xmlns:p14="http://schemas.microsoft.com/office/powerpoint/2010/main" val="30073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52C5A-E5AA-4DA5-8A8F-E07D234A8310}"/>
              </a:ext>
            </a:extLst>
          </p:cNvPr>
          <p:cNvSpPr>
            <a:spLocks noGrp="1"/>
          </p:cNvSpPr>
          <p:nvPr>
            <p:ph type="title"/>
          </p:nvPr>
        </p:nvSpPr>
        <p:spPr/>
        <p:txBody>
          <a:bodyPr/>
          <a:lstStyle/>
          <a:p>
            <a:r>
              <a:rPr lang="fr-FR" dirty="0"/>
              <a:t>LES MÉTHODES ÉLECTRIQUES : </a:t>
            </a:r>
            <a:br>
              <a:rPr lang="fr-FR" dirty="0"/>
            </a:br>
            <a:r>
              <a:rPr lang="fr-FR" dirty="0"/>
              <a:t>TECHNIQUES DE PROSPECTION</a:t>
            </a:r>
          </a:p>
        </p:txBody>
      </p:sp>
      <p:sp>
        <p:nvSpPr>
          <p:cNvPr id="3" name="Espace réservé du contenu 2">
            <a:extLst>
              <a:ext uri="{FF2B5EF4-FFF2-40B4-BE49-F238E27FC236}">
                <a16:creationId xmlns:a16="http://schemas.microsoft.com/office/drawing/2014/main" id="{5B8CCA52-337F-4F0D-87DB-E0458EFBE6B8}"/>
              </a:ext>
            </a:extLst>
          </p:cNvPr>
          <p:cNvSpPr>
            <a:spLocks noGrp="1"/>
          </p:cNvSpPr>
          <p:nvPr>
            <p:ph idx="1"/>
          </p:nvPr>
        </p:nvSpPr>
        <p:spPr>
          <a:xfrm>
            <a:off x="0" y="1556792"/>
            <a:ext cx="12192000" cy="5301207"/>
          </a:xfrm>
        </p:spPr>
        <p:txBody>
          <a:bodyPr>
            <a:normAutofit/>
          </a:bodyPr>
          <a:lstStyle/>
          <a:p>
            <a:pPr>
              <a:lnSpc>
                <a:spcPct val="150000"/>
              </a:lnSpc>
            </a:pPr>
            <a:r>
              <a:rPr lang="fr-FR" sz="2800" dirty="0"/>
              <a:t>La correspondance entre la résistivité et le faciès géologique est une notion d'une grande importance pratique. </a:t>
            </a:r>
          </a:p>
          <a:p>
            <a:pPr>
              <a:lnSpc>
                <a:spcPct val="150000"/>
              </a:lnSpc>
            </a:pPr>
            <a:r>
              <a:rPr lang="fr-FR" sz="2800" dirty="0"/>
              <a:t>Parfois, certains faciès, des argiles par exemple, gardent pratiquement la même résistivité sur des centaines de kilomètres; </a:t>
            </a:r>
          </a:p>
          <a:p>
            <a:pPr>
              <a:lnSpc>
                <a:spcPct val="150000"/>
              </a:lnSpc>
            </a:pPr>
            <a:r>
              <a:rPr lang="fr-FR" sz="2800" dirty="0"/>
              <a:t>En général, la résistivité d'une formation est moins constante et peut évoluer progressivement le long d'une même formation spécialement dans les dépôts quaternaires.</a:t>
            </a:r>
          </a:p>
        </p:txBody>
      </p:sp>
    </p:spTree>
    <p:extLst>
      <p:ext uri="{BB962C8B-B14F-4D97-AF65-F5344CB8AC3E}">
        <p14:creationId xmlns:p14="http://schemas.microsoft.com/office/powerpoint/2010/main" val="31257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87012-7672-46F9-B8A2-3A4DFBC58641}"/>
              </a:ext>
            </a:extLst>
          </p:cNvPr>
          <p:cNvSpPr>
            <a:spLocks noGrp="1"/>
          </p:cNvSpPr>
          <p:nvPr>
            <p:ph type="title"/>
          </p:nvPr>
        </p:nvSpPr>
        <p:spPr/>
        <p:txBody>
          <a:bodyPr/>
          <a:lstStyle/>
          <a:p>
            <a:r>
              <a:rPr lang="fr-FR" dirty="0"/>
              <a:t>Répartition du potentiel - Principe de superposition</a:t>
            </a:r>
          </a:p>
        </p:txBody>
      </p:sp>
      <p:sp>
        <p:nvSpPr>
          <p:cNvPr id="3" name="Espace réservé du contenu 2">
            <a:extLst>
              <a:ext uri="{FF2B5EF4-FFF2-40B4-BE49-F238E27FC236}">
                <a16:creationId xmlns:a16="http://schemas.microsoft.com/office/drawing/2014/main" id="{5A6C1285-C999-4B29-97B9-458B2AF31A70}"/>
              </a:ext>
            </a:extLst>
          </p:cNvPr>
          <p:cNvSpPr>
            <a:spLocks noGrp="1"/>
          </p:cNvSpPr>
          <p:nvPr>
            <p:ph idx="1"/>
          </p:nvPr>
        </p:nvSpPr>
        <p:spPr>
          <a:xfrm>
            <a:off x="191344" y="1828799"/>
            <a:ext cx="4968552" cy="5029201"/>
          </a:xfrm>
        </p:spPr>
        <p:txBody>
          <a:bodyPr>
            <a:normAutofit lnSpcReduction="10000"/>
          </a:bodyPr>
          <a:lstStyle/>
          <a:p>
            <a:r>
              <a:rPr lang="fr-FR" sz="2800" dirty="0"/>
              <a:t>Dans la pratique, il existe deux électrodes d'émission de courant A et B afin de fermer le circuit électrique. Le courant envoyé par A+ (source) sera recueilli par B- (puits), mais d'après le principe de superposition, le potentiel en un point M sera le même si l'on envoie indépendamment un courant +I par A ou un courant -I par B.</a:t>
            </a:r>
          </a:p>
        </p:txBody>
      </p:sp>
      <p:pic>
        <p:nvPicPr>
          <p:cNvPr id="5" name="Image 4">
            <a:extLst>
              <a:ext uri="{FF2B5EF4-FFF2-40B4-BE49-F238E27FC236}">
                <a16:creationId xmlns:a16="http://schemas.microsoft.com/office/drawing/2014/main" id="{5E269DC3-4F92-446F-AB92-DCF5F00F93BA}"/>
              </a:ext>
            </a:extLst>
          </p:cNvPr>
          <p:cNvPicPr>
            <a:picLocks noChangeAspect="1"/>
          </p:cNvPicPr>
          <p:nvPr/>
        </p:nvPicPr>
        <p:blipFill rotWithShape="1">
          <a:blip r:embed="rId2"/>
          <a:srcRect l="24603" t="26631" r="33462" b="23737"/>
          <a:stretch/>
        </p:blipFill>
        <p:spPr>
          <a:xfrm>
            <a:off x="5212892" y="1700808"/>
            <a:ext cx="6952174" cy="5256584"/>
          </a:xfrm>
          <a:prstGeom prst="rect">
            <a:avLst/>
          </a:prstGeom>
        </p:spPr>
      </p:pic>
      <p:sp>
        <p:nvSpPr>
          <p:cNvPr id="6" name="ZoneTexte 5">
            <a:extLst>
              <a:ext uri="{FF2B5EF4-FFF2-40B4-BE49-F238E27FC236}">
                <a16:creationId xmlns:a16="http://schemas.microsoft.com/office/drawing/2014/main" id="{C35839F4-24F5-4F1C-B25B-4D75CD388E12}"/>
              </a:ext>
            </a:extLst>
          </p:cNvPr>
          <p:cNvSpPr txBox="1"/>
          <p:nvPr/>
        </p:nvSpPr>
        <p:spPr>
          <a:xfrm>
            <a:off x="5879976" y="6264696"/>
            <a:ext cx="3672408" cy="692696"/>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2785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6CAEB-83BB-4952-9515-E8FDF5F2CF48}"/>
              </a:ext>
            </a:extLst>
          </p:cNvPr>
          <p:cNvSpPr>
            <a:spLocks noGrp="1"/>
          </p:cNvSpPr>
          <p:nvPr>
            <p:ph type="title"/>
          </p:nvPr>
        </p:nvSpPr>
        <p:spPr/>
        <p:txBody>
          <a:bodyPr/>
          <a:lstStyle/>
          <a:p>
            <a:r>
              <a:rPr lang="fr-FR" dirty="0"/>
              <a:t>Définition : </a:t>
            </a:r>
          </a:p>
        </p:txBody>
      </p:sp>
      <p:sp>
        <p:nvSpPr>
          <p:cNvPr id="3" name="Espace réservé du contenu 2">
            <a:extLst>
              <a:ext uri="{FF2B5EF4-FFF2-40B4-BE49-F238E27FC236}">
                <a16:creationId xmlns:a16="http://schemas.microsoft.com/office/drawing/2014/main" id="{E9B23B46-0E54-43B9-AB79-5A2274FB341A}"/>
              </a:ext>
            </a:extLst>
          </p:cNvPr>
          <p:cNvSpPr>
            <a:spLocks noGrp="1"/>
          </p:cNvSpPr>
          <p:nvPr>
            <p:ph idx="1"/>
          </p:nvPr>
        </p:nvSpPr>
        <p:spPr>
          <a:xfrm>
            <a:off x="1088620" y="1844824"/>
            <a:ext cx="10624004" cy="4572001"/>
          </a:xfrm>
        </p:spPr>
        <p:txBody>
          <a:bodyPr>
            <a:normAutofit/>
          </a:bodyPr>
          <a:lstStyle/>
          <a:p>
            <a:r>
              <a:rPr lang="fr-FR" sz="2800" dirty="0"/>
              <a:t>La géophysique étudie le sous-sol grâce à ses propriétés physiques.</a:t>
            </a:r>
          </a:p>
          <a:p>
            <a:r>
              <a:rPr lang="fr-FR" sz="2800" dirty="0"/>
              <a:t>Le géophysicien va essayer de déterminer l’architecture du sous-sol en mesurant certaines propriétés physiques à partir de la surface. </a:t>
            </a:r>
          </a:p>
          <a:p>
            <a:r>
              <a:rPr lang="fr-FR" sz="2800" dirty="0"/>
              <a:t>Cette information est de prime importance pour le géologue, l’ingénieur civil …etc.</a:t>
            </a:r>
          </a:p>
        </p:txBody>
      </p:sp>
    </p:spTree>
    <p:extLst>
      <p:ext uri="{BB962C8B-B14F-4D97-AF65-F5344CB8AC3E}">
        <p14:creationId xmlns:p14="http://schemas.microsoft.com/office/powerpoint/2010/main" val="91016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31974-EB4E-4CCF-B838-4C6FB886A82A}"/>
              </a:ext>
            </a:extLst>
          </p:cNvPr>
          <p:cNvSpPr>
            <a:spLocks noGrp="1"/>
          </p:cNvSpPr>
          <p:nvPr>
            <p:ph type="title"/>
          </p:nvPr>
        </p:nvSpPr>
        <p:spPr/>
        <p:txBody>
          <a:bodyPr/>
          <a:lstStyle/>
          <a:p>
            <a:r>
              <a:rPr lang="fr-FR" dirty="0"/>
              <a:t>Potentiel et champ électrique pour un terrain hétérogène</a:t>
            </a:r>
          </a:p>
        </p:txBody>
      </p:sp>
      <p:sp>
        <p:nvSpPr>
          <p:cNvPr id="3" name="Espace réservé du contenu 2">
            <a:extLst>
              <a:ext uri="{FF2B5EF4-FFF2-40B4-BE49-F238E27FC236}">
                <a16:creationId xmlns:a16="http://schemas.microsoft.com/office/drawing/2014/main" id="{04BFBF01-51A8-4D46-AB47-8AF4876730AF}"/>
              </a:ext>
            </a:extLst>
          </p:cNvPr>
          <p:cNvSpPr>
            <a:spLocks noGrp="1"/>
          </p:cNvSpPr>
          <p:nvPr>
            <p:ph idx="1"/>
          </p:nvPr>
        </p:nvSpPr>
        <p:spPr>
          <a:xfrm>
            <a:off x="0" y="1556793"/>
            <a:ext cx="12192000" cy="848574"/>
          </a:xfrm>
        </p:spPr>
        <p:txBody>
          <a:bodyPr>
            <a:normAutofit fontScale="92500"/>
          </a:bodyPr>
          <a:lstStyle/>
          <a:p>
            <a:r>
              <a:rPr lang="fr-FR" sz="2800" dirty="0"/>
              <a:t>L'existence d'une masse relativement conductrice ou résistante dans le sous-sol va perturber la répartition des filets de courant et des lignes équipotentielles.</a:t>
            </a:r>
          </a:p>
        </p:txBody>
      </p:sp>
      <p:pic>
        <p:nvPicPr>
          <p:cNvPr id="5" name="Image 4">
            <a:extLst>
              <a:ext uri="{FF2B5EF4-FFF2-40B4-BE49-F238E27FC236}">
                <a16:creationId xmlns:a16="http://schemas.microsoft.com/office/drawing/2014/main" id="{37BB0212-CBF7-4A40-91B9-0FA94E23DECF}"/>
              </a:ext>
            </a:extLst>
          </p:cNvPr>
          <p:cNvPicPr>
            <a:picLocks noChangeAspect="1"/>
          </p:cNvPicPr>
          <p:nvPr/>
        </p:nvPicPr>
        <p:blipFill rotWithShape="1">
          <a:blip r:embed="rId2"/>
          <a:srcRect l="32281" t="17435" r="33463" b="17435"/>
          <a:stretch/>
        </p:blipFill>
        <p:spPr>
          <a:xfrm>
            <a:off x="5649" y="2405367"/>
            <a:ext cx="4176464" cy="4464496"/>
          </a:xfrm>
          <a:prstGeom prst="rect">
            <a:avLst/>
          </a:prstGeom>
        </p:spPr>
      </p:pic>
      <p:pic>
        <p:nvPicPr>
          <p:cNvPr id="7" name="Image 6">
            <a:extLst>
              <a:ext uri="{FF2B5EF4-FFF2-40B4-BE49-F238E27FC236}">
                <a16:creationId xmlns:a16="http://schemas.microsoft.com/office/drawing/2014/main" id="{BE27C1AA-7B7A-47E2-BC7D-BBE11201AE19}"/>
              </a:ext>
            </a:extLst>
          </p:cNvPr>
          <p:cNvPicPr>
            <a:picLocks noChangeAspect="1"/>
          </p:cNvPicPr>
          <p:nvPr/>
        </p:nvPicPr>
        <p:blipFill rotWithShape="1">
          <a:blip r:embed="rId3"/>
          <a:srcRect l="15744" t="20672" r="17500" b="18832"/>
          <a:stretch/>
        </p:blipFill>
        <p:spPr>
          <a:xfrm>
            <a:off x="4182113" y="2405367"/>
            <a:ext cx="8138864" cy="4452633"/>
          </a:xfrm>
          <a:prstGeom prst="rect">
            <a:avLst/>
          </a:prstGeom>
        </p:spPr>
      </p:pic>
    </p:spTree>
    <p:extLst>
      <p:ext uri="{BB962C8B-B14F-4D97-AF65-F5344CB8AC3E}">
        <p14:creationId xmlns:p14="http://schemas.microsoft.com/office/powerpoint/2010/main" val="18066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D801E-42F0-42EA-8502-527360BAAF09}"/>
              </a:ext>
            </a:extLst>
          </p:cNvPr>
          <p:cNvSpPr>
            <a:spLocks noGrp="1"/>
          </p:cNvSpPr>
          <p:nvPr>
            <p:ph type="title"/>
          </p:nvPr>
        </p:nvSpPr>
        <p:spPr/>
        <p:txBody>
          <a:bodyPr/>
          <a:lstStyle/>
          <a:p>
            <a:r>
              <a:rPr lang="fr-FR" dirty="0"/>
              <a:t>Technique de mesure: Le quadripôle de mesure</a:t>
            </a:r>
          </a:p>
        </p:txBody>
      </p:sp>
      <p:sp>
        <p:nvSpPr>
          <p:cNvPr id="3" name="Espace réservé du contenu 2">
            <a:extLst>
              <a:ext uri="{FF2B5EF4-FFF2-40B4-BE49-F238E27FC236}">
                <a16:creationId xmlns:a16="http://schemas.microsoft.com/office/drawing/2014/main" id="{581888E9-238E-4303-B228-B145F9956840}"/>
              </a:ext>
            </a:extLst>
          </p:cNvPr>
          <p:cNvSpPr>
            <a:spLocks noGrp="1"/>
          </p:cNvSpPr>
          <p:nvPr>
            <p:ph idx="1"/>
          </p:nvPr>
        </p:nvSpPr>
        <p:spPr>
          <a:xfrm>
            <a:off x="95672" y="1628800"/>
            <a:ext cx="12000656" cy="2536305"/>
          </a:xfrm>
        </p:spPr>
        <p:txBody>
          <a:bodyPr>
            <a:normAutofit/>
          </a:bodyPr>
          <a:lstStyle/>
          <a:p>
            <a:r>
              <a:rPr lang="fr-FR" sz="2800" dirty="0"/>
              <a:t>On utilise quatre électrodes AMNB dans la pratique. Si l'on ferme un circuit d'intensité I à l'aide de deux électrodes A et B, on peut mesurer la différence de potentiel V créé par le passage du courant entre deux électrodes M et N. Comme nous l’avons vu, on doit mesurer ce V dans le tiers central du dispositif (sauf exception) afin de mesurer l’effet des structures profondes et non de l’environnement direct des électrodes.</a:t>
            </a:r>
          </a:p>
        </p:txBody>
      </p:sp>
      <p:pic>
        <p:nvPicPr>
          <p:cNvPr id="5" name="Image 4">
            <a:extLst>
              <a:ext uri="{FF2B5EF4-FFF2-40B4-BE49-F238E27FC236}">
                <a16:creationId xmlns:a16="http://schemas.microsoft.com/office/drawing/2014/main" id="{CDE024EB-2B93-40FE-9419-C47DF4333CEF}"/>
              </a:ext>
            </a:extLst>
          </p:cNvPr>
          <p:cNvPicPr>
            <a:picLocks noChangeAspect="1"/>
          </p:cNvPicPr>
          <p:nvPr/>
        </p:nvPicPr>
        <p:blipFill rotWithShape="1">
          <a:blip r:embed="rId2"/>
          <a:srcRect l="17516" t="26888" r="15744" b="30041"/>
          <a:stretch/>
        </p:blipFill>
        <p:spPr>
          <a:xfrm>
            <a:off x="1847528" y="4005064"/>
            <a:ext cx="8136904" cy="2852936"/>
          </a:xfrm>
          <a:prstGeom prst="rect">
            <a:avLst/>
          </a:prstGeom>
        </p:spPr>
      </p:pic>
    </p:spTree>
    <p:extLst>
      <p:ext uri="{BB962C8B-B14F-4D97-AF65-F5344CB8AC3E}">
        <p14:creationId xmlns:p14="http://schemas.microsoft.com/office/powerpoint/2010/main" val="320971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81522F-B166-4A90-AE5D-818087165B9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F2586DE-DD9B-4C98-8A15-7DC8549723B4}"/>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C0917000-A3B5-4B09-BD70-FA951C636291}"/>
              </a:ext>
            </a:extLst>
          </p:cNvPr>
          <p:cNvPicPr>
            <a:picLocks noChangeAspect="1"/>
          </p:cNvPicPr>
          <p:nvPr/>
        </p:nvPicPr>
        <p:blipFill rotWithShape="1">
          <a:blip r:embed="rId2"/>
          <a:srcRect l="27556" t="17435" r="28738" b="14283"/>
          <a:stretch/>
        </p:blipFill>
        <p:spPr>
          <a:xfrm>
            <a:off x="1919536" y="13855"/>
            <a:ext cx="7704856" cy="6767779"/>
          </a:xfrm>
          <a:prstGeom prst="rect">
            <a:avLst/>
          </a:prstGeom>
        </p:spPr>
      </p:pic>
    </p:spTree>
    <p:extLst>
      <p:ext uri="{BB962C8B-B14F-4D97-AF65-F5344CB8AC3E}">
        <p14:creationId xmlns:p14="http://schemas.microsoft.com/office/powerpoint/2010/main" val="380792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1E12F-6FC6-45E0-A602-113E62795C7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FF58AC7-39A6-47B3-B7E2-067469D339E6}"/>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6848794-1ECA-4995-94AD-AD55D9D03437}"/>
              </a:ext>
            </a:extLst>
          </p:cNvPr>
          <p:cNvPicPr>
            <a:picLocks noChangeAspect="1"/>
          </p:cNvPicPr>
          <p:nvPr/>
        </p:nvPicPr>
        <p:blipFill rotWithShape="1">
          <a:blip r:embed="rId2"/>
          <a:srcRect l="28147" t="16580" r="28148" b="25643"/>
          <a:stretch/>
        </p:blipFill>
        <p:spPr>
          <a:xfrm>
            <a:off x="1415480" y="99220"/>
            <a:ext cx="9144000" cy="6796216"/>
          </a:xfrm>
          <a:prstGeom prst="rect">
            <a:avLst/>
          </a:prstGeom>
        </p:spPr>
      </p:pic>
    </p:spTree>
    <p:extLst>
      <p:ext uri="{BB962C8B-B14F-4D97-AF65-F5344CB8AC3E}">
        <p14:creationId xmlns:p14="http://schemas.microsoft.com/office/powerpoint/2010/main" val="35298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AAF996-BFEA-41AF-8D00-76921B634B27}"/>
              </a:ext>
            </a:extLst>
          </p:cNvPr>
          <p:cNvSpPr>
            <a:spLocks noGrp="1"/>
          </p:cNvSpPr>
          <p:nvPr>
            <p:ph type="title"/>
          </p:nvPr>
        </p:nvSpPr>
        <p:spPr/>
        <p:txBody>
          <a:bodyPr/>
          <a:lstStyle/>
          <a:p>
            <a:r>
              <a:rPr lang="fr-FR" dirty="0"/>
              <a:t>Un circuit complet de mesure se compose alors de : </a:t>
            </a:r>
          </a:p>
        </p:txBody>
      </p:sp>
      <p:sp>
        <p:nvSpPr>
          <p:cNvPr id="3" name="Espace réservé du contenu 2">
            <a:extLst>
              <a:ext uri="{FF2B5EF4-FFF2-40B4-BE49-F238E27FC236}">
                <a16:creationId xmlns:a16="http://schemas.microsoft.com/office/drawing/2014/main" id="{E27E83E5-4307-46D3-B355-F04900906664}"/>
              </a:ext>
            </a:extLst>
          </p:cNvPr>
          <p:cNvSpPr>
            <a:spLocks noGrp="1"/>
          </p:cNvSpPr>
          <p:nvPr>
            <p:ph idx="1"/>
          </p:nvPr>
        </p:nvSpPr>
        <p:spPr>
          <a:xfrm>
            <a:off x="119336" y="1628800"/>
            <a:ext cx="11582400" cy="5229200"/>
          </a:xfrm>
        </p:spPr>
        <p:txBody>
          <a:bodyPr>
            <a:normAutofit lnSpcReduction="10000"/>
          </a:bodyPr>
          <a:lstStyle/>
          <a:p>
            <a:r>
              <a:rPr lang="fr-FR" sz="2800" dirty="0">
                <a:solidFill>
                  <a:schemeClr val="accent1">
                    <a:lumMod val="75000"/>
                  </a:schemeClr>
                </a:solidFill>
                <a:effectLst>
                  <a:outerShdw blurRad="38100" dist="38100" dir="2700000" algn="tl">
                    <a:srgbClr val="000000">
                      <a:alpha val="43137"/>
                    </a:srgbClr>
                  </a:outerShdw>
                </a:effectLst>
              </a:rPr>
              <a:t>La source de courant </a:t>
            </a:r>
            <a:r>
              <a:rPr lang="fr-FR" sz="2800" dirty="0"/>
              <a:t>On utilise généralement des piles sèches de 90 volts en série. Plus rarement une génératrice à essence couplée avec un redresseur ou une batterie de voiture. </a:t>
            </a:r>
          </a:p>
          <a:p>
            <a:r>
              <a:rPr lang="fr-FR" sz="2800" dirty="0">
                <a:solidFill>
                  <a:schemeClr val="accent1">
                    <a:lumMod val="75000"/>
                  </a:schemeClr>
                </a:solidFill>
                <a:effectLst>
                  <a:outerShdw blurRad="38100" dist="38100" dir="2700000" algn="tl">
                    <a:srgbClr val="000000">
                      <a:alpha val="43137"/>
                    </a:srgbClr>
                  </a:outerShdw>
                </a:effectLst>
              </a:rPr>
              <a:t>Les électrodes d'émission A et B </a:t>
            </a:r>
            <a:r>
              <a:rPr lang="fr-FR" sz="2800" dirty="0"/>
              <a:t>Ces électrodes sont généralement constituées par des piquets d'acier inox. </a:t>
            </a:r>
          </a:p>
          <a:p>
            <a:r>
              <a:rPr lang="fr-FR" sz="2800" dirty="0">
                <a:solidFill>
                  <a:schemeClr val="accent1">
                    <a:lumMod val="75000"/>
                  </a:schemeClr>
                </a:solidFill>
                <a:effectLst>
                  <a:outerShdw blurRad="38100" dist="38100" dir="2700000" algn="tl">
                    <a:srgbClr val="000000">
                      <a:alpha val="43137"/>
                    </a:srgbClr>
                  </a:outerShdw>
                </a:effectLst>
              </a:rPr>
              <a:t>La mesure du courant I </a:t>
            </a:r>
            <a:r>
              <a:rPr lang="fr-FR" sz="2800" dirty="0"/>
              <a:t>est effectuée à l’aide d’un ampèremètre. </a:t>
            </a:r>
          </a:p>
          <a:p>
            <a:r>
              <a:rPr lang="fr-FR" sz="2800" dirty="0">
                <a:solidFill>
                  <a:schemeClr val="accent1">
                    <a:lumMod val="75000"/>
                  </a:schemeClr>
                </a:solidFill>
                <a:effectLst>
                  <a:outerShdw blurRad="38100" dist="38100" dir="2700000" algn="tl">
                    <a:srgbClr val="000000">
                      <a:alpha val="43137"/>
                    </a:srgbClr>
                  </a:outerShdw>
                </a:effectLst>
              </a:rPr>
              <a:t>Le circuit de courant </a:t>
            </a:r>
            <a:r>
              <a:rPr lang="fr-FR" sz="2800" dirty="0"/>
              <a:t>Ce sont des câbles en acier isolés. </a:t>
            </a:r>
          </a:p>
          <a:p>
            <a:r>
              <a:rPr lang="fr-FR" sz="2800" dirty="0">
                <a:solidFill>
                  <a:schemeClr val="accent1">
                    <a:lumMod val="75000"/>
                  </a:schemeClr>
                </a:solidFill>
                <a:effectLst>
                  <a:outerShdw blurRad="38100" dist="38100" dir="2700000" algn="tl">
                    <a:srgbClr val="000000">
                      <a:alpha val="43137"/>
                    </a:srgbClr>
                  </a:outerShdw>
                </a:effectLst>
              </a:rPr>
              <a:t>Les électrodes de mesure de potentiel M et N </a:t>
            </a:r>
            <a:r>
              <a:rPr lang="fr-FR" sz="2800" dirty="0"/>
              <a:t>Si la mesure de I ne pose pas en fait de réels problèmes, la mesure de ∆V est plus délicate En effet, dans le sol, M et N s'oxydent de façon différente et sont polarisées. On parle de polarisation spontanée des électrodes.</a:t>
            </a:r>
          </a:p>
        </p:txBody>
      </p:sp>
    </p:spTree>
    <p:extLst>
      <p:ext uri="{BB962C8B-B14F-4D97-AF65-F5344CB8AC3E}">
        <p14:creationId xmlns:p14="http://schemas.microsoft.com/office/powerpoint/2010/main" val="1320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FBB35-B9F7-4E81-AB60-E8DBD08DDF13}"/>
              </a:ext>
            </a:extLst>
          </p:cNvPr>
          <p:cNvSpPr>
            <a:spLocks noGrp="1"/>
          </p:cNvSpPr>
          <p:nvPr>
            <p:ph type="title"/>
          </p:nvPr>
        </p:nvSpPr>
        <p:spPr/>
        <p:txBody>
          <a:bodyPr/>
          <a:lstStyle/>
          <a:p>
            <a:r>
              <a:rPr lang="fr-FR" dirty="0"/>
              <a:t>Quelques dispositifs</a:t>
            </a:r>
          </a:p>
        </p:txBody>
      </p:sp>
      <p:sp>
        <p:nvSpPr>
          <p:cNvPr id="3" name="Espace réservé du contenu 2">
            <a:extLst>
              <a:ext uri="{FF2B5EF4-FFF2-40B4-BE49-F238E27FC236}">
                <a16:creationId xmlns:a16="http://schemas.microsoft.com/office/drawing/2014/main" id="{720C7105-034A-4616-9E31-27530CD06185}"/>
              </a:ext>
            </a:extLst>
          </p:cNvPr>
          <p:cNvSpPr>
            <a:spLocks noGrp="1"/>
          </p:cNvSpPr>
          <p:nvPr>
            <p:ph idx="1"/>
          </p:nvPr>
        </p:nvSpPr>
        <p:spPr>
          <a:xfrm>
            <a:off x="1524000" y="5805264"/>
            <a:ext cx="9144000" cy="595536"/>
          </a:xfrm>
        </p:spPr>
        <p:txBody>
          <a:bodyPr/>
          <a:lstStyle/>
          <a:p>
            <a:r>
              <a:rPr lang="fr-FR" dirty="0"/>
              <a:t>K, le facteur géométrique, pour chaque position de MN</a:t>
            </a:r>
          </a:p>
        </p:txBody>
      </p:sp>
      <p:pic>
        <p:nvPicPr>
          <p:cNvPr id="5" name="Image 4">
            <a:extLst>
              <a:ext uri="{FF2B5EF4-FFF2-40B4-BE49-F238E27FC236}">
                <a16:creationId xmlns:a16="http://schemas.microsoft.com/office/drawing/2014/main" id="{8C55241F-5E34-4838-99FB-466B48D40CCE}"/>
              </a:ext>
            </a:extLst>
          </p:cNvPr>
          <p:cNvPicPr>
            <a:picLocks noChangeAspect="1"/>
          </p:cNvPicPr>
          <p:nvPr/>
        </p:nvPicPr>
        <p:blipFill rotWithShape="1">
          <a:blip r:embed="rId2"/>
          <a:srcRect l="14563" t="38445" r="16335" b="21636"/>
          <a:stretch/>
        </p:blipFill>
        <p:spPr>
          <a:xfrm>
            <a:off x="124446" y="1700808"/>
            <a:ext cx="12057504" cy="3916113"/>
          </a:xfrm>
          <a:prstGeom prst="rect">
            <a:avLst/>
          </a:prstGeom>
        </p:spPr>
      </p:pic>
    </p:spTree>
    <p:extLst>
      <p:ext uri="{BB962C8B-B14F-4D97-AF65-F5344CB8AC3E}">
        <p14:creationId xmlns:p14="http://schemas.microsoft.com/office/powerpoint/2010/main" val="30492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BAC76-EC1E-4651-9EF3-1A609BA5EB0A}"/>
              </a:ext>
            </a:extLst>
          </p:cNvPr>
          <p:cNvSpPr>
            <a:spLocks noGrp="1"/>
          </p:cNvSpPr>
          <p:nvPr>
            <p:ph type="title"/>
          </p:nvPr>
        </p:nvSpPr>
        <p:spPr/>
        <p:txBody>
          <a:bodyPr/>
          <a:lstStyle/>
          <a:p>
            <a:r>
              <a:rPr lang="fr-FR" dirty="0"/>
              <a:t>Quelques dispositifs</a:t>
            </a:r>
          </a:p>
        </p:txBody>
      </p:sp>
      <p:sp>
        <p:nvSpPr>
          <p:cNvPr id="3" name="Espace réservé du contenu 2">
            <a:extLst>
              <a:ext uri="{FF2B5EF4-FFF2-40B4-BE49-F238E27FC236}">
                <a16:creationId xmlns:a16="http://schemas.microsoft.com/office/drawing/2014/main" id="{6C84980E-F64F-48B0-80FD-87BFA6DBCC7C}"/>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6D22658C-A6E8-49A6-8876-89F48D71FF9A}"/>
              </a:ext>
            </a:extLst>
          </p:cNvPr>
          <p:cNvPicPr>
            <a:picLocks noChangeAspect="1"/>
          </p:cNvPicPr>
          <p:nvPr/>
        </p:nvPicPr>
        <p:blipFill rotWithShape="1">
          <a:blip r:embed="rId2"/>
          <a:srcRect l="23422" t="26655" r="24013" b="27939"/>
          <a:stretch/>
        </p:blipFill>
        <p:spPr>
          <a:xfrm>
            <a:off x="659396" y="1577464"/>
            <a:ext cx="10873208" cy="5280536"/>
          </a:xfrm>
          <a:prstGeom prst="rect">
            <a:avLst/>
          </a:prstGeom>
        </p:spPr>
      </p:pic>
    </p:spTree>
    <p:extLst>
      <p:ext uri="{BB962C8B-B14F-4D97-AF65-F5344CB8AC3E}">
        <p14:creationId xmlns:p14="http://schemas.microsoft.com/office/powerpoint/2010/main" val="838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8DFC5A-19E7-435B-B4E3-14CD6FF6AD5B}"/>
              </a:ext>
            </a:extLst>
          </p:cNvPr>
          <p:cNvSpPr>
            <a:spLocks noGrp="1"/>
          </p:cNvSpPr>
          <p:nvPr>
            <p:ph type="title"/>
          </p:nvPr>
        </p:nvSpPr>
        <p:spPr/>
        <p:txBody>
          <a:bodyPr/>
          <a:lstStyle/>
          <a:p>
            <a:endParaRPr lang="fr-FR"/>
          </a:p>
        </p:txBody>
      </p:sp>
      <p:pic>
        <p:nvPicPr>
          <p:cNvPr id="9" name="Image 8">
            <a:extLst>
              <a:ext uri="{FF2B5EF4-FFF2-40B4-BE49-F238E27FC236}">
                <a16:creationId xmlns:a16="http://schemas.microsoft.com/office/drawing/2014/main" id="{37E8B6D9-27D3-49F4-9B84-466305779691}"/>
              </a:ext>
            </a:extLst>
          </p:cNvPr>
          <p:cNvPicPr>
            <a:picLocks noChangeAspect="1"/>
          </p:cNvPicPr>
          <p:nvPr/>
        </p:nvPicPr>
        <p:blipFill rotWithShape="1">
          <a:blip r:embed="rId2"/>
          <a:srcRect l="25785" t="19535" r="26966" b="23738"/>
          <a:stretch/>
        </p:blipFill>
        <p:spPr>
          <a:xfrm>
            <a:off x="1703512" y="1424783"/>
            <a:ext cx="8280920" cy="5589621"/>
          </a:xfrm>
          <a:prstGeom prst="rect">
            <a:avLst/>
          </a:prstGeom>
        </p:spPr>
      </p:pic>
    </p:spTree>
    <p:extLst>
      <p:ext uri="{BB962C8B-B14F-4D97-AF65-F5344CB8AC3E}">
        <p14:creationId xmlns:p14="http://schemas.microsoft.com/office/powerpoint/2010/main" val="302241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C8028-8FE6-4D74-9334-4B90D8336B70}"/>
              </a:ext>
            </a:extLst>
          </p:cNvPr>
          <p:cNvSpPr>
            <a:spLocks noGrp="1"/>
          </p:cNvSpPr>
          <p:nvPr>
            <p:ph type="title"/>
          </p:nvPr>
        </p:nvSpPr>
        <p:spPr>
          <a:xfrm>
            <a:off x="1066800" y="1828800"/>
            <a:ext cx="9421688" cy="1600200"/>
          </a:xfrm>
        </p:spPr>
        <p:txBody>
          <a:bodyPr/>
          <a:lstStyle/>
          <a:p>
            <a:pPr algn="ctr"/>
            <a:r>
              <a:rPr lang="fr-FR" dirty="0"/>
              <a:t>LES MÉTHODES SISMIQUES</a:t>
            </a:r>
          </a:p>
        </p:txBody>
      </p:sp>
      <p:sp>
        <p:nvSpPr>
          <p:cNvPr id="3" name="Espace réservé du texte 2">
            <a:extLst>
              <a:ext uri="{FF2B5EF4-FFF2-40B4-BE49-F238E27FC236}">
                <a16:creationId xmlns:a16="http://schemas.microsoft.com/office/drawing/2014/main" id="{325EE91A-1072-4086-AEC3-4087ED17AB6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21305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B2A92-4D51-4429-89FA-CD8A0CF6A81E}"/>
              </a:ext>
            </a:extLst>
          </p:cNvPr>
          <p:cNvSpPr>
            <a:spLocks noGrp="1"/>
          </p:cNvSpPr>
          <p:nvPr>
            <p:ph type="title"/>
          </p:nvPr>
        </p:nvSpPr>
        <p:spPr/>
        <p:txBody>
          <a:bodyPr/>
          <a:lstStyle/>
          <a:p>
            <a:r>
              <a:rPr lang="fr-FR" sz="3600" dirty="0"/>
              <a:t>Méthode sismique</a:t>
            </a:r>
            <a:endParaRPr lang="fr-FR" dirty="0"/>
          </a:p>
        </p:txBody>
      </p:sp>
      <p:sp>
        <p:nvSpPr>
          <p:cNvPr id="3" name="Espace réservé du contenu 2">
            <a:extLst>
              <a:ext uri="{FF2B5EF4-FFF2-40B4-BE49-F238E27FC236}">
                <a16:creationId xmlns:a16="http://schemas.microsoft.com/office/drawing/2014/main" id="{53598738-442A-49C5-89E5-596FDAE68AB5}"/>
              </a:ext>
            </a:extLst>
          </p:cNvPr>
          <p:cNvSpPr>
            <a:spLocks noGrp="1"/>
          </p:cNvSpPr>
          <p:nvPr>
            <p:ph idx="1"/>
          </p:nvPr>
        </p:nvSpPr>
        <p:spPr>
          <a:xfrm>
            <a:off x="335360" y="1828799"/>
            <a:ext cx="11521280" cy="4572001"/>
          </a:xfrm>
        </p:spPr>
        <p:txBody>
          <a:bodyPr>
            <a:normAutofit/>
          </a:bodyPr>
          <a:lstStyle/>
          <a:p>
            <a:r>
              <a:rPr lang="fr-FR" sz="2800" dirty="0"/>
              <a:t>La méthode sismique est l'étude de la propagation d'ondes sismiques (vibrations) dans le sol. Le paramètre qui nous intéresse est la vitesse de propagation de ces ondes dans le sous-sol (en mètres / secondes, m/s). En effet, chaque roche peut être définie à partir de la mesure de la vitesse sismique qui lui est propre. La propagation des ondes sismiques dépend des propriétés élastiques des roches composant le sous-sol. Les roches peuvent êtres considérées comme élastiques lorsque les déformations sont faibles.</a:t>
            </a:r>
          </a:p>
        </p:txBody>
      </p:sp>
    </p:spTree>
    <p:extLst>
      <p:ext uri="{BB962C8B-B14F-4D97-AF65-F5344CB8AC3E}">
        <p14:creationId xmlns:p14="http://schemas.microsoft.com/office/powerpoint/2010/main" val="21424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BBC53-ADE0-4572-914B-7C3013A4D0D1}"/>
              </a:ext>
            </a:extLst>
          </p:cNvPr>
          <p:cNvSpPr>
            <a:spLocks noGrp="1"/>
          </p:cNvSpPr>
          <p:nvPr>
            <p:ph type="title"/>
          </p:nvPr>
        </p:nvSpPr>
        <p:spPr>
          <a:xfrm>
            <a:off x="263352" y="99220"/>
            <a:ext cx="5616624" cy="1325563"/>
          </a:xfrm>
        </p:spPr>
        <p:txBody>
          <a:bodyPr/>
          <a:lstStyle/>
          <a:p>
            <a:pPr marL="0" indent="0">
              <a:buNone/>
            </a:pPr>
            <a:r>
              <a:rPr lang="fr-FR" dirty="0"/>
              <a:t>Les principales méthodes géophysiques sont : </a:t>
            </a:r>
          </a:p>
        </p:txBody>
      </p:sp>
      <p:graphicFrame>
        <p:nvGraphicFramePr>
          <p:cNvPr id="4" name="Diagramme 3">
            <a:extLst>
              <a:ext uri="{FF2B5EF4-FFF2-40B4-BE49-F238E27FC236}">
                <a16:creationId xmlns:a16="http://schemas.microsoft.com/office/drawing/2014/main" id="{D3D4B312-4615-42F6-A0CB-A80F22A4D8F3}"/>
              </a:ext>
            </a:extLst>
          </p:cNvPr>
          <p:cNvGraphicFramePr/>
          <p:nvPr>
            <p:extLst>
              <p:ext uri="{D42A27DB-BD31-4B8C-83A1-F6EECF244321}">
                <p14:modId xmlns:p14="http://schemas.microsoft.com/office/powerpoint/2010/main" val="2115335611"/>
              </p:ext>
            </p:extLst>
          </p:nvPr>
        </p:nvGraphicFramePr>
        <p:xfrm>
          <a:off x="4064000" y="143022"/>
          <a:ext cx="8128000" cy="6758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97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E6F99-11D3-4694-BEE2-FF4C286E840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79AF249-7547-4D65-ABBA-EAC56E1DE1C5}"/>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AB1FD50-50D0-41DC-A9ED-85DCB8398BF0}"/>
              </a:ext>
            </a:extLst>
          </p:cNvPr>
          <p:cNvPicPr>
            <a:picLocks noChangeAspect="1"/>
          </p:cNvPicPr>
          <p:nvPr/>
        </p:nvPicPr>
        <p:blipFill rotWithShape="1">
          <a:blip r:embed="rId2"/>
          <a:srcRect l="26375" t="13233" r="26375" b="11131"/>
          <a:stretch/>
        </p:blipFill>
        <p:spPr>
          <a:xfrm>
            <a:off x="2201" y="0"/>
            <a:ext cx="7643014" cy="6878713"/>
          </a:xfrm>
          <a:prstGeom prst="rect">
            <a:avLst/>
          </a:prstGeom>
        </p:spPr>
      </p:pic>
      <p:pic>
        <p:nvPicPr>
          <p:cNvPr id="6" name="Image 5">
            <a:extLst>
              <a:ext uri="{FF2B5EF4-FFF2-40B4-BE49-F238E27FC236}">
                <a16:creationId xmlns:a16="http://schemas.microsoft.com/office/drawing/2014/main" id="{2641A781-A7FC-49E3-B02D-2633A8F81680}"/>
              </a:ext>
            </a:extLst>
          </p:cNvPr>
          <p:cNvPicPr>
            <a:picLocks noChangeAspect="1"/>
          </p:cNvPicPr>
          <p:nvPr/>
        </p:nvPicPr>
        <p:blipFill rotWithShape="1">
          <a:blip r:embed="rId3"/>
          <a:srcRect l="28737" t="16385" r="28148" b="14283"/>
          <a:stretch/>
        </p:blipFill>
        <p:spPr>
          <a:xfrm>
            <a:off x="7320136" y="0"/>
            <a:ext cx="5040560" cy="6878713"/>
          </a:xfrm>
          <a:prstGeom prst="rect">
            <a:avLst/>
          </a:prstGeom>
        </p:spPr>
      </p:pic>
    </p:spTree>
    <p:extLst>
      <p:ext uri="{BB962C8B-B14F-4D97-AF65-F5344CB8AC3E}">
        <p14:creationId xmlns:p14="http://schemas.microsoft.com/office/powerpoint/2010/main" val="9151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9D5B1-BD53-43ED-B2F9-B5036BFCC1C9}"/>
              </a:ext>
            </a:extLst>
          </p:cNvPr>
          <p:cNvSpPr>
            <a:spLocks noGrp="1"/>
          </p:cNvSpPr>
          <p:nvPr>
            <p:ph type="title"/>
          </p:nvPr>
        </p:nvSpPr>
        <p:spPr/>
        <p:txBody>
          <a:bodyPr/>
          <a:lstStyle/>
          <a:p>
            <a:r>
              <a:rPr lang="fr-FR" dirty="0"/>
              <a:t>Méthodes sismiques:</a:t>
            </a:r>
          </a:p>
        </p:txBody>
      </p:sp>
      <p:sp>
        <p:nvSpPr>
          <p:cNvPr id="3" name="Espace réservé du contenu 2">
            <a:extLst>
              <a:ext uri="{FF2B5EF4-FFF2-40B4-BE49-F238E27FC236}">
                <a16:creationId xmlns:a16="http://schemas.microsoft.com/office/drawing/2014/main" id="{2F3E90D6-B635-42E8-AB00-8B863ABE3945}"/>
              </a:ext>
            </a:extLst>
          </p:cNvPr>
          <p:cNvSpPr>
            <a:spLocks noGrp="1"/>
          </p:cNvSpPr>
          <p:nvPr>
            <p:ph idx="1"/>
          </p:nvPr>
        </p:nvSpPr>
        <p:spPr>
          <a:xfrm>
            <a:off x="623392" y="1772816"/>
            <a:ext cx="10657184" cy="4572001"/>
          </a:xfrm>
        </p:spPr>
        <p:txBody>
          <a:bodyPr>
            <a:normAutofit/>
          </a:bodyPr>
          <a:lstStyle/>
          <a:p>
            <a:r>
              <a:rPr lang="fr-FR" sz="2800" dirty="0">
                <a:solidFill>
                  <a:schemeClr val="accent1">
                    <a:lumMod val="75000"/>
                  </a:schemeClr>
                </a:solidFill>
                <a:effectLst>
                  <a:outerShdw blurRad="38100" dist="38100" dir="2700000" algn="tl">
                    <a:srgbClr val="000000">
                      <a:alpha val="43137"/>
                    </a:srgbClr>
                  </a:outerShdw>
                </a:effectLst>
              </a:rPr>
              <a:t>la tomographie sismique </a:t>
            </a:r>
            <a:r>
              <a:rPr lang="fr-FR" sz="2800" dirty="0"/>
              <a:t>: méthode par réfraction.</a:t>
            </a:r>
          </a:p>
          <a:p>
            <a:r>
              <a:rPr lang="fr-FR" sz="2800" dirty="0">
                <a:solidFill>
                  <a:schemeClr val="accent1">
                    <a:lumMod val="75000"/>
                  </a:schemeClr>
                </a:solidFill>
                <a:effectLst>
                  <a:outerShdw blurRad="38100" dist="38100" dir="2700000" algn="tl">
                    <a:srgbClr val="000000">
                      <a:alpha val="43137"/>
                    </a:srgbClr>
                  </a:outerShdw>
                </a:effectLst>
              </a:rPr>
              <a:t>la sismique réfraction: </a:t>
            </a:r>
            <a:r>
              <a:rPr lang="fr-FR" sz="2800" dirty="0"/>
              <a:t>Cette technique est surtout utilisée pour obtenir des informations sur des structures à grande échelle, telles que le niveau de la nappe phréatique ou la profondeur du substratum rocheux.</a:t>
            </a:r>
          </a:p>
          <a:p>
            <a:r>
              <a:rPr lang="fr-FR" sz="2800" dirty="0">
                <a:solidFill>
                  <a:schemeClr val="accent1">
                    <a:lumMod val="75000"/>
                  </a:schemeClr>
                </a:solidFill>
                <a:effectLst>
                  <a:outerShdw blurRad="38100" dist="38100" dir="2700000" algn="tl">
                    <a:srgbClr val="000000">
                      <a:alpha val="43137"/>
                    </a:srgbClr>
                  </a:outerShdw>
                </a:effectLst>
              </a:rPr>
              <a:t>la sismique réflexion</a:t>
            </a:r>
            <a:r>
              <a:rPr lang="fr-FR" sz="2800" dirty="0"/>
              <a:t>: Le but de la sismique réflexion est d’obtenir une image du sous-sol à la manière d’une échographie à partir des ondes réfléchies (ce qu’on appelle un profil sismique).</a:t>
            </a:r>
          </a:p>
          <a:p>
            <a:endParaRPr lang="fr-FR" sz="2800" dirty="0"/>
          </a:p>
        </p:txBody>
      </p:sp>
    </p:spTree>
    <p:extLst>
      <p:ext uri="{BB962C8B-B14F-4D97-AF65-F5344CB8AC3E}">
        <p14:creationId xmlns:p14="http://schemas.microsoft.com/office/powerpoint/2010/main" val="336655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0FC2F-A416-42EE-B9A1-9E24DFBCEC95}"/>
              </a:ext>
            </a:extLst>
          </p:cNvPr>
          <p:cNvSpPr>
            <a:spLocks noGrp="1"/>
          </p:cNvSpPr>
          <p:nvPr>
            <p:ph type="title"/>
          </p:nvPr>
        </p:nvSpPr>
        <p:spPr>
          <a:xfrm>
            <a:off x="2209800" y="1268760"/>
            <a:ext cx="7772400" cy="3177380"/>
          </a:xfrm>
        </p:spPr>
        <p:txBody>
          <a:bodyPr/>
          <a:lstStyle/>
          <a:p>
            <a:pPr algn="ctr"/>
            <a:r>
              <a:rPr lang="fr-FR" dirty="0"/>
              <a:t>LA MÉTHODE GRAVIMÉTRIQUE</a:t>
            </a:r>
          </a:p>
        </p:txBody>
      </p:sp>
      <p:sp>
        <p:nvSpPr>
          <p:cNvPr id="3" name="Espace réservé du texte 2">
            <a:extLst>
              <a:ext uri="{FF2B5EF4-FFF2-40B4-BE49-F238E27FC236}">
                <a16:creationId xmlns:a16="http://schemas.microsoft.com/office/drawing/2014/main" id="{24DBDD6E-6798-4445-8182-F4DF9D2A447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66311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875B8-D0E2-4078-AF73-14F37669DDB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F1A0131-9DBF-40A2-8D0D-28A477A2FAE4}"/>
              </a:ext>
            </a:extLst>
          </p:cNvPr>
          <p:cNvSpPr>
            <a:spLocks noGrp="1"/>
          </p:cNvSpPr>
          <p:nvPr>
            <p:ph idx="1"/>
          </p:nvPr>
        </p:nvSpPr>
        <p:spPr>
          <a:xfrm>
            <a:off x="479376" y="1828799"/>
            <a:ext cx="11449272" cy="4572001"/>
          </a:xfrm>
        </p:spPr>
        <p:txBody>
          <a:bodyPr>
            <a:normAutofit/>
          </a:bodyPr>
          <a:lstStyle/>
          <a:p>
            <a:pPr>
              <a:lnSpc>
                <a:spcPct val="100000"/>
              </a:lnSpc>
            </a:pPr>
            <a:r>
              <a:rPr lang="fr-FR" sz="2800" dirty="0"/>
              <a:t>Le sous-sol se subdivise en éléments de volume égaux et juxtaposés, caractérisés par leur </a:t>
            </a:r>
            <a:r>
              <a:rPr lang="fr-FR" sz="2800" dirty="0">
                <a:solidFill>
                  <a:schemeClr val="accent1">
                    <a:lumMod val="75000"/>
                  </a:schemeClr>
                </a:solidFill>
                <a:effectLst>
                  <a:outerShdw blurRad="38100" dist="38100" dir="2700000" algn="tl">
                    <a:srgbClr val="000000">
                      <a:alpha val="43137"/>
                    </a:srgbClr>
                  </a:outerShdw>
                </a:effectLst>
              </a:rPr>
              <a:t>densité</a:t>
            </a:r>
            <a:r>
              <a:rPr lang="fr-FR" sz="2800" dirty="0"/>
              <a:t> et par conséquent leur </a:t>
            </a:r>
            <a:r>
              <a:rPr lang="fr-FR" sz="2800" dirty="0">
                <a:solidFill>
                  <a:schemeClr val="accent1">
                    <a:lumMod val="75000"/>
                  </a:schemeClr>
                </a:solidFill>
                <a:effectLst>
                  <a:outerShdw blurRad="38100" dist="38100" dir="2700000" algn="tl">
                    <a:srgbClr val="000000">
                      <a:alpha val="43137"/>
                    </a:srgbClr>
                  </a:outerShdw>
                </a:effectLst>
              </a:rPr>
              <a:t>masse</a:t>
            </a:r>
            <a:r>
              <a:rPr lang="fr-FR" sz="2800" dirty="0"/>
              <a:t>. </a:t>
            </a:r>
          </a:p>
          <a:p>
            <a:pPr>
              <a:lnSpc>
                <a:spcPct val="100000"/>
              </a:lnSpc>
            </a:pPr>
            <a:r>
              <a:rPr lang="fr-FR" sz="2800" dirty="0"/>
              <a:t>Si l'un de ces volumes diffère nettement de ses voisins par sa densité, il provoque une anomalie gravimétrique, c'est-à-dire que le champ gravifique normal s’en trouve perturbé.</a:t>
            </a:r>
          </a:p>
        </p:txBody>
      </p:sp>
    </p:spTree>
    <p:extLst>
      <p:ext uri="{BB962C8B-B14F-4D97-AF65-F5344CB8AC3E}">
        <p14:creationId xmlns:p14="http://schemas.microsoft.com/office/powerpoint/2010/main" val="233920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E13C0-E720-4406-A005-F53DC30A4AA7}"/>
              </a:ext>
            </a:extLst>
          </p:cNvPr>
          <p:cNvSpPr>
            <a:spLocks noGrp="1"/>
          </p:cNvSpPr>
          <p:nvPr>
            <p:ph type="title"/>
          </p:nvPr>
        </p:nvSpPr>
        <p:spPr/>
        <p:txBody>
          <a:bodyPr/>
          <a:lstStyle/>
          <a:p>
            <a:r>
              <a:rPr lang="fr-FR" dirty="0"/>
              <a:t>La densité des roches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BC7E238-F0C9-4C52-994B-2643A78B50EB}"/>
                  </a:ext>
                </a:extLst>
              </p:cNvPr>
              <p:cNvSpPr>
                <a:spLocks noGrp="1"/>
              </p:cNvSpPr>
              <p:nvPr>
                <p:ph idx="1"/>
              </p:nvPr>
            </p:nvSpPr>
            <p:spPr>
              <a:xfrm>
                <a:off x="911424" y="1828799"/>
                <a:ext cx="10670976" cy="4572001"/>
              </a:xfrm>
            </p:spPr>
            <p:txBody>
              <a:bodyPr>
                <a:normAutofit/>
              </a:bodyPr>
              <a:lstStyle/>
              <a:p>
                <a:r>
                  <a:rPr lang="fr-FR" sz="2800" dirty="0"/>
                  <a:t>Le paramètre qui intervient dans cette méthode est la masse volumique ou densité des roches. On définit tout d’abord la masse volumique comme le quotient de la masse par le volume. Elle est notée </a:t>
                </a:r>
                <a:r>
                  <a:rPr lang="el-GR" sz="2800" dirty="0">
                    <a:latin typeface="Arial" panose="020B0604020202020204" pitchFamily="34" charset="0"/>
                    <a:cs typeface="Arial" panose="020B0604020202020204" pitchFamily="34" charset="0"/>
                  </a:rPr>
                  <a:t>ρ</a:t>
                </a:r>
                <a:r>
                  <a:rPr lang="fr-FR" sz="2800" dirty="0"/>
                  <a:t> (à ne pas confondre avec la résistivité électrique !) :</a:t>
                </a:r>
              </a:p>
              <a:p>
                <a:endParaRPr lang="fr-FR" sz="2800" dirty="0"/>
              </a:p>
              <a:p>
                <a:pPr marL="0" indent="0">
                  <a:buNone/>
                </a:pPr>
                <a14:m>
                  <m:oMathPara xmlns:m="http://schemas.openxmlformats.org/officeDocument/2006/math">
                    <m:oMathParaPr>
                      <m:jc m:val="centerGroup"/>
                    </m:oMathParaPr>
                    <m:oMath xmlns:m="http://schemas.openxmlformats.org/officeDocument/2006/math">
                      <m:r>
                        <a:rPr lang="fr-FR" sz="3600" i="1" smtClean="0">
                          <a:latin typeface="Cambria Math" panose="02040503050406030204" pitchFamily="18" charset="0"/>
                          <a:ea typeface="Cambria Math" panose="02040503050406030204" pitchFamily="18" charset="0"/>
                        </a:rPr>
                        <m:t>𝜌</m:t>
                      </m:r>
                      <m:r>
                        <a:rPr lang="fr-FR" sz="3600" b="0" i="1" smtClean="0">
                          <a:latin typeface="Cambria Math" panose="02040503050406030204" pitchFamily="18" charset="0"/>
                          <a:ea typeface="Cambria Math" panose="02040503050406030204" pitchFamily="18" charset="0"/>
                        </a:rPr>
                        <m:t>=</m:t>
                      </m:r>
                      <m:f>
                        <m:fPr>
                          <m:ctrlPr>
                            <a:rPr lang="fr-FR" sz="3600" b="0" i="1" smtClean="0">
                              <a:latin typeface="Cambria Math" panose="02040503050406030204" pitchFamily="18" charset="0"/>
                              <a:ea typeface="Cambria Math" panose="02040503050406030204" pitchFamily="18" charset="0"/>
                            </a:rPr>
                          </m:ctrlPr>
                        </m:fPr>
                        <m:num>
                          <m:r>
                            <a:rPr lang="fr-FR" sz="3600" b="0" i="1" smtClean="0">
                              <a:latin typeface="Cambria Math" panose="02040503050406030204" pitchFamily="18" charset="0"/>
                              <a:ea typeface="Cambria Math" panose="02040503050406030204" pitchFamily="18" charset="0"/>
                            </a:rPr>
                            <m:t>𝑀</m:t>
                          </m:r>
                        </m:num>
                        <m:den>
                          <m:r>
                            <a:rPr lang="fr-FR" sz="3600" b="0" i="1" smtClean="0">
                              <a:latin typeface="Cambria Math" panose="02040503050406030204" pitchFamily="18" charset="0"/>
                              <a:ea typeface="Cambria Math" panose="02040503050406030204" pitchFamily="18" charset="0"/>
                            </a:rPr>
                            <m:t>𝑉</m:t>
                          </m:r>
                        </m:den>
                      </m:f>
                    </m:oMath>
                  </m:oMathPara>
                </a14:m>
                <a:endParaRPr lang="fr-FR" sz="2800" dirty="0"/>
              </a:p>
              <a:p>
                <a:pPr marL="0" indent="0">
                  <a:buNone/>
                </a:pPr>
                <a:endParaRPr lang="fr-FR" sz="2800" dirty="0"/>
              </a:p>
              <a:p>
                <a:pPr marL="0" indent="0">
                  <a:buNone/>
                </a:pPr>
                <a:r>
                  <a:rPr lang="fr-FR" sz="2800" dirty="0"/>
                  <a:t>L’unité S.I. est le: kg/m</a:t>
                </a:r>
                <a:r>
                  <a:rPr lang="fr-FR" sz="2800" baseline="30000" dirty="0"/>
                  <a:t>3</a:t>
                </a:r>
                <a:r>
                  <a:rPr lang="fr-FR" sz="2800" dirty="0"/>
                  <a:t> avec : 1 g/cm</a:t>
                </a:r>
                <a:r>
                  <a:rPr lang="fr-FR" sz="2800" baseline="30000" dirty="0"/>
                  <a:t>3</a:t>
                </a:r>
                <a:r>
                  <a:rPr lang="fr-FR" sz="2800" dirty="0"/>
                  <a:t> = 10</a:t>
                </a:r>
                <a:r>
                  <a:rPr lang="fr-FR" sz="2800" baseline="30000" dirty="0"/>
                  <a:t>3</a:t>
                </a:r>
                <a:r>
                  <a:rPr lang="fr-FR" sz="2800" dirty="0"/>
                  <a:t> kg/m</a:t>
                </a:r>
                <a:r>
                  <a:rPr lang="fr-FR" sz="2800" baseline="30000" dirty="0"/>
                  <a:t>3</a:t>
                </a:r>
                <a:r>
                  <a:rPr lang="fr-FR" sz="2800" dirty="0"/>
                  <a:t> </a:t>
                </a:r>
              </a:p>
            </p:txBody>
          </p:sp>
        </mc:Choice>
        <mc:Fallback xmlns="">
          <p:sp>
            <p:nvSpPr>
              <p:cNvPr id="3" name="Espace réservé du contenu 2">
                <a:extLst>
                  <a:ext uri="{FF2B5EF4-FFF2-40B4-BE49-F238E27FC236}">
                    <a16:creationId xmlns:a16="http://schemas.microsoft.com/office/drawing/2014/main" id="{0BC7E238-F0C9-4C52-994B-2643A78B50EB}"/>
                  </a:ext>
                </a:extLst>
              </p:cNvPr>
              <p:cNvSpPr>
                <a:spLocks noGrp="1" noRot="1" noChangeAspect="1" noMove="1" noResize="1" noEditPoints="1" noAdjustHandles="1" noChangeArrowheads="1" noChangeShapeType="1" noTextEdit="1"/>
              </p:cNvSpPr>
              <p:nvPr>
                <p:ph idx="1"/>
              </p:nvPr>
            </p:nvSpPr>
            <p:spPr>
              <a:xfrm>
                <a:off x="911424" y="1828799"/>
                <a:ext cx="10670976" cy="4572001"/>
              </a:xfrm>
              <a:blipFill>
                <a:blip r:embed="rId2"/>
                <a:stretch>
                  <a:fillRect l="-1200" t="-2133" r="-114"/>
                </a:stretch>
              </a:blipFill>
            </p:spPr>
            <p:txBody>
              <a:bodyPr/>
              <a:lstStyle/>
              <a:p>
                <a:r>
                  <a:rPr lang="fr-FR">
                    <a:noFill/>
                  </a:rPr>
                  <a:t> </a:t>
                </a:r>
              </a:p>
            </p:txBody>
          </p:sp>
        </mc:Fallback>
      </mc:AlternateContent>
    </p:spTree>
    <p:extLst>
      <p:ext uri="{BB962C8B-B14F-4D97-AF65-F5344CB8AC3E}">
        <p14:creationId xmlns:p14="http://schemas.microsoft.com/office/powerpoint/2010/main" val="296025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6E047-DB3A-4398-8A32-6748F571415A}"/>
              </a:ext>
            </a:extLst>
          </p:cNvPr>
          <p:cNvSpPr>
            <a:spLocks noGrp="1"/>
          </p:cNvSpPr>
          <p:nvPr>
            <p:ph type="title"/>
          </p:nvPr>
        </p:nvSpPr>
        <p:spPr/>
        <p:txBody>
          <a:bodyPr/>
          <a:lstStyle/>
          <a:p>
            <a:r>
              <a:rPr lang="fr-FR" dirty="0"/>
              <a:t>La densité</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AE64850-A3C9-4831-AB4C-0A02FE9913B8}"/>
                  </a:ext>
                </a:extLst>
              </p:cNvPr>
              <p:cNvSpPr>
                <a:spLocks noGrp="1"/>
              </p:cNvSpPr>
              <p:nvPr>
                <p:ph idx="1"/>
              </p:nvPr>
            </p:nvSpPr>
            <p:spPr>
              <a:xfrm>
                <a:off x="119336" y="1700808"/>
                <a:ext cx="5760640" cy="4572001"/>
              </a:xfrm>
            </p:spPr>
            <p:txBody>
              <a:bodyPr>
                <a:normAutofit/>
              </a:bodyPr>
              <a:lstStyle/>
              <a:p>
                <a:r>
                  <a:rPr lang="fr-FR" sz="2800" dirty="0"/>
                  <a:t>la densité est définie comme le rapport de sa masse volumique à la masse volumique d'un corps pris comme référence. </a:t>
                </a:r>
                <a:r>
                  <a:rPr lang="fr-FR" sz="2800" dirty="0">
                    <a:solidFill>
                      <a:schemeClr val="bg1">
                        <a:lumMod val="50000"/>
                      </a:schemeClr>
                    </a:solidFill>
                  </a:rPr>
                  <a:t>Le corps de référence est l'eau pure à 4 °C pour les liquides et les solides.</a:t>
                </a:r>
              </a:p>
              <a:p>
                <a:endParaRPr lang="fr-FR" sz="2800" dirty="0"/>
              </a:p>
              <a:p>
                <a:pPr marL="0" indent="0">
                  <a:buNone/>
                </a:pP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𝑑</m:t>
                      </m:r>
                      <m:r>
                        <a:rPr lang="fr-FR" sz="2800" b="0" i="1" smtClean="0">
                          <a:latin typeface="Cambria Math" panose="02040503050406030204" pitchFamily="18" charset="0"/>
                        </a:rPr>
                        <m:t>=</m:t>
                      </m:r>
                      <m:f>
                        <m:fPr>
                          <m:ctrlPr>
                            <a:rPr lang="fr-FR" sz="2800" b="0" i="1" smtClean="0">
                              <a:latin typeface="Cambria Math" panose="02040503050406030204" pitchFamily="18" charset="0"/>
                            </a:rPr>
                          </m:ctrlPr>
                        </m:fPr>
                        <m:num>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ea typeface="Cambria Math" panose="02040503050406030204" pitchFamily="18" charset="0"/>
                                </a:rPr>
                                <m:t>𝜌</m:t>
                              </m:r>
                            </m:e>
                            <m:sub>
                              <m:r>
                                <a:rPr lang="fr-FR" sz="2800" b="0" i="1" smtClean="0">
                                  <a:latin typeface="Cambria Math" panose="02040503050406030204" pitchFamily="18" charset="0"/>
                                </a:rPr>
                                <m:t>𝑐𝑜𝑟𝑝𝑠</m:t>
                              </m:r>
                            </m:sub>
                          </m:sSub>
                        </m:num>
                        <m:den>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ea typeface="Cambria Math" panose="02040503050406030204" pitchFamily="18" charset="0"/>
                                </a:rPr>
                                <m:t>𝜌</m:t>
                              </m:r>
                            </m:e>
                            <m:sub>
                              <m:r>
                                <a:rPr lang="fr-FR" sz="2800" b="0" i="1" smtClean="0">
                                  <a:latin typeface="Cambria Math" panose="02040503050406030204" pitchFamily="18" charset="0"/>
                                </a:rPr>
                                <m:t>𝑟</m:t>
                              </m:r>
                              <m:r>
                                <a:rPr lang="fr-FR" sz="2800" b="0" i="1" smtClean="0">
                                  <a:latin typeface="Cambria Math" panose="02040503050406030204" pitchFamily="18" charset="0"/>
                                </a:rPr>
                                <m:t>é</m:t>
                              </m:r>
                              <m:r>
                                <a:rPr lang="fr-FR" sz="2800" b="0" i="1" smtClean="0">
                                  <a:latin typeface="Cambria Math" panose="02040503050406030204" pitchFamily="18" charset="0"/>
                                </a:rPr>
                                <m:t>𝑓</m:t>
                              </m:r>
                              <m:r>
                                <a:rPr lang="fr-FR" sz="2800" b="0" i="1" smtClean="0">
                                  <a:latin typeface="Cambria Math" panose="02040503050406030204" pitchFamily="18" charset="0"/>
                                </a:rPr>
                                <m:t>é</m:t>
                              </m:r>
                              <m:r>
                                <a:rPr lang="fr-FR" sz="2800" b="0" i="1" smtClean="0">
                                  <a:latin typeface="Cambria Math" panose="02040503050406030204" pitchFamily="18" charset="0"/>
                                </a:rPr>
                                <m:t>𝑟𝑒𝑛𝑐𝑒</m:t>
                              </m:r>
                            </m:sub>
                          </m:sSub>
                        </m:den>
                      </m:f>
                    </m:oMath>
                  </m:oMathPara>
                </a14:m>
                <a:endParaRPr lang="fr-FR" sz="2800" dirty="0"/>
              </a:p>
            </p:txBody>
          </p:sp>
        </mc:Choice>
        <mc:Fallback xmlns="">
          <p:sp>
            <p:nvSpPr>
              <p:cNvPr id="3" name="Espace réservé du contenu 2">
                <a:extLst>
                  <a:ext uri="{FF2B5EF4-FFF2-40B4-BE49-F238E27FC236}">
                    <a16:creationId xmlns:a16="http://schemas.microsoft.com/office/drawing/2014/main" id="{4AE64850-A3C9-4831-AB4C-0A02FE9913B8}"/>
                  </a:ext>
                </a:extLst>
              </p:cNvPr>
              <p:cNvSpPr>
                <a:spLocks noGrp="1" noRot="1" noChangeAspect="1" noMove="1" noResize="1" noEditPoints="1" noAdjustHandles="1" noChangeArrowheads="1" noChangeShapeType="1" noTextEdit="1"/>
              </p:cNvSpPr>
              <p:nvPr>
                <p:ph idx="1"/>
              </p:nvPr>
            </p:nvSpPr>
            <p:spPr>
              <a:xfrm>
                <a:off x="119336" y="1700808"/>
                <a:ext cx="5760640" cy="4572001"/>
              </a:xfrm>
              <a:blipFill>
                <a:blip r:embed="rId2"/>
                <a:stretch>
                  <a:fillRect l="-1905" t="-2133" r="-2116"/>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29FD357C-2EDA-495C-AFCD-8913CF00A2EB}"/>
              </a:ext>
            </a:extLst>
          </p:cNvPr>
          <p:cNvPicPr>
            <a:picLocks noChangeAspect="1"/>
          </p:cNvPicPr>
          <p:nvPr/>
        </p:nvPicPr>
        <p:blipFill rotWithShape="1">
          <a:blip r:embed="rId3"/>
          <a:srcRect l="46456" t="20761" r="20469" b="17434"/>
          <a:stretch/>
        </p:blipFill>
        <p:spPr>
          <a:xfrm>
            <a:off x="5743962" y="-15489"/>
            <a:ext cx="6448038" cy="6873489"/>
          </a:xfrm>
          <a:prstGeom prst="rect">
            <a:avLst/>
          </a:prstGeom>
        </p:spPr>
      </p:pic>
    </p:spTree>
    <p:extLst>
      <p:ext uri="{BB962C8B-B14F-4D97-AF65-F5344CB8AC3E}">
        <p14:creationId xmlns:p14="http://schemas.microsoft.com/office/powerpoint/2010/main" val="41277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1CF7B-EB54-47EE-A789-B06B8E24AE7A}"/>
              </a:ext>
            </a:extLst>
          </p:cNvPr>
          <p:cNvSpPr>
            <a:spLocks noGrp="1"/>
          </p:cNvSpPr>
          <p:nvPr>
            <p:ph type="title"/>
          </p:nvPr>
        </p:nvSpPr>
        <p:spPr/>
        <p:txBody>
          <a:bodyPr/>
          <a:lstStyle/>
          <a:p>
            <a:r>
              <a:rPr lang="fr-FR" dirty="0"/>
              <a:t>Les lois de Newton</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0BD1F63-8CD8-4B9C-8EED-573B1F395430}"/>
                  </a:ext>
                </a:extLst>
              </p:cNvPr>
              <p:cNvSpPr>
                <a:spLocks noGrp="1"/>
              </p:cNvSpPr>
              <p:nvPr>
                <p:ph idx="1"/>
              </p:nvPr>
            </p:nvSpPr>
            <p:spPr>
              <a:xfrm>
                <a:off x="0" y="1556793"/>
                <a:ext cx="12288688" cy="5301208"/>
              </a:xfrm>
              <a:ln w="28575">
                <a:solidFill>
                  <a:srgbClr val="C00000"/>
                </a:solidFill>
              </a:ln>
            </p:spPr>
            <p:txBody>
              <a:bodyPr>
                <a:normAutofit fontScale="92500" lnSpcReduction="10000"/>
              </a:bodyPr>
              <a:lstStyle/>
              <a:p>
                <a:r>
                  <a:rPr lang="fr-FR" dirty="0">
                    <a:solidFill>
                      <a:schemeClr val="accent1">
                        <a:lumMod val="75000"/>
                      </a:schemeClr>
                    </a:solidFill>
                    <a:effectLst>
                      <a:outerShdw blurRad="38100" dist="38100" dir="2700000" algn="tl">
                        <a:srgbClr val="000000">
                          <a:alpha val="43137"/>
                        </a:srgbClr>
                      </a:outerShdw>
                    </a:effectLst>
                  </a:rPr>
                  <a:t>Première loi de Newton </a:t>
                </a:r>
                <a:r>
                  <a:rPr lang="fr-FR" dirty="0"/>
                  <a:t>Deux particules de masse m</a:t>
                </a:r>
                <a:r>
                  <a:rPr lang="fr-FR" baseline="-25000" dirty="0"/>
                  <a:t>1</a:t>
                </a:r>
                <a:r>
                  <a:rPr lang="fr-FR" dirty="0"/>
                  <a:t> et m</a:t>
                </a:r>
                <a:r>
                  <a:rPr lang="fr-FR" baseline="-25000" dirty="0"/>
                  <a:t>2</a:t>
                </a:r>
                <a:r>
                  <a:rPr lang="fr-FR" dirty="0"/>
                  <a:t> séparées par une distance r sont attirées l'une vers l'autre par une force F telle que:</a:t>
                </a:r>
              </a:p>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𝐹</m:t>
                      </m:r>
                      <m:r>
                        <a:rPr lang="fr-FR" b="0" i="1" smtClean="0">
                          <a:latin typeface="Cambria Math" panose="02040503050406030204" pitchFamily="18" charset="0"/>
                        </a:rPr>
                        <m:t>=</m:t>
                      </m:r>
                      <m:r>
                        <a:rPr lang="fr-FR" b="0" i="1" smtClean="0">
                          <a:latin typeface="Cambria Math" panose="02040503050406030204" pitchFamily="18" charset="0"/>
                        </a:rPr>
                        <m:t>𝐺</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𝑚</m:t>
                              </m:r>
                            </m:e>
                            <m:sub>
                              <m:r>
                                <a:rPr lang="fr-FR" b="0" i="1" smtClean="0">
                                  <a:latin typeface="Cambria Math" panose="02040503050406030204" pitchFamily="18" charset="0"/>
                                </a:rPr>
                                <m:t>1</m:t>
                              </m:r>
                            </m:sub>
                          </m:sSub>
                          <m:sSub>
                            <m:sSubPr>
                              <m:ctrlPr>
                                <a:rPr lang="fr-FR" b="0" i="1" smtClean="0">
                                  <a:latin typeface="Cambria Math" panose="02040503050406030204" pitchFamily="18" charset="0"/>
                                </a:rPr>
                              </m:ctrlPr>
                            </m:sSubPr>
                            <m:e>
                              <m:r>
                                <a:rPr lang="fr-FR" b="0" i="1" smtClean="0">
                                  <a:latin typeface="Cambria Math" panose="02040503050406030204" pitchFamily="18" charset="0"/>
                                </a:rPr>
                                <m:t>𝑚</m:t>
                              </m:r>
                            </m:e>
                            <m:sub>
                              <m:r>
                                <a:rPr lang="fr-FR" b="0" i="1" smtClean="0">
                                  <a:latin typeface="Cambria Math" panose="02040503050406030204" pitchFamily="18" charset="0"/>
                                </a:rPr>
                                <m:t>2</m:t>
                              </m:r>
                            </m:sub>
                          </m:sSub>
                        </m:num>
                        <m:den>
                          <m:sSup>
                            <m:sSupPr>
                              <m:ctrlPr>
                                <a:rPr lang="fr-FR" b="0" i="1" smtClean="0">
                                  <a:latin typeface="Cambria Math" panose="02040503050406030204" pitchFamily="18" charset="0"/>
                                </a:rPr>
                              </m:ctrlPr>
                            </m:sSupPr>
                            <m:e>
                              <m:r>
                                <a:rPr lang="fr-FR" b="0" i="1" smtClean="0">
                                  <a:latin typeface="Cambria Math" panose="02040503050406030204" pitchFamily="18" charset="0"/>
                                </a:rPr>
                                <m:t>𝑟</m:t>
                              </m:r>
                            </m:e>
                            <m:sup>
                              <m:r>
                                <a:rPr lang="fr-FR" b="0" i="1" smtClean="0">
                                  <a:latin typeface="Cambria Math" panose="02040503050406030204" pitchFamily="18" charset="0"/>
                                </a:rPr>
                                <m:t>2</m:t>
                              </m:r>
                            </m:sup>
                          </m:sSup>
                        </m:den>
                      </m:f>
                    </m:oMath>
                  </m:oMathPara>
                </a14:m>
                <a:endParaRPr lang="fr-FR" dirty="0"/>
              </a:p>
              <a:p>
                <a:r>
                  <a:rPr lang="fr-FR" dirty="0"/>
                  <a:t> où F est la force appliquée sur la masse m</a:t>
                </a:r>
                <a:r>
                  <a:rPr lang="fr-FR" baseline="-25000" dirty="0"/>
                  <a:t>2</a:t>
                </a:r>
                <a:r>
                  <a:rPr lang="fr-FR" dirty="0"/>
                  <a:t>, r la distance entre les masses m</a:t>
                </a:r>
                <a:r>
                  <a:rPr lang="fr-FR" baseline="-25000" dirty="0"/>
                  <a:t>1</a:t>
                </a:r>
                <a:r>
                  <a:rPr lang="fr-FR" dirty="0"/>
                  <a:t> et m</a:t>
                </a:r>
                <a:r>
                  <a:rPr lang="fr-FR" baseline="-25000" dirty="0"/>
                  <a:t>2</a:t>
                </a:r>
                <a:r>
                  <a:rPr lang="fr-FR" dirty="0"/>
                  <a:t>, et G, la constante universelle de la gravité qui vaut: G = 6,67 .10</a:t>
                </a:r>
                <a:r>
                  <a:rPr lang="fr-FR" baseline="30000" dirty="0"/>
                  <a:t>-11</a:t>
                </a:r>
                <a:r>
                  <a:rPr lang="fr-FR" dirty="0"/>
                  <a:t> m</a:t>
                </a:r>
                <a:r>
                  <a:rPr lang="fr-FR" baseline="30000" dirty="0"/>
                  <a:t>3</a:t>
                </a:r>
                <a:r>
                  <a:rPr lang="fr-FR" dirty="0"/>
                  <a:t>/ kg.s</a:t>
                </a:r>
                <a:r>
                  <a:rPr lang="fr-FR" baseline="30000" dirty="0"/>
                  <a:t>2</a:t>
                </a:r>
              </a:p>
              <a:p>
                <a:r>
                  <a:rPr lang="fr-FR" dirty="0">
                    <a:solidFill>
                      <a:schemeClr val="accent1">
                        <a:lumMod val="75000"/>
                      </a:schemeClr>
                    </a:solidFill>
                    <a:effectLst>
                      <a:outerShdw blurRad="38100" dist="38100" dir="2700000" algn="tl">
                        <a:srgbClr val="000000">
                          <a:alpha val="43137"/>
                        </a:srgbClr>
                      </a:outerShdw>
                    </a:effectLst>
                  </a:rPr>
                  <a:t>Seconde loi de Newton </a:t>
                </a:r>
                <a:r>
                  <a:rPr lang="fr-FR" dirty="0"/>
                  <a:t>Il faut appliquer une force F à une masse m pour lui faire subir une accélération a. Ceci se traduit par la relation: </a:t>
                </a:r>
              </a:p>
              <a:p>
                <a:pPr marL="0" indent="0" algn="ctr">
                  <a:buNone/>
                </a:pPr>
                <a:r>
                  <a:rPr lang="fr-FR" dirty="0"/>
                  <a:t>F = ma </a:t>
                </a:r>
              </a:p>
              <a:p>
                <a:r>
                  <a:rPr lang="fr-FR" dirty="0"/>
                  <a:t>L'accélération d'une masse m à la surface du sol s'exprime donc par: </a:t>
                </a:r>
              </a:p>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𝑎</m:t>
                      </m:r>
                      <m:r>
                        <a:rPr lang="fr-FR" b="0" i="1" smtClean="0">
                          <a:latin typeface="Cambria Math" panose="02040503050406030204" pitchFamily="18" charset="0"/>
                        </a:rPr>
                        <m:t>=</m:t>
                      </m:r>
                      <m:r>
                        <a:rPr lang="fr-FR" b="0" i="1" smtClean="0">
                          <a:latin typeface="Cambria Math" panose="02040503050406030204" pitchFamily="18" charset="0"/>
                        </a:rPr>
                        <m:t>𝐺</m:t>
                      </m:r>
                      <m:f>
                        <m:fPr>
                          <m:ctrlPr>
                            <a:rPr lang="fr-FR" b="0" i="1" smtClean="0">
                              <a:latin typeface="Cambria Math" panose="02040503050406030204" pitchFamily="18" charset="0"/>
                            </a:rPr>
                          </m:ctrlPr>
                        </m:fPr>
                        <m:num>
                          <m:r>
                            <a:rPr lang="fr-FR" b="0" i="1" smtClean="0">
                              <a:latin typeface="Cambria Math" panose="02040503050406030204" pitchFamily="18" charset="0"/>
                            </a:rPr>
                            <m:t>𝑀</m:t>
                          </m:r>
                        </m:num>
                        <m:den>
                          <m:sSup>
                            <m:sSupPr>
                              <m:ctrlPr>
                                <a:rPr lang="fr-FR" b="0" i="1" smtClean="0">
                                  <a:latin typeface="Cambria Math" panose="02040503050406030204" pitchFamily="18" charset="0"/>
                                </a:rPr>
                              </m:ctrlPr>
                            </m:sSupPr>
                            <m:e>
                              <m:r>
                                <a:rPr lang="fr-FR" b="0" i="1" smtClean="0">
                                  <a:latin typeface="Cambria Math" panose="02040503050406030204" pitchFamily="18" charset="0"/>
                                </a:rPr>
                                <m:t>𝑅</m:t>
                              </m:r>
                            </m:e>
                            <m:sup>
                              <m:r>
                                <a:rPr lang="fr-FR" b="0" i="1" smtClean="0">
                                  <a:latin typeface="Cambria Math" panose="02040503050406030204" pitchFamily="18" charset="0"/>
                                </a:rPr>
                                <m:t>2</m:t>
                              </m:r>
                            </m:sup>
                          </m:sSup>
                        </m:den>
                      </m:f>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𝑔</m:t>
                          </m:r>
                        </m:e>
                        <m:sub>
                          <m:r>
                            <a:rPr lang="fr-FR" b="0" i="1" smtClean="0">
                              <a:latin typeface="Cambria Math" panose="02040503050406030204" pitchFamily="18" charset="0"/>
                            </a:rPr>
                            <m:t>𝑛</m:t>
                          </m:r>
                        </m:sub>
                      </m:sSub>
                    </m:oMath>
                  </m:oMathPara>
                </a14:m>
                <a:endParaRPr lang="fr-FR" dirty="0"/>
              </a:p>
              <a:p>
                <a:r>
                  <a:rPr lang="fr-FR" dirty="0"/>
                  <a:t>où M est la masse de la terre et R le rayon moyen de la terre (6370 km). </a:t>
                </a:r>
                <a:r>
                  <a:rPr lang="fr-FR" dirty="0" err="1"/>
                  <a:t>g</a:t>
                </a:r>
                <a:r>
                  <a:rPr lang="fr-FR" baseline="-25000" dirty="0" err="1"/>
                  <a:t>n</a:t>
                </a:r>
                <a:r>
                  <a:rPr lang="fr-FR" dirty="0"/>
                  <a:t> est dite "accélération de la gravité" et vaut en moyenne 9,81 m/s</a:t>
                </a:r>
                <a:r>
                  <a:rPr lang="fr-FR" baseline="30000" dirty="0"/>
                  <a:t>2</a:t>
                </a:r>
                <a:r>
                  <a:rPr lang="fr-FR" dirty="0"/>
                  <a:t> à la surface de la terre.</a:t>
                </a:r>
                <a:endParaRPr lang="fr-FR" baseline="30000" dirty="0"/>
              </a:p>
            </p:txBody>
          </p:sp>
        </mc:Choice>
        <mc:Fallback xmlns="">
          <p:sp>
            <p:nvSpPr>
              <p:cNvPr id="3" name="Espace réservé du contenu 2">
                <a:extLst>
                  <a:ext uri="{FF2B5EF4-FFF2-40B4-BE49-F238E27FC236}">
                    <a16:creationId xmlns:a16="http://schemas.microsoft.com/office/drawing/2014/main" id="{10BD1F63-8CD8-4B9C-8EED-573B1F395430}"/>
                  </a:ext>
                </a:extLst>
              </p:cNvPr>
              <p:cNvSpPr>
                <a:spLocks noGrp="1" noRot="1" noChangeAspect="1" noMove="1" noResize="1" noEditPoints="1" noAdjustHandles="1" noChangeArrowheads="1" noChangeShapeType="1" noTextEdit="1"/>
              </p:cNvSpPr>
              <p:nvPr>
                <p:ph idx="1"/>
              </p:nvPr>
            </p:nvSpPr>
            <p:spPr>
              <a:xfrm>
                <a:off x="0" y="1556793"/>
                <a:ext cx="12288688" cy="5301208"/>
              </a:xfrm>
              <a:blipFill>
                <a:blip r:embed="rId2"/>
                <a:stretch>
                  <a:fillRect l="-495" t="-1829"/>
                </a:stretch>
              </a:blipFill>
              <a:ln w="28575">
                <a:solidFill>
                  <a:srgbClr val="C00000"/>
                </a:solidFill>
              </a:ln>
            </p:spPr>
            <p:txBody>
              <a:bodyPr/>
              <a:lstStyle/>
              <a:p>
                <a:r>
                  <a:rPr lang="fr-FR">
                    <a:noFill/>
                  </a:rPr>
                  <a:t> </a:t>
                </a:r>
              </a:p>
            </p:txBody>
          </p:sp>
        </mc:Fallback>
      </mc:AlternateContent>
    </p:spTree>
    <p:extLst>
      <p:ext uri="{BB962C8B-B14F-4D97-AF65-F5344CB8AC3E}">
        <p14:creationId xmlns:p14="http://schemas.microsoft.com/office/powerpoint/2010/main" val="11617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0D2BC-622E-4666-9A7D-E987025B0A0F}"/>
              </a:ext>
            </a:extLst>
          </p:cNvPr>
          <p:cNvSpPr>
            <a:spLocks noGrp="1"/>
          </p:cNvSpPr>
          <p:nvPr>
            <p:ph type="title"/>
          </p:nvPr>
        </p:nvSpPr>
        <p:spPr/>
        <p:txBody>
          <a:bodyPr/>
          <a:lstStyle/>
          <a:p>
            <a:r>
              <a:rPr lang="fr-FR" dirty="0"/>
              <a:t>La gravité terrestre</a:t>
            </a:r>
          </a:p>
        </p:txBody>
      </p:sp>
      <p:sp>
        <p:nvSpPr>
          <p:cNvPr id="3" name="Espace réservé du contenu 2">
            <a:extLst>
              <a:ext uri="{FF2B5EF4-FFF2-40B4-BE49-F238E27FC236}">
                <a16:creationId xmlns:a16="http://schemas.microsoft.com/office/drawing/2014/main" id="{605883AB-04EA-4988-9E8C-C45860C6FD24}"/>
              </a:ext>
            </a:extLst>
          </p:cNvPr>
          <p:cNvSpPr>
            <a:spLocks noGrp="1"/>
          </p:cNvSpPr>
          <p:nvPr>
            <p:ph idx="1"/>
          </p:nvPr>
        </p:nvSpPr>
        <p:spPr>
          <a:xfrm>
            <a:off x="32048" y="1772816"/>
            <a:ext cx="5055840" cy="4572001"/>
          </a:xfrm>
        </p:spPr>
        <p:txBody>
          <a:bodyPr>
            <a:normAutofit/>
          </a:bodyPr>
          <a:lstStyle/>
          <a:p>
            <a:r>
              <a:rPr lang="fr-FR" sz="2800" dirty="0"/>
              <a:t>Le sphéroïde donne la gravité qui serait observée au niveau de la mer sur une terre de forme sphéroïdale (approximant de près sa forme réelle) et dont la densité ne varie qu'en profondeur et non pas latéralement. </a:t>
            </a:r>
          </a:p>
        </p:txBody>
      </p:sp>
      <p:pic>
        <p:nvPicPr>
          <p:cNvPr id="5" name="Image 4">
            <a:extLst>
              <a:ext uri="{FF2B5EF4-FFF2-40B4-BE49-F238E27FC236}">
                <a16:creationId xmlns:a16="http://schemas.microsoft.com/office/drawing/2014/main" id="{63CB9ACB-93AB-4506-BB32-1C5D71DD6DE2}"/>
              </a:ext>
            </a:extLst>
          </p:cNvPr>
          <p:cNvPicPr>
            <a:picLocks noChangeAspect="1"/>
          </p:cNvPicPr>
          <p:nvPr/>
        </p:nvPicPr>
        <p:blipFill rotWithShape="1">
          <a:blip r:embed="rId2"/>
          <a:srcRect l="47047" t="20761" r="12200" b="21636"/>
          <a:stretch/>
        </p:blipFill>
        <p:spPr>
          <a:xfrm>
            <a:off x="5323007" y="1"/>
            <a:ext cx="6836945" cy="6858000"/>
          </a:xfrm>
          <a:prstGeom prst="rect">
            <a:avLst/>
          </a:prstGeom>
        </p:spPr>
      </p:pic>
    </p:spTree>
    <p:extLst>
      <p:ext uri="{BB962C8B-B14F-4D97-AF65-F5344CB8AC3E}">
        <p14:creationId xmlns:p14="http://schemas.microsoft.com/office/powerpoint/2010/main" val="387894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49454-8562-447F-9AC8-B99F0CD8D6C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A4B29C6-7CD5-437B-BE47-1BCD255148D9}"/>
              </a:ext>
            </a:extLst>
          </p:cNvPr>
          <p:cNvSpPr>
            <a:spLocks noGrp="1"/>
          </p:cNvSpPr>
          <p:nvPr>
            <p:ph idx="1"/>
          </p:nvPr>
        </p:nvSpPr>
        <p:spPr>
          <a:xfrm>
            <a:off x="45011" y="1916832"/>
            <a:ext cx="4694312" cy="4572001"/>
          </a:xfrm>
        </p:spPr>
        <p:txBody>
          <a:bodyPr>
            <a:normAutofit lnSpcReduction="10000"/>
          </a:bodyPr>
          <a:lstStyle/>
          <a:p>
            <a:r>
              <a:rPr lang="fr-FR" sz="2800" dirty="0"/>
              <a:t>Les lois de Newton nous donnent déjà la définition de </a:t>
            </a:r>
            <a:r>
              <a:rPr lang="fr-FR" sz="2800" dirty="0" err="1"/>
              <a:t>g</a:t>
            </a:r>
            <a:r>
              <a:rPr lang="fr-FR" sz="2800" baseline="-25000" dirty="0" err="1"/>
              <a:t>N</a:t>
            </a:r>
            <a:r>
              <a:rPr lang="fr-FR" sz="2800" dirty="0"/>
              <a:t>. De part la rotation de la terre, une force centrifuge existe également ce qui crée une composante supplémentaire </a:t>
            </a:r>
            <a:r>
              <a:rPr lang="fr-FR" sz="2800" dirty="0" err="1"/>
              <a:t>g</a:t>
            </a:r>
            <a:r>
              <a:rPr lang="fr-FR" sz="2800" baseline="-25000" dirty="0" err="1"/>
              <a:t>c</a:t>
            </a:r>
            <a:r>
              <a:rPr lang="fr-FR" sz="2800" dirty="0"/>
              <a:t> pour le champ de gravité. La gravité mesurée à la surface de la terre g est donc la somme de </a:t>
            </a:r>
            <a:r>
              <a:rPr lang="fr-FR" sz="2800" dirty="0" err="1"/>
              <a:t>g</a:t>
            </a:r>
            <a:r>
              <a:rPr lang="fr-FR" sz="2800" baseline="-25000" dirty="0" err="1"/>
              <a:t>N</a:t>
            </a:r>
            <a:r>
              <a:rPr lang="fr-FR" sz="2800" dirty="0"/>
              <a:t> et de </a:t>
            </a:r>
            <a:r>
              <a:rPr lang="fr-FR" sz="2800" dirty="0" err="1"/>
              <a:t>g</a:t>
            </a:r>
            <a:r>
              <a:rPr lang="fr-FR" sz="2800" baseline="-25000" dirty="0" err="1"/>
              <a:t>c</a:t>
            </a:r>
            <a:r>
              <a:rPr lang="fr-FR" sz="2800" dirty="0"/>
              <a:t>.</a:t>
            </a:r>
          </a:p>
        </p:txBody>
      </p:sp>
      <p:pic>
        <p:nvPicPr>
          <p:cNvPr id="5" name="Image 4">
            <a:extLst>
              <a:ext uri="{FF2B5EF4-FFF2-40B4-BE49-F238E27FC236}">
                <a16:creationId xmlns:a16="http://schemas.microsoft.com/office/drawing/2014/main" id="{EA8E5843-0083-4A9F-8B7C-F33F28EF1C58}"/>
              </a:ext>
            </a:extLst>
          </p:cNvPr>
          <p:cNvPicPr>
            <a:picLocks noChangeAspect="1"/>
          </p:cNvPicPr>
          <p:nvPr/>
        </p:nvPicPr>
        <p:blipFill rotWithShape="1">
          <a:blip r:embed="rId2"/>
          <a:srcRect l="15744" t="23737" r="31100" b="14283"/>
          <a:stretch/>
        </p:blipFill>
        <p:spPr>
          <a:xfrm>
            <a:off x="4744120" y="1356936"/>
            <a:ext cx="7402869" cy="5501064"/>
          </a:xfrm>
          <a:prstGeom prst="rect">
            <a:avLst/>
          </a:prstGeom>
        </p:spPr>
      </p:pic>
    </p:spTree>
    <p:extLst>
      <p:ext uri="{BB962C8B-B14F-4D97-AF65-F5344CB8AC3E}">
        <p14:creationId xmlns:p14="http://schemas.microsoft.com/office/powerpoint/2010/main" val="35514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26D93-A0E4-4D33-8F3C-FE47988E297B}"/>
              </a:ext>
            </a:extLst>
          </p:cNvPr>
          <p:cNvSpPr>
            <a:spLocks noGrp="1"/>
          </p:cNvSpPr>
          <p:nvPr>
            <p:ph type="title"/>
          </p:nvPr>
        </p:nvSpPr>
        <p:spPr/>
        <p:txBody>
          <a:bodyPr/>
          <a:lstStyle/>
          <a:p>
            <a:r>
              <a:rPr lang="fr-FR" dirty="0"/>
              <a:t>Mesure de la gravité : le gravimètre</a:t>
            </a:r>
          </a:p>
        </p:txBody>
      </p:sp>
      <p:sp>
        <p:nvSpPr>
          <p:cNvPr id="3" name="Espace réservé du contenu 2">
            <a:extLst>
              <a:ext uri="{FF2B5EF4-FFF2-40B4-BE49-F238E27FC236}">
                <a16:creationId xmlns:a16="http://schemas.microsoft.com/office/drawing/2014/main" id="{B19ADC56-5460-40F0-A410-523D65BB09A6}"/>
              </a:ext>
            </a:extLst>
          </p:cNvPr>
          <p:cNvSpPr>
            <a:spLocks noGrp="1"/>
          </p:cNvSpPr>
          <p:nvPr>
            <p:ph idx="1"/>
          </p:nvPr>
        </p:nvSpPr>
        <p:spPr>
          <a:xfrm>
            <a:off x="119336" y="1556793"/>
            <a:ext cx="6552728" cy="5301208"/>
          </a:xfrm>
        </p:spPr>
        <p:txBody>
          <a:bodyPr>
            <a:normAutofit lnSpcReduction="10000"/>
          </a:bodyPr>
          <a:lstStyle/>
          <a:p>
            <a:r>
              <a:rPr lang="fr-FR" sz="2800" dirty="0"/>
              <a:t>Il existe des gravimètres absolus, qui mesurent le champ de gravité t</a:t>
            </a:r>
          </a:p>
          <a:p>
            <a:r>
              <a:rPr lang="fr-FR" sz="2800" dirty="0"/>
              <a:t>Un gravimètre relatif peut être schématisé par un ressort portant une masse. Un petit changement d’attraction, </a:t>
            </a:r>
            <a:r>
              <a:rPr lang="el-GR" sz="2800" dirty="0">
                <a:latin typeface="Arial" panose="020B0604020202020204" pitchFamily="34" charset="0"/>
                <a:cs typeface="Arial" panose="020B0604020202020204" pitchFamily="34" charset="0"/>
              </a:rPr>
              <a:t>Δ </a:t>
            </a:r>
            <a:r>
              <a:rPr lang="fr-FR" sz="2800" dirty="0"/>
              <a:t>g, causera un déplacement de la masse et aussi un changement de la longueur x du ressort d’une petite quantité </a:t>
            </a:r>
            <a:r>
              <a:rPr lang="el-GR" sz="2800" dirty="0">
                <a:latin typeface="Arial" panose="020B0604020202020204" pitchFamily="34" charset="0"/>
                <a:cs typeface="Arial" panose="020B0604020202020204" pitchFamily="34" charset="0"/>
              </a:rPr>
              <a:t>Δ </a:t>
            </a:r>
            <a:r>
              <a:rPr lang="fr-FR" sz="2800" dirty="0"/>
              <a:t>x. Pour mesurer </a:t>
            </a:r>
            <a:r>
              <a:rPr lang="el-GR" sz="2800" dirty="0">
                <a:latin typeface="Arial" panose="020B0604020202020204" pitchFamily="34" charset="0"/>
                <a:cs typeface="Arial" panose="020B0604020202020204" pitchFamily="34" charset="0"/>
              </a:rPr>
              <a:t>Δ </a:t>
            </a:r>
            <a:r>
              <a:rPr lang="fr-FR" sz="2800" dirty="0"/>
              <a:t>g avec une précision de 0,01 </a:t>
            </a:r>
            <a:r>
              <a:rPr lang="fr-FR" sz="2800" dirty="0" err="1"/>
              <a:t>mGals</a:t>
            </a:r>
            <a:r>
              <a:rPr lang="fr-FR" sz="2800" dirty="0"/>
              <a:t> le changement relatif de la longueur du ressort </a:t>
            </a:r>
            <a:r>
              <a:rPr lang="el-GR" sz="2800" dirty="0">
                <a:latin typeface="Arial" panose="020B0604020202020204" pitchFamily="34" charset="0"/>
                <a:cs typeface="Arial" panose="020B0604020202020204" pitchFamily="34" charset="0"/>
              </a:rPr>
              <a:t>Δ</a:t>
            </a:r>
            <a:r>
              <a:rPr lang="fr-FR" sz="2800" dirty="0"/>
              <a:t>x/x, doit être mesuré avec une précision de 1 part par 108, ce qui est extrêmement précis. </a:t>
            </a:r>
          </a:p>
        </p:txBody>
      </p:sp>
      <p:pic>
        <p:nvPicPr>
          <p:cNvPr id="5" name="Image 4">
            <a:extLst>
              <a:ext uri="{FF2B5EF4-FFF2-40B4-BE49-F238E27FC236}">
                <a16:creationId xmlns:a16="http://schemas.microsoft.com/office/drawing/2014/main" id="{EC265819-70F9-4824-ACA8-2FB969BD4868}"/>
              </a:ext>
            </a:extLst>
          </p:cNvPr>
          <p:cNvPicPr>
            <a:picLocks noChangeAspect="1"/>
          </p:cNvPicPr>
          <p:nvPr/>
        </p:nvPicPr>
        <p:blipFill rotWithShape="1">
          <a:blip r:embed="rId2"/>
          <a:srcRect l="61812" t="22663" r="16335" b="20586"/>
          <a:stretch/>
        </p:blipFill>
        <p:spPr>
          <a:xfrm>
            <a:off x="7608168" y="1180548"/>
            <a:ext cx="3888432" cy="5677452"/>
          </a:xfrm>
          <a:prstGeom prst="rect">
            <a:avLst/>
          </a:prstGeom>
        </p:spPr>
      </p:pic>
    </p:spTree>
    <p:extLst>
      <p:ext uri="{BB962C8B-B14F-4D97-AF65-F5344CB8AC3E}">
        <p14:creationId xmlns:p14="http://schemas.microsoft.com/office/powerpoint/2010/main" val="11782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6A99E-FF20-49EE-A3DF-5EE4782A02CF}"/>
              </a:ext>
            </a:extLst>
          </p:cNvPr>
          <p:cNvSpPr>
            <a:spLocks noGrp="1"/>
          </p:cNvSpPr>
          <p:nvPr>
            <p:ph type="title"/>
          </p:nvPr>
        </p:nvSpPr>
        <p:spPr>
          <a:xfrm>
            <a:off x="1066800" y="908720"/>
            <a:ext cx="9493696" cy="4097460"/>
          </a:xfrm>
        </p:spPr>
        <p:txBody>
          <a:bodyPr/>
          <a:lstStyle/>
          <a:p>
            <a:pPr algn="ctr"/>
            <a:r>
              <a:rPr lang="fr-FR" dirty="0"/>
              <a:t>Quelques définitions </a:t>
            </a:r>
            <a:br>
              <a:rPr lang="fr-FR" dirty="0"/>
            </a:br>
            <a:r>
              <a:rPr lang="fr-FR" dirty="0"/>
              <a:t>&amp;</a:t>
            </a:r>
            <a:br>
              <a:rPr lang="fr-FR" dirty="0"/>
            </a:br>
            <a:r>
              <a:rPr lang="fr-FR" dirty="0"/>
              <a:t>notions de base</a:t>
            </a:r>
          </a:p>
        </p:txBody>
      </p:sp>
    </p:spTree>
    <p:extLst>
      <p:ext uri="{BB962C8B-B14F-4D97-AF65-F5344CB8AC3E}">
        <p14:creationId xmlns:p14="http://schemas.microsoft.com/office/powerpoint/2010/main" val="47040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27210-D8BA-4772-8E1B-152D0E15D553}"/>
              </a:ext>
            </a:extLst>
          </p:cNvPr>
          <p:cNvSpPr>
            <a:spLocks noGrp="1"/>
          </p:cNvSpPr>
          <p:nvPr>
            <p:ph type="title"/>
          </p:nvPr>
        </p:nvSpPr>
        <p:spPr/>
        <p:txBody>
          <a:bodyPr/>
          <a:lstStyle/>
          <a:p>
            <a:r>
              <a:rPr lang="fr-FR" dirty="0"/>
              <a:t>Prospection gravimétrique</a:t>
            </a:r>
          </a:p>
        </p:txBody>
      </p:sp>
      <p:sp>
        <p:nvSpPr>
          <p:cNvPr id="3" name="Espace réservé du contenu 2">
            <a:extLst>
              <a:ext uri="{FF2B5EF4-FFF2-40B4-BE49-F238E27FC236}">
                <a16:creationId xmlns:a16="http://schemas.microsoft.com/office/drawing/2014/main" id="{37D207A1-EE5A-4478-8E98-DC1A5202E951}"/>
              </a:ext>
            </a:extLst>
          </p:cNvPr>
          <p:cNvSpPr>
            <a:spLocks noGrp="1"/>
          </p:cNvSpPr>
          <p:nvPr>
            <p:ph idx="1"/>
          </p:nvPr>
        </p:nvSpPr>
        <p:spPr>
          <a:xfrm>
            <a:off x="0" y="1828799"/>
            <a:ext cx="6816080" cy="4572001"/>
          </a:xfrm>
        </p:spPr>
        <p:txBody>
          <a:bodyPr>
            <a:normAutofit/>
          </a:bodyPr>
          <a:lstStyle/>
          <a:p>
            <a:r>
              <a:rPr lang="fr-FR" sz="2800" dirty="0"/>
              <a:t>Avec un gravimètre relatif, on mesure la gravité relative (entre différentes stations) selon une grille ou un profil sur le terrain. Il est nécessaire de connaître la position de chaque station précisément (précision d’environ quelques cm latéralement et meilleure qu’un cm en altitude). Des GPS différentiels sont souvent utilisés. Chaque station est généralement mesurée plusieurs fois selon un cycle de mesures gravimétriques.</a:t>
            </a:r>
          </a:p>
        </p:txBody>
      </p:sp>
      <p:pic>
        <p:nvPicPr>
          <p:cNvPr id="5" name="Image 4">
            <a:extLst>
              <a:ext uri="{FF2B5EF4-FFF2-40B4-BE49-F238E27FC236}">
                <a16:creationId xmlns:a16="http://schemas.microsoft.com/office/drawing/2014/main" id="{31299599-7C23-4A07-8DB6-513BFB18D674}"/>
              </a:ext>
            </a:extLst>
          </p:cNvPr>
          <p:cNvPicPr>
            <a:picLocks noChangeAspect="1"/>
          </p:cNvPicPr>
          <p:nvPr/>
        </p:nvPicPr>
        <p:blipFill rotWithShape="1">
          <a:blip r:embed="rId2"/>
          <a:srcRect l="18107" t="26655" r="38778" b="24788"/>
          <a:stretch/>
        </p:blipFill>
        <p:spPr>
          <a:xfrm>
            <a:off x="6961459" y="1100"/>
            <a:ext cx="5256584" cy="3328393"/>
          </a:xfrm>
          <a:prstGeom prst="rect">
            <a:avLst/>
          </a:prstGeom>
        </p:spPr>
      </p:pic>
      <p:sp>
        <p:nvSpPr>
          <p:cNvPr id="6" name="ZoneTexte 5">
            <a:extLst>
              <a:ext uri="{FF2B5EF4-FFF2-40B4-BE49-F238E27FC236}">
                <a16:creationId xmlns:a16="http://schemas.microsoft.com/office/drawing/2014/main" id="{7116F9EB-DA80-453A-BEBC-7584E71FF036}"/>
              </a:ext>
            </a:extLst>
          </p:cNvPr>
          <p:cNvSpPr txBox="1"/>
          <p:nvPr/>
        </p:nvSpPr>
        <p:spPr>
          <a:xfrm>
            <a:off x="7104112" y="3427613"/>
            <a:ext cx="5087888" cy="3293209"/>
          </a:xfrm>
          <a:prstGeom prst="rect">
            <a:avLst/>
          </a:prstGeom>
          <a:noFill/>
          <a:ln>
            <a:solidFill>
              <a:srgbClr val="C00000"/>
            </a:solidFill>
          </a:ln>
        </p:spPr>
        <p:txBody>
          <a:bodyPr wrap="square" rtlCol="0">
            <a:spAutoFit/>
          </a:bodyPr>
          <a:lstStyle/>
          <a:p>
            <a:r>
              <a:rPr lang="fr-FR" sz="2600" dirty="0"/>
              <a:t>Les données mesurées (</a:t>
            </a:r>
            <a:r>
              <a:rPr lang="fr-FR" sz="2600" dirty="0" err="1"/>
              <a:t>g</a:t>
            </a:r>
            <a:r>
              <a:rPr lang="fr-FR" sz="2600" baseline="-25000" dirty="0" err="1"/>
              <a:t>obs</a:t>
            </a:r>
            <a:r>
              <a:rPr lang="fr-FR" sz="2600" dirty="0"/>
              <a:t>) doivent être corrigées pour l’effet de l’attraction de la lune et du soleil (qui ont une masse propre qui agit sur le gravimètre) ainsi que de la dérive du gravimètre (les propriétés mécaniques du ressort évoluent durant la journée).</a:t>
            </a:r>
          </a:p>
        </p:txBody>
      </p:sp>
    </p:spTree>
    <p:extLst>
      <p:ext uri="{BB962C8B-B14F-4D97-AF65-F5344CB8AC3E}">
        <p14:creationId xmlns:p14="http://schemas.microsoft.com/office/powerpoint/2010/main" val="172733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CE0C4-30E9-40C9-BADE-78EB14DFE0AB}"/>
              </a:ext>
            </a:extLst>
          </p:cNvPr>
          <p:cNvSpPr>
            <a:spLocks noGrp="1"/>
          </p:cNvSpPr>
          <p:nvPr>
            <p:ph type="title"/>
          </p:nvPr>
        </p:nvSpPr>
        <p:spPr/>
        <p:txBody>
          <a:bodyPr/>
          <a:lstStyle/>
          <a:p>
            <a:r>
              <a:rPr lang="fr-FR" dirty="0"/>
              <a:t>Interprétation</a:t>
            </a:r>
          </a:p>
        </p:txBody>
      </p:sp>
      <p:sp>
        <p:nvSpPr>
          <p:cNvPr id="3" name="Espace réservé du contenu 2">
            <a:extLst>
              <a:ext uri="{FF2B5EF4-FFF2-40B4-BE49-F238E27FC236}">
                <a16:creationId xmlns:a16="http://schemas.microsoft.com/office/drawing/2014/main" id="{198057FD-AB75-4E03-A0D6-09981E74DA47}"/>
              </a:ext>
            </a:extLst>
          </p:cNvPr>
          <p:cNvSpPr>
            <a:spLocks noGrp="1"/>
          </p:cNvSpPr>
          <p:nvPr>
            <p:ph idx="1"/>
          </p:nvPr>
        </p:nvSpPr>
        <p:spPr>
          <a:xfrm>
            <a:off x="0" y="1556792"/>
            <a:ext cx="12072664" cy="5301207"/>
          </a:xfrm>
        </p:spPr>
        <p:txBody>
          <a:bodyPr>
            <a:normAutofit/>
          </a:bodyPr>
          <a:lstStyle/>
          <a:p>
            <a:r>
              <a:rPr lang="fr-FR" sz="2800" dirty="0"/>
              <a:t>Pour être exploitable, les mesures </a:t>
            </a:r>
            <a:r>
              <a:rPr lang="fr-FR" sz="2800" dirty="0" err="1"/>
              <a:t>g</a:t>
            </a:r>
            <a:r>
              <a:rPr lang="fr-FR" sz="2800" baseline="-25000" dirty="0" err="1"/>
              <a:t>obs</a:t>
            </a:r>
            <a:r>
              <a:rPr lang="fr-FR" sz="2800" dirty="0"/>
              <a:t> doivent être corrigées d’un certains nombre de facteurs afin de définir ce que l’on appelle l’anomalie de Bouguer (AB) :</a:t>
            </a:r>
          </a:p>
          <a:p>
            <a:pPr marL="0" indent="0" algn="ctr">
              <a:buNone/>
            </a:pPr>
            <a:r>
              <a:rPr lang="de-DE" sz="2800" dirty="0"/>
              <a:t>AB = g </a:t>
            </a:r>
            <a:r>
              <a:rPr lang="de-DE" sz="2800" baseline="-25000" dirty="0" err="1"/>
              <a:t>obs</a:t>
            </a:r>
            <a:r>
              <a:rPr lang="de-DE" sz="2800" dirty="0"/>
              <a:t> - </a:t>
            </a:r>
            <a:r>
              <a:rPr lang="de-DE" sz="2800" dirty="0" err="1"/>
              <a:t>g</a:t>
            </a:r>
            <a:r>
              <a:rPr lang="de-DE" sz="2800" baseline="-25000" dirty="0" err="1"/>
              <a:t>model</a:t>
            </a:r>
            <a:endParaRPr lang="fr-FR" sz="2800" baseline="-25000" dirty="0"/>
          </a:p>
          <a:p>
            <a:r>
              <a:rPr lang="fr-FR" sz="2800" dirty="0"/>
              <a:t>On cherche par cette opération à extraire du signal mesuré toute information déjà connue (par exemple la topographie environnante) afin de faire ressortir l’anomalie uniquement. Cette information connue est contenue dans un modèle. Cette correction </a:t>
            </a:r>
            <a:r>
              <a:rPr lang="fr-FR" sz="2800" dirty="0" err="1"/>
              <a:t>g</a:t>
            </a:r>
            <a:r>
              <a:rPr lang="fr-FR" sz="2800" baseline="-25000" dirty="0" err="1"/>
              <a:t>model</a:t>
            </a:r>
            <a:r>
              <a:rPr lang="fr-FR" sz="2800" dirty="0"/>
              <a:t> est l’effet gravifique d’un modèle composé d’une couche de roche de densité imposée et tenant compte de </a:t>
            </a:r>
            <a:r>
              <a:rPr lang="fr-FR" sz="2800" dirty="0">
                <a:solidFill>
                  <a:schemeClr val="accent1">
                    <a:lumMod val="75000"/>
                  </a:schemeClr>
                </a:solidFill>
              </a:rPr>
              <a:t>la latitude </a:t>
            </a:r>
            <a:r>
              <a:rPr lang="fr-FR" sz="2800" dirty="0"/>
              <a:t>et de </a:t>
            </a:r>
            <a:r>
              <a:rPr lang="fr-FR" sz="2800" dirty="0">
                <a:solidFill>
                  <a:schemeClr val="accent1">
                    <a:lumMod val="75000"/>
                  </a:schemeClr>
                </a:solidFill>
              </a:rPr>
              <a:t>l’altitude</a:t>
            </a:r>
            <a:r>
              <a:rPr lang="fr-FR" sz="2800" dirty="0"/>
              <a:t> du point de mesure ainsi que de </a:t>
            </a:r>
            <a:r>
              <a:rPr lang="fr-FR" sz="2800" dirty="0">
                <a:solidFill>
                  <a:schemeClr val="accent1">
                    <a:lumMod val="75000"/>
                  </a:schemeClr>
                </a:solidFill>
              </a:rPr>
              <a:t>la topographie </a:t>
            </a:r>
            <a:r>
              <a:rPr lang="fr-FR" sz="2800" dirty="0"/>
              <a:t>environnante. Une telle </a:t>
            </a:r>
            <a:r>
              <a:rPr lang="fr-FR" sz="2800" dirty="0">
                <a:solidFill>
                  <a:schemeClr val="accent1">
                    <a:lumMod val="75000"/>
                  </a:schemeClr>
                </a:solidFill>
              </a:rPr>
              <a:t>correction</a:t>
            </a:r>
            <a:r>
              <a:rPr lang="fr-FR" sz="2800" dirty="0"/>
              <a:t> est parfois appelée « </a:t>
            </a:r>
            <a:r>
              <a:rPr lang="fr-FR" sz="2800" dirty="0">
                <a:solidFill>
                  <a:schemeClr val="accent1">
                    <a:lumMod val="75000"/>
                  </a:schemeClr>
                </a:solidFill>
              </a:rPr>
              <a:t>réduction</a:t>
            </a:r>
            <a:r>
              <a:rPr lang="fr-FR" sz="2800" dirty="0"/>
              <a:t> ».</a:t>
            </a:r>
          </a:p>
        </p:txBody>
      </p:sp>
    </p:spTree>
    <p:extLst>
      <p:ext uri="{BB962C8B-B14F-4D97-AF65-F5344CB8AC3E}">
        <p14:creationId xmlns:p14="http://schemas.microsoft.com/office/powerpoint/2010/main" val="40785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6BDA9-D4F8-4BB5-AD21-71265FC1777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21B2125-41E6-4B3D-BE44-37B4B2ABD47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E73C835E-8D72-4EB2-A815-A0689E52711E}"/>
              </a:ext>
            </a:extLst>
          </p:cNvPr>
          <p:cNvPicPr>
            <a:picLocks noChangeAspect="1"/>
          </p:cNvPicPr>
          <p:nvPr/>
        </p:nvPicPr>
        <p:blipFill rotWithShape="1">
          <a:blip r:embed="rId2"/>
          <a:srcRect l="21651" t="17435" r="21059" b="10082"/>
          <a:stretch/>
        </p:blipFill>
        <p:spPr>
          <a:xfrm>
            <a:off x="0" y="-21138"/>
            <a:ext cx="12192000" cy="6999884"/>
          </a:xfrm>
          <a:prstGeom prst="rect">
            <a:avLst/>
          </a:prstGeom>
        </p:spPr>
      </p:pic>
    </p:spTree>
    <p:extLst>
      <p:ext uri="{BB962C8B-B14F-4D97-AF65-F5344CB8AC3E}">
        <p14:creationId xmlns:p14="http://schemas.microsoft.com/office/powerpoint/2010/main" val="2091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B1483-41C1-4A70-9A7C-F303072A397A}"/>
              </a:ext>
            </a:extLst>
          </p:cNvPr>
          <p:cNvSpPr>
            <a:spLocks noGrp="1"/>
          </p:cNvSpPr>
          <p:nvPr>
            <p:ph type="title"/>
          </p:nvPr>
        </p:nvSpPr>
        <p:spPr/>
        <p:txBody>
          <a:bodyPr/>
          <a:lstStyle/>
          <a:p>
            <a:r>
              <a:rPr lang="fr-FR" dirty="0"/>
              <a:t>Modèle</a:t>
            </a:r>
          </a:p>
        </p:txBody>
      </p:sp>
      <p:sp>
        <p:nvSpPr>
          <p:cNvPr id="3" name="Espace réservé du contenu 2">
            <a:extLst>
              <a:ext uri="{FF2B5EF4-FFF2-40B4-BE49-F238E27FC236}">
                <a16:creationId xmlns:a16="http://schemas.microsoft.com/office/drawing/2014/main" id="{B8C36C47-03E3-49B7-A3CD-47897976D2C5}"/>
              </a:ext>
            </a:extLst>
          </p:cNvPr>
          <p:cNvSpPr>
            <a:spLocks noGrp="1"/>
          </p:cNvSpPr>
          <p:nvPr>
            <p:ph idx="1"/>
          </p:nvPr>
        </p:nvSpPr>
        <p:spPr>
          <a:xfrm>
            <a:off x="983432" y="1828799"/>
            <a:ext cx="10297144" cy="4572001"/>
          </a:xfrm>
        </p:spPr>
        <p:txBody>
          <a:bodyPr>
            <a:normAutofit/>
          </a:bodyPr>
          <a:lstStyle/>
          <a:p>
            <a:r>
              <a:rPr lang="fr-FR" sz="2800" dirty="0"/>
              <a:t>Un modèle est une vue simple et idéalisée et donc approximative de la réalité physique.</a:t>
            </a:r>
          </a:p>
        </p:txBody>
      </p:sp>
    </p:spTree>
    <p:extLst>
      <p:ext uri="{BB962C8B-B14F-4D97-AF65-F5344CB8AC3E}">
        <p14:creationId xmlns:p14="http://schemas.microsoft.com/office/powerpoint/2010/main" val="36521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542B3-EE00-4F4C-A627-20035B0BDA33}"/>
              </a:ext>
            </a:extLst>
          </p:cNvPr>
          <p:cNvSpPr>
            <a:spLocks noGrp="1"/>
          </p:cNvSpPr>
          <p:nvPr>
            <p:ph type="title"/>
          </p:nvPr>
        </p:nvSpPr>
        <p:spPr>
          <a:xfrm>
            <a:off x="623392" y="99220"/>
            <a:ext cx="10501808" cy="1325563"/>
          </a:xfrm>
        </p:spPr>
        <p:txBody>
          <a:bodyPr/>
          <a:lstStyle/>
          <a:p>
            <a:r>
              <a:rPr lang="fr-FR" dirty="0"/>
              <a:t>Norme, anomalie, propriétés physiques et contraste </a:t>
            </a:r>
          </a:p>
        </p:txBody>
      </p:sp>
      <p:sp>
        <p:nvSpPr>
          <p:cNvPr id="3" name="Espace réservé du contenu 2">
            <a:extLst>
              <a:ext uri="{FF2B5EF4-FFF2-40B4-BE49-F238E27FC236}">
                <a16:creationId xmlns:a16="http://schemas.microsoft.com/office/drawing/2014/main" id="{A9F7EA6A-A883-4CF9-B005-FEC84B0D8641}"/>
              </a:ext>
            </a:extLst>
          </p:cNvPr>
          <p:cNvSpPr>
            <a:spLocks noGrp="1"/>
          </p:cNvSpPr>
          <p:nvPr>
            <p:ph idx="1"/>
          </p:nvPr>
        </p:nvSpPr>
        <p:spPr>
          <a:xfrm>
            <a:off x="623392" y="1828799"/>
            <a:ext cx="11305256" cy="4572001"/>
          </a:xfrm>
        </p:spPr>
        <p:txBody>
          <a:bodyPr>
            <a:normAutofit/>
          </a:bodyPr>
          <a:lstStyle/>
          <a:p>
            <a:r>
              <a:rPr lang="fr-FR" sz="2800" dirty="0"/>
              <a:t>Quelque soit le type d'objet recherché et quelle que soit la méthode employée, il s'agit de mettre en évidence des structures anormales, c’est-à-dire des structures différant du milieu environnant par l'une ou l'autre de leurs caractéristiques physiques. </a:t>
            </a:r>
          </a:p>
          <a:p>
            <a:r>
              <a:rPr lang="fr-FR" sz="2800" dirty="0">
                <a:solidFill>
                  <a:schemeClr val="accent1">
                    <a:lumMod val="75000"/>
                  </a:schemeClr>
                </a:solidFill>
              </a:rPr>
              <a:t>Une anomalie ne peut être définie que par rapport à une norme</a:t>
            </a:r>
            <a:r>
              <a:rPr lang="fr-FR" sz="2800" dirty="0"/>
              <a:t>. </a:t>
            </a:r>
          </a:p>
          <a:p>
            <a:r>
              <a:rPr lang="fr-FR" sz="2800" dirty="0"/>
              <a:t>La géophysique est donc essentiellement la mesure de contrastes dans les propriétés (ou paramètres) physiques de matériaux constituant le sous-sol (par exemple la densité, la résistivité électrique, etc.) et la tentative de déduire la nature et la distribution de ces matériaux responsables de ces observations. Sans contrastes, pas d’anomalies !</a:t>
            </a:r>
          </a:p>
        </p:txBody>
      </p:sp>
    </p:spTree>
    <p:extLst>
      <p:ext uri="{BB962C8B-B14F-4D97-AF65-F5344CB8AC3E}">
        <p14:creationId xmlns:p14="http://schemas.microsoft.com/office/powerpoint/2010/main" val="89531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1D38C-A337-4714-A36D-7CEEDDFD0486}"/>
              </a:ext>
            </a:extLst>
          </p:cNvPr>
          <p:cNvSpPr>
            <a:spLocks noGrp="1"/>
          </p:cNvSpPr>
          <p:nvPr>
            <p:ph type="title"/>
          </p:nvPr>
        </p:nvSpPr>
        <p:spPr/>
        <p:txBody>
          <a:bodyPr>
            <a:normAutofit fontScale="90000"/>
          </a:bodyPr>
          <a:lstStyle/>
          <a:p>
            <a:r>
              <a:rPr lang="fr-FR" dirty="0"/>
              <a:t>Bruits extérieurs (vibrations, courants électriques ou ondes électromagnétiques, naturels ou artificiels)</a:t>
            </a:r>
          </a:p>
        </p:txBody>
      </p:sp>
      <p:sp>
        <p:nvSpPr>
          <p:cNvPr id="3" name="Espace réservé du contenu 2">
            <a:extLst>
              <a:ext uri="{FF2B5EF4-FFF2-40B4-BE49-F238E27FC236}">
                <a16:creationId xmlns:a16="http://schemas.microsoft.com/office/drawing/2014/main" id="{42220421-C528-480B-A134-D8524D0A5E8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1E75CFE9-B225-4A31-BE8C-690DFB40C443}"/>
              </a:ext>
            </a:extLst>
          </p:cNvPr>
          <p:cNvPicPr>
            <a:picLocks noChangeAspect="1"/>
          </p:cNvPicPr>
          <p:nvPr/>
        </p:nvPicPr>
        <p:blipFill rotWithShape="1">
          <a:blip r:embed="rId2"/>
          <a:srcRect l="11610" t="18484" r="11019" b="18486"/>
          <a:stretch/>
        </p:blipFill>
        <p:spPr>
          <a:xfrm>
            <a:off x="0" y="1493439"/>
            <a:ext cx="12192000" cy="5364561"/>
          </a:xfrm>
          <a:prstGeom prst="rect">
            <a:avLst/>
          </a:prstGeom>
        </p:spPr>
      </p:pic>
    </p:spTree>
    <p:extLst>
      <p:ext uri="{BB962C8B-B14F-4D97-AF65-F5344CB8AC3E}">
        <p14:creationId xmlns:p14="http://schemas.microsoft.com/office/powerpoint/2010/main" val="56468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DB0161-CA25-4096-A09A-9CA5A5E99895}"/>
              </a:ext>
            </a:extLst>
          </p:cNvPr>
          <p:cNvSpPr>
            <a:spLocks noGrp="1"/>
          </p:cNvSpPr>
          <p:nvPr>
            <p:ph type="title"/>
          </p:nvPr>
        </p:nvSpPr>
        <p:spPr>
          <a:xfrm>
            <a:off x="479376" y="99220"/>
            <a:ext cx="11521280" cy="1325563"/>
          </a:xfrm>
        </p:spPr>
        <p:txBody>
          <a:bodyPr>
            <a:normAutofit/>
          </a:bodyPr>
          <a:lstStyle/>
          <a:p>
            <a:r>
              <a:rPr lang="fr-FR" dirty="0"/>
              <a:t>Problème direct, problème inverse et information a priori </a:t>
            </a:r>
            <a:endParaRPr lang="fr-FR" sz="4000" dirty="0"/>
          </a:p>
        </p:txBody>
      </p:sp>
      <p:sp>
        <p:nvSpPr>
          <p:cNvPr id="3" name="Espace réservé du contenu 2">
            <a:extLst>
              <a:ext uri="{FF2B5EF4-FFF2-40B4-BE49-F238E27FC236}">
                <a16:creationId xmlns:a16="http://schemas.microsoft.com/office/drawing/2014/main" id="{63206170-B353-4A1F-8783-5C7A8A9B0583}"/>
              </a:ext>
            </a:extLst>
          </p:cNvPr>
          <p:cNvSpPr>
            <a:spLocks noGrp="1"/>
          </p:cNvSpPr>
          <p:nvPr>
            <p:ph idx="1"/>
          </p:nvPr>
        </p:nvSpPr>
        <p:spPr>
          <a:xfrm>
            <a:off x="983432" y="1828799"/>
            <a:ext cx="10729192" cy="4572001"/>
          </a:xfrm>
        </p:spPr>
        <p:txBody>
          <a:bodyPr>
            <a:normAutofit/>
          </a:bodyPr>
          <a:lstStyle/>
          <a:p>
            <a:r>
              <a:rPr lang="fr-FR" sz="2800" dirty="0"/>
              <a:t>Par </a:t>
            </a:r>
            <a:r>
              <a:rPr lang="fr-FR" sz="2800" dirty="0">
                <a:solidFill>
                  <a:schemeClr val="accent1">
                    <a:lumMod val="75000"/>
                  </a:schemeClr>
                </a:solidFill>
                <a:effectLst>
                  <a:outerShdw blurRad="38100" dist="38100" dir="2700000" algn="tl">
                    <a:srgbClr val="000000">
                      <a:alpha val="43137"/>
                    </a:srgbClr>
                  </a:outerShdw>
                </a:effectLst>
              </a:rPr>
              <a:t>problème direct</a:t>
            </a:r>
            <a:r>
              <a:rPr lang="fr-FR" sz="2800" dirty="0"/>
              <a:t>, le géophysicien entend en général la prise de données sur le terrain (mesure) ou la réponse d’un modèle numérique. </a:t>
            </a:r>
          </a:p>
          <a:p>
            <a:r>
              <a:rPr lang="fr-FR" sz="2800" dirty="0"/>
              <a:t>Le </a:t>
            </a:r>
            <a:r>
              <a:rPr lang="fr-FR" sz="2800" dirty="0">
                <a:solidFill>
                  <a:schemeClr val="accent1">
                    <a:lumMod val="75000"/>
                  </a:schemeClr>
                </a:solidFill>
                <a:effectLst>
                  <a:outerShdw blurRad="38100" dist="38100" dir="2700000" algn="tl">
                    <a:srgbClr val="000000">
                      <a:alpha val="43137"/>
                    </a:srgbClr>
                  </a:outerShdw>
                </a:effectLst>
              </a:rPr>
              <a:t>problème inverse </a:t>
            </a:r>
            <a:r>
              <a:rPr lang="fr-FR" sz="2800" dirty="0"/>
              <a:t>(ou inversion) décrit par contre l’obtention d’un modèle à partir des données mesurées sur le terrain. </a:t>
            </a:r>
          </a:p>
          <a:p>
            <a:r>
              <a:rPr lang="fr-FR" sz="2800" dirty="0"/>
              <a:t>En général, le modèle obtenu par inversion n’est pas unique (plusieurs modèles peuvent expliquer les mesures collectées) et de </a:t>
            </a:r>
            <a:r>
              <a:rPr lang="fr-FR" sz="2800" dirty="0">
                <a:solidFill>
                  <a:schemeClr val="accent1">
                    <a:lumMod val="75000"/>
                  </a:schemeClr>
                </a:solidFill>
                <a:effectLst>
                  <a:outerShdw blurRad="38100" dist="38100" dir="2700000" algn="tl">
                    <a:srgbClr val="000000">
                      <a:alpha val="43137"/>
                    </a:srgbClr>
                  </a:outerShdw>
                </a:effectLst>
              </a:rPr>
              <a:t>l’information a priori </a:t>
            </a:r>
            <a:r>
              <a:rPr lang="fr-FR" sz="2800" dirty="0"/>
              <a:t>est ajoutée pour contraindre le modèle et choisir parmi les différentes solutions possibles.</a:t>
            </a:r>
          </a:p>
        </p:txBody>
      </p:sp>
    </p:spTree>
    <p:extLst>
      <p:ext uri="{BB962C8B-B14F-4D97-AF65-F5344CB8AC3E}">
        <p14:creationId xmlns:p14="http://schemas.microsoft.com/office/powerpoint/2010/main" val="3777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5A190-0496-48C8-8332-538BD90B615F}"/>
              </a:ext>
            </a:extLst>
          </p:cNvPr>
          <p:cNvSpPr>
            <a:spLocks noGrp="1"/>
          </p:cNvSpPr>
          <p:nvPr>
            <p:ph type="title"/>
          </p:nvPr>
        </p:nvSpPr>
        <p:spPr/>
        <p:txBody>
          <a:bodyPr/>
          <a:lstStyle/>
          <a:p>
            <a:r>
              <a:rPr lang="fr-FR" dirty="0"/>
              <a:t>Les propriétés physiques des matériaux </a:t>
            </a:r>
          </a:p>
        </p:txBody>
      </p:sp>
      <p:sp>
        <p:nvSpPr>
          <p:cNvPr id="3" name="Espace réservé du contenu 2">
            <a:extLst>
              <a:ext uri="{FF2B5EF4-FFF2-40B4-BE49-F238E27FC236}">
                <a16:creationId xmlns:a16="http://schemas.microsoft.com/office/drawing/2014/main" id="{795CFA18-7BA5-48ED-8702-EA04B5409573}"/>
              </a:ext>
            </a:extLst>
          </p:cNvPr>
          <p:cNvSpPr>
            <a:spLocks noGrp="1"/>
          </p:cNvSpPr>
          <p:nvPr>
            <p:ph idx="1"/>
          </p:nvPr>
        </p:nvSpPr>
        <p:spPr>
          <a:xfrm>
            <a:off x="119336" y="1988840"/>
            <a:ext cx="12072664" cy="4869160"/>
          </a:xfrm>
        </p:spPr>
        <p:txBody>
          <a:bodyPr>
            <a:normAutofit/>
          </a:bodyPr>
          <a:lstStyle/>
          <a:p>
            <a:r>
              <a:rPr lang="fr-FR" sz="2800" dirty="0"/>
              <a:t>Pour un géophysicien, une roche est constituée de: </a:t>
            </a:r>
          </a:p>
          <a:p>
            <a:r>
              <a:rPr lang="fr-FR" sz="2800" dirty="0">
                <a:solidFill>
                  <a:schemeClr val="accent1">
                    <a:lumMod val="75000"/>
                  </a:schemeClr>
                </a:solidFill>
              </a:rPr>
              <a:t>LA MATRICE </a:t>
            </a:r>
            <a:r>
              <a:rPr lang="fr-FR" sz="2800" dirty="0"/>
              <a:t>: partie solide constituée par les minéraux possédant chacun leurs propriétés physiques propres: densité, vitesse, résistivité, susceptibilité, etc. </a:t>
            </a:r>
          </a:p>
          <a:p>
            <a:r>
              <a:rPr lang="fr-FR" sz="2800" dirty="0">
                <a:solidFill>
                  <a:schemeClr val="accent1">
                    <a:lumMod val="75000"/>
                  </a:schemeClr>
                </a:solidFill>
              </a:rPr>
              <a:t>LA POROSITE </a:t>
            </a:r>
            <a:r>
              <a:rPr lang="fr-FR" sz="2800" dirty="0"/>
              <a:t>: soit le volume des vides par rapport au volume de la matrice.</a:t>
            </a:r>
          </a:p>
          <a:p>
            <a:r>
              <a:rPr lang="fr-FR" sz="2800" dirty="0">
                <a:solidFill>
                  <a:schemeClr val="accent1">
                    <a:lumMod val="75000"/>
                  </a:schemeClr>
                </a:solidFill>
              </a:rPr>
              <a:t>LES FLUIDES </a:t>
            </a:r>
            <a:r>
              <a:rPr lang="fr-FR" sz="2800" dirty="0"/>
              <a:t>: soit ce qui remplit plus ou moins les vides: eaux plus ou moins salées, hydrocarbures, gaz, air, polluants, chacun de ces fluides ayant des paramètres physiques qui lui sont propres.</a:t>
            </a:r>
          </a:p>
          <a:p>
            <a:r>
              <a:rPr lang="fr-FR" sz="2800" dirty="0"/>
              <a:t> En définitive les paramètres physiques de la roche dépendront des pourcentages des divers constituants.</a:t>
            </a:r>
          </a:p>
        </p:txBody>
      </p:sp>
      <p:pic>
        <p:nvPicPr>
          <p:cNvPr id="5" name="Image 4">
            <a:extLst>
              <a:ext uri="{FF2B5EF4-FFF2-40B4-BE49-F238E27FC236}">
                <a16:creationId xmlns:a16="http://schemas.microsoft.com/office/drawing/2014/main" id="{1F511FDA-E9A0-4082-A05B-F2AA79593404}"/>
              </a:ext>
            </a:extLst>
          </p:cNvPr>
          <p:cNvPicPr>
            <a:picLocks noChangeAspect="1"/>
          </p:cNvPicPr>
          <p:nvPr/>
        </p:nvPicPr>
        <p:blipFill rotWithShape="1">
          <a:blip r:embed="rId2"/>
          <a:srcRect l="71262" t="34243" r="6294" b="22687"/>
          <a:stretch/>
        </p:blipFill>
        <p:spPr>
          <a:xfrm>
            <a:off x="9193709" y="-51381"/>
            <a:ext cx="2998291" cy="2688293"/>
          </a:xfrm>
          <a:prstGeom prst="rect">
            <a:avLst/>
          </a:prstGeom>
        </p:spPr>
      </p:pic>
    </p:spTree>
    <p:extLst>
      <p:ext uri="{BB962C8B-B14F-4D97-AF65-F5344CB8AC3E}">
        <p14:creationId xmlns:p14="http://schemas.microsoft.com/office/powerpoint/2010/main" val="20945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ésentation médicale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61_TF02901024_TF02901024.potx" id="{99AE3A49-340D-4591-BFCE-7BC185978C07}" vid="{AD5DAC16-512F-4CB9-9850-6544BB0EE0D7}"/>
    </a:ext>
  </a:extLst>
</a:theme>
</file>

<file path=ppt/theme/theme2.xml><?xml version="1.0" encoding="utf-8"?>
<a:theme xmlns:a="http://schemas.openxmlformats.org/drawingml/2006/main" name="Thème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médicale (grand écran)</Template>
  <TotalTime>121</TotalTime>
  <Words>2232</Words>
  <Application>Microsoft Office PowerPoint</Application>
  <PresentationFormat>Grand écran</PresentationFormat>
  <Paragraphs>122</Paragraphs>
  <Slides>42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Cambria Math</vt:lpstr>
      <vt:lpstr>Franklin Gothic Medium</vt:lpstr>
      <vt:lpstr>Présentation médicale 16x9</vt:lpstr>
      <vt:lpstr>Géophysique </vt:lpstr>
      <vt:lpstr>Définition : </vt:lpstr>
      <vt:lpstr>Les principales méthodes géophysiques sont : </vt:lpstr>
      <vt:lpstr>Quelques définitions  &amp; notions de base</vt:lpstr>
      <vt:lpstr>Modèle</vt:lpstr>
      <vt:lpstr>Norme, anomalie, propriétés physiques et contraste </vt:lpstr>
      <vt:lpstr>Bruits extérieurs (vibrations, courants électriques ou ondes électromagnétiques, naturels ou artificiels)</vt:lpstr>
      <vt:lpstr>Problème direct, problème inverse et information a priori </vt:lpstr>
      <vt:lpstr>Les propriétés physiques des matériaux </vt:lpstr>
      <vt:lpstr>Présentation PowerPoint</vt:lpstr>
      <vt:lpstr>Choix de la méthode dépend :</vt:lpstr>
      <vt:lpstr>LES MÉTHODES ÉLECTRIQUES :  RÉSISTIVITÉ DES MATÉRIAUX</vt:lpstr>
      <vt:lpstr>La résistivité</vt:lpstr>
      <vt:lpstr>La conduction du courant dans la proche surface </vt:lpstr>
      <vt:lpstr>La qualité de l’électrolyte (salinité)</vt:lpstr>
      <vt:lpstr>Voici les résistivités de différents types d’eau :</vt:lpstr>
      <vt:lpstr>Quelques exemples de résistivité des roches</vt:lpstr>
      <vt:lpstr>LES MÉTHODES ÉLECTRIQUES :  TECHNIQUES DE PROSPECTION</vt:lpstr>
      <vt:lpstr>Répartition du potentiel - Principe de superposition</vt:lpstr>
      <vt:lpstr>Potentiel et champ électrique pour un terrain hétérogène</vt:lpstr>
      <vt:lpstr>Technique de mesure: Le quadripôle de mesure</vt:lpstr>
      <vt:lpstr>Présentation PowerPoint</vt:lpstr>
      <vt:lpstr>Présentation PowerPoint</vt:lpstr>
      <vt:lpstr>Un circuit complet de mesure se compose alors de : </vt:lpstr>
      <vt:lpstr>Quelques dispositifs</vt:lpstr>
      <vt:lpstr>Quelques dispositifs</vt:lpstr>
      <vt:lpstr>Présentation PowerPoint</vt:lpstr>
      <vt:lpstr>LES MÉTHODES SISMIQUES</vt:lpstr>
      <vt:lpstr>Méthode sismique</vt:lpstr>
      <vt:lpstr>Présentation PowerPoint</vt:lpstr>
      <vt:lpstr>Méthodes sismiques:</vt:lpstr>
      <vt:lpstr>LA MÉTHODE GRAVIMÉTRIQUE</vt:lpstr>
      <vt:lpstr>Présentation PowerPoint</vt:lpstr>
      <vt:lpstr>La densité des roches </vt:lpstr>
      <vt:lpstr>La densité</vt:lpstr>
      <vt:lpstr>Les lois de Newton</vt:lpstr>
      <vt:lpstr>La gravité terrestre</vt:lpstr>
      <vt:lpstr>Présentation PowerPoint</vt:lpstr>
      <vt:lpstr>Mesure de la gravité : le gravimètre</vt:lpstr>
      <vt:lpstr>Prospection gravimétrique</vt:lpstr>
      <vt:lpstr>Interprétation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Géophysique </dc:title>
  <dc:creator>Benzian Fazilet</dc:creator>
  <cp:lastModifiedBy>Benzian Fazilet</cp:lastModifiedBy>
  <cp:revision>14</cp:revision>
  <dcterms:created xsi:type="dcterms:W3CDTF">2021-02-27T21:40:02Z</dcterms:created>
  <dcterms:modified xsi:type="dcterms:W3CDTF">2021-02-28T17:03:03Z</dcterms:modified>
</cp:coreProperties>
</file>