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92" r:id="rId1"/>
  </p:sldMasterIdLst>
  <p:notesMasterIdLst>
    <p:notesMasterId r:id="rId49"/>
  </p:notesMasterIdLst>
  <p:sldIdLst>
    <p:sldId id="256" r:id="rId2"/>
    <p:sldId id="257" r:id="rId3"/>
    <p:sldId id="261" r:id="rId4"/>
    <p:sldId id="259" r:id="rId5"/>
    <p:sldId id="260" r:id="rId6"/>
    <p:sldId id="258"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3" r:id="rId26"/>
    <p:sldId id="281" r:id="rId27"/>
    <p:sldId id="280"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17D21"/>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176"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756E72-F864-4EAF-B077-5D9853E5753A}" type="datetimeFigureOut">
              <a:rPr lang="fr-FR" smtClean="0"/>
              <a:pPr/>
              <a:t>24/12/2019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E7DED7-1DB7-49EA-ACFA-DBF3CD29961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2E7DED7-1DB7-49EA-ACFA-DBF3CD299611}" type="slidenum">
              <a:rPr lang="fr-FR" smtClean="0"/>
              <a:pPr/>
              <a:t>11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D2E7DED7-1DB7-49EA-ACFA-DBF3CD299611}" type="slidenum">
              <a:rPr lang="fr-FR" smtClean="0"/>
              <a:pPr/>
              <a:t>12</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80D7BB9-FC9B-4B96-9250-B5E45FD9DEF0}" type="datetimeFigureOut">
              <a:rPr lang="fr-FR" smtClean="0"/>
              <a:pPr/>
              <a:t>24/12/2019</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6A922AF3-989E-4756-810F-ECF5C5CF6AE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880D7BB9-FC9B-4B96-9250-B5E45FD9DEF0}" type="datetimeFigureOut">
              <a:rPr lang="fr-FR" smtClean="0"/>
              <a:pPr/>
              <a:t>24/12/2019</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6A922AF3-989E-4756-810F-ECF5C5CF6AE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80D7BB9-FC9B-4B96-9250-B5E45FD9DEF0}" type="datetimeFigureOut">
              <a:rPr lang="fr-FR" smtClean="0"/>
              <a:pPr/>
              <a:t>24/12/2019</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6A922AF3-989E-4756-810F-ECF5C5CF6AE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880D7BB9-FC9B-4B96-9250-B5E45FD9DEF0}" type="datetimeFigureOut">
              <a:rPr lang="fr-FR" smtClean="0"/>
              <a:pPr/>
              <a:t>24/12/2019</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6A922AF3-989E-4756-810F-ECF5C5CF6AE1}"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880D7BB9-FC9B-4B96-9250-B5E45FD9DEF0}" type="datetimeFigureOut">
              <a:rPr lang="fr-FR" smtClean="0"/>
              <a:pPr/>
              <a:t>24/12/2019</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6A922AF3-989E-4756-810F-ECF5C5CF6AE1}"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80D7BB9-FC9B-4B96-9250-B5E45FD9DEF0}" type="datetimeFigureOut">
              <a:rPr lang="fr-FR" smtClean="0"/>
              <a:pPr/>
              <a:t>24/12/2019</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A922AF3-989E-4756-810F-ECF5C5CF6AE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png"/><Relationship Id="rId1" Type="http://schemas.openxmlformats.org/officeDocument/2006/relationships/slideLayout" Target="../slideLayouts/slideLayout2.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17" Type="http://schemas.openxmlformats.org/officeDocument/2006/relationships/image" Target="../media/image19.png"/><Relationship Id="rId2" Type="http://schemas.openxmlformats.org/officeDocument/2006/relationships/image" Target="../media/image4.png"/><Relationship Id="rId16"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5" Type="http://schemas.openxmlformats.org/officeDocument/2006/relationships/image" Target="../media/image1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 Id="rId1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16.jpeg"/>
          <p:cNvPicPr/>
          <p:nvPr/>
        </p:nvPicPr>
        <p:blipFill>
          <a:blip r:embed="rId2" cstate="print"/>
          <a:stretch>
            <a:fillRect/>
          </a:stretch>
        </p:blipFill>
        <p:spPr>
          <a:xfrm>
            <a:off x="857224" y="3643314"/>
            <a:ext cx="2643206" cy="2643182"/>
          </a:xfrm>
          <a:prstGeom prst="rect">
            <a:avLst/>
          </a:prstGeom>
        </p:spPr>
      </p:pic>
      <p:sp>
        <p:nvSpPr>
          <p:cNvPr id="5" name="Titre 4"/>
          <p:cNvSpPr>
            <a:spLocks noGrp="1"/>
          </p:cNvSpPr>
          <p:nvPr>
            <p:ph type="ctrTitle"/>
          </p:nvPr>
        </p:nvSpPr>
        <p:spPr>
          <a:xfrm>
            <a:off x="500034" y="714356"/>
            <a:ext cx="8215370" cy="1796598"/>
          </a:xfrm>
        </p:spPr>
        <p:txBody>
          <a:bodyPr/>
          <a:lstStyle/>
          <a:p>
            <a:pPr algn="ctr"/>
            <a:r>
              <a:rPr lang="fr-FR" sz="3800" dirty="0" smtClean="0">
                <a:solidFill>
                  <a:srgbClr val="FFFF00"/>
                </a:solidFill>
                <a:latin typeface="Algerian" pitchFamily="82" charset="0"/>
              </a:rPr>
              <a:t>GESTION INTEGREE DES RESSOURCES EN EAU ET CADRE DE GESTION DES EAUX SOUTERRAINES</a:t>
            </a:r>
            <a:endParaRPr lang="fr-FR" sz="3800" dirty="0">
              <a:solidFill>
                <a:srgbClr val="FFFF00"/>
              </a:solidFill>
              <a:latin typeface="Algerian" pitchFamily="82" charset="0"/>
            </a:endParaRPr>
          </a:p>
        </p:txBody>
      </p:sp>
      <p:sp>
        <p:nvSpPr>
          <p:cNvPr id="6" name="ZoneTexte 5"/>
          <p:cNvSpPr txBox="1"/>
          <p:nvPr/>
        </p:nvSpPr>
        <p:spPr>
          <a:xfrm>
            <a:off x="5143504" y="5786454"/>
            <a:ext cx="3643338" cy="646331"/>
          </a:xfrm>
          <a:prstGeom prst="rect">
            <a:avLst/>
          </a:prstGeom>
          <a:noFill/>
        </p:spPr>
        <p:txBody>
          <a:bodyPr wrap="square" rtlCol="0">
            <a:spAutoFit/>
          </a:bodyPr>
          <a:lstStyle/>
          <a:p>
            <a:r>
              <a:rPr lang="fr-FR" b="1" dirty="0" smtClean="0">
                <a:solidFill>
                  <a:schemeClr val="accent1">
                    <a:lumMod val="20000"/>
                    <a:lumOff val="80000"/>
                  </a:schemeClr>
                </a:solidFill>
                <a:latin typeface="Garamond" pitchFamily="18" charset="0"/>
              </a:rPr>
              <a:t>Par Mme. </a:t>
            </a:r>
            <a:r>
              <a:rPr lang="fr-FR" b="1" dirty="0" err="1" smtClean="0">
                <a:solidFill>
                  <a:schemeClr val="accent1">
                    <a:lumMod val="20000"/>
                    <a:lumOff val="80000"/>
                  </a:schemeClr>
                </a:solidFill>
                <a:latin typeface="Garamond" pitchFamily="18" charset="0"/>
              </a:rPr>
              <a:t>Imen</a:t>
            </a:r>
            <a:r>
              <a:rPr lang="fr-FR" b="1" dirty="0" smtClean="0">
                <a:solidFill>
                  <a:schemeClr val="accent1">
                    <a:lumMod val="20000"/>
                    <a:lumOff val="80000"/>
                  </a:schemeClr>
                </a:solidFill>
                <a:latin typeface="Garamond" pitchFamily="18" charset="0"/>
              </a:rPr>
              <a:t> MAROK-GUASMI</a:t>
            </a:r>
          </a:p>
          <a:p>
            <a:pPr algn="ctr"/>
            <a:r>
              <a:rPr lang="fr-FR" b="1" dirty="0" smtClean="0">
                <a:solidFill>
                  <a:schemeClr val="accent1">
                    <a:lumMod val="20000"/>
                    <a:lumOff val="80000"/>
                  </a:schemeClr>
                </a:solidFill>
                <a:latin typeface="Garamond" pitchFamily="18" charset="0"/>
              </a:rPr>
              <a:t>2018-2019</a:t>
            </a:r>
            <a:endParaRPr lang="fr-FR" b="1" dirty="0">
              <a:solidFill>
                <a:schemeClr val="accent1">
                  <a:lumMod val="20000"/>
                  <a:lumOff val="80000"/>
                </a:schemeClr>
              </a:solidFill>
              <a:latin typeface="Garamond"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34.jpeg"/>
          <p:cNvPicPr/>
          <p:nvPr/>
        </p:nvPicPr>
        <p:blipFill>
          <a:blip r:embed="rId2" cstate="print"/>
          <a:stretch>
            <a:fillRect/>
          </a:stretch>
        </p:blipFill>
        <p:spPr>
          <a:xfrm>
            <a:off x="500034" y="714357"/>
            <a:ext cx="7143800" cy="4643469"/>
          </a:xfrm>
          <a:prstGeom prst="rect">
            <a:avLst/>
          </a:prstGeom>
          <a:ln>
            <a:solidFill>
              <a:schemeClr val="tx1"/>
            </a:solidFill>
          </a:ln>
        </p:spPr>
      </p:pic>
      <p:sp>
        <p:nvSpPr>
          <p:cNvPr id="7169" name="Rectangle 1"/>
          <p:cNvSpPr>
            <a:spLocks noChangeArrowheads="1"/>
          </p:cNvSpPr>
          <p:nvPr/>
        </p:nvSpPr>
        <p:spPr bwMode="auto">
          <a:xfrm>
            <a:off x="279655" y="5429264"/>
            <a:ext cx="7590540" cy="646331"/>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smtClean="0">
                <a:ln>
                  <a:noFill/>
                </a:ln>
                <a:effectLst/>
                <a:latin typeface="Times New Roman" pitchFamily="18" charset="0"/>
                <a:ea typeface="Arial" pitchFamily="34" charset="0"/>
                <a:cs typeface="Times New Roman" pitchFamily="18" charset="0"/>
              </a:rPr>
              <a:t>Figure 3: Répartition régionale des ressources mondiales en eau souterraine.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smtClean="0">
                <a:ln>
                  <a:noFill/>
                </a:ln>
                <a:effectLst/>
                <a:latin typeface="Times New Roman" pitchFamily="18" charset="0"/>
                <a:ea typeface="Arial" pitchFamily="34" charset="0"/>
                <a:cs typeface="Times New Roman" pitchFamily="18" charset="0"/>
              </a:rPr>
              <a:t>Source: PNUE, 2008.</a:t>
            </a:r>
            <a:endParaRPr kumimoji="0" lang="fr-FR" b="1"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42844" y="868523"/>
            <a:ext cx="7858180" cy="5632311"/>
          </a:xfrm>
          <a:prstGeom prst="rect">
            <a:avLst/>
          </a:prstGeom>
          <a:noFill/>
        </p:spPr>
        <p:txBody>
          <a:bodyPr wrap="square" rtlCol="0">
            <a:spAutoFit/>
          </a:bodyPr>
          <a:lstStyle/>
          <a:p>
            <a:pPr marL="0" lvl="1" indent="361950" algn="just"/>
            <a:r>
              <a:rPr lang="fr-FR" sz="2000" dirty="0" smtClean="0">
                <a:latin typeface="Times New Roman" pitchFamily="18" charset="0"/>
                <a:cs typeface="Times New Roman" pitchFamily="18" charset="0"/>
              </a:rPr>
              <a:t>Outre son importance en termes de quantité, l’eau souterraine a un certain nombre d’autres caractéristiques naturelles et physiques qui font d’elle une ressource importante pour le développement économique et social (Tableau 1).</a:t>
            </a:r>
          </a:p>
          <a:p>
            <a:pPr marL="0" lvl="1" indent="361950" algn="just"/>
            <a:endParaRPr lang="fr-FR" sz="2000" dirty="0" smtClean="0">
              <a:latin typeface="Times New Roman" pitchFamily="18" charset="0"/>
              <a:cs typeface="Times New Roman" pitchFamily="18" charset="0"/>
            </a:endParaRPr>
          </a:p>
          <a:p>
            <a:pPr indent="361950" algn="just"/>
            <a:r>
              <a:rPr lang="fr-FR" sz="2000" dirty="0" smtClean="0">
                <a:latin typeface="Times New Roman" pitchFamily="18" charset="0"/>
                <a:cs typeface="Times New Roman" pitchFamily="18" charset="0"/>
              </a:rPr>
              <a:t>L’eau </a:t>
            </a:r>
            <a:r>
              <a:rPr lang="fr-FR" sz="2000" dirty="0">
                <a:latin typeface="Times New Roman" pitchFamily="18" charset="0"/>
                <a:cs typeface="Times New Roman" pitchFamily="18" charset="0"/>
              </a:rPr>
              <a:t>souterraine est invisible et souvent il ya très peu de données disponibles sur sa distribution physique, ainsi que sur les caractéristiques des </a:t>
            </a:r>
            <a:r>
              <a:rPr lang="fr-FR" sz="2000" dirty="0" smtClean="0">
                <a:latin typeface="Times New Roman" pitchFamily="18" charset="0"/>
                <a:cs typeface="Times New Roman" pitchFamily="18" charset="0"/>
              </a:rPr>
              <a:t>aquifères.</a:t>
            </a:r>
          </a:p>
          <a:p>
            <a:pPr indent="361950" algn="just"/>
            <a:endParaRPr lang="fr-FR" sz="2000" dirty="0">
              <a:latin typeface="Times New Roman" pitchFamily="18" charset="0"/>
              <a:cs typeface="Times New Roman" pitchFamily="18" charset="0"/>
            </a:endParaRPr>
          </a:p>
          <a:p>
            <a:pPr indent="361950" algn="just"/>
            <a:r>
              <a:rPr lang="fr-FR" sz="2000" dirty="0">
                <a:latin typeface="Times New Roman" pitchFamily="18" charset="0"/>
                <a:cs typeface="Times New Roman" pitchFamily="18" charset="0"/>
              </a:rPr>
              <a:t>L’écoulement des eaux souterraines dans les systèmes aquifères est difficile à </a:t>
            </a:r>
            <a:r>
              <a:rPr lang="fr-FR" sz="2000" dirty="0" smtClean="0">
                <a:latin typeface="Times New Roman" pitchFamily="18" charset="0"/>
                <a:cs typeface="Times New Roman" pitchFamily="18" charset="0"/>
              </a:rPr>
              <a:t>déterminer </a:t>
            </a:r>
            <a:r>
              <a:rPr lang="fr-FR" sz="2000" dirty="0">
                <a:latin typeface="Times New Roman" pitchFamily="18" charset="0"/>
                <a:cs typeface="Times New Roman" pitchFamily="18" charset="0"/>
              </a:rPr>
              <a:t>et peut varier dans le temps en raison des pompages, de la décharge naturelle et la recharge, du changement climatique, etc</a:t>
            </a:r>
            <a:r>
              <a:rPr lang="fr-FR" sz="2000" dirty="0" smtClean="0">
                <a:latin typeface="Times New Roman" pitchFamily="18" charset="0"/>
                <a:cs typeface="Times New Roman" pitchFamily="18" charset="0"/>
              </a:rPr>
              <a:t>.</a:t>
            </a:r>
          </a:p>
          <a:p>
            <a:pPr indent="361950" algn="just"/>
            <a:endParaRPr lang="fr-FR" sz="2000" dirty="0">
              <a:latin typeface="Times New Roman" pitchFamily="18" charset="0"/>
              <a:cs typeface="Times New Roman" pitchFamily="18" charset="0"/>
            </a:endParaRPr>
          </a:p>
          <a:p>
            <a:pPr indent="361950" algn="just"/>
            <a:r>
              <a:rPr lang="fr-FR" sz="2000" dirty="0">
                <a:latin typeface="Times New Roman" pitchFamily="18" charset="0"/>
                <a:cs typeface="Times New Roman" pitchFamily="18" charset="0"/>
              </a:rPr>
              <a:t>Il ya généralement de nombreux utilisateurs isolés captant les eaux souterraines, ce qui rend la surveillance des prélèvements ainsi que des usagers </a:t>
            </a:r>
            <a:r>
              <a:rPr lang="fr-FR" sz="2000" dirty="0" smtClean="0">
                <a:latin typeface="Times New Roman" pitchFamily="18" charset="0"/>
                <a:cs typeface="Times New Roman" pitchFamily="18" charset="0"/>
              </a:rPr>
              <a:t>complexe. </a:t>
            </a:r>
            <a:r>
              <a:rPr lang="fr-FR" sz="2000" dirty="0">
                <a:latin typeface="Times New Roman" pitchFamily="18" charset="0"/>
                <a:cs typeface="Times New Roman" pitchFamily="18" charset="0"/>
              </a:rPr>
              <a:t>L’interaction entre l’eau de surface et l’eau souterraine est souvent mal comprise, mais peut avoir de grandes implications pour les décisions de gestion</a:t>
            </a:r>
            <a:r>
              <a:rPr lang="fr-FR" sz="2000" dirty="0" smtClean="0">
                <a:latin typeface="Times New Roman" pitchFamily="18" charset="0"/>
                <a:cs typeface="Times New Roman" pitchFamily="18" charset="0"/>
              </a:rPr>
              <a:t>.</a:t>
            </a:r>
            <a:endParaRPr lang="fr-FR" sz="2000" dirty="0">
              <a:latin typeface="Times New Roman" pitchFamily="18" charset="0"/>
              <a:cs typeface="Times New Roman" pitchFamily="18" charset="0"/>
            </a:endParaRPr>
          </a:p>
        </p:txBody>
      </p:sp>
      <p:sp>
        <p:nvSpPr>
          <p:cNvPr id="3" name="ZoneTexte 2"/>
          <p:cNvSpPr txBox="1"/>
          <p:nvPr/>
        </p:nvSpPr>
        <p:spPr>
          <a:xfrm>
            <a:off x="500034" y="214290"/>
            <a:ext cx="6786610" cy="400110"/>
          </a:xfrm>
          <a:prstGeom prst="rect">
            <a:avLst/>
          </a:prstGeom>
          <a:noFill/>
        </p:spPr>
        <p:txBody>
          <a:bodyPr wrap="square" rtlCol="0">
            <a:spAutoFit/>
          </a:bodyPr>
          <a:lstStyle/>
          <a:p>
            <a:pPr algn="ctr"/>
            <a:r>
              <a:rPr lang="fr-FR" sz="2000" b="1" dirty="0" smtClean="0">
                <a:latin typeface="Times New Roman" pitchFamily="18" charset="0"/>
                <a:cs typeface="Times New Roman" pitchFamily="18" charset="0"/>
              </a:rPr>
              <a:t>CARACTÉRISTIQUES DES EAUX SOUTERRAINES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35.jpeg"/>
          <p:cNvPicPr/>
          <p:nvPr/>
        </p:nvPicPr>
        <p:blipFill>
          <a:blip r:embed="rId3" cstate="print"/>
          <a:stretch>
            <a:fillRect/>
          </a:stretch>
        </p:blipFill>
        <p:spPr>
          <a:xfrm>
            <a:off x="785786" y="214290"/>
            <a:ext cx="6215106" cy="5857915"/>
          </a:xfrm>
          <a:prstGeom prst="rect">
            <a:avLst/>
          </a:prstGeom>
        </p:spPr>
      </p:pic>
      <p:sp>
        <p:nvSpPr>
          <p:cNvPr id="3" name="Rectangle 2"/>
          <p:cNvSpPr/>
          <p:nvPr/>
        </p:nvSpPr>
        <p:spPr>
          <a:xfrm>
            <a:off x="308298" y="6190522"/>
            <a:ext cx="7500990" cy="584775"/>
          </a:xfrm>
          <a:prstGeom prst="rect">
            <a:avLst/>
          </a:prstGeom>
        </p:spPr>
        <p:txBody>
          <a:bodyPr wrap="square">
            <a:spAutoFit/>
          </a:bodyPr>
          <a:lstStyle/>
          <a:p>
            <a:pPr algn="ctr"/>
            <a:r>
              <a:rPr lang="fr-FR" sz="1600" b="1" i="1" dirty="0">
                <a:latin typeface="Times New Roman" pitchFamily="18" charset="0"/>
                <a:cs typeface="Times New Roman" pitchFamily="18" charset="0"/>
              </a:rPr>
              <a:t>Figure </a:t>
            </a:r>
            <a:r>
              <a:rPr lang="fr-FR" sz="1600" b="1" i="1" dirty="0" smtClean="0">
                <a:latin typeface="Times New Roman" pitchFamily="18" charset="0"/>
                <a:cs typeface="Times New Roman" pitchFamily="18" charset="0"/>
              </a:rPr>
              <a:t>4: </a:t>
            </a:r>
            <a:r>
              <a:rPr lang="fr-FR" sz="1600" b="1" i="1" dirty="0">
                <a:latin typeface="Times New Roman" pitchFamily="18" charset="0"/>
                <a:cs typeface="Times New Roman" pitchFamily="18" charset="0"/>
              </a:rPr>
              <a:t>Carte productivité des aquifères de l’Afrique. </a:t>
            </a:r>
            <a:r>
              <a:rPr lang="en-US" sz="1600" b="1" i="1" dirty="0">
                <a:latin typeface="Times New Roman" pitchFamily="18" charset="0"/>
                <a:cs typeface="Times New Roman" pitchFamily="18" charset="0"/>
              </a:rPr>
              <a:t>Source: British Geological Survey, 2011. </a:t>
            </a:r>
            <a:endParaRPr lang="fr-FR" sz="1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2"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4104" name="Rectangle 8"/>
          <p:cNvSpPr>
            <a:spLocks noChangeArrowheads="1"/>
          </p:cNvSpPr>
          <p:nvPr/>
        </p:nvSpPr>
        <p:spPr bwMode="auto">
          <a:xfrm>
            <a:off x="214282" y="273586"/>
            <a:ext cx="77152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Tableau.1: Caractéristiques bénéfiques des ressources en eaux</a:t>
            </a:r>
            <a:r>
              <a:rPr kumimoji="0" lang="fr-FR" b="1" i="0" u="none" strike="noStrike" cap="none" normalizeH="0" dirty="0" smtClean="0">
                <a:ln>
                  <a:noFill/>
                </a:ln>
                <a:solidFill>
                  <a:schemeClr val="tx1"/>
                </a:solidFill>
                <a:effectLst/>
                <a:latin typeface="Times New Roman" pitchFamily="18" charset="0"/>
                <a:ea typeface="Arial" pitchFamily="34" charset="0"/>
                <a:cs typeface="Times New Roman" pitchFamily="18" charset="0"/>
              </a:rPr>
              <a:t> </a:t>
            </a:r>
            <a:r>
              <a:rPr kumimoji="0" lang="fr-FR"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souterraines</a:t>
            </a:r>
            <a:r>
              <a:rPr kumimoji="0" lang="fr-FR" b="0" i="0" u="none" strike="noStrike" cap="none" normalizeH="0" baseline="0" dirty="0" smtClean="0">
                <a:ln>
                  <a:noFill/>
                </a:ln>
                <a:solidFill>
                  <a:schemeClr val="tx1"/>
                </a:solidFill>
                <a:effectLst/>
                <a:latin typeface="Times New Roman" pitchFamily="18" charset="0"/>
                <a:cs typeface="Times New Roman" pitchFamily="18" charset="0"/>
              </a:rPr>
              <a:t> </a:t>
            </a:r>
          </a:p>
        </p:txBody>
      </p:sp>
      <p:graphicFrame>
        <p:nvGraphicFramePr>
          <p:cNvPr id="9" name="Tableau 8"/>
          <p:cNvGraphicFramePr>
            <a:graphicFrameLocks noGrp="1"/>
          </p:cNvGraphicFramePr>
          <p:nvPr/>
        </p:nvGraphicFramePr>
        <p:xfrm>
          <a:off x="214282" y="857231"/>
          <a:ext cx="7715304" cy="5286413"/>
        </p:xfrm>
        <a:graphic>
          <a:graphicData uri="http://schemas.openxmlformats.org/drawingml/2006/table">
            <a:tbl>
              <a:tblPr/>
              <a:tblGrid>
                <a:gridCol w="1709917"/>
                <a:gridCol w="6005387"/>
              </a:tblGrid>
              <a:tr h="297826">
                <a:tc>
                  <a:txBody>
                    <a:bodyPr/>
                    <a:lstStyle/>
                    <a:p>
                      <a:pPr marL="49530" algn="ctr">
                        <a:spcBef>
                          <a:spcPts val="180"/>
                        </a:spcBef>
                        <a:spcAft>
                          <a:spcPts val="0"/>
                        </a:spcAft>
                      </a:pPr>
                      <a:r>
                        <a:rPr lang="fr-FR" sz="1500" b="1" dirty="0">
                          <a:latin typeface="Times New Roman" pitchFamily="18" charset="0"/>
                          <a:ea typeface="Arial"/>
                          <a:cs typeface="Times New Roman" pitchFamily="18" charset="0"/>
                        </a:rPr>
                        <a:t>Caractéristiques</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7565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500" b="1" dirty="0">
                          <a:latin typeface="Times New Roman" pitchFamily="18" charset="0"/>
                          <a:ea typeface="Arial"/>
                          <a:cs typeface="Times New Roman" pitchFamily="18" charset="0"/>
                        </a:rPr>
                        <a:t>Explication</a:t>
                      </a:r>
                      <a:endParaRPr lang="fr-FR" sz="15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57565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r>
              <a:tr h="521195">
                <a:tc>
                  <a:txBody>
                    <a:bodyPr/>
                    <a:lstStyle/>
                    <a:p>
                      <a:pPr marL="49530" algn="ctr">
                        <a:spcBef>
                          <a:spcPts val="180"/>
                        </a:spcBef>
                        <a:spcAft>
                          <a:spcPts val="0"/>
                        </a:spcAft>
                      </a:pPr>
                      <a:r>
                        <a:rPr lang="fr-FR" sz="1500" b="1" dirty="0">
                          <a:latin typeface="Times New Roman" pitchFamily="18" charset="0"/>
                          <a:ea typeface="Arial"/>
                          <a:cs typeface="Times New Roman" pitchFamily="18" charset="0"/>
                        </a:rPr>
                        <a:t>Disponible partout</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222885" algn="ctr">
                        <a:lnSpc>
                          <a:spcPct val="103000"/>
                        </a:lnSpc>
                        <a:spcBef>
                          <a:spcPts val="180"/>
                        </a:spcBef>
                        <a:spcAft>
                          <a:spcPts val="0"/>
                        </a:spcAft>
                      </a:pPr>
                      <a:r>
                        <a:rPr lang="fr-FR" sz="1500" dirty="0">
                          <a:latin typeface="Times New Roman" pitchFamily="18" charset="0"/>
                          <a:ea typeface="Arial"/>
                          <a:cs typeface="Times New Roman" pitchFamily="18" charset="0"/>
                        </a:rPr>
                        <a:t>L’eau souterraine peut être trouvée presque partout (pas </a:t>
                      </a:r>
                      <a:r>
                        <a:rPr lang="fr-FR" sz="1500" dirty="0" smtClean="0">
                          <a:latin typeface="Times New Roman" pitchFamily="18" charset="0"/>
                          <a:ea typeface="Arial"/>
                          <a:cs typeface="Times New Roman" pitchFamily="18" charset="0"/>
                        </a:rPr>
                        <a:t>nécessairement </a:t>
                      </a:r>
                      <a:r>
                        <a:rPr lang="fr-FR" sz="1500" dirty="0">
                          <a:latin typeface="Times New Roman" pitchFamily="18" charset="0"/>
                          <a:ea typeface="Arial"/>
                          <a:cs typeface="Times New Roman" pitchFamily="18" charset="0"/>
                        </a:rPr>
                        <a:t>avec les quantités souhaitées)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521195">
                <a:tc>
                  <a:txBody>
                    <a:bodyPr/>
                    <a:lstStyle/>
                    <a:p>
                      <a:pPr marL="49530" marR="327660" algn="ctr">
                        <a:lnSpc>
                          <a:spcPct val="103000"/>
                        </a:lnSpc>
                        <a:spcBef>
                          <a:spcPts val="180"/>
                        </a:spcBef>
                        <a:spcAft>
                          <a:spcPts val="0"/>
                        </a:spcAft>
                      </a:pPr>
                      <a:r>
                        <a:rPr lang="fr-FR" sz="1500" b="1" dirty="0">
                          <a:latin typeface="Times New Roman" pitchFamily="18" charset="0"/>
                          <a:ea typeface="Arial"/>
                          <a:cs typeface="Times New Roman" pitchFamily="18" charset="0"/>
                        </a:rPr>
                        <a:t>Naturellement protégée</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lnSpc>
                          <a:spcPct val="103000"/>
                        </a:lnSpc>
                        <a:spcBef>
                          <a:spcPts val="180"/>
                        </a:spcBef>
                        <a:spcAft>
                          <a:spcPts val="0"/>
                        </a:spcAft>
                      </a:pPr>
                      <a:r>
                        <a:rPr lang="fr-FR" sz="1500" dirty="0">
                          <a:latin typeface="Times New Roman" pitchFamily="18" charset="0"/>
                          <a:ea typeface="Arial"/>
                          <a:cs typeface="Times New Roman" pitchFamily="18" charset="0"/>
                        </a:rPr>
                        <a:t>L’eau souterraine est protégée contre la pollution directe et l’évaporation, et souvent fournit de l’eau potable sans traitement</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521195">
                <a:tc>
                  <a:txBody>
                    <a:bodyPr/>
                    <a:lstStyle/>
                    <a:p>
                      <a:pPr marL="49530" algn="ctr">
                        <a:lnSpc>
                          <a:spcPct val="103000"/>
                        </a:lnSpc>
                        <a:spcBef>
                          <a:spcPts val="180"/>
                        </a:spcBef>
                        <a:spcAft>
                          <a:spcPts val="0"/>
                        </a:spcAft>
                      </a:pPr>
                      <a:r>
                        <a:rPr lang="fr-FR" sz="1500" b="1" dirty="0">
                          <a:latin typeface="Times New Roman" pitchFamily="18" charset="0"/>
                          <a:ea typeface="Arial"/>
                          <a:cs typeface="Times New Roman" pitchFamily="18" charset="0"/>
                        </a:rPr>
                        <a:t>Notre plus grand réservoir</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222885" algn="ctr">
                        <a:lnSpc>
                          <a:spcPct val="103000"/>
                        </a:lnSpc>
                        <a:spcBef>
                          <a:spcPts val="180"/>
                        </a:spcBef>
                        <a:spcAft>
                          <a:spcPts val="0"/>
                        </a:spcAft>
                      </a:pPr>
                      <a:r>
                        <a:rPr lang="fr-FR" sz="1500" dirty="0">
                          <a:latin typeface="Times New Roman" pitchFamily="18" charset="0"/>
                          <a:ea typeface="Arial"/>
                          <a:cs typeface="Times New Roman" pitchFamily="18" charset="0"/>
                        </a:rPr>
                        <a:t>Le stockage des eaux souterraines mondiales  est vaste, offrant un tampon  qui</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peut</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être</a:t>
                      </a:r>
                      <a:r>
                        <a:rPr lang="fr-FR" sz="1500" spc="155"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utilisé</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pour</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atténuer</a:t>
                      </a:r>
                      <a:r>
                        <a:rPr lang="fr-FR" sz="1500" spc="155"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la</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sécheresse</a:t>
                      </a:r>
                      <a:r>
                        <a:rPr lang="fr-FR" sz="1500" spc="16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et</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la</a:t>
                      </a:r>
                      <a:r>
                        <a:rPr lang="fr-FR" sz="1500" spc="150"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pénurie</a:t>
                      </a:r>
                      <a:r>
                        <a:rPr lang="fr-FR" sz="1500" spc="155"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d’eau</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967935">
                <a:tc>
                  <a:txBody>
                    <a:bodyPr/>
                    <a:lstStyle/>
                    <a:p>
                      <a:pPr marL="49530" marR="474345" algn="ctr">
                        <a:lnSpc>
                          <a:spcPct val="103000"/>
                        </a:lnSpc>
                        <a:spcBef>
                          <a:spcPts val="180"/>
                        </a:spcBef>
                        <a:spcAft>
                          <a:spcPts val="0"/>
                        </a:spcAft>
                      </a:pPr>
                      <a:r>
                        <a:rPr lang="fr-FR" sz="1500" b="1" dirty="0">
                          <a:latin typeface="Times New Roman" pitchFamily="18" charset="0"/>
                          <a:ea typeface="Arial"/>
                          <a:cs typeface="Times New Roman" pitchFamily="18" charset="0"/>
                        </a:rPr>
                        <a:t>Ressource inexploitée</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340360" algn="ctr">
                        <a:lnSpc>
                          <a:spcPct val="103000"/>
                        </a:lnSpc>
                        <a:spcBef>
                          <a:spcPts val="180"/>
                        </a:spcBef>
                        <a:spcAft>
                          <a:spcPts val="0"/>
                        </a:spcAft>
                      </a:pPr>
                      <a:r>
                        <a:rPr lang="fr-FR" sz="1500" dirty="0">
                          <a:latin typeface="Times New Roman" pitchFamily="18" charset="0"/>
                          <a:ea typeface="Arial"/>
                          <a:cs typeface="Times New Roman" pitchFamily="18" charset="0"/>
                        </a:rPr>
                        <a:t>Il existe de nombreux aquifères inexploités qui peuvent fournir de l’eau pour les besoins futurs si ils sont gérés de manière durable. Cela est particulièrement vrai en Afrique (par exemple, Addis-Abeba et Dar </a:t>
                      </a:r>
                      <a:r>
                        <a:rPr lang="fr-FR" sz="1500" dirty="0" err="1" smtClean="0">
                          <a:latin typeface="Times New Roman" pitchFamily="18" charset="0"/>
                          <a:ea typeface="Arial"/>
                          <a:cs typeface="Times New Roman" pitchFamily="18" charset="0"/>
                        </a:rPr>
                        <a:t>Essalaam</a:t>
                      </a:r>
                      <a:r>
                        <a:rPr lang="fr-FR" sz="1500" dirty="0">
                          <a:latin typeface="Times New Roman" pitchFamily="18" charset="0"/>
                          <a:ea typeface="Arial"/>
                          <a:cs typeface="Times New Roman" pitchFamily="18" charset="0"/>
                        </a:rPr>
                        <a:t>)</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744566">
                <a:tc>
                  <a:txBody>
                    <a:bodyPr/>
                    <a:lstStyle/>
                    <a:p>
                      <a:pPr marL="49530" algn="ctr">
                        <a:spcBef>
                          <a:spcPts val="180"/>
                        </a:spcBef>
                        <a:spcAft>
                          <a:spcPts val="0"/>
                        </a:spcAft>
                      </a:pPr>
                      <a:r>
                        <a:rPr lang="fr-FR" sz="1500" b="1" dirty="0">
                          <a:latin typeface="Times New Roman" pitchFamily="18" charset="0"/>
                          <a:ea typeface="Arial"/>
                          <a:cs typeface="Times New Roman" pitchFamily="18" charset="0"/>
                        </a:rPr>
                        <a:t>Température stable</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500" dirty="0">
                          <a:latin typeface="Times New Roman" pitchFamily="18" charset="0"/>
                          <a:ea typeface="Arial"/>
                          <a:cs typeface="Times New Roman" pitchFamily="18" charset="0"/>
                        </a:rPr>
                        <a:t>Les eaux souterraines sont de plus en plus utilisées comme </a:t>
                      </a:r>
                      <a:r>
                        <a:rPr lang="fr-FR" sz="1500" dirty="0" smtClean="0">
                          <a:latin typeface="Times New Roman" pitchFamily="18" charset="0"/>
                          <a:ea typeface="Arial"/>
                          <a:cs typeface="Times New Roman" pitchFamily="18" charset="0"/>
                        </a:rPr>
                        <a:t>une</a:t>
                      </a:r>
                      <a:r>
                        <a:rPr lang="fr-FR" sz="1500" baseline="0" dirty="0" smtClean="0">
                          <a:latin typeface="Times New Roman" pitchFamily="18" charset="0"/>
                          <a:ea typeface="Arial"/>
                          <a:cs typeface="Times New Roman" pitchFamily="18" charset="0"/>
                        </a:rPr>
                        <a:t> </a:t>
                      </a:r>
                      <a:r>
                        <a:rPr lang="fr-FR" sz="1500" dirty="0" smtClean="0">
                          <a:latin typeface="Times New Roman" pitchFamily="18" charset="0"/>
                          <a:ea typeface="Arial"/>
                          <a:cs typeface="Times New Roman" pitchFamily="18" charset="0"/>
                        </a:rPr>
                        <a:t>source</a:t>
                      </a:r>
                      <a:r>
                        <a:rPr lang="fr-FR" sz="1500" baseline="0" dirty="0" smtClean="0">
                          <a:latin typeface="Times New Roman" pitchFamily="18" charset="0"/>
                          <a:ea typeface="Arial"/>
                          <a:cs typeface="Times New Roman" pitchFamily="18" charset="0"/>
                        </a:rPr>
                        <a:t> </a:t>
                      </a:r>
                      <a:r>
                        <a:rPr lang="fr-FR" sz="1500" dirty="0" smtClean="0">
                          <a:latin typeface="Times New Roman" pitchFamily="18" charset="0"/>
                          <a:ea typeface="Arial"/>
                          <a:cs typeface="Times New Roman" pitchFamily="18" charset="0"/>
                        </a:rPr>
                        <a:t>importante </a:t>
                      </a:r>
                      <a:r>
                        <a:rPr lang="fr-FR" sz="1500" dirty="0">
                          <a:latin typeface="Times New Roman" pitchFamily="18" charset="0"/>
                          <a:ea typeface="Arial"/>
                          <a:cs typeface="Times New Roman" pitchFamily="18" charset="0"/>
                        </a:rPr>
                        <a:t>et sûre d’énergie renouvelable pour le chauffage et le refroidissement, bien que cet usage soit encore mineur en Afrique.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967935">
                <a:tc>
                  <a:txBody>
                    <a:bodyPr/>
                    <a:lstStyle/>
                    <a:p>
                      <a:pPr marL="49530" marR="135255" algn="ctr">
                        <a:lnSpc>
                          <a:spcPct val="103000"/>
                        </a:lnSpc>
                        <a:spcBef>
                          <a:spcPts val="180"/>
                        </a:spcBef>
                        <a:spcAft>
                          <a:spcPts val="0"/>
                        </a:spcAft>
                      </a:pPr>
                      <a:r>
                        <a:rPr lang="fr-FR" sz="1500" b="1" dirty="0">
                          <a:latin typeface="Times New Roman" pitchFamily="18" charset="0"/>
                          <a:ea typeface="Arial"/>
                          <a:cs typeface="Times New Roman" pitchFamily="18" charset="0"/>
                        </a:rPr>
                        <a:t>Fonction environnementale</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57785" algn="ctr">
                        <a:lnSpc>
                          <a:spcPct val="103000"/>
                        </a:lnSpc>
                        <a:spcBef>
                          <a:spcPts val="180"/>
                        </a:spcBef>
                        <a:spcAft>
                          <a:spcPts val="0"/>
                        </a:spcAft>
                      </a:pPr>
                      <a:r>
                        <a:rPr lang="fr-FR" sz="1500" dirty="0">
                          <a:latin typeface="Times New Roman" pitchFamily="18" charset="0"/>
                          <a:ea typeface="Arial"/>
                          <a:cs typeface="Times New Roman" pitchFamily="18" charset="0"/>
                        </a:rPr>
                        <a:t>Le débit de base des cours d’eau en saison sèche est maintenue par  la décharge des nappes d’eau souterraine. Les écosystèmes  dépendants  des eaux souterraines (GDE) comme les zones humides fournissent des services environnementaux</a:t>
                      </a:r>
                      <a:r>
                        <a:rPr lang="fr-FR" sz="1500" spc="165" dirty="0">
                          <a:latin typeface="Times New Roman" pitchFamily="18" charset="0"/>
                          <a:ea typeface="Arial"/>
                          <a:cs typeface="Times New Roman" pitchFamily="18" charset="0"/>
                        </a:rPr>
                        <a:t> </a:t>
                      </a:r>
                      <a:r>
                        <a:rPr lang="fr-FR" sz="1500" dirty="0">
                          <a:latin typeface="Times New Roman" pitchFamily="18" charset="0"/>
                          <a:ea typeface="Arial"/>
                          <a:cs typeface="Times New Roman" pitchFamily="18" charset="0"/>
                        </a:rPr>
                        <a:t>vitaux.</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744566">
                <a:tc>
                  <a:txBody>
                    <a:bodyPr/>
                    <a:lstStyle/>
                    <a:p>
                      <a:pPr marL="49530" algn="ctr">
                        <a:spcBef>
                          <a:spcPts val="180"/>
                        </a:spcBef>
                        <a:spcAft>
                          <a:spcPts val="0"/>
                        </a:spcAft>
                      </a:pPr>
                      <a:r>
                        <a:rPr lang="fr-FR" sz="1500" b="1" dirty="0">
                          <a:latin typeface="Times New Roman" pitchFamily="18" charset="0"/>
                          <a:ea typeface="Arial"/>
                          <a:cs typeface="Times New Roman" pitchFamily="18" charset="0"/>
                        </a:rPr>
                        <a:t>Epuration naturelle</a:t>
                      </a:r>
                      <a:endParaRPr lang="fr-FR" sz="15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500" dirty="0">
                          <a:latin typeface="Times New Roman" pitchFamily="18" charset="0"/>
                          <a:ea typeface="Arial"/>
                          <a:cs typeface="Times New Roman" pitchFamily="18" charset="0"/>
                        </a:rPr>
                        <a:t>Les sols et les couches aquifères ont la capacité d’améliorer la </a:t>
                      </a:r>
                      <a:r>
                        <a:rPr lang="fr-FR" sz="1500" dirty="0" smtClean="0">
                          <a:latin typeface="Times New Roman" pitchFamily="18" charset="0"/>
                          <a:ea typeface="Arial"/>
                          <a:cs typeface="Times New Roman" pitchFamily="18" charset="0"/>
                        </a:rPr>
                        <a:t>qualité</a:t>
                      </a:r>
                      <a:r>
                        <a:rPr lang="fr-FR" sz="1500" baseline="0" dirty="0" smtClean="0">
                          <a:latin typeface="Times New Roman" pitchFamily="18" charset="0"/>
                          <a:ea typeface="Arial"/>
                          <a:cs typeface="Times New Roman" pitchFamily="18" charset="0"/>
                        </a:rPr>
                        <a:t> </a:t>
                      </a:r>
                      <a:r>
                        <a:rPr lang="fr-FR" sz="1500" dirty="0" smtClean="0">
                          <a:latin typeface="Times New Roman" pitchFamily="18" charset="0"/>
                          <a:ea typeface="Arial"/>
                          <a:cs typeface="Times New Roman" pitchFamily="18" charset="0"/>
                        </a:rPr>
                        <a:t>de </a:t>
                      </a:r>
                      <a:r>
                        <a:rPr lang="fr-FR" sz="1500" dirty="0">
                          <a:latin typeface="Times New Roman" pitchFamily="18" charset="0"/>
                          <a:ea typeface="Arial"/>
                          <a:cs typeface="Times New Roman" pitchFamily="18" charset="0"/>
                        </a:rPr>
                        <a:t>l’eau par la dégradation et la sorption de la diversité biologique et des contaminants chimiques.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CECEC"/>
                    </a:solid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90" y="212031"/>
            <a:ext cx="7500958" cy="430887"/>
          </a:xfrm>
          <a:prstGeom prst="rect">
            <a:avLst/>
          </a:prstGeom>
        </p:spPr>
        <p:txBody>
          <a:bodyPr wrap="square">
            <a:spAutoFit/>
          </a:bodyPr>
          <a:lstStyle/>
          <a:p>
            <a:pPr marL="0" lvl="1" algn="ctr"/>
            <a:r>
              <a:rPr lang="fr-FR" sz="2200" b="1" dirty="0" smtClean="0">
                <a:solidFill>
                  <a:schemeClr val="accent1">
                    <a:lumMod val="50000"/>
                  </a:schemeClr>
                </a:solidFill>
                <a:latin typeface="Times New Roman" pitchFamily="18" charset="0"/>
                <a:cs typeface="Times New Roman" pitchFamily="18" charset="0"/>
              </a:rPr>
              <a:t>UTILISATION DURABLE DES EAUX SOUTERRAINES</a:t>
            </a:r>
            <a:endParaRPr lang="fr-FR" sz="2200" b="1" dirty="0">
              <a:solidFill>
                <a:schemeClr val="accent1">
                  <a:lumMod val="50000"/>
                </a:schemeClr>
              </a:solidFill>
              <a:latin typeface="Times New Roman" pitchFamily="18" charset="0"/>
              <a:cs typeface="Times New Roman" pitchFamily="18" charset="0"/>
            </a:endParaRPr>
          </a:p>
        </p:txBody>
      </p:sp>
      <p:sp>
        <p:nvSpPr>
          <p:cNvPr id="38913" name="Rectangle 1"/>
          <p:cNvSpPr>
            <a:spLocks noChangeArrowheads="1"/>
          </p:cNvSpPr>
          <p:nvPr/>
        </p:nvSpPr>
        <p:spPr bwMode="auto">
          <a:xfrm>
            <a:off x="214282" y="753603"/>
            <a:ext cx="7715304" cy="24314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 defTabSz="914400" rtl="0" eaLnBrk="1" fontAlgn="base" latinLnBrk="0" hangingPunct="1">
              <a:lnSpc>
                <a:spcPct val="100000"/>
              </a:lnSpc>
              <a:spcBef>
                <a:spcPct val="0"/>
              </a:spcBef>
              <a:spcAft>
                <a:spcPct val="0"/>
              </a:spcAft>
              <a:buClrTx/>
              <a:buSzTx/>
              <a:buFontTx/>
              <a:buNone/>
              <a:tabLst/>
            </a:pPr>
            <a:r>
              <a:rPr kumimoji="0" lang="fr-FR" sz="2000" i="0" u="none" strike="noStrike" cap="none" normalizeH="0" baseline="0" dirty="0" smtClean="0">
                <a:ln>
                  <a:noFill/>
                </a:ln>
                <a:effectLst/>
                <a:latin typeface="Times New Roman" pitchFamily="18" charset="0"/>
                <a:ea typeface="Arial" pitchFamily="34" charset="0"/>
                <a:cs typeface="Times New Roman" pitchFamily="18" charset="0"/>
              </a:rPr>
              <a:t>Dans le monde entier, l’exploitation durable et la gestion des ressources en eau est reconnue comme un objectif ultime des stratégies nationales de l’eau. </a:t>
            </a:r>
          </a:p>
          <a:p>
            <a:pPr marR="0" lvl="0" indent="361950" algn="just" defTabSz="914400" rtl="0" eaLnBrk="1" fontAlgn="base" latinLnBrk="0" hangingPunct="1">
              <a:lnSpc>
                <a:spcPct val="100000"/>
              </a:lnSpc>
              <a:spcBef>
                <a:spcPct val="0"/>
              </a:spcBef>
              <a:spcAft>
                <a:spcPct val="0"/>
              </a:spcAft>
              <a:buClrTx/>
              <a:buSzTx/>
              <a:buFontTx/>
              <a:buNone/>
              <a:tabLst/>
            </a:pPr>
            <a:endParaRPr kumimoji="0" lang="fr-FR" sz="120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61950" algn="just" defTabSz="914400" rtl="0" eaLnBrk="1" fontAlgn="base" latinLnBrk="0" hangingPunct="1">
              <a:lnSpc>
                <a:spcPct val="100000"/>
              </a:lnSpc>
              <a:spcBef>
                <a:spcPct val="0"/>
              </a:spcBef>
              <a:spcAft>
                <a:spcPct val="0"/>
              </a:spcAft>
              <a:buClrTx/>
              <a:buSzTx/>
              <a:buFontTx/>
              <a:buNone/>
              <a:tabLst/>
            </a:pPr>
            <a:r>
              <a:rPr kumimoji="0" lang="fr-FR" sz="2000" i="0" u="none" strike="noStrike" cap="none" normalizeH="0" baseline="0" dirty="0" smtClean="0">
                <a:ln>
                  <a:noFill/>
                </a:ln>
                <a:effectLst/>
                <a:latin typeface="Times New Roman" pitchFamily="18" charset="0"/>
                <a:ea typeface="Arial" pitchFamily="34" charset="0"/>
                <a:cs typeface="Times New Roman" pitchFamily="18" charset="0"/>
              </a:rPr>
              <a:t>La durabilité des eaux souterraines est étroitement liée à une série de questions micro et macro-politiques qui influent sur l’eau et l’occupation du sol, et représente l’un des grands défis mondiaux en matière de gestion des ressources naturelles.</a:t>
            </a:r>
            <a:endParaRPr kumimoji="0" lang="fr-FR" sz="2000" i="0" u="none" strike="noStrike" cap="none" normalizeH="0" baseline="0" dirty="0" smtClean="0">
              <a:ln>
                <a:noFill/>
              </a:ln>
              <a:effectLst/>
              <a:latin typeface="Times New Roman" pitchFamily="18" charset="0"/>
              <a:cs typeface="Times New Roman" pitchFamily="18" charset="0"/>
            </a:endParaRPr>
          </a:p>
        </p:txBody>
      </p:sp>
      <p:sp>
        <p:nvSpPr>
          <p:cNvPr id="6" name="Rectangle 5"/>
          <p:cNvSpPr/>
          <p:nvPr/>
        </p:nvSpPr>
        <p:spPr>
          <a:xfrm>
            <a:off x="214282" y="3401327"/>
            <a:ext cx="7715304" cy="1384995"/>
          </a:xfrm>
          <a:prstGeom prst="rect">
            <a:avLst/>
          </a:prstGeom>
        </p:spPr>
        <p:txBody>
          <a:bodyPr wrap="square">
            <a:spAutoFit/>
          </a:bodyPr>
          <a:lstStyle/>
          <a:p>
            <a:pPr indent="361950" algn="just"/>
            <a:r>
              <a:rPr lang="fr-FR" sz="2100" dirty="0">
                <a:latin typeface="Times New Roman" pitchFamily="18" charset="0"/>
                <a:cs typeface="Times New Roman" pitchFamily="18" charset="0"/>
              </a:rPr>
              <a:t>Alors que le volume d’eau souterraine stocké est vaste (plus de 97% des réserves d’eau douce), sa reconstitution par recharge n’est pas infinie et elle se limite </a:t>
            </a:r>
            <a:r>
              <a:rPr lang="fr-FR" sz="2100" dirty="0" smtClean="0">
                <a:latin typeface="Times New Roman" pitchFamily="18" charset="0"/>
                <a:cs typeface="Times New Roman" pitchFamily="18" charset="0"/>
              </a:rPr>
              <a:t>principalement </a:t>
            </a:r>
            <a:r>
              <a:rPr lang="fr-FR" sz="2100" dirty="0">
                <a:latin typeface="Times New Roman" pitchFamily="18" charset="0"/>
                <a:cs typeface="Times New Roman" pitchFamily="18" charset="0"/>
              </a:rPr>
              <a:t>aux aquifères peu profonds, qui peuvent aussi être sérieusement dégradées par la pollution. </a:t>
            </a:r>
          </a:p>
        </p:txBody>
      </p:sp>
      <p:sp>
        <p:nvSpPr>
          <p:cNvPr id="7" name="Rectangle 6"/>
          <p:cNvSpPr/>
          <p:nvPr/>
        </p:nvSpPr>
        <p:spPr>
          <a:xfrm>
            <a:off x="214282" y="4901525"/>
            <a:ext cx="7643866" cy="1384995"/>
          </a:xfrm>
          <a:prstGeom prst="rect">
            <a:avLst/>
          </a:prstGeom>
        </p:spPr>
        <p:txBody>
          <a:bodyPr wrap="square">
            <a:spAutoFit/>
          </a:bodyPr>
          <a:lstStyle/>
          <a:p>
            <a:pPr indent="361950" algn="just"/>
            <a:r>
              <a:rPr lang="fr-FR" sz="2100" dirty="0" smtClean="0">
                <a:latin typeface="Times New Roman" pitchFamily="18" charset="0"/>
                <a:cs typeface="Times New Roman" pitchFamily="18" charset="0"/>
              </a:rPr>
              <a:t>Une </a:t>
            </a:r>
            <a:r>
              <a:rPr lang="fr-FR" sz="2100" dirty="0">
                <a:latin typeface="Times New Roman" pitchFamily="18" charset="0"/>
                <a:cs typeface="Times New Roman" pitchFamily="18" charset="0"/>
              </a:rPr>
              <a:t>compréhension claire de </a:t>
            </a:r>
            <a:r>
              <a:rPr lang="fr-FR" sz="2100" dirty="0" smtClean="0">
                <a:latin typeface="Times New Roman" pitchFamily="18" charset="0"/>
                <a:cs typeface="Times New Roman" pitchFamily="18" charset="0"/>
              </a:rPr>
              <a:t>l’environnement </a:t>
            </a:r>
            <a:r>
              <a:rPr lang="fr-FR" sz="2100" dirty="0">
                <a:latin typeface="Times New Roman" pitchFamily="18" charset="0"/>
                <a:cs typeface="Times New Roman" pitchFamily="18" charset="0"/>
              </a:rPr>
              <a:t>physique </a:t>
            </a:r>
            <a:r>
              <a:rPr lang="fr-FR" sz="2100" dirty="0" smtClean="0">
                <a:latin typeface="Times New Roman" pitchFamily="18" charset="0"/>
                <a:cs typeface="Times New Roman" pitchFamily="18" charset="0"/>
              </a:rPr>
              <a:t>de l’eau souterraine dans </a:t>
            </a:r>
            <a:r>
              <a:rPr lang="fr-FR" sz="2100" dirty="0">
                <a:latin typeface="Times New Roman" pitchFamily="18" charset="0"/>
                <a:cs typeface="Times New Roman" pitchFamily="18" charset="0"/>
              </a:rPr>
              <a:t>l’espace et le temps (la qualité, la profondeur, la recharge, la productivité) est nécessaire afin de prendre des décisions pour une exploitation durable et </a:t>
            </a:r>
            <a:r>
              <a:rPr lang="fr-FR" sz="2100" dirty="0" smtClean="0">
                <a:latin typeface="Times New Roman" pitchFamily="18" charset="0"/>
                <a:cs typeface="Times New Roman" pitchFamily="18" charset="0"/>
              </a:rPr>
              <a:t>efficace.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142984"/>
            <a:ext cx="7715304" cy="2862322"/>
          </a:xfrm>
          <a:prstGeom prst="rect">
            <a:avLst/>
          </a:prstGeom>
        </p:spPr>
        <p:txBody>
          <a:bodyPr wrap="square">
            <a:spAutoFit/>
          </a:bodyPr>
          <a:lstStyle/>
          <a:p>
            <a:pPr indent="361950" algn="just"/>
            <a:r>
              <a:rPr lang="fr-FR" sz="2100" dirty="0">
                <a:latin typeface="Times New Roman" pitchFamily="18" charset="0"/>
                <a:cs typeface="Times New Roman" pitchFamily="18" charset="0"/>
              </a:rPr>
              <a:t>L’investissement dans l’évaluation, la gestion et la protection de la ressource de base a été gravement négligé. </a:t>
            </a:r>
            <a:endParaRPr lang="fr-FR" sz="2100" dirty="0" smtClean="0">
              <a:latin typeface="Times New Roman" pitchFamily="18" charset="0"/>
              <a:cs typeface="Times New Roman" pitchFamily="18" charset="0"/>
            </a:endParaRPr>
          </a:p>
          <a:p>
            <a:pPr indent="361950" algn="just"/>
            <a:endParaRPr lang="fr-FR" sz="1200" dirty="0" smtClean="0">
              <a:latin typeface="Times New Roman" pitchFamily="18" charset="0"/>
              <a:cs typeface="Times New Roman" pitchFamily="18" charset="0"/>
            </a:endParaRPr>
          </a:p>
          <a:p>
            <a:pPr indent="361950" algn="just"/>
            <a:r>
              <a:rPr lang="fr-FR" sz="2100" dirty="0" smtClean="0">
                <a:latin typeface="Times New Roman" pitchFamily="18" charset="0"/>
                <a:cs typeface="Times New Roman" pitchFamily="18" charset="0"/>
              </a:rPr>
              <a:t>De </a:t>
            </a:r>
            <a:r>
              <a:rPr lang="fr-FR" sz="2100" dirty="0">
                <a:latin typeface="Times New Roman" pitchFamily="18" charset="0"/>
                <a:cs typeface="Times New Roman" pitchFamily="18" charset="0"/>
              </a:rPr>
              <a:t>nombreux pays en développement ont besoin d’évaluer leur dépendance socio-économique par rapport aux eaux souterraines, et d’investir en conséquence dans le renforcement des dispositifs institutionnels, ainsi que dans le renforcement des capacités institutionnelles pour une gestion améliorée; ceci avant qu’il ne soit trop tard.</a:t>
            </a:r>
          </a:p>
        </p:txBody>
      </p:sp>
      <p:sp>
        <p:nvSpPr>
          <p:cNvPr id="3" name="Rectangle 2"/>
          <p:cNvSpPr/>
          <p:nvPr/>
        </p:nvSpPr>
        <p:spPr>
          <a:xfrm>
            <a:off x="214282" y="4038621"/>
            <a:ext cx="7643866" cy="2462213"/>
          </a:xfrm>
          <a:prstGeom prst="rect">
            <a:avLst/>
          </a:prstGeom>
        </p:spPr>
        <p:txBody>
          <a:bodyPr wrap="square">
            <a:spAutoFit/>
          </a:bodyPr>
          <a:lstStyle/>
          <a:p>
            <a:pPr indent="361950" algn="just"/>
            <a:r>
              <a:rPr lang="fr-FR" sz="2200" dirty="0">
                <a:latin typeface="Times New Roman" pitchFamily="18" charset="0"/>
                <a:cs typeface="Times New Roman" pitchFamily="18" charset="0"/>
              </a:rPr>
              <a:t>La traditionnelle séparation institutionnelle entre eau de surface et eau souterraine a créé des barrières de communication fondamentales qui s’étendent maintenant des experts techniques à ceux chargés de l’élaboration des politiques, mais aussi des </a:t>
            </a:r>
            <a:r>
              <a:rPr lang="fr-FR" sz="2200" dirty="0" smtClean="0">
                <a:latin typeface="Times New Roman" pitchFamily="18" charset="0"/>
                <a:cs typeface="Times New Roman" pitchFamily="18" charset="0"/>
              </a:rPr>
              <a:t>gestionnaires </a:t>
            </a:r>
            <a:r>
              <a:rPr lang="fr-FR" sz="2200" dirty="0">
                <a:latin typeface="Times New Roman" pitchFamily="18" charset="0"/>
                <a:cs typeface="Times New Roman" pitchFamily="18" charset="0"/>
              </a:rPr>
              <a:t>opérationnels, aux usagers de </a:t>
            </a:r>
            <a:r>
              <a:rPr lang="fr-FR" sz="2200" dirty="0" smtClean="0">
                <a:latin typeface="Times New Roman" pitchFamily="18" charset="0"/>
                <a:cs typeface="Times New Roman" pitchFamily="18" charset="0"/>
              </a:rPr>
              <a:t>l’eau. </a:t>
            </a:r>
            <a:r>
              <a:rPr lang="fr-FR" sz="2200" dirty="0">
                <a:latin typeface="Times New Roman" pitchFamily="18" charset="0"/>
                <a:cs typeface="Times New Roman" pitchFamily="18" charset="0"/>
              </a:rPr>
              <a:t>Ces obstacles entravent la compréhension des processus et des conséquences des interactions eau de surface, eau souterraine.</a:t>
            </a:r>
          </a:p>
        </p:txBody>
      </p:sp>
      <p:sp>
        <p:nvSpPr>
          <p:cNvPr id="4" name="Rectangle 3"/>
          <p:cNvSpPr/>
          <p:nvPr/>
        </p:nvSpPr>
        <p:spPr>
          <a:xfrm>
            <a:off x="214282" y="285728"/>
            <a:ext cx="7643866" cy="738664"/>
          </a:xfrm>
          <a:prstGeom prst="rect">
            <a:avLst/>
          </a:prstGeom>
        </p:spPr>
        <p:txBody>
          <a:bodyPr wrap="square">
            <a:spAutoFit/>
          </a:bodyPr>
          <a:lstStyle/>
          <a:p>
            <a:pPr indent="361950" algn="just"/>
            <a:r>
              <a:rPr lang="fr-FR" sz="2100" dirty="0" smtClean="0">
                <a:latin typeface="Times New Roman" pitchFamily="18" charset="0"/>
                <a:cs typeface="Times New Roman" pitchFamily="18" charset="0"/>
              </a:rPr>
              <a:t>Cependant, ces informations sur les eaux souterraines ne sont pas systématiquement obtenues dans la plupart des pays.</a:t>
            </a:r>
            <a:endParaRPr lang="fr-FR" sz="21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214282" y="214290"/>
            <a:ext cx="7786742"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 defTabSz="914400" rtl="0" eaLnBrk="1" fontAlgn="base" latinLnBrk="0" hangingPunct="1">
              <a:lnSpc>
                <a:spcPct val="100000"/>
              </a:lnSpc>
              <a:spcBef>
                <a:spcPct val="0"/>
              </a:spcBef>
              <a:spcAft>
                <a:spcPct val="0"/>
              </a:spcAft>
              <a:buClrTx/>
              <a:buSzTx/>
              <a:buFontTx/>
              <a:buNone/>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Finalement, l’utilisation durable des eaux souterraines exige une compréhension approfondie des multiples facteurs qui ont une incidence sur la ressource. </a:t>
            </a:r>
          </a:p>
          <a:p>
            <a:pPr marR="0" lvl="0" indent="361950" algn="just" defTabSz="914400" rtl="0" eaLnBrk="1" fontAlgn="base" latinLnBrk="0" hangingPunct="1">
              <a:lnSpc>
                <a:spcPct val="100000"/>
              </a:lnSpc>
              <a:spcBef>
                <a:spcPct val="0"/>
              </a:spcBef>
              <a:spcAft>
                <a:spcPct val="0"/>
              </a:spcAft>
              <a:buClrTx/>
              <a:buSzTx/>
              <a:buFontTx/>
              <a:buNone/>
              <a:tabLst>
                <a:tab pos="454025" algn="l"/>
              </a:tabLst>
            </a:pPr>
            <a:endParaRPr kumimoji="0" lang="fr-FR" sz="1200" b="1"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61950" algn="just" defTabSz="914400" rtl="0" eaLnBrk="1" fontAlgn="base" latinLnBrk="0" hangingPunct="1">
              <a:lnSpc>
                <a:spcPct val="100000"/>
              </a:lnSpc>
              <a:spcBef>
                <a:spcPct val="0"/>
              </a:spcBef>
              <a:spcAft>
                <a:spcPct val="0"/>
              </a:spcAft>
              <a:buClrTx/>
              <a:buSzTx/>
              <a:buFontTx/>
              <a:buNone/>
              <a:tabLst>
                <a:tab pos="454025" algn="l"/>
              </a:tabLst>
            </a:pPr>
            <a:r>
              <a:rPr kumimoji="0" lang="fr-FR" sz="2100" b="1" i="0" u="none" strike="noStrike" cap="none" normalizeH="0" baseline="0" dirty="0" smtClean="0">
                <a:ln>
                  <a:noFill/>
                </a:ln>
                <a:effectLst/>
                <a:latin typeface="Times New Roman" pitchFamily="18" charset="0"/>
                <a:ea typeface="Arial" pitchFamily="34" charset="0"/>
                <a:cs typeface="Times New Roman" pitchFamily="18" charset="0"/>
              </a:rPr>
              <a:t>Il s’agie de :</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L’impact de l’occupation du sol et la gestion foncière qui a une incidence directe sur la recharge et sur la pollution des nappes d’eaux souterraines.</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protection de la ressource en eau souterraine qui passe par la protection des importants forages d’approvisionnement en eau et des zones de recharge vis à vis des activités polluantes telles que les sites de décharges des déchets, les usines de traitement des eaux usées, etc.</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Dans les régions où l’eau est rare, l’approche par la gestion de la recharge des aquifères (MAR), par exemple à partir des eaux de crue occasionnelle ou l’excès d’eau d’irrigation, peut être introduite afin de promouvoir la durabilité de la ressource en eau souterraine.</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Dans tous les cas, là où c’est possible, l’utilisation conjointe de l’eau de surface et l’eau souterraine doit se faire afin d’assurer l’utilisation durable et optimale de la totalité de la ressource en eau.</a:t>
            </a:r>
            <a:endParaRPr kumimoji="0" lang="fr-FR" sz="21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214282" y="785794"/>
            <a:ext cx="7715304" cy="33239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 defTabSz="914400" rtl="0" eaLnBrk="0" fontAlgn="base" latinLnBrk="0" hangingPunct="0">
              <a:lnSpc>
                <a:spcPct val="100000"/>
              </a:lnSpc>
              <a:spcBef>
                <a:spcPct val="0"/>
              </a:spcBef>
              <a:spcAft>
                <a:spcPct val="0"/>
              </a:spcAft>
              <a:buClrTx/>
              <a:buSzTx/>
              <a:buFontTx/>
              <a:buNone/>
              <a:tabLst>
                <a:tab pos="228600" algn="l"/>
                <a:tab pos="6699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Gestion Intégrée des Ressources en Eau (</a:t>
            </a:r>
            <a:r>
              <a:rPr kumimoji="0" lang="fr-FR" sz="2100" b="1" i="1" u="none" strike="noStrike" cap="none" normalizeH="0" baseline="0" dirty="0" smtClean="0">
                <a:ln>
                  <a:noFill/>
                </a:ln>
                <a:effectLst/>
                <a:latin typeface="Times New Roman" pitchFamily="18" charset="0"/>
                <a:ea typeface="Arial" pitchFamily="34" charset="0"/>
                <a:cs typeface="Times New Roman" pitchFamily="18" charset="0"/>
              </a:rPr>
              <a:t>GIRE</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est une approche qui favorise l’exploitation et la gestion coordonnés de l’eau, des terres et des ressources</a:t>
            </a:r>
            <a:r>
              <a:rPr lang="fr-FR" sz="2100" dirty="0">
                <a:latin typeface="Times New Roman" pitchFamily="18" charset="0"/>
                <a:ea typeface="Arial" pitchFamily="34" charset="0"/>
                <a:cs typeface="Times New Roman" pitchFamily="18" charset="0"/>
              </a:rPr>
              <a:t> </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connexes, en vue de maximiser le bien-être économique et social qui en résulte d’une manière équitable, sans compromettre la durabilité des écosystèmes vitaux.</a:t>
            </a:r>
            <a:endParaRPr kumimoji="0" lang="fr-FR" sz="2100" b="0" i="0" u="none" strike="noStrike" cap="none" normalizeH="0" baseline="0" dirty="0" smtClean="0">
              <a:ln>
                <a:noFill/>
              </a:ln>
              <a:effectLst/>
              <a:latin typeface="Times New Roman" pitchFamily="18" charset="0"/>
              <a:cs typeface="Times New Roman" pitchFamily="18" charset="0"/>
            </a:endParaRPr>
          </a:p>
          <a:p>
            <a:pPr marR="0" lvl="0" indent="361950" algn="just" defTabSz="914400" rtl="0" eaLnBrk="0" fontAlgn="base" latinLnBrk="0" hangingPunct="0">
              <a:lnSpc>
                <a:spcPct val="100000"/>
              </a:lnSpc>
              <a:spcBef>
                <a:spcPct val="0"/>
              </a:spcBef>
              <a:spcAft>
                <a:spcPct val="0"/>
              </a:spcAft>
              <a:buClrTx/>
              <a:buSzTx/>
              <a:buFontTx/>
              <a:buNone/>
              <a:tabLst>
                <a:tab pos="228600" algn="l"/>
                <a:tab pos="669925" algn="l"/>
              </a:tabLst>
            </a:pPr>
            <a:endParaRPr kumimoji="0" lang="fr-FR" sz="2100" b="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61950" algn="just" defTabSz="914400" rtl="0" eaLnBrk="0" fontAlgn="base" latinLnBrk="0" hangingPunct="0">
              <a:lnSpc>
                <a:spcPct val="100000"/>
              </a:lnSpc>
              <a:spcBef>
                <a:spcPct val="0"/>
              </a:spcBef>
              <a:spcAft>
                <a:spcPct val="0"/>
              </a:spcAft>
              <a:buClrTx/>
              <a:buSzTx/>
              <a:buFontTx/>
              <a:buNone/>
              <a:tabLst>
                <a:tab pos="228600" algn="l"/>
                <a:tab pos="6699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a:t>
            </a:r>
            <a:r>
              <a:rPr kumimoji="0" lang="fr-FR" sz="2100" b="1" i="1" u="none" strike="noStrike" cap="none" normalizeH="0" baseline="0" dirty="0" smtClean="0">
                <a:ln>
                  <a:noFill/>
                </a:ln>
                <a:effectLst/>
                <a:latin typeface="Times New Roman" pitchFamily="18" charset="0"/>
                <a:ea typeface="Arial" pitchFamily="34" charset="0"/>
                <a:cs typeface="Times New Roman" pitchFamily="18" charset="0"/>
              </a:rPr>
              <a:t>GIRE</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n’est pas seulement relative à la gestion des ressources physiques, il s’agit aussi de réformer des systèmes humains pour permettre aux populations, les femmes comme les hommes, de bénéficier de ces ressources, de les protéger et de les gérer.</a:t>
            </a:r>
          </a:p>
        </p:txBody>
      </p:sp>
      <p:sp>
        <p:nvSpPr>
          <p:cNvPr id="3" name="ZoneTexte 2"/>
          <p:cNvSpPr txBox="1"/>
          <p:nvPr/>
        </p:nvSpPr>
        <p:spPr>
          <a:xfrm>
            <a:off x="1714480" y="181253"/>
            <a:ext cx="4357718" cy="461665"/>
          </a:xfrm>
          <a:prstGeom prst="rect">
            <a:avLst/>
          </a:prstGeom>
          <a:noFill/>
        </p:spPr>
        <p:txBody>
          <a:bodyPr wrap="square" rtlCol="0">
            <a:spAutoFit/>
          </a:bodyPr>
          <a:lstStyle/>
          <a:p>
            <a:pPr algn="ctr"/>
            <a:r>
              <a:rPr lang="fr-FR" sz="2400" b="1" dirty="0" smtClean="0">
                <a:solidFill>
                  <a:schemeClr val="accent1">
                    <a:lumMod val="50000"/>
                  </a:schemeClr>
                </a:solidFill>
                <a:latin typeface="Times New Roman" pitchFamily="18" charset="0"/>
                <a:cs typeface="Times New Roman" pitchFamily="18" charset="0"/>
              </a:rPr>
              <a:t>QU’EST-CE QUE LA </a:t>
            </a:r>
            <a:r>
              <a:rPr lang="fr-FR" sz="2400" b="1" i="1" dirty="0" smtClean="0">
                <a:solidFill>
                  <a:schemeClr val="accent1">
                    <a:lumMod val="50000"/>
                  </a:schemeClr>
                </a:solidFill>
                <a:latin typeface="Times New Roman" pitchFamily="18" charset="0"/>
                <a:cs typeface="Times New Roman" pitchFamily="18" charset="0"/>
              </a:rPr>
              <a:t>GIRE</a:t>
            </a:r>
            <a:r>
              <a:rPr lang="fr-FR" sz="2400" b="1" dirty="0" smtClean="0">
                <a:solidFill>
                  <a:schemeClr val="accent1">
                    <a:lumMod val="50000"/>
                  </a:schemeClr>
                </a:solidFill>
                <a:latin typeface="Times New Roman" pitchFamily="18" charset="0"/>
                <a:cs typeface="Times New Roman" pitchFamily="18" charset="0"/>
              </a:rPr>
              <a:t>?</a:t>
            </a:r>
            <a:endParaRPr lang="fr-FR" sz="2400" b="1" dirty="0">
              <a:solidFill>
                <a:schemeClr val="accent1">
                  <a:lumMod val="50000"/>
                </a:schemeClr>
              </a:solidFill>
              <a:latin typeface="Times New Roman" pitchFamily="18" charset="0"/>
              <a:cs typeface="Times New Roman" pitchFamily="18" charset="0"/>
            </a:endParaRPr>
          </a:p>
        </p:txBody>
      </p:sp>
      <p:sp>
        <p:nvSpPr>
          <p:cNvPr id="4" name="Rectangle 3"/>
          <p:cNvSpPr/>
          <p:nvPr/>
        </p:nvSpPr>
        <p:spPr>
          <a:xfrm>
            <a:off x="285720" y="4214818"/>
            <a:ext cx="7572428" cy="2354491"/>
          </a:xfrm>
          <a:prstGeom prst="rect">
            <a:avLst/>
          </a:prstGeom>
        </p:spPr>
        <p:txBody>
          <a:bodyPr wrap="square">
            <a:spAutoFit/>
          </a:bodyPr>
          <a:lstStyle/>
          <a:p>
            <a:pPr indent="271463" algn="just"/>
            <a:r>
              <a:rPr lang="fr-FR" sz="2100" dirty="0">
                <a:latin typeface="Times New Roman" pitchFamily="18" charset="0"/>
                <a:cs typeface="Times New Roman" pitchFamily="18" charset="0"/>
              </a:rPr>
              <a:t>La gestion intégrée des ressources en eau est un processus global pour l’exploitation durable, l’allocation et le suivi des ressources en eau et leur usage dans le contexte social et avec des objectifs économiques et environnementaux donnés. L’intégration des eaux souterraines dans le paradigme de la </a:t>
            </a:r>
            <a:r>
              <a:rPr lang="fr-FR" sz="2100" b="1" i="1" dirty="0">
                <a:latin typeface="Times New Roman" pitchFamily="18" charset="0"/>
                <a:cs typeface="Times New Roman" pitchFamily="18" charset="0"/>
              </a:rPr>
              <a:t>GIRE</a:t>
            </a:r>
            <a:r>
              <a:rPr lang="fr-FR" sz="2100" dirty="0">
                <a:latin typeface="Times New Roman" pitchFamily="18" charset="0"/>
                <a:cs typeface="Times New Roman" pitchFamily="18" charset="0"/>
              </a:rPr>
              <a:t> peut offrir des avantages </a:t>
            </a:r>
            <a:r>
              <a:rPr lang="fr-FR" sz="2100" dirty="0" smtClean="0">
                <a:latin typeface="Times New Roman" pitchFamily="18" charset="0"/>
                <a:cs typeface="Times New Roman" pitchFamily="18" charset="0"/>
              </a:rPr>
              <a:t>importants </a:t>
            </a:r>
            <a:r>
              <a:rPr lang="fr-FR" sz="2100" dirty="0">
                <a:latin typeface="Times New Roman" pitchFamily="18" charset="0"/>
                <a:cs typeface="Times New Roman" pitchFamily="18" charset="0"/>
              </a:rPr>
              <a:t>tant pour les gestionnaires de l’eau, que pour les sociétés qu’ils dirigent.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25" name="Rectangle 9"/>
          <p:cNvSpPr>
            <a:spLocks noChangeArrowheads="1"/>
          </p:cNvSpPr>
          <p:nvPr/>
        </p:nvSpPr>
        <p:spPr bwMode="auto">
          <a:xfrm>
            <a:off x="1214414" y="214290"/>
            <a:ext cx="550072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1" algn="ctr" defTabSz="914400" rtl="0" eaLnBrk="1" fontAlgn="base" latinLnBrk="0" hangingPunct="1">
              <a:lnSpc>
                <a:spcPct val="100000"/>
              </a:lnSpc>
              <a:spcBef>
                <a:spcPct val="0"/>
              </a:spcBef>
              <a:spcAft>
                <a:spcPct val="0"/>
              </a:spcAft>
              <a:buClrTx/>
              <a:buSzTx/>
              <a:tabLst>
                <a:tab pos="228600" algn="l"/>
                <a:tab pos="971550" algn="l"/>
              </a:tabLst>
            </a:pPr>
            <a:r>
              <a:rPr kumimoji="0" lang="fr-FR" sz="2400" b="1" i="0" u="none" strike="noStrike" cap="none" normalizeH="0" baseline="0" dirty="0" smtClean="0">
                <a:ln>
                  <a:noFill/>
                </a:ln>
                <a:solidFill>
                  <a:schemeClr val="accent1">
                    <a:lumMod val="75000"/>
                  </a:schemeClr>
                </a:solidFill>
                <a:effectLst/>
                <a:latin typeface="Times New Roman" pitchFamily="18" charset="0"/>
                <a:ea typeface="Calibri" pitchFamily="34" charset="0"/>
                <a:cs typeface="Times New Roman" pitchFamily="18" charset="0"/>
              </a:rPr>
              <a:t>P</a:t>
            </a:r>
            <a:r>
              <a:rPr kumimoji="0" lang="fr-FR" sz="2400" b="1" i="0" u="none" strike="noStrike" cap="none" normalizeH="0" baseline="0" dirty="0" smtClean="0" bmk="">
                <a:ln>
                  <a:noFill/>
                </a:ln>
                <a:solidFill>
                  <a:schemeClr val="accent1">
                    <a:lumMod val="75000"/>
                  </a:schemeClr>
                </a:solidFill>
                <a:effectLst/>
                <a:latin typeface="Times New Roman" pitchFamily="18" charset="0"/>
                <a:ea typeface="Calibri" pitchFamily="34" charset="0"/>
                <a:cs typeface="Times New Roman" pitchFamily="18" charset="0"/>
              </a:rPr>
              <a:t>RINCIPES ET CADRE DE LA </a:t>
            </a:r>
            <a:r>
              <a:rPr kumimoji="0" lang="fr-FR" sz="2400" b="1" i="1" u="none" strike="noStrike" cap="none" normalizeH="0" baseline="0" dirty="0" smtClean="0">
                <a:ln>
                  <a:noFill/>
                </a:ln>
                <a:solidFill>
                  <a:schemeClr val="accent1">
                    <a:lumMod val="75000"/>
                  </a:schemeClr>
                </a:solidFill>
                <a:effectLst/>
                <a:latin typeface="Times New Roman" pitchFamily="18" charset="0"/>
                <a:ea typeface="Calibri" pitchFamily="34" charset="0"/>
                <a:cs typeface="Times New Roman" pitchFamily="18" charset="0"/>
              </a:rPr>
              <a:t>GIRE</a:t>
            </a:r>
            <a:endParaRPr kumimoji="0" lang="fr-FR" sz="2400" b="1" i="1" u="none" strike="noStrike" cap="none" normalizeH="0" baseline="0" dirty="0" smtClean="0">
              <a:ln>
                <a:noFill/>
              </a:ln>
              <a:solidFill>
                <a:schemeClr val="accent1">
                  <a:lumMod val="75000"/>
                </a:schemeClr>
              </a:solidFill>
              <a:effectLst/>
              <a:latin typeface="Times New Roman" pitchFamily="18" charset="0"/>
              <a:cs typeface="Times New Roman" pitchFamily="18" charset="0"/>
            </a:endParaRPr>
          </a:p>
        </p:txBody>
      </p:sp>
      <p:sp>
        <p:nvSpPr>
          <p:cNvPr id="34839" name="Rectangle 2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34844" name="Rectangle 28"/>
          <p:cNvSpPr>
            <a:spLocks noChangeArrowheads="1"/>
          </p:cNvSpPr>
          <p:nvPr/>
        </p:nvSpPr>
        <p:spPr bwMode="auto">
          <a:xfrm>
            <a:off x="214282" y="874738"/>
            <a:ext cx="771530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Low" defTabSz="914400" rtl="0" eaLnBrk="0" fontAlgn="base" latinLnBrk="0" hangingPunct="0">
              <a:lnSpc>
                <a:spcPct val="100000"/>
              </a:lnSpc>
              <a:spcBef>
                <a:spcPct val="0"/>
              </a:spcBef>
              <a:spcAft>
                <a:spcPct val="0"/>
              </a:spcAft>
              <a:buClrTx/>
              <a:buSzTx/>
              <a:buFontTx/>
              <a:buNone/>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Il existe trois principaux «piliers» qui fournissent un cadre pour la mise en œuvre de la </a:t>
            </a:r>
            <a:r>
              <a:rPr kumimoji="0" lang="fr-FR" sz="2100" b="1" i="1" u="none" strike="noStrike" cap="none" normalizeH="0" baseline="0" dirty="0" smtClean="0">
                <a:ln>
                  <a:noFill/>
                </a:ln>
                <a:effectLst/>
                <a:latin typeface="Times New Roman" pitchFamily="18" charset="0"/>
                <a:ea typeface="Arial" pitchFamily="34" charset="0"/>
                <a:cs typeface="Times New Roman" pitchFamily="18" charset="0"/>
              </a:rPr>
              <a:t>GIRE</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(Figure 5). Ce sont: </a:t>
            </a:r>
          </a:p>
          <a:p>
            <a:pPr marR="0" lvl="0" indent="361950" algn="justLow" defTabSz="914400" rtl="0" eaLnBrk="0" fontAlgn="base" latinLnBrk="0" hangingPunct="0">
              <a:lnSpc>
                <a:spcPct val="100000"/>
              </a:lnSpc>
              <a:spcBef>
                <a:spcPct val="0"/>
              </a:spcBef>
              <a:spcAft>
                <a:spcPct val="0"/>
              </a:spcAft>
              <a:buClrTx/>
              <a:buSzTx/>
              <a:buFontTx/>
              <a:buNone/>
              <a:tabLst/>
            </a:pPr>
            <a:r>
              <a:rPr lang="fr-FR" sz="2100" dirty="0" smtClean="0">
                <a:latin typeface="Times New Roman" pitchFamily="18" charset="0"/>
                <a:ea typeface="Arial" pitchFamily="34" charset="0"/>
                <a:cs typeface="Times New Roman" pitchFamily="18" charset="0"/>
              </a:rPr>
              <a:t>1. L</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’efficacité économique,</a:t>
            </a:r>
          </a:p>
          <a:p>
            <a:pPr marR="0" lvl="0" indent="361950" algn="justLow" defTabSz="914400" rtl="0" eaLnBrk="0" fontAlgn="base" latinLnBrk="0" hangingPunct="0">
              <a:lnSpc>
                <a:spcPct val="100000"/>
              </a:lnSpc>
              <a:spcBef>
                <a:spcPct val="0"/>
              </a:spcBef>
              <a:spcAft>
                <a:spcPct val="0"/>
              </a:spcAft>
              <a:buClrTx/>
              <a:buSzTx/>
              <a:buFontTx/>
              <a:buNone/>
              <a:tabLst/>
            </a:pPr>
            <a:r>
              <a:rPr lang="fr-FR" sz="2100" dirty="0" smtClean="0">
                <a:latin typeface="Times New Roman" pitchFamily="18" charset="0"/>
                <a:ea typeface="Arial" pitchFamily="34" charset="0"/>
                <a:cs typeface="Times New Roman" pitchFamily="18" charset="0"/>
              </a:rPr>
              <a:t>2.</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Viabilité environnementale,</a:t>
            </a:r>
          </a:p>
          <a:p>
            <a:pPr marR="0" lvl="0" indent="361950" algn="justLow" defTabSz="914400" rtl="0" eaLnBrk="0" fontAlgn="base" latinLnBrk="0" hangingPunct="0">
              <a:lnSpc>
                <a:spcPct val="100000"/>
              </a:lnSpc>
              <a:spcBef>
                <a:spcPct val="0"/>
              </a:spcBef>
              <a:spcAft>
                <a:spcPct val="0"/>
              </a:spcAft>
              <a:buClrTx/>
              <a:buSzTx/>
              <a:buFontTx/>
              <a:buNone/>
              <a:tabLst/>
            </a:pPr>
            <a:r>
              <a:rPr lang="fr-FR" sz="2100" dirty="0" smtClean="0">
                <a:latin typeface="Times New Roman" pitchFamily="18" charset="0"/>
                <a:ea typeface="Arial" pitchFamily="34" charset="0"/>
                <a:cs typeface="Times New Roman" pitchFamily="18" charset="0"/>
              </a:rPr>
              <a:t>3. L</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’équité sociale. </a:t>
            </a:r>
          </a:p>
          <a:p>
            <a:pPr marR="0" lvl="0" indent="361950" algn="justLow" defTabSz="914400" rtl="0" eaLnBrk="0" fontAlgn="base" latinLnBrk="0" hangingPunct="0">
              <a:lnSpc>
                <a:spcPct val="100000"/>
              </a:lnSpc>
              <a:spcBef>
                <a:spcPct val="0"/>
              </a:spcBef>
              <a:spcAft>
                <a:spcPct val="0"/>
              </a:spcAft>
              <a:buClrTx/>
              <a:buSzTx/>
              <a:buFontTx/>
              <a:buNone/>
              <a:tabLst/>
            </a:pPr>
            <a:endParaRPr lang="fr-FR" sz="2100" dirty="0">
              <a:latin typeface="Times New Roman" pitchFamily="18" charset="0"/>
              <a:ea typeface="Arial" pitchFamily="34" charset="0"/>
              <a:cs typeface="Times New Roman" pitchFamily="18" charset="0"/>
            </a:endParaRPr>
          </a:p>
          <a:p>
            <a:pPr marR="0" lvl="0" indent="361950" algn="justLow" defTabSz="914400" rtl="0" eaLnBrk="0" fontAlgn="base" latinLnBrk="0" hangingPunct="0">
              <a:lnSpc>
                <a:spcPct val="100000"/>
              </a:lnSpc>
              <a:spcBef>
                <a:spcPct val="0"/>
              </a:spcBef>
              <a:spcAft>
                <a:spcPct val="0"/>
              </a:spcAft>
              <a:buClrTx/>
              <a:buSzTx/>
              <a:buFontTx/>
              <a:buNone/>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Tous les plans </a:t>
            </a:r>
            <a:r>
              <a:rPr kumimoji="0" lang="fr-FR" sz="2100" b="1" i="1" u="none" strike="noStrike" cap="none" normalizeH="0" baseline="0" dirty="0" smtClean="0">
                <a:ln>
                  <a:noFill/>
                </a:ln>
                <a:effectLst/>
                <a:latin typeface="Times New Roman" pitchFamily="18" charset="0"/>
                <a:ea typeface="Arial" pitchFamily="34" charset="0"/>
                <a:cs typeface="Times New Roman" pitchFamily="18" charset="0"/>
              </a:rPr>
              <a:t>GIRE</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doivent fonctionner avec ces trois objectifs fondamentaux à l’esprit.</a:t>
            </a:r>
            <a:endParaRPr kumimoji="0" lang="fr-FR" sz="21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11" name="Rectangle 19"/>
          <p:cNvSpPr>
            <a:spLocks noChangeArrowheads="1"/>
          </p:cNvSpPr>
          <p:nvPr/>
        </p:nvSpPr>
        <p:spPr bwMode="auto">
          <a:xfrm>
            <a:off x="1357290" y="5929330"/>
            <a:ext cx="521494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smtClean="0">
                <a:ln>
                  <a:noFill/>
                </a:ln>
                <a:effectLst/>
                <a:latin typeface="Times New Roman" pitchFamily="18" charset="0"/>
                <a:ea typeface="Arial" pitchFamily="34" charset="0"/>
                <a:cs typeface="Times New Roman" pitchFamily="18" charset="0"/>
              </a:rPr>
              <a:t>Figure 5: Le triangle de mise en œuvre de la GIRE</a:t>
            </a:r>
            <a:endParaRPr kumimoji="0" lang="fr-FR" b="1" i="0" u="none" strike="noStrike" cap="none" normalizeH="0" baseline="0" dirty="0" smtClean="0">
              <a:ln>
                <a:noFill/>
              </a:ln>
              <a:effectLst/>
              <a:latin typeface="Times New Roman" pitchFamily="18" charset="0"/>
              <a:cs typeface="Times New Roman" pitchFamily="18" charset="0"/>
            </a:endParaRPr>
          </a:p>
        </p:txBody>
      </p:sp>
      <p:grpSp>
        <p:nvGrpSpPr>
          <p:cNvPr id="27" name="Groupe 26"/>
          <p:cNvGrpSpPr/>
          <p:nvPr/>
        </p:nvGrpSpPr>
        <p:grpSpPr>
          <a:xfrm>
            <a:off x="1000100" y="1274571"/>
            <a:ext cx="6099207" cy="3905855"/>
            <a:chOff x="1000100" y="1274571"/>
            <a:chExt cx="6099207" cy="3905855"/>
          </a:xfrm>
        </p:grpSpPr>
        <p:sp>
          <p:nvSpPr>
            <p:cNvPr id="33794" name="Freeform 2"/>
            <p:cNvSpPr>
              <a:spLocks/>
            </p:cNvSpPr>
            <p:nvPr/>
          </p:nvSpPr>
          <p:spPr bwMode="auto">
            <a:xfrm>
              <a:off x="1000100" y="1690689"/>
              <a:ext cx="6072230" cy="3167071"/>
            </a:xfrm>
            <a:custGeom>
              <a:avLst/>
              <a:gdLst/>
              <a:ahLst/>
              <a:cxnLst>
                <a:cxn ang="0">
                  <a:pos x="3843" y="0"/>
                </a:cxn>
                <a:cxn ang="0">
                  <a:pos x="3754" y="54"/>
                </a:cxn>
                <a:cxn ang="0">
                  <a:pos x="64" y="3003"/>
                </a:cxn>
                <a:cxn ang="0">
                  <a:pos x="14" y="3044"/>
                </a:cxn>
                <a:cxn ang="0">
                  <a:pos x="0" y="3066"/>
                </a:cxn>
                <a:cxn ang="0">
                  <a:pos x="25" y="3074"/>
                </a:cxn>
                <a:cxn ang="0">
                  <a:pos x="89" y="3075"/>
                </a:cxn>
                <a:cxn ang="0">
                  <a:pos x="7597" y="3075"/>
                </a:cxn>
                <a:cxn ang="0">
                  <a:pos x="7662" y="3074"/>
                </a:cxn>
                <a:cxn ang="0">
                  <a:pos x="7686" y="3066"/>
                </a:cxn>
                <a:cxn ang="0">
                  <a:pos x="7672" y="3044"/>
                </a:cxn>
                <a:cxn ang="0">
                  <a:pos x="7622" y="3003"/>
                </a:cxn>
                <a:cxn ang="0">
                  <a:pos x="3933" y="54"/>
                </a:cxn>
                <a:cxn ang="0">
                  <a:pos x="3879" y="14"/>
                </a:cxn>
                <a:cxn ang="0">
                  <a:pos x="3843" y="0"/>
                </a:cxn>
              </a:cxnLst>
              <a:rect l="0" t="0" r="r" b="b"/>
              <a:pathLst>
                <a:path w="7686" h="3075">
                  <a:moveTo>
                    <a:pt x="3843" y="0"/>
                  </a:moveTo>
                  <a:lnTo>
                    <a:pt x="3754" y="54"/>
                  </a:lnTo>
                  <a:lnTo>
                    <a:pt x="64" y="3003"/>
                  </a:lnTo>
                  <a:lnTo>
                    <a:pt x="14" y="3044"/>
                  </a:lnTo>
                  <a:lnTo>
                    <a:pt x="0" y="3066"/>
                  </a:lnTo>
                  <a:lnTo>
                    <a:pt x="25" y="3074"/>
                  </a:lnTo>
                  <a:lnTo>
                    <a:pt x="89" y="3075"/>
                  </a:lnTo>
                  <a:lnTo>
                    <a:pt x="7597" y="3075"/>
                  </a:lnTo>
                  <a:lnTo>
                    <a:pt x="7662" y="3074"/>
                  </a:lnTo>
                  <a:lnTo>
                    <a:pt x="7686" y="3066"/>
                  </a:lnTo>
                  <a:lnTo>
                    <a:pt x="7672" y="3044"/>
                  </a:lnTo>
                  <a:lnTo>
                    <a:pt x="7622" y="3003"/>
                  </a:lnTo>
                  <a:lnTo>
                    <a:pt x="3933" y="54"/>
                  </a:lnTo>
                  <a:lnTo>
                    <a:pt x="3879" y="14"/>
                  </a:lnTo>
                  <a:lnTo>
                    <a:pt x="3843" y="0"/>
                  </a:lnTo>
                  <a:close/>
                </a:path>
              </a:pathLst>
            </a:custGeom>
            <a:solidFill>
              <a:srgbClr val="E3E3E3"/>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33795" name="AutoShape 3"/>
            <p:cNvSpPr>
              <a:spLocks/>
            </p:cNvSpPr>
            <p:nvPr/>
          </p:nvSpPr>
          <p:spPr bwMode="auto">
            <a:xfrm>
              <a:off x="1665312" y="2763999"/>
              <a:ext cx="4746547" cy="1829177"/>
            </a:xfrm>
            <a:custGeom>
              <a:avLst/>
              <a:gdLst/>
              <a:ahLst/>
              <a:cxnLst>
                <a:cxn ang="0">
                  <a:pos x="2082" y="195"/>
                </a:cxn>
                <a:cxn ang="0">
                  <a:pos x="2080" y="130"/>
                </a:cxn>
                <a:cxn ang="0">
                  <a:pos x="2071" y="103"/>
                </a:cxn>
                <a:cxn ang="0">
                  <a:pos x="2044" y="112"/>
                </a:cxn>
                <a:cxn ang="0">
                  <a:pos x="1992" y="152"/>
                </a:cxn>
                <a:cxn ang="0">
                  <a:pos x="64" y="1694"/>
                </a:cxn>
                <a:cxn ang="0">
                  <a:pos x="14" y="1735"/>
                </a:cxn>
                <a:cxn ang="0">
                  <a:pos x="0" y="1756"/>
                </a:cxn>
                <a:cxn ang="0">
                  <a:pos x="25" y="1764"/>
                </a:cxn>
                <a:cxn ang="0">
                  <a:pos x="89" y="1765"/>
                </a:cxn>
                <a:cxn ang="0">
                  <a:pos x="1967" y="1765"/>
                </a:cxn>
                <a:cxn ang="0">
                  <a:pos x="2033" y="1763"/>
                </a:cxn>
                <a:cxn ang="0">
                  <a:pos x="2067" y="1751"/>
                </a:cxn>
                <a:cxn ang="0">
                  <a:pos x="2080" y="1717"/>
                </a:cxn>
                <a:cxn ang="0">
                  <a:pos x="2082" y="1651"/>
                </a:cxn>
                <a:cxn ang="0">
                  <a:pos x="2082" y="195"/>
                </a:cxn>
                <a:cxn ang="0">
                  <a:pos x="3628" y="115"/>
                </a:cxn>
                <a:cxn ang="0">
                  <a:pos x="3626" y="48"/>
                </a:cxn>
                <a:cxn ang="0">
                  <a:pos x="3614" y="14"/>
                </a:cxn>
                <a:cxn ang="0">
                  <a:pos x="3580" y="2"/>
                </a:cxn>
                <a:cxn ang="0">
                  <a:pos x="3513" y="0"/>
                </a:cxn>
                <a:cxn ang="0">
                  <a:pos x="2483" y="0"/>
                </a:cxn>
                <a:cxn ang="0">
                  <a:pos x="2416" y="2"/>
                </a:cxn>
                <a:cxn ang="0">
                  <a:pos x="2382" y="14"/>
                </a:cxn>
                <a:cxn ang="0">
                  <a:pos x="2370" y="48"/>
                </a:cxn>
                <a:cxn ang="0">
                  <a:pos x="2368" y="115"/>
                </a:cxn>
                <a:cxn ang="0">
                  <a:pos x="2368" y="1661"/>
                </a:cxn>
                <a:cxn ang="0">
                  <a:pos x="2370" y="1727"/>
                </a:cxn>
                <a:cxn ang="0">
                  <a:pos x="2382" y="1761"/>
                </a:cxn>
                <a:cxn ang="0">
                  <a:pos x="2416" y="1773"/>
                </a:cxn>
                <a:cxn ang="0">
                  <a:pos x="2483" y="1775"/>
                </a:cxn>
                <a:cxn ang="0">
                  <a:pos x="3513" y="1775"/>
                </a:cxn>
                <a:cxn ang="0">
                  <a:pos x="3580" y="1773"/>
                </a:cxn>
                <a:cxn ang="0">
                  <a:pos x="3614" y="1761"/>
                </a:cxn>
                <a:cxn ang="0">
                  <a:pos x="3626" y="1727"/>
                </a:cxn>
                <a:cxn ang="0">
                  <a:pos x="3628" y="1661"/>
                </a:cxn>
                <a:cxn ang="0">
                  <a:pos x="3628" y="115"/>
                </a:cxn>
                <a:cxn ang="0">
                  <a:pos x="6008" y="1756"/>
                </a:cxn>
                <a:cxn ang="0">
                  <a:pos x="5994" y="1735"/>
                </a:cxn>
                <a:cxn ang="0">
                  <a:pos x="5944" y="1694"/>
                </a:cxn>
                <a:cxn ang="0">
                  <a:pos x="4016" y="152"/>
                </a:cxn>
                <a:cxn ang="0">
                  <a:pos x="3964" y="112"/>
                </a:cxn>
                <a:cxn ang="0">
                  <a:pos x="3938" y="103"/>
                </a:cxn>
                <a:cxn ang="0">
                  <a:pos x="3928" y="130"/>
                </a:cxn>
                <a:cxn ang="0">
                  <a:pos x="3927" y="195"/>
                </a:cxn>
                <a:cxn ang="0">
                  <a:pos x="3927" y="1651"/>
                </a:cxn>
                <a:cxn ang="0">
                  <a:pos x="3929" y="1717"/>
                </a:cxn>
                <a:cxn ang="0">
                  <a:pos x="3941" y="1751"/>
                </a:cxn>
                <a:cxn ang="0">
                  <a:pos x="3975" y="1763"/>
                </a:cxn>
                <a:cxn ang="0">
                  <a:pos x="4041" y="1765"/>
                </a:cxn>
                <a:cxn ang="0">
                  <a:pos x="5919" y="1765"/>
                </a:cxn>
                <a:cxn ang="0">
                  <a:pos x="5984" y="1764"/>
                </a:cxn>
                <a:cxn ang="0">
                  <a:pos x="6008" y="1756"/>
                </a:cxn>
              </a:cxnLst>
              <a:rect l="0" t="0" r="r" b="b"/>
              <a:pathLst>
                <a:path w="6008" h="1776">
                  <a:moveTo>
                    <a:pt x="2082" y="195"/>
                  </a:moveTo>
                  <a:lnTo>
                    <a:pt x="2080" y="130"/>
                  </a:lnTo>
                  <a:lnTo>
                    <a:pt x="2071" y="103"/>
                  </a:lnTo>
                  <a:lnTo>
                    <a:pt x="2044" y="112"/>
                  </a:lnTo>
                  <a:lnTo>
                    <a:pt x="1992" y="152"/>
                  </a:lnTo>
                  <a:lnTo>
                    <a:pt x="64" y="1694"/>
                  </a:lnTo>
                  <a:lnTo>
                    <a:pt x="14" y="1735"/>
                  </a:lnTo>
                  <a:lnTo>
                    <a:pt x="0" y="1756"/>
                  </a:lnTo>
                  <a:lnTo>
                    <a:pt x="25" y="1764"/>
                  </a:lnTo>
                  <a:lnTo>
                    <a:pt x="89" y="1765"/>
                  </a:lnTo>
                  <a:lnTo>
                    <a:pt x="1967" y="1765"/>
                  </a:lnTo>
                  <a:lnTo>
                    <a:pt x="2033" y="1763"/>
                  </a:lnTo>
                  <a:lnTo>
                    <a:pt x="2067" y="1751"/>
                  </a:lnTo>
                  <a:lnTo>
                    <a:pt x="2080" y="1717"/>
                  </a:lnTo>
                  <a:lnTo>
                    <a:pt x="2082" y="1651"/>
                  </a:lnTo>
                  <a:lnTo>
                    <a:pt x="2082" y="195"/>
                  </a:lnTo>
                  <a:moveTo>
                    <a:pt x="3628" y="115"/>
                  </a:moveTo>
                  <a:lnTo>
                    <a:pt x="3626" y="48"/>
                  </a:lnTo>
                  <a:lnTo>
                    <a:pt x="3614" y="14"/>
                  </a:lnTo>
                  <a:lnTo>
                    <a:pt x="3580" y="2"/>
                  </a:lnTo>
                  <a:lnTo>
                    <a:pt x="3513" y="0"/>
                  </a:lnTo>
                  <a:lnTo>
                    <a:pt x="2483" y="0"/>
                  </a:lnTo>
                  <a:lnTo>
                    <a:pt x="2416" y="2"/>
                  </a:lnTo>
                  <a:lnTo>
                    <a:pt x="2382" y="14"/>
                  </a:lnTo>
                  <a:lnTo>
                    <a:pt x="2370" y="48"/>
                  </a:lnTo>
                  <a:lnTo>
                    <a:pt x="2368" y="115"/>
                  </a:lnTo>
                  <a:lnTo>
                    <a:pt x="2368" y="1661"/>
                  </a:lnTo>
                  <a:lnTo>
                    <a:pt x="2370" y="1727"/>
                  </a:lnTo>
                  <a:lnTo>
                    <a:pt x="2382" y="1761"/>
                  </a:lnTo>
                  <a:lnTo>
                    <a:pt x="2416" y="1773"/>
                  </a:lnTo>
                  <a:lnTo>
                    <a:pt x="2483" y="1775"/>
                  </a:lnTo>
                  <a:lnTo>
                    <a:pt x="3513" y="1775"/>
                  </a:lnTo>
                  <a:lnTo>
                    <a:pt x="3580" y="1773"/>
                  </a:lnTo>
                  <a:lnTo>
                    <a:pt x="3614" y="1761"/>
                  </a:lnTo>
                  <a:lnTo>
                    <a:pt x="3626" y="1727"/>
                  </a:lnTo>
                  <a:lnTo>
                    <a:pt x="3628" y="1661"/>
                  </a:lnTo>
                  <a:lnTo>
                    <a:pt x="3628" y="115"/>
                  </a:lnTo>
                  <a:moveTo>
                    <a:pt x="6008" y="1756"/>
                  </a:moveTo>
                  <a:lnTo>
                    <a:pt x="5994" y="1735"/>
                  </a:lnTo>
                  <a:lnTo>
                    <a:pt x="5944" y="1694"/>
                  </a:lnTo>
                  <a:lnTo>
                    <a:pt x="4016" y="152"/>
                  </a:lnTo>
                  <a:lnTo>
                    <a:pt x="3964" y="112"/>
                  </a:lnTo>
                  <a:lnTo>
                    <a:pt x="3938" y="103"/>
                  </a:lnTo>
                  <a:lnTo>
                    <a:pt x="3928" y="130"/>
                  </a:lnTo>
                  <a:lnTo>
                    <a:pt x="3927" y="195"/>
                  </a:lnTo>
                  <a:lnTo>
                    <a:pt x="3927" y="1651"/>
                  </a:lnTo>
                  <a:lnTo>
                    <a:pt x="3929" y="1717"/>
                  </a:lnTo>
                  <a:lnTo>
                    <a:pt x="3941" y="1751"/>
                  </a:lnTo>
                  <a:lnTo>
                    <a:pt x="3975" y="1763"/>
                  </a:lnTo>
                  <a:lnTo>
                    <a:pt x="4041" y="1765"/>
                  </a:lnTo>
                  <a:lnTo>
                    <a:pt x="5919" y="1765"/>
                  </a:lnTo>
                  <a:lnTo>
                    <a:pt x="5984" y="1764"/>
                  </a:lnTo>
                  <a:lnTo>
                    <a:pt x="6008" y="1756"/>
                  </a:ln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nvGrpSpPr>
            <p:cNvPr id="33800" name="Group 8"/>
            <p:cNvGrpSpPr>
              <a:grpSpLocks/>
            </p:cNvGrpSpPr>
            <p:nvPr/>
          </p:nvGrpSpPr>
          <p:grpSpPr bwMode="auto">
            <a:xfrm>
              <a:off x="2549158" y="1274571"/>
              <a:ext cx="3000396" cy="428628"/>
              <a:chOff x="3468" y="196"/>
              <a:chExt cx="2648" cy="315"/>
            </a:xfrm>
          </p:grpSpPr>
          <p:sp>
            <p:nvSpPr>
              <p:cNvPr id="33801" name="Freeform 9"/>
              <p:cNvSpPr>
                <a:spLocks/>
              </p:cNvSpPr>
              <p:nvPr/>
            </p:nvSpPr>
            <p:spPr bwMode="auto">
              <a:xfrm>
                <a:off x="3468" y="195"/>
                <a:ext cx="2648" cy="315"/>
              </a:xfrm>
              <a:custGeom>
                <a:avLst/>
                <a:gdLst/>
                <a:ahLst/>
                <a:cxnLst>
                  <a:cxn ang="0">
                    <a:pos x="2590" y="0"/>
                  </a:cxn>
                  <a:cxn ang="0">
                    <a:pos x="58" y="0"/>
                  </a:cxn>
                  <a:cxn ang="0">
                    <a:pos x="24" y="1"/>
                  </a:cxn>
                  <a:cxn ang="0">
                    <a:pos x="7" y="7"/>
                  </a:cxn>
                  <a:cxn ang="0">
                    <a:pos x="1" y="24"/>
                  </a:cxn>
                  <a:cxn ang="0">
                    <a:pos x="0" y="57"/>
                  </a:cxn>
                  <a:cxn ang="0">
                    <a:pos x="0" y="257"/>
                  </a:cxn>
                  <a:cxn ang="0">
                    <a:pos x="1" y="290"/>
                  </a:cxn>
                  <a:cxn ang="0">
                    <a:pos x="7" y="307"/>
                  </a:cxn>
                  <a:cxn ang="0">
                    <a:pos x="24" y="314"/>
                  </a:cxn>
                  <a:cxn ang="0">
                    <a:pos x="58" y="315"/>
                  </a:cxn>
                  <a:cxn ang="0">
                    <a:pos x="2590" y="315"/>
                  </a:cxn>
                  <a:cxn ang="0">
                    <a:pos x="2623" y="314"/>
                  </a:cxn>
                  <a:cxn ang="0">
                    <a:pos x="2640" y="307"/>
                  </a:cxn>
                  <a:cxn ang="0">
                    <a:pos x="2647" y="290"/>
                  </a:cxn>
                  <a:cxn ang="0">
                    <a:pos x="2648" y="257"/>
                  </a:cxn>
                  <a:cxn ang="0">
                    <a:pos x="2648" y="57"/>
                  </a:cxn>
                  <a:cxn ang="0">
                    <a:pos x="2647" y="24"/>
                  </a:cxn>
                  <a:cxn ang="0">
                    <a:pos x="2640" y="7"/>
                  </a:cxn>
                  <a:cxn ang="0">
                    <a:pos x="2623" y="1"/>
                  </a:cxn>
                  <a:cxn ang="0">
                    <a:pos x="2590" y="0"/>
                  </a:cxn>
                </a:cxnLst>
                <a:rect l="0" t="0" r="r" b="b"/>
                <a:pathLst>
                  <a:path w="2648" h="315">
                    <a:moveTo>
                      <a:pt x="2590" y="0"/>
                    </a:moveTo>
                    <a:lnTo>
                      <a:pt x="58" y="0"/>
                    </a:lnTo>
                    <a:lnTo>
                      <a:pt x="24" y="1"/>
                    </a:lnTo>
                    <a:lnTo>
                      <a:pt x="7" y="7"/>
                    </a:lnTo>
                    <a:lnTo>
                      <a:pt x="1" y="24"/>
                    </a:lnTo>
                    <a:lnTo>
                      <a:pt x="0" y="57"/>
                    </a:lnTo>
                    <a:lnTo>
                      <a:pt x="0" y="257"/>
                    </a:lnTo>
                    <a:lnTo>
                      <a:pt x="1" y="290"/>
                    </a:lnTo>
                    <a:lnTo>
                      <a:pt x="7" y="307"/>
                    </a:lnTo>
                    <a:lnTo>
                      <a:pt x="24" y="314"/>
                    </a:lnTo>
                    <a:lnTo>
                      <a:pt x="58" y="315"/>
                    </a:lnTo>
                    <a:lnTo>
                      <a:pt x="2590" y="315"/>
                    </a:lnTo>
                    <a:lnTo>
                      <a:pt x="2623" y="314"/>
                    </a:lnTo>
                    <a:lnTo>
                      <a:pt x="2640" y="307"/>
                    </a:lnTo>
                    <a:lnTo>
                      <a:pt x="2647" y="290"/>
                    </a:lnTo>
                    <a:lnTo>
                      <a:pt x="2648" y="257"/>
                    </a:lnTo>
                    <a:lnTo>
                      <a:pt x="2648" y="57"/>
                    </a:lnTo>
                    <a:lnTo>
                      <a:pt x="2647" y="24"/>
                    </a:lnTo>
                    <a:lnTo>
                      <a:pt x="2640" y="7"/>
                    </a:lnTo>
                    <a:lnTo>
                      <a:pt x="2623" y="1"/>
                    </a:lnTo>
                    <a:lnTo>
                      <a:pt x="2590" y="0"/>
                    </a:lnTo>
                    <a:close/>
                  </a:path>
                </a:pathLst>
              </a:custGeom>
              <a:solidFill>
                <a:srgbClr val="E3E3E3"/>
              </a:solidFill>
              <a:ln w="9525">
                <a:noFill/>
                <a:round/>
                <a:headEnd/>
                <a:tailEnd/>
              </a:ln>
            </p:spPr>
            <p:txBody>
              <a:bodyPr vert="horz" wrap="square" lIns="91440" tIns="45720" rIns="91440" bIns="45720" numCol="1" anchor="t" anchorCtr="0" compatLnSpc="1">
                <a:prstTxWarp prst="textNoShape">
                  <a:avLst/>
                </a:prstTxWarp>
              </a:bodyPr>
              <a:lstStyle/>
              <a:p>
                <a:pPr algn="ctr"/>
                <a:endParaRPr lang="fr-FR" b="1">
                  <a:latin typeface="Times New Roman" pitchFamily="18" charset="0"/>
                  <a:cs typeface="Times New Roman" pitchFamily="18" charset="0"/>
                </a:endParaRPr>
              </a:p>
            </p:txBody>
          </p:sp>
          <p:sp>
            <p:nvSpPr>
              <p:cNvPr id="33802" name="Text Box 10"/>
              <p:cNvSpPr txBox="1">
                <a:spLocks noChangeArrowheads="1"/>
              </p:cNvSpPr>
              <p:nvPr/>
            </p:nvSpPr>
            <p:spPr bwMode="auto">
              <a:xfrm>
                <a:off x="3468" y="195"/>
                <a:ext cx="2648" cy="31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1" algn="ctr" defTabSz="914400" rtl="0" eaLnBrk="1" fontAlgn="base" latinLnBrk="0" hangingPunct="1">
                  <a:lnSpc>
                    <a:spcPct val="100000"/>
                  </a:lnSpc>
                  <a:spcBef>
                    <a:spcPts val="213"/>
                  </a:spcBef>
                  <a:spcAft>
                    <a:spcPts val="100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Durabilité de l’Écosystème</a:t>
                </a:r>
                <a:endParaRPr kumimoji="0" lang="fr-FR"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22" name="Groupe 21"/>
            <p:cNvGrpSpPr/>
            <p:nvPr/>
          </p:nvGrpSpPr>
          <p:grpSpPr>
            <a:xfrm>
              <a:off x="1000100" y="2302585"/>
              <a:ext cx="6099207" cy="2877841"/>
              <a:chOff x="1000100" y="2302585"/>
              <a:chExt cx="6099207" cy="2877841"/>
            </a:xfrm>
          </p:grpSpPr>
          <p:sp>
            <p:nvSpPr>
              <p:cNvPr id="33796" name="Text Box 4"/>
              <p:cNvSpPr txBox="1">
                <a:spLocks noChangeArrowheads="1"/>
              </p:cNvSpPr>
              <p:nvPr/>
            </p:nvSpPr>
            <p:spPr bwMode="auto">
              <a:xfrm>
                <a:off x="3446057" y="2302585"/>
                <a:ext cx="1177946" cy="48304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25400" lvl="1" algn="ctr" defTabSz="914400" rtl="0" eaLnBrk="1" fontAlgn="base" latinLnBrk="0" hangingPunct="1">
                  <a:lnSpc>
                    <a:spcPct val="100000"/>
                  </a:lnSpc>
                  <a:spcBef>
                    <a:spcPct val="0"/>
                  </a:spcBef>
                  <a:spcAft>
                    <a:spcPts val="1000"/>
                  </a:spcAft>
                  <a:buClrTx/>
                  <a:buSzTx/>
                  <a:buFontTx/>
                  <a:buNone/>
                  <a:tabLst/>
                </a:pPr>
                <a:r>
                  <a:rPr kumimoji="0" lang="fr-FR" sz="13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Environnement favorable</a:t>
                </a:r>
                <a:endParaRPr kumimoji="0" lang="fr-FR" sz="13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3797" name="Text Box 5"/>
              <p:cNvSpPr txBox="1">
                <a:spLocks noChangeArrowheads="1"/>
              </p:cNvSpPr>
              <p:nvPr/>
            </p:nvSpPr>
            <p:spPr bwMode="auto">
              <a:xfrm>
                <a:off x="2143285" y="3857797"/>
                <a:ext cx="1142395" cy="85691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28575" lvl="0" indent="0" algn="ctr"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Évaluation Information Outils d'allocation</a:t>
                </a:r>
                <a:endParaRPr kumimoji="0" lang="fr-FR"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3799" name="Text Box 7"/>
              <p:cNvSpPr txBox="1">
                <a:spLocks noChangeArrowheads="1"/>
              </p:cNvSpPr>
              <p:nvPr/>
            </p:nvSpPr>
            <p:spPr bwMode="auto">
              <a:xfrm>
                <a:off x="4785961" y="3643569"/>
                <a:ext cx="995448" cy="785846"/>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28575" lvl="0" indent="0" algn="ctr" defTabSz="914400" rtl="0" eaLnBrk="1" fontAlgn="base" latinLnBrk="0" hangingPunct="1">
                  <a:lnSpc>
                    <a:spcPct val="100000"/>
                  </a:lnSpc>
                  <a:spcBef>
                    <a:spcPct val="0"/>
                  </a:spcBef>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Aquifère &amp; Bassin de Fleuve</a:t>
                </a:r>
              </a:p>
              <a:p>
                <a:pPr marL="0" marR="28575" lvl="0" indent="0" algn="ctr" defTabSz="914400" rtl="0" eaLnBrk="1" fontAlgn="base" latinLnBrk="0" hangingPunct="1">
                  <a:lnSpc>
                    <a:spcPct val="100000"/>
                  </a:lnSpc>
                  <a:spcBef>
                    <a:spcPct val="0"/>
                  </a:spcBef>
                  <a:buClrTx/>
                  <a:buSzTx/>
                  <a:buFontTx/>
                  <a:buNone/>
                  <a:tabLst/>
                </a:pPr>
                <a:r>
                  <a:rPr kumimoji="0" lang="fr-FR" sz="11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 Central - Local Public-Privé</a:t>
                </a:r>
                <a:endParaRPr kumimoji="0" lang="fr-FR" sz="11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nvGrpSpPr>
              <p:cNvPr id="33803" name="Group 11"/>
              <p:cNvGrpSpPr>
                <a:grpSpLocks/>
              </p:cNvGrpSpPr>
              <p:nvPr/>
            </p:nvGrpSpPr>
            <p:grpSpPr bwMode="auto">
              <a:xfrm>
                <a:off x="5572132" y="4929198"/>
                <a:ext cx="1527175" cy="200025"/>
                <a:chOff x="6137" y="-887"/>
                <a:chExt cx="2405" cy="315"/>
              </a:xfrm>
            </p:grpSpPr>
            <p:sp>
              <p:nvSpPr>
                <p:cNvPr id="33804" name="Freeform 12"/>
                <p:cNvSpPr>
                  <a:spLocks/>
                </p:cNvSpPr>
                <p:nvPr/>
              </p:nvSpPr>
              <p:spPr bwMode="auto">
                <a:xfrm>
                  <a:off x="6137" y="-887"/>
                  <a:ext cx="2405" cy="315"/>
                </a:xfrm>
                <a:custGeom>
                  <a:avLst/>
                  <a:gdLst/>
                  <a:ahLst/>
                  <a:cxnLst>
                    <a:cxn ang="0">
                      <a:pos x="2347" y="0"/>
                    </a:cxn>
                    <a:cxn ang="0">
                      <a:pos x="57" y="0"/>
                    </a:cxn>
                    <a:cxn ang="0">
                      <a:pos x="24" y="0"/>
                    </a:cxn>
                    <a:cxn ang="0">
                      <a:pos x="7" y="7"/>
                    </a:cxn>
                    <a:cxn ang="0">
                      <a:pos x="0" y="24"/>
                    </a:cxn>
                    <a:cxn ang="0">
                      <a:pos x="0" y="57"/>
                    </a:cxn>
                    <a:cxn ang="0">
                      <a:pos x="0" y="257"/>
                    </a:cxn>
                    <a:cxn ang="0">
                      <a:pos x="0" y="290"/>
                    </a:cxn>
                    <a:cxn ang="0">
                      <a:pos x="7" y="307"/>
                    </a:cxn>
                    <a:cxn ang="0">
                      <a:pos x="24" y="314"/>
                    </a:cxn>
                    <a:cxn ang="0">
                      <a:pos x="57" y="314"/>
                    </a:cxn>
                    <a:cxn ang="0">
                      <a:pos x="2347" y="314"/>
                    </a:cxn>
                    <a:cxn ang="0">
                      <a:pos x="2380" y="314"/>
                    </a:cxn>
                    <a:cxn ang="0">
                      <a:pos x="2397" y="307"/>
                    </a:cxn>
                    <a:cxn ang="0">
                      <a:pos x="2404" y="290"/>
                    </a:cxn>
                    <a:cxn ang="0">
                      <a:pos x="2404" y="257"/>
                    </a:cxn>
                    <a:cxn ang="0">
                      <a:pos x="2404" y="57"/>
                    </a:cxn>
                    <a:cxn ang="0">
                      <a:pos x="2404" y="24"/>
                    </a:cxn>
                    <a:cxn ang="0">
                      <a:pos x="2397" y="7"/>
                    </a:cxn>
                    <a:cxn ang="0">
                      <a:pos x="2380" y="0"/>
                    </a:cxn>
                    <a:cxn ang="0">
                      <a:pos x="2347" y="0"/>
                    </a:cxn>
                  </a:cxnLst>
                  <a:rect l="0" t="0" r="r" b="b"/>
                  <a:pathLst>
                    <a:path w="2405" h="315">
                      <a:moveTo>
                        <a:pt x="2347" y="0"/>
                      </a:moveTo>
                      <a:lnTo>
                        <a:pt x="57" y="0"/>
                      </a:lnTo>
                      <a:lnTo>
                        <a:pt x="24" y="0"/>
                      </a:lnTo>
                      <a:lnTo>
                        <a:pt x="7" y="7"/>
                      </a:lnTo>
                      <a:lnTo>
                        <a:pt x="0" y="24"/>
                      </a:lnTo>
                      <a:lnTo>
                        <a:pt x="0" y="57"/>
                      </a:lnTo>
                      <a:lnTo>
                        <a:pt x="0" y="257"/>
                      </a:lnTo>
                      <a:lnTo>
                        <a:pt x="0" y="290"/>
                      </a:lnTo>
                      <a:lnTo>
                        <a:pt x="7" y="307"/>
                      </a:lnTo>
                      <a:lnTo>
                        <a:pt x="24" y="314"/>
                      </a:lnTo>
                      <a:lnTo>
                        <a:pt x="57" y="314"/>
                      </a:lnTo>
                      <a:lnTo>
                        <a:pt x="2347" y="314"/>
                      </a:lnTo>
                      <a:lnTo>
                        <a:pt x="2380" y="314"/>
                      </a:lnTo>
                      <a:lnTo>
                        <a:pt x="2397" y="307"/>
                      </a:lnTo>
                      <a:lnTo>
                        <a:pt x="2404" y="290"/>
                      </a:lnTo>
                      <a:lnTo>
                        <a:pt x="2404" y="257"/>
                      </a:lnTo>
                      <a:lnTo>
                        <a:pt x="2404" y="57"/>
                      </a:lnTo>
                      <a:lnTo>
                        <a:pt x="2404" y="24"/>
                      </a:lnTo>
                      <a:lnTo>
                        <a:pt x="2397" y="7"/>
                      </a:lnTo>
                      <a:lnTo>
                        <a:pt x="2380" y="0"/>
                      </a:lnTo>
                      <a:lnTo>
                        <a:pt x="2347" y="0"/>
                      </a:lnTo>
                      <a:close/>
                    </a:path>
                  </a:pathLst>
                </a:custGeom>
                <a:solidFill>
                  <a:srgbClr val="E3E3E3"/>
                </a:solidFill>
                <a:ln w="9525">
                  <a:noFill/>
                  <a:round/>
                  <a:headEnd/>
                  <a:tailEnd/>
                </a:ln>
              </p:spPr>
              <p:txBody>
                <a:bodyPr vert="horz" wrap="square" lIns="91440" tIns="45720" rIns="91440" bIns="45720" numCol="1" anchor="t" anchorCtr="0" compatLnSpc="1">
                  <a:prstTxWarp prst="textNoShape">
                    <a:avLst/>
                  </a:prstTxWarp>
                </a:bodyPr>
                <a:lstStyle/>
                <a:p>
                  <a:pPr algn="ctr"/>
                  <a:endParaRPr lang="fr-FR" sz="1200" b="1">
                    <a:latin typeface="Times New Roman" pitchFamily="18" charset="0"/>
                    <a:cs typeface="Times New Roman" pitchFamily="18" charset="0"/>
                  </a:endParaRPr>
                </a:p>
              </p:txBody>
            </p:sp>
            <p:sp>
              <p:nvSpPr>
                <p:cNvPr id="33805" name="Text Box 13"/>
                <p:cNvSpPr txBox="1">
                  <a:spLocks noChangeArrowheads="1"/>
                </p:cNvSpPr>
                <p:nvPr/>
              </p:nvSpPr>
              <p:spPr bwMode="auto">
                <a:xfrm>
                  <a:off x="6137" y="-886"/>
                  <a:ext cx="2405" cy="31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1" algn="ctr" defTabSz="914400" rtl="0" eaLnBrk="1" fontAlgn="base" latinLnBrk="0" hangingPunct="1">
                    <a:lnSpc>
                      <a:spcPct val="100000"/>
                    </a:lnSpc>
                    <a:spcBef>
                      <a:spcPts val="213"/>
                    </a:spcBef>
                    <a:spcAft>
                      <a:spcPts val="100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Équité sociale</a:t>
                  </a:r>
                  <a:endParaRPr kumimoji="0" lang="fr-FR"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grpSp>
            <p:nvGrpSpPr>
              <p:cNvPr id="33806" name="Group 14"/>
              <p:cNvGrpSpPr>
                <a:grpSpLocks/>
              </p:cNvGrpSpPr>
              <p:nvPr/>
            </p:nvGrpSpPr>
            <p:grpSpPr bwMode="auto">
              <a:xfrm>
                <a:off x="1000100" y="4929198"/>
                <a:ext cx="1697133" cy="251228"/>
                <a:chOff x="1041" y="245"/>
                <a:chExt cx="2308" cy="201"/>
              </a:xfrm>
            </p:grpSpPr>
            <p:sp>
              <p:nvSpPr>
                <p:cNvPr id="33807" name="Freeform 15"/>
                <p:cNvSpPr>
                  <a:spLocks/>
                </p:cNvSpPr>
                <p:nvPr/>
              </p:nvSpPr>
              <p:spPr bwMode="auto">
                <a:xfrm>
                  <a:off x="1041" y="245"/>
                  <a:ext cx="2308" cy="201"/>
                </a:xfrm>
                <a:custGeom>
                  <a:avLst/>
                  <a:gdLst/>
                  <a:ahLst/>
                  <a:cxnLst>
                    <a:cxn ang="0">
                      <a:pos x="2348" y="0"/>
                    </a:cxn>
                    <a:cxn ang="0">
                      <a:pos x="58" y="0"/>
                    </a:cxn>
                    <a:cxn ang="0">
                      <a:pos x="25" y="1"/>
                    </a:cxn>
                    <a:cxn ang="0">
                      <a:pos x="8" y="7"/>
                    </a:cxn>
                    <a:cxn ang="0">
                      <a:pos x="1" y="24"/>
                    </a:cxn>
                    <a:cxn ang="0">
                      <a:pos x="0" y="57"/>
                    </a:cxn>
                    <a:cxn ang="0">
                      <a:pos x="0" y="258"/>
                    </a:cxn>
                    <a:cxn ang="0">
                      <a:pos x="1" y="291"/>
                    </a:cxn>
                    <a:cxn ang="0">
                      <a:pos x="8" y="308"/>
                    </a:cxn>
                    <a:cxn ang="0">
                      <a:pos x="25" y="314"/>
                    </a:cxn>
                    <a:cxn ang="0">
                      <a:pos x="58" y="315"/>
                    </a:cxn>
                    <a:cxn ang="0">
                      <a:pos x="2348" y="315"/>
                    </a:cxn>
                    <a:cxn ang="0">
                      <a:pos x="2381" y="314"/>
                    </a:cxn>
                    <a:cxn ang="0">
                      <a:pos x="2398" y="308"/>
                    </a:cxn>
                    <a:cxn ang="0">
                      <a:pos x="2404" y="291"/>
                    </a:cxn>
                    <a:cxn ang="0">
                      <a:pos x="2405" y="258"/>
                    </a:cxn>
                    <a:cxn ang="0">
                      <a:pos x="2405" y="57"/>
                    </a:cxn>
                    <a:cxn ang="0">
                      <a:pos x="2404" y="24"/>
                    </a:cxn>
                    <a:cxn ang="0">
                      <a:pos x="2398" y="7"/>
                    </a:cxn>
                    <a:cxn ang="0">
                      <a:pos x="2381" y="1"/>
                    </a:cxn>
                    <a:cxn ang="0">
                      <a:pos x="2348" y="0"/>
                    </a:cxn>
                  </a:cxnLst>
                  <a:rect l="0" t="0" r="r" b="b"/>
                  <a:pathLst>
                    <a:path w="2405" h="315">
                      <a:moveTo>
                        <a:pt x="2348" y="0"/>
                      </a:moveTo>
                      <a:lnTo>
                        <a:pt x="58" y="0"/>
                      </a:lnTo>
                      <a:lnTo>
                        <a:pt x="25" y="1"/>
                      </a:lnTo>
                      <a:lnTo>
                        <a:pt x="8" y="7"/>
                      </a:lnTo>
                      <a:lnTo>
                        <a:pt x="1" y="24"/>
                      </a:lnTo>
                      <a:lnTo>
                        <a:pt x="0" y="57"/>
                      </a:lnTo>
                      <a:lnTo>
                        <a:pt x="0" y="258"/>
                      </a:lnTo>
                      <a:lnTo>
                        <a:pt x="1" y="291"/>
                      </a:lnTo>
                      <a:lnTo>
                        <a:pt x="8" y="308"/>
                      </a:lnTo>
                      <a:lnTo>
                        <a:pt x="25" y="314"/>
                      </a:lnTo>
                      <a:lnTo>
                        <a:pt x="58" y="315"/>
                      </a:lnTo>
                      <a:lnTo>
                        <a:pt x="2348" y="315"/>
                      </a:lnTo>
                      <a:lnTo>
                        <a:pt x="2381" y="314"/>
                      </a:lnTo>
                      <a:lnTo>
                        <a:pt x="2398" y="308"/>
                      </a:lnTo>
                      <a:lnTo>
                        <a:pt x="2404" y="291"/>
                      </a:lnTo>
                      <a:lnTo>
                        <a:pt x="2405" y="258"/>
                      </a:lnTo>
                      <a:lnTo>
                        <a:pt x="2405" y="57"/>
                      </a:lnTo>
                      <a:lnTo>
                        <a:pt x="2404" y="24"/>
                      </a:lnTo>
                      <a:lnTo>
                        <a:pt x="2398" y="7"/>
                      </a:lnTo>
                      <a:lnTo>
                        <a:pt x="2381" y="1"/>
                      </a:lnTo>
                      <a:lnTo>
                        <a:pt x="2348" y="0"/>
                      </a:lnTo>
                      <a:close/>
                    </a:path>
                  </a:pathLst>
                </a:custGeom>
                <a:solidFill>
                  <a:srgbClr val="E3E3E3"/>
                </a:solidFill>
                <a:ln w="9525">
                  <a:noFill/>
                  <a:round/>
                  <a:headEnd/>
                  <a:tailEnd/>
                </a:ln>
              </p:spPr>
              <p:txBody>
                <a:bodyPr vert="horz" wrap="square" lIns="91440" tIns="45720" rIns="91440" bIns="45720" numCol="1" anchor="t" anchorCtr="0" compatLnSpc="1">
                  <a:prstTxWarp prst="textNoShape">
                    <a:avLst/>
                  </a:prstTxWarp>
                </a:bodyPr>
                <a:lstStyle/>
                <a:p>
                  <a:pPr algn="ctr"/>
                  <a:endParaRPr lang="fr-FR" sz="1200" b="1">
                    <a:latin typeface="Times New Roman" pitchFamily="18" charset="0"/>
                    <a:cs typeface="Times New Roman" pitchFamily="18" charset="0"/>
                  </a:endParaRPr>
                </a:p>
              </p:txBody>
            </p:sp>
            <p:sp>
              <p:nvSpPr>
                <p:cNvPr id="33808" name="Text Box 16"/>
                <p:cNvSpPr txBox="1">
                  <a:spLocks noChangeArrowheads="1"/>
                </p:cNvSpPr>
                <p:nvPr/>
              </p:nvSpPr>
              <p:spPr bwMode="auto">
                <a:xfrm>
                  <a:off x="1138" y="245"/>
                  <a:ext cx="2070" cy="20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1" algn="ctr" defTabSz="914400" rtl="0" eaLnBrk="1" fontAlgn="base" latinLnBrk="0" hangingPunct="1">
                    <a:lnSpc>
                      <a:spcPct val="100000"/>
                    </a:lnSpc>
                    <a:spcBef>
                      <a:spcPts val="213"/>
                    </a:spcBef>
                    <a:spcAft>
                      <a:spcPts val="100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Efficience Economique</a:t>
                  </a:r>
                  <a:endParaRPr kumimoji="0" lang="fr-FR"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grpSp>
          <p:sp>
            <p:nvSpPr>
              <p:cNvPr id="33809" name="WordArt 17"/>
              <p:cNvSpPr>
                <a:spLocks noChangeArrowheads="1" noChangeShapeType="1" noTextEdit="1"/>
              </p:cNvSpPr>
              <p:nvPr/>
            </p:nvSpPr>
            <p:spPr bwMode="auto">
              <a:xfrm rot="18820110">
                <a:off x="1808535" y="3385791"/>
                <a:ext cx="1435100" cy="148669"/>
              </a:xfrm>
              <a:prstGeom prst="rect">
                <a:avLst/>
              </a:prstGeom>
            </p:spPr>
            <p:txBody>
              <a:bodyPr wrap="none" fromWordArt="1">
                <a:prstTxWarp prst="textPlain">
                  <a:avLst>
                    <a:gd name="adj" fmla="val 50000"/>
                  </a:avLst>
                </a:prstTxWarp>
              </a:bodyPr>
              <a:lstStyle/>
              <a:p>
                <a:pPr algn="ctr" rtl="0"/>
                <a:r>
                  <a:rPr lang="fr-FR" sz="1000" b="1" kern="10" spc="0" dirty="0" smtClean="0">
                    <a:ln w="9525">
                      <a:noFill/>
                      <a:round/>
                      <a:headEnd/>
                      <a:tailEnd/>
                    </a:ln>
                    <a:solidFill>
                      <a:srgbClr val="000000"/>
                    </a:solidFill>
                    <a:latin typeface="Times New Roman" pitchFamily="18" charset="0"/>
                    <a:cs typeface="Times New Roman" pitchFamily="18" charset="0"/>
                  </a:rPr>
                  <a:t>Instruments de Gestion</a:t>
                </a:r>
                <a:endParaRPr lang="fr-FR" sz="1000" b="1" kern="10" spc="0" dirty="0">
                  <a:ln w="9525">
                    <a:noFill/>
                    <a:round/>
                    <a:headEnd/>
                    <a:tailEnd/>
                  </a:ln>
                  <a:solidFill>
                    <a:srgbClr val="000000"/>
                  </a:solidFill>
                  <a:latin typeface="Times New Roman" pitchFamily="18" charset="0"/>
                  <a:cs typeface="Times New Roman" pitchFamily="18" charset="0"/>
                </a:endParaRPr>
              </a:p>
            </p:txBody>
          </p:sp>
          <p:sp>
            <p:nvSpPr>
              <p:cNvPr id="33810" name="WordArt 18"/>
              <p:cNvSpPr>
                <a:spLocks noChangeArrowheads="1" noChangeShapeType="1" noTextEdit="1"/>
              </p:cNvSpPr>
              <p:nvPr/>
            </p:nvSpPr>
            <p:spPr bwMode="auto">
              <a:xfrm rot="2712309">
                <a:off x="4801272" y="3278773"/>
                <a:ext cx="1335088" cy="191219"/>
              </a:xfrm>
              <a:prstGeom prst="rect">
                <a:avLst/>
              </a:prstGeom>
            </p:spPr>
            <p:txBody>
              <a:bodyPr wrap="none" fromWordArt="1">
                <a:prstTxWarp prst="textPlain">
                  <a:avLst>
                    <a:gd name="adj" fmla="val 50000"/>
                  </a:avLst>
                </a:prstTxWarp>
              </a:bodyPr>
              <a:lstStyle/>
              <a:p>
                <a:pPr algn="ctr" rtl="0"/>
                <a:r>
                  <a:rPr lang="fr-FR" sz="1000" b="1" kern="10" spc="0" dirty="0" smtClean="0">
                    <a:ln w="9525">
                      <a:noFill/>
                      <a:round/>
                      <a:headEnd/>
                      <a:tailEnd/>
                    </a:ln>
                    <a:solidFill>
                      <a:srgbClr val="000000"/>
                    </a:solidFill>
                    <a:latin typeface="Times New Roman" pitchFamily="18" charset="0"/>
                    <a:cs typeface="Times New Roman" pitchFamily="18" charset="0"/>
                  </a:rPr>
                  <a:t>Rôles des Institutions</a:t>
                </a:r>
                <a:endParaRPr lang="fr-FR" sz="1000" b="1" kern="10" spc="0" dirty="0">
                  <a:ln w="9525">
                    <a:noFill/>
                    <a:round/>
                    <a:headEnd/>
                    <a:tailEnd/>
                  </a:ln>
                  <a:solidFill>
                    <a:srgbClr val="000000"/>
                  </a:solidFill>
                  <a:latin typeface="Times New Roman" pitchFamily="18" charset="0"/>
                  <a:cs typeface="Times New Roman" pitchFamily="18" charset="0"/>
                </a:endParaRPr>
              </a:p>
            </p:txBody>
          </p:sp>
          <p:sp>
            <p:nvSpPr>
              <p:cNvPr id="20" name="ZoneTexte 19"/>
              <p:cNvSpPr txBox="1"/>
              <p:nvPr/>
            </p:nvSpPr>
            <p:spPr>
              <a:xfrm>
                <a:off x="3451570" y="3259842"/>
                <a:ext cx="1143008" cy="769441"/>
              </a:xfrm>
              <a:prstGeom prst="rect">
                <a:avLst/>
              </a:prstGeom>
              <a:noFill/>
            </p:spPr>
            <p:txBody>
              <a:bodyPr wrap="square" rtlCol="0">
                <a:spAutoFit/>
              </a:bodyPr>
              <a:lstStyle/>
              <a:p>
                <a:pPr algn="ctr"/>
                <a:r>
                  <a:rPr lang="fr-FR" sz="1100" b="1" dirty="0" smtClean="0">
                    <a:latin typeface="Times New Roman" pitchFamily="18" charset="0"/>
                    <a:cs typeface="Times New Roman" pitchFamily="18" charset="0"/>
                  </a:rPr>
                  <a:t>Politique de l’eau</a:t>
                </a:r>
              </a:p>
              <a:p>
                <a:pPr algn="ctr"/>
                <a:r>
                  <a:rPr lang="fr-FR" sz="1100" b="1" dirty="0" smtClean="0">
                    <a:latin typeface="Times New Roman" pitchFamily="18" charset="0"/>
                    <a:cs typeface="Times New Roman" pitchFamily="18" charset="0"/>
                  </a:rPr>
                  <a:t>Législation</a:t>
                </a:r>
              </a:p>
              <a:p>
                <a:pPr algn="ctr"/>
                <a:r>
                  <a:rPr lang="fr-FR" sz="1100" b="1" dirty="0" smtClean="0">
                    <a:latin typeface="Times New Roman" pitchFamily="18" charset="0"/>
                    <a:cs typeface="Times New Roman" pitchFamily="18" charset="0"/>
                  </a:rPr>
                  <a:t>Réglementation</a:t>
                </a:r>
                <a:endParaRPr lang="fr-FR" sz="1100" b="1" dirty="0">
                  <a:latin typeface="Times New Roman" pitchFamily="18" charset="0"/>
                  <a:cs typeface="Times New Roman" pitchFamily="18" charset="0"/>
                </a:endParaRP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3143240" y="467005"/>
            <a:ext cx="2000264" cy="461665"/>
          </a:xfrm>
          <a:prstGeom prst="rect">
            <a:avLst/>
          </a:prstGeom>
          <a:noFill/>
        </p:spPr>
        <p:txBody>
          <a:bodyPr wrap="square" rtlCol="0">
            <a:spAutoFit/>
          </a:bodyPr>
          <a:lstStyle/>
          <a:p>
            <a:pPr algn="ctr"/>
            <a:r>
              <a:rPr lang="fr-FR" sz="2400" b="1" dirty="0" smtClean="0">
                <a:solidFill>
                  <a:schemeClr val="tx2">
                    <a:lumMod val="50000"/>
                  </a:schemeClr>
                </a:solidFill>
                <a:latin typeface="Times New Roman" pitchFamily="18" charset="0"/>
                <a:cs typeface="Times New Roman" pitchFamily="18" charset="0"/>
              </a:rPr>
              <a:t>OBJECTIFS</a:t>
            </a:r>
            <a:endParaRPr lang="fr-FR" sz="2400" b="1" dirty="0">
              <a:solidFill>
                <a:schemeClr val="tx2">
                  <a:lumMod val="50000"/>
                </a:schemeClr>
              </a:solidFill>
              <a:latin typeface="Times New Roman" pitchFamily="18" charset="0"/>
              <a:cs typeface="Times New Roman" pitchFamily="18" charset="0"/>
            </a:endParaRPr>
          </a:p>
        </p:txBody>
      </p:sp>
      <p:sp>
        <p:nvSpPr>
          <p:cNvPr id="6" name="ZoneTexte 5"/>
          <p:cNvSpPr txBox="1"/>
          <p:nvPr/>
        </p:nvSpPr>
        <p:spPr>
          <a:xfrm>
            <a:off x="285720" y="1382990"/>
            <a:ext cx="7643866" cy="4832092"/>
          </a:xfrm>
          <a:prstGeom prst="rect">
            <a:avLst/>
          </a:prstGeom>
          <a:noFill/>
        </p:spPr>
        <p:txBody>
          <a:bodyPr wrap="square" rtlCol="0">
            <a:spAutoFit/>
          </a:bodyPr>
          <a:lstStyle/>
          <a:p>
            <a:pPr algn="just">
              <a:buFont typeface="Wingdings" pitchFamily="2" charset="2"/>
              <a:buChar char="v"/>
            </a:pPr>
            <a:r>
              <a:rPr lang="fr-FR" sz="2200" dirty="0">
                <a:latin typeface="Times New Roman" pitchFamily="18" charset="0"/>
                <a:cs typeface="Times New Roman" pitchFamily="18" charset="0"/>
              </a:rPr>
              <a:t> </a:t>
            </a:r>
            <a:r>
              <a:rPr lang="fr-FR" sz="2200" dirty="0" smtClean="0">
                <a:latin typeface="Times New Roman" pitchFamily="18" charset="0"/>
                <a:cs typeface="Times New Roman" pitchFamily="18" charset="0"/>
              </a:rPr>
              <a:t>Apprécier les caractéristiques des eaux souterraines dans le contexte de toutes les ressources en eau douce disponible. </a:t>
            </a:r>
          </a:p>
          <a:p>
            <a:pPr algn="just"/>
            <a:r>
              <a:rPr lang="fr-FR" sz="2200" dirty="0" smtClean="0">
                <a:latin typeface="Times New Roman" pitchFamily="18" charset="0"/>
                <a:cs typeface="Times New Roman" pitchFamily="18" charset="0"/>
              </a:rPr>
              <a:t> </a:t>
            </a:r>
          </a:p>
          <a:p>
            <a:pPr algn="just">
              <a:buFont typeface="Wingdings" pitchFamily="2" charset="2"/>
              <a:buChar char="v"/>
            </a:pPr>
            <a:r>
              <a:rPr lang="fr-FR" sz="2200" dirty="0">
                <a:latin typeface="Times New Roman" pitchFamily="18" charset="0"/>
                <a:cs typeface="Times New Roman" pitchFamily="18" charset="0"/>
              </a:rPr>
              <a:t> </a:t>
            </a:r>
            <a:r>
              <a:rPr lang="fr-FR" sz="2200" dirty="0" smtClean="0">
                <a:latin typeface="Times New Roman" pitchFamily="18" charset="0"/>
                <a:cs typeface="Times New Roman" pitchFamily="18" charset="0"/>
              </a:rPr>
              <a:t>Comprendre les défis de la gestion des eaux souterraines et la nécessité de l’amélioration des approches pour résoudre les problèmes de gestion des ressources.</a:t>
            </a:r>
          </a:p>
          <a:p>
            <a:pPr algn="just"/>
            <a:endParaRPr lang="fr-FR" sz="2200" dirty="0" smtClean="0">
              <a:latin typeface="Times New Roman" pitchFamily="18" charset="0"/>
              <a:cs typeface="Times New Roman" pitchFamily="18" charset="0"/>
            </a:endParaRPr>
          </a:p>
          <a:p>
            <a:pPr algn="just">
              <a:buFont typeface="Wingdings" pitchFamily="2" charset="2"/>
              <a:buChar char="v"/>
            </a:pPr>
            <a:r>
              <a:rPr lang="fr-FR" sz="2200" dirty="0">
                <a:latin typeface="Times New Roman" pitchFamily="18" charset="0"/>
                <a:cs typeface="Times New Roman" pitchFamily="18" charset="0"/>
              </a:rPr>
              <a:t> </a:t>
            </a:r>
            <a:r>
              <a:rPr lang="fr-FR" sz="2200" dirty="0" smtClean="0">
                <a:latin typeface="Times New Roman" pitchFamily="18" charset="0"/>
                <a:cs typeface="Times New Roman" pitchFamily="18" charset="0"/>
              </a:rPr>
              <a:t>Comprendre les principes et les thèmes clés de la </a:t>
            </a:r>
            <a:r>
              <a:rPr lang="fr-FR" sz="2200" b="1" i="1" dirty="0" smtClean="0">
                <a:latin typeface="Times New Roman" pitchFamily="18" charset="0"/>
                <a:cs typeface="Times New Roman" pitchFamily="18" charset="0"/>
              </a:rPr>
              <a:t>GIRE</a:t>
            </a:r>
            <a:r>
              <a:rPr lang="fr-FR" sz="2200" dirty="0" smtClean="0">
                <a:latin typeface="Times New Roman" pitchFamily="18" charset="0"/>
                <a:cs typeface="Times New Roman" pitchFamily="18" charset="0"/>
              </a:rPr>
              <a:t> à l’égard de la gestion conjointe eau de surface - eau souterraine.</a:t>
            </a:r>
          </a:p>
          <a:p>
            <a:pPr algn="just"/>
            <a:endParaRPr lang="fr-FR" sz="2200" dirty="0" smtClean="0">
              <a:latin typeface="Times New Roman" pitchFamily="18" charset="0"/>
              <a:cs typeface="Times New Roman" pitchFamily="18" charset="0"/>
            </a:endParaRPr>
          </a:p>
          <a:p>
            <a:pPr algn="just">
              <a:buFont typeface="Wingdings" pitchFamily="2" charset="2"/>
              <a:buChar char="v"/>
            </a:pPr>
            <a:r>
              <a:rPr lang="fr-FR" sz="2200" dirty="0" smtClean="0">
                <a:latin typeface="Times New Roman" pitchFamily="18" charset="0"/>
                <a:cs typeface="Times New Roman" pitchFamily="18" charset="0"/>
              </a:rPr>
              <a:t> Mettre l’accent sur les principaux avantages de l’intégration de la gestion des eaux souterraines dans la planification nationale et à l’échelle du bassin fluvial.</a:t>
            </a:r>
          </a:p>
          <a:p>
            <a:pPr algn="just">
              <a:buFont typeface="Wingdings" pitchFamily="2" charset="2"/>
              <a:buChar char="v"/>
            </a:pPr>
            <a:endParaRPr lang="fr-FR" sz="2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252" y="261444"/>
            <a:ext cx="7858180" cy="738664"/>
          </a:xfrm>
          <a:prstGeom prst="rect">
            <a:avLst/>
          </a:prstGeom>
        </p:spPr>
        <p:txBody>
          <a:bodyPr wrap="square">
            <a:spAutoFit/>
          </a:bodyPr>
          <a:lstStyle/>
          <a:p>
            <a:pPr indent="361950" algn="just"/>
            <a:r>
              <a:rPr lang="fr-FR" sz="2100" dirty="0" smtClean="0">
                <a:latin typeface="Times New Roman" pitchFamily="18" charset="0"/>
                <a:cs typeface="Times New Roman" pitchFamily="18" charset="0"/>
              </a:rPr>
              <a:t>Pour améliorer la </a:t>
            </a:r>
            <a:r>
              <a:rPr lang="fr-FR" sz="2100" b="1" i="1" dirty="0" smtClean="0">
                <a:latin typeface="Times New Roman" pitchFamily="18" charset="0"/>
                <a:cs typeface="Times New Roman" pitchFamily="18" charset="0"/>
              </a:rPr>
              <a:t>GIRE</a:t>
            </a:r>
            <a:r>
              <a:rPr lang="fr-FR" sz="2100" dirty="0" smtClean="0">
                <a:latin typeface="Times New Roman" pitchFamily="18" charset="0"/>
                <a:cs typeface="Times New Roman" pitchFamily="18" charset="0"/>
              </a:rPr>
              <a:t>, il ya trois domaines clés pour la réforme de la </a:t>
            </a:r>
            <a:r>
              <a:rPr lang="fr-FR" sz="2100" b="1" i="1" dirty="0" smtClean="0">
                <a:latin typeface="Times New Roman" pitchFamily="18" charset="0"/>
                <a:cs typeface="Times New Roman" pitchFamily="18" charset="0"/>
              </a:rPr>
              <a:t>GIRE</a:t>
            </a:r>
            <a:r>
              <a:rPr lang="fr-FR" sz="2100" dirty="0" smtClean="0">
                <a:latin typeface="Times New Roman" pitchFamily="18" charset="0"/>
                <a:cs typeface="Times New Roman" pitchFamily="18" charset="0"/>
              </a:rPr>
              <a:t>:</a:t>
            </a:r>
          </a:p>
        </p:txBody>
      </p:sp>
      <p:sp>
        <p:nvSpPr>
          <p:cNvPr id="32769" name="Rectangle 1"/>
          <p:cNvSpPr>
            <a:spLocks noChangeArrowheads="1"/>
          </p:cNvSpPr>
          <p:nvPr/>
        </p:nvSpPr>
        <p:spPr bwMode="auto">
          <a:xfrm>
            <a:off x="191704" y="1266799"/>
            <a:ext cx="7786742" cy="26622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Créer un environnement propice: politique de l’eau; lois et règlementation de l’eau; instruments financiers et économiques.</a:t>
            </a:r>
          </a:p>
          <a:p>
            <a:pPr marL="0" marR="0" lvl="0" indent="0" algn="just" defTabSz="914400" rtl="0" eaLnBrk="1" fontAlgn="base" latinLnBrk="0" hangingPunct="1">
              <a:lnSpc>
                <a:spcPct val="100000"/>
              </a:lnSpc>
              <a:spcBef>
                <a:spcPct val="0"/>
              </a:spcBef>
              <a:spcAft>
                <a:spcPct val="0"/>
              </a:spcAft>
              <a:buClrTx/>
              <a:buSzTx/>
              <a:tabLst>
                <a:tab pos="755650" algn="l"/>
              </a:tabLst>
            </a:pPr>
            <a:endParaRPr kumimoji="0" lang="fr-FR" sz="10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Rôles institutionnels: les cadres organisationnels; développement des capacités institutionnelles.</a:t>
            </a:r>
          </a:p>
          <a:p>
            <a:pPr marL="0" marR="0" lvl="0" indent="0" algn="just" defTabSz="914400" rtl="0" eaLnBrk="0" fontAlgn="base" latinLnBrk="0" hangingPunct="0">
              <a:lnSpc>
                <a:spcPct val="100000"/>
              </a:lnSpc>
              <a:spcBef>
                <a:spcPct val="0"/>
              </a:spcBef>
              <a:spcAft>
                <a:spcPct val="0"/>
              </a:spcAft>
              <a:buClrTx/>
              <a:buSzTx/>
              <a:tabLst>
                <a:tab pos="755650" algn="l"/>
              </a:tabLst>
            </a:pPr>
            <a:endParaRPr kumimoji="0" lang="fr-FR" sz="10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Instruments de gestion: évaluation et suivi des ressources en eau (souterraine); informations sur la demande en eau; outils d’allocation, des modèles prévisionnels.</a:t>
            </a:r>
            <a:endParaRPr kumimoji="0" lang="fr-FR" sz="2100" b="0" i="0" u="none" strike="noStrike" cap="none" normalizeH="0" baseline="0" dirty="0" smtClean="0">
              <a:ln>
                <a:noFill/>
              </a:ln>
              <a:effectLst/>
              <a:latin typeface="Times New Roman" pitchFamily="18" charset="0"/>
              <a:cs typeface="Times New Roman" pitchFamily="18" charset="0"/>
            </a:endParaRPr>
          </a:p>
        </p:txBody>
      </p:sp>
      <p:sp>
        <p:nvSpPr>
          <p:cNvPr id="4" name="Rectangle 3"/>
          <p:cNvSpPr/>
          <p:nvPr/>
        </p:nvSpPr>
        <p:spPr>
          <a:xfrm>
            <a:off x="214281" y="4161732"/>
            <a:ext cx="7677733" cy="2339102"/>
          </a:xfrm>
          <a:prstGeom prst="rect">
            <a:avLst/>
          </a:prstGeom>
        </p:spPr>
        <p:txBody>
          <a:bodyPr wrap="square">
            <a:spAutoFit/>
          </a:bodyPr>
          <a:lstStyle/>
          <a:p>
            <a:pPr indent="271463" algn="just"/>
            <a:r>
              <a:rPr lang="fr-FR" sz="2100" dirty="0">
                <a:latin typeface="Times New Roman" pitchFamily="18" charset="0"/>
                <a:cs typeface="Times New Roman" pitchFamily="18" charset="0"/>
              </a:rPr>
              <a:t>Cela commence généralement avec une nouvelle politique de l’eau pour refléter les principes de gestion durable. </a:t>
            </a:r>
            <a:endParaRPr lang="fr-FR" sz="2100" dirty="0" smtClean="0">
              <a:latin typeface="Times New Roman" pitchFamily="18" charset="0"/>
              <a:cs typeface="Times New Roman" pitchFamily="18" charset="0"/>
            </a:endParaRPr>
          </a:p>
          <a:p>
            <a:pPr indent="271463" algn="just"/>
            <a:endParaRPr lang="fr-FR" sz="1000" dirty="0" smtClean="0">
              <a:latin typeface="Times New Roman" pitchFamily="18" charset="0"/>
              <a:cs typeface="Times New Roman" pitchFamily="18" charset="0"/>
            </a:endParaRPr>
          </a:p>
          <a:p>
            <a:pPr indent="271463" algn="just"/>
            <a:r>
              <a:rPr lang="fr-FR" sz="2100" dirty="0" smtClean="0">
                <a:latin typeface="Times New Roman" pitchFamily="18" charset="0"/>
                <a:cs typeface="Times New Roman" pitchFamily="18" charset="0"/>
              </a:rPr>
              <a:t>Mettre </a:t>
            </a:r>
            <a:r>
              <a:rPr lang="fr-FR" sz="2100" dirty="0">
                <a:latin typeface="Times New Roman" pitchFamily="18" charset="0"/>
                <a:cs typeface="Times New Roman" pitchFamily="18" charset="0"/>
              </a:rPr>
              <a:t>cette politique en pratique nécessite la réforme du droit de l’eau et des institutions en charge de l’eau. </a:t>
            </a:r>
            <a:endParaRPr lang="fr-FR" sz="2100" dirty="0" smtClean="0">
              <a:latin typeface="Times New Roman" pitchFamily="18" charset="0"/>
              <a:cs typeface="Times New Roman" pitchFamily="18" charset="0"/>
            </a:endParaRPr>
          </a:p>
          <a:p>
            <a:pPr indent="271463" algn="just"/>
            <a:endParaRPr lang="fr-FR" sz="1000" dirty="0" smtClean="0">
              <a:latin typeface="Times New Roman" pitchFamily="18" charset="0"/>
              <a:cs typeface="Times New Roman" pitchFamily="18" charset="0"/>
            </a:endParaRPr>
          </a:p>
          <a:p>
            <a:pPr indent="271463" algn="just"/>
            <a:r>
              <a:rPr lang="fr-FR" sz="2100" dirty="0" smtClean="0">
                <a:latin typeface="Times New Roman" pitchFamily="18" charset="0"/>
                <a:cs typeface="Times New Roman" pitchFamily="18" charset="0"/>
              </a:rPr>
              <a:t>Cela </a:t>
            </a:r>
            <a:r>
              <a:rPr lang="fr-FR" sz="2100" dirty="0">
                <a:latin typeface="Times New Roman" pitchFamily="18" charset="0"/>
                <a:cs typeface="Times New Roman" pitchFamily="18" charset="0"/>
              </a:rPr>
              <a:t>peut être un processus long et doit impliquer des consultations approfondies avec les organismes concernés et le public.</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214282" y="1928802"/>
            <a:ext cx="7715304" cy="45858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 defTabSz="914400" rtl="0" eaLnBrk="1" fontAlgn="base" latinLnBrk="0" hangingPunct="1">
              <a:lnSpc>
                <a:spcPct val="100000"/>
              </a:lnSpc>
              <a:spcBef>
                <a:spcPct val="0"/>
              </a:spcBef>
              <a:spcAft>
                <a:spcPct val="0"/>
              </a:spcAft>
              <a:buClrTx/>
              <a:buSzTx/>
              <a:buFontTx/>
              <a:buNone/>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Lorsque le processus commence, il est important de prendre en compte :</a:t>
            </a:r>
          </a:p>
          <a:p>
            <a:pPr marR="0" lvl="0" indent="361950" algn="just" defTabSz="914400" rtl="0" eaLnBrk="1" fontAlgn="base" latinLnBrk="0" hangingPunct="1">
              <a:lnSpc>
                <a:spcPct val="100000"/>
              </a:lnSpc>
              <a:spcBef>
                <a:spcPct val="0"/>
              </a:spcBef>
              <a:spcAft>
                <a:spcPct val="0"/>
              </a:spcAft>
              <a:buClrTx/>
              <a:buSzTx/>
              <a:buFontTx/>
              <a:buNone/>
              <a:tabLst>
                <a:tab pos="454025" algn="l"/>
              </a:tabLst>
            </a:pPr>
            <a:endParaRPr kumimoji="0" lang="fr-FR" sz="100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 Quels changements doivent être effectués pour atteindre les objectifs convenus?</a:t>
            </a:r>
          </a:p>
          <a:p>
            <a:pPr marL="0" marR="0" lvl="0" indent="0" algn="just" defTabSz="914400" rtl="0" eaLnBrk="0" fontAlgn="base" latinLnBrk="0" hangingPunct="0">
              <a:lnSpc>
                <a:spcPct val="100000"/>
              </a:lnSpc>
              <a:spcBef>
                <a:spcPct val="0"/>
              </a:spcBef>
              <a:spcAft>
                <a:spcPct val="0"/>
              </a:spcAft>
              <a:buClrTx/>
              <a:buSzTx/>
              <a:tabLst>
                <a:tab pos="454025" algn="l"/>
              </a:tabLst>
            </a:pPr>
            <a:endParaRPr kumimoji="0" lang="fr-FR" sz="100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 Où et quand est-ce possible de changer compte tenu de la situation sociale, politique, économique et institutionnelle actuelle?</a:t>
            </a:r>
          </a:p>
          <a:p>
            <a:pPr marL="0" marR="0" lvl="0" indent="0" algn="just" defTabSz="914400" rtl="0" eaLnBrk="0" fontAlgn="base" latinLnBrk="0" hangingPunct="0">
              <a:lnSpc>
                <a:spcPct val="100000"/>
              </a:lnSpc>
              <a:spcBef>
                <a:spcPct val="0"/>
              </a:spcBef>
              <a:spcAft>
                <a:spcPct val="0"/>
              </a:spcAft>
              <a:buClrTx/>
              <a:buSzTx/>
              <a:tabLst>
                <a:tab pos="454025" algn="l"/>
              </a:tabLst>
            </a:pPr>
            <a:endParaRPr kumimoji="0" lang="fr-FR" sz="100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 Quelle est la séquence logique des changements? Quels changements doit on</a:t>
            </a:r>
            <a:r>
              <a:rPr lang="fr-FR" sz="2100" dirty="0" smtClean="0">
                <a:latin typeface="Times New Roman" pitchFamily="18" charset="0"/>
                <a:ea typeface="Arial" pitchFamily="34" charset="0"/>
                <a:cs typeface="Times New Roman" pitchFamily="18" charset="0"/>
              </a:rPr>
              <a:t> </a:t>
            </a: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introduire en premier lieu, afin de rendre possibles d’autres?</a:t>
            </a:r>
            <a:endParaRPr kumimoji="0" lang="fr-FR" sz="210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4025" algn="l"/>
              </a:tabLst>
            </a:pPr>
            <a:endParaRPr kumimoji="0" lang="fr-FR" sz="100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61950" algn="just" defTabSz="914400" rtl="0" eaLnBrk="0" fontAlgn="base" latinLnBrk="0" hangingPunct="0">
              <a:lnSpc>
                <a:spcPct val="100000"/>
              </a:lnSpc>
              <a:spcBef>
                <a:spcPct val="0"/>
              </a:spcBef>
              <a:spcAft>
                <a:spcPct val="0"/>
              </a:spcAft>
              <a:buClrTx/>
              <a:buSzTx/>
              <a:buFontTx/>
              <a:buNone/>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Lorsqu’on prend en compte comment l’eau doit être gérée dans le future, il y a de nombreux domaines de changement qui doivent intéresser les planificateurs; ils sont identifiés dans le Tableau.2.</a:t>
            </a:r>
            <a:endParaRPr kumimoji="0" lang="fr-FR" sz="2100" i="0" u="none" strike="noStrike" cap="none" normalizeH="0" baseline="0" dirty="0" smtClean="0">
              <a:ln>
                <a:noFill/>
              </a:ln>
              <a:effectLst/>
              <a:latin typeface="Times New Roman" pitchFamily="18" charset="0"/>
              <a:cs typeface="Times New Roman" pitchFamily="18" charset="0"/>
            </a:endParaRPr>
          </a:p>
        </p:txBody>
      </p:sp>
      <p:sp>
        <p:nvSpPr>
          <p:cNvPr id="3" name="Rectangle 2"/>
          <p:cNvSpPr/>
          <p:nvPr/>
        </p:nvSpPr>
        <p:spPr>
          <a:xfrm>
            <a:off x="214283" y="329493"/>
            <a:ext cx="7715304" cy="1384995"/>
          </a:xfrm>
          <a:prstGeom prst="rect">
            <a:avLst/>
          </a:prstGeom>
        </p:spPr>
        <p:txBody>
          <a:bodyPr wrap="square">
            <a:spAutoFit/>
          </a:bodyPr>
          <a:lstStyle/>
          <a:p>
            <a:pPr indent="361950" algn="just"/>
            <a:r>
              <a:rPr lang="fr-FR" sz="2100" dirty="0">
                <a:latin typeface="Times New Roman" pitchFamily="18" charset="0"/>
                <a:cs typeface="Times New Roman" pitchFamily="18" charset="0"/>
              </a:rPr>
              <a:t>La mise en œuvre de la </a:t>
            </a:r>
            <a:r>
              <a:rPr lang="fr-FR" sz="2100" b="1" i="1" dirty="0">
                <a:latin typeface="Times New Roman" pitchFamily="18" charset="0"/>
                <a:cs typeface="Times New Roman" pitchFamily="18" charset="0"/>
              </a:rPr>
              <a:t>GIRE</a:t>
            </a:r>
            <a:r>
              <a:rPr lang="fr-FR" sz="2100" dirty="0">
                <a:latin typeface="Times New Roman" pitchFamily="18" charset="0"/>
                <a:cs typeface="Times New Roman" pitchFamily="18" charset="0"/>
              </a:rPr>
              <a:t> est un processus itératif, et doit se faire pas à pas ; en effet il ya des changements qui peuvent s’appliquer dans l’immédiat, d’autres vont nécessiter des années de planification et de renforcement de </a:t>
            </a:r>
            <a:r>
              <a:rPr lang="fr-FR" sz="2100" dirty="0" smtClean="0">
                <a:latin typeface="Times New Roman" pitchFamily="18" charset="0"/>
                <a:cs typeface="Times New Roman" pitchFamily="18" charset="0"/>
              </a:rPr>
              <a:t>capacité.</a:t>
            </a:r>
            <a:endParaRPr lang="fr-FR" sz="21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5786" y="142852"/>
            <a:ext cx="6715172" cy="369332"/>
          </a:xfrm>
          <a:prstGeom prst="rect">
            <a:avLst/>
          </a:prstGeom>
        </p:spPr>
        <p:txBody>
          <a:bodyPr wrap="square">
            <a:spAutoFit/>
          </a:bodyPr>
          <a:lstStyle/>
          <a:p>
            <a:pPr algn="ctr"/>
            <a:r>
              <a:rPr lang="fr-FR" b="1" dirty="0" smtClean="0">
                <a:latin typeface="Times New Roman" pitchFamily="18" charset="0"/>
                <a:cs typeface="Times New Roman" pitchFamily="18" charset="0"/>
              </a:rPr>
              <a:t>Tableau.2: Boîte à Outils de la </a:t>
            </a:r>
            <a:r>
              <a:rPr lang="fr-FR" b="1" i="1" dirty="0" smtClean="0">
                <a:latin typeface="Times New Roman" pitchFamily="18" charset="0"/>
                <a:cs typeface="Times New Roman" pitchFamily="18" charset="0"/>
              </a:rPr>
              <a:t>GIRE</a:t>
            </a:r>
            <a:r>
              <a:rPr lang="fr-FR" b="1" dirty="0" smtClean="0">
                <a:latin typeface="Times New Roman" pitchFamily="18" charset="0"/>
                <a:cs typeface="Times New Roman" pitchFamily="18" charset="0"/>
              </a:rPr>
              <a:t>: Domaines de changements </a:t>
            </a:r>
            <a:endParaRPr lang="fr-FR" dirty="0">
              <a:latin typeface="Times New Roman" pitchFamily="18" charset="0"/>
              <a:cs typeface="Times New Roman" pitchFamily="18" charset="0"/>
            </a:endParaRPr>
          </a:p>
        </p:txBody>
      </p:sp>
      <p:sp>
        <p:nvSpPr>
          <p:cNvPr id="3" name="ZoneTexte 2"/>
          <p:cNvSpPr txBox="1"/>
          <p:nvPr/>
        </p:nvSpPr>
        <p:spPr>
          <a:xfrm>
            <a:off x="214282" y="725647"/>
            <a:ext cx="7715304" cy="5632311"/>
          </a:xfrm>
          <a:prstGeom prst="rect">
            <a:avLst/>
          </a:prstGeom>
          <a:noFill/>
        </p:spPr>
        <p:txBody>
          <a:bodyPr wrap="square" rtlCol="0">
            <a:spAutoFit/>
          </a:bodyPr>
          <a:lstStyle/>
          <a:p>
            <a:pPr algn="ctr"/>
            <a:r>
              <a:rPr lang="fr-FR" sz="2000" b="1" dirty="0" smtClean="0">
                <a:solidFill>
                  <a:srgbClr val="FF0000"/>
                </a:solidFill>
                <a:latin typeface="Times New Roman" pitchFamily="18" charset="0"/>
                <a:cs typeface="Times New Roman" pitchFamily="18" charset="0"/>
              </a:rPr>
              <a:t>LES 13 DOMAINES CLES DE CHANGEMENT DE LA </a:t>
            </a:r>
            <a:r>
              <a:rPr lang="fr-FR" sz="2000" b="1" i="1" dirty="0" smtClean="0">
                <a:solidFill>
                  <a:srgbClr val="FF0000"/>
                </a:solidFill>
                <a:latin typeface="Times New Roman" pitchFamily="18" charset="0"/>
                <a:cs typeface="Times New Roman" pitchFamily="18" charset="0"/>
              </a:rPr>
              <a:t>GIRE</a:t>
            </a:r>
          </a:p>
          <a:p>
            <a:pPr algn="ctr"/>
            <a:endParaRPr lang="fr-FR" sz="2000" i="1" dirty="0" smtClean="0">
              <a:solidFill>
                <a:srgbClr val="FF0000"/>
              </a:solidFill>
              <a:latin typeface="Times New Roman" pitchFamily="18" charset="0"/>
              <a:cs typeface="Times New Roman" pitchFamily="18" charset="0"/>
            </a:endParaRPr>
          </a:p>
          <a:p>
            <a:pPr algn="just">
              <a:buFont typeface="Wingdings" pitchFamily="2" charset="2"/>
              <a:buChar char="v"/>
            </a:pPr>
            <a:r>
              <a:rPr lang="fr-FR" sz="2000" b="1" dirty="0" smtClean="0">
                <a:solidFill>
                  <a:srgbClr val="00B050"/>
                </a:solidFill>
                <a:latin typeface="Times New Roman" pitchFamily="18" charset="0"/>
                <a:cs typeface="Times New Roman" pitchFamily="18" charset="0"/>
              </a:rPr>
              <a:t> L’ENVIRONNEMENT PROPICE</a:t>
            </a:r>
          </a:p>
          <a:p>
            <a:pPr marL="0" lvl="2" indent="541338" algn="just"/>
            <a:r>
              <a:rPr lang="fr-FR" sz="2000" dirty="0" smtClean="0">
                <a:latin typeface="Times New Roman" pitchFamily="18" charset="0"/>
                <a:cs typeface="Times New Roman" pitchFamily="18" charset="0"/>
              </a:rPr>
              <a:t>1. Politiques: Mettre en place les objectifs pour l’usage de l’eau, sa protection et sa conservation.</a:t>
            </a:r>
          </a:p>
          <a:p>
            <a:pPr marL="0" lvl="2" indent="541338" algn="just"/>
            <a:r>
              <a:rPr lang="fr-FR" sz="2000" dirty="0" smtClean="0">
                <a:latin typeface="Times New Roman" pitchFamily="18" charset="0"/>
                <a:cs typeface="Times New Roman" pitchFamily="18" charset="0"/>
              </a:rPr>
              <a:t>2. Cadre législatif: Les règles pour appliquer les lois et atteindre les objectifs.</a:t>
            </a:r>
          </a:p>
          <a:p>
            <a:pPr marL="0" lvl="2" indent="541338" algn="just"/>
            <a:r>
              <a:rPr lang="fr-FR" sz="2000" dirty="0" smtClean="0">
                <a:latin typeface="Times New Roman" pitchFamily="18" charset="0"/>
                <a:cs typeface="Times New Roman" pitchFamily="18" charset="0"/>
              </a:rPr>
              <a:t>3. Structures incitatives et de financement: Allouer les ressources financières pour satisfaire les besoins en eau.</a:t>
            </a:r>
          </a:p>
          <a:p>
            <a:pPr algn="just"/>
            <a:endParaRPr lang="fr-FR" sz="2000" dirty="0" smtClean="0">
              <a:latin typeface="Times New Roman" pitchFamily="18" charset="0"/>
              <a:cs typeface="Times New Roman" pitchFamily="18" charset="0"/>
            </a:endParaRPr>
          </a:p>
          <a:p>
            <a:pPr algn="just">
              <a:buFont typeface="Wingdings" pitchFamily="2" charset="2"/>
              <a:buChar char="v"/>
            </a:pPr>
            <a:r>
              <a:rPr lang="fr-FR" sz="2000" b="1" dirty="0" smtClean="0">
                <a:solidFill>
                  <a:srgbClr val="00B050"/>
                </a:solidFill>
                <a:latin typeface="Times New Roman" pitchFamily="18" charset="0"/>
                <a:cs typeface="Times New Roman" pitchFamily="18" charset="0"/>
              </a:rPr>
              <a:t> ROLES INSTITUTIONNELS</a:t>
            </a:r>
          </a:p>
          <a:p>
            <a:pPr marL="0" lvl="2" indent="541338" algn="just"/>
            <a:r>
              <a:rPr lang="fr-FR" sz="2000" dirty="0" smtClean="0">
                <a:latin typeface="Times New Roman" pitchFamily="18" charset="0"/>
                <a:cs typeface="Times New Roman" pitchFamily="18" charset="0"/>
              </a:rPr>
              <a:t>4. Création d’un cadre organisationnel: Formes et fonctions.</a:t>
            </a:r>
          </a:p>
          <a:p>
            <a:pPr marL="0" lvl="2" indent="541338" algn="just"/>
            <a:r>
              <a:rPr lang="fr-FR" sz="2000" dirty="0" smtClean="0">
                <a:latin typeface="Times New Roman" pitchFamily="18" charset="0"/>
                <a:cs typeface="Times New Roman" pitchFamily="18" charset="0"/>
              </a:rPr>
              <a:t>5. Renforcement de la capacité institutionnelle: Développement des ressources humaines.</a:t>
            </a:r>
          </a:p>
          <a:p>
            <a:pPr algn="just"/>
            <a:endParaRPr lang="fr-FR" sz="2000" dirty="0" smtClean="0">
              <a:latin typeface="Times New Roman" pitchFamily="18" charset="0"/>
              <a:cs typeface="Times New Roman" pitchFamily="18" charset="0"/>
            </a:endParaRPr>
          </a:p>
          <a:p>
            <a:pPr algn="just">
              <a:buFont typeface="Wingdings" pitchFamily="2" charset="2"/>
              <a:buChar char="v"/>
            </a:pPr>
            <a:r>
              <a:rPr lang="fr-FR" sz="2000" b="1" dirty="0" smtClean="0">
                <a:solidFill>
                  <a:srgbClr val="00B050"/>
                </a:solidFill>
                <a:latin typeface="Times New Roman" pitchFamily="18" charset="0"/>
                <a:cs typeface="Times New Roman" pitchFamily="18" charset="0"/>
              </a:rPr>
              <a:t> INSTRUMENTS DE GESTION</a:t>
            </a:r>
          </a:p>
          <a:p>
            <a:pPr marL="0" lvl="2" indent="541338" algn="just"/>
            <a:r>
              <a:rPr lang="fr-FR" sz="2000" dirty="0" smtClean="0">
                <a:latin typeface="Times New Roman" pitchFamily="18" charset="0"/>
                <a:cs typeface="Times New Roman" pitchFamily="18" charset="0"/>
              </a:rPr>
              <a:t>6. Evaluation des ressources en eau: Comprendre les ressources et les besoins.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85720" y="850029"/>
            <a:ext cx="7500990" cy="5032147"/>
          </a:xfrm>
          <a:prstGeom prst="rect">
            <a:avLst/>
          </a:prstGeom>
          <a:noFill/>
        </p:spPr>
        <p:txBody>
          <a:bodyPr wrap="square" rtlCol="0">
            <a:spAutoFit/>
          </a:bodyPr>
          <a:lstStyle/>
          <a:p>
            <a:pPr marL="0" lvl="2" indent="541338" algn="just"/>
            <a:r>
              <a:rPr lang="fr-FR" sz="2400" dirty="0" smtClean="0">
                <a:latin typeface="Times New Roman" pitchFamily="18" charset="0"/>
                <a:cs typeface="Times New Roman" pitchFamily="18" charset="0"/>
              </a:rPr>
              <a:t>7. Plans de la </a:t>
            </a:r>
            <a:r>
              <a:rPr lang="fr-FR" sz="2400" b="1" i="1" dirty="0" smtClean="0">
                <a:latin typeface="Times New Roman" pitchFamily="18" charset="0"/>
                <a:cs typeface="Times New Roman" pitchFamily="18" charset="0"/>
              </a:rPr>
              <a:t>GIRE:</a:t>
            </a:r>
            <a:r>
              <a:rPr lang="fr-FR" sz="2400" dirty="0" smtClean="0">
                <a:latin typeface="Times New Roman" pitchFamily="18" charset="0"/>
                <a:cs typeface="Times New Roman" pitchFamily="18" charset="0"/>
              </a:rPr>
              <a:t> Combiner des options d’exploitation, usage des ressources et interaction humaine.</a:t>
            </a:r>
          </a:p>
          <a:p>
            <a:pPr marL="0" lvl="2" indent="541338" algn="just"/>
            <a:r>
              <a:rPr lang="fr-FR" sz="2100" dirty="0" smtClean="0">
                <a:latin typeface="Times New Roman" pitchFamily="18" charset="0"/>
                <a:cs typeface="Times New Roman" pitchFamily="18" charset="0"/>
              </a:rPr>
              <a:t>8. Gestion de la demande: Utiliser l’eau de manière plus efficiente.</a:t>
            </a:r>
          </a:p>
          <a:p>
            <a:pPr marL="0" lvl="2" indent="541338" algn="just"/>
            <a:r>
              <a:rPr lang="fr-FR" sz="2100" dirty="0" smtClean="0">
                <a:latin typeface="Times New Roman" pitchFamily="18" charset="0"/>
                <a:cs typeface="Times New Roman" pitchFamily="18" charset="0"/>
              </a:rPr>
              <a:t>9. Instruments de changement social: Encourager l’érection de société civile qui s’intéresse à l’eau.</a:t>
            </a:r>
          </a:p>
          <a:p>
            <a:pPr marL="0" lvl="2" indent="541338" algn="just"/>
            <a:r>
              <a:rPr lang="fr-FR" sz="2100" dirty="0" smtClean="0">
                <a:latin typeface="Times New Roman" pitchFamily="18" charset="0"/>
                <a:cs typeface="Times New Roman" pitchFamily="18" charset="0"/>
              </a:rPr>
              <a:t>10. Résolution de conflit: Gérer les conflits, assurer le partage de la ressource.</a:t>
            </a:r>
          </a:p>
          <a:p>
            <a:pPr marL="0" lvl="2" indent="541338" algn="just"/>
            <a:r>
              <a:rPr lang="fr-FR" sz="2100" dirty="0" smtClean="0">
                <a:latin typeface="Times New Roman" pitchFamily="18" charset="0"/>
                <a:cs typeface="Times New Roman" pitchFamily="18" charset="0"/>
              </a:rPr>
              <a:t>11. Instruments réglementaires: Allocation et limitation des usages.</a:t>
            </a:r>
          </a:p>
          <a:p>
            <a:pPr marL="0" lvl="2" indent="541338" algn="just"/>
            <a:r>
              <a:rPr lang="fr-FR" sz="2100" dirty="0" smtClean="0">
                <a:latin typeface="Times New Roman" pitchFamily="18" charset="0"/>
                <a:cs typeface="Times New Roman" pitchFamily="18" charset="0"/>
              </a:rPr>
              <a:t>12. Instruments économiques: Utiliser la valeur et le prix pour l’efficience et l’équité.</a:t>
            </a:r>
          </a:p>
          <a:p>
            <a:pPr marL="0" lvl="2" indent="541338" algn="just"/>
            <a:r>
              <a:rPr lang="fr-FR" sz="2100" dirty="0" smtClean="0">
                <a:latin typeface="Times New Roman" pitchFamily="18" charset="0"/>
                <a:cs typeface="Times New Roman" pitchFamily="18" charset="0"/>
              </a:rPr>
              <a:t>13. Echange et gestion de l’information: Améliorer la connaissance pour une meilleure gestion de l’eau.</a:t>
            </a:r>
          </a:p>
          <a:p>
            <a:pPr algn="just"/>
            <a:endParaRPr lang="fr-FR" sz="21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311987"/>
            <a:ext cx="7286676" cy="830997"/>
          </a:xfrm>
          <a:prstGeom prst="rect">
            <a:avLst/>
          </a:prstGeom>
        </p:spPr>
        <p:txBody>
          <a:bodyPr wrap="square">
            <a:spAutoFit/>
          </a:bodyPr>
          <a:lstStyle/>
          <a:p>
            <a:pPr algn="ctr"/>
            <a:r>
              <a:rPr lang="fr-FR" sz="2300" b="1" dirty="0" smtClean="0">
                <a:solidFill>
                  <a:schemeClr val="accent1">
                    <a:lumMod val="75000"/>
                  </a:schemeClr>
                </a:solidFill>
                <a:latin typeface="Times New Roman" pitchFamily="18" charset="0"/>
                <a:cs typeface="Times New Roman" pitchFamily="18" charset="0"/>
              </a:rPr>
              <a:t>GESTION DES EAUX SOUTERRAINES DANS LES BASSINS VERSANTS</a:t>
            </a:r>
            <a:endParaRPr lang="fr-FR" sz="2300" b="1" dirty="0">
              <a:solidFill>
                <a:schemeClr val="accent1">
                  <a:lumMod val="75000"/>
                </a:schemeClr>
              </a:solidFill>
              <a:latin typeface="Times New Roman" pitchFamily="18" charset="0"/>
              <a:cs typeface="Times New Roman" pitchFamily="18" charset="0"/>
            </a:endParaRPr>
          </a:p>
        </p:txBody>
      </p:sp>
      <p:sp>
        <p:nvSpPr>
          <p:cNvPr id="5" name="Rectangle 4"/>
          <p:cNvSpPr/>
          <p:nvPr/>
        </p:nvSpPr>
        <p:spPr>
          <a:xfrm>
            <a:off x="285720" y="1600835"/>
            <a:ext cx="7500990" cy="3185487"/>
          </a:xfrm>
          <a:prstGeom prst="rect">
            <a:avLst/>
          </a:prstGeom>
        </p:spPr>
        <p:txBody>
          <a:bodyPr wrap="square">
            <a:spAutoFit/>
          </a:bodyPr>
          <a:lstStyle/>
          <a:p>
            <a:pPr indent="361950" algn="just"/>
            <a:r>
              <a:rPr lang="fr-FR" sz="2100" dirty="0" smtClean="0">
                <a:latin typeface="Times New Roman" pitchFamily="18" charset="0"/>
                <a:cs typeface="Times New Roman" pitchFamily="18" charset="0"/>
              </a:rPr>
              <a:t>Bien que les principes de la </a:t>
            </a:r>
            <a:r>
              <a:rPr lang="fr-FR" sz="2100" b="1" i="1" dirty="0" smtClean="0">
                <a:latin typeface="Times New Roman" pitchFamily="18" charset="0"/>
                <a:cs typeface="Times New Roman" pitchFamily="18" charset="0"/>
              </a:rPr>
              <a:t>GIRE</a:t>
            </a:r>
            <a:r>
              <a:rPr lang="fr-FR" sz="2100" dirty="0" smtClean="0">
                <a:latin typeface="Times New Roman" pitchFamily="18" charset="0"/>
                <a:cs typeface="Times New Roman" pitchFamily="18" charset="0"/>
              </a:rPr>
              <a:t> enseignent que l’eau de surface et l’eau souterraine doivent être gérées comme une seule ressource, la voie pour y arriver n’est pas de facto évidente pour le personnel technique et professionnel des Organismes de Bassin, qui sont plus outillés pour gérer les eaux de surface. </a:t>
            </a:r>
          </a:p>
          <a:p>
            <a:pPr indent="361950" algn="just"/>
            <a:endParaRPr lang="fr-FR" sz="1200" dirty="0" smtClean="0">
              <a:latin typeface="Times New Roman" pitchFamily="18" charset="0"/>
              <a:cs typeface="Times New Roman" pitchFamily="18" charset="0"/>
            </a:endParaRPr>
          </a:p>
          <a:p>
            <a:pPr indent="361950" algn="just"/>
            <a:r>
              <a:rPr lang="fr-FR" sz="2100" dirty="0" smtClean="0">
                <a:latin typeface="Times New Roman" pitchFamily="18" charset="0"/>
                <a:cs typeface="Times New Roman" pitchFamily="18" charset="0"/>
              </a:rPr>
              <a:t>Il y a un certain nombre de caractéristiques spécifiques aux eaux souterraines que les gestionnaires des ressources en eau doivent prendre en considération pour atteindre un niveau optimal de gestion conjointe des eaux de surface et souterraines.</a:t>
            </a:r>
            <a:endParaRPr lang="fr-FR" sz="2100" dirty="0">
              <a:latin typeface="Times New Roman" pitchFamily="18" charset="0"/>
              <a:cs typeface="Times New Roman" pitchFamily="18" charset="0"/>
            </a:endParaRPr>
          </a:p>
        </p:txBody>
      </p:sp>
      <p:sp>
        <p:nvSpPr>
          <p:cNvPr id="6" name="Rectangle 5"/>
          <p:cNvSpPr/>
          <p:nvPr/>
        </p:nvSpPr>
        <p:spPr>
          <a:xfrm>
            <a:off x="285720" y="4929198"/>
            <a:ext cx="7500990" cy="1708160"/>
          </a:xfrm>
          <a:prstGeom prst="rect">
            <a:avLst/>
          </a:prstGeom>
        </p:spPr>
        <p:txBody>
          <a:bodyPr wrap="square">
            <a:spAutoFit/>
          </a:bodyPr>
          <a:lstStyle/>
          <a:p>
            <a:pPr indent="361950" algn="just"/>
            <a:r>
              <a:rPr lang="fr-FR" sz="2100" dirty="0" smtClean="0">
                <a:latin typeface="Times New Roman" pitchFamily="18" charset="0"/>
                <a:cs typeface="Times New Roman" pitchFamily="18" charset="0"/>
              </a:rPr>
              <a:t>Le Tableau.3 compare les caractéristiques hydrologiques des eaux souterraines et de surface ainsi que les facteurs socio-économiques qui sont importants en termes de gestion et permettent de mieux comprendre comment les stratégies de gestion peuvent être ajustées lorsqu’on gère des ressources en eaux souterraines.</a:t>
            </a:r>
            <a:endParaRPr lang="fr-FR" sz="21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232872" y="71414"/>
            <a:ext cx="7768152"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Tableau.3: Caractéristiques comparatives des eaux souterraine et de surface</a:t>
            </a:r>
            <a:endParaRPr kumimoji="0" lang="fr-FR"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5" name="Tableau 4"/>
          <p:cNvGraphicFramePr>
            <a:graphicFrameLocks noGrp="1"/>
          </p:cNvGraphicFramePr>
          <p:nvPr/>
        </p:nvGraphicFramePr>
        <p:xfrm>
          <a:off x="357158" y="468304"/>
          <a:ext cx="7429551" cy="6213692"/>
        </p:xfrm>
        <a:graphic>
          <a:graphicData uri="http://schemas.openxmlformats.org/drawingml/2006/table">
            <a:tbl>
              <a:tblPr/>
              <a:tblGrid>
                <a:gridCol w="2476517"/>
                <a:gridCol w="2476517"/>
                <a:gridCol w="2476517"/>
              </a:tblGrid>
              <a:tr h="416984">
                <a:tc>
                  <a:txBody>
                    <a:bodyPr/>
                    <a:lstStyle/>
                    <a:p>
                      <a:pPr marL="49530" algn="ctr">
                        <a:spcBef>
                          <a:spcPts val="180"/>
                        </a:spcBef>
                        <a:spcAft>
                          <a:spcPts val="0"/>
                        </a:spcAft>
                      </a:pPr>
                      <a:r>
                        <a:rPr lang="fr-FR" sz="1400" b="1" dirty="0">
                          <a:latin typeface="Times New Roman" pitchFamily="18" charset="0"/>
                          <a:ea typeface="Arial"/>
                          <a:cs typeface="Times New Roman" pitchFamily="18" charset="0"/>
                        </a:rPr>
                        <a:t>Caractéristiques</a:t>
                      </a:r>
                      <a:endParaRPr lang="fr-FR" sz="14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7565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b="1" dirty="0">
                          <a:latin typeface="Times New Roman" pitchFamily="18" charset="0"/>
                          <a:ea typeface="Arial"/>
                          <a:cs typeface="Times New Roman" pitchFamily="18" charset="0"/>
                        </a:rPr>
                        <a:t>Ressources en eau</a:t>
                      </a:r>
                      <a:endParaRPr lang="fr-FR" sz="1400" dirty="0">
                        <a:latin typeface="Times New Roman" pitchFamily="18" charset="0"/>
                        <a:ea typeface="Arial"/>
                        <a:cs typeface="Times New Roman" pitchFamily="18" charset="0"/>
                      </a:endParaRPr>
                    </a:p>
                    <a:p>
                      <a:pPr marL="49530" algn="ctr">
                        <a:spcBef>
                          <a:spcPts val="40"/>
                        </a:spcBef>
                        <a:spcAft>
                          <a:spcPts val="0"/>
                        </a:spcAft>
                      </a:pPr>
                      <a:r>
                        <a:rPr lang="fr-FR" sz="1400" b="1" dirty="0">
                          <a:latin typeface="Times New Roman" pitchFamily="18" charset="0"/>
                          <a:ea typeface="Arial"/>
                          <a:cs typeface="Times New Roman" pitchFamily="18" charset="0"/>
                        </a:rPr>
                        <a:t>souterraine &amp; Aquifères</a:t>
                      </a:r>
                      <a:endParaRPr lang="fr-FR" sz="14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7565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50165" algn="ctr">
                        <a:lnSpc>
                          <a:spcPct val="103000"/>
                        </a:lnSpc>
                        <a:spcBef>
                          <a:spcPts val="180"/>
                        </a:spcBef>
                        <a:spcAft>
                          <a:spcPts val="0"/>
                        </a:spcAft>
                      </a:pPr>
                      <a:r>
                        <a:rPr lang="fr-FR" sz="1400" b="1" dirty="0">
                          <a:latin typeface="Times New Roman" pitchFamily="18" charset="0"/>
                          <a:ea typeface="Arial"/>
                          <a:cs typeface="Times New Roman" pitchFamily="18" charset="0"/>
                        </a:rPr>
                        <a:t>Eau de surface water Ressources &amp; Réservoirs</a:t>
                      </a:r>
                      <a:endParaRPr lang="fr-FR" sz="14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575656"/>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r>
              <a:tr h="252238">
                <a:tc gridSpan="3">
                  <a:txBody>
                    <a:bodyPr/>
                    <a:lstStyle/>
                    <a:p>
                      <a:pPr marL="49530" algn="ctr">
                        <a:spcBef>
                          <a:spcPts val="160"/>
                        </a:spcBef>
                        <a:spcAft>
                          <a:spcPts val="0"/>
                        </a:spcAft>
                      </a:pPr>
                      <a:r>
                        <a:rPr lang="fr-FR" sz="1400" b="1" i="1" dirty="0" smtClean="0">
                          <a:latin typeface="Times New Roman" pitchFamily="18" charset="0"/>
                          <a:ea typeface="Arial"/>
                          <a:cs typeface="Times New Roman" pitchFamily="18" charset="0"/>
                        </a:rPr>
                        <a:t>CARACTÉRISTIQUES HYDROLOGIQUES</a:t>
                      </a:r>
                      <a:endParaRPr lang="fr-FR" sz="1400" b="1" i="1"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hMerge="1">
                  <a:txBody>
                    <a:bodyPr/>
                    <a:lstStyle/>
                    <a:p>
                      <a:endParaRPr lang="fr-FR"/>
                    </a:p>
                  </a:txBody>
                  <a:tcPr/>
                </a:tc>
                <a:tc hMerge="1">
                  <a:txBody>
                    <a:bodyPr/>
                    <a:lstStyle/>
                    <a:p>
                      <a:endParaRPr lang="fr-FR"/>
                    </a:p>
                  </a:txBody>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Stockage</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dirty="0">
                          <a:latin typeface="Times New Roman" pitchFamily="18" charset="0"/>
                          <a:ea typeface="Arial"/>
                          <a:cs typeface="Times New Roman" pitchFamily="18" charset="0"/>
                        </a:rPr>
                        <a:t>Très grand</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a:latin typeface="Times New Roman" pitchFamily="18" charset="0"/>
                          <a:ea typeface="Arial"/>
                          <a:cs typeface="Times New Roman" pitchFamily="18" charset="0"/>
                        </a:rPr>
                        <a:t>Modéré à faible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Domaines des ressources</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dirty="0">
                          <a:latin typeface="Times New Roman" pitchFamily="18" charset="0"/>
                          <a:ea typeface="Arial"/>
                          <a:cs typeface="Times New Roman" pitchFamily="18" charset="0"/>
                        </a:rPr>
                        <a:t>Relativement non limités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a:latin typeface="Times New Roman" pitchFamily="18" charset="0"/>
                          <a:ea typeface="Arial"/>
                          <a:cs typeface="Times New Roman" pitchFamily="18" charset="0"/>
                        </a:rPr>
                        <a:t>Limités au lit des cours d’eau</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Recharge</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dirty="0">
                          <a:latin typeface="Times New Roman" pitchFamily="18" charset="0"/>
                          <a:ea typeface="Arial"/>
                          <a:cs typeface="Times New Roman" pitchFamily="18" charset="0"/>
                        </a:rPr>
                        <a:t>Concerne les aquifères libres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A lieu partout avec la pluie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Réponse aux changements</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Très lente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Rapide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Vitesse d’écoulement</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dirty="0" smtClean="0">
                          <a:latin typeface="Times New Roman" pitchFamily="18" charset="0"/>
                          <a:ea typeface="Arial"/>
                          <a:cs typeface="Times New Roman" pitchFamily="18" charset="0"/>
                        </a:rPr>
                        <a:t>Lente</a:t>
                      </a:r>
                      <a:endParaRPr lang="fr-FR" sz="14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Elevée à modérée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416984">
                <a:tc>
                  <a:txBody>
                    <a:bodyPr/>
                    <a:lstStyle/>
                    <a:p>
                      <a:pPr marL="49530">
                        <a:spcBef>
                          <a:spcPts val="180"/>
                        </a:spcBef>
                        <a:spcAft>
                          <a:spcPts val="0"/>
                        </a:spcAft>
                      </a:pPr>
                      <a:r>
                        <a:rPr lang="fr-FR" sz="1400" b="1">
                          <a:latin typeface="Times New Roman" pitchFamily="18" charset="0"/>
                          <a:ea typeface="Arial"/>
                          <a:cs typeface="Times New Roman" pitchFamily="18" charset="0"/>
                        </a:rPr>
                        <a:t>Temps de résidence</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Généralement en décennies/</a:t>
                      </a:r>
                    </a:p>
                    <a:p>
                      <a:pPr marL="49530" algn="ctr">
                        <a:spcBef>
                          <a:spcPts val="40"/>
                        </a:spcBef>
                        <a:spcAft>
                          <a:spcPts val="0"/>
                        </a:spcAft>
                      </a:pPr>
                      <a:r>
                        <a:rPr lang="fr-FR" sz="1400">
                          <a:latin typeface="Times New Roman" pitchFamily="18" charset="0"/>
                          <a:ea typeface="Arial"/>
                          <a:cs typeface="Times New Roman" pitchFamily="18" charset="0"/>
                        </a:rPr>
                        <a:t>siècles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Principalement semaines/mois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Vulnérabilité à la sécheresse</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Généralement faible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Généralement élevée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Pertes par évaporation</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Faible et localisées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Elevées pour les réservoirs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416984">
                <a:tc>
                  <a:txBody>
                    <a:bodyPr/>
                    <a:lstStyle/>
                    <a:p>
                      <a:pPr marL="49530">
                        <a:spcBef>
                          <a:spcPts val="180"/>
                        </a:spcBef>
                        <a:spcAft>
                          <a:spcPts val="0"/>
                        </a:spcAft>
                      </a:pPr>
                      <a:r>
                        <a:rPr lang="fr-FR" sz="1400" b="1">
                          <a:latin typeface="Times New Roman" pitchFamily="18" charset="0"/>
                          <a:ea typeface="Arial"/>
                          <a:cs typeface="Times New Roman" pitchFamily="18" charset="0"/>
                        </a:rPr>
                        <a:t>Evaluation des ressources</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Coût élevé et incertitude</a:t>
                      </a:r>
                    </a:p>
                    <a:p>
                      <a:pPr marL="49530" algn="ctr">
                        <a:spcBef>
                          <a:spcPts val="40"/>
                        </a:spcBef>
                        <a:spcAft>
                          <a:spcPts val="0"/>
                        </a:spcAft>
                      </a:pPr>
                      <a:r>
                        <a:rPr lang="fr-FR" sz="1400">
                          <a:latin typeface="Times New Roman" pitchFamily="18" charset="0"/>
                          <a:ea typeface="Arial"/>
                          <a:cs typeface="Times New Roman" pitchFamily="18" charset="0"/>
                        </a:rPr>
                        <a:t>significative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108585" algn="ctr">
                        <a:lnSpc>
                          <a:spcPct val="103000"/>
                        </a:lnSpc>
                        <a:spcBef>
                          <a:spcPts val="180"/>
                        </a:spcBef>
                        <a:spcAft>
                          <a:spcPts val="0"/>
                        </a:spcAft>
                      </a:pPr>
                      <a:r>
                        <a:rPr lang="fr-FR" sz="1400" dirty="0">
                          <a:latin typeface="Times New Roman" pitchFamily="18" charset="0"/>
                          <a:ea typeface="Arial"/>
                          <a:cs typeface="Times New Roman" pitchFamily="18" charset="0"/>
                        </a:rPr>
                        <a:t>Coût moins élevé et souvent moins d’incertitude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Impacts des prélèvements</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Retardés et dispersés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Immédiats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416984">
                <a:tc>
                  <a:txBody>
                    <a:bodyPr/>
                    <a:lstStyle/>
                    <a:p>
                      <a:pPr marL="49530">
                        <a:spcBef>
                          <a:spcPts val="180"/>
                        </a:spcBef>
                        <a:spcAft>
                          <a:spcPts val="0"/>
                        </a:spcAft>
                      </a:pPr>
                      <a:r>
                        <a:rPr lang="fr-FR" sz="1400" b="1">
                          <a:latin typeface="Times New Roman" pitchFamily="18" charset="0"/>
                          <a:ea typeface="Arial"/>
                          <a:cs typeface="Times New Roman" pitchFamily="18" charset="0"/>
                        </a:rPr>
                        <a:t>Qualité naturelle</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108585" algn="ctr">
                        <a:lnSpc>
                          <a:spcPct val="103000"/>
                        </a:lnSpc>
                        <a:spcBef>
                          <a:spcPts val="180"/>
                        </a:spcBef>
                        <a:spcAft>
                          <a:spcPts val="0"/>
                        </a:spcAft>
                      </a:pPr>
                      <a:r>
                        <a:rPr lang="fr-FR" sz="1400">
                          <a:latin typeface="Times New Roman" pitchFamily="18" charset="0"/>
                          <a:ea typeface="Arial"/>
                          <a:cs typeface="Times New Roman" pitchFamily="18" charset="0"/>
                        </a:rPr>
                        <a:t>Généralement (mais pas toujours) élevée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Variable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Vulnérabilité à la pollution</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Protection naturelle variable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Le plus souvent non protégée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Persistance de la pollution</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Souvent extrême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Transitoire en général</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gridSpan="3">
                  <a:txBody>
                    <a:bodyPr/>
                    <a:lstStyle/>
                    <a:p>
                      <a:pPr>
                        <a:spcBef>
                          <a:spcPts val="180"/>
                        </a:spcBef>
                        <a:spcAft>
                          <a:spcPts val="0"/>
                        </a:spcAft>
                      </a:pP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tcPr>
                </a:tc>
                <a:tc hMerge="1">
                  <a:txBody>
                    <a:bodyPr/>
                    <a:lstStyle/>
                    <a:p>
                      <a:endParaRPr lang="fr-FR"/>
                    </a:p>
                  </a:txBody>
                  <a:tcPr/>
                </a:tc>
                <a:tc hMerge="1">
                  <a:txBody>
                    <a:bodyPr/>
                    <a:lstStyle/>
                    <a:p>
                      <a:endParaRPr lang="fr-FR"/>
                    </a:p>
                  </a:txBody>
                  <a:tcPr/>
                </a:tc>
              </a:tr>
              <a:tr h="252238">
                <a:tc gridSpan="3">
                  <a:txBody>
                    <a:bodyPr/>
                    <a:lstStyle/>
                    <a:p>
                      <a:pPr marL="49530" algn="ctr">
                        <a:spcBef>
                          <a:spcPts val="160"/>
                        </a:spcBef>
                        <a:spcAft>
                          <a:spcPts val="0"/>
                        </a:spcAft>
                      </a:pPr>
                      <a:r>
                        <a:rPr lang="fr-FR" sz="1400" b="1" i="1" dirty="0" smtClean="0">
                          <a:latin typeface="Times New Roman" pitchFamily="18" charset="0"/>
                          <a:ea typeface="Arial"/>
                          <a:cs typeface="Times New Roman" pitchFamily="18" charset="0"/>
                        </a:rPr>
                        <a:t>FACTEURS SOCIO-ÉCONOMIQUES</a:t>
                      </a:r>
                      <a:endParaRPr lang="fr-FR" sz="1400" b="1" i="1"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hMerge="1">
                  <a:txBody>
                    <a:bodyPr/>
                    <a:lstStyle/>
                    <a:p>
                      <a:endParaRPr lang="fr-FR"/>
                    </a:p>
                  </a:txBody>
                  <a:tcPr/>
                </a:tc>
                <a:tc hMerge="1">
                  <a:txBody>
                    <a:bodyPr/>
                    <a:lstStyle/>
                    <a:p>
                      <a:endParaRPr lang="fr-FR"/>
                    </a:p>
                  </a:txBody>
                  <a:tcPr/>
                </a:tc>
              </a:tr>
              <a:tr h="416984">
                <a:tc>
                  <a:txBody>
                    <a:bodyPr/>
                    <a:lstStyle/>
                    <a:p>
                      <a:pPr marL="49530" marR="108585" algn="l">
                        <a:lnSpc>
                          <a:spcPct val="103000"/>
                        </a:lnSpc>
                        <a:spcBef>
                          <a:spcPts val="180"/>
                        </a:spcBef>
                        <a:spcAft>
                          <a:spcPts val="0"/>
                        </a:spcAft>
                      </a:pPr>
                      <a:r>
                        <a:rPr lang="fr-FR" sz="1400" b="1" dirty="0">
                          <a:latin typeface="Times New Roman" pitchFamily="18" charset="0"/>
                          <a:ea typeface="Arial"/>
                          <a:cs typeface="Times New Roman" pitchFamily="18" charset="0"/>
                        </a:rPr>
                        <a:t>Perception de la ressource par le public</a:t>
                      </a:r>
                      <a:endParaRPr lang="fr-FR" sz="14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dirty="0">
                          <a:latin typeface="Times New Roman" pitchFamily="18" charset="0"/>
                          <a:ea typeface="Arial"/>
                          <a:cs typeface="Times New Roman" pitchFamily="18" charset="0"/>
                        </a:rPr>
                        <a:t>Mythique, non prévisible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Esthétique, prévisible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Coûts d’exploitation</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Modestes en général</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Souvent élevés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238276">
                <a:tc>
                  <a:txBody>
                    <a:bodyPr/>
                    <a:lstStyle/>
                    <a:p>
                      <a:pPr marL="49530">
                        <a:spcBef>
                          <a:spcPts val="180"/>
                        </a:spcBef>
                        <a:spcAft>
                          <a:spcPts val="0"/>
                        </a:spcAft>
                      </a:pPr>
                      <a:r>
                        <a:rPr lang="fr-FR" sz="1400" b="1">
                          <a:latin typeface="Times New Roman" pitchFamily="18" charset="0"/>
                          <a:ea typeface="Arial"/>
                          <a:cs typeface="Times New Roman" pitchFamily="18" charset="0"/>
                        </a:rPr>
                        <a:t>Risques de l’exploitation</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Moins que souvent perçus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Plus que souvent assumés</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416984">
                <a:tc>
                  <a:txBody>
                    <a:bodyPr/>
                    <a:lstStyle/>
                    <a:p>
                      <a:pPr marL="49530">
                        <a:spcBef>
                          <a:spcPts val="180"/>
                        </a:spcBef>
                        <a:spcAft>
                          <a:spcPts val="0"/>
                        </a:spcAft>
                      </a:pPr>
                      <a:r>
                        <a:rPr lang="fr-FR" sz="1400" b="1">
                          <a:latin typeface="Times New Roman" pitchFamily="18" charset="0"/>
                          <a:ea typeface="Arial"/>
                          <a:cs typeface="Times New Roman" pitchFamily="18" charset="0"/>
                        </a:rPr>
                        <a:t>Profil de l’exploitation</a:t>
                      </a:r>
                      <a:endParaRPr lang="fr-FR" sz="140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400">
                          <a:latin typeface="Times New Roman" pitchFamily="18" charset="0"/>
                          <a:ea typeface="Arial"/>
                          <a:cs typeface="Times New Roman" pitchFamily="18" charset="0"/>
                        </a:rPr>
                        <a:t>Mixe public et privé, souvent</a:t>
                      </a:r>
                    </a:p>
                    <a:p>
                      <a:pPr marL="49530" algn="ctr">
                        <a:spcBef>
                          <a:spcPts val="40"/>
                        </a:spcBef>
                        <a:spcAft>
                          <a:spcPts val="0"/>
                        </a:spcAft>
                      </a:pPr>
                      <a:r>
                        <a:rPr lang="fr-FR" sz="1400">
                          <a:latin typeface="Times New Roman" pitchFamily="18" charset="0"/>
                          <a:ea typeface="Arial"/>
                          <a:cs typeface="Times New Roman" pitchFamily="18" charset="0"/>
                        </a:rPr>
                        <a:t>par des individus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400" dirty="0">
                          <a:latin typeface="Times New Roman" pitchFamily="18" charset="0"/>
                          <a:ea typeface="Arial"/>
                          <a:cs typeface="Times New Roman" pitchFamily="18" charset="0"/>
                        </a:rPr>
                        <a:t>Généralement public</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CECEC"/>
                    </a:solidFill>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14282" y="428604"/>
            <a:ext cx="7643866"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 defTabSz="914400" rtl="0" eaLnBrk="1" fontAlgn="base" latinLnBrk="0" hangingPunct="1">
              <a:lnSpc>
                <a:spcPct val="100000"/>
              </a:lnSpc>
              <a:spcBef>
                <a:spcPct val="0"/>
              </a:spcBef>
              <a:spcAft>
                <a:spcPct val="0"/>
              </a:spcAft>
              <a:buClrTx/>
              <a:buSzTx/>
              <a:buFontTx/>
              <a:buNone/>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Une question clé pour la gestion durable des eaux souterraines est d’équilibrer les exigences croissantes des usagers de l’eau avec les ressources disponibles en :</a:t>
            </a:r>
          </a:p>
          <a:p>
            <a:pPr marL="0" marR="0" lvl="0" indent="0" algn="just" defTabSz="914400" rtl="0" eaLnBrk="1" fontAlgn="base" latinLnBrk="0" hangingPunct="1">
              <a:lnSpc>
                <a:spcPct val="100000"/>
              </a:lnSpc>
              <a:spcBef>
                <a:spcPct val="0"/>
              </a:spcBef>
              <a:spcAft>
                <a:spcPct val="0"/>
              </a:spcAft>
              <a:buClrTx/>
              <a:buSzTx/>
              <a:buFontTx/>
              <a:buNone/>
              <a:tabLst>
                <a:tab pos="454025" algn="l"/>
              </a:tabLst>
            </a:pPr>
            <a:endParaRPr kumimoji="0" lang="fr-FR" sz="12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Maintenant l’équilibrage entre les prélèvements des eaux souterraines et la recharge moyenne annuelle à long terme des nappes d’eau souterraines,</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Protégeant les nappes d’eaux souterraines contre toutes les formes de pollution, mais surtout de la pollution par les produits chimiques toxiques persistants.</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454025" algn="l"/>
              </a:tabLst>
            </a:pPr>
            <a:endParaRPr kumimoji="0" lang="fr-FR" sz="1200" b="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271463" algn="just" defTabSz="914400" rtl="0" eaLnBrk="0" fontAlgn="base" latinLnBrk="0" hangingPunct="0">
              <a:lnSpc>
                <a:spcPct val="100000"/>
              </a:lnSpc>
              <a:spcBef>
                <a:spcPct val="0"/>
              </a:spcBef>
              <a:spcAft>
                <a:spcPct val="0"/>
              </a:spcAft>
              <a:buClrTx/>
              <a:buSzTx/>
              <a:buFontTx/>
              <a:buNone/>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Une illustration schématisée de la gestion durable de l’équilibre de la nappe d’eau souterraine est représentée sur la figure 6. </a:t>
            </a:r>
          </a:p>
          <a:p>
            <a:pPr marR="0" lvl="0" indent="271463" algn="just" defTabSz="914400" rtl="0" eaLnBrk="0" fontAlgn="base" latinLnBrk="0" hangingPunct="0">
              <a:lnSpc>
                <a:spcPct val="100000"/>
              </a:lnSpc>
              <a:spcBef>
                <a:spcPct val="0"/>
              </a:spcBef>
              <a:spcAft>
                <a:spcPct val="0"/>
              </a:spcAft>
              <a:buClrTx/>
              <a:buSzTx/>
              <a:buFontTx/>
              <a:buNone/>
              <a:tabLst>
                <a:tab pos="454025" algn="l"/>
              </a:tabLst>
            </a:pPr>
            <a:endParaRPr lang="fr-FR" sz="1200" dirty="0" smtClean="0">
              <a:latin typeface="Times New Roman" pitchFamily="18" charset="0"/>
              <a:ea typeface="Arial" pitchFamily="34" charset="0"/>
              <a:cs typeface="Times New Roman" pitchFamily="18" charset="0"/>
            </a:endParaRPr>
          </a:p>
          <a:p>
            <a:pPr marR="0" lvl="0" indent="271463" algn="just" defTabSz="914400" rtl="0" eaLnBrk="0" fontAlgn="base" latinLnBrk="0" hangingPunct="0">
              <a:lnSpc>
                <a:spcPct val="100000"/>
              </a:lnSpc>
              <a:spcBef>
                <a:spcPct val="0"/>
              </a:spcBef>
              <a:spcAft>
                <a:spcPct val="0"/>
              </a:spcAft>
              <a:buClrTx/>
              <a:buSzTx/>
              <a:buFontTx/>
              <a:buNone/>
              <a:tabLst>
                <a:tab pos="454025"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Cette illustration de l’offre par rapport à la demande prend en compte toutes les sources d’alimentation (de la recharge à la réserve), en considérant aussi toute une gamme de demande en eaux souterraines (besoins de subsistance, besoins économiques et environnementaux).</a:t>
            </a:r>
            <a:endParaRPr kumimoji="0" lang="fr-FR" sz="21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ChangeArrowheads="1"/>
          </p:cNvSpPr>
          <p:nvPr/>
        </p:nvSpPr>
        <p:spPr bwMode="auto">
          <a:xfrm>
            <a:off x="214282" y="357166"/>
            <a:ext cx="7715304"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Les interactions directes entre eaux de surface et eaux souterraines, sont une raison essentielle pour gérer ces ressources conjointement. Certaines interactions sont données ci-dessous :</a:t>
            </a:r>
          </a:p>
          <a:p>
            <a:pPr marL="0" marR="0" lvl="0" indent="0" algn="just" defTabSz="914400" rtl="0" eaLnBrk="1" fontAlgn="base" latinLnBrk="0" hangingPunct="1">
              <a:lnSpc>
                <a:spcPct val="100000"/>
              </a:lnSpc>
              <a:spcBef>
                <a:spcPct val="0"/>
              </a:spcBef>
              <a:spcAft>
                <a:spcPct val="0"/>
              </a:spcAft>
              <a:buClrTx/>
              <a:buSzTx/>
              <a:buFontTx/>
              <a:buNone/>
              <a:tabLst>
                <a:tab pos="454025" algn="l"/>
              </a:tabLst>
            </a:pPr>
            <a:endParaRPr kumimoji="0" lang="fr-FR" sz="1200" i="0" u="none" strike="noStrike" cap="none" normalizeH="0" baseline="0" dirty="0" smtClean="0">
              <a:ln>
                <a:noFill/>
              </a:ln>
              <a:effectLst/>
              <a:latin typeface="Times New Roman" pitchFamily="18" charset="0"/>
              <a:cs typeface="Times New Roman" pitchFamily="18" charset="0"/>
            </a:endParaRPr>
          </a:p>
          <a:p>
            <a:pPr marR="0" lvl="0" indent="36195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 La recharge des nappes est affectée par l’usage de l’eau de surface. En construisant des barrages sur les rivières et en procédant à des prélèvements sur celles-ci, on réduit le débit en aval qui recharge indirectement la nappe par infiltration à travers le lit du cours d’eau.</a:t>
            </a:r>
          </a:p>
          <a:p>
            <a:pPr marR="0" lvl="0" indent="361950" algn="just" defTabSz="914400" rtl="0" eaLnBrk="0" fontAlgn="base" latinLnBrk="0" hangingPunct="0">
              <a:lnSpc>
                <a:spcPct val="100000"/>
              </a:lnSpc>
              <a:spcBef>
                <a:spcPct val="0"/>
              </a:spcBef>
              <a:spcAft>
                <a:spcPct val="0"/>
              </a:spcAft>
              <a:buClrTx/>
              <a:buSzTx/>
              <a:tabLst>
                <a:tab pos="454025" algn="l"/>
              </a:tabLst>
            </a:pPr>
            <a:r>
              <a:rPr kumimoji="0" lang="fr-FR" sz="1200" i="0" u="none" strike="noStrike" cap="none" normalizeH="0" baseline="0" dirty="0" smtClean="0">
                <a:ln>
                  <a:noFill/>
                </a:ln>
                <a:effectLst/>
                <a:latin typeface="Times New Roman" pitchFamily="18" charset="0"/>
                <a:ea typeface="Arial" pitchFamily="34" charset="0"/>
                <a:cs typeface="Times New Roman" pitchFamily="18" charset="0"/>
              </a:rPr>
              <a:t> </a:t>
            </a:r>
          </a:p>
          <a:p>
            <a:pPr marR="0" lvl="0" indent="361950" algn="just" defTabSz="914400" rtl="0" eaLnBrk="0" fontAlgn="base" latinLnBrk="0" hangingPunct="0">
              <a:lnSpc>
                <a:spcPct val="100000"/>
              </a:lnSpc>
              <a:spcBef>
                <a:spcPct val="0"/>
              </a:spcBef>
              <a:spcAft>
                <a:spcPct val="0"/>
              </a:spcAft>
              <a:buClrTx/>
              <a:buSzTx/>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C’est souvent la principale composante de la recharge des eaux souterraines dans les milieux arides et semi-arides. L’eau d’irrigation en excès ainsi que les eaux usées en rejet sont également des sources de recharge des nappes.</a:t>
            </a:r>
          </a:p>
          <a:p>
            <a:pPr marL="0" marR="0" lvl="0" indent="0" algn="just" defTabSz="914400" rtl="0" eaLnBrk="0" fontAlgn="base" latinLnBrk="0" hangingPunct="0">
              <a:lnSpc>
                <a:spcPct val="100000"/>
              </a:lnSpc>
              <a:spcBef>
                <a:spcPct val="0"/>
              </a:spcBef>
              <a:spcAft>
                <a:spcPct val="0"/>
              </a:spcAft>
              <a:buClrTx/>
              <a:buSzTx/>
              <a:tabLst>
                <a:tab pos="454025" algn="l"/>
              </a:tabLst>
            </a:pPr>
            <a:endParaRPr kumimoji="0" lang="fr-FR" sz="120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4025"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 De même l’utilisation des eaux souterraines, en particulier dans les aquifères libres et peu profonds, retarde le timing et réduit la quantité de ruissellement pendant la saison des pluies et diminue le débit de base pendant la saison sèche. Ce débit de base peut être d’une importance cruciale en particulier pendant les périodes de basses eaux et dans les climats semi-arides.</a:t>
            </a:r>
            <a:endParaRPr kumimoji="0" lang="fr-FR" sz="210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428604"/>
            <a:ext cx="7429552" cy="2862322"/>
          </a:xfrm>
          <a:prstGeom prst="rect">
            <a:avLst/>
          </a:prstGeom>
        </p:spPr>
        <p:txBody>
          <a:bodyPr wrap="square">
            <a:spAutoFit/>
          </a:bodyPr>
          <a:lstStyle/>
          <a:p>
            <a:pPr lvl="0" algn="just" eaLnBrk="0" fontAlgn="base" hangingPunct="0">
              <a:spcBef>
                <a:spcPct val="0"/>
              </a:spcBef>
              <a:spcAft>
                <a:spcPct val="0"/>
              </a:spcAft>
              <a:buFontTx/>
              <a:buChar char="•"/>
              <a:tabLst>
                <a:tab pos="454025" algn="l"/>
              </a:tabLst>
            </a:pPr>
            <a:r>
              <a:rPr lang="fr-FR" sz="2100" dirty="0" smtClean="0">
                <a:latin typeface="Times New Roman" pitchFamily="18" charset="0"/>
                <a:ea typeface="Arial" pitchFamily="34" charset="0"/>
                <a:cs typeface="Times New Roman" pitchFamily="18" charset="0"/>
              </a:rPr>
              <a:t> Les eaux souterraines peuvent fournir de l’eau pérenne dans les écosystèmes dépendants des eaux souterraines et les communautés qui survivent de ces ressources.</a:t>
            </a:r>
          </a:p>
          <a:p>
            <a:pPr lvl="0" indent="361950" algn="just" eaLnBrk="0" fontAlgn="base" hangingPunct="0">
              <a:spcBef>
                <a:spcPct val="0"/>
              </a:spcBef>
              <a:spcAft>
                <a:spcPct val="0"/>
              </a:spcAft>
              <a:tabLst>
                <a:tab pos="454025" algn="l"/>
              </a:tabLst>
            </a:pPr>
            <a:endParaRPr lang="fr-FR" sz="1200" dirty="0" smtClean="0">
              <a:latin typeface="Times New Roman" pitchFamily="18" charset="0"/>
              <a:ea typeface="Arial" pitchFamily="34" charset="0"/>
              <a:cs typeface="Times New Roman" pitchFamily="18" charset="0"/>
            </a:endParaRPr>
          </a:p>
          <a:p>
            <a:pPr lvl="0" indent="361950" algn="just" eaLnBrk="0" fontAlgn="base" hangingPunct="0">
              <a:spcBef>
                <a:spcPct val="0"/>
              </a:spcBef>
              <a:spcAft>
                <a:spcPct val="0"/>
              </a:spcAft>
              <a:tabLst>
                <a:tab pos="454025" algn="l"/>
              </a:tabLst>
            </a:pPr>
            <a:r>
              <a:rPr lang="fr-FR" sz="2100" dirty="0" smtClean="0">
                <a:latin typeface="Times New Roman" pitchFamily="18" charset="0"/>
                <a:ea typeface="Arial" pitchFamily="34" charset="0"/>
                <a:cs typeface="Times New Roman" pitchFamily="18" charset="0"/>
              </a:rPr>
              <a:t>L’interaction entre eau de surface et eau souterraine peut entraîner une pollution qui peut être transmise de l’une à l’autre. La pollution des eaux souterraines peut persister pendant des siècles, ce qui réduit la disponibilité des ressources en eau pour les générations à venir</a:t>
            </a:r>
            <a:r>
              <a:rPr lang="fr-FR" sz="2100" dirty="0" smtClean="0">
                <a:latin typeface="Times New Roman" pitchFamily="18" charset="0"/>
                <a:cs typeface="Times New Roman" pitchFamily="18" charset="0"/>
              </a:rPr>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57" name="Line 161"/>
          <p:cNvSpPr>
            <a:spLocks noChangeShapeType="1"/>
          </p:cNvSpPr>
          <p:nvPr/>
        </p:nvSpPr>
        <p:spPr bwMode="auto">
          <a:xfrm>
            <a:off x="3593294" y="4745538"/>
            <a:ext cx="0" cy="0"/>
          </a:xfrm>
          <a:prstGeom prst="line">
            <a:avLst/>
          </a:prstGeom>
          <a:noFill/>
          <a:ln w="34201">
            <a:solidFill>
              <a:srgbClr val="A1D9F7"/>
            </a:solid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4262" name="Line 166"/>
          <p:cNvSpPr>
            <a:spLocks noChangeShapeType="1"/>
          </p:cNvSpPr>
          <p:nvPr/>
        </p:nvSpPr>
        <p:spPr bwMode="auto">
          <a:xfrm>
            <a:off x="949295" y="1245076"/>
            <a:ext cx="0" cy="0"/>
          </a:xfrm>
          <a:prstGeom prst="line">
            <a:avLst/>
          </a:prstGeom>
          <a:noFill/>
          <a:ln w="34201">
            <a:solidFill>
              <a:srgbClr val="A1D9F7"/>
            </a:solidFill>
            <a:round/>
            <a:headEnd/>
            <a:tailEnd/>
          </a:ln>
        </p:spPr>
        <p:txBody>
          <a:bodyPr vert="horz" wrap="square" lIns="91440" tIns="45720" rIns="91440" bIns="45720" numCol="1" anchor="t" anchorCtr="0" compatLnSpc="1">
            <a:prstTxWarp prst="textNoShape">
              <a:avLst/>
            </a:prstTxWarp>
          </a:bodyPr>
          <a:lstStyle/>
          <a:p>
            <a:endParaRPr lang="fr-FR"/>
          </a:p>
        </p:txBody>
      </p:sp>
      <p:grpSp>
        <p:nvGrpSpPr>
          <p:cNvPr id="200" name="Groupe 199"/>
          <p:cNvGrpSpPr/>
          <p:nvPr/>
        </p:nvGrpSpPr>
        <p:grpSpPr>
          <a:xfrm>
            <a:off x="191704" y="334588"/>
            <a:ext cx="7786742" cy="5624728"/>
            <a:chOff x="191704" y="334588"/>
            <a:chExt cx="7786742" cy="5624728"/>
          </a:xfrm>
        </p:grpSpPr>
        <p:grpSp>
          <p:nvGrpSpPr>
            <p:cNvPr id="199" name="Groupe 198"/>
            <p:cNvGrpSpPr/>
            <p:nvPr/>
          </p:nvGrpSpPr>
          <p:grpSpPr>
            <a:xfrm>
              <a:off x="191704" y="334588"/>
              <a:ext cx="7786742" cy="5624728"/>
              <a:chOff x="191704" y="368455"/>
              <a:chExt cx="7786742" cy="5624728"/>
            </a:xfrm>
          </p:grpSpPr>
          <p:sp>
            <p:nvSpPr>
              <p:cNvPr id="4246" name="Freeform 150"/>
              <p:cNvSpPr>
                <a:spLocks/>
              </p:cNvSpPr>
              <p:nvPr/>
            </p:nvSpPr>
            <p:spPr bwMode="auto">
              <a:xfrm>
                <a:off x="202993" y="4331412"/>
                <a:ext cx="2398085" cy="1643074"/>
              </a:xfrm>
              <a:custGeom>
                <a:avLst/>
                <a:gdLst/>
                <a:ahLst/>
                <a:cxnLst>
                  <a:cxn ang="0">
                    <a:pos x="1063" y="2"/>
                  </a:cxn>
                  <a:cxn ang="0">
                    <a:pos x="879" y="19"/>
                  </a:cxn>
                  <a:cxn ang="0">
                    <a:pos x="707" y="53"/>
                  </a:cxn>
                  <a:cxn ang="0">
                    <a:pos x="548" y="101"/>
                  </a:cxn>
                  <a:cxn ang="0">
                    <a:pos x="404" y="162"/>
                  </a:cxn>
                  <a:cxn ang="0">
                    <a:pos x="278" y="235"/>
                  </a:cxn>
                  <a:cxn ang="0">
                    <a:pos x="173" y="318"/>
                  </a:cxn>
                  <a:cxn ang="0">
                    <a:pos x="91" y="411"/>
                  </a:cxn>
                  <a:cxn ang="0">
                    <a:pos x="4" y="618"/>
                  </a:cxn>
                  <a:cxn ang="0">
                    <a:pos x="4" y="728"/>
                  </a:cxn>
                  <a:cxn ang="0">
                    <a:pos x="91" y="935"/>
                  </a:cxn>
                  <a:cxn ang="0">
                    <a:pos x="173" y="1028"/>
                  </a:cxn>
                  <a:cxn ang="0">
                    <a:pos x="278" y="1111"/>
                  </a:cxn>
                  <a:cxn ang="0">
                    <a:pos x="404" y="1184"/>
                  </a:cxn>
                  <a:cxn ang="0">
                    <a:pos x="548" y="1245"/>
                  </a:cxn>
                  <a:cxn ang="0">
                    <a:pos x="707" y="1293"/>
                  </a:cxn>
                  <a:cxn ang="0">
                    <a:pos x="879" y="1327"/>
                  </a:cxn>
                  <a:cxn ang="0">
                    <a:pos x="1063" y="1344"/>
                  </a:cxn>
                  <a:cxn ang="0">
                    <a:pos x="1253" y="1344"/>
                  </a:cxn>
                  <a:cxn ang="0">
                    <a:pos x="1436" y="1327"/>
                  </a:cxn>
                  <a:cxn ang="0">
                    <a:pos x="1608" y="1293"/>
                  </a:cxn>
                  <a:cxn ang="0">
                    <a:pos x="1768" y="1245"/>
                  </a:cxn>
                  <a:cxn ang="0">
                    <a:pos x="1911" y="1184"/>
                  </a:cxn>
                  <a:cxn ang="0">
                    <a:pos x="2037" y="1111"/>
                  </a:cxn>
                  <a:cxn ang="0">
                    <a:pos x="2142" y="1028"/>
                  </a:cxn>
                  <a:cxn ang="0">
                    <a:pos x="2225" y="935"/>
                  </a:cxn>
                  <a:cxn ang="0">
                    <a:pos x="2312" y="728"/>
                  </a:cxn>
                  <a:cxn ang="0">
                    <a:pos x="2312" y="618"/>
                  </a:cxn>
                  <a:cxn ang="0">
                    <a:pos x="2225" y="411"/>
                  </a:cxn>
                  <a:cxn ang="0">
                    <a:pos x="2142" y="318"/>
                  </a:cxn>
                  <a:cxn ang="0">
                    <a:pos x="2037" y="235"/>
                  </a:cxn>
                  <a:cxn ang="0">
                    <a:pos x="1911" y="162"/>
                  </a:cxn>
                  <a:cxn ang="0">
                    <a:pos x="1768" y="101"/>
                  </a:cxn>
                  <a:cxn ang="0">
                    <a:pos x="1608" y="53"/>
                  </a:cxn>
                  <a:cxn ang="0">
                    <a:pos x="1436" y="19"/>
                  </a:cxn>
                  <a:cxn ang="0">
                    <a:pos x="1253" y="2"/>
                  </a:cxn>
                </a:cxnLst>
                <a:rect l="0" t="0" r="r" b="b"/>
                <a:pathLst>
                  <a:path w="2316" h="1347">
                    <a:moveTo>
                      <a:pt x="1158" y="0"/>
                    </a:moveTo>
                    <a:lnTo>
                      <a:pt x="1063" y="2"/>
                    </a:lnTo>
                    <a:lnTo>
                      <a:pt x="970" y="9"/>
                    </a:lnTo>
                    <a:lnTo>
                      <a:pt x="879" y="19"/>
                    </a:lnTo>
                    <a:lnTo>
                      <a:pt x="792" y="34"/>
                    </a:lnTo>
                    <a:lnTo>
                      <a:pt x="707" y="53"/>
                    </a:lnTo>
                    <a:lnTo>
                      <a:pt x="626" y="75"/>
                    </a:lnTo>
                    <a:lnTo>
                      <a:pt x="548" y="101"/>
                    </a:lnTo>
                    <a:lnTo>
                      <a:pt x="474" y="130"/>
                    </a:lnTo>
                    <a:lnTo>
                      <a:pt x="404" y="162"/>
                    </a:lnTo>
                    <a:lnTo>
                      <a:pt x="339" y="197"/>
                    </a:lnTo>
                    <a:lnTo>
                      <a:pt x="278" y="235"/>
                    </a:lnTo>
                    <a:lnTo>
                      <a:pt x="223" y="275"/>
                    </a:lnTo>
                    <a:lnTo>
                      <a:pt x="173" y="318"/>
                    </a:lnTo>
                    <a:lnTo>
                      <a:pt x="129" y="364"/>
                    </a:lnTo>
                    <a:lnTo>
                      <a:pt x="91" y="411"/>
                    </a:lnTo>
                    <a:lnTo>
                      <a:pt x="33" y="511"/>
                    </a:lnTo>
                    <a:lnTo>
                      <a:pt x="4" y="618"/>
                    </a:lnTo>
                    <a:lnTo>
                      <a:pt x="0" y="673"/>
                    </a:lnTo>
                    <a:lnTo>
                      <a:pt x="4" y="728"/>
                    </a:lnTo>
                    <a:lnTo>
                      <a:pt x="33" y="835"/>
                    </a:lnTo>
                    <a:lnTo>
                      <a:pt x="91" y="935"/>
                    </a:lnTo>
                    <a:lnTo>
                      <a:pt x="129" y="982"/>
                    </a:lnTo>
                    <a:lnTo>
                      <a:pt x="173" y="1028"/>
                    </a:lnTo>
                    <a:lnTo>
                      <a:pt x="223" y="1071"/>
                    </a:lnTo>
                    <a:lnTo>
                      <a:pt x="278" y="1111"/>
                    </a:lnTo>
                    <a:lnTo>
                      <a:pt x="339" y="1149"/>
                    </a:lnTo>
                    <a:lnTo>
                      <a:pt x="404" y="1184"/>
                    </a:lnTo>
                    <a:lnTo>
                      <a:pt x="474" y="1216"/>
                    </a:lnTo>
                    <a:lnTo>
                      <a:pt x="548" y="1245"/>
                    </a:lnTo>
                    <a:lnTo>
                      <a:pt x="626" y="1271"/>
                    </a:lnTo>
                    <a:lnTo>
                      <a:pt x="707" y="1293"/>
                    </a:lnTo>
                    <a:lnTo>
                      <a:pt x="792" y="1312"/>
                    </a:lnTo>
                    <a:lnTo>
                      <a:pt x="879" y="1327"/>
                    </a:lnTo>
                    <a:lnTo>
                      <a:pt x="970" y="1337"/>
                    </a:lnTo>
                    <a:lnTo>
                      <a:pt x="1063" y="1344"/>
                    </a:lnTo>
                    <a:lnTo>
                      <a:pt x="1158" y="1346"/>
                    </a:lnTo>
                    <a:lnTo>
                      <a:pt x="1253" y="1344"/>
                    </a:lnTo>
                    <a:lnTo>
                      <a:pt x="1346" y="1337"/>
                    </a:lnTo>
                    <a:lnTo>
                      <a:pt x="1436" y="1327"/>
                    </a:lnTo>
                    <a:lnTo>
                      <a:pt x="1524" y="1312"/>
                    </a:lnTo>
                    <a:lnTo>
                      <a:pt x="1608" y="1293"/>
                    </a:lnTo>
                    <a:lnTo>
                      <a:pt x="1690" y="1271"/>
                    </a:lnTo>
                    <a:lnTo>
                      <a:pt x="1768" y="1245"/>
                    </a:lnTo>
                    <a:lnTo>
                      <a:pt x="1842" y="1216"/>
                    </a:lnTo>
                    <a:lnTo>
                      <a:pt x="1911" y="1184"/>
                    </a:lnTo>
                    <a:lnTo>
                      <a:pt x="1976" y="1149"/>
                    </a:lnTo>
                    <a:lnTo>
                      <a:pt x="2037" y="1111"/>
                    </a:lnTo>
                    <a:lnTo>
                      <a:pt x="2092" y="1071"/>
                    </a:lnTo>
                    <a:lnTo>
                      <a:pt x="2142" y="1028"/>
                    </a:lnTo>
                    <a:lnTo>
                      <a:pt x="2186" y="982"/>
                    </a:lnTo>
                    <a:lnTo>
                      <a:pt x="2225" y="935"/>
                    </a:lnTo>
                    <a:lnTo>
                      <a:pt x="2282" y="835"/>
                    </a:lnTo>
                    <a:lnTo>
                      <a:pt x="2312" y="728"/>
                    </a:lnTo>
                    <a:lnTo>
                      <a:pt x="2316" y="673"/>
                    </a:lnTo>
                    <a:lnTo>
                      <a:pt x="2312" y="618"/>
                    </a:lnTo>
                    <a:lnTo>
                      <a:pt x="2282" y="511"/>
                    </a:lnTo>
                    <a:lnTo>
                      <a:pt x="2225" y="411"/>
                    </a:lnTo>
                    <a:lnTo>
                      <a:pt x="2186" y="364"/>
                    </a:lnTo>
                    <a:lnTo>
                      <a:pt x="2142" y="318"/>
                    </a:lnTo>
                    <a:lnTo>
                      <a:pt x="2092" y="275"/>
                    </a:lnTo>
                    <a:lnTo>
                      <a:pt x="2037" y="235"/>
                    </a:lnTo>
                    <a:lnTo>
                      <a:pt x="1976" y="197"/>
                    </a:lnTo>
                    <a:lnTo>
                      <a:pt x="1911" y="162"/>
                    </a:lnTo>
                    <a:lnTo>
                      <a:pt x="1842" y="130"/>
                    </a:lnTo>
                    <a:lnTo>
                      <a:pt x="1768" y="101"/>
                    </a:lnTo>
                    <a:lnTo>
                      <a:pt x="1690" y="75"/>
                    </a:lnTo>
                    <a:lnTo>
                      <a:pt x="1608" y="53"/>
                    </a:lnTo>
                    <a:lnTo>
                      <a:pt x="1524" y="34"/>
                    </a:lnTo>
                    <a:lnTo>
                      <a:pt x="1436" y="19"/>
                    </a:lnTo>
                    <a:lnTo>
                      <a:pt x="1346" y="9"/>
                    </a:lnTo>
                    <a:lnTo>
                      <a:pt x="1253" y="2"/>
                    </a:lnTo>
                    <a:lnTo>
                      <a:pt x="1158" y="0"/>
                    </a:lnTo>
                    <a:close/>
                  </a:path>
                </a:pathLst>
              </a:custGeom>
              <a:solidFill>
                <a:srgbClr val="A1D9F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grpSp>
            <p:nvGrpSpPr>
              <p:cNvPr id="138" name="Groupe 137"/>
              <p:cNvGrpSpPr/>
              <p:nvPr/>
            </p:nvGrpSpPr>
            <p:grpSpPr>
              <a:xfrm>
                <a:off x="262507" y="370097"/>
                <a:ext cx="1929461" cy="998490"/>
                <a:chOff x="285085" y="358808"/>
                <a:chExt cx="1929461" cy="998490"/>
              </a:xfrm>
            </p:grpSpPr>
            <p:sp>
              <p:nvSpPr>
                <p:cNvPr id="134" name="Freeform 98"/>
                <p:cNvSpPr>
                  <a:spLocks/>
                </p:cNvSpPr>
                <p:nvPr/>
              </p:nvSpPr>
              <p:spPr bwMode="auto">
                <a:xfrm>
                  <a:off x="285085" y="358808"/>
                  <a:ext cx="1929461" cy="998490"/>
                </a:xfrm>
                <a:custGeom>
                  <a:avLst/>
                  <a:gdLst/>
                  <a:ahLst/>
                  <a:cxnLst>
                    <a:cxn ang="0">
                      <a:pos x="1063" y="2"/>
                    </a:cxn>
                    <a:cxn ang="0">
                      <a:pos x="879" y="19"/>
                    </a:cxn>
                    <a:cxn ang="0">
                      <a:pos x="707" y="53"/>
                    </a:cxn>
                    <a:cxn ang="0">
                      <a:pos x="548" y="101"/>
                    </a:cxn>
                    <a:cxn ang="0">
                      <a:pos x="404" y="162"/>
                    </a:cxn>
                    <a:cxn ang="0">
                      <a:pos x="278" y="235"/>
                    </a:cxn>
                    <a:cxn ang="0">
                      <a:pos x="173" y="318"/>
                    </a:cxn>
                    <a:cxn ang="0">
                      <a:pos x="91" y="411"/>
                    </a:cxn>
                    <a:cxn ang="0">
                      <a:pos x="4" y="618"/>
                    </a:cxn>
                    <a:cxn ang="0">
                      <a:pos x="4" y="728"/>
                    </a:cxn>
                    <a:cxn ang="0">
                      <a:pos x="91" y="935"/>
                    </a:cxn>
                    <a:cxn ang="0">
                      <a:pos x="173" y="1028"/>
                    </a:cxn>
                    <a:cxn ang="0">
                      <a:pos x="278" y="1111"/>
                    </a:cxn>
                    <a:cxn ang="0">
                      <a:pos x="404" y="1184"/>
                    </a:cxn>
                    <a:cxn ang="0">
                      <a:pos x="548" y="1245"/>
                    </a:cxn>
                    <a:cxn ang="0">
                      <a:pos x="707" y="1293"/>
                    </a:cxn>
                    <a:cxn ang="0">
                      <a:pos x="879" y="1327"/>
                    </a:cxn>
                    <a:cxn ang="0">
                      <a:pos x="1063" y="1344"/>
                    </a:cxn>
                    <a:cxn ang="0">
                      <a:pos x="1253" y="1344"/>
                    </a:cxn>
                    <a:cxn ang="0">
                      <a:pos x="1436" y="1327"/>
                    </a:cxn>
                    <a:cxn ang="0">
                      <a:pos x="1608" y="1293"/>
                    </a:cxn>
                    <a:cxn ang="0">
                      <a:pos x="1768" y="1245"/>
                    </a:cxn>
                    <a:cxn ang="0">
                      <a:pos x="1911" y="1184"/>
                    </a:cxn>
                    <a:cxn ang="0">
                      <a:pos x="2037" y="1111"/>
                    </a:cxn>
                    <a:cxn ang="0">
                      <a:pos x="2142" y="1028"/>
                    </a:cxn>
                    <a:cxn ang="0">
                      <a:pos x="2225" y="935"/>
                    </a:cxn>
                    <a:cxn ang="0">
                      <a:pos x="2312" y="728"/>
                    </a:cxn>
                    <a:cxn ang="0">
                      <a:pos x="2312" y="618"/>
                    </a:cxn>
                    <a:cxn ang="0">
                      <a:pos x="2225" y="411"/>
                    </a:cxn>
                    <a:cxn ang="0">
                      <a:pos x="2142" y="318"/>
                    </a:cxn>
                    <a:cxn ang="0">
                      <a:pos x="2037" y="235"/>
                    </a:cxn>
                    <a:cxn ang="0">
                      <a:pos x="1911" y="162"/>
                    </a:cxn>
                    <a:cxn ang="0">
                      <a:pos x="1768" y="101"/>
                    </a:cxn>
                    <a:cxn ang="0">
                      <a:pos x="1608" y="53"/>
                    </a:cxn>
                    <a:cxn ang="0">
                      <a:pos x="1436" y="19"/>
                    </a:cxn>
                    <a:cxn ang="0">
                      <a:pos x="1253" y="2"/>
                    </a:cxn>
                  </a:cxnLst>
                  <a:rect l="0" t="0" r="r" b="b"/>
                  <a:pathLst>
                    <a:path w="2316" h="1347">
                      <a:moveTo>
                        <a:pt x="1158" y="0"/>
                      </a:moveTo>
                      <a:lnTo>
                        <a:pt x="1063" y="2"/>
                      </a:lnTo>
                      <a:lnTo>
                        <a:pt x="970" y="9"/>
                      </a:lnTo>
                      <a:lnTo>
                        <a:pt x="879" y="19"/>
                      </a:lnTo>
                      <a:lnTo>
                        <a:pt x="792" y="34"/>
                      </a:lnTo>
                      <a:lnTo>
                        <a:pt x="707" y="53"/>
                      </a:lnTo>
                      <a:lnTo>
                        <a:pt x="625" y="75"/>
                      </a:lnTo>
                      <a:lnTo>
                        <a:pt x="548" y="101"/>
                      </a:lnTo>
                      <a:lnTo>
                        <a:pt x="474" y="130"/>
                      </a:lnTo>
                      <a:lnTo>
                        <a:pt x="404" y="162"/>
                      </a:lnTo>
                      <a:lnTo>
                        <a:pt x="339" y="197"/>
                      </a:lnTo>
                      <a:lnTo>
                        <a:pt x="278" y="235"/>
                      </a:lnTo>
                      <a:lnTo>
                        <a:pt x="223" y="275"/>
                      </a:lnTo>
                      <a:lnTo>
                        <a:pt x="173" y="318"/>
                      </a:lnTo>
                      <a:lnTo>
                        <a:pt x="129" y="364"/>
                      </a:lnTo>
                      <a:lnTo>
                        <a:pt x="91" y="411"/>
                      </a:lnTo>
                      <a:lnTo>
                        <a:pt x="33" y="511"/>
                      </a:lnTo>
                      <a:lnTo>
                        <a:pt x="4" y="618"/>
                      </a:lnTo>
                      <a:lnTo>
                        <a:pt x="0" y="673"/>
                      </a:lnTo>
                      <a:lnTo>
                        <a:pt x="4" y="728"/>
                      </a:lnTo>
                      <a:lnTo>
                        <a:pt x="33" y="835"/>
                      </a:lnTo>
                      <a:lnTo>
                        <a:pt x="91" y="935"/>
                      </a:lnTo>
                      <a:lnTo>
                        <a:pt x="129" y="982"/>
                      </a:lnTo>
                      <a:lnTo>
                        <a:pt x="173" y="1028"/>
                      </a:lnTo>
                      <a:lnTo>
                        <a:pt x="223" y="1071"/>
                      </a:lnTo>
                      <a:lnTo>
                        <a:pt x="278" y="1111"/>
                      </a:lnTo>
                      <a:lnTo>
                        <a:pt x="339" y="1149"/>
                      </a:lnTo>
                      <a:lnTo>
                        <a:pt x="404" y="1184"/>
                      </a:lnTo>
                      <a:lnTo>
                        <a:pt x="474" y="1216"/>
                      </a:lnTo>
                      <a:lnTo>
                        <a:pt x="548" y="1245"/>
                      </a:lnTo>
                      <a:lnTo>
                        <a:pt x="625" y="1271"/>
                      </a:lnTo>
                      <a:lnTo>
                        <a:pt x="707" y="1293"/>
                      </a:lnTo>
                      <a:lnTo>
                        <a:pt x="792" y="1312"/>
                      </a:lnTo>
                      <a:lnTo>
                        <a:pt x="879" y="1327"/>
                      </a:lnTo>
                      <a:lnTo>
                        <a:pt x="970" y="1337"/>
                      </a:lnTo>
                      <a:lnTo>
                        <a:pt x="1063" y="1344"/>
                      </a:lnTo>
                      <a:lnTo>
                        <a:pt x="1158" y="1346"/>
                      </a:lnTo>
                      <a:lnTo>
                        <a:pt x="1253" y="1344"/>
                      </a:lnTo>
                      <a:lnTo>
                        <a:pt x="1345" y="1337"/>
                      </a:lnTo>
                      <a:lnTo>
                        <a:pt x="1436" y="1327"/>
                      </a:lnTo>
                      <a:lnTo>
                        <a:pt x="1524" y="1312"/>
                      </a:lnTo>
                      <a:lnTo>
                        <a:pt x="1608" y="1293"/>
                      </a:lnTo>
                      <a:lnTo>
                        <a:pt x="1690" y="1271"/>
                      </a:lnTo>
                      <a:lnTo>
                        <a:pt x="1768" y="1245"/>
                      </a:lnTo>
                      <a:lnTo>
                        <a:pt x="1842" y="1216"/>
                      </a:lnTo>
                      <a:lnTo>
                        <a:pt x="1911" y="1184"/>
                      </a:lnTo>
                      <a:lnTo>
                        <a:pt x="1976" y="1149"/>
                      </a:lnTo>
                      <a:lnTo>
                        <a:pt x="2037" y="1111"/>
                      </a:lnTo>
                      <a:lnTo>
                        <a:pt x="2092" y="1071"/>
                      </a:lnTo>
                      <a:lnTo>
                        <a:pt x="2142" y="1028"/>
                      </a:lnTo>
                      <a:lnTo>
                        <a:pt x="2186" y="982"/>
                      </a:lnTo>
                      <a:lnTo>
                        <a:pt x="2225" y="935"/>
                      </a:lnTo>
                      <a:lnTo>
                        <a:pt x="2282" y="835"/>
                      </a:lnTo>
                      <a:lnTo>
                        <a:pt x="2312" y="728"/>
                      </a:lnTo>
                      <a:lnTo>
                        <a:pt x="2316" y="673"/>
                      </a:lnTo>
                      <a:lnTo>
                        <a:pt x="2312" y="618"/>
                      </a:lnTo>
                      <a:lnTo>
                        <a:pt x="2282" y="511"/>
                      </a:lnTo>
                      <a:lnTo>
                        <a:pt x="2225" y="411"/>
                      </a:lnTo>
                      <a:lnTo>
                        <a:pt x="2186" y="364"/>
                      </a:lnTo>
                      <a:lnTo>
                        <a:pt x="2142" y="318"/>
                      </a:lnTo>
                      <a:lnTo>
                        <a:pt x="2092" y="275"/>
                      </a:lnTo>
                      <a:lnTo>
                        <a:pt x="2037" y="235"/>
                      </a:lnTo>
                      <a:lnTo>
                        <a:pt x="1976" y="197"/>
                      </a:lnTo>
                      <a:lnTo>
                        <a:pt x="1911" y="162"/>
                      </a:lnTo>
                      <a:lnTo>
                        <a:pt x="1842" y="130"/>
                      </a:lnTo>
                      <a:lnTo>
                        <a:pt x="1768" y="101"/>
                      </a:lnTo>
                      <a:lnTo>
                        <a:pt x="1690" y="75"/>
                      </a:lnTo>
                      <a:lnTo>
                        <a:pt x="1608" y="53"/>
                      </a:lnTo>
                      <a:lnTo>
                        <a:pt x="1524" y="34"/>
                      </a:lnTo>
                      <a:lnTo>
                        <a:pt x="1436" y="19"/>
                      </a:lnTo>
                      <a:lnTo>
                        <a:pt x="1345" y="9"/>
                      </a:lnTo>
                      <a:lnTo>
                        <a:pt x="1253" y="2"/>
                      </a:lnTo>
                      <a:lnTo>
                        <a:pt x="1158" y="0"/>
                      </a:lnTo>
                      <a:close/>
                    </a:path>
                  </a:pathLst>
                </a:custGeom>
                <a:solidFill>
                  <a:srgbClr val="A1D9F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33" name="ZoneTexte 132"/>
                <p:cNvSpPr txBox="1"/>
                <p:nvPr/>
              </p:nvSpPr>
              <p:spPr>
                <a:xfrm>
                  <a:off x="357158" y="500042"/>
                  <a:ext cx="1785950" cy="738664"/>
                </a:xfrm>
                <a:prstGeom prst="rect">
                  <a:avLst/>
                </a:prstGeom>
                <a:noFill/>
              </p:spPr>
              <p:txBody>
                <a:bodyPr wrap="square" rtlCol="0">
                  <a:spAutoFit/>
                </a:bodyPr>
                <a:lstStyle/>
                <a:p>
                  <a:r>
                    <a:rPr lang="fr-FR" sz="1400" b="1" dirty="0" smtClean="0">
                      <a:latin typeface="Times New Roman" pitchFamily="18" charset="0"/>
                      <a:cs typeface="Times New Roman" pitchFamily="18" charset="0"/>
                    </a:rPr>
                    <a:t>Recharge Artificielle</a:t>
                  </a:r>
                </a:p>
                <a:p>
                  <a:pPr algn="ctr"/>
                  <a:r>
                    <a:rPr lang="fr-FR" sz="1400" dirty="0" smtClean="0">
                      <a:latin typeface="Times New Roman" pitchFamily="18" charset="0"/>
                      <a:cs typeface="Times New Roman" pitchFamily="18" charset="0"/>
                    </a:rPr>
                    <a:t>(Pertes par irrigation, rejet eau usée).</a:t>
                  </a:r>
                  <a:endParaRPr lang="fr-FR" sz="1400" dirty="0">
                    <a:latin typeface="Times New Roman" pitchFamily="18" charset="0"/>
                    <a:cs typeface="Times New Roman" pitchFamily="18" charset="0"/>
                  </a:endParaRPr>
                </a:p>
              </p:txBody>
            </p:sp>
          </p:grpSp>
          <p:cxnSp>
            <p:nvCxnSpPr>
              <p:cNvPr id="140" name="Connecteur droit avec flèche 139"/>
              <p:cNvCxnSpPr/>
              <p:nvPr/>
            </p:nvCxnSpPr>
            <p:spPr>
              <a:xfrm>
                <a:off x="1191836" y="1368587"/>
                <a:ext cx="1500198" cy="357190"/>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grpSp>
            <p:nvGrpSpPr>
              <p:cNvPr id="142" name="Groupe 141"/>
              <p:cNvGrpSpPr/>
              <p:nvPr/>
            </p:nvGrpSpPr>
            <p:grpSpPr>
              <a:xfrm>
                <a:off x="3049224" y="368455"/>
                <a:ext cx="1955108" cy="998490"/>
                <a:chOff x="3071802" y="357166"/>
                <a:chExt cx="1955108" cy="998490"/>
              </a:xfrm>
            </p:grpSpPr>
            <p:sp>
              <p:nvSpPr>
                <p:cNvPr id="132" name="Freeform 98"/>
                <p:cNvSpPr>
                  <a:spLocks/>
                </p:cNvSpPr>
                <p:nvPr/>
              </p:nvSpPr>
              <p:spPr bwMode="auto">
                <a:xfrm>
                  <a:off x="3071802" y="357166"/>
                  <a:ext cx="1929461" cy="998490"/>
                </a:xfrm>
                <a:custGeom>
                  <a:avLst/>
                  <a:gdLst/>
                  <a:ahLst/>
                  <a:cxnLst>
                    <a:cxn ang="0">
                      <a:pos x="1063" y="2"/>
                    </a:cxn>
                    <a:cxn ang="0">
                      <a:pos x="879" y="19"/>
                    </a:cxn>
                    <a:cxn ang="0">
                      <a:pos x="707" y="53"/>
                    </a:cxn>
                    <a:cxn ang="0">
                      <a:pos x="548" y="101"/>
                    </a:cxn>
                    <a:cxn ang="0">
                      <a:pos x="404" y="162"/>
                    </a:cxn>
                    <a:cxn ang="0">
                      <a:pos x="278" y="235"/>
                    </a:cxn>
                    <a:cxn ang="0">
                      <a:pos x="173" y="318"/>
                    </a:cxn>
                    <a:cxn ang="0">
                      <a:pos x="91" y="411"/>
                    </a:cxn>
                    <a:cxn ang="0">
                      <a:pos x="4" y="618"/>
                    </a:cxn>
                    <a:cxn ang="0">
                      <a:pos x="4" y="728"/>
                    </a:cxn>
                    <a:cxn ang="0">
                      <a:pos x="91" y="935"/>
                    </a:cxn>
                    <a:cxn ang="0">
                      <a:pos x="173" y="1028"/>
                    </a:cxn>
                    <a:cxn ang="0">
                      <a:pos x="278" y="1111"/>
                    </a:cxn>
                    <a:cxn ang="0">
                      <a:pos x="404" y="1184"/>
                    </a:cxn>
                    <a:cxn ang="0">
                      <a:pos x="548" y="1245"/>
                    </a:cxn>
                    <a:cxn ang="0">
                      <a:pos x="707" y="1293"/>
                    </a:cxn>
                    <a:cxn ang="0">
                      <a:pos x="879" y="1327"/>
                    </a:cxn>
                    <a:cxn ang="0">
                      <a:pos x="1063" y="1344"/>
                    </a:cxn>
                    <a:cxn ang="0">
                      <a:pos x="1253" y="1344"/>
                    </a:cxn>
                    <a:cxn ang="0">
                      <a:pos x="1436" y="1327"/>
                    </a:cxn>
                    <a:cxn ang="0">
                      <a:pos x="1608" y="1293"/>
                    </a:cxn>
                    <a:cxn ang="0">
                      <a:pos x="1768" y="1245"/>
                    </a:cxn>
                    <a:cxn ang="0">
                      <a:pos x="1911" y="1184"/>
                    </a:cxn>
                    <a:cxn ang="0">
                      <a:pos x="2037" y="1111"/>
                    </a:cxn>
                    <a:cxn ang="0">
                      <a:pos x="2142" y="1028"/>
                    </a:cxn>
                    <a:cxn ang="0">
                      <a:pos x="2225" y="935"/>
                    </a:cxn>
                    <a:cxn ang="0">
                      <a:pos x="2312" y="728"/>
                    </a:cxn>
                    <a:cxn ang="0">
                      <a:pos x="2312" y="618"/>
                    </a:cxn>
                    <a:cxn ang="0">
                      <a:pos x="2225" y="411"/>
                    </a:cxn>
                    <a:cxn ang="0">
                      <a:pos x="2142" y="318"/>
                    </a:cxn>
                    <a:cxn ang="0">
                      <a:pos x="2037" y="235"/>
                    </a:cxn>
                    <a:cxn ang="0">
                      <a:pos x="1911" y="162"/>
                    </a:cxn>
                    <a:cxn ang="0">
                      <a:pos x="1768" y="101"/>
                    </a:cxn>
                    <a:cxn ang="0">
                      <a:pos x="1608" y="53"/>
                    </a:cxn>
                    <a:cxn ang="0">
                      <a:pos x="1436" y="19"/>
                    </a:cxn>
                    <a:cxn ang="0">
                      <a:pos x="1253" y="2"/>
                    </a:cxn>
                  </a:cxnLst>
                  <a:rect l="0" t="0" r="r" b="b"/>
                  <a:pathLst>
                    <a:path w="2316" h="1347">
                      <a:moveTo>
                        <a:pt x="1158" y="0"/>
                      </a:moveTo>
                      <a:lnTo>
                        <a:pt x="1063" y="2"/>
                      </a:lnTo>
                      <a:lnTo>
                        <a:pt x="970" y="9"/>
                      </a:lnTo>
                      <a:lnTo>
                        <a:pt x="879" y="19"/>
                      </a:lnTo>
                      <a:lnTo>
                        <a:pt x="792" y="34"/>
                      </a:lnTo>
                      <a:lnTo>
                        <a:pt x="707" y="53"/>
                      </a:lnTo>
                      <a:lnTo>
                        <a:pt x="625" y="75"/>
                      </a:lnTo>
                      <a:lnTo>
                        <a:pt x="548" y="101"/>
                      </a:lnTo>
                      <a:lnTo>
                        <a:pt x="474" y="130"/>
                      </a:lnTo>
                      <a:lnTo>
                        <a:pt x="404" y="162"/>
                      </a:lnTo>
                      <a:lnTo>
                        <a:pt x="339" y="197"/>
                      </a:lnTo>
                      <a:lnTo>
                        <a:pt x="278" y="235"/>
                      </a:lnTo>
                      <a:lnTo>
                        <a:pt x="223" y="275"/>
                      </a:lnTo>
                      <a:lnTo>
                        <a:pt x="173" y="318"/>
                      </a:lnTo>
                      <a:lnTo>
                        <a:pt x="129" y="364"/>
                      </a:lnTo>
                      <a:lnTo>
                        <a:pt x="91" y="411"/>
                      </a:lnTo>
                      <a:lnTo>
                        <a:pt x="33" y="511"/>
                      </a:lnTo>
                      <a:lnTo>
                        <a:pt x="4" y="618"/>
                      </a:lnTo>
                      <a:lnTo>
                        <a:pt x="0" y="673"/>
                      </a:lnTo>
                      <a:lnTo>
                        <a:pt x="4" y="728"/>
                      </a:lnTo>
                      <a:lnTo>
                        <a:pt x="33" y="835"/>
                      </a:lnTo>
                      <a:lnTo>
                        <a:pt x="91" y="935"/>
                      </a:lnTo>
                      <a:lnTo>
                        <a:pt x="129" y="982"/>
                      </a:lnTo>
                      <a:lnTo>
                        <a:pt x="173" y="1028"/>
                      </a:lnTo>
                      <a:lnTo>
                        <a:pt x="223" y="1071"/>
                      </a:lnTo>
                      <a:lnTo>
                        <a:pt x="278" y="1111"/>
                      </a:lnTo>
                      <a:lnTo>
                        <a:pt x="339" y="1149"/>
                      </a:lnTo>
                      <a:lnTo>
                        <a:pt x="404" y="1184"/>
                      </a:lnTo>
                      <a:lnTo>
                        <a:pt x="474" y="1216"/>
                      </a:lnTo>
                      <a:lnTo>
                        <a:pt x="548" y="1245"/>
                      </a:lnTo>
                      <a:lnTo>
                        <a:pt x="625" y="1271"/>
                      </a:lnTo>
                      <a:lnTo>
                        <a:pt x="707" y="1293"/>
                      </a:lnTo>
                      <a:lnTo>
                        <a:pt x="792" y="1312"/>
                      </a:lnTo>
                      <a:lnTo>
                        <a:pt x="879" y="1327"/>
                      </a:lnTo>
                      <a:lnTo>
                        <a:pt x="970" y="1337"/>
                      </a:lnTo>
                      <a:lnTo>
                        <a:pt x="1063" y="1344"/>
                      </a:lnTo>
                      <a:lnTo>
                        <a:pt x="1158" y="1346"/>
                      </a:lnTo>
                      <a:lnTo>
                        <a:pt x="1253" y="1344"/>
                      </a:lnTo>
                      <a:lnTo>
                        <a:pt x="1345" y="1337"/>
                      </a:lnTo>
                      <a:lnTo>
                        <a:pt x="1436" y="1327"/>
                      </a:lnTo>
                      <a:lnTo>
                        <a:pt x="1524" y="1312"/>
                      </a:lnTo>
                      <a:lnTo>
                        <a:pt x="1608" y="1293"/>
                      </a:lnTo>
                      <a:lnTo>
                        <a:pt x="1690" y="1271"/>
                      </a:lnTo>
                      <a:lnTo>
                        <a:pt x="1768" y="1245"/>
                      </a:lnTo>
                      <a:lnTo>
                        <a:pt x="1842" y="1216"/>
                      </a:lnTo>
                      <a:lnTo>
                        <a:pt x="1911" y="1184"/>
                      </a:lnTo>
                      <a:lnTo>
                        <a:pt x="1976" y="1149"/>
                      </a:lnTo>
                      <a:lnTo>
                        <a:pt x="2037" y="1111"/>
                      </a:lnTo>
                      <a:lnTo>
                        <a:pt x="2092" y="1071"/>
                      </a:lnTo>
                      <a:lnTo>
                        <a:pt x="2142" y="1028"/>
                      </a:lnTo>
                      <a:lnTo>
                        <a:pt x="2186" y="982"/>
                      </a:lnTo>
                      <a:lnTo>
                        <a:pt x="2225" y="935"/>
                      </a:lnTo>
                      <a:lnTo>
                        <a:pt x="2282" y="835"/>
                      </a:lnTo>
                      <a:lnTo>
                        <a:pt x="2312" y="728"/>
                      </a:lnTo>
                      <a:lnTo>
                        <a:pt x="2316" y="673"/>
                      </a:lnTo>
                      <a:lnTo>
                        <a:pt x="2312" y="618"/>
                      </a:lnTo>
                      <a:lnTo>
                        <a:pt x="2282" y="511"/>
                      </a:lnTo>
                      <a:lnTo>
                        <a:pt x="2225" y="411"/>
                      </a:lnTo>
                      <a:lnTo>
                        <a:pt x="2186" y="364"/>
                      </a:lnTo>
                      <a:lnTo>
                        <a:pt x="2142" y="318"/>
                      </a:lnTo>
                      <a:lnTo>
                        <a:pt x="2092" y="275"/>
                      </a:lnTo>
                      <a:lnTo>
                        <a:pt x="2037" y="235"/>
                      </a:lnTo>
                      <a:lnTo>
                        <a:pt x="1976" y="197"/>
                      </a:lnTo>
                      <a:lnTo>
                        <a:pt x="1911" y="162"/>
                      </a:lnTo>
                      <a:lnTo>
                        <a:pt x="1842" y="130"/>
                      </a:lnTo>
                      <a:lnTo>
                        <a:pt x="1768" y="101"/>
                      </a:lnTo>
                      <a:lnTo>
                        <a:pt x="1690" y="75"/>
                      </a:lnTo>
                      <a:lnTo>
                        <a:pt x="1608" y="53"/>
                      </a:lnTo>
                      <a:lnTo>
                        <a:pt x="1524" y="34"/>
                      </a:lnTo>
                      <a:lnTo>
                        <a:pt x="1436" y="19"/>
                      </a:lnTo>
                      <a:lnTo>
                        <a:pt x="1345" y="9"/>
                      </a:lnTo>
                      <a:lnTo>
                        <a:pt x="1253" y="2"/>
                      </a:lnTo>
                      <a:lnTo>
                        <a:pt x="1158" y="0"/>
                      </a:lnTo>
                      <a:close/>
                    </a:path>
                  </a:pathLst>
                </a:custGeom>
                <a:solidFill>
                  <a:srgbClr val="A1D9F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1" name="ZoneTexte 140"/>
                <p:cNvSpPr txBox="1"/>
                <p:nvPr/>
              </p:nvSpPr>
              <p:spPr>
                <a:xfrm>
                  <a:off x="3098084" y="466175"/>
                  <a:ext cx="1928826" cy="738664"/>
                </a:xfrm>
                <a:prstGeom prst="rect">
                  <a:avLst/>
                </a:prstGeom>
                <a:noFill/>
              </p:spPr>
              <p:txBody>
                <a:bodyPr wrap="square" rtlCol="0">
                  <a:spAutoFit/>
                </a:bodyPr>
                <a:lstStyle/>
                <a:p>
                  <a:pPr algn="ctr"/>
                  <a:r>
                    <a:rPr lang="fr-FR" sz="1400" b="1" dirty="0" smtClean="0">
                      <a:latin typeface="Times New Roman" pitchFamily="18" charset="0"/>
                      <a:cs typeface="Times New Roman" pitchFamily="18" charset="0"/>
                    </a:rPr>
                    <a:t>Recharge Naturelle</a:t>
                  </a:r>
                </a:p>
                <a:p>
                  <a:pPr algn="ctr"/>
                  <a:r>
                    <a:rPr lang="fr-FR" sz="1400" dirty="0" smtClean="0">
                      <a:latin typeface="Times New Roman" pitchFamily="18" charset="0"/>
                      <a:cs typeface="Times New Roman" pitchFamily="18" charset="0"/>
                    </a:rPr>
                    <a:t>(Excès pluie, infiltration </a:t>
                  </a:r>
                </a:p>
                <a:p>
                  <a:pPr algn="ctr"/>
                  <a:r>
                    <a:rPr lang="fr-FR" sz="1400" dirty="0" smtClean="0">
                      <a:latin typeface="Times New Roman" pitchFamily="18" charset="0"/>
                      <a:cs typeface="Times New Roman" pitchFamily="18" charset="0"/>
                    </a:rPr>
                    <a:t>eau de surface).</a:t>
                  </a:r>
                  <a:endParaRPr lang="fr-FR" sz="1400" dirty="0">
                    <a:latin typeface="Times New Roman" pitchFamily="18" charset="0"/>
                    <a:cs typeface="Times New Roman" pitchFamily="18" charset="0"/>
                  </a:endParaRPr>
                </a:p>
              </p:txBody>
            </p:sp>
          </p:grpSp>
          <p:grpSp>
            <p:nvGrpSpPr>
              <p:cNvPr id="144" name="Groupe 143"/>
              <p:cNvGrpSpPr/>
              <p:nvPr/>
            </p:nvGrpSpPr>
            <p:grpSpPr>
              <a:xfrm>
                <a:off x="5549554" y="368455"/>
                <a:ext cx="2428892" cy="1021841"/>
                <a:chOff x="5572132" y="357166"/>
                <a:chExt cx="2428892" cy="1021841"/>
              </a:xfrm>
            </p:grpSpPr>
            <p:sp>
              <p:nvSpPr>
                <p:cNvPr id="135" name="Freeform 98"/>
                <p:cNvSpPr>
                  <a:spLocks/>
                </p:cNvSpPr>
                <p:nvPr/>
              </p:nvSpPr>
              <p:spPr bwMode="auto">
                <a:xfrm>
                  <a:off x="5785811" y="357166"/>
                  <a:ext cx="1929461" cy="998490"/>
                </a:xfrm>
                <a:custGeom>
                  <a:avLst/>
                  <a:gdLst/>
                  <a:ahLst/>
                  <a:cxnLst>
                    <a:cxn ang="0">
                      <a:pos x="1063" y="2"/>
                    </a:cxn>
                    <a:cxn ang="0">
                      <a:pos x="879" y="19"/>
                    </a:cxn>
                    <a:cxn ang="0">
                      <a:pos x="707" y="53"/>
                    </a:cxn>
                    <a:cxn ang="0">
                      <a:pos x="548" y="101"/>
                    </a:cxn>
                    <a:cxn ang="0">
                      <a:pos x="404" y="162"/>
                    </a:cxn>
                    <a:cxn ang="0">
                      <a:pos x="278" y="235"/>
                    </a:cxn>
                    <a:cxn ang="0">
                      <a:pos x="173" y="318"/>
                    </a:cxn>
                    <a:cxn ang="0">
                      <a:pos x="91" y="411"/>
                    </a:cxn>
                    <a:cxn ang="0">
                      <a:pos x="4" y="618"/>
                    </a:cxn>
                    <a:cxn ang="0">
                      <a:pos x="4" y="728"/>
                    </a:cxn>
                    <a:cxn ang="0">
                      <a:pos x="91" y="935"/>
                    </a:cxn>
                    <a:cxn ang="0">
                      <a:pos x="173" y="1028"/>
                    </a:cxn>
                    <a:cxn ang="0">
                      <a:pos x="278" y="1111"/>
                    </a:cxn>
                    <a:cxn ang="0">
                      <a:pos x="404" y="1184"/>
                    </a:cxn>
                    <a:cxn ang="0">
                      <a:pos x="548" y="1245"/>
                    </a:cxn>
                    <a:cxn ang="0">
                      <a:pos x="707" y="1293"/>
                    </a:cxn>
                    <a:cxn ang="0">
                      <a:pos x="879" y="1327"/>
                    </a:cxn>
                    <a:cxn ang="0">
                      <a:pos x="1063" y="1344"/>
                    </a:cxn>
                    <a:cxn ang="0">
                      <a:pos x="1253" y="1344"/>
                    </a:cxn>
                    <a:cxn ang="0">
                      <a:pos x="1436" y="1327"/>
                    </a:cxn>
                    <a:cxn ang="0">
                      <a:pos x="1608" y="1293"/>
                    </a:cxn>
                    <a:cxn ang="0">
                      <a:pos x="1768" y="1245"/>
                    </a:cxn>
                    <a:cxn ang="0">
                      <a:pos x="1911" y="1184"/>
                    </a:cxn>
                    <a:cxn ang="0">
                      <a:pos x="2037" y="1111"/>
                    </a:cxn>
                    <a:cxn ang="0">
                      <a:pos x="2142" y="1028"/>
                    </a:cxn>
                    <a:cxn ang="0">
                      <a:pos x="2225" y="935"/>
                    </a:cxn>
                    <a:cxn ang="0">
                      <a:pos x="2312" y="728"/>
                    </a:cxn>
                    <a:cxn ang="0">
                      <a:pos x="2312" y="618"/>
                    </a:cxn>
                    <a:cxn ang="0">
                      <a:pos x="2225" y="411"/>
                    </a:cxn>
                    <a:cxn ang="0">
                      <a:pos x="2142" y="318"/>
                    </a:cxn>
                    <a:cxn ang="0">
                      <a:pos x="2037" y="235"/>
                    </a:cxn>
                    <a:cxn ang="0">
                      <a:pos x="1911" y="162"/>
                    </a:cxn>
                    <a:cxn ang="0">
                      <a:pos x="1768" y="101"/>
                    </a:cxn>
                    <a:cxn ang="0">
                      <a:pos x="1608" y="53"/>
                    </a:cxn>
                    <a:cxn ang="0">
                      <a:pos x="1436" y="19"/>
                    </a:cxn>
                    <a:cxn ang="0">
                      <a:pos x="1253" y="2"/>
                    </a:cxn>
                  </a:cxnLst>
                  <a:rect l="0" t="0" r="r" b="b"/>
                  <a:pathLst>
                    <a:path w="2316" h="1347">
                      <a:moveTo>
                        <a:pt x="1158" y="0"/>
                      </a:moveTo>
                      <a:lnTo>
                        <a:pt x="1063" y="2"/>
                      </a:lnTo>
                      <a:lnTo>
                        <a:pt x="970" y="9"/>
                      </a:lnTo>
                      <a:lnTo>
                        <a:pt x="879" y="19"/>
                      </a:lnTo>
                      <a:lnTo>
                        <a:pt x="792" y="34"/>
                      </a:lnTo>
                      <a:lnTo>
                        <a:pt x="707" y="53"/>
                      </a:lnTo>
                      <a:lnTo>
                        <a:pt x="625" y="75"/>
                      </a:lnTo>
                      <a:lnTo>
                        <a:pt x="548" y="101"/>
                      </a:lnTo>
                      <a:lnTo>
                        <a:pt x="474" y="130"/>
                      </a:lnTo>
                      <a:lnTo>
                        <a:pt x="404" y="162"/>
                      </a:lnTo>
                      <a:lnTo>
                        <a:pt x="339" y="197"/>
                      </a:lnTo>
                      <a:lnTo>
                        <a:pt x="278" y="235"/>
                      </a:lnTo>
                      <a:lnTo>
                        <a:pt x="223" y="275"/>
                      </a:lnTo>
                      <a:lnTo>
                        <a:pt x="173" y="318"/>
                      </a:lnTo>
                      <a:lnTo>
                        <a:pt x="129" y="364"/>
                      </a:lnTo>
                      <a:lnTo>
                        <a:pt x="91" y="411"/>
                      </a:lnTo>
                      <a:lnTo>
                        <a:pt x="33" y="511"/>
                      </a:lnTo>
                      <a:lnTo>
                        <a:pt x="4" y="618"/>
                      </a:lnTo>
                      <a:lnTo>
                        <a:pt x="0" y="673"/>
                      </a:lnTo>
                      <a:lnTo>
                        <a:pt x="4" y="728"/>
                      </a:lnTo>
                      <a:lnTo>
                        <a:pt x="33" y="835"/>
                      </a:lnTo>
                      <a:lnTo>
                        <a:pt x="91" y="935"/>
                      </a:lnTo>
                      <a:lnTo>
                        <a:pt x="129" y="982"/>
                      </a:lnTo>
                      <a:lnTo>
                        <a:pt x="173" y="1028"/>
                      </a:lnTo>
                      <a:lnTo>
                        <a:pt x="223" y="1071"/>
                      </a:lnTo>
                      <a:lnTo>
                        <a:pt x="278" y="1111"/>
                      </a:lnTo>
                      <a:lnTo>
                        <a:pt x="339" y="1149"/>
                      </a:lnTo>
                      <a:lnTo>
                        <a:pt x="404" y="1184"/>
                      </a:lnTo>
                      <a:lnTo>
                        <a:pt x="474" y="1216"/>
                      </a:lnTo>
                      <a:lnTo>
                        <a:pt x="548" y="1245"/>
                      </a:lnTo>
                      <a:lnTo>
                        <a:pt x="625" y="1271"/>
                      </a:lnTo>
                      <a:lnTo>
                        <a:pt x="707" y="1293"/>
                      </a:lnTo>
                      <a:lnTo>
                        <a:pt x="792" y="1312"/>
                      </a:lnTo>
                      <a:lnTo>
                        <a:pt x="879" y="1327"/>
                      </a:lnTo>
                      <a:lnTo>
                        <a:pt x="970" y="1337"/>
                      </a:lnTo>
                      <a:lnTo>
                        <a:pt x="1063" y="1344"/>
                      </a:lnTo>
                      <a:lnTo>
                        <a:pt x="1158" y="1346"/>
                      </a:lnTo>
                      <a:lnTo>
                        <a:pt x="1253" y="1344"/>
                      </a:lnTo>
                      <a:lnTo>
                        <a:pt x="1345" y="1337"/>
                      </a:lnTo>
                      <a:lnTo>
                        <a:pt x="1436" y="1327"/>
                      </a:lnTo>
                      <a:lnTo>
                        <a:pt x="1524" y="1312"/>
                      </a:lnTo>
                      <a:lnTo>
                        <a:pt x="1608" y="1293"/>
                      </a:lnTo>
                      <a:lnTo>
                        <a:pt x="1690" y="1271"/>
                      </a:lnTo>
                      <a:lnTo>
                        <a:pt x="1768" y="1245"/>
                      </a:lnTo>
                      <a:lnTo>
                        <a:pt x="1842" y="1216"/>
                      </a:lnTo>
                      <a:lnTo>
                        <a:pt x="1911" y="1184"/>
                      </a:lnTo>
                      <a:lnTo>
                        <a:pt x="1976" y="1149"/>
                      </a:lnTo>
                      <a:lnTo>
                        <a:pt x="2037" y="1111"/>
                      </a:lnTo>
                      <a:lnTo>
                        <a:pt x="2092" y="1071"/>
                      </a:lnTo>
                      <a:lnTo>
                        <a:pt x="2142" y="1028"/>
                      </a:lnTo>
                      <a:lnTo>
                        <a:pt x="2186" y="982"/>
                      </a:lnTo>
                      <a:lnTo>
                        <a:pt x="2225" y="935"/>
                      </a:lnTo>
                      <a:lnTo>
                        <a:pt x="2282" y="835"/>
                      </a:lnTo>
                      <a:lnTo>
                        <a:pt x="2312" y="728"/>
                      </a:lnTo>
                      <a:lnTo>
                        <a:pt x="2316" y="673"/>
                      </a:lnTo>
                      <a:lnTo>
                        <a:pt x="2312" y="618"/>
                      </a:lnTo>
                      <a:lnTo>
                        <a:pt x="2282" y="511"/>
                      </a:lnTo>
                      <a:lnTo>
                        <a:pt x="2225" y="411"/>
                      </a:lnTo>
                      <a:lnTo>
                        <a:pt x="2186" y="364"/>
                      </a:lnTo>
                      <a:lnTo>
                        <a:pt x="2142" y="318"/>
                      </a:lnTo>
                      <a:lnTo>
                        <a:pt x="2092" y="275"/>
                      </a:lnTo>
                      <a:lnTo>
                        <a:pt x="2037" y="235"/>
                      </a:lnTo>
                      <a:lnTo>
                        <a:pt x="1976" y="197"/>
                      </a:lnTo>
                      <a:lnTo>
                        <a:pt x="1911" y="162"/>
                      </a:lnTo>
                      <a:lnTo>
                        <a:pt x="1842" y="130"/>
                      </a:lnTo>
                      <a:lnTo>
                        <a:pt x="1768" y="101"/>
                      </a:lnTo>
                      <a:lnTo>
                        <a:pt x="1690" y="75"/>
                      </a:lnTo>
                      <a:lnTo>
                        <a:pt x="1608" y="53"/>
                      </a:lnTo>
                      <a:lnTo>
                        <a:pt x="1524" y="34"/>
                      </a:lnTo>
                      <a:lnTo>
                        <a:pt x="1436" y="19"/>
                      </a:lnTo>
                      <a:lnTo>
                        <a:pt x="1345" y="9"/>
                      </a:lnTo>
                      <a:lnTo>
                        <a:pt x="1253" y="2"/>
                      </a:lnTo>
                      <a:lnTo>
                        <a:pt x="1158" y="0"/>
                      </a:lnTo>
                      <a:close/>
                    </a:path>
                  </a:pathLst>
                </a:custGeom>
                <a:solidFill>
                  <a:srgbClr val="A1D9F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43" name="ZoneTexte 142"/>
                <p:cNvSpPr txBox="1"/>
                <p:nvPr/>
              </p:nvSpPr>
              <p:spPr>
                <a:xfrm>
                  <a:off x="5572132" y="424900"/>
                  <a:ext cx="2428892" cy="954107"/>
                </a:xfrm>
                <a:prstGeom prst="rect">
                  <a:avLst/>
                </a:prstGeom>
                <a:noFill/>
              </p:spPr>
              <p:txBody>
                <a:bodyPr wrap="square" rtlCol="0">
                  <a:spAutoFit/>
                </a:bodyPr>
                <a:lstStyle/>
                <a:p>
                  <a:pPr algn="ctr"/>
                  <a:r>
                    <a:rPr lang="fr-FR" sz="1400" b="1" dirty="0" smtClean="0">
                      <a:latin typeface="Times New Roman" pitchFamily="18" charset="0"/>
                      <a:cs typeface="Times New Roman" pitchFamily="18" charset="0"/>
                    </a:rPr>
                    <a:t>Recharge Indirecte</a:t>
                  </a:r>
                </a:p>
                <a:p>
                  <a:pPr algn="ctr"/>
                  <a:r>
                    <a:rPr lang="fr-FR" sz="1400" dirty="0" smtClean="0">
                      <a:latin typeface="Times New Roman" pitchFamily="18" charset="0"/>
                      <a:cs typeface="Times New Roman" pitchFamily="18" charset="0"/>
                    </a:rPr>
                    <a:t>(Drainance aquitard, </a:t>
                  </a:r>
                </a:p>
                <a:p>
                  <a:pPr algn="ctr"/>
                  <a:r>
                    <a:rPr lang="fr-FR" sz="1400" dirty="0" smtClean="0">
                      <a:latin typeface="Times New Roman" pitchFamily="18" charset="0"/>
                      <a:cs typeface="Times New Roman" pitchFamily="18" charset="0"/>
                    </a:rPr>
                    <a:t>écoulement venant d’une autre formation).</a:t>
                  </a:r>
                  <a:endParaRPr lang="fr-FR" sz="1400" dirty="0">
                    <a:latin typeface="Times New Roman" pitchFamily="18" charset="0"/>
                    <a:cs typeface="Times New Roman" pitchFamily="18" charset="0"/>
                  </a:endParaRPr>
                </a:p>
              </p:txBody>
            </p:sp>
          </p:grpSp>
          <p:cxnSp>
            <p:nvCxnSpPr>
              <p:cNvPr id="145" name="Connecteur droit avec flèche 144"/>
              <p:cNvCxnSpPr/>
              <p:nvPr/>
            </p:nvCxnSpPr>
            <p:spPr>
              <a:xfrm rot="10800000" flipV="1">
                <a:off x="5478116" y="1368587"/>
                <a:ext cx="1143008" cy="357190"/>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48" name="Rectangle à coins arrondis 147"/>
              <p:cNvSpPr/>
              <p:nvPr/>
            </p:nvSpPr>
            <p:spPr>
              <a:xfrm>
                <a:off x="2620596" y="1725777"/>
                <a:ext cx="2928958" cy="571504"/>
              </a:xfrm>
              <a:prstGeom prst="roundRect">
                <a:avLst/>
              </a:prstGeom>
              <a:solidFill>
                <a:srgbClr val="517D21"/>
              </a:solidFill>
              <a:ln>
                <a:solidFill>
                  <a:srgbClr val="517D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500" b="1" dirty="0" smtClean="0">
                    <a:solidFill>
                      <a:srgbClr val="FFFF00"/>
                    </a:solidFill>
                    <a:latin typeface="Times New Roman" pitchFamily="18" charset="0"/>
                    <a:cs typeface="Times New Roman" pitchFamily="18" charset="0"/>
                  </a:rPr>
                  <a:t>STOCKAGE DE L’AQUIFÈRE</a:t>
                </a:r>
              </a:p>
              <a:p>
                <a:pPr algn="ctr"/>
                <a:r>
                  <a:rPr lang="fr-FR" sz="1600" dirty="0" smtClean="0">
                    <a:solidFill>
                      <a:schemeClr val="bg1"/>
                    </a:solidFill>
                    <a:latin typeface="Times New Roman" pitchFamily="18" charset="0"/>
                    <a:cs typeface="Times New Roman" pitchFamily="18" charset="0"/>
                  </a:rPr>
                  <a:t>(Ressource en eau souterraine)</a:t>
                </a:r>
                <a:endParaRPr lang="fr-FR" sz="1600" dirty="0">
                  <a:solidFill>
                    <a:schemeClr val="bg1"/>
                  </a:solidFill>
                  <a:latin typeface="Times New Roman" pitchFamily="18" charset="0"/>
                  <a:cs typeface="Times New Roman" pitchFamily="18" charset="0"/>
                </a:endParaRPr>
              </a:p>
            </p:txBody>
          </p:sp>
          <p:cxnSp>
            <p:nvCxnSpPr>
              <p:cNvPr id="151" name="Connecteur droit avec flèche 150"/>
              <p:cNvCxnSpPr/>
              <p:nvPr/>
            </p:nvCxnSpPr>
            <p:spPr>
              <a:xfrm rot="5400000">
                <a:off x="3836099" y="1524604"/>
                <a:ext cx="35719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53" name="Rectangle à coins arrondis 152"/>
              <p:cNvSpPr/>
              <p:nvPr/>
            </p:nvSpPr>
            <p:spPr>
              <a:xfrm>
                <a:off x="443589" y="2665760"/>
                <a:ext cx="7215238" cy="571504"/>
              </a:xfrm>
              <a:prstGeom prst="roundRect">
                <a:avLst/>
              </a:prstGeom>
              <a:solidFill>
                <a:srgbClr val="517D21"/>
              </a:solidFill>
              <a:ln>
                <a:solidFill>
                  <a:srgbClr val="517D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bg1"/>
                    </a:solidFill>
                    <a:latin typeface="Times New Roman" pitchFamily="18" charset="0"/>
                    <a:cs typeface="Times New Roman" pitchFamily="18" charset="0"/>
                  </a:rPr>
                  <a:t>EXPLOITATION DURABLE DES RESSOURCES EN EAU SOUTERRAINES</a:t>
                </a:r>
              </a:p>
            </p:txBody>
          </p:sp>
          <p:cxnSp>
            <p:nvCxnSpPr>
              <p:cNvPr id="154" name="Connecteur droit avec flèche 153"/>
              <p:cNvCxnSpPr/>
              <p:nvPr/>
            </p:nvCxnSpPr>
            <p:spPr>
              <a:xfrm rot="5400000">
                <a:off x="3848977" y="2475082"/>
                <a:ext cx="35719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55" name="Rectangle à coins arrondis 154"/>
              <p:cNvSpPr/>
              <p:nvPr/>
            </p:nvSpPr>
            <p:spPr>
              <a:xfrm>
                <a:off x="191704" y="3628321"/>
                <a:ext cx="2357454" cy="357190"/>
              </a:xfrm>
              <a:prstGeom prst="roundRect">
                <a:avLst/>
              </a:prstGeom>
              <a:solidFill>
                <a:srgbClr val="517D21"/>
              </a:solidFill>
              <a:ln>
                <a:solidFill>
                  <a:srgbClr val="517D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bg1"/>
                    </a:solidFill>
                    <a:latin typeface="Times New Roman" pitchFamily="18" charset="0"/>
                    <a:cs typeface="Times New Roman" pitchFamily="18" charset="0"/>
                  </a:rPr>
                  <a:t>Avantages économiques</a:t>
                </a:r>
              </a:p>
            </p:txBody>
          </p:sp>
          <p:sp>
            <p:nvSpPr>
              <p:cNvPr id="158" name="Rectangle à coins arrondis 157"/>
              <p:cNvSpPr/>
              <p:nvPr/>
            </p:nvSpPr>
            <p:spPr>
              <a:xfrm>
                <a:off x="2661871" y="3632025"/>
                <a:ext cx="2786082" cy="357190"/>
              </a:xfrm>
              <a:prstGeom prst="roundRect">
                <a:avLst/>
              </a:prstGeom>
              <a:solidFill>
                <a:srgbClr val="517D21"/>
              </a:solidFill>
              <a:ln>
                <a:solidFill>
                  <a:srgbClr val="517D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bg1"/>
                    </a:solidFill>
                    <a:latin typeface="Times New Roman" pitchFamily="18" charset="0"/>
                    <a:cs typeface="Times New Roman" pitchFamily="18" charset="0"/>
                  </a:rPr>
                  <a:t>Avantages environnementaux</a:t>
                </a:r>
              </a:p>
            </p:txBody>
          </p:sp>
          <p:sp>
            <p:nvSpPr>
              <p:cNvPr id="159" name="Rectangle à coins arrondis 158"/>
              <p:cNvSpPr/>
              <p:nvPr/>
            </p:nvSpPr>
            <p:spPr>
              <a:xfrm>
                <a:off x="5620992" y="3632025"/>
                <a:ext cx="2071702" cy="357190"/>
              </a:xfrm>
              <a:prstGeom prst="roundRect">
                <a:avLst/>
              </a:prstGeom>
              <a:solidFill>
                <a:srgbClr val="517D21"/>
              </a:solidFill>
              <a:ln>
                <a:solidFill>
                  <a:srgbClr val="517D2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1600" b="1" dirty="0" smtClean="0">
                    <a:solidFill>
                      <a:schemeClr val="bg1"/>
                    </a:solidFill>
                    <a:latin typeface="Times New Roman" pitchFamily="18" charset="0"/>
                    <a:cs typeface="Times New Roman" pitchFamily="18" charset="0"/>
                  </a:rPr>
                  <a:t>Avantages humains</a:t>
                </a:r>
              </a:p>
            </p:txBody>
          </p:sp>
          <p:grpSp>
            <p:nvGrpSpPr>
              <p:cNvPr id="180" name="Groupe 179"/>
              <p:cNvGrpSpPr/>
              <p:nvPr/>
            </p:nvGrpSpPr>
            <p:grpSpPr>
              <a:xfrm>
                <a:off x="2865717" y="4350109"/>
                <a:ext cx="2398085" cy="1643074"/>
                <a:chOff x="5460063" y="4286256"/>
                <a:chExt cx="2398085" cy="1643074"/>
              </a:xfrm>
            </p:grpSpPr>
            <p:sp>
              <p:nvSpPr>
                <p:cNvPr id="173" name="Freeform 150"/>
                <p:cNvSpPr>
                  <a:spLocks/>
                </p:cNvSpPr>
                <p:nvPr/>
              </p:nvSpPr>
              <p:spPr bwMode="auto">
                <a:xfrm>
                  <a:off x="5460063" y="4286256"/>
                  <a:ext cx="2398085" cy="1643074"/>
                </a:xfrm>
                <a:custGeom>
                  <a:avLst/>
                  <a:gdLst/>
                  <a:ahLst/>
                  <a:cxnLst>
                    <a:cxn ang="0">
                      <a:pos x="1063" y="2"/>
                    </a:cxn>
                    <a:cxn ang="0">
                      <a:pos x="879" y="19"/>
                    </a:cxn>
                    <a:cxn ang="0">
                      <a:pos x="707" y="53"/>
                    </a:cxn>
                    <a:cxn ang="0">
                      <a:pos x="548" y="101"/>
                    </a:cxn>
                    <a:cxn ang="0">
                      <a:pos x="404" y="162"/>
                    </a:cxn>
                    <a:cxn ang="0">
                      <a:pos x="278" y="235"/>
                    </a:cxn>
                    <a:cxn ang="0">
                      <a:pos x="173" y="318"/>
                    </a:cxn>
                    <a:cxn ang="0">
                      <a:pos x="91" y="411"/>
                    </a:cxn>
                    <a:cxn ang="0">
                      <a:pos x="4" y="618"/>
                    </a:cxn>
                    <a:cxn ang="0">
                      <a:pos x="4" y="728"/>
                    </a:cxn>
                    <a:cxn ang="0">
                      <a:pos x="91" y="935"/>
                    </a:cxn>
                    <a:cxn ang="0">
                      <a:pos x="173" y="1028"/>
                    </a:cxn>
                    <a:cxn ang="0">
                      <a:pos x="278" y="1111"/>
                    </a:cxn>
                    <a:cxn ang="0">
                      <a:pos x="404" y="1184"/>
                    </a:cxn>
                    <a:cxn ang="0">
                      <a:pos x="548" y="1245"/>
                    </a:cxn>
                    <a:cxn ang="0">
                      <a:pos x="707" y="1293"/>
                    </a:cxn>
                    <a:cxn ang="0">
                      <a:pos x="879" y="1327"/>
                    </a:cxn>
                    <a:cxn ang="0">
                      <a:pos x="1063" y="1344"/>
                    </a:cxn>
                    <a:cxn ang="0">
                      <a:pos x="1253" y="1344"/>
                    </a:cxn>
                    <a:cxn ang="0">
                      <a:pos x="1436" y="1327"/>
                    </a:cxn>
                    <a:cxn ang="0">
                      <a:pos x="1608" y="1293"/>
                    </a:cxn>
                    <a:cxn ang="0">
                      <a:pos x="1768" y="1245"/>
                    </a:cxn>
                    <a:cxn ang="0">
                      <a:pos x="1911" y="1184"/>
                    </a:cxn>
                    <a:cxn ang="0">
                      <a:pos x="2037" y="1111"/>
                    </a:cxn>
                    <a:cxn ang="0">
                      <a:pos x="2142" y="1028"/>
                    </a:cxn>
                    <a:cxn ang="0">
                      <a:pos x="2225" y="935"/>
                    </a:cxn>
                    <a:cxn ang="0">
                      <a:pos x="2312" y="728"/>
                    </a:cxn>
                    <a:cxn ang="0">
                      <a:pos x="2312" y="618"/>
                    </a:cxn>
                    <a:cxn ang="0">
                      <a:pos x="2225" y="411"/>
                    </a:cxn>
                    <a:cxn ang="0">
                      <a:pos x="2142" y="318"/>
                    </a:cxn>
                    <a:cxn ang="0">
                      <a:pos x="2037" y="235"/>
                    </a:cxn>
                    <a:cxn ang="0">
                      <a:pos x="1911" y="162"/>
                    </a:cxn>
                    <a:cxn ang="0">
                      <a:pos x="1768" y="101"/>
                    </a:cxn>
                    <a:cxn ang="0">
                      <a:pos x="1608" y="53"/>
                    </a:cxn>
                    <a:cxn ang="0">
                      <a:pos x="1436" y="19"/>
                    </a:cxn>
                    <a:cxn ang="0">
                      <a:pos x="1253" y="2"/>
                    </a:cxn>
                  </a:cxnLst>
                  <a:rect l="0" t="0" r="r" b="b"/>
                  <a:pathLst>
                    <a:path w="2316" h="1347">
                      <a:moveTo>
                        <a:pt x="1158" y="0"/>
                      </a:moveTo>
                      <a:lnTo>
                        <a:pt x="1063" y="2"/>
                      </a:lnTo>
                      <a:lnTo>
                        <a:pt x="970" y="9"/>
                      </a:lnTo>
                      <a:lnTo>
                        <a:pt x="879" y="19"/>
                      </a:lnTo>
                      <a:lnTo>
                        <a:pt x="792" y="34"/>
                      </a:lnTo>
                      <a:lnTo>
                        <a:pt x="707" y="53"/>
                      </a:lnTo>
                      <a:lnTo>
                        <a:pt x="626" y="75"/>
                      </a:lnTo>
                      <a:lnTo>
                        <a:pt x="548" y="101"/>
                      </a:lnTo>
                      <a:lnTo>
                        <a:pt x="474" y="130"/>
                      </a:lnTo>
                      <a:lnTo>
                        <a:pt x="404" y="162"/>
                      </a:lnTo>
                      <a:lnTo>
                        <a:pt x="339" y="197"/>
                      </a:lnTo>
                      <a:lnTo>
                        <a:pt x="278" y="235"/>
                      </a:lnTo>
                      <a:lnTo>
                        <a:pt x="223" y="275"/>
                      </a:lnTo>
                      <a:lnTo>
                        <a:pt x="173" y="318"/>
                      </a:lnTo>
                      <a:lnTo>
                        <a:pt x="129" y="364"/>
                      </a:lnTo>
                      <a:lnTo>
                        <a:pt x="91" y="411"/>
                      </a:lnTo>
                      <a:lnTo>
                        <a:pt x="33" y="511"/>
                      </a:lnTo>
                      <a:lnTo>
                        <a:pt x="4" y="618"/>
                      </a:lnTo>
                      <a:lnTo>
                        <a:pt x="0" y="673"/>
                      </a:lnTo>
                      <a:lnTo>
                        <a:pt x="4" y="728"/>
                      </a:lnTo>
                      <a:lnTo>
                        <a:pt x="33" y="835"/>
                      </a:lnTo>
                      <a:lnTo>
                        <a:pt x="91" y="935"/>
                      </a:lnTo>
                      <a:lnTo>
                        <a:pt x="129" y="982"/>
                      </a:lnTo>
                      <a:lnTo>
                        <a:pt x="173" y="1028"/>
                      </a:lnTo>
                      <a:lnTo>
                        <a:pt x="223" y="1071"/>
                      </a:lnTo>
                      <a:lnTo>
                        <a:pt x="278" y="1111"/>
                      </a:lnTo>
                      <a:lnTo>
                        <a:pt x="339" y="1149"/>
                      </a:lnTo>
                      <a:lnTo>
                        <a:pt x="404" y="1184"/>
                      </a:lnTo>
                      <a:lnTo>
                        <a:pt x="474" y="1216"/>
                      </a:lnTo>
                      <a:lnTo>
                        <a:pt x="548" y="1245"/>
                      </a:lnTo>
                      <a:lnTo>
                        <a:pt x="626" y="1271"/>
                      </a:lnTo>
                      <a:lnTo>
                        <a:pt x="707" y="1293"/>
                      </a:lnTo>
                      <a:lnTo>
                        <a:pt x="792" y="1312"/>
                      </a:lnTo>
                      <a:lnTo>
                        <a:pt x="879" y="1327"/>
                      </a:lnTo>
                      <a:lnTo>
                        <a:pt x="970" y="1337"/>
                      </a:lnTo>
                      <a:lnTo>
                        <a:pt x="1063" y="1344"/>
                      </a:lnTo>
                      <a:lnTo>
                        <a:pt x="1158" y="1346"/>
                      </a:lnTo>
                      <a:lnTo>
                        <a:pt x="1253" y="1344"/>
                      </a:lnTo>
                      <a:lnTo>
                        <a:pt x="1346" y="1337"/>
                      </a:lnTo>
                      <a:lnTo>
                        <a:pt x="1436" y="1327"/>
                      </a:lnTo>
                      <a:lnTo>
                        <a:pt x="1524" y="1312"/>
                      </a:lnTo>
                      <a:lnTo>
                        <a:pt x="1608" y="1293"/>
                      </a:lnTo>
                      <a:lnTo>
                        <a:pt x="1690" y="1271"/>
                      </a:lnTo>
                      <a:lnTo>
                        <a:pt x="1768" y="1245"/>
                      </a:lnTo>
                      <a:lnTo>
                        <a:pt x="1842" y="1216"/>
                      </a:lnTo>
                      <a:lnTo>
                        <a:pt x="1911" y="1184"/>
                      </a:lnTo>
                      <a:lnTo>
                        <a:pt x="1976" y="1149"/>
                      </a:lnTo>
                      <a:lnTo>
                        <a:pt x="2037" y="1111"/>
                      </a:lnTo>
                      <a:lnTo>
                        <a:pt x="2092" y="1071"/>
                      </a:lnTo>
                      <a:lnTo>
                        <a:pt x="2142" y="1028"/>
                      </a:lnTo>
                      <a:lnTo>
                        <a:pt x="2186" y="982"/>
                      </a:lnTo>
                      <a:lnTo>
                        <a:pt x="2225" y="935"/>
                      </a:lnTo>
                      <a:lnTo>
                        <a:pt x="2282" y="835"/>
                      </a:lnTo>
                      <a:lnTo>
                        <a:pt x="2312" y="728"/>
                      </a:lnTo>
                      <a:lnTo>
                        <a:pt x="2316" y="673"/>
                      </a:lnTo>
                      <a:lnTo>
                        <a:pt x="2312" y="618"/>
                      </a:lnTo>
                      <a:lnTo>
                        <a:pt x="2282" y="511"/>
                      </a:lnTo>
                      <a:lnTo>
                        <a:pt x="2225" y="411"/>
                      </a:lnTo>
                      <a:lnTo>
                        <a:pt x="2186" y="364"/>
                      </a:lnTo>
                      <a:lnTo>
                        <a:pt x="2142" y="318"/>
                      </a:lnTo>
                      <a:lnTo>
                        <a:pt x="2092" y="275"/>
                      </a:lnTo>
                      <a:lnTo>
                        <a:pt x="2037" y="235"/>
                      </a:lnTo>
                      <a:lnTo>
                        <a:pt x="1976" y="197"/>
                      </a:lnTo>
                      <a:lnTo>
                        <a:pt x="1911" y="162"/>
                      </a:lnTo>
                      <a:lnTo>
                        <a:pt x="1842" y="130"/>
                      </a:lnTo>
                      <a:lnTo>
                        <a:pt x="1768" y="101"/>
                      </a:lnTo>
                      <a:lnTo>
                        <a:pt x="1690" y="75"/>
                      </a:lnTo>
                      <a:lnTo>
                        <a:pt x="1608" y="53"/>
                      </a:lnTo>
                      <a:lnTo>
                        <a:pt x="1524" y="34"/>
                      </a:lnTo>
                      <a:lnTo>
                        <a:pt x="1436" y="19"/>
                      </a:lnTo>
                      <a:lnTo>
                        <a:pt x="1346" y="9"/>
                      </a:lnTo>
                      <a:lnTo>
                        <a:pt x="1253" y="2"/>
                      </a:lnTo>
                      <a:lnTo>
                        <a:pt x="1158" y="0"/>
                      </a:lnTo>
                      <a:close/>
                    </a:path>
                  </a:pathLst>
                </a:custGeom>
                <a:solidFill>
                  <a:srgbClr val="A1D9F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79" name="ZoneTexte 178"/>
                <p:cNvSpPr txBox="1"/>
                <p:nvPr/>
              </p:nvSpPr>
              <p:spPr>
                <a:xfrm>
                  <a:off x="5572132" y="4616903"/>
                  <a:ext cx="2214578" cy="1169551"/>
                </a:xfrm>
                <a:prstGeom prst="rect">
                  <a:avLst/>
                </a:prstGeom>
                <a:noFill/>
              </p:spPr>
              <p:txBody>
                <a:bodyPr wrap="square" rtlCol="0">
                  <a:spAutoFit/>
                </a:bodyPr>
                <a:lstStyle/>
                <a:p>
                  <a:pPr algn="ctr"/>
                  <a:r>
                    <a:rPr lang="fr-FR" sz="1400" b="1" dirty="0" smtClean="0">
                      <a:latin typeface="Times New Roman" pitchFamily="18" charset="0"/>
                      <a:cs typeface="Times New Roman" pitchFamily="18" charset="0"/>
                    </a:rPr>
                    <a:t>Eau pour environnement</a:t>
                  </a:r>
                </a:p>
                <a:p>
                  <a:pPr algn="ctr"/>
                  <a:r>
                    <a:rPr lang="fr-FR" sz="1400" b="1" dirty="0" smtClean="0">
                      <a:latin typeface="Times New Roman" pitchFamily="18" charset="0"/>
                      <a:cs typeface="Times New Roman" pitchFamily="18" charset="0"/>
                    </a:rPr>
                    <a:t>Décharge eau souterraine</a:t>
                  </a:r>
                </a:p>
                <a:p>
                  <a:pPr algn="ctr"/>
                  <a:r>
                    <a:rPr lang="fr-FR" sz="1400" dirty="0" smtClean="0">
                      <a:latin typeface="Times New Roman" pitchFamily="18" charset="0"/>
                      <a:cs typeface="Times New Roman" pitchFamily="18" charset="0"/>
                    </a:rPr>
                    <a:t>(Sources, eau de surface, zones humides, zone costale)</a:t>
                  </a:r>
                  <a:endParaRPr lang="fr-FR" sz="1400" dirty="0">
                    <a:latin typeface="Times New Roman" pitchFamily="18" charset="0"/>
                    <a:cs typeface="Times New Roman" pitchFamily="18" charset="0"/>
                  </a:endParaRPr>
                </a:p>
              </p:txBody>
            </p:sp>
          </p:grpSp>
          <p:grpSp>
            <p:nvGrpSpPr>
              <p:cNvPr id="188" name="Groupe 187"/>
              <p:cNvGrpSpPr/>
              <p:nvPr/>
            </p:nvGrpSpPr>
            <p:grpSpPr>
              <a:xfrm>
                <a:off x="5387804" y="4331412"/>
                <a:ext cx="2571768" cy="1643074"/>
                <a:chOff x="5500694" y="4286256"/>
                <a:chExt cx="2571768" cy="1643074"/>
              </a:xfrm>
            </p:grpSpPr>
            <p:sp>
              <p:nvSpPr>
                <p:cNvPr id="172" name="Freeform 150"/>
                <p:cNvSpPr>
                  <a:spLocks/>
                </p:cNvSpPr>
                <p:nvPr/>
              </p:nvSpPr>
              <p:spPr bwMode="auto">
                <a:xfrm>
                  <a:off x="5572132" y="4286256"/>
                  <a:ext cx="2398085" cy="1643074"/>
                </a:xfrm>
                <a:custGeom>
                  <a:avLst/>
                  <a:gdLst/>
                  <a:ahLst/>
                  <a:cxnLst>
                    <a:cxn ang="0">
                      <a:pos x="1063" y="2"/>
                    </a:cxn>
                    <a:cxn ang="0">
                      <a:pos x="879" y="19"/>
                    </a:cxn>
                    <a:cxn ang="0">
                      <a:pos x="707" y="53"/>
                    </a:cxn>
                    <a:cxn ang="0">
                      <a:pos x="548" y="101"/>
                    </a:cxn>
                    <a:cxn ang="0">
                      <a:pos x="404" y="162"/>
                    </a:cxn>
                    <a:cxn ang="0">
                      <a:pos x="278" y="235"/>
                    </a:cxn>
                    <a:cxn ang="0">
                      <a:pos x="173" y="318"/>
                    </a:cxn>
                    <a:cxn ang="0">
                      <a:pos x="91" y="411"/>
                    </a:cxn>
                    <a:cxn ang="0">
                      <a:pos x="4" y="618"/>
                    </a:cxn>
                    <a:cxn ang="0">
                      <a:pos x="4" y="728"/>
                    </a:cxn>
                    <a:cxn ang="0">
                      <a:pos x="91" y="935"/>
                    </a:cxn>
                    <a:cxn ang="0">
                      <a:pos x="173" y="1028"/>
                    </a:cxn>
                    <a:cxn ang="0">
                      <a:pos x="278" y="1111"/>
                    </a:cxn>
                    <a:cxn ang="0">
                      <a:pos x="404" y="1184"/>
                    </a:cxn>
                    <a:cxn ang="0">
                      <a:pos x="548" y="1245"/>
                    </a:cxn>
                    <a:cxn ang="0">
                      <a:pos x="707" y="1293"/>
                    </a:cxn>
                    <a:cxn ang="0">
                      <a:pos x="879" y="1327"/>
                    </a:cxn>
                    <a:cxn ang="0">
                      <a:pos x="1063" y="1344"/>
                    </a:cxn>
                    <a:cxn ang="0">
                      <a:pos x="1253" y="1344"/>
                    </a:cxn>
                    <a:cxn ang="0">
                      <a:pos x="1436" y="1327"/>
                    </a:cxn>
                    <a:cxn ang="0">
                      <a:pos x="1608" y="1293"/>
                    </a:cxn>
                    <a:cxn ang="0">
                      <a:pos x="1768" y="1245"/>
                    </a:cxn>
                    <a:cxn ang="0">
                      <a:pos x="1911" y="1184"/>
                    </a:cxn>
                    <a:cxn ang="0">
                      <a:pos x="2037" y="1111"/>
                    </a:cxn>
                    <a:cxn ang="0">
                      <a:pos x="2142" y="1028"/>
                    </a:cxn>
                    <a:cxn ang="0">
                      <a:pos x="2225" y="935"/>
                    </a:cxn>
                    <a:cxn ang="0">
                      <a:pos x="2312" y="728"/>
                    </a:cxn>
                    <a:cxn ang="0">
                      <a:pos x="2312" y="618"/>
                    </a:cxn>
                    <a:cxn ang="0">
                      <a:pos x="2225" y="411"/>
                    </a:cxn>
                    <a:cxn ang="0">
                      <a:pos x="2142" y="318"/>
                    </a:cxn>
                    <a:cxn ang="0">
                      <a:pos x="2037" y="235"/>
                    </a:cxn>
                    <a:cxn ang="0">
                      <a:pos x="1911" y="162"/>
                    </a:cxn>
                    <a:cxn ang="0">
                      <a:pos x="1768" y="101"/>
                    </a:cxn>
                    <a:cxn ang="0">
                      <a:pos x="1608" y="53"/>
                    </a:cxn>
                    <a:cxn ang="0">
                      <a:pos x="1436" y="19"/>
                    </a:cxn>
                    <a:cxn ang="0">
                      <a:pos x="1253" y="2"/>
                    </a:cxn>
                  </a:cxnLst>
                  <a:rect l="0" t="0" r="r" b="b"/>
                  <a:pathLst>
                    <a:path w="2316" h="1347">
                      <a:moveTo>
                        <a:pt x="1158" y="0"/>
                      </a:moveTo>
                      <a:lnTo>
                        <a:pt x="1063" y="2"/>
                      </a:lnTo>
                      <a:lnTo>
                        <a:pt x="970" y="9"/>
                      </a:lnTo>
                      <a:lnTo>
                        <a:pt x="879" y="19"/>
                      </a:lnTo>
                      <a:lnTo>
                        <a:pt x="792" y="34"/>
                      </a:lnTo>
                      <a:lnTo>
                        <a:pt x="707" y="53"/>
                      </a:lnTo>
                      <a:lnTo>
                        <a:pt x="626" y="75"/>
                      </a:lnTo>
                      <a:lnTo>
                        <a:pt x="548" y="101"/>
                      </a:lnTo>
                      <a:lnTo>
                        <a:pt x="474" y="130"/>
                      </a:lnTo>
                      <a:lnTo>
                        <a:pt x="404" y="162"/>
                      </a:lnTo>
                      <a:lnTo>
                        <a:pt x="339" y="197"/>
                      </a:lnTo>
                      <a:lnTo>
                        <a:pt x="278" y="235"/>
                      </a:lnTo>
                      <a:lnTo>
                        <a:pt x="223" y="275"/>
                      </a:lnTo>
                      <a:lnTo>
                        <a:pt x="173" y="318"/>
                      </a:lnTo>
                      <a:lnTo>
                        <a:pt x="129" y="364"/>
                      </a:lnTo>
                      <a:lnTo>
                        <a:pt x="91" y="411"/>
                      </a:lnTo>
                      <a:lnTo>
                        <a:pt x="33" y="511"/>
                      </a:lnTo>
                      <a:lnTo>
                        <a:pt x="4" y="618"/>
                      </a:lnTo>
                      <a:lnTo>
                        <a:pt x="0" y="673"/>
                      </a:lnTo>
                      <a:lnTo>
                        <a:pt x="4" y="728"/>
                      </a:lnTo>
                      <a:lnTo>
                        <a:pt x="33" y="835"/>
                      </a:lnTo>
                      <a:lnTo>
                        <a:pt x="91" y="935"/>
                      </a:lnTo>
                      <a:lnTo>
                        <a:pt x="129" y="982"/>
                      </a:lnTo>
                      <a:lnTo>
                        <a:pt x="173" y="1028"/>
                      </a:lnTo>
                      <a:lnTo>
                        <a:pt x="223" y="1071"/>
                      </a:lnTo>
                      <a:lnTo>
                        <a:pt x="278" y="1111"/>
                      </a:lnTo>
                      <a:lnTo>
                        <a:pt x="339" y="1149"/>
                      </a:lnTo>
                      <a:lnTo>
                        <a:pt x="404" y="1184"/>
                      </a:lnTo>
                      <a:lnTo>
                        <a:pt x="474" y="1216"/>
                      </a:lnTo>
                      <a:lnTo>
                        <a:pt x="548" y="1245"/>
                      </a:lnTo>
                      <a:lnTo>
                        <a:pt x="626" y="1271"/>
                      </a:lnTo>
                      <a:lnTo>
                        <a:pt x="707" y="1293"/>
                      </a:lnTo>
                      <a:lnTo>
                        <a:pt x="792" y="1312"/>
                      </a:lnTo>
                      <a:lnTo>
                        <a:pt x="879" y="1327"/>
                      </a:lnTo>
                      <a:lnTo>
                        <a:pt x="970" y="1337"/>
                      </a:lnTo>
                      <a:lnTo>
                        <a:pt x="1063" y="1344"/>
                      </a:lnTo>
                      <a:lnTo>
                        <a:pt x="1158" y="1346"/>
                      </a:lnTo>
                      <a:lnTo>
                        <a:pt x="1253" y="1344"/>
                      </a:lnTo>
                      <a:lnTo>
                        <a:pt x="1346" y="1337"/>
                      </a:lnTo>
                      <a:lnTo>
                        <a:pt x="1436" y="1327"/>
                      </a:lnTo>
                      <a:lnTo>
                        <a:pt x="1524" y="1312"/>
                      </a:lnTo>
                      <a:lnTo>
                        <a:pt x="1608" y="1293"/>
                      </a:lnTo>
                      <a:lnTo>
                        <a:pt x="1690" y="1271"/>
                      </a:lnTo>
                      <a:lnTo>
                        <a:pt x="1768" y="1245"/>
                      </a:lnTo>
                      <a:lnTo>
                        <a:pt x="1842" y="1216"/>
                      </a:lnTo>
                      <a:lnTo>
                        <a:pt x="1911" y="1184"/>
                      </a:lnTo>
                      <a:lnTo>
                        <a:pt x="1976" y="1149"/>
                      </a:lnTo>
                      <a:lnTo>
                        <a:pt x="2037" y="1111"/>
                      </a:lnTo>
                      <a:lnTo>
                        <a:pt x="2092" y="1071"/>
                      </a:lnTo>
                      <a:lnTo>
                        <a:pt x="2142" y="1028"/>
                      </a:lnTo>
                      <a:lnTo>
                        <a:pt x="2186" y="982"/>
                      </a:lnTo>
                      <a:lnTo>
                        <a:pt x="2225" y="935"/>
                      </a:lnTo>
                      <a:lnTo>
                        <a:pt x="2282" y="835"/>
                      </a:lnTo>
                      <a:lnTo>
                        <a:pt x="2312" y="728"/>
                      </a:lnTo>
                      <a:lnTo>
                        <a:pt x="2316" y="673"/>
                      </a:lnTo>
                      <a:lnTo>
                        <a:pt x="2312" y="618"/>
                      </a:lnTo>
                      <a:lnTo>
                        <a:pt x="2282" y="511"/>
                      </a:lnTo>
                      <a:lnTo>
                        <a:pt x="2225" y="411"/>
                      </a:lnTo>
                      <a:lnTo>
                        <a:pt x="2186" y="364"/>
                      </a:lnTo>
                      <a:lnTo>
                        <a:pt x="2142" y="318"/>
                      </a:lnTo>
                      <a:lnTo>
                        <a:pt x="2092" y="275"/>
                      </a:lnTo>
                      <a:lnTo>
                        <a:pt x="2037" y="235"/>
                      </a:lnTo>
                      <a:lnTo>
                        <a:pt x="1976" y="197"/>
                      </a:lnTo>
                      <a:lnTo>
                        <a:pt x="1911" y="162"/>
                      </a:lnTo>
                      <a:lnTo>
                        <a:pt x="1842" y="130"/>
                      </a:lnTo>
                      <a:lnTo>
                        <a:pt x="1768" y="101"/>
                      </a:lnTo>
                      <a:lnTo>
                        <a:pt x="1690" y="75"/>
                      </a:lnTo>
                      <a:lnTo>
                        <a:pt x="1608" y="53"/>
                      </a:lnTo>
                      <a:lnTo>
                        <a:pt x="1524" y="34"/>
                      </a:lnTo>
                      <a:lnTo>
                        <a:pt x="1436" y="19"/>
                      </a:lnTo>
                      <a:lnTo>
                        <a:pt x="1346" y="9"/>
                      </a:lnTo>
                      <a:lnTo>
                        <a:pt x="1253" y="2"/>
                      </a:lnTo>
                      <a:lnTo>
                        <a:pt x="1158" y="0"/>
                      </a:lnTo>
                      <a:close/>
                    </a:path>
                  </a:pathLst>
                </a:custGeom>
                <a:solidFill>
                  <a:srgbClr val="A1D9F7"/>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187" name="ZoneTexte 186"/>
                <p:cNvSpPr txBox="1"/>
                <p:nvPr/>
              </p:nvSpPr>
              <p:spPr>
                <a:xfrm>
                  <a:off x="5500694" y="4500570"/>
                  <a:ext cx="2571768" cy="954107"/>
                </a:xfrm>
                <a:prstGeom prst="rect">
                  <a:avLst/>
                </a:prstGeom>
                <a:noFill/>
              </p:spPr>
              <p:txBody>
                <a:bodyPr wrap="square" rtlCol="0">
                  <a:spAutoFit/>
                </a:bodyPr>
                <a:lstStyle/>
                <a:p>
                  <a:pPr algn="ctr"/>
                  <a:r>
                    <a:rPr lang="fr-FR" sz="1400" b="1" dirty="0" smtClean="0">
                      <a:latin typeface="Times New Roman" pitchFamily="18" charset="0"/>
                      <a:cs typeface="Times New Roman" pitchFamily="18" charset="0"/>
                    </a:rPr>
                    <a:t>Eau pour population </a:t>
                  </a:r>
                </a:p>
                <a:p>
                  <a:pPr algn="ctr"/>
                  <a:r>
                    <a:rPr lang="fr-FR" sz="1400" b="1" dirty="0" smtClean="0">
                      <a:latin typeface="Times New Roman" pitchFamily="18" charset="0"/>
                      <a:cs typeface="Times New Roman" pitchFamily="18" charset="0"/>
                    </a:rPr>
                    <a:t>Approvisionnement en eau souterraine</a:t>
                  </a:r>
                </a:p>
                <a:p>
                  <a:pPr algn="ctr"/>
                  <a:r>
                    <a:rPr lang="fr-FR" sz="1400" dirty="0" smtClean="0">
                      <a:latin typeface="Times New Roman" pitchFamily="18" charset="0"/>
                      <a:cs typeface="Times New Roman" pitchFamily="18" charset="0"/>
                    </a:rPr>
                    <a:t>(Eau potable &amp; assainissement)</a:t>
                  </a:r>
                  <a:endParaRPr lang="fr-FR" sz="1400" dirty="0">
                    <a:latin typeface="Times New Roman" pitchFamily="18" charset="0"/>
                    <a:cs typeface="Times New Roman" pitchFamily="18" charset="0"/>
                  </a:endParaRPr>
                </a:p>
              </p:txBody>
            </p:sp>
          </p:grpSp>
          <p:cxnSp>
            <p:nvCxnSpPr>
              <p:cNvPr id="192" name="Connecteur droit avec flèche 191"/>
              <p:cNvCxnSpPr/>
              <p:nvPr/>
            </p:nvCxnSpPr>
            <p:spPr>
              <a:xfrm rot="5400000" flipH="1" flipV="1">
                <a:off x="1228349" y="3415065"/>
                <a:ext cx="357190" cy="1588"/>
              </a:xfrm>
              <a:prstGeom prst="straightConnector1">
                <a:avLst/>
              </a:prstGeom>
              <a:ln w="317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3" name="Connecteur droit avec flèche 192"/>
              <p:cNvCxnSpPr/>
              <p:nvPr/>
            </p:nvCxnSpPr>
            <p:spPr>
              <a:xfrm rot="5400000" flipH="1" flipV="1">
                <a:off x="3879140" y="3426354"/>
                <a:ext cx="357190" cy="1588"/>
              </a:xfrm>
              <a:prstGeom prst="straightConnector1">
                <a:avLst/>
              </a:prstGeom>
              <a:ln w="317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4" name="Connecteur droit avec flèche 193"/>
              <p:cNvCxnSpPr/>
              <p:nvPr/>
            </p:nvCxnSpPr>
            <p:spPr>
              <a:xfrm rot="5400000" flipH="1" flipV="1">
                <a:off x="6432034" y="3437643"/>
                <a:ext cx="357190" cy="1588"/>
              </a:xfrm>
              <a:prstGeom prst="straightConnector1">
                <a:avLst/>
              </a:prstGeom>
              <a:ln w="317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5" name="Connecteur droit avec flèche 194"/>
              <p:cNvCxnSpPr/>
              <p:nvPr/>
            </p:nvCxnSpPr>
            <p:spPr>
              <a:xfrm rot="5400000" flipH="1" flipV="1">
                <a:off x="1217060" y="4167016"/>
                <a:ext cx="357190" cy="1588"/>
              </a:xfrm>
              <a:prstGeom prst="straightConnector1">
                <a:avLst/>
              </a:prstGeom>
              <a:ln w="317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6" name="Connecteur droit avec flèche 195"/>
              <p:cNvCxnSpPr/>
              <p:nvPr/>
            </p:nvCxnSpPr>
            <p:spPr>
              <a:xfrm rot="5400000" flipH="1" flipV="1">
                <a:off x="6454612" y="4163312"/>
                <a:ext cx="357190" cy="1588"/>
              </a:xfrm>
              <a:prstGeom prst="straightConnector1">
                <a:avLst/>
              </a:prstGeom>
              <a:ln w="31750">
                <a:solidFill>
                  <a:srgbClr val="00B0F0"/>
                </a:solidFill>
                <a:tailEnd type="arrow"/>
              </a:ln>
            </p:spPr>
            <p:style>
              <a:lnRef idx="1">
                <a:schemeClr val="accent1"/>
              </a:lnRef>
              <a:fillRef idx="0">
                <a:schemeClr val="accent1"/>
              </a:fillRef>
              <a:effectRef idx="0">
                <a:schemeClr val="accent1"/>
              </a:effectRef>
              <a:fontRef idx="minor">
                <a:schemeClr val="tx1"/>
              </a:fontRef>
            </p:style>
          </p:cxnSp>
          <p:cxnSp>
            <p:nvCxnSpPr>
              <p:cNvPr id="197" name="Connecteur droit avec flèche 196"/>
              <p:cNvCxnSpPr/>
              <p:nvPr/>
            </p:nvCxnSpPr>
            <p:spPr>
              <a:xfrm rot="5400000" flipH="1" flipV="1">
                <a:off x="3871555" y="4178305"/>
                <a:ext cx="357190" cy="1588"/>
              </a:xfrm>
              <a:prstGeom prst="straightConnector1">
                <a:avLst/>
              </a:prstGeom>
              <a:ln w="31750">
                <a:solidFill>
                  <a:srgbClr val="00B0F0"/>
                </a:solidFill>
                <a:tailEnd type="arrow"/>
              </a:ln>
            </p:spPr>
            <p:style>
              <a:lnRef idx="1">
                <a:schemeClr val="accent1"/>
              </a:lnRef>
              <a:fillRef idx="0">
                <a:schemeClr val="accent1"/>
              </a:fillRef>
              <a:effectRef idx="0">
                <a:schemeClr val="accent1"/>
              </a:effectRef>
              <a:fontRef idx="minor">
                <a:schemeClr val="tx1"/>
              </a:fontRef>
            </p:style>
          </p:cxnSp>
        </p:grpSp>
        <p:sp>
          <p:nvSpPr>
            <p:cNvPr id="171" name="ZoneTexte 170"/>
            <p:cNvSpPr txBox="1"/>
            <p:nvPr/>
          </p:nvSpPr>
          <p:spPr>
            <a:xfrm>
              <a:off x="308298" y="4662320"/>
              <a:ext cx="2143140" cy="954107"/>
            </a:xfrm>
            <a:prstGeom prst="rect">
              <a:avLst/>
            </a:prstGeom>
            <a:noFill/>
          </p:spPr>
          <p:txBody>
            <a:bodyPr wrap="square" rtlCol="0">
              <a:spAutoFit/>
            </a:bodyPr>
            <a:lstStyle/>
            <a:p>
              <a:pPr algn="ctr"/>
              <a:r>
                <a:rPr lang="fr-FR" sz="1400" b="1" dirty="0" smtClean="0">
                  <a:latin typeface="Times New Roman" pitchFamily="18" charset="0"/>
                  <a:cs typeface="Times New Roman" pitchFamily="18" charset="0"/>
                </a:rPr>
                <a:t>Eau pour développement</a:t>
              </a:r>
            </a:p>
            <a:p>
              <a:pPr algn="ctr"/>
              <a:r>
                <a:rPr lang="fr-FR" sz="1400" b="1" dirty="0" smtClean="0">
                  <a:latin typeface="Times New Roman" pitchFamily="18" charset="0"/>
                  <a:cs typeface="Times New Roman" pitchFamily="18" charset="0"/>
                </a:rPr>
                <a:t>Prélèvement eau souterraine</a:t>
              </a:r>
            </a:p>
            <a:p>
              <a:pPr algn="ctr"/>
              <a:r>
                <a:rPr lang="fr-FR" sz="1400" dirty="0" smtClean="0">
                  <a:latin typeface="Times New Roman" pitchFamily="18" charset="0"/>
                  <a:cs typeface="Times New Roman" pitchFamily="18" charset="0"/>
                </a:rPr>
                <a:t>(Agriculture &amp; Industrie)</a:t>
              </a:r>
              <a:r>
                <a:rPr lang="fr-FR" sz="1400" b="1" dirty="0" smtClean="0">
                  <a:latin typeface="Times New Roman" pitchFamily="18" charset="0"/>
                  <a:cs typeface="Times New Roman" pitchFamily="18" charset="0"/>
                </a:rPr>
                <a:t> </a:t>
              </a:r>
              <a:endParaRPr lang="fr-FR" sz="1400" b="1" dirty="0">
                <a:latin typeface="Times New Roman" pitchFamily="18" charset="0"/>
                <a:cs typeface="Times New Roman" pitchFamily="18" charset="0"/>
              </a:endParaRPr>
            </a:p>
          </p:txBody>
        </p:sp>
      </p:grpSp>
      <p:sp>
        <p:nvSpPr>
          <p:cNvPr id="4265" name="Rectangle 169"/>
          <p:cNvSpPr>
            <a:spLocks noChangeArrowheads="1"/>
          </p:cNvSpPr>
          <p:nvPr/>
        </p:nvSpPr>
        <p:spPr bwMode="auto">
          <a:xfrm>
            <a:off x="214282" y="6121066"/>
            <a:ext cx="778674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smtClean="0">
                <a:ln>
                  <a:noFill/>
                </a:ln>
                <a:effectLst/>
                <a:latin typeface="Times New Roman" pitchFamily="18" charset="0"/>
                <a:ea typeface="Arial" pitchFamily="34" charset="0"/>
                <a:cs typeface="Times New Roman" pitchFamily="18" charset="0"/>
              </a:rPr>
              <a:t>Figure 6: Les éléments de la gestion durable les eaux souterraines: L’offre (</a:t>
            </a:r>
            <a:r>
              <a:rPr kumimoji="0" lang="fr-FR" b="1" i="0" u="none" strike="noStrike" cap="none" normalizeH="0" baseline="0" dirty="0" smtClean="0">
                <a:ln>
                  <a:noFill/>
                </a:ln>
                <a:effectLst/>
                <a:latin typeface="Times New Roman" pitchFamily="18" charset="0"/>
                <a:ea typeface="Arial" pitchFamily="34" charset="0"/>
                <a:cs typeface="Times New Roman" pitchFamily="18" charset="0"/>
              </a:rPr>
              <a:t>en haut) et demande (en bas)</a:t>
            </a:r>
            <a:endParaRPr kumimoji="0" lang="fr-FR" b="1"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1142984"/>
            <a:ext cx="7715304" cy="4493538"/>
          </a:xfrm>
          <a:prstGeom prst="rect">
            <a:avLst/>
          </a:prstGeom>
          <a:noFill/>
        </p:spPr>
        <p:txBody>
          <a:bodyPr wrap="square" rtlCol="0">
            <a:spAutoFit/>
          </a:bodyPr>
          <a:lstStyle/>
          <a:p>
            <a:pPr indent="361950" algn="just"/>
            <a:r>
              <a:rPr lang="fr-FR" sz="2200" dirty="0" smtClean="0">
                <a:latin typeface="Times New Roman" pitchFamily="18" charset="0"/>
                <a:cs typeface="Times New Roman" pitchFamily="18" charset="0"/>
              </a:rPr>
              <a:t>Un </a:t>
            </a:r>
            <a:r>
              <a:rPr lang="fr-FR" sz="2200" dirty="0">
                <a:latin typeface="Times New Roman" pitchFamily="18" charset="0"/>
                <a:cs typeface="Times New Roman" pitchFamily="18" charset="0"/>
              </a:rPr>
              <a:t>des </a:t>
            </a:r>
            <a:r>
              <a:rPr lang="fr-FR" sz="2200" dirty="0" smtClean="0">
                <a:latin typeface="Times New Roman" pitchFamily="18" charset="0"/>
                <a:cs typeface="Times New Roman" pitchFamily="18" charset="0"/>
              </a:rPr>
              <a:t>principes </a:t>
            </a:r>
            <a:r>
              <a:rPr lang="fr-FR" sz="2200" dirty="0">
                <a:latin typeface="Times New Roman" pitchFamily="18" charset="0"/>
                <a:cs typeface="Times New Roman" pitchFamily="18" charset="0"/>
              </a:rPr>
              <a:t>de la philosophie de la </a:t>
            </a:r>
            <a:r>
              <a:rPr lang="fr-FR" sz="2200" b="1" i="1" dirty="0">
                <a:latin typeface="Times New Roman" pitchFamily="18" charset="0"/>
                <a:cs typeface="Times New Roman" pitchFamily="18" charset="0"/>
              </a:rPr>
              <a:t>GIRE</a:t>
            </a:r>
            <a:r>
              <a:rPr lang="fr-FR" sz="2200" dirty="0">
                <a:latin typeface="Times New Roman" pitchFamily="18" charset="0"/>
                <a:cs typeface="Times New Roman" pitchFamily="18" charset="0"/>
              </a:rPr>
              <a:t> est que l’unité de base de gestion de l’eau devrait être un «bassin versant» ou «bassin de cours d’eau de </a:t>
            </a:r>
            <a:r>
              <a:rPr lang="fr-FR" sz="2200" dirty="0" smtClean="0">
                <a:latin typeface="Times New Roman" pitchFamily="18" charset="0"/>
                <a:cs typeface="Times New Roman" pitchFamily="18" charset="0"/>
              </a:rPr>
              <a:t>surface</a:t>
            </a:r>
            <a:r>
              <a:rPr lang="fr-FR" sz="2200" dirty="0">
                <a:latin typeface="Times New Roman" pitchFamily="18" charset="0"/>
                <a:cs typeface="Times New Roman" pitchFamily="18" charset="0"/>
              </a:rPr>
              <a:t>». </a:t>
            </a:r>
            <a:endParaRPr lang="fr-FR" sz="2200" dirty="0" smtClean="0">
              <a:latin typeface="Times New Roman" pitchFamily="18" charset="0"/>
              <a:cs typeface="Times New Roman" pitchFamily="18" charset="0"/>
            </a:endParaRPr>
          </a:p>
          <a:p>
            <a:pPr indent="361950" algn="just"/>
            <a:endParaRPr lang="fr-FR" sz="2200" dirty="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Un </a:t>
            </a:r>
            <a:r>
              <a:rPr lang="fr-FR" sz="2200" dirty="0">
                <a:latin typeface="Times New Roman" pitchFamily="18" charset="0"/>
                <a:cs typeface="Times New Roman" pitchFamily="18" charset="0"/>
              </a:rPr>
              <a:t>bassin versant est une entité physique naturelle qui dispose d’un système intégré contiguë d’eau de surface avec un exutoire unique. La gestion de l’eau par bassin versant est donc basée sur la réalité écologique physique. </a:t>
            </a:r>
            <a:endParaRPr lang="fr-FR" sz="2200" dirty="0" smtClean="0">
              <a:latin typeface="Times New Roman" pitchFamily="18" charset="0"/>
              <a:cs typeface="Times New Roman" pitchFamily="18" charset="0"/>
            </a:endParaRPr>
          </a:p>
          <a:p>
            <a:pPr indent="361950" algn="just"/>
            <a:endParaRPr lang="fr-FR" sz="2200" dirty="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En </a:t>
            </a:r>
            <a:r>
              <a:rPr lang="fr-FR" sz="2200" dirty="0">
                <a:latin typeface="Times New Roman" pitchFamily="18" charset="0"/>
                <a:cs typeface="Times New Roman" pitchFamily="18" charset="0"/>
              </a:rPr>
              <a:t>raison de cette philosophie de base, de nombreux pays gèrent désormais leur eau par bassin </a:t>
            </a:r>
            <a:r>
              <a:rPr lang="fr-FR" sz="2200" dirty="0" smtClean="0">
                <a:latin typeface="Times New Roman" pitchFamily="18" charset="0"/>
                <a:cs typeface="Times New Roman" pitchFamily="18" charset="0"/>
              </a:rPr>
              <a:t>versant</a:t>
            </a:r>
            <a:r>
              <a:rPr lang="fr-FR" sz="2200" dirty="0">
                <a:latin typeface="Times New Roman" pitchFamily="18" charset="0"/>
                <a:cs typeface="Times New Roman" pitchFamily="18" charset="0"/>
              </a:rPr>
              <a:t>, et de nombreux organismes de bassin (OB) et d’autres Autorités de gestion de l’eau de bassins versants ont été </a:t>
            </a:r>
            <a:r>
              <a:rPr lang="fr-FR" sz="2200" dirty="0" smtClean="0">
                <a:latin typeface="Times New Roman" pitchFamily="18" charset="0"/>
                <a:cs typeface="Times New Roman" pitchFamily="18" charset="0"/>
              </a:rPr>
              <a:t>créés (ABH, </a:t>
            </a:r>
            <a:r>
              <a:rPr lang="fr-FR" sz="2200" dirty="0" err="1" smtClean="0">
                <a:latin typeface="Times New Roman" pitchFamily="18" charset="0"/>
                <a:cs typeface="Times New Roman" pitchFamily="18" charset="0"/>
              </a:rPr>
              <a:t>etc</a:t>
            </a:r>
            <a:r>
              <a:rPr lang="fr-FR" sz="2200" dirty="0" smtClean="0">
                <a:latin typeface="Times New Roman" pitchFamily="18" charset="0"/>
                <a:cs typeface="Times New Roman" pitchFamily="18" charset="0"/>
              </a:rPr>
              <a:t>).</a:t>
            </a:r>
            <a:endParaRPr lang="fr-FR" sz="2200" dirty="0">
              <a:latin typeface="Times New Roman" pitchFamily="18" charset="0"/>
              <a:cs typeface="Times New Roman" pitchFamily="18" charset="0"/>
            </a:endParaRPr>
          </a:p>
        </p:txBody>
      </p:sp>
      <p:sp>
        <p:nvSpPr>
          <p:cNvPr id="5" name="ZoneTexte 4"/>
          <p:cNvSpPr txBox="1"/>
          <p:nvPr/>
        </p:nvSpPr>
        <p:spPr>
          <a:xfrm>
            <a:off x="2928926" y="214290"/>
            <a:ext cx="2714644" cy="461665"/>
          </a:xfrm>
          <a:prstGeom prst="rect">
            <a:avLst/>
          </a:prstGeom>
          <a:noFill/>
        </p:spPr>
        <p:txBody>
          <a:bodyPr wrap="square" rtlCol="0">
            <a:spAutoFit/>
          </a:bodyPr>
          <a:lstStyle/>
          <a:p>
            <a:pPr algn="ctr"/>
            <a:r>
              <a:rPr lang="fr-FR" sz="2400" b="1" dirty="0" smtClean="0">
                <a:solidFill>
                  <a:schemeClr val="tx2">
                    <a:lumMod val="50000"/>
                  </a:schemeClr>
                </a:solidFill>
                <a:latin typeface="Times New Roman" pitchFamily="18" charset="0"/>
                <a:cs typeface="Times New Roman" pitchFamily="18" charset="0"/>
              </a:rPr>
              <a:t>INTRODUCTION</a:t>
            </a:r>
            <a:endParaRPr lang="fr-FR" sz="2400" b="1" dirty="0">
              <a:solidFill>
                <a:schemeClr val="tx2">
                  <a:lumMod val="50000"/>
                </a:schemeClr>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263142" y="357166"/>
            <a:ext cx="7666444" cy="62324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361950" algn="just" defTabSz="914400" rtl="0" eaLnBrk="1" fontAlgn="base" latinLnBrk="0" hangingPunct="1">
              <a:lnSpc>
                <a:spcPct val="100000"/>
              </a:lnSpc>
              <a:spcBef>
                <a:spcPct val="0"/>
              </a:spcBef>
              <a:spcAft>
                <a:spcPct val="0"/>
              </a:spcAft>
              <a:buClrTx/>
              <a:buSzTx/>
              <a:buFontTx/>
              <a:buNone/>
              <a:tabLst>
                <a:tab pos="755650" algn="l"/>
              </a:tabLst>
            </a:pPr>
            <a:r>
              <a:rPr kumimoji="0" lang="fr-FR" sz="2100" i="0" u="none" strike="noStrike" cap="none" normalizeH="0" baseline="0" dirty="0" smtClean="0">
                <a:ln>
                  <a:noFill/>
                </a:ln>
                <a:effectLst/>
                <a:latin typeface="Times New Roman" pitchFamily="18" charset="0"/>
                <a:ea typeface="Arial" pitchFamily="34" charset="0"/>
                <a:cs typeface="Times New Roman" pitchFamily="18" charset="0"/>
              </a:rPr>
              <a:t>Le Tableau.4 suggère que l’approche adoptée pour la gestion des eaux souterraines à tout moment dans le temps dépendra de l’information sur la ressource, et l’interaction entre les facteurs suivants :</a:t>
            </a:r>
          </a:p>
          <a:p>
            <a:pPr marR="0" lvl="0" indent="361950" algn="just" defTabSz="914400" rtl="0" eaLnBrk="1" fontAlgn="base" latinLnBrk="0" hangingPunct="1">
              <a:lnSpc>
                <a:spcPct val="100000"/>
              </a:lnSpc>
              <a:spcBef>
                <a:spcPct val="0"/>
              </a:spcBef>
              <a:spcAft>
                <a:spcPct val="0"/>
              </a:spcAft>
              <a:buClrTx/>
              <a:buSzTx/>
              <a:buFontTx/>
              <a:buNone/>
              <a:tabLst>
                <a:tab pos="755650" algn="l"/>
              </a:tabLst>
            </a:pPr>
            <a:endParaRPr kumimoji="0" lang="fr-FR" sz="12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profondeur, la taille et la complexité de la ressource en eau souterraine,</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Le climat et le taux de recharge des aquifères et le renouvellement des ressources,</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L’échelle de prélèvement des eaux souterraines ainsi que le nombre et les types d’usagers,</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Les écosystèmes et les services environnementaux qui dépendent des eaux souterraines,</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sensibilité et la vulnérabilité du système aquifère à la dégradation de sa qualité,</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Problèmes de qualité naturelle de l’eau souterraine,</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dégradation actuelle de la ressource en eau souterraine (l’épuisement ou la pollution),</a:t>
            </a:r>
            <a:endParaRPr kumimoji="0" lang="fr-FR" sz="2100" b="0" i="0" u="none" strike="noStrike" cap="none" normalizeH="0" baseline="0" dirty="0" smtClean="0">
              <a:ln>
                <a:noFill/>
              </a:ln>
              <a:effectLst/>
              <a:latin typeface="Times New Roman" pitchFamily="18" charset="0"/>
              <a:cs typeface="Times New Roman" pitchFamily="18" charset="0"/>
            </a:endParaRPr>
          </a:p>
          <a:p>
            <a:pPr marL="0" marR="0" lvl="1" indent="457200" algn="just" defTabSz="914400" rtl="0" eaLnBrk="0" fontAlgn="base" latinLnBrk="0" hangingPunct="0">
              <a:lnSpc>
                <a:spcPct val="100000"/>
              </a:lnSpc>
              <a:spcBef>
                <a:spcPct val="0"/>
              </a:spcBef>
              <a:spcAft>
                <a:spcPct val="0"/>
              </a:spcAft>
              <a:buClr>
                <a:srgbClr val="56AEC6"/>
              </a:buClr>
              <a:buSzPct val="100000"/>
              <a:buFontTx/>
              <a:buChar char="■"/>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Autres ressources en eau disponibles,</a:t>
            </a:r>
            <a:endParaRPr kumimoji="0" lang="fr-FR" sz="21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FR"/>
          </a:p>
        </p:txBody>
      </p:sp>
      <p:sp>
        <p:nvSpPr>
          <p:cNvPr id="2056" name="Rectangle 8"/>
          <p:cNvSpPr>
            <a:spLocks noChangeArrowheads="1"/>
          </p:cNvSpPr>
          <p:nvPr/>
        </p:nvSpPr>
        <p:spPr bwMode="auto">
          <a:xfrm>
            <a:off x="165422" y="71414"/>
            <a:ext cx="7764164" cy="3539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fr-FR" sz="17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Tableau.4: Types d’aquifères spécifiques et leurs stratégies de gestion</a:t>
            </a:r>
            <a:r>
              <a:rPr lang="fr-FR" sz="1700" dirty="0" smtClean="0">
                <a:latin typeface="Times New Roman" pitchFamily="18" charset="0"/>
                <a:ea typeface="Arial" pitchFamily="34" charset="0"/>
                <a:cs typeface="Times New Roman" pitchFamily="18" charset="0"/>
              </a:rPr>
              <a:t> </a:t>
            </a:r>
            <a:r>
              <a:rPr kumimoji="0" lang="fr-FR" sz="17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appropriées</a:t>
            </a:r>
            <a:endParaRPr kumimoji="0" lang="fr-FR" sz="17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9" name="Tableau 8"/>
          <p:cNvGraphicFramePr>
            <a:graphicFrameLocks noGrp="1"/>
          </p:cNvGraphicFramePr>
          <p:nvPr/>
        </p:nvGraphicFramePr>
        <p:xfrm>
          <a:off x="123972" y="568767"/>
          <a:ext cx="8877184" cy="6018872"/>
        </p:xfrm>
        <a:graphic>
          <a:graphicData uri="http://schemas.openxmlformats.org/drawingml/2006/table">
            <a:tbl>
              <a:tblPr/>
              <a:tblGrid>
                <a:gridCol w="1661946"/>
                <a:gridCol w="2357454"/>
                <a:gridCol w="2500330"/>
                <a:gridCol w="2357454"/>
              </a:tblGrid>
              <a:tr h="181717">
                <a:tc>
                  <a:txBody>
                    <a:bodyPr/>
                    <a:lstStyle/>
                    <a:p>
                      <a:pPr marL="49530" algn="ctr">
                        <a:spcBef>
                          <a:spcPts val="180"/>
                        </a:spcBef>
                        <a:spcAft>
                          <a:spcPts val="0"/>
                        </a:spcAft>
                      </a:pPr>
                      <a:r>
                        <a:rPr lang="fr-FR" sz="1100" b="1" dirty="0">
                          <a:latin typeface="Times New Roman" pitchFamily="18" charset="0"/>
                          <a:ea typeface="Arial"/>
                          <a:cs typeface="Times New Roman" pitchFamily="18" charset="0"/>
                        </a:rPr>
                        <a:t>Cadre hydrogéologique</a:t>
                      </a:r>
                      <a:endParaRPr lang="fr-FR" sz="11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75656"/>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3E3E3"/>
                    </a:solidFill>
                  </a:tcPr>
                </a:tc>
                <a:tc>
                  <a:txBody>
                    <a:bodyPr/>
                    <a:lstStyle/>
                    <a:p>
                      <a:pPr marL="49530" algn="ctr">
                        <a:spcBef>
                          <a:spcPts val="180"/>
                        </a:spcBef>
                        <a:spcAft>
                          <a:spcPts val="0"/>
                        </a:spcAft>
                      </a:pPr>
                      <a:r>
                        <a:rPr lang="fr-FR" sz="1100" b="1" dirty="0">
                          <a:latin typeface="Times New Roman" pitchFamily="18" charset="0"/>
                          <a:ea typeface="Arial"/>
                          <a:cs typeface="Times New Roman" pitchFamily="18" charset="0"/>
                        </a:rPr>
                        <a:t>Caractéristique principale</a:t>
                      </a:r>
                      <a:endParaRPr lang="fr-FR" sz="11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75656"/>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3E3E3"/>
                    </a:solidFill>
                  </a:tcPr>
                </a:tc>
                <a:tc>
                  <a:txBody>
                    <a:bodyPr/>
                    <a:lstStyle/>
                    <a:p>
                      <a:pPr marL="50165" algn="ctr">
                        <a:spcBef>
                          <a:spcPts val="180"/>
                        </a:spcBef>
                        <a:spcAft>
                          <a:spcPts val="0"/>
                        </a:spcAft>
                      </a:pPr>
                      <a:r>
                        <a:rPr lang="fr-FR" sz="1100" b="1" dirty="0">
                          <a:latin typeface="Times New Roman" pitchFamily="18" charset="0"/>
                          <a:ea typeface="Arial"/>
                          <a:cs typeface="Times New Roman" pitchFamily="18" charset="0"/>
                        </a:rPr>
                        <a:t>Recommandation</a:t>
                      </a:r>
                      <a:endParaRPr lang="fr-FR" sz="11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575656"/>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3E3E3"/>
                    </a:solidFill>
                  </a:tcPr>
                </a:tc>
                <a:tc>
                  <a:txBody>
                    <a:bodyPr/>
                    <a:lstStyle/>
                    <a:p>
                      <a:pPr marL="50165" algn="ctr">
                        <a:spcBef>
                          <a:spcPts val="180"/>
                        </a:spcBef>
                        <a:spcAft>
                          <a:spcPts val="0"/>
                        </a:spcAft>
                      </a:pPr>
                      <a:r>
                        <a:rPr lang="fr-FR" sz="1100" b="1" dirty="0">
                          <a:latin typeface="Times New Roman" pitchFamily="18" charset="0"/>
                          <a:ea typeface="Arial"/>
                          <a:cs typeface="Times New Roman" pitchFamily="18" charset="0"/>
                        </a:rPr>
                        <a:t>Exemples africains</a:t>
                      </a:r>
                      <a:endParaRPr lang="fr-FR" sz="1100" dirty="0">
                        <a:latin typeface="Times New Roman" pitchFamily="18" charset="0"/>
                        <a:ea typeface="Arial"/>
                        <a:cs typeface="Times New Roman" pitchFamily="18" charset="0"/>
                      </a:endParaRP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575656"/>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E3E3E3"/>
                    </a:solidFill>
                  </a:tcPr>
                </a:tc>
              </a:tr>
              <a:tr h="889853">
                <a:tc>
                  <a:txBody>
                    <a:bodyPr/>
                    <a:lstStyle/>
                    <a:p>
                      <a:pPr marL="49530" marR="258445" algn="ctr">
                        <a:lnSpc>
                          <a:spcPct val="103000"/>
                        </a:lnSpc>
                        <a:spcBef>
                          <a:spcPts val="120"/>
                        </a:spcBef>
                        <a:spcAft>
                          <a:spcPts val="0"/>
                        </a:spcAft>
                      </a:pPr>
                      <a:r>
                        <a:rPr lang="fr-FR" sz="1100" b="1" dirty="0">
                          <a:latin typeface="Times New Roman" pitchFamily="18" charset="0"/>
                          <a:ea typeface="Arial"/>
                          <a:cs typeface="Times New Roman" pitchFamily="18" charset="0"/>
                        </a:rPr>
                        <a:t>Aquifères  importants, mais avec </a:t>
                      </a:r>
                      <a:r>
                        <a:rPr lang="fr-FR" sz="1100" b="1" dirty="0" smtClean="0">
                          <a:latin typeface="Times New Roman" pitchFamily="18" charset="0"/>
                          <a:ea typeface="Arial"/>
                          <a:cs typeface="Times New Roman" pitchFamily="18" charset="0"/>
                        </a:rPr>
                        <a:t>une</a:t>
                      </a:r>
                      <a:r>
                        <a:rPr lang="fr-FR" sz="1100" b="1" baseline="0" dirty="0" smtClean="0">
                          <a:latin typeface="Times New Roman" pitchFamily="18" charset="0"/>
                          <a:ea typeface="Arial"/>
                          <a:cs typeface="Times New Roman" pitchFamily="18" charset="0"/>
                        </a:rPr>
                        <a:t> </a:t>
                      </a:r>
                      <a:r>
                        <a:rPr lang="fr-FR" sz="1100" b="1" dirty="0" smtClean="0">
                          <a:latin typeface="Times New Roman" pitchFamily="18" charset="0"/>
                          <a:ea typeface="Arial"/>
                          <a:cs typeface="Times New Roman" pitchFamily="18" charset="0"/>
                        </a:rPr>
                        <a:t>extension </a:t>
                      </a:r>
                      <a:r>
                        <a:rPr lang="fr-FR" sz="1100" b="1" dirty="0">
                          <a:latin typeface="Times New Roman" pitchFamily="18" charset="0"/>
                          <a:ea typeface="Arial"/>
                          <a:cs typeface="Times New Roman" pitchFamily="18" charset="0"/>
                        </a:rPr>
                        <a:t>plus limitée que le </a:t>
                      </a:r>
                      <a:r>
                        <a:rPr lang="fr-FR" sz="1100" b="1" spc="-15" dirty="0">
                          <a:latin typeface="Times New Roman" pitchFamily="18" charset="0"/>
                          <a:ea typeface="Arial"/>
                          <a:cs typeface="Times New Roman" pitchFamily="18" charset="0"/>
                        </a:rPr>
                        <a:t>bassin </a:t>
                      </a:r>
                      <a:r>
                        <a:rPr lang="fr-FR" sz="1100" b="1" dirty="0">
                          <a:latin typeface="Times New Roman" pitchFamily="18" charset="0"/>
                          <a:ea typeface="Arial"/>
                          <a:cs typeface="Times New Roman" pitchFamily="18" charset="0"/>
                        </a:rPr>
                        <a:t>hydrographique</a:t>
                      </a:r>
                      <a:endParaRPr lang="fr-FR" sz="11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136525" algn="ctr">
                        <a:lnSpc>
                          <a:spcPct val="103000"/>
                        </a:lnSpc>
                        <a:spcBef>
                          <a:spcPts val="120"/>
                        </a:spcBef>
                        <a:spcAft>
                          <a:spcPts val="0"/>
                        </a:spcAft>
                      </a:pPr>
                      <a:r>
                        <a:rPr lang="fr-FR" sz="1100" dirty="0">
                          <a:latin typeface="Times New Roman" pitchFamily="18" charset="0"/>
                          <a:ea typeface="Arial"/>
                          <a:cs typeface="Times New Roman" pitchFamily="18" charset="0"/>
                        </a:rPr>
                        <a:t>Unités aquifères spécifiques ou nappes d’eau souterraine doivent disposer de plans de gestion locale indépendants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55245" algn="ctr">
                        <a:lnSpc>
                          <a:spcPct val="103000"/>
                        </a:lnSpc>
                        <a:spcBef>
                          <a:spcPts val="120"/>
                        </a:spcBef>
                        <a:spcAft>
                          <a:spcPts val="0"/>
                        </a:spcAft>
                      </a:pPr>
                      <a:r>
                        <a:rPr lang="fr-FR" sz="1100" dirty="0">
                          <a:latin typeface="Times New Roman" pitchFamily="18" charset="0"/>
                          <a:ea typeface="Arial"/>
                          <a:cs typeface="Times New Roman" pitchFamily="18" charset="0"/>
                        </a:rPr>
                        <a:t>Les plans doivent tenir compte du fait que la recharge des nappes peut dépendre de l’écoulement amont  de  la rivière   et  l’écoulement   aval de  la  rivière   peut  dépendre de la décharge de</a:t>
                      </a:r>
                      <a:r>
                        <a:rPr lang="fr-FR" sz="1100" spc="-75" dirty="0">
                          <a:latin typeface="Times New Roman" pitchFamily="18" charset="0"/>
                          <a:ea typeface="Arial"/>
                          <a:cs typeface="Times New Roman" pitchFamily="18" charset="0"/>
                        </a:rPr>
                        <a:t> </a:t>
                      </a:r>
                      <a:r>
                        <a:rPr lang="fr-FR" sz="1100" dirty="0">
                          <a:latin typeface="Times New Roman" pitchFamily="18" charset="0"/>
                          <a:ea typeface="Arial"/>
                          <a:cs typeface="Times New Roman" pitchFamily="18" charset="0"/>
                        </a:rPr>
                        <a:t>l’aquifère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339725" algn="ctr">
                        <a:lnSpc>
                          <a:spcPct val="103000"/>
                        </a:lnSpc>
                        <a:spcBef>
                          <a:spcPts val="120"/>
                        </a:spcBef>
                        <a:spcAft>
                          <a:spcPts val="0"/>
                        </a:spcAft>
                      </a:pPr>
                      <a:r>
                        <a:rPr lang="fr-FR" sz="1100" dirty="0">
                          <a:latin typeface="Times New Roman" pitchFamily="18" charset="0"/>
                          <a:ea typeface="Arial"/>
                          <a:cs typeface="Times New Roman" pitchFamily="18" charset="0"/>
                        </a:rPr>
                        <a:t>Aquifère </a:t>
                      </a:r>
                      <a:r>
                        <a:rPr lang="fr-FR" sz="1100" dirty="0" err="1">
                          <a:latin typeface="Times New Roman" pitchFamily="18" charset="0"/>
                          <a:ea typeface="Arial"/>
                          <a:cs typeface="Times New Roman" pitchFamily="18" charset="0"/>
                        </a:rPr>
                        <a:t>Stampreit</a:t>
                      </a:r>
                      <a:r>
                        <a:rPr lang="fr-FR" sz="1100" dirty="0">
                          <a:latin typeface="Times New Roman" pitchFamily="18" charset="0"/>
                          <a:ea typeface="Arial"/>
                          <a:cs typeface="Times New Roman" pitchFamily="18" charset="0"/>
                        </a:rPr>
                        <a:t>. Bassin versant du fleuve Orange-</a:t>
                      </a:r>
                      <a:r>
                        <a:rPr lang="fr-FR" sz="1100" dirty="0" err="1">
                          <a:latin typeface="Times New Roman" pitchFamily="18" charset="0"/>
                          <a:ea typeface="Arial"/>
                          <a:cs typeface="Times New Roman" pitchFamily="18" charset="0"/>
                        </a:rPr>
                        <a:t>Senqu</a:t>
                      </a:r>
                      <a:r>
                        <a:rPr lang="fr-FR" sz="1100" dirty="0">
                          <a:latin typeface="Times New Roman" pitchFamily="18" charset="0"/>
                          <a:ea typeface="Arial"/>
                          <a:cs typeface="Times New Roman" pitchFamily="18" charset="0"/>
                        </a:rPr>
                        <a:t>.</a:t>
                      </a:r>
                    </a:p>
                    <a:p>
                      <a:pPr marL="50165" algn="ctr">
                        <a:lnSpc>
                          <a:spcPct val="103000"/>
                        </a:lnSpc>
                        <a:spcBef>
                          <a:spcPts val="10"/>
                        </a:spcBef>
                        <a:spcAft>
                          <a:spcPts val="0"/>
                        </a:spcAft>
                      </a:pPr>
                      <a:r>
                        <a:rPr lang="fr-FR" sz="1100" dirty="0">
                          <a:latin typeface="Times New Roman" pitchFamily="18" charset="0"/>
                          <a:ea typeface="Arial"/>
                          <a:cs typeface="Times New Roman" pitchFamily="18" charset="0"/>
                        </a:rPr>
                        <a:t>Afrique du Sud, Namibie, Botswana.</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1285884">
                <a:tc>
                  <a:txBody>
                    <a:bodyPr/>
                    <a:lstStyle/>
                    <a:p>
                      <a:pPr marL="49530" marR="136525" algn="ctr">
                        <a:lnSpc>
                          <a:spcPct val="103000"/>
                        </a:lnSpc>
                        <a:spcBef>
                          <a:spcPts val="180"/>
                        </a:spcBef>
                        <a:spcAft>
                          <a:spcPts val="0"/>
                        </a:spcAft>
                      </a:pPr>
                      <a:r>
                        <a:rPr lang="fr-FR" sz="1100" b="1" dirty="0">
                          <a:latin typeface="Times New Roman" pitchFamily="18" charset="0"/>
                          <a:ea typeface="Arial"/>
                          <a:cs typeface="Times New Roman" pitchFamily="18" charset="0"/>
                        </a:rPr>
                        <a:t>Les bassins versants reposant largement sur des aquifères peu profonds</a:t>
                      </a:r>
                      <a:endParaRPr lang="fr-FR" sz="11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154940" algn="ctr">
                        <a:lnSpc>
                          <a:spcPct val="103000"/>
                        </a:lnSpc>
                        <a:spcBef>
                          <a:spcPts val="180"/>
                        </a:spcBef>
                        <a:spcAft>
                          <a:spcPts val="0"/>
                        </a:spcAft>
                      </a:pPr>
                      <a:r>
                        <a:rPr lang="fr-FR" sz="1100" dirty="0">
                          <a:latin typeface="Times New Roman" pitchFamily="18" charset="0"/>
                          <a:ea typeface="Arial"/>
                          <a:cs typeface="Times New Roman" pitchFamily="18" charset="0"/>
                        </a:rPr>
                        <a:t>Gestion des interactions eau de surface - eau souterraine essentielle pour </a:t>
                      </a:r>
                      <a:r>
                        <a:rPr lang="fr-FR" sz="1100" dirty="0" smtClean="0">
                          <a:latin typeface="Times New Roman" pitchFamily="18" charset="0"/>
                          <a:ea typeface="Arial"/>
                          <a:cs typeface="Times New Roman" pitchFamily="18" charset="0"/>
                        </a:rPr>
                        <a:t>éviter des </a:t>
                      </a:r>
                      <a:r>
                        <a:rPr lang="fr-FR" sz="1100" dirty="0">
                          <a:latin typeface="Times New Roman" pitchFamily="18" charset="0"/>
                          <a:ea typeface="Arial"/>
                          <a:cs typeface="Times New Roman" pitchFamily="18" charset="0"/>
                        </a:rPr>
                        <a:t>problèmes tels que la salinisation des sols  avec le défrichement des terres, des sols imbibés d’eau, la salinisation provenant de l’agriculture</a:t>
                      </a:r>
                      <a:r>
                        <a:rPr lang="fr-FR" sz="1100" spc="155" dirty="0">
                          <a:latin typeface="Times New Roman" pitchFamily="18" charset="0"/>
                          <a:ea typeface="Arial"/>
                          <a:cs typeface="Times New Roman" pitchFamily="18" charset="0"/>
                        </a:rPr>
                        <a:t> </a:t>
                      </a:r>
                      <a:r>
                        <a:rPr lang="fr-FR" sz="1100" dirty="0">
                          <a:latin typeface="Times New Roman" pitchFamily="18" charset="0"/>
                          <a:ea typeface="Arial"/>
                          <a:cs typeface="Times New Roman" pitchFamily="18" charset="0"/>
                        </a:rPr>
                        <a:t>irriguée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55245" algn="ctr">
                        <a:lnSpc>
                          <a:spcPct val="103000"/>
                        </a:lnSpc>
                        <a:spcBef>
                          <a:spcPts val="180"/>
                        </a:spcBef>
                        <a:spcAft>
                          <a:spcPts val="0"/>
                        </a:spcAft>
                      </a:pPr>
                      <a:r>
                        <a:rPr lang="fr-FR" sz="1100" dirty="0">
                          <a:latin typeface="Times New Roman" pitchFamily="18" charset="0"/>
                          <a:ea typeface="Arial"/>
                          <a:cs typeface="Times New Roman" pitchFamily="18" charset="0"/>
                        </a:rPr>
                        <a:t>Une planification entièrement intégrée de l’eau de surface et de l’eau souterraine  ainsi  que la gestion des ressources en eau est</a:t>
                      </a:r>
                      <a:r>
                        <a:rPr lang="fr-FR" sz="1100" spc="90" dirty="0">
                          <a:latin typeface="Times New Roman" pitchFamily="18" charset="0"/>
                          <a:ea typeface="Arial"/>
                          <a:cs typeface="Times New Roman" pitchFamily="18" charset="0"/>
                        </a:rPr>
                        <a:t> </a:t>
                      </a:r>
                      <a:r>
                        <a:rPr lang="fr-FR" sz="1100" dirty="0">
                          <a:latin typeface="Times New Roman" pitchFamily="18" charset="0"/>
                          <a:ea typeface="Arial"/>
                          <a:cs typeface="Times New Roman" pitchFamily="18" charset="0"/>
                        </a:rPr>
                        <a:t>essentielle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algn="ctr">
                        <a:spcBef>
                          <a:spcPts val="180"/>
                        </a:spcBef>
                        <a:spcAft>
                          <a:spcPts val="0"/>
                        </a:spcAft>
                      </a:pPr>
                      <a:r>
                        <a:rPr lang="fr-FR" sz="1100" dirty="0">
                          <a:latin typeface="Times New Roman" pitchFamily="18" charset="0"/>
                          <a:ea typeface="Arial"/>
                          <a:cs typeface="Times New Roman" pitchFamily="18" charset="0"/>
                        </a:rPr>
                        <a:t>Les aquifères alluviaux </a:t>
                      </a:r>
                      <a:r>
                        <a:rPr lang="fr-FR" sz="1100" dirty="0" smtClean="0">
                          <a:latin typeface="Times New Roman" pitchFamily="18" charset="0"/>
                          <a:ea typeface="Arial"/>
                          <a:cs typeface="Times New Roman" pitchFamily="18" charset="0"/>
                        </a:rPr>
                        <a:t>du</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fleuve </a:t>
                      </a:r>
                      <a:r>
                        <a:rPr lang="fr-FR" sz="1100" dirty="0">
                          <a:latin typeface="Times New Roman" pitchFamily="18" charset="0"/>
                          <a:ea typeface="Arial"/>
                          <a:cs typeface="Times New Roman" pitchFamily="18" charset="0"/>
                        </a:rPr>
                        <a:t>Limpopo</a:t>
                      </a:r>
                    </a:p>
                    <a:p>
                      <a:pPr marL="50165" marR="258445" algn="ctr">
                        <a:lnSpc>
                          <a:spcPct val="103000"/>
                        </a:lnSpc>
                        <a:spcBef>
                          <a:spcPts val="40"/>
                        </a:spcBef>
                        <a:spcAft>
                          <a:spcPts val="0"/>
                        </a:spcAft>
                      </a:pPr>
                      <a:r>
                        <a:rPr lang="fr-FR" sz="1100" dirty="0">
                          <a:latin typeface="Times New Roman" pitchFamily="18" charset="0"/>
                          <a:ea typeface="Arial"/>
                          <a:cs typeface="Times New Roman" pitchFamily="18" charset="0"/>
                        </a:rPr>
                        <a:t>Bassin de Limpopo. Botswana, Afrique du Sud, Zimbabwe Mozambique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1071570">
                <a:tc>
                  <a:txBody>
                    <a:bodyPr/>
                    <a:lstStyle/>
                    <a:p>
                      <a:pPr marL="49530" algn="ctr">
                        <a:lnSpc>
                          <a:spcPct val="103000"/>
                        </a:lnSpc>
                        <a:spcBef>
                          <a:spcPts val="180"/>
                        </a:spcBef>
                        <a:spcAft>
                          <a:spcPts val="0"/>
                        </a:spcAft>
                      </a:pPr>
                      <a:r>
                        <a:rPr lang="fr-FR" sz="1100" b="1" dirty="0">
                          <a:latin typeface="Times New Roman" pitchFamily="18" charset="0"/>
                          <a:ea typeface="Arial"/>
                          <a:cs typeface="Times New Roman" pitchFamily="18" charset="0"/>
                        </a:rPr>
                        <a:t>Systèmes aquifères profonds extensifs, présents dans les régions arides</a:t>
                      </a:r>
                      <a:endParaRPr lang="fr-FR" sz="11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algn="ctr">
                        <a:lnSpc>
                          <a:spcPct val="103000"/>
                        </a:lnSpc>
                        <a:spcBef>
                          <a:spcPts val="180"/>
                        </a:spcBef>
                        <a:spcAft>
                          <a:spcPts val="0"/>
                        </a:spcAft>
                      </a:pPr>
                      <a:r>
                        <a:rPr lang="fr-FR" sz="1100" dirty="0">
                          <a:latin typeface="Times New Roman" pitchFamily="18" charset="0"/>
                          <a:ea typeface="Arial"/>
                          <a:cs typeface="Times New Roman" pitchFamily="18" charset="0"/>
                        </a:rPr>
                        <a:t>Le système d’écoulement des eaux souterraines </a:t>
                      </a:r>
                      <a:r>
                        <a:rPr lang="fr-FR" sz="1100" dirty="0" smtClean="0">
                          <a:latin typeface="Times New Roman" pitchFamily="18" charset="0"/>
                          <a:ea typeface="Arial"/>
                          <a:cs typeface="Times New Roman" pitchFamily="18" charset="0"/>
                        </a:rPr>
                        <a:t>domine,</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il </a:t>
                      </a:r>
                      <a:r>
                        <a:rPr lang="fr-FR" sz="1100" dirty="0">
                          <a:latin typeface="Times New Roman" pitchFamily="18" charset="0"/>
                          <a:ea typeface="Arial"/>
                          <a:cs typeface="Times New Roman" pitchFamily="18" charset="0"/>
                        </a:rPr>
                        <a:t>ya peu d’eau de surface permanente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314325" algn="ctr">
                        <a:lnSpc>
                          <a:spcPct val="103000"/>
                        </a:lnSpc>
                        <a:spcBef>
                          <a:spcPts val="180"/>
                        </a:spcBef>
                        <a:spcAft>
                          <a:spcPts val="0"/>
                        </a:spcAft>
                      </a:pPr>
                      <a:r>
                        <a:rPr lang="fr-FR" sz="1100" dirty="0">
                          <a:latin typeface="Times New Roman" pitchFamily="18" charset="0"/>
                          <a:ea typeface="Arial"/>
                          <a:cs typeface="Times New Roman" pitchFamily="18" charset="0"/>
                        </a:rPr>
                        <a:t>Il peut ne pas être utile d’établir un  «organisme de bassin versant»,  mais il est plus préférable de définir un plan de gestion des ressources en</a:t>
                      </a:r>
                      <a:r>
                        <a:rPr lang="fr-FR" sz="1100" spc="20" dirty="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eaux</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souterraines </a:t>
                      </a:r>
                      <a:r>
                        <a:rPr lang="fr-FR" sz="1100" dirty="0">
                          <a:latin typeface="Times New Roman" pitchFamily="18" charset="0"/>
                          <a:ea typeface="Arial"/>
                          <a:cs typeface="Times New Roman" pitchFamily="18" charset="0"/>
                        </a:rPr>
                        <a:t>et de gérer au ‘niveau de l’aquifère’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258445" algn="ctr">
                        <a:lnSpc>
                          <a:spcPct val="103000"/>
                        </a:lnSpc>
                        <a:spcBef>
                          <a:spcPts val="180"/>
                        </a:spcBef>
                        <a:spcAft>
                          <a:spcPts val="0"/>
                        </a:spcAft>
                      </a:pPr>
                      <a:r>
                        <a:rPr lang="fr-FR" sz="1100" dirty="0">
                          <a:latin typeface="Times New Roman" pitchFamily="18" charset="0"/>
                          <a:ea typeface="Arial"/>
                          <a:cs typeface="Times New Roman" pitchFamily="18" charset="0"/>
                        </a:rPr>
                        <a:t>Aquifère des Grès Nubiens Libye, Egypte, Soudan.</a:t>
                      </a:r>
                    </a:p>
                    <a:p>
                      <a:pPr marL="50165" algn="ctr">
                        <a:spcBef>
                          <a:spcPts val="5"/>
                        </a:spcBef>
                        <a:spcAft>
                          <a:spcPts val="0"/>
                        </a:spcAft>
                      </a:pPr>
                      <a:r>
                        <a:rPr lang="fr-FR" sz="1100" dirty="0">
                          <a:latin typeface="Times New Roman" pitchFamily="18" charset="0"/>
                          <a:ea typeface="Arial"/>
                          <a:cs typeface="Times New Roman" pitchFamily="18" charset="0"/>
                        </a:rPr>
                        <a:t>Bassin du Nil</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1999314">
                <a:tc>
                  <a:txBody>
                    <a:bodyPr/>
                    <a:lstStyle/>
                    <a:p>
                      <a:pPr marL="49530" marR="136525" algn="ctr">
                        <a:lnSpc>
                          <a:spcPct val="103000"/>
                        </a:lnSpc>
                        <a:spcBef>
                          <a:spcPts val="180"/>
                        </a:spcBef>
                        <a:spcAft>
                          <a:spcPts val="0"/>
                        </a:spcAft>
                      </a:pPr>
                      <a:r>
                        <a:rPr lang="fr-FR" sz="1100" b="1" dirty="0">
                          <a:latin typeface="Times New Roman" pitchFamily="18" charset="0"/>
                          <a:ea typeface="Arial"/>
                          <a:cs typeface="Times New Roman" pitchFamily="18" charset="0"/>
                        </a:rPr>
                        <a:t>Aquifères mineurs prédominants, caractérisés par une faible profondeur, une distribution inégale et un faible potentiel</a:t>
                      </a:r>
                      <a:endParaRPr lang="fr-FR" sz="11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3E3E3"/>
                    </a:solidFill>
                  </a:tcPr>
                </a:tc>
                <a:tc>
                  <a:txBody>
                    <a:bodyPr/>
                    <a:lstStyle/>
                    <a:p>
                      <a:pPr marL="49530" marR="55245" algn="ctr">
                        <a:lnSpc>
                          <a:spcPct val="103000"/>
                        </a:lnSpc>
                        <a:spcBef>
                          <a:spcPts val="180"/>
                        </a:spcBef>
                        <a:spcAft>
                          <a:spcPts val="0"/>
                        </a:spcAft>
                      </a:pPr>
                      <a:r>
                        <a:rPr lang="fr-FR" sz="1100" dirty="0">
                          <a:latin typeface="Times New Roman" pitchFamily="18" charset="0"/>
                          <a:ea typeface="Arial"/>
                          <a:cs typeface="Times New Roman" pitchFamily="18" charset="0"/>
                        </a:rPr>
                        <a:t>Ces systèmes aquifères on les retrouve dans de nombreuses parties de l’Afrique </a:t>
                      </a:r>
                      <a:r>
                        <a:rPr lang="fr-FR" sz="1100" dirty="0" err="1">
                          <a:latin typeface="Times New Roman" pitchFamily="18" charset="0"/>
                          <a:ea typeface="Arial"/>
                          <a:cs typeface="Times New Roman" pitchFamily="18" charset="0"/>
                        </a:rPr>
                        <a:t>sub</a:t>
                      </a:r>
                      <a:r>
                        <a:rPr lang="fr-FR" sz="1100" dirty="0">
                          <a:latin typeface="Times New Roman" pitchFamily="18" charset="0"/>
                          <a:ea typeface="Arial"/>
                          <a:cs typeface="Times New Roman" pitchFamily="18" charset="0"/>
                        </a:rPr>
                        <a:t>- saharienne </a:t>
                      </a:r>
                      <a:r>
                        <a:rPr lang="fr-FR" sz="1100" dirty="0" smtClean="0">
                          <a:latin typeface="Times New Roman" pitchFamily="18" charset="0"/>
                          <a:ea typeface="Arial"/>
                          <a:cs typeface="Times New Roman" pitchFamily="18" charset="0"/>
                        </a:rPr>
                        <a:t>, </a:t>
                      </a:r>
                      <a:r>
                        <a:rPr lang="fr-FR" sz="1100" dirty="0">
                          <a:latin typeface="Times New Roman" pitchFamily="18" charset="0"/>
                          <a:ea typeface="Arial"/>
                          <a:cs typeface="Times New Roman" pitchFamily="18" charset="0"/>
                        </a:rPr>
                        <a:t>ceux-ci  auront une interaction limitée avec le bassin versant</a:t>
                      </a:r>
                      <a:r>
                        <a:rPr lang="fr-FR" sz="1100" spc="95" dirty="0">
                          <a:latin typeface="Times New Roman" pitchFamily="18" charset="0"/>
                          <a:ea typeface="Arial"/>
                          <a:cs typeface="Times New Roman" pitchFamily="18" charset="0"/>
                        </a:rPr>
                        <a:t> </a:t>
                      </a:r>
                      <a:r>
                        <a:rPr lang="fr-FR" sz="1100" dirty="0">
                          <a:latin typeface="Times New Roman" pitchFamily="18" charset="0"/>
                          <a:ea typeface="Arial"/>
                          <a:cs typeface="Times New Roman" pitchFamily="18" charset="0"/>
                        </a:rPr>
                        <a:t>sus-jacent</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339725" algn="ctr">
                        <a:lnSpc>
                          <a:spcPct val="103000"/>
                        </a:lnSpc>
                        <a:spcBef>
                          <a:spcPts val="180"/>
                        </a:spcBef>
                        <a:spcAft>
                          <a:spcPts val="0"/>
                        </a:spcAft>
                      </a:pPr>
                      <a:r>
                        <a:rPr lang="fr-FR" sz="1100" dirty="0">
                          <a:latin typeface="Times New Roman" pitchFamily="18" charset="0"/>
                          <a:ea typeface="Arial"/>
                          <a:cs typeface="Times New Roman" pitchFamily="18" charset="0"/>
                        </a:rPr>
                        <a:t>Le stockage ne suffit pas  à justifier la</a:t>
                      </a:r>
                      <a:r>
                        <a:rPr lang="fr-FR" sz="1100" spc="-30" dirty="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planification</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globale </a:t>
                      </a:r>
                      <a:r>
                        <a:rPr lang="fr-FR" sz="1100" dirty="0">
                          <a:latin typeface="Times New Roman" pitchFamily="18" charset="0"/>
                          <a:ea typeface="Arial"/>
                          <a:cs typeface="Times New Roman" pitchFamily="18" charset="0"/>
                        </a:rPr>
                        <a:t>et l’administration des ressources en eau souterraine. L’importance sociale de l’approvisionnement en </a:t>
                      </a:r>
                      <a:r>
                        <a:rPr lang="fr-FR" sz="1100" dirty="0" smtClean="0">
                          <a:latin typeface="Times New Roman" pitchFamily="18" charset="0"/>
                          <a:ea typeface="Arial"/>
                          <a:cs typeface="Times New Roman" pitchFamily="18" charset="0"/>
                        </a:rPr>
                        <a:t>eau</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en </a:t>
                      </a:r>
                      <a:r>
                        <a:rPr lang="fr-FR" sz="1100" dirty="0">
                          <a:latin typeface="Times New Roman" pitchFamily="18" charset="0"/>
                          <a:ea typeface="Arial"/>
                          <a:cs typeface="Times New Roman" pitchFamily="18" charset="0"/>
                        </a:rPr>
                        <a:t>milieu  rural,  nous  oblige de faire des efforts dans la conception de puits d’eau afin de maximiser leur  rendement et leur fiabilité, et</a:t>
                      </a:r>
                      <a:r>
                        <a:rPr lang="fr-FR" sz="1100" spc="-75" dirty="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d’identifier</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les </a:t>
                      </a:r>
                      <a:r>
                        <a:rPr lang="fr-FR" sz="1100" dirty="0">
                          <a:latin typeface="Times New Roman" pitchFamily="18" charset="0"/>
                          <a:ea typeface="Arial"/>
                          <a:cs typeface="Times New Roman" pitchFamily="18" charset="0"/>
                        </a:rPr>
                        <a:t>problèmes géogéniques de qualité des eaux souterraines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c>
                  <a:txBody>
                    <a:bodyPr/>
                    <a:lstStyle/>
                    <a:p>
                      <a:pPr marL="50165" marR="136525" algn="ctr">
                        <a:lnSpc>
                          <a:spcPct val="103000"/>
                        </a:lnSpc>
                        <a:spcBef>
                          <a:spcPts val="180"/>
                        </a:spcBef>
                        <a:spcAft>
                          <a:spcPts val="0"/>
                        </a:spcAft>
                      </a:pPr>
                      <a:r>
                        <a:rPr lang="fr-FR" sz="1100" dirty="0">
                          <a:latin typeface="Times New Roman" pitchFamily="18" charset="0"/>
                          <a:ea typeface="Arial"/>
                          <a:cs typeface="Times New Roman" pitchFamily="18" charset="0"/>
                        </a:rPr>
                        <a:t>Aquifères de socle cristallin par exemple en </a:t>
                      </a:r>
                      <a:r>
                        <a:rPr lang="fr-FR" sz="1100" spc="-15" dirty="0">
                          <a:latin typeface="Times New Roman" pitchFamily="18" charset="0"/>
                          <a:ea typeface="Arial"/>
                          <a:cs typeface="Times New Roman" pitchFamily="18" charset="0"/>
                        </a:rPr>
                        <a:t>Tanzanie, </a:t>
                      </a:r>
                      <a:r>
                        <a:rPr lang="fr-FR" sz="1100" dirty="0">
                          <a:latin typeface="Times New Roman" pitchFamily="18" charset="0"/>
                          <a:ea typeface="Arial"/>
                          <a:cs typeface="Times New Roman" pitchFamily="18" charset="0"/>
                        </a:rPr>
                        <a:t>au Ghana, en Zambie,</a:t>
                      </a:r>
                      <a:r>
                        <a:rPr lang="fr-FR" sz="1100" spc="30" dirty="0">
                          <a:latin typeface="Times New Roman" pitchFamily="18" charset="0"/>
                          <a:ea typeface="Arial"/>
                          <a:cs typeface="Times New Roman" pitchFamily="18" charset="0"/>
                        </a:rPr>
                        <a:t> </a:t>
                      </a:r>
                      <a:r>
                        <a:rPr lang="fr-FR" sz="1100" dirty="0">
                          <a:latin typeface="Times New Roman" pitchFamily="18" charset="0"/>
                          <a:ea typeface="Arial"/>
                          <a:cs typeface="Times New Roman" pitchFamily="18" charset="0"/>
                        </a:rPr>
                        <a:t>etc.</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CECEC"/>
                    </a:solidFill>
                  </a:tcPr>
                </a:tc>
              </a:tr>
              <a:tr h="478599">
                <a:tc>
                  <a:txBody>
                    <a:bodyPr/>
                    <a:lstStyle/>
                    <a:p>
                      <a:pPr marL="49530" algn="ctr">
                        <a:spcBef>
                          <a:spcPts val="180"/>
                        </a:spcBef>
                        <a:spcAft>
                          <a:spcPts val="0"/>
                        </a:spcAft>
                      </a:pPr>
                      <a:r>
                        <a:rPr lang="fr-FR" sz="1100" b="1" dirty="0">
                          <a:latin typeface="Times New Roman" pitchFamily="18" charset="0"/>
                          <a:ea typeface="Arial"/>
                          <a:cs typeface="Times New Roman" pitchFamily="18" charset="0"/>
                        </a:rPr>
                        <a:t>Aquifères transfrontaliers</a:t>
                      </a:r>
                      <a:endParaRPr lang="fr-FR" sz="1100" dirty="0">
                        <a:latin typeface="Times New Roman" pitchFamily="18" charset="0"/>
                        <a:ea typeface="Arial"/>
                        <a:cs typeface="Times New Roman" pitchFamily="18" charset="0"/>
                      </a:endParaRPr>
                    </a:p>
                  </a:txBody>
                  <a:tcPr marL="0" marR="0" marT="0" marB="0">
                    <a:lnL w="12700" cap="flat" cmpd="sng" algn="ctr">
                      <a:solidFill>
                        <a:srgbClr val="575656"/>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3E3E3"/>
                    </a:solidFill>
                  </a:tcPr>
                </a:tc>
                <a:tc>
                  <a:txBody>
                    <a:bodyPr/>
                    <a:lstStyle/>
                    <a:p>
                      <a:pPr marL="49530" marR="136525" algn="ctr">
                        <a:lnSpc>
                          <a:spcPct val="103000"/>
                        </a:lnSpc>
                        <a:spcBef>
                          <a:spcPts val="180"/>
                        </a:spcBef>
                        <a:spcAft>
                          <a:spcPts val="0"/>
                        </a:spcAft>
                      </a:pPr>
                      <a:r>
                        <a:rPr lang="fr-FR" sz="1100" dirty="0">
                          <a:latin typeface="Times New Roman" pitchFamily="18" charset="0"/>
                          <a:ea typeface="Arial"/>
                          <a:cs typeface="Times New Roman" pitchFamily="18" charset="0"/>
                        </a:rPr>
                        <a:t>Peut être de différents types; local ou étendu. Nécessite un </a:t>
                      </a:r>
                      <a:r>
                        <a:rPr lang="fr-FR" sz="1100" dirty="0" smtClean="0">
                          <a:latin typeface="Times New Roman" pitchFamily="18" charset="0"/>
                          <a:ea typeface="Arial"/>
                          <a:cs typeface="Times New Roman" pitchFamily="18" charset="0"/>
                        </a:rPr>
                        <a:t>contrôle</a:t>
                      </a:r>
                      <a:r>
                        <a:rPr lang="fr-FR" sz="1100" baseline="0" dirty="0" smtClean="0">
                          <a:latin typeface="Times New Roman" pitchFamily="18" charset="0"/>
                          <a:ea typeface="Arial"/>
                          <a:cs typeface="Times New Roman" pitchFamily="18" charset="0"/>
                        </a:rPr>
                        <a:t> </a:t>
                      </a:r>
                      <a:r>
                        <a:rPr lang="fr-FR" sz="1100" dirty="0" smtClean="0">
                          <a:latin typeface="Times New Roman" pitchFamily="18" charset="0"/>
                          <a:ea typeface="Arial"/>
                          <a:cs typeface="Times New Roman" pitchFamily="18" charset="0"/>
                        </a:rPr>
                        <a:t>juridique </a:t>
                      </a:r>
                      <a:r>
                        <a:rPr lang="fr-FR" sz="1100" dirty="0">
                          <a:latin typeface="Times New Roman" pitchFamily="18" charset="0"/>
                          <a:ea typeface="Arial"/>
                          <a:cs typeface="Times New Roman" pitchFamily="18" charset="0"/>
                        </a:rPr>
                        <a:t>et politique</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CECEC"/>
                    </a:solidFill>
                  </a:tcPr>
                </a:tc>
                <a:tc>
                  <a:txBody>
                    <a:bodyPr/>
                    <a:lstStyle/>
                    <a:p>
                      <a:pPr marL="50165" marR="55245" algn="ctr">
                        <a:lnSpc>
                          <a:spcPct val="103000"/>
                        </a:lnSpc>
                        <a:spcBef>
                          <a:spcPts val="180"/>
                        </a:spcBef>
                        <a:spcAft>
                          <a:spcPts val="0"/>
                        </a:spcAft>
                      </a:pPr>
                      <a:r>
                        <a:rPr lang="fr-FR" sz="1100" dirty="0">
                          <a:latin typeface="Times New Roman" pitchFamily="18" charset="0"/>
                          <a:ea typeface="Arial"/>
                          <a:cs typeface="Times New Roman" pitchFamily="18" charset="0"/>
                        </a:rPr>
                        <a:t>Besoin d’évaluer le degré d’interaction transfrontalière et les stratégies requises</a:t>
                      </a:r>
                    </a:p>
                  </a:txBody>
                  <a:tcPr marL="0" marR="0"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CECEC"/>
                    </a:solidFill>
                  </a:tcPr>
                </a:tc>
                <a:tc>
                  <a:txBody>
                    <a:bodyPr/>
                    <a:lstStyle/>
                    <a:p>
                      <a:pPr marL="50165" algn="ctr">
                        <a:lnSpc>
                          <a:spcPct val="103000"/>
                        </a:lnSpc>
                        <a:spcBef>
                          <a:spcPts val="180"/>
                        </a:spcBef>
                        <a:spcAft>
                          <a:spcPts val="0"/>
                        </a:spcAft>
                      </a:pPr>
                      <a:r>
                        <a:rPr lang="fr-FR" sz="1100" dirty="0">
                          <a:latin typeface="Times New Roman" pitchFamily="18" charset="0"/>
                          <a:ea typeface="Arial"/>
                          <a:cs typeface="Times New Roman" pitchFamily="18" charset="0"/>
                        </a:rPr>
                        <a:t>Aquifère de Kalahari: Bassins Zambèze / Limpopo.</a:t>
                      </a:r>
                    </a:p>
                    <a:p>
                      <a:pPr marL="50165" algn="ctr">
                        <a:spcBef>
                          <a:spcPts val="5"/>
                        </a:spcBef>
                        <a:spcAft>
                          <a:spcPts val="0"/>
                        </a:spcAft>
                      </a:pPr>
                      <a:r>
                        <a:rPr lang="fr-FR" sz="1100" dirty="0">
                          <a:latin typeface="Times New Roman" pitchFamily="18" charset="0"/>
                          <a:ea typeface="Arial"/>
                          <a:cs typeface="Times New Roman" pitchFamily="18" charset="0"/>
                        </a:rPr>
                        <a:t>Zambie, Botswana Zimbabwe</a:t>
                      </a:r>
                    </a:p>
                  </a:txBody>
                  <a:tcPr marL="0" marR="0" marT="0" marB="0">
                    <a:lnL w="12700" cap="flat" cmpd="sng" algn="ctr">
                      <a:solidFill>
                        <a:srgbClr val="FFFFFF"/>
                      </a:solidFill>
                      <a:prstDash val="solid"/>
                      <a:round/>
                      <a:headEnd type="none" w="med" len="med"/>
                      <a:tailEnd type="none" w="med" len="med"/>
                    </a:lnL>
                    <a:lnR w="12700" cap="flat" cmpd="sng" algn="ctr">
                      <a:solidFill>
                        <a:srgbClr val="575656"/>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575656"/>
                      </a:solidFill>
                      <a:prstDash val="solid"/>
                      <a:round/>
                      <a:headEnd type="none" w="med" len="med"/>
                      <a:tailEnd type="none" w="med" len="med"/>
                    </a:lnB>
                    <a:solidFill>
                      <a:srgbClr val="ECECEC"/>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14282" y="665363"/>
            <a:ext cx="7715304" cy="44781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1" indent="-457200" algn="ctr" defTabSz="914400" rtl="0" eaLnBrk="1" fontAlgn="base" latinLnBrk="0" hangingPunct="1">
              <a:lnSpc>
                <a:spcPct val="100000"/>
              </a:lnSpc>
              <a:spcBef>
                <a:spcPct val="0"/>
              </a:spcBef>
              <a:spcAft>
                <a:spcPct val="0"/>
              </a:spcAft>
              <a:buClrTx/>
              <a:buSzTx/>
              <a:tabLst>
                <a:tab pos="755650" algn="l"/>
              </a:tabLst>
            </a:pPr>
            <a:r>
              <a:rPr kumimoji="0" lang="fr-FR" sz="2100" b="1" i="0" u="none" strike="noStrike" cap="none" normalizeH="0" baseline="0" dirty="0" smtClean="0">
                <a:ln>
                  <a:noFill/>
                </a:ln>
                <a:solidFill>
                  <a:schemeClr val="tx2">
                    <a:lumMod val="75000"/>
                  </a:schemeClr>
                </a:solidFill>
                <a:effectLst/>
                <a:latin typeface="Times New Roman" pitchFamily="18" charset="0"/>
                <a:ea typeface="Calibri" pitchFamily="34" charset="0"/>
                <a:cs typeface="Times New Roman" pitchFamily="18" charset="0"/>
              </a:rPr>
              <a:t>RÉSUMÉ</a:t>
            </a:r>
          </a:p>
          <a:p>
            <a:pPr marR="0" lvl="1" indent="-457200" algn="ctr" defTabSz="914400" rtl="0" eaLnBrk="1" fontAlgn="base" latinLnBrk="0" hangingPunct="1">
              <a:lnSpc>
                <a:spcPct val="100000"/>
              </a:lnSpc>
              <a:spcBef>
                <a:spcPct val="0"/>
              </a:spcBef>
              <a:spcAft>
                <a:spcPct val="0"/>
              </a:spcAft>
              <a:buClrTx/>
              <a:buSzTx/>
              <a:tabLst>
                <a:tab pos="755650" algn="l"/>
              </a:tabLst>
            </a:pPr>
            <a:endParaRPr kumimoji="0" lang="fr-FR" sz="1200" b="0" i="0" u="none" strike="noStrike" cap="none" normalizeH="0" baseline="0" dirty="0" smtClean="0">
              <a:ln>
                <a:noFill/>
              </a:ln>
              <a:solidFill>
                <a:schemeClr val="tx2">
                  <a:lumMod val="75000"/>
                </a:schemeClr>
              </a:solidFill>
              <a:effectLst/>
              <a:latin typeface="Times New Roman" pitchFamily="18" charset="0"/>
              <a:cs typeface="Times New Roman" pitchFamily="18" charset="0"/>
            </a:endParaRPr>
          </a:p>
          <a:p>
            <a:pPr marR="0" lvl="0" indent="361950" algn="just" defTabSz="914400" rtl="0" eaLnBrk="0" fontAlgn="base" latinLnBrk="0" hangingPunct="0">
              <a:lnSpc>
                <a:spcPct val="100000"/>
              </a:lnSpc>
              <a:spcBef>
                <a:spcPct val="0"/>
              </a:spcBef>
              <a:spcAft>
                <a:spcPct val="0"/>
              </a:spcAft>
              <a:buClrTx/>
              <a:buSzTx/>
              <a:buFontTx/>
              <a:buNone/>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La gestion des eaux souterraines dans les organismes de bassins versants est essentielle dans le cadre de la </a:t>
            </a:r>
            <a:r>
              <a:rPr kumimoji="0" lang="fr-FR" sz="2100" b="1" i="1" u="none" strike="noStrike" cap="none" normalizeH="0" baseline="0" dirty="0" smtClean="0">
                <a:ln>
                  <a:noFill/>
                </a:ln>
                <a:effectLst/>
                <a:latin typeface="Times New Roman" pitchFamily="18" charset="0"/>
                <a:ea typeface="Arial" pitchFamily="34" charset="0"/>
                <a:cs typeface="Times New Roman" pitchFamily="18" charset="0"/>
              </a:rPr>
              <a:t>GIRE</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pour assurer la viabilité à long terme de l’ensemble des ressources en eau du bassin et d’optimiser l’utilisation de l’eau dans le bassin</a:t>
            </a:r>
            <a:r>
              <a:rPr lang="fr-FR" sz="2100" dirty="0" smtClean="0">
                <a:latin typeface="Times New Roman" pitchFamily="18" charset="0"/>
                <a:ea typeface="Arial" pitchFamily="34" charset="0"/>
                <a:cs typeface="Times New Roman" pitchFamily="18" charset="0"/>
              </a:rPr>
              <a:t> </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par la gestion conjointe des eaux de surface et des eaux souterraines, et l’occupation des terres connexes. </a:t>
            </a:r>
          </a:p>
          <a:p>
            <a:pPr marR="0" lvl="0" indent="361950" algn="just" defTabSz="914400" rtl="0" eaLnBrk="0" fontAlgn="base" latinLnBrk="0" hangingPunct="0">
              <a:lnSpc>
                <a:spcPct val="100000"/>
              </a:lnSpc>
              <a:spcBef>
                <a:spcPct val="0"/>
              </a:spcBef>
              <a:spcAft>
                <a:spcPct val="0"/>
              </a:spcAft>
              <a:buClrTx/>
              <a:buSzTx/>
              <a:buFontTx/>
              <a:buNone/>
              <a:tabLst>
                <a:tab pos="755650" algn="l"/>
              </a:tabLst>
            </a:pPr>
            <a:endParaRPr kumimoji="0" lang="fr-FR" sz="1200" b="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61950" algn="just" defTabSz="914400" rtl="0" eaLnBrk="0" fontAlgn="base" latinLnBrk="0" hangingPunct="0">
              <a:lnSpc>
                <a:spcPct val="100000"/>
              </a:lnSpc>
              <a:spcBef>
                <a:spcPct val="0"/>
              </a:spcBef>
              <a:spcAft>
                <a:spcPct val="0"/>
              </a:spcAft>
              <a:buClrTx/>
              <a:buSzTx/>
              <a:buFontTx/>
              <a:buNone/>
              <a:tabLst>
                <a:tab pos="755650"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L’importance et les avantages potentiels d’une telle gestion deviennent plus clairs lorsque la pénurie d’eau et la dégradation de la qualité des eaux souterraines sont accrues. Les systèmes aquifères transfrontaliers sont un cas particulier qui nécessite un cadre politique et juridique ainsi que la coopération institutionnelle transfrontalière.</a:t>
            </a:r>
            <a:endParaRPr kumimoji="0" lang="fr-FR" sz="21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127028"/>
            <a:ext cx="7572428" cy="4016484"/>
          </a:xfrm>
          <a:prstGeom prst="rect">
            <a:avLst/>
          </a:prstGeom>
        </p:spPr>
        <p:txBody>
          <a:bodyPr wrap="square">
            <a:spAutoFit/>
          </a:bodyPr>
          <a:lstStyle/>
          <a:p>
            <a:pPr lvl="0" indent="355600" algn="just" eaLnBrk="0" fontAlgn="base" hangingPunct="0">
              <a:spcBef>
                <a:spcPct val="0"/>
              </a:spcBef>
              <a:spcAft>
                <a:spcPct val="0"/>
              </a:spcAft>
              <a:tabLst>
                <a:tab pos="755650" algn="l"/>
              </a:tabLst>
            </a:pPr>
            <a:r>
              <a:rPr lang="fr-FR" sz="2100" dirty="0" smtClean="0">
                <a:latin typeface="Times New Roman" pitchFamily="18" charset="0"/>
                <a:ea typeface="Arial" pitchFamily="34" charset="0"/>
                <a:cs typeface="Times New Roman" pitchFamily="18" charset="0"/>
              </a:rPr>
              <a:t>Les questions importantes que les gestionnaires de l’eau peuvent se poser sont :</a:t>
            </a:r>
          </a:p>
          <a:p>
            <a:pPr lvl="0" indent="355600" algn="just" eaLnBrk="0" fontAlgn="base" hangingPunct="0">
              <a:spcBef>
                <a:spcPct val="0"/>
              </a:spcBef>
              <a:spcAft>
                <a:spcPct val="0"/>
              </a:spcAft>
              <a:tabLst>
                <a:tab pos="755650" algn="l"/>
              </a:tabLst>
            </a:pPr>
            <a:endParaRPr lang="fr-FR"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755650" algn="l"/>
              </a:tabLst>
            </a:pPr>
            <a:r>
              <a:rPr lang="fr-FR" sz="2100" dirty="0" smtClean="0">
                <a:latin typeface="Times New Roman" pitchFamily="18" charset="0"/>
                <a:ea typeface="Arial" pitchFamily="34" charset="0"/>
                <a:cs typeface="Times New Roman" pitchFamily="18" charset="0"/>
              </a:rPr>
              <a:t> Qu’est ce que l’OB a déjà fait pour la gestion des eaux souterraines?</a:t>
            </a:r>
          </a:p>
          <a:p>
            <a:pPr lvl="0" algn="just" eaLnBrk="0" fontAlgn="base" hangingPunct="0">
              <a:spcBef>
                <a:spcPct val="0"/>
              </a:spcBef>
              <a:spcAft>
                <a:spcPct val="0"/>
              </a:spcAft>
              <a:tabLst>
                <a:tab pos="755650" algn="l"/>
              </a:tabLst>
            </a:pPr>
            <a:endParaRPr lang="fr-FR"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755650" algn="l"/>
              </a:tabLst>
            </a:pPr>
            <a:r>
              <a:rPr lang="fr-FR" sz="2100" dirty="0" smtClean="0">
                <a:latin typeface="Times New Roman" pitchFamily="18" charset="0"/>
                <a:ea typeface="Arial" pitchFamily="34" charset="0"/>
                <a:cs typeface="Times New Roman" pitchFamily="18" charset="0"/>
              </a:rPr>
              <a:t> Qu’est ce qu’ils considèrent comme étant les questions les plus importantes de gestion des eaux souterraines qu’il faut prendre en charge?</a:t>
            </a:r>
          </a:p>
          <a:p>
            <a:pPr lvl="0" algn="just" eaLnBrk="0" fontAlgn="base" hangingPunct="0">
              <a:spcBef>
                <a:spcPct val="0"/>
              </a:spcBef>
              <a:spcAft>
                <a:spcPct val="0"/>
              </a:spcAft>
              <a:tabLst>
                <a:tab pos="755650" algn="l"/>
              </a:tabLst>
            </a:pPr>
            <a:endParaRPr lang="fr-FR" sz="1200" dirty="0" smtClean="0">
              <a:latin typeface="Times New Roman" pitchFamily="18" charset="0"/>
              <a:cs typeface="Times New Roman" pitchFamily="18" charset="0"/>
            </a:endParaRPr>
          </a:p>
          <a:p>
            <a:pPr lvl="0" algn="just" eaLnBrk="0" fontAlgn="base" hangingPunct="0">
              <a:spcBef>
                <a:spcPct val="0"/>
              </a:spcBef>
              <a:spcAft>
                <a:spcPct val="0"/>
              </a:spcAft>
              <a:buFontTx/>
              <a:buChar char="•"/>
              <a:tabLst>
                <a:tab pos="755650" algn="l"/>
              </a:tabLst>
            </a:pPr>
            <a:r>
              <a:rPr lang="fr-FR" sz="2100" dirty="0" smtClean="0">
                <a:latin typeface="Times New Roman" pitchFamily="18" charset="0"/>
                <a:ea typeface="Arial" pitchFamily="34" charset="0"/>
                <a:cs typeface="Times New Roman" pitchFamily="18" charset="0"/>
              </a:rPr>
              <a:t> Pourquoi (raisons politiques, techniques économiques, sociales) considérez-vous celles-ci comme étant les plus importantes pour les prochaines étapes?</a:t>
            </a:r>
            <a:endParaRPr lang="fr-FR" sz="2100"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214314" y="571480"/>
            <a:ext cx="7715272"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tab pos="228600" algn="l"/>
                <a:tab pos="652463" algn="l"/>
              </a:tabLst>
            </a:pPr>
            <a:r>
              <a:rPr kumimoji="0" lang="fr-FR" sz="2000" b="1" i="0" u="none" strike="noStrike" cap="none" normalizeH="0" baseline="0" dirty="0" smtClean="0">
                <a:ln>
                  <a:noFill/>
                </a:ln>
                <a:solidFill>
                  <a:schemeClr val="accent2">
                    <a:lumMod val="75000"/>
                  </a:schemeClr>
                </a:solidFill>
                <a:effectLst/>
                <a:latin typeface="Times New Roman" pitchFamily="18" charset="0"/>
                <a:ea typeface="Arial" pitchFamily="34" charset="0"/>
                <a:cs typeface="Times New Roman" pitchFamily="18" charset="0"/>
              </a:rPr>
              <a:t>BASSIN TRANSFRONTALIER DE LIMPOPO</a:t>
            </a:r>
            <a:endParaRPr kumimoji="0" lang="fr-FR" sz="2000" b="0" i="0" u="none" strike="noStrike" cap="none" normalizeH="0" baseline="0" dirty="0" smtClean="0">
              <a:ln>
                <a:noFill/>
              </a:ln>
              <a:solidFill>
                <a:schemeClr val="accent2">
                  <a:lumMod val="75000"/>
                </a:schemeClr>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652463" algn="l"/>
              </a:tabLst>
            </a:pPr>
            <a:endParaRPr kumimoji="0" lang="fr-FR" sz="1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652463" algn="l"/>
              </a:tabLst>
            </a:pPr>
            <a:r>
              <a:rPr kumimoji="0" lang="fr-FR" sz="20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Les aquifères alluviaux et l’irrigation à grande échelle sur les rives de la rivière Limpopo.</a:t>
            </a: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652463" algn="l"/>
              </a:tabLst>
            </a:pPr>
            <a:endParaRPr kumimoji="0" lang="fr-FR" sz="1200" b="0" i="0" u="none" strike="noStrike" cap="none" normalizeH="0" baseline="0" dirty="0" smtClean="0">
              <a:ln>
                <a:noFill/>
              </a:ln>
              <a:solidFill>
                <a:srgbClr val="575656"/>
              </a:solidFill>
              <a:effectLst/>
              <a:latin typeface="Times New Roman" pitchFamily="18" charset="0"/>
              <a:ea typeface="Arial"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tab pos="228600" algn="l"/>
                <a:tab pos="652463" algn="l"/>
              </a:tabLst>
            </a:pPr>
            <a:r>
              <a:rPr kumimoji="0" lang="fr-FR" sz="2000" b="1" i="0" u="sng" strike="noStrike" cap="none" normalizeH="0" baseline="0" dirty="0" smtClean="0">
                <a:ln>
                  <a:noFill/>
                </a:ln>
                <a:effectLst/>
                <a:latin typeface="Times New Roman" pitchFamily="18" charset="0"/>
                <a:ea typeface="Arial" pitchFamily="34" charset="0"/>
                <a:cs typeface="Times New Roman" pitchFamily="18" charset="0"/>
              </a:rPr>
              <a:t>Les enjeux</a:t>
            </a:r>
            <a:r>
              <a:rPr kumimoji="0" lang="fr-FR" sz="2000" b="0" i="0" u="none" strike="noStrike" cap="none" normalizeH="0" baseline="0" dirty="0" smtClean="0">
                <a:ln>
                  <a:noFill/>
                </a:ln>
                <a:effectLst/>
                <a:latin typeface="Times New Roman" pitchFamily="18" charset="0"/>
                <a:ea typeface="Arial" pitchFamily="34" charset="0"/>
                <a:cs typeface="Times New Roman" pitchFamily="18" charset="0"/>
              </a:rPr>
              <a:t> : </a:t>
            </a:r>
          </a:p>
          <a:p>
            <a:pPr marR="0" lvl="0" indent="355600" algn="just" defTabSz="914400" rtl="0" eaLnBrk="0" fontAlgn="base" latinLnBrk="0" hangingPunct="0">
              <a:lnSpc>
                <a:spcPct val="100000"/>
              </a:lnSpc>
              <a:spcBef>
                <a:spcPct val="0"/>
              </a:spcBef>
              <a:spcAft>
                <a:spcPct val="0"/>
              </a:spcAft>
              <a:buClrTx/>
              <a:buSzTx/>
              <a:buFontTx/>
              <a:buNone/>
              <a:tabLst>
                <a:tab pos="228600" algn="l"/>
                <a:tab pos="652463" algn="l"/>
              </a:tabLst>
            </a:pPr>
            <a:endParaRPr kumimoji="0" lang="fr-FR" sz="2000" b="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55600" algn="just" defTabSz="914400" rtl="0" eaLnBrk="0" fontAlgn="base" latinLnBrk="0" hangingPunct="0">
              <a:lnSpc>
                <a:spcPct val="100000"/>
              </a:lnSpc>
              <a:spcBef>
                <a:spcPct val="0"/>
              </a:spcBef>
              <a:spcAft>
                <a:spcPct val="0"/>
              </a:spcAft>
              <a:buClrTx/>
              <a:buSzTx/>
              <a:buFontTx/>
              <a:buNone/>
              <a:tabLst>
                <a:tab pos="228600" algn="l"/>
                <a:tab pos="652463" algn="l"/>
              </a:tabLst>
            </a:pPr>
            <a:r>
              <a:rPr kumimoji="0" lang="fr-FR" sz="2000" b="0" i="0" u="none" strike="noStrike" cap="none" normalizeH="0" baseline="0" dirty="0" smtClean="0">
                <a:ln>
                  <a:noFill/>
                </a:ln>
                <a:effectLst/>
                <a:latin typeface="Times New Roman" pitchFamily="18" charset="0"/>
                <a:ea typeface="Arial" pitchFamily="34" charset="0"/>
                <a:cs typeface="Times New Roman" pitchFamily="18" charset="0"/>
              </a:rPr>
              <a:t>Le fleuve Limpopo est un fleuve international et la Commission du bassin du Limpopo (LIMCOM), un organisme de bassin transfrontalier, gère les écoulements.</a:t>
            </a:r>
          </a:p>
          <a:p>
            <a:pPr marR="0" lvl="0" indent="355600" algn="just" defTabSz="914400" rtl="0" eaLnBrk="0" fontAlgn="base" latinLnBrk="0" hangingPunct="0">
              <a:lnSpc>
                <a:spcPct val="100000"/>
              </a:lnSpc>
              <a:spcBef>
                <a:spcPct val="0"/>
              </a:spcBef>
              <a:spcAft>
                <a:spcPct val="0"/>
              </a:spcAft>
              <a:buClrTx/>
              <a:buSzTx/>
              <a:buFontTx/>
              <a:buNone/>
              <a:tabLst>
                <a:tab pos="228600" algn="l"/>
                <a:tab pos="652463" algn="l"/>
              </a:tabLst>
            </a:pPr>
            <a:endParaRPr kumimoji="0" lang="fr-FR" sz="1200" b="0" i="0" u="none" strike="noStrike" cap="none" normalizeH="0" baseline="0" dirty="0" smtClean="0">
              <a:ln>
                <a:noFill/>
              </a:ln>
              <a:effectLst/>
              <a:latin typeface="Times New Roman" pitchFamily="18" charset="0"/>
              <a:ea typeface="Arial" pitchFamily="34" charset="0"/>
              <a:cs typeface="Times New Roman" pitchFamily="18" charset="0"/>
            </a:endParaRPr>
          </a:p>
          <a:p>
            <a:pPr marR="0" lvl="0" indent="355600" algn="just" defTabSz="914400" rtl="0" eaLnBrk="0" fontAlgn="base" latinLnBrk="0" hangingPunct="0">
              <a:lnSpc>
                <a:spcPct val="100000"/>
              </a:lnSpc>
              <a:spcBef>
                <a:spcPct val="0"/>
              </a:spcBef>
              <a:spcAft>
                <a:spcPct val="0"/>
              </a:spcAft>
              <a:buClrTx/>
              <a:buSzTx/>
              <a:buFontTx/>
              <a:buNone/>
              <a:tabLst>
                <a:tab pos="228600" algn="l"/>
                <a:tab pos="652463" algn="l"/>
              </a:tabLst>
            </a:pPr>
            <a:r>
              <a:rPr kumimoji="0" lang="fr-FR" sz="2000" b="0" i="0" u="none" strike="noStrike" cap="none" normalizeH="0" baseline="0" dirty="0" smtClean="0">
                <a:ln>
                  <a:noFill/>
                </a:ln>
                <a:effectLst/>
                <a:latin typeface="Times New Roman" pitchFamily="18" charset="0"/>
                <a:ea typeface="Arial" pitchFamily="34" charset="0"/>
                <a:cs typeface="Times New Roman" pitchFamily="18" charset="0"/>
              </a:rPr>
              <a:t>Les débits du fleuve sont mesurés à un certain nombre de stations de jaugeage et barrages le long du cours principal de la rivière Limpopo et aussi le long de certains des principaux affluents.</a:t>
            </a:r>
          </a:p>
          <a:p>
            <a:pPr marR="0" lvl="0" indent="355600" algn="just" defTabSz="914400" rtl="0" eaLnBrk="0" fontAlgn="base" latinLnBrk="0" hangingPunct="0">
              <a:lnSpc>
                <a:spcPct val="100000"/>
              </a:lnSpc>
              <a:spcBef>
                <a:spcPct val="0"/>
              </a:spcBef>
              <a:spcAft>
                <a:spcPct val="0"/>
              </a:spcAft>
              <a:buClrTx/>
              <a:buSzTx/>
              <a:buFontTx/>
              <a:buNone/>
              <a:tabLst>
                <a:tab pos="228600" algn="l"/>
                <a:tab pos="652463" algn="l"/>
              </a:tabLst>
            </a:pPr>
            <a:endParaRPr kumimoji="0" lang="fr-FR" sz="1200" b="0" i="0" u="none" strike="noStrike" cap="none" normalizeH="0" baseline="0" dirty="0" smtClean="0">
              <a:ln>
                <a:noFill/>
              </a:ln>
              <a:effectLst/>
              <a:latin typeface="Times New Roman" pitchFamily="18" charset="0"/>
              <a:cs typeface="Times New Roman" pitchFamily="18" charset="0"/>
            </a:endParaRPr>
          </a:p>
          <a:p>
            <a:pPr marR="0" lvl="0" indent="355600" algn="just" defTabSz="914400" rtl="0" eaLnBrk="0" fontAlgn="base" latinLnBrk="0" hangingPunct="0">
              <a:lnSpc>
                <a:spcPct val="100000"/>
              </a:lnSpc>
              <a:spcBef>
                <a:spcPct val="0"/>
              </a:spcBef>
              <a:spcAft>
                <a:spcPct val="0"/>
              </a:spcAft>
              <a:buClrTx/>
              <a:buSzTx/>
              <a:buFontTx/>
              <a:buNone/>
              <a:tabLst>
                <a:tab pos="228600" algn="l"/>
                <a:tab pos="652463" algn="l"/>
              </a:tabLst>
            </a:pPr>
            <a:r>
              <a:rPr kumimoji="0" lang="fr-FR" sz="2000" b="0" i="0" u="none" strike="noStrike" cap="none" normalizeH="0" baseline="0" dirty="0" smtClean="0">
                <a:ln>
                  <a:noFill/>
                </a:ln>
                <a:effectLst/>
                <a:latin typeface="Times New Roman" pitchFamily="18" charset="0"/>
                <a:ea typeface="Arial" pitchFamily="34" charset="0"/>
                <a:cs typeface="Times New Roman" pitchFamily="18" charset="0"/>
              </a:rPr>
              <a:t>Juste en amont des villes de </a:t>
            </a:r>
            <a:r>
              <a:rPr kumimoji="0" lang="fr-FR" sz="2000" b="0" i="0" u="none" strike="noStrike" cap="none" normalizeH="0" baseline="0" dirty="0" err="1" smtClean="0">
                <a:ln>
                  <a:noFill/>
                </a:ln>
                <a:effectLst/>
                <a:latin typeface="Times New Roman" pitchFamily="18" charset="0"/>
                <a:ea typeface="Arial" pitchFamily="34" charset="0"/>
                <a:cs typeface="Times New Roman" pitchFamily="18" charset="0"/>
              </a:rPr>
              <a:t>Messina</a:t>
            </a:r>
            <a:r>
              <a:rPr kumimoji="0" lang="fr-FR" sz="2000" b="0" i="0" u="none" strike="noStrike" cap="none" normalizeH="0" baseline="0" dirty="0" smtClean="0">
                <a:ln>
                  <a:noFill/>
                </a:ln>
                <a:effectLst/>
                <a:latin typeface="Times New Roman" pitchFamily="18" charset="0"/>
                <a:ea typeface="Arial" pitchFamily="34" charset="0"/>
                <a:cs typeface="Times New Roman" pitchFamily="18" charset="0"/>
              </a:rPr>
              <a:t> et de </a:t>
            </a:r>
            <a:r>
              <a:rPr kumimoji="0" lang="fr-FR" sz="2000" b="0" i="0" u="none" strike="noStrike" cap="none" normalizeH="0" baseline="0" dirty="0" err="1" smtClean="0">
                <a:ln>
                  <a:noFill/>
                </a:ln>
                <a:effectLst/>
                <a:latin typeface="Times New Roman" pitchFamily="18" charset="0"/>
                <a:ea typeface="Arial" pitchFamily="34" charset="0"/>
                <a:cs typeface="Times New Roman" pitchFamily="18" charset="0"/>
              </a:rPr>
              <a:t>Beit</a:t>
            </a:r>
            <a:r>
              <a:rPr kumimoji="0" lang="fr-FR" sz="2000" b="0" i="0" u="none" strike="noStrike" cap="none" normalizeH="0" baseline="0" dirty="0" smtClean="0">
                <a:ln>
                  <a:noFill/>
                </a:ln>
                <a:effectLst/>
                <a:latin typeface="Times New Roman" pitchFamily="18" charset="0"/>
                <a:ea typeface="Arial" pitchFamily="34" charset="0"/>
                <a:cs typeface="Times New Roman" pitchFamily="18" charset="0"/>
              </a:rPr>
              <a:t> Bridge (figure.1: Image satellite de la région), il y a l’aménagement de superficie pour l’irrigation commerciale à grande échelle, avec principalement des spéculations comme les agrumes et le coton, sur les rives à la fois du côté de l’Afrique du Sud comme du Zimbabwe (figure 2).</a:t>
            </a:r>
            <a:endParaRPr kumimoji="0" lang="fr-FR" sz="2000" b="0" i="0" u="none" strike="noStrike" cap="none" normalizeH="0" baseline="0" dirty="0" smtClean="0">
              <a:ln>
                <a:noFill/>
              </a:ln>
              <a:effectLst/>
              <a:latin typeface="Times New Roman" pitchFamily="18" charset="0"/>
              <a:cs typeface="Times New Roman" pitchFamily="18" charset="0"/>
            </a:endParaRPr>
          </a:p>
        </p:txBody>
      </p:sp>
      <p:sp>
        <p:nvSpPr>
          <p:cNvPr id="3" name="ZoneTexte 2"/>
          <p:cNvSpPr txBox="1"/>
          <p:nvPr/>
        </p:nvSpPr>
        <p:spPr>
          <a:xfrm>
            <a:off x="3214678" y="142852"/>
            <a:ext cx="1857388" cy="400110"/>
          </a:xfrm>
          <a:prstGeom prst="rect">
            <a:avLst/>
          </a:prstGeom>
          <a:noFill/>
        </p:spPr>
        <p:txBody>
          <a:bodyPr wrap="square" rtlCol="0">
            <a:spAutoFit/>
          </a:bodyPr>
          <a:lstStyle/>
          <a:p>
            <a:pPr algn="ctr"/>
            <a:r>
              <a:rPr lang="fr-FR" sz="2000" b="1" dirty="0" smtClean="0">
                <a:solidFill>
                  <a:schemeClr val="tx2">
                    <a:lumMod val="75000"/>
                  </a:schemeClr>
                </a:solidFill>
                <a:latin typeface="Times New Roman" pitchFamily="18" charset="0"/>
                <a:cs typeface="Times New Roman" pitchFamily="18" charset="0"/>
              </a:rPr>
              <a:t>EXERCICE</a:t>
            </a:r>
            <a:endParaRPr lang="fr-FR" sz="2000" b="1" dirty="0">
              <a:solidFill>
                <a:schemeClr val="tx2">
                  <a:lumMod val="75000"/>
                </a:schemeClr>
              </a:solidFill>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1970" y="300221"/>
            <a:ext cx="7643866" cy="5816977"/>
          </a:xfrm>
          <a:prstGeom prst="rect">
            <a:avLst/>
          </a:prstGeom>
        </p:spPr>
        <p:txBody>
          <a:bodyPr wrap="square">
            <a:spAutoFit/>
          </a:bodyPr>
          <a:lstStyle/>
          <a:p>
            <a:pPr indent="355600" algn="just"/>
            <a:r>
              <a:rPr lang="fr-FR" sz="2100" dirty="0" smtClean="0">
                <a:latin typeface="Times New Roman" pitchFamily="18" charset="0"/>
                <a:cs typeface="Times New Roman" pitchFamily="18" charset="0"/>
              </a:rPr>
              <a:t>Une superficie totale de 6500 ha est irriguée à partir de nappes alluviales. Supposons une demande d’irrigation de 1 L/s/Ha en continu pendant 300 jours/an. </a:t>
            </a:r>
          </a:p>
          <a:p>
            <a:pPr indent="355600" algn="just"/>
            <a:endParaRPr lang="fr-FR" sz="1200" dirty="0" smtClean="0">
              <a:latin typeface="Times New Roman" pitchFamily="18" charset="0"/>
              <a:cs typeface="Times New Roman" pitchFamily="18" charset="0"/>
            </a:endParaRPr>
          </a:p>
          <a:p>
            <a:pPr indent="355600" algn="just"/>
            <a:r>
              <a:rPr lang="fr-FR" sz="2100" dirty="0" smtClean="0">
                <a:latin typeface="Times New Roman" pitchFamily="18" charset="0"/>
                <a:cs typeface="Times New Roman" pitchFamily="18" charset="0"/>
              </a:rPr>
              <a:t>Les 65 jours sans irrigation sont entre décembre et février pendant la saison des pluies. </a:t>
            </a:r>
          </a:p>
          <a:p>
            <a:pPr indent="355600" algn="just"/>
            <a:endParaRPr lang="fr-FR" sz="1200" dirty="0" smtClean="0">
              <a:latin typeface="Times New Roman" pitchFamily="18" charset="0"/>
              <a:cs typeface="Times New Roman" pitchFamily="18" charset="0"/>
            </a:endParaRPr>
          </a:p>
          <a:p>
            <a:pPr indent="355600" algn="just"/>
            <a:r>
              <a:rPr lang="fr-FR" sz="2100" dirty="0" smtClean="0">
                <a:latin typeface="Times New Roman" pitchFamily="18" charset="0"/>
                <a:cs typeface="Times New Roman" pitchFamily="18" charset="0"/>
              </a:rPr>
              <a:t>Supposons que l’eau d’irrigation est pompée à partir des sables alluvionnaires dans le chenal de la rivière active, et que cette eau provient de l’écoulement de la rivière. </a:t>
            </a:r>
          </a:p>
          <a:p>
            <a:pPr indent="355600" algn="just"/>
            <a:endParaRPr lang="fr-FR" sz="1200" dirty="0" smtClean="0">
              <a:latin typeface="Times New Roman" pitchFamily="18" charset="0"/>
              <a:cs typeface="Times New Roman" pitchFamily="18" charset="0"/>
            </a:endParaRPr>
          </a:p>
          <a:p>
            <a:pPr indent="355600" algn="just"/>
            <a:r>
              <a:rPr lang="fr-FR" sz="2100" dirty="0" smtClean="0">
                <a:latin typeface="Times New Roman" pitchFamily="18" charset="0"/>
                <a:cs typeface="Times New Roman" pitchFamily="18" charset="0"/>
              </a:rPr>
              <a:t>Le tableau.1 fournit des données de bilan hydrique et la figure 3 est une représentation graphique qui montre les composantes du bilan de l’eau. </a:t>
            </a:r>
          </a:p>
          <a:p>
            <a:pPr indent="355600" algn="just"/>
            <a:endParaRPr lang="fr-FR" sz="1200" dirty="0" smtClean="0">
              <a:latin typeface="Times New Roman" pitchFamily="18" charset="0"/>
              <a:cs typeface="Times New Roman" pitchFamily="18" charset="0"/>
            </a:endParaRPr>
          </a:p>
          <a:p>
            <a:pPr indent="355600" algn="just"/>
            <a:r>
              <a:rPr lang="fr-FR" sz="2100" dirty="0" smtClean="0">
                <a:latin typeface="Times New Roman" pitchFamily="18" charset="0"/>
                <a:cs typeface="Times New Roman" pitchFamily="18" charset="0"/>
              </a:rPr>
              <a:t>La ligne bleue représente le débit d’écoulement du Limpopo avant l’avènement de l’irrigation. Sup- posons que la nappe alluviale doit être entièrement rechargée avant le début de tout écoulement de surface.</a:t>
            </a:r>
            <a:endParaRPr lang="fr-FR" sz="21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782" y="285728"/>
            <a:ext cx="7822743" cy="6247864"/>
          </a:xfrm>
          <a:prstGeom prst="rect">
            <a:avLst/>
          </a:prstGeom>
        </p:spPr>
        <p:txBody>
          <a:bodyPr wrap="square">
            <a:spAutoFit/>
          </a:bodyPr>
          <a:lstStyle/>
          <a:p>
            <a:pPr algn="just">
              <a:buFont typeface="Arial" pitchFamily="34" charset="0"/>
              <a:buChar char="•"/>
            </a:pPr>
            <a:r>
              <a:rPr lang="fr-FR" sz="2200" dirty="0" smtClean="0">
                <a:latin typeface="Times New Roman" pitchFamily="18" charset="0"/>
                <a:cs typeface="Times New Roman" pitchFamily="18" charset="0"/>
              </a:rPr>
              <a:t> Quel est le retard (mois) dans le déclenchement de l’écoulement de surface au début de l’année hydrologique du fait de l’irrigation? </a:t>
            </a:r>
            <a:r>
              <a:rPr lang="fr-FR" sz="2200" b="1" i="1" dirty="0" smtClean="0">
                <a:solidFill>
                  <a:srgbClr val="FF0000"/>
                </a:solidFill>
                <a:latin typeface="Times New Roman" pitchFamily="18" charset="0"/>
                <a:cs typeface="Times New Roman" pitchFamily="18" charset="0"/>
              </a:rPr>
              <a:t>3 mois</a:t>
            </a:r>
            <a:r>
              <a:rPr lang="fr-FR" sz="2200" dirty="0" smtClean="0">
                <a:solidFill>
                  <a:srgbClr val="FF0000"/>
                </a:solidFill>
                <a:latin typeface="Times New Roman" pitchFamily="18" charset="0"/>
                <a:cs typeface="Times New Roman" pitchFamily="18" charset="0"/>
              </a:rPr>
              <a:t>.</a:t>
            </a:r>
          </a:p>
          <a:p>
            <a:pPr algn="just"/>
            <a:endParaRPr lang="fr-FR" sz="1200" dirty="0" smtClean="0">
              <a:solidFill>
                <a:srgbClr val="FF0000"/>
              </a:solidFill>
              <a:latin typeface="Times New Roman" pitchFamily="18" charset="0"/>
              <a:cs typeface="Times New Roman" pitchFamily="18" charset="0"/>
            </a:endParaRPr>
          </a:p>
          <a:p>
            <a:pPr algn="just">
              <a:buFont typeface="Arial" pitchFamily="34" charset="0"/>
              <a:buChar char="•"/>
            </a:pPr>
            <a:r>
              <a:rPr lang="fr-FR" sz="2200" dirty="0" smtClean="0">
                <a:latin typeface="Times New Roman" pitchFamily="18" charset="0"/>
                <a:cs typeface="Times New Roman" pitchFamily="18" charset="0"/>
              </a:rPr>
              <a:t> Identifier les mois au cours desquels la recharge des aquifères a lieu. </a:t>
            </a:r>
            <a:r>
              <a:rPr lang="fr-FR" sz="2200" dirty="0" smtClean="0">
                <a:solidFill>
                  <a:srgbClr val="FF0000"/>
                </a:solidFill>
                <a:latin typeface="Times New Roman" pitchFamily="18" charset="0"/>
                <a:cs typeface="Times New Roman" pitchFamily="18" charset="0"/>
              </a:rPr>
              <a:t>(</a:t>
            </a:r>
            <a:r>
              <a:rPr lang="fr-FR" sz="2200" b="1" i="1" dirty="0" err="1" smtClean="0">
                <a:solidFill>
                  <a:srgbClr val="FF0000"/>
                </a:solidFill>
                <a:latin typeface="Times New Roman" pitchFamily="18" charset="0"/>
                <a:cs typeface="Times New Roman" pitchFamily="18" charset="0"/>
              </a:rPr>
              <a:t>Déc</a:t>
            </a:r>
            <a:r>
              <a:rPr lang="fr-FR" sz="2200" b="1" i="1" dirty="0" smtClean="0">
                <a:solidFill>
                  <a:srgbClr val="FF0000"/>
                </a:solidFill>
                <a:latin typeface="Times New Roman" pitchFamily="18" charset="0"/>
                <a:cs typeface="Times New Roman" pitchFamily="18" charset="0"/>
              </a:rPr>
              <a:t>, Jan, </a:t>
            </a:r>
            <a:r>
              <a:rPr lang="fr-FR" sz="2200" b="1" i="1" dirty="0" err="1" smtClean="0">
                <a:solidFill>
                  <a:srgbClr val="FF0000"/>
                </a:solidFill>
                <a:latin typeface="Times New Roman" pitchFamily="18" charset="0"/>
                <a:cs typeface="Times New Roman" pitchFamily="18" charset="0"/>
              </a:rPr>
              <a:t>Féb</a:t>
            </a:r>
            <a:r>
              <a:rPr lang="fr-FR" sz="2200" b="1" i="1" dirty="0" smtClean="0">
                <a:solidFill>
                  <a:srgbClr val="FF0000"/>
                </a:solidFill>
                <a:latin typeface="Times New Roman" pitchFamily="18" charset="0"/>
                <a:cs typeface="Times New Roman" pitchFamily="18" charset="0"/>
              </a:rPr>
              <a:t>)</a:t>
            </a:r>
            <a:r>
              <a:rPr lang="fr-FR" sz="2200" dirty="0" smtClean="0">
                <a:latin typeface="Times New Roman" pitchFamily="18" charset="0"/>
                <a:cs typeface="Times New Roman" pitchFamily="18" charset="0"/>
              </a:rPr>
              <a:t>. </a:t>
            </a:r>
          </a:p>
          <a:p>
            <a:pPr algn="just"/>
            <a:endParaRPr lang="fr-FR" sz="1200" dirty="0" smtClean="0">
              <a:latin typeface="Times New Roman" pitchFamily="18" charset="0"/>
              <a:cs typeface="Times New Roman" pitchFamily="18" charset="0"/>
            </a:endParaRPr>
          </a:p>
          <a:p>
            <a:pPr algn="just">
              <a:buFont typeface="Arial" pitchFamily="34" charset="0"/>
              <a:buChar char="•"/>
            </a:pPr>
            <a:r>
              <a:rPr lang="fr-FR" sz="2200" dirty="0" smtClean="0">
                <a:latin typeface="Times New Roman" pitchFamily="18" charset="0"/>
                <a:cs typeface="Times New Roman" pitchFamily="18" charset="0"/>
              </a:rPr>
              <a:t> En quel mois l’aquifère en premier devient totalement saturé? </a:t>
            </a:r>
            <a:r>
              <a:rPr lang="fr-FR" sz="2200" b="1" i="1" dirty="0" smtClean="0">
                <a:solidFill>
                  <a:srgbClr val="FF0000"/>
                </a:solidFill>
                <a:latin typeface="Times New Roman" pitchFamily="18" charset="0"/>
                <a:cs typeface="Times New Roman" pitchFamily="18" charset="0"/>
              </a:rPr>
              <a:t>Jan</a:t>
            </a:r>
            <a:r>
              <a:rPr lang="fr-FR" sz="2200" dirty="0" smtClean="0">
                <a:latin typeface="Times New Roman" pitchFamily="18" charset="0"/>
                <a:cs typeface="Times New Roman" pitchFamily="18" charset="0"/>
              </a:rPr>
              <a:t>.</a:t>
            </a:r>
          </a:p>
          <a:p>
            <a:pPr algn="just"/>
            <a:endParaRPr lang="fr-FR" sz="1200" dirty="0" smtClean="0">
              <a:latin typeface="Times New Roman" pitchFamily="18" charset="0"/>
              <a:cs typeface="Times New Roman" pitchFamily="18" charset="0"/>
            </a:endParaRPr>
          </a:p>
          <a:p>
            <a:pPr algn="just">
              <a:buFont typeface="Arial" pitchFamily="34" charset="0"/>
              <a:buChar char="•"/>
            </a:pPr>
            <a:r>
              <a:rPr lang="fr-FR" sz="2200" dirty="0" smtClean="0">
                <a:latin typeface="Times New Roman" pitchFamily="18" charset="0"/>
                <a:cs typeface="Times New Roman" pitchFamily="18" charset="0"/>
              </a:rPr>
              <a:t> En quel mois l’écoulement du cours d’eau doit recommencer? et en quel mois l’écoulement va s’arrêter? </a:t>
            </a:r>
            <a:r>
              <a:rPr lang="fr-FR" sz="2200" b="1" i="1" dirty="0" smtClean="0">
                <a:solidFill>
                  <a:srgbClr val="FF0000"/>
                </a:solidFill>
                <a:latin typeface="Times New Roman" pitchFamily="18" charset="0"/>
                <a:cs typeface="Times New Roman" pitchFamily="18" charset="0"/>
              </a:rPr>
              <a:t>Jan and </a:t>
            </a:r>
            <a:r>
              <a:rPr lang="fr-FR" sz="2200" b="1" i="1" dirty="0" err="1" smtClean="0">
                <a:solidFill>
                  <a:srgbClr val="FF0000"/>
                </a:solidFill>
                <a:latin typeface="Times New Roman" pitchFamily="18" charset="0"/>
                <a:cs typeface="Times New Roman" pitchFamily="18" charset="0"/>
              </a:rPr>
              <a:t>Féb</a:t>
            </a:r>
            <a:r>
              <a:rPr lang="fr-FR" sz="2200" dirty="0" smtClean="0">
                <a:solidFill>
                  <a:srgbClr val="FF0000"/>
                </a:solidFill>
                <a:latin typeface="Times New Roman" pitchFamily="18" charset="0"/>
                <a:cs typeface="Times New Roman" pitchFamily="18" charset="0"/>
              </a:rPr>
              <a:t>.</a:t>
            </a:r>
          </a:p>
          <a:p>
            <a:pPr algn="just"/>
            <a:endParaRPr lang="fr-FR" sz="1200" dirty="0" smtClean="0">
              <a:solidFill>
                <a:srgbClr val="FF0000"/>
              </a:solidFill>
              <a:latin typeface="Times New Roman" pitchFamily="18" charset="0"/>
              <a:cs typeface="Times New Roman" pitchFamily="18" charset="0"/>
            </a:endParaRPr>
          </a:p>
          <a:p>
            <a:pPr algn="just">
              <a:buFont typeface="Arial" pitchFamily="34" charset="0"/>
              <a:buChar char="•"/>
            </a:pPr>
            <a:r>
              <a:rPr lang="fr-FR" sz="2200" dirty="0" smtClean="0">
                <a:latin typeface="Times New Roman" pitchFamily="18" charset="0"/>
                <a:cs typeface="Times New Roman" pitchFamily="18" charset="0"/>
              </a:rPr>
              <a:t> Après la saison des pluies, combien de mois, à l’avance, l’écoulement de surface du Limpopo va tarir, en raison de l’irrigation? </a:t>
            </a:r>
            <a:r>
              <a:rPr lang="fr-FR" sz="2200" b="1" i="1" dirty="0" smtClean="0">
                <a:solidFill>
                  <a:srgbClr val="FF0000"/>
                </a:solidFill>
                <a:latin typeface="Times New Roman" pitchFamily="18" charset="0"/>
                <a:cs typeface="Times New Roman" pitchFamily="18" charset="0"/>
              </a:rPr>
              <a:t>6 mois</a:t>
            </a:r>
            <a:r>
              <a:rPr lang="fr-FR" sz="2200" dirty="0" smtClean="0">
                <a:latin typeface="Times New Roman" pitchFamily="18" charset="0"/>
                <a:cs typeface="Times New Roman" pitchFamily="18" charset="0"/>
              </a:rPr>
              <a:t>.</a:t>
            </a:r>
          </a:p>
          <a:p>
            <a:pPr algn="just"/>
            <a:endParaRPr lang="fr-FR" sz="1200" dirty="0" smtClean="0">
              <a:latin typeface="Times New Roman" pitchFamily="18" charset="0"/>
              <a:cs typeface="Times New Roman" pitchFamily="18" charset="0"/>
            </a:endParaRPr>
          </a:p>
          <a:p>
            <a:pPr algn="just">
              <a:buFont typeface="Arial" pitchFamily="34" charset="0"/>
              <a:buChar char="•"/>
            </a:pPr>
            <a:r>
              <a:rPr lang="fr-FR" sz="2200" dirty="0" smtClean="0">
                <a:latin typeface="Times New Roman" pitchFamily="18" charset="0"/>
                <a:cs typeface="Times New Roman" pitchFamily="18" charset="0"/>
              </a:rPr>
              <a:t>Quelle est la différence entre le débit de la rivière sans prélèvement des eaux souterraines et le débit de la rivière avec prélèvement des eaux souterraines? </a:t>
            </a:r>
            <a:r>
              <a:rPr lang="fr-FR" sz="2200" b="1" i="1" dirty="0" smtClean="0">
                <a:solidFill>
                  <a:srgbClr val="FF0000"/>
                </a:solidFill>
                <a:latin typeface="Times New Roman" pitchFamily="18" charset="0"/>
                <a:cs typeface="Times New Roman" pitchFamily="18" charset="0"/>
              </a:rPr>
              <a:t>63,4 m³/s</a:t>
            </a:r>
            <a:r>
              <a:rPr lang="fr-FR" sz="2200" dirty="0" smtClean="0">
                <a:latin typeface="Times New Roman" pitchFamily="18" charset="0"/>
                <a:cs typeface="Times New Roman" pitchFamily="18" charset="0"/>
              </a:rPr>
              <a:t>.</a:t>
            </a:r>
            <a:endParaRPr lang="fr-FR" sz="2200" dirty="0">
              <a:latin typeface="Times New Roman" pitchFamily="18" charset="0"/>
              <a:cs typeface="Times New Roman"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1"/>
          <p:cNvSpPr>
            <a:spLocks noChangeArrowheads="1"/>
          </p:cNvSpPr>
          <p:nvPr/>
        </p:nvSpPr>
        <p:spPr bwMode="auto">
          <a:xfrm>
            <a:off x="285720" y="724659"/>
            <a:ext cx="7572428" cy="48474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436563"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Dessinez un nouveau hydrogramme des débits du fleuve Limpopo en tenant</a:t>
            </a:r>
            <a:r>
              <a:rPr lang="fr-FR" sz="2100" dirty="0" smtClean="0">
                <a:latin typeface="Times New Roman" pitchFamily="18" charset="0"/>
                <a:ea typeface="Arial" pitchFamily="34" charset="0"/>
                <a:cs typeface="Times New Roman" pitchFamily="18" charset="0"/>
              </a:rPr>
              <a:t> </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compte du pompage pour d’irrigation.</a:t>
            </a:r>
          </a:p>
          <a:p>
            <a:pPr marL="0" marR="0" lvl="0" indent="0" algn="just" defTabSz="914400" rtl="0" eaLnBrk="1" fontAlgn="base" latinLnBrk="0" hangingPunct="1">
              <a:lnSpc>
                <a:spcPct val="100000"/>
              </a:lnSpc>
              <a:spcBef>
                <a:spcPct val="0"/>
              </a:spcBef>
              <a:spcAft>
                <a:spcPct val="0"/>
              </a:spcAft>
              <a:buClrTx/>
              <a:buSzTx/>
              <a:tabLst>
                <a:tab pos="436563" algn="l"/>
              </a:tabLst>
            </a:pPr>
            <a:endParaRPr kumimoji="0" lang="fr-FR" sz="12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36563"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Discuter des impacts potentiels de ces réductions de débit sur les communautés en aval ainsi que les pays en aval.</a:t>
            </a:r>
          </a:p>
          <a:p>
            <a:pPr marL="0" marR="0" lvl="0" indent="0" algn="just" defTabSz="914400" rtl="0" eaLnBrk="0" fontAlgn="base" latinLnBrk="0" hangingPunct="0">
              <a:lnSpc>
                <a:spcPct val="100000"/>
              </a:lnSpc>
              <a:spcBef>
                <a:spcPct val="0"/>
              </a:spcBef>
              <a:spcAft>
                <a:spcPct val="0"/>
              </a:spcAft>
              <a:buClrTx/>
              <a:buSzTx/>
              <a:tabLst>
                <a:tab pos="436563" algn="l"/>
              </a:tabLst>
            </a:pPr>
            <a:endParaRPr kumimoji="0" lang="fr-FR" sz="12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36563" algn="l"/>
              </a:tabLst>
            </a:pP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 Discuter des impacts possibles sur l’environnement et sur la qualité de l’eau.</a:t>
            </a:r>
          </a:p>
          <a:p>
            <a:pPr marL="0" marR="0" lvl="0" indent="0" algn="just" defTabSz="914400" rtl="0" eaLnBrk="0" fontAlgn="base" latinLnBrk="0" hangingPunct="0">
              <a:lnSpc>
                <a:spcPct val="100000"/>
              </a:lnSpc>
              <a:spcBef>
                <a:spcPct val="0"/>
              </a:spcBef>
              <a:spcAft>
                <a:spcPct val="0"/>
              </a:spcAft>
              <a:buClrTx/>
              <a:buSzTx/>
              <a:tabLst>
                <a:tab pos="436563" algn="l"/>
              </a:tabLst>
            </a:pPr>
            <a:endParaRPr kumimoji="0" lang="fr-FR" sz="1200" b="0" i="0" u="none" strike="noStrike" cap="none" normalizeH="0" baseline="0" dirty="0" smtClean="0">
              <a:ln>
                <a:noFill/>
              </a:ln>
              <a:effectLst/>
              <a:latin typeface="Times New Roman" pitchFamily="18" charset="0"/>
              <a:ea typeface="Arial"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36563" algn="l"/>
              </a:tabLst>
            </a:pPr>
            <a:r>
              <a:rPr lang="fr-FR" sz="2100" dirty="0" smtClean="0">
                <a:latin typeface="Times New Roman" pitchFamily="18" charset="0"/>
                <a:ea typeface="Arial" pitchFamily="34" charset="0"/>
                <a:cs typeface="Times New Roman" pitchFamily="18" charset="0"/>
              </a:rPr>
              <a:t> </a:t>
            </a:r>
            <a:r>
              <a:rPr kumimoji="0" lang="fr-FR" sz="2100" b="0" i="0" u="none" strike="noStrike" cap="none" normalizeH="0" baseline="0" dirty="0" smtClean="0">
                <a:ln>
                  <a:noFill/>
                </a:ln>
                <a:effectLst/>
                <a:latin typeface="Times New Roman" pitchFamily="18" charset="0"/>
                <a:ea typeface="Arial" pitchFamily="34" charset="0"/>
                <a:cs typeface="Times New Roman" pitchFamily="18" charset="0"/>
              </a:rPr>
              <a:t>Proposer une stratégie de suivi pour identifier les impacts de l’irrigation sur le débit du fleuve, les eaux souterraines et les écosystèmes locaux.</a:t>
            </a:r>
            <a:r>
              <a:rPr kumimoji="0" lang="fr-FR" sz="2100" b="0" i="0" u="none" strike="noStrike" cap="none" normalizeH="0" baseline="0" dirty="0" smtClean="0">
                <a:ln>
                  <a:noFill/>
                </a:ln>
                <a:effectLst/>
                <a:latin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tabLst>
                <a:tab pos="436563" algn="l"/>
              </a:tabLst>
            </a:pPr>
            <a:endParaRPr kumimoji="0" lang="fr-FR" sz="1200" b="0" i="0" u="none" strike="noStrike" cap="none" normalizeH="0" baseline="0" dirty="0" smtClean="0">
              <a:ln>
                <a:noFill/>
              </a:ln>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36563" algn="l"/>
              </a:tabLst>
            </a:pPr>
            <a:r>
              <a:rPr lang="fr-FR" sz="2100" dirty="0" smtClean="0">
                <a:latin typeface="Times New Roman" pitchFamily="18" charset="0"/>
                <a:cs typeface="Times New Roman" pitchFamily="18" charset="0"/>
              </a:rPr>
              <a:t> Proposer des méthodes pour l’intégration des prélèvements de l’irrigation dans la planification et la gestion des eaux de surface.</a:t>
            </a:r>
          </a:p>
          <a:p>
            <a:pPr marL="0" marR="0" lvl="0" indent="0" algn="just" defTabSz="914400" rtl="0" eaLnBrk="0" fontAlgn="base" latinLnBrk="0" hangingPunct="0">
              <a:lnSpc>
                <a:spcPct val="100000"/>
              </a:lnSpc>
              <a:spcBef>
                <a:spcPct val="0"/>
              </a:spcBef>
              <a:spcAft>
                <a:spcPct val="0"/>
              </a:spcAft>
              <a:buClrTx/>
              <a:buSzTx/>
              <a:buFontTx/>
              <a:buChar char="•"/>
              <a:tabLst>
                <a:tab pos="436563" algn="l"/>
              </a:tabLst>
            </a:pPr>
            <a:endParaRPr kumimoji="0" lang="fr-FR" sz="2100" b="0"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7643866" cy="3046988"/>
          </a:xfrm>
          <a:prstGeom prst="rect">
            <a:avLst/>
          </a:prstGeom>
          <a:noFill/>
        </p:spPr>
        <p:txBody>
          <a:bodyPr wrap="square" rtlCol="0">
            <a:spAutoFit/>
          </a:bodyPr>
          <a:lstStyle/>
          <a:p>
            <a:pPr algn="ctr"/>
            <a:r>
              <a:rPr lang="fr-FR" sz="2100" b="1" dirty="0" smtClean="0">
                <a:solidFill>
                  <a:schemeClr val="accent1">
                    <a:lumMod val="75000"/>
                  </a:schemeClr>
                </a:solidFill>
                <a:latin typeface="Times New Roman" pitchFamily="18" charset="0"/>
                <a:cs typeface="Times New Roman" pitchFamily="18" charset="0"/>
              </a:rPr>
              <a:t>MÉTHODOLOGIE</a:t>
            </a:r>
          </a:p>
          <a:p>
            <a:pPr algn="ctr"/>
            <a:endParaRPr lang="fr-FR" sz="1200" b="1" dirty="0" smtClean="0">
              <a:latin typeface="Times New Roman" pitchFamily="18" charset="0"/>
              <a:cs typeface="Times New Roman" pitchFamily="18" charset="0"/>
            </a:endParaRPr>
          </a:p>
          <a:p>
            <a:pPr indent="355600" algn="just"/>
            <a:r>
              <a:rPr lang="fr-FR" sz="2100" dirty="0" smtClean="0">
                <a:latin typeface="Times New Roman" pitchFamily="18" charset="0"/>
                <a:cs typeface="Times New Roman" pitchFamily="18" charset="0"/>
              </a:rPr>
              <a:t>La solution à ce problème réside dans l’élaboration d’un bilan hydrique simple pour les entrées et les sorties à partir de la nappe alluviale liée à la rivière. </a:t>
            </a:r>
          </a:p>
          <a:p>
            <a:pPr indent="355600" algn="just"/>
            <a:endParaRPr lang="fr-FR" sz="1200" dirty="0" smtClean="0">
              <a:latin typeface="Times New Roman" pitchFamily="18" charset="0"/>
              <a:cs typeface="Times New Roman" pitchFamily="18" charset="0"/>
            </a:endParaRPr>
          </a:p>
          <a:p>
            <a:pPr indent="355600" algn="just"/>
            <a:r>
              <a:rPr lang="fr-FR" sz="2100" dirty="0" smtClean="0">
                <a:latin typeface="Times New Roman" pitchFamily="18" charset="0"/>
                <a:cs typeface="Times New Roman" pitchFamily="18" charset="0"/>
              </a:rPr>
              <a:t>Pour plus de simplicité, il est commode de commencer le bilan à un moment où il n’y a pas d’eau de surface qui s’écoule dans la rivière c’est à dire en septembre de chaque année, mais il faut aussi noter que nous reportons le déficit de la nappe alluviale pour l’année.</a:t>
            </a:r>
            <a:endParaRPr lang="fr-FR" sz="2100" dirty="0">
              <a:latin typeface="Times New Roman" pitchFamily="18" charset="0"/>
              <a:cs typeface="Times New Roman" pitchFamily="18" charset="0"/>
            </a:endParaRPr>
          </a:p>
        </p:txBody>
      </p:sp>
      <p:sp>
        <p:nvSpPr>
          <p:cNvPr id="3" name="ZoneTexte 2"/>
          <p:cNvSpPr txBox="1"/>
          <p:nvPr/>
        </p:nvSpPr>
        <p:spPr>
          <a:xfrm>
            <a:off x="285720" y="3567074"/>
            <a:ext cx="7500990" cy="2862322"/>
          </a:xfrm>
          <a:prstGeom prst="rect">
            <a:avLst/>
          </a:prstGeom>
          <a:noFill/>
        </p:spPr>
        <p:txBody>
          <a:bodyPr wrap="square" rtlCol="0">
            <a:spAutoFit/>
          </a:bodyPr>
          <a:lstStyle/>
          <a:p>
            <a:pPr marL="0" lvl="2" algn="just"/>
            <a:r>
              <a:rPr lang="fr-FR" sz="2100" dirty="0" smtClean="0">
                <a:latin typeface="Times New Roman" pitchFamily="18" charset="0"/>
                <a:cs typeface="Times New Roman" pitchFamily="18" charset="0"/>
              </a:rPr>
              <a:t>1. Tous les prélèvements de l’eau de la nappe de l’aquifère alluvial provoquent une d’une baisse du niveau de l’eau dans l’aquifère; une partie de l’aquifère devient «dé-saturé».</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2. Le degré de dé-saturation est cumulative si les prélèvements sont plus élevés que la recharge, de sorte que la couche aquifère se «vide» de plus en plus d’autant que les prélèvements pour l’irrigation continue. La quantité d’eaux souterraines dans le réservoir diminue de plus en plus.</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60692"/>
            <a:ext cx="7715304" cy="6283018"/>
          </a:xfrm>
          <a:prstGeom prst="rect">
            <a:avLst/>
          </a:prstGeom>
          <a:noFill/>
        </p:spPr>
        <p:txBody>
          <a:bodyPr wrap="square" rtlCol="0">
            <a:spAutoFit/>
          </a:bodyPr>
          <a:lstStyle/>
          <a:p>
            <a:pPr marL="0" lvl="2" algn="just"/>
            <a:r>
              <a:rPr lang="fr-FR" sz="2100" dirty="0" smtClean="0">
                <a:latin typeface="Times New Roman" pitchFamily="18" charset="0"/>
                <a:cs typeface="Times New Roman" pitchFamily="18" charset="0"/>
              </a:rPr>
              <a:t>3. Lorsque la saison des pluies commence, le ruissellement/débit de la rivière est généré. Lorsque le ruissellement/débit de la rivière est supérieur aux prélèvements des eaux souterraines, et alors il y a une valeur positive pour le bilan de l’eau*. Celle-ci va recharger l’aquifère (remplir les vides de la couche aquifère).</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4. Le solde positif entre le ruissellement (positif) et les prélèvements (négatif) s’accumule comme eaux souterraines dans le réservoir aquifère jusqu’à ce que l’aquifère deviennent complètement saturé de nouveau (c’est-à-dire pas de déficit).</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5. Une fois l’aquifère est complètement saturé, le solde positif entre les prélèvements et le ruissellement devient débit de la rivière. </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6. Notez que le débit de la rivière n’est pas cumulatif - il n’est stocké nulle part; il s’écoule en aval et n’est plus disponible pour la recharge de l’aquifère.</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7. Notez également que nous supposons qu’il n’y a pas de temps de latence entre les prélèvements de la nappe et l’impact sur le cours d’eau. Cela peut ne pas être tout à fait réaliste.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57158" y="500042"/>
            <a:ext cx="7429552" cy="5847755"/>
          </a:xfrm>
          <a:prstGeom prst="rect">
            <a:avLst/>
          </a:prstGeom>
        </p:spPr>
        <p:txBody>
          <a:bodyPr wrap="square">
            <a:spAutoFit/>
          </a:bodyPr>
          <a:lstStyle/>
          <a:p>
            <a:pPr indent="361950" algn="just"/>
            <a:r>
              <a:rPr lang="fr-FR" sz="2200" dirty="0" smtClean="0">
                <a:latin typeface="Times New Roman" pitchFamily="18" charset="0"/>
                <a:cs typeface="Times New Roman" pitchFamily="18" charset="0"/>
              </a:rPr>
              <a:t>La gestion conjointe des eaux souterraines et des eaux de surface est également un principe directeur de la </a:t>
            </a:r>
            <a:r>
              <a:rPr lang="fr-FR" sz="2200" b="1" i="1" dirty="0" smtClean="0">
                <a:latin typeface="Times New Roman" pitchFamily="18" charset="0"/>
                <a:cs typeface="Times New Roman" pitchFamily="18" charset="0"/>
              </a:rPr>
              <a:t>GIRE</a:t>
            </a:r>
            <a:r>
              <a:rPr lang="fr-FR" sz="2200" dirty="0" smtClean="0">
                <a:latin typeface="Times New Roman" pitchFamily="18" charset="0"/>
                <a:cs typeface="Times New Roman" pitchFamily="18" charset="0"/>
              </a:rPr>
              <a:t>.</a:t>
            </a:r>
          </a:p>
          <a:p>
            <a:pPr indent="361950" algn="just"/>
            <a:r>
              <a:rPr lang="fr-FR" sz="2200" dirty="0" smtClean="0">
                <a:latin typeface="Times New Roman" pitchFamily="18" charset="0"/>
                <a:cs typeface="Times New Roman" pitchFamily="18" charset="0"/>
              </a:rPr>
              <a:t> </a:t>
            </a:r>
          </a:p>
          <a:p>
            <a:pPr indent="361950" algn="just"/>
            <a:r>
              <a:rPr lang="fr-FR" sz="2200" dirty="0" smtClean="0">
                <a:latin typeface="Times New Roman" pitchFamily="18" charset="0"/>
                <a:cs typeface="Times New Roman" pitchFamily="18" charset="0"/>
              </a:rPr>
              <a:t>Cependant, la gestion intégrée des eaux de surface et souterraines a pris du retard dans de nombreux organismes de bassin pour diverses raisons. Il s’agit notamment de:</a:t>
            </a:r>
          </a:p>
          <a:p>
            <a:pPr indent="361950" algn="just">
              <a:buFont typeface="Wingdings" pitchFamily="2" charset="2"/>
              <a:buChar char="ü"/>
            </a:pPr>
            <a:r>
              <a:rPr lang="fr-FR" sz="2200" dirty="0" smtClean="0">
                <a:latin typeface="Times New Roman" pitchFamily="18" charset="0"/>
                <a:cs typeface="Times New Roman" pitchFamily="18" charset="0"/>
              </a:rPr>
              <a:t>La séparation (traditionnelle) institutionnelle de la gestion des eaux souterraines et de surface, </a:t>
            </a:r>
          </a:p>
          <a:p>
            <a:pPr indent="361950" algn="just">
              <a:buFont typeface="Wingdings" pitchFamily="2" charset="2"/>
              <a:buChar char="ü"/>
            </a:pPr>
            <a:r>
              <a:rPr lang="fr-FR" sz="2200" dirty="0" smtClean="0">
                <a:latin typeface="Times New Roman" pitchFamily="18" charset="0"/>
                <a:cs typeface="Times New Roman" pitchFamily="18" charset="0"/>
              </a:rPr>
              <a:t>La différence de systèmes de connaissances et de compétences nécessaires aux eaux de surface et eaux souterraines,</a:t>
            </a:r>
          </a:p>
          <a:p>
            <a:pPr indent="361950" algn="just">
              <a:buFont typeface="Wingdings" pitchFamily="2" charset="2"/>
              <a:buChar char="ü"/>
            </a:pPr>
            <a:r>
              <a:rPr lang="fr-FR" sz="2200" dirty="0" smtClean="0">
                <a:latin typeface="Times New Roman" pitchFamily="18" charset="0"/>
                <a:cs typeface="Times New Roman" pitchFamily="18" charset="0"/>
              </a:rPr>
              <a:t>Le fait que les systèmes aquifères peuvent ne pas coïncider avec les frontières des bassins hydrographiques. </a:t>
            </a:r>
          </a:p>
          <a:p>
            <a:pPr indent="361950" algn="just"/>
            <a:endParaRPr lang="fr-FR" sz="2200" dirty="0">
              <a:latin typeface="Times New Roman" pitchFamily="18" charset="0"/>
              <a:cs typeface="Times New Roman" pitchFamily="18" charset="0"/>
            </a:endParaRPr>
          </a:p>
          <a:p>
            <a:pPr indent="361950" algn="just"/>
            <a:r>
              <a:rPr lang="fr-FR" sz="2200" dirty="0" smtClean="0">
                <a:latin typeface="Times New Roman" pitchFamily="18" charset="0"/>
                <a:cs typeface="Times New Roman" pitchFamily="18" charset="0"/>
              </a:rPr>
              <a:t>Les aquifères peuvent être transfrontaliers entre bassins fluviaux adjacents, et / ou partagés entre deux ou plusieurs Etats. (Gestion des aquifères transfrontaliers).</a:t>
            </a:r>
            <a:endParaRPr lang="fr-FR" sz="22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214290"/>
            <a:ext cx="7715304" cy="2723823"/>
          </a:xfrm>
          <a:prstGeom prst="rect">
            <a:avLst/>
          </a:prstGeom>
          <a:noFill/>
        </p:spPr>
        <p:txBody>
          <a:bodyPr wrap="square" rtlCol="0">
            <a:spAutoFit/>
          </a:bodyPr>
          <a:lstStyle/>
          <a:p>
            <a:pPr marL="0" lvl="2" algn="just"/>
            <a:r>
              <a:rPr lang="fr-FR" sz="2100" dirty="0" smtClean="0">
                <a:latin typeface="Times New Roman" pitchFamily="18" charset="0"/>
                <a:cs typeface="Times New Roman" pitchFamily="18" charset="0"/>
              </a:rPr>
              <a:t>8. Une fois que les pluies s’arrêtent, le débit de la rivière baisse, puis cesse lorsque le ruissellement devient inférieure aux prélèvements de l’aquifère.</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9. Alors que la saison sèche progresse, les prélèvements des eaux souterraines se poursuivent et l’aquifère redevient progressivement appauvri (le niveau continue de baisser).</a:t>
            </a:r>
          </a:p>
          <a:p>
            <a:pPr marL="0" lvl="2" algn="just"/>
            <a:endParaRPr lang="fr-FR" sz="1200" dirty="0" smtClean="0">
              <a:latin typeface="Times New Roman" pitchFamily="18" charset="0"/>
              <a:cs typeface="Times New Roman" pitchFamily="18" charset="0"/>
            </a:endParaRPr>
          </a:p>
          <a:p>
            <a:pPr marL="0" lvl="2" algn="just"/>
            <a:r>
              <a:rPr lang="fr-FR" sz="2100" dirty="0" smtClean="0">
                <a:latin typeface="Times New Roman" pitchFamily="18" charset="0"/>
                <a:cs typeface="Times New Roman" pitchFamily="18" charset="0"/>
              </a:rPr>
              <a:t>10. Le cycle se poursuit quand les prochaines pluies commencent.</a:t>
            </a:r>
          </a:p>
        </p:txBody>
      </p:sp>
      <p:sp>
        <p:nvSpPr>
          <p:cNvPr id="3" name="ZoneTexte 2"/>
          <p:cNvSpPr txBox="1"/>
          <p:nvPr/>
        </p:nvSpPr>
        <p:spPr>
          <a:xfrm>
            <a:off x="178657" y="2928934"/>
            <a:ext cx="7786742" cy="3785652"/>
          </a:xfrm>
          <a:prstGeom prst="rect">
            <a:avLst/>
          </a:prstGeom>
          <a:noFill/>
        </p:spPr>
        <p:txBody>
          <a:bodyPr wrap="square" rtlCol="0">
            <a:spAutoFit/>
          </a:bodyPr>
          <a:lstStyle/>
          <a:p>
            <a:pPr algn="just"/>
            <a:r>
              <a:rPr lang="fr-FR" sz="2000" b="1" i="1" dirty="0" smtClean="0">
                <a:solidFill>
                  <a:srgbClr val="FF0000"/>
                </a:solidFill>
                <a:latin typeface="Times New Roman" pitchFamily="18" charset="0"/>
                <a:cs typeface="Times New Roman" pitchFamily="18" charset="0"/>
              </a:rPr>
              <a:t>*Il convient de noter que les hydro-grammes de débit de la rivière du Limpopo sont déjà perturbés par le fait que l’irrigation et les prélèvements des eaux souterraines sont déjà en cours. </a:t>
            </a:r>
          </a:p>
          <a:p>
            <a:pPr algn="just"/>
            <a:r>
              <a:rPr lang="fr-FR" sz="2000" b="1" i="1" dirty="0" smtClean="0">
                <a:solidFill>
                  <a:srgbClr val="FF0000"/>
                </a:solidFill>
                <a:latin typeface="Times New Roman" pitchFamily="18" charset="0"/>
                <a:cs typeface="Times New Roman" pitchFamily="18" charset="0"/>
              </a:rPr>
              <a:t>Il sera nécessaire de remonter dans le temps et regarder les hydro-grammes du Limpopo avant la mise en place des irrigations pour être en mesure d’évaluer l’impact des prélèvements d’eau souterraine sur le débit du cours d’eau. </a:t>
            </a:r>
          </a:p>
          <a:p>
            <a:pPr algn="just"/>
            <a:r>
              <a:rPr lang="fr-FR" sz="2000" b="1" i="1" dirty="0" smtClean="0">
                <a:solidFill>
                  <a:srgbClr val="FF0000"/>
                </a:solidFill>
                <a:latin typeface="Times New Roman" pitchFamily="18" charset="0"/>
                <a:cs typeface="Times New Roman" pitchFamily="18" charset="0"/>
              </a:rPr>
              <a:t>Cela peut aussi se faire en comparant d’anciens hydro- grammes ante-irrigation avec ceux post-irrigation. Une autre stratégie simple est de calculer simplement le volume d’eau souterraine prélevée dans une année, et comparer cela à la quantité de débit de la rivière qui est «détourné» pour l’irrigation.</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142844" y="950149"/>
          <a:ext cx="8858312" cy="5633489"/>
        </p:xfrm>
        <a:graphic>
          <a:graphicData uri="http://schemas.openxmlformats.org/drawingml/2006/table">
            <a:tbl>
              <a:tblPr/>
              <a:tblGrid>
                <a:gridCol w="928694"/>
                <a:gridCol w="785818"/>
                <a:gridCol w="1214446"/>
                <a:gridCol w="1225667"/>
                <a:gridCol w="1097435"/>
                <a:gridCol w="1371966"/>
                <a:gridCol w="979877"/>
                <a:gridCol w="1254409"/>
              </a:tblGrid>
              <a:tr h="765886">
                <a:tc>
                  <a:txBody>
                    <a:bodyPr/>
                    <a:lstStyle/>
                    <a:p>
                      <a:pPr marL="48895" algn="ctr">
                        <a:spcBef>
                          <a:spcPts val="195"/>
                        </a:spcBef>
                        <a:spcAft>
                          <a:spcPts val="0"/>
                        </a:spcAft>
                      </a:pPr>
                      <a:r>
                        <a:rPr lang="fr-FR" sz="1200" b="1" dirty="0">
                          <a:latin typeface="Times New Roman" pitchFamily="18" charset="0"/>
                          <a:ea typeface="Arial"/>
                          <a:cs typeface="Times New Roman" pitchFamily="18" charset="0"/>
                        </a:rPr>
                        <a:t>Mois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lgn="ctr">
                        <a:spcBef>
                          <a:spcPts val="195"/>
                        </a:spcBef>
                        <a:spcAft>
                          <a:spcPts val="0"/>
                        </a:spcAft>
                        <a:buAutoNum type="alphaLcParenR"/>
                      </a:pPr>
                      <a:r>
                        <a:rPr lang="fr-FR" sz="1200" b="1" dirty="0" smtClean="0">
                          <a:latin typeface="Times New Roman" pitchFamily="18" charset="0"/>
                          <a:ea typeface="Arial"/>
                          <a:cs typeface="Times New Roman" pitchFamily="18" charset="0"/>
                        </a:rPr>
                        <a:t>Pluie </a:t>
                      </a:r>
                    </a:p>
                    <a:p>
                      <a:pPr marL="279400" indent="-228600" algn="ctr">
                        <a:spcBef>
                          <a:spcPts val="195"/>
                        </a:spcBef>
                        <a:spcAft>
                          <a:spcPts val="0"/>
                        </a:spcAft>
                        <a:buNone/>
                      </a:pPr>
                      <a:r>
                        <a:rPr lang="fr-FR" sz="1200" b="1" dirty="0" smtClean="0">
                          <a:latin typeface="Times New Roman" pitchFamily="18" charset="0"/>
                          <a:ea typeface="Arial"/>
                          <a:cs typeface="Times New Roman" pitchFamily="18" charset="0"/>
                        </a:rPr>
                        <a:t>(mm)</a:t>
                      </a:r>
                      <a:endParaRPr lang="fr-FR" sz="1200" b="1"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82550" marR="274955" indent="-31750" algn="ctr">
                        <a:lnSpc>
                          <a:spcPct val="103000"/>
                        </a:lnSpc>
                        <a:spcBef>
                          <a:spcPts val="195"/>
                        </a:spcBef>
                        <a:spcAft>
                          <a:spcPts val="0"/>
                        </a:spcAft>
                      </a:pPr>
                      <a:r>
                        <a:rPr lang="fr-FR" sz="1200" b="1" spc="-30" dirty="0">
                          <a:latin typeface="Times New Roman" pitchFamily="18" charset="0"/>
                          <a:ea typeface="Arial"/>
                          <a:cs typeface="Times New Roman" pitchFamily="18" charset="0"/>
                        </a:rPr>
                        <a:t>b) </a:t>
                      </a:r>
                      <a:r>
                        <a:rPr lang="fr-FR" sz="1200" b="1" spc="-50" dirty="0">
                          <a:latin typeface="Times New Roman" pitchFamily="18" charset="0"/>
                          <a:ea typeface="Arial"/>
                          <a:cs typeface="Times New Roman" pitchFamily="18" charset="0"/>
                        </a:rPr>
                        <a:t>Débit: </a:t>
                      </a:r>
                      <a:r>
                        <a:rPr lang="fr-FR" sz="1200" b="1" spc="-60" dirty="0">
                          <a:latin typeface="Times New Roman" pitchFamily="18" charset="0"/>
                          <a:ea typeface="Arial"/>
                          <a:cs typeface="Times New Roman" pitchFamily="18" charset="0"/>
                        </a:rPr>
                        <a:t>sans </a:t>
                      </a:r>
                      <a:r>
                        <a:rPr lang="fr-FR" sz="1200" b="1" spc="-60" dirty="0" smtClean="0">
                          <a:latin typeface="Times New Roman" pitchFamily="18" charset="0"/>
                          <a:ea typeface="Arial"/>
                          <a:cs typeface="Times New Roman" pitchFamily="18" charset="0"/>
                        </a:rPr>
                        <a:t>prélèvements nappe (m</a:t>
                      </a:r>
                      <a:r>
                        <a:rPr lang="fr-FR" sz="1200" b="1" spc="-60" baseline="30000" dirty="0" smtClean="0">
                          <a:latin typeface="Times New Roman" pitchFamily="18" charset="0"/>
                          <a:ea typeface="Arial"/>
                          <a:cs typeface="Times New Roman" pitchFamily="18" charset="0"/>
                        </a:rPr>
                        <a:t>3</a:t>
                      </a:r>
                      <a:r>
                        <a:rPr lang="fr-FR" sz="1200" b="1" spc="-60" dirty="0" smtClean="0">
                          <a:latin typeface="Times New Roman" pitchFamily="18" charset="0"/>
                          <a:ea typeface="Arial"/>
                          <a:cs typeface="Times New Roman" pitchFamily="18" charset="0"/>
                        </a:rPr>
                        <a:t>/s)</a:t>
                      </a:r>
                      <a:endParaRPr lang="fr-FR" sz="1200" b="1"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82550" marR="274955" indent="-31750" algn="ctr">
                        <a:lnSpc>
                          <a:spcPct val="103000"/>
                        </a:lnSpc>
                        <a:spcBef>
                          <a:spcPts val="195"/>
                        </a:spcBef>
                        <a:spcAft>
                          <a:spcPts val="0"/>
                        </a:spcAft>
                      </a:pPr>
                      <a:r>
                        <a:rPr lang="fr-FR" sz="1200" b="1" spc="-30" dirty="0" smtClean="0">
                          <a:latin typeface="Times New Roman" pitchFamily="18" charset="0"/>
                          <a:ea typeface="Arial"/>
                          <a:cs typeface="Times New Roman" pitchFamily="18" charset="0"/>
                        </a:rPr>
                        <a:t>c)</a:t>
                      </a:r>
                      <a:r>
                        <a:rPr lang="fr-FR" sz="1200" b="1" spc="-30" baseline="0" dirty="0" smtClean="0">
                          <a:latin typeface="Times New Roman" pitchFamily="18" charset="0"/>
                          <a:ea typeface="Arial"/>
                          <a:cs typeface="Times New Roman" pitchFamily="18" charset="0"/>
                        </a:rPr>
                        <a:t> </a:t>
                      </a:r>
                      <a:r>
                        <a:rPr lang="fr-FR" sz="1200" b="1" spc="-60" dirty="0" smtClean="0">
                          <a:latin typeface="Times New Roman" pitchFamily="18" charset="0"/>
                          <a:ea typeface="Arial"/>
                          <a:cs typeface="Times New Roman" pitchFamily="18" charset="0"/>
                        </a:rPr>
                        <a:t>Prélèvements </a:t>
                      </a:r>
                      <a:r>
                        <a:rPr lang="fr-FR" sz="1200" b="1" spc="-60" dirty="0">
                          <a:latin typeface="Times New Roman" pitchFamily="18" charset="0"/>
                          <a:ea typeface="Arial"/>
                          <a:cs typeface="Times New Roman" pitchFamily="18" charset="0"/>
                        </a:rPr>
                        <a:t>nappe</a:t>
                      </a:r>
                      <a:endParaRPr lang="fr-FR" sz="1200" b="1" dirty="0">
                        <a:latin typeface="Times New Roman" pitchFamily="18" charset="0"/>
                        <a:ea typeface="Arial"/>
                        <a:cs typeface="Times New Roman" pitchFamily="18" charset="0"/>
                      </a:endParaRPr>
                    </a:p>
                    <a:p>
                      <a:pPr marL="0" indent="0" algn="ctr">
                        <a:spcBef>
                          <a:spcPts val="5"/>
                        </a:spcBef>
                        <a:spcAft>
                          <a:spcPts val="0"/>
                        </a:spcAft>
                      </a:pPr>
                      <a:r>
                        <a:rPr lang="fr-FR" sz="1200" b="1" dirty="0" smtClean="0">
                          <a:latin typeface="Times New Roman" pitchFamily="18" charset="0"/>
                          <a:ea typeface="Arial"/>
                          <a:cs typeface="Times New Roman" pitchFamily="18" charset="0"/>
                        </a:rPr>
                        <a:t>(m³/s)</a:t>
                      </a:r>
                      <a:endParaRPr lang="fr-FR" sz="1200" b="1"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lgn="ctr">
                        <a:spcBef>
                          <a:spcPts val="195"/>
                        </a:spcBef>
                        <a:spcAft>
                          <a:spcPts val="0"/>
                        </a:spcAft>
                      </a:pPr>
                      <a:r>
                        <a:rPr lang="fr-FR" sz="1200" b="1" dirty="0">
                          <a:latin typeface="Times New Roman" pitchFamily="18" charset="0"/>
                          <a:ea typeface="Arial"/>
                          <a:cs typeface="Times New Roman" pitchFamily="18" charset="0"/>
                        </a:rPr>
                        <a:t>d) Bilan </a:t>
                      </a:r>
                      <a:endParaRPr lang="fr-FR" sz="1200" b="1" dirty="0" smtClean="0">
                        <a:latin typeface="Times New Roman" pitchFamily="18" charset="0"/>
                        <a:ea typeface="Arial"/>
                        <a:cs typeface="Times New Roman" pitchFamily="18" charset="0"/>
                      </a:endParaRPr>
                    </a:p>
                    <a:p>
                      <a:pPr marL="0" indent="0" algn="ctr">
                        <a:spcBef>
                          <a:spcPts val="195"/>
                        </a:spcBef>
                        <a:spcAft>
                          <a:spcPts val="0"/>
                        </a:spcAft>
                      </a:pPr>
                      <a:r>
                        <a:rPr lang="fr-FR" sz="1200" b="1" dirty="0" smtClean="0">
                          <a:latin typeface="Times New Roman" pitchFamily="18" charset="0"/>
                          <a:ea typeface="Arial"/>
                          <a:cs typeface="Times New Roman" pitchFamily="18" charset="0"/>
                        </a:rPr>
                        <a:t>mensuel</a:t>
                      </a:r>
                      <a:endParaRPr lang="fr-FR" sz="1200" b="1" dirty="0">
                        <a:latin typeface="Times New Roman" pitchFamily="18" charset="0"/>
                        <a:ea typeface="Arial"/>
                        <a:cs typeface="Times New Roman" pitchFamily="18" charset="0"/>
                      </a:endParaRPr>
                    </a:p>
                    <a:p>
                      <a:pPr marL="0" indent="0" algn="ctr">
                        <a:spcBef>
                          <a:spcPts val="40"/>
                        </a:spcBef>
                        <a:spcAft>
                          <a:spcPts val="0"/>
                        </a:spcAft>
                      </a:pPr>
                      <a:r>
                        <a:rPr lang="fr-FR" sz="1200" b="1" dirty="0" smtClean="0">
                          <a:latin typeface="Times New Roman" pitchFamily="18" charset="0"/>
                          <a:ea typeface="Arial"/>
                          <a:cs typeface="Times New Roman" pitchFamily="18" charset="0"/>
                        </a:rPr>
                        <a:t>(m³/s)</a:t>
                      </a:r>
                      <a:endParaRPr lang="fr-FR" sz="1200" b="1"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marL="0" marR="834390" indent="0" algn="ctr">
                        <a:lnSpc>
                          <a:spcPct val="103000"/>
                        </a:lnSpc>
                        <a:spcBef>
                          <a:spcPts val="195"/>
                        </a:spcBef>
                        <a:spcAft>
                          <a:spcPts val="0"/>
                        </a:spcAft>
                      </a:pPr>
                      <a:r>
                        <a:rPr lang="fr-FR" sz="1200" b="1" spc="-30" dirty="0">
                          <a:latin typeface="Times New Roman" pitchFamily="18" charset="0"/>
                          <a:ea typeface="Arial"/>
                          <a:cs typeface="Times New Roman" pitchFamily="18" charset="0"/>
                        </a:rPr>
                        <a:t>e) </a:t>
                      </a:r>
                      <a:r>
                        <a:rPr lang="fr-FR" sz="1200" b="1" spc="-45" dirty="0">
                          <a:latin typeface="Times New Roman" pitchFamily="18" charset="0"/>
                          <a:ea typeface="Arial"/>
                          <a:cs typeface="Times New Roman" pitchFamily="18" charset="0"/>
                        </a:rPr>
                        <a:t>Déficit </a:t>
                      </a:r>
                      <a:r>
                        <a:rPr lang="fr-FR" sz="1200" b="1" spc="-30" dirty="0">
                          <a:latin typeface="Times New Roman" pitchFamily="18" charset="0"/>
                          <a:ea typeface="Arial"/>
                          <a:cs typeface="Times New Roman" pitchFamily="18" charset="0"/>
                        </a:rPr>
                        <a:t>de </a:t>
                      </a:r>
                      <a:r>
                        <a:rPr lang="fr-FR" sz="1200" b="1" spc="-55" dirty="0">
                          <a:latin typeface="Times New Roman" pitchFamily="18" charset="0"/>
                          <a:ea typeface="Arial"/>
                          <a:cs typeface="Times New Roman" pitchFamily="18" charset="0"/>
                        </a:rPr>
                        <a:t>l’aquifère </a:t>
                      </a:r>
                      <a:r>
                        <a:rPr lang="fr-FR" sz="1200" b="1" spc="-70" dirty="0">
                          <a:latin typeface="Times New Roman" pitchFamily="18" charset="0"/>
                          <a:ea typeface="Arial"/>
                          <a:cs typeface="Times New Roman" pitchFamily="18" charset="0"/>
                        </a:rPr>
                        <a:t>alluvial </a:t>
                      </a:r>
                      <a:r>
                        <a:rPr lang="fr-FR" sz="1200" b="1" spc="-70" dirty="0" smtClean="0">
                          <a:latin typeface="Times New Roman" pitchFamily="18" charset="0"/>
                          <a:ea typeface="Arial"/>
                          <a:cs typeface="Times New Roman" pitchFamily="18" charset="0"/>
                        </a:rPr>
                        <a:t>(</a:t>
                      </a:r>
                      <a:r>
                        <a:rPr lang="fr-FR" sz="1200" b="1" spc="-45" dirty="0" smtClean="0">
                          <a:latin typeface="Times New Roman" pitchFamily="18" charset="0"/>
                          <a:ea typeface="Arial"/>
                          <a:cs typeface="Times New Roman" pitchFamily="18" charset="0"/>
                        </a:rPr>
                        <a:t>m³/s)</a:t>
                      </a:r>
                    </a:p>
                    <a:p>
                      <a:pPr marL="0" marR="834390" indent="0" algn="ctr">
                        <a:lnSpc>
                          <a:spcPct val="103000"/>
                        </a:lnSpc>
                        <a:spcBef>
                          <a:spcPts val="195"/>
                        </a:spcBef>
                        <a:spcAft>
                          <a:spcPts val="0"/>
                        </a:spcAft>
                      </a:pPr>
                      <a:r>
                        <a:rPr lang="fr-FR" sz="1200" b="1" spc="-45" dirty="0" smtClean="0">
                          <a:latin typeface="Times New Roman" pitchFamily="18" charset="0"/>
                          <a:ea typeface="Arial"/>
                          <a:cs typeface="Times New Roman" pitchFamily="18" charset="0"/>
                        </a:rPr>
                        <a:t> </a:t>
                      </a:r>
                      <a:r>
                        <a:rPr lang="fr-FR" sz="1200" b="1" spc="-40" dirty="0">
                          <a:latin typeface="Times New Roman" pitchFamily="18" charset="0"/>
                          <a:ea typeface="Arial"/>
                          <a:cs typeface="Times New Roman" pitchFamily="18" charset="0"/>
                        </a:rPr>
                        <a:t>nb: max</a:t>
                      </a:r>
                      <a:r>
                        <a:rPr lang="fr-FR" sz="1200" b="1" spc="-140" dirty="0">
                          <a:latin typeface="Times New Roman" pitchFamily="18" charset="0"/>
                          <a:ea typeface="Arial"/>
                          <a:cs typeface="Times New Roman" pitchFamily="18" charset="0"/>
                        </a:rPr>
                        <a:t> </a:t>
                      </a:r>
                      <a:r>
                        <a:rPr lang="fr-FR" sz="1200" b="1" spc="-60" dirty="0">
                          <a:latin typeface="Times New Roman" pitchFamily="18" charset="0"/>
                          <a:ea typeface="Arial"/>
                          <a:cs typeface="Times New Roman" pitchFamily="18" charset="0"/>
                        </a:rPr>
                        <a:t>&lt;=</a:t>
                      </a:r>
                      <a:r>
                        <a:rPr lang="fr-FR" sz="1200" b="1" spc="-60" dirty="0" smtClean="0">
                          <a:latin typeface="Times New Roman" pitchFamily="18" charset="0"/>
                          <a:ea typeface="Arial"/>
                          <a:cs typeface="Times New Roman" pitchFamily="18" charset="0"/>
                        </a:rPr>
                        <a:t>0</a:t>
                      </a:r>
                    </a:p>
                    <a:p>
                      <a:pPr marL="0" marR="834390" indent="0" algn="ctr">
                        <a:lnSpc>
                          <a:spcPct val="103000"/>
                        </a:lnSpc>
                        <a:spcBef>
                          <a:spcPts val="195"/>
                        </a:spcBef>
                        <a:spcAft>
                          <a:spcPts val="0"/>
                        </a:spcAft>
                      </a:pPr>
                      <a:r>
                        <a:rPr lang="fr-FR" sz="1200" b="1" dirty="0" smtClean="0">
                          <a:latin typeface="Times New Roman" pitchFamily="18" charset="0"/>
                          <a:ea typeface="Arial"/>
                          <a:cs typeface="Times New Roman" pitchFamily="18" charset="0"/>
                        </a:rPr>
                        <a:t>e </a:t>
                      </a:r>
                      <a:r>
                        <a:rPr lang="fr-FR" sz="1200" b="1" spc="-55" dirty="0">
                          <a:latin typeface="Times New Roman" pitchFamily="18" charset="0"/>
                          <a:ea typeface="Arial"/>
                          <a:cs typeface="Times New Roman" pitchFamily="18" charset="0"/>
                        </a:rPr>
                        <a:t>(précédent)  </a:t>
                      </a:r>
                      <a:r>
                        <a:rPr lang="fr-FR" sz="1200" b="1" dirty="0">
                          <a:latin typeface="Times New Roman" pitchFamily="18" charset="0"/>
                          <a:ea typeface="Arial"/>
                          <a:cs typeface="Times New Roman" pitchFamily="18" charset="0"/>
                        </a:rPr>
                        <a:t>+</a:t>
                      </a:r>
                      <a:r>
                        <a:rPr lang="fr-FR" sz="1200" b="1" spc="25" dirty="0">
                          <a:latin typeface="Times New Roman" pitchFamily="18" charset="0"/>
                          <a:ea typeface="Arial"/>
                          <a:cs typeface="Times New Roman" pitchFamily="18" charset="0"/>
                        </a:rPr>
                        <a:t> </a:t>
                      </a:r>
                      <a:r>
                        <a:rPr lang="fr-FR" sz="1200" b="1" dirty="0">
                          <a:latin typeface="Times New Roman" pitchFamily="18" charset="0"/>
                          <a:ea typeface="Arial"/>
                          <a:cs typeface="Times New Roman" pitchFamily="18" charset="0"/>
                        </a:rPr>
                        <a:t>d</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a:txBody>
                    <a:bodyPr/>
                    <a:lstStyle/>
                    <a:p>
                      <a:pPr marL="195580" indent="-144145" algn="ctr">
                        <a:lnSpc>
                          <a:spcPct val="103000"/>
                        </a:lnSpc>
                        <a:spcBef>
                          <a:spcPts val="195"/>
                        </a:spcBef>
                        <a:spcAft>
                          <a:spcPts val="0"/>
                        </a:spcAft>
                      </a:pPr>
                      <a:r>
                        <a:rPr lang="fr-FR" sz="1200" b="1" spc="-30" dirty="0">
                          <a:latin typeface="Times New Roman" pitchFamily="18" charset="0"/>
                          <a:ea typeface="Arial"/>
                          <a:cs typeface="Times New Roman" pitchFamily="18" charset="0"/>
                        </a:rPr>
                        <a:t>f) </a:t>
                      </a:r>
                      <a:r>
                        <a:rPr lang="fr-FR" sz="1200" b="1" spc="-50" dirty="0">
                          <a:latin typeface="Times New Roman" pitchFamily="18" charset="0"/>
                          <a:ea typeface="Arial"/>
                          <a:cs typeface="Times New Roman" pitchFamily="18" charset="0"/>
                        </a:rPr>
                        <a:t>Débit Fleuve </a:t>
                      </a:r>
                      <a:r>
                        <a:rPr lang="fr-FR" sz="1200" b="1" spc="-60" dirty="0">
                          <a:latin typeface="Times New Roman" pitchFamily="18" charset="0"/>
                          <a:ea typeface="Arial"/>
                          <a:cs typeface="Times New Roman" pitchFamily="18" charset="0"/>
                        </a:rPr>
                        <a:t>avec </a:t>
                      </a:r>
                      <a:r>
                        <a:rPr lang="fr-FR" sz="1200" b="1" spc="-55" dirty="0">
                          <a:latin typeface="Times New Roman" pitchFamily="18" charset="0"/>
                          <a:ea typeface="Arial"/>
                          <a:cs typeface="Times New Roman" pitchFamily="18" charset="0"/>
                        </a:rPr>
                        <a:t>prélèvements </a:t>
                      </a:r>
                      <a:r>
                        <a:rPr lang="fr-FR" sz="1200" b="1" spc="-30" dirty="0">
                          <a:latin typeface="Times New Roman" pitchFamily="18" charset="0"/>
                          <a:ea typeface="Arial"/>
                          <a:cs typeface="Times New Roman" pitchFamily="18" charset="0"/>
                        </a:rPr>
                        <a:t>de </a:t>
                      </a:r>
                      <a:r>
                        <a:rPr lang="fr-FR" sz="1200" b="1" spc="-95" dirty="0">
                          <a:latin typeface="Times New Roman" pitchFamily="18" charset="0"/>
                          <a:ea typeface="Arial"/>
                          <a:cs typeface="Times New Roman" pitchFamily="18" charset="0"/>
                        </a:rPr>
                        <a:t>la </a:t>
                      </a:r>
                      <a:r>
                        <a:rPr lang="fr-FR" sz="1200" b="1" spc="-60" dirty="0">
                          <a:latin typeface="Times New Roman" pitchFamily="18" charset="0"/>
                          <a:ea typeface="Arial"/>
                          <a:cs typeface="Times New Roman" pitchFamily="18" charset="0"/>
                        </a:rPr>
                        <a:t>nappe</a:t>
                      </a:r>
                      <a:endParaRPr lang="fr-FR" sz="1200" b="1" dirty="0">
                        <a:latin typeface="Times New Roman" pitchFamily="18" charset="0"/>
                        <a:ea typeface="Arial"/>
                        <a:cs typeface="Times New Roman" pitchFamily="18" charset="0"/>
                      </a:endParaRPr>
                    </a:p>
                    <a:p>
                      <a:pPr marL="195580" algn="ctr">
                        <a:spcBef>
                          <a:spcPts val="10"/>
                        </a:spcBef>
                        <a:spcAft>
                          <a:spcPts val="0"/>
                        </a:spcAft>
                      </a:pPr>
                      <a:r>
                        <a:rPr lang="fr-FR" sz="1200" b="1" dirty="0" smtClean="0">
                          <a:latin typeface="Times New Roman" pitchFamily="18" charset="0"/>
                          <a:ea typeface="Arial"/>
                          <a:cs typeface="Times New Roman" pitchFamily="18" charset="0"/>
                        </a:rPr>
                        <a:t>(m³/s)</a:t>
                      </a:r>
                      <a:endParaRPr lang="fr-FR" sz="1200" b="1"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460476">
                <a:tc>
                  <a:txBody>
                    <a:bodyPr/>
                    <a:lstStyle/>
                    <a:p>
                      <a:pPr marL="50165" algn="ctr">
                        <a:spcBef>
                          <a:spcPts val="205"/>
                        </a:spcBef>
                        <a:spcAft>
                          <a:spcPts val="0"/>
                        </a:spcAft>
                      </a:pPr>
                      <a:r>
                        <a:rPr lang="fr-FR" sz="1200" b="1" dirty="0">
                          <a:latin typeface="Times New Roman" pitchFamily="18" charset="0"/>
                          <a:ea typeface="Arial"/>
                          <a:cs typeface="Times New Roman" pitchFamily="18" charset="0"/>
                        </a:rPr>
                        <a:t>Saison sèche</a:t>
                      </a:r>
                      <a:endParaRPr lang="fr-FR" sz="1200" dirty="0">
                        <a:latin typeface="Times New Roman" pitchFamily="18" charset="0"/>
                        <a:ea typeface="Arial"/>
                        <a:cs typeface="Times New Roman" pitchFamily="18" charset="0"/>
                      </a:endParaRPr>
                    </a:p>
                    <a:p>
                      <a:pPr marL="50165" algn="ctr">
                        <a:spcBef>
                          <a:spcPts val="40"/>
                        </a:spcBef>
                        <a:spcAft>
                          <a:spcPts val="0"/>
                        </a:spcAft>
                      </a:pPr>
                      <a:r>
                        <a:rPr lang="fr-FR" sz="1200" b="1" dirty="0">
                          <a:latin typeface="Times New Roman" pitchFamily="18" charset="0"/>
                          <a:ea typeface="Arial"/>
                          <a:cs typeface="Times New Roman" pitchFamily="18" charset="0"/>
                        </a:rPr>
                        <a:t>précédente</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80"/>
                        </a:spcBef>
                        <a:spcAft>
                          <a:spcPts val="0"/>
                        </a:spcAft>
                      </a:pP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61925" algn="r">
                        <a:spcBef>
                          <a:spcPts val="205"/>
                        </a:spcBef>
                        <a:spcAft>
                          <a:spcPts val="0"/>
                        </a:spcAft>
                      </a:pPr>
                      <a:r>
                        <a:rPr lang="fr-FR" sz="1200">
                          <a:latin typeface="Times New Roman" pitchFamily="18" charset="0"/>
                          <a:ea typeface="Arial"/>
                          <a:cs typeface="Times New Roman" pitchFamily="18" charset="0"/>
                        </a:rPr>
                        <a:t>Ont été reportés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8740" algn="ctr">
                        <a:spcBef>
                          <a:spcPts val="205"/>
                        </a:spcBef>
                        <a:spcAft>
                          <a:spcPts val="0"/>
                        </a:spcAft>
                      </a:pPr>
                      <a:r>
                        <a:rPr lang="fr-FR" sz="1200" dirty="0">
                          <a:latin typeface="Times New Roman" pitchFamily="18" charset="0"/>
                          <a:ea typeface="Arial"/>
                          <a:cs typeface="Times New Roman" pitchFamily="18" charset="0"/>
                        </a:rPr>
                        <a:t>= -28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50165" algn="ctr">
                        <a:spcBef>
                          <a:spcPts val="205"/>
                        </a:spcBef>
                        <a:spcAft>
                          <a:spcPts val="0"/>
                        </a:spcAft>
                      </a:pPr>
                      <a:r>
                        <a:rPr lang="fr-FR" sz="1200" dirty="0">
                          <a:latin typeface="Times New Roman" pitchFamily="18" charset="0"/>
                          <a:ea typeface="Arial"/>
                          <a:cs typeface="Times New Roman" pitchFamily="18" charset="0"/>
                        </a:rPr>
                        <a:t>Septembre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2545"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2545"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dirty="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175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-6.5</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0922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-28 - 6.5</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9398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 -34.5</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27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50165" algn="ctr">
                        <a:spcBef>
                          <a:spcPts val="205"/>
                        </a:spcBef>
                        <a:spcAft>
                          <a:spcPts val="0"/>
                        </a:spcAft>
                      </a:pPr>
                      <a:r>
                        <a:rPr lang="fr-FR" sz="1200" dirty="0">
                          <a:latin typeface="Times New Roman" pitchFamily="18" charset="0"/>
                          <a:ea typeface="Arial"/>
                          <a:cs typeface="Times New Roman" pitchFamily="18" charset="0"/>
                        </a:rPr>
                        <a:t>Octobre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7785" algn="ctr">
                        <a:spcBef>
                          <a:spcPts val="205"/>
                        </a:spcBef>
                        <a:spcAft>
                          <a:spcPts val="0"/>
                        </a:spcAft>
                      </a:pPr>
                      <a:r>
                        <a:rPr lang="fr-FR" sz="1200" dirty="0">
                          <a:latin typeface="Times New Roman" pitchFamily="18" charset="0"/>
                          <a:ea typeface="Arial"/>
                          <a:cs typeface="Times New Roman" pitchFamily="18" charset="0"/>
                        </a:rPr>
                        <a:t>17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4770" algn="ctr">
                        <a:spcBef>
                          <a:spcPts val="205"/>
                        </a:spcBef>
                        <a:spcAft>
                          <a:spcPts val="0"/>
                        </a:spcAft>
                      </a:pPr>
                      <a:r>
                        <a:rPr lang="fr-FR" sz="1200" dirty="0">
                          <a:latin typeface="Times New Roman" pitchFamily="18" charset="0"/>
                          <a:ea typeface="Arial"/>
                          <a:cs typeface="Times New Roman" pitchFamily="18" charset="0"/>
                        </a:rPr>
                        <a:t>0.2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a:solidFill>
                            <a:srgbClr val="CD1619"/>
                          </a:solidFill>
                          <a:latin typeface="Times New Roman" pitchFamily="18" charset="0"/>
                          <a:ea typeface="Arial"/>
                          <a:cs typeface="Times New Roman" pitchFamily="18" charset="0"/>
                        </a:rPr>
                        <a:t>-6.3</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24460" algn="ctr">
                        <a:spcBef>
                          <a:spcPts val="205"/>
                        </a:spcBef>
                        <a:spcAft>
                          <a:spcPts val="0"/>
                        </a:spcAft>
                      </a:pPr>
                      <a:r>
                        <a:rPr lang="fr-FR" sz="1200" b="1" i="1">
                          <a:solidFill>
                            <a:srgbClr val="CD1619"/>
                          </a:solidFill>
                          <a:latin typeface="Times New Roman" pitchFamily="18" charset="0"/>
                          <a:ea typeface="Arial"/>
                          <a:cs typeface="Times New Roman" pitchFamily="18" charset="0"/>
                        </a:rPr>
                        <a:t>-34.5 - 6.3</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93980" algn="ctr">
                        <a:spcBef>
                          <a:spcPts val="205"/>
                        </a:spcBef>
                        <a:spcAft>
                          <a:spcPts val="0"/>
                        </a:spcAft>
                      </a:pPr>
                      <a:r>
                        <a:rPr lang="fr-FR" sz="1200" b="1" i="1">
                          <a:solidFill>
                            <a:srgbClr val="CD1619"/>
                          </a:solidFill>
                          <a:latin typeface="Times New Roman" pitchFamily="18" charset="0"/>
                          <a:ea typeface="Arial"/>
                          <a:cs typeface="Times New Roman" pitchFamily="18" charset="0"/>
                        </a:rPr>
                        <a:t>= -40.8</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27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50165" algn="ctr">
                        <a:spcBef>
                          <a:spcPts val="205"/>
                        </a:spcBef>
                        <a:spcAft>
                          <a:spcPts val="0"/>
                        </a:spcAft>
                      </a:pPr>
                      <a:r>
                        <a:rPr lang="fr-FR" sz="1200" dirty="0">
                          <a:latin typeface="Times New Roman" pitchFamily="18" charset="0"/>
                          <a:ea typeface="Arial"/>
                          <a:cs typeface="Times New Roman" pitchFamily="18" charset="0"/>
                        </a:rPr>
                        <a:t>Novembre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7785" algn="ctr">
                        <a:spcBef>
                          <a:spcPts val="205"/>
                        </a:spcBef>
                        <a:spcAft>
                          <a:spcPts val="0"/>
                        </a:spcAft>
                      </a:pPr>
                      <a:r>
                        <a:rPr lang="fr-FR" sz="1200" dirty="0">
                          <a:latin typeface="Times New Roman" pitchFamily="18" charset="0"/>
                          <a:ea typeface="Arial"/>
                          <a:cs typeface="Times New Roman" pitchFamily="18" charset="0"/>
                        </a:rPr>
                        <a:t>39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5405" algn="ctr">
                        <a:spcBef>
                          <a:spcPts val="205"/>
                        </a:spcBef>
                        <a:spcAft>
                          <a:spcPts val="0"/>
                        </a:spcAft>
                      </a:pPr>
                      <a:r>
                        <a:rPr lang="fr-FR" sz="1200" dirty="0">
                          <a:latin typeface="Times New Roman" pitchFamily="18" charset="0"/>
                          <a:ea typeface="Arial"/>
                          <a:cs typeface="Times New Roman" pitchFamily="18" charset="0"/>
                        </a:rPr>
                        <a:t>5.3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a:solidFill>
                            <a:srgbClr val="CD1619"/>
                          </a:solidFill>
                          <a:latin typeface="Times New Roman" pitchFamily="18" charset="0"/>
                          <a:ea typeface="Arial"/>
                          <a:cs typeface="Times New Roman" pitchFamily="18" charset="0"/>
                        </a:rPr>
                        <a:t>-1.2</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24460" algn="ctr">
                        <a:spcBef>
                          <a:spcPts val="205"/>
                        </a:spcBef>
                        <a:spcAft>
                          <a:spcPts val="0"/>
                        </a:spcAft>
                      </a:pPr>
                      <a:r>
                        <a:rPr lang="fr-FR" sz="1200" b="1" i="1">
                          <a:solidFill>
                            <a:srgbClr val="CD1619"/>
                          </a:solidFill>
                          <a:latin typeface="Times New Roman" pitchFamily="18" charset="0"/>
                          <a:ea typeface="Arial"/>
                          <a:cs typeface="Times New Roman" pitchFamily="18" charset="0"/>
                        </a:rPr>
                        <a:t>-40.8 - 1.2</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9375" algn="ctr">
                        <a:spcBef>
                          <a:spcPts val="205"/>
                        </a:spcBef>
                        <a:spcAft>
                          <a:spcPts val="0"/>
                        </a:spcAft>
                      </a:pPr>
                      <a:r>
                        <a:rPr lang="fr-FR" sz="1200" b="1" i="1">
                          <a:solidFill>
                            <a:srgbClr val="CD1619"/>
                          </a:solidFill>
                          <a:latin typeface="Times New Roman" pitchFamily="18" charset="0"/>
                          <a:ea typeface="Arial"/>
                          <a:cs typeface="Times New Roman" pitchFamily="18" charset="0"/>
                        </a:rPr>
                        <a:t>= -42</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27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50165" algn="ctr">
                        <a:spcBef>
                          <a:spcPts val="205"/>
                        </a:spcBef>
                        <a:spcAft>
                          <a:spcPts val="0"/>
                        </a:spcAft>
                      </a:pPr>
                      <a:r>
                        <a:rPr lang="fr-FR" sz="1200" dirty="0">
                          <a:latin typeface="Times New Roman" pitchFamily="18" charset="0"/>
                          <a:ea typeface="Arial"/>
                          <a:cs typeface="Times New Roman" pitchFamily="18" charset="0"/>
                        </a:rPr>
                        <a:t>Décembre</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7785" algn="ctr">
                        <a:spcBef>
                          <a:spcPts val="205"/>
                        </a:spcBef>
                        <a:spcAft>
                          <a:spcPts val="0"/>
                        </a:spcAft>
                      </a:pPr>
                      <a:r>
                        <a:rPr lang="fr-FR" sz="1200" dirty="0">
                          <a:latin typeface="Times New Roman" pitchFamily="18" charset="0"/>
                          <a:ea typeface="Arial"/>
                          <a:cs typeface="Times New Roman" pitchFamily="18" charset="0"/>
                        </a:rPr>
                        <a:t>73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dirty="0">
                          <a:latin typeface="Times New Roman" pitchFamily="18" charset="0"/>
                          <a:ea typeface="Arial"/>
                          <a:cs typeface="Times New Roman" pitchFamily="18" charset="0"/>
                        </a:rPr>
                        <a:t>27.5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a:latin typeface="Times New Roman" pitchFamily="18" charset="0"/>
                          <a:ea typeface="Arial"/>
                          <a:cs typeface="Times New Roman" pitchFamily="18" charset="0"/>
                        </a:rPr>
                        <a:t>-3.2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0010" algn="ctr">
                        <a:spcBef>
                          <a:spcPts val="205"/>
                        </a:spcBef>
                        <a:spcAft>
                          <a:spcPts val="0"/>
                        </a:spcAft>
                      </a:pPr>
                      <a:r>
                        <a:rPr lang="fr-FR" sz="1200" b="1" i="1">
                          <a:solidFill>
                            <a:srgbClr val="CD1619"/>
                          </a:solidFill>
                          <a:latin typeface="Times New Roman" pitchFamily="18" charset="0"/>
                          <a:ea typeface="Arial"/>
                          <a:cs typeface="Times New Roman" pitchFamily="18" charset="0"/>
                        </a:rPr>
                        <a:t>+24.3</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17475" algn="ctr">
                        <a:spcBef>
                          <a:spcPts val="205"/>
                        </a:spcBef>
                        <a:spcAft>
                          <a:spcPts val="0"/>
                        </a:spcAft>
                      </a:pPr>
                      <a:r>
                        <a:rPr lang="fr-FR" sz="1200" b="1" i="1">
                          <a:solidFill>
                            <a:srgbClr val="CD1619"/>
                          </a:solidFill>
                          <a:latin typeface="Times New Roman" pitchFamily="18" charset="0"/>
                          <a:ea typeface="Arial"/>
                          <a:cs typeface="Times New Roman" pitchFamily="18" charset="0"/>
                        </a:rPr>
                        <a:t>-42 + 24.3</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94615" algn="ctr">
                        <a:spcBef>
                          <a:spcPts val="205"/>
                        </a:spcBef>
                        <a:spcAft>
                          <a:spcPts val="0"/>
                        </a:spcAft>
                      </a:pPr>
                      <a:r>
                        <a:rPr lang="fr-FR" sz="1200" b="1" i="1">
                          <a:solidFill>
                            <a:srgbClr val="CD1619"/>
                          </a:solidFill>
                          <a:latin typeface="Times New Roman" pitchFamily="18" charset="0"/>
                          <a:ea typeface="Arial"/>
                          <a:cs typeface="Times New Roman" pitchFamily="18" charset="0"/>
                        </a:rPr>
                        <a:t>= -17.7</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91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346688">
                <a:tc>
                  <a:txBody>
                    <a:bodyPr/>
                    <a:lstStyle/>
                    <a:p>
                      <a:pPr marL="50165" algn="ctr">
                        <a:spcBef>
                          <a:spcPts val="205"/>
                        </a:spcBef>
                        <a:spcAft>
                          <a:spcPts val="0"/>
                        </a:spcAft>
                      </a:pPr>
                      <a:r>
                        <a:rPr lang="fr-FR" sz="1200" dirty="0">
                          <a:latin typeface="Times New Roman" pitchFamily="18" charset="0"/>
                          <a:ea typeface="Arial"/>
                          <a:cs typeface="Times New Roman" pitchFamily="18" charset="0"/>
                        </a:rPr>
                        <a:t>Janvier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5405" algn="ctr">
                        <a:spcBef>
                          <a:spcPts val="205"/>
                        </a:spcBef>
                        <a:spcAft>
                          <a:spcPts val="0"/>
                        </a:spcAft>
                      </a:pPr>
                      <a:r>
                        <a:rPr lang="fr-FR" sz="1200" dirty="0">
                          <a:latin typeface="Times New Roman" pitchFamily="18" charset="0"/>
                          <a:ea typeface="Arial"/>
                          <a:cs typeface="Times New Roman" pitchFamily="18" charset="0"/>
                        </a:rPr>
                        <a:t>129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dirty="0">
                          <a:latin typeface="Times New Roman" pitchFamily="18" charset="0"/>
                          <a:ea typeface="Arial"/>
                          <a:cs typeface="Times New Roman" pitchFamily="18" charset="0"/>
                        </a:rPr>
                        <a:t>88.7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2545" algn="ctr">
                        <a:spcBef>
                          <a:spcPts val="205"/>
                        </a:spcBef>
                        <a:spcAft>
                          <a:spcPts val="0"/>
                        </a:spcAft>
                      </a:pPr>
                      <a:r>
                        <a:rPr lang="fr-FR" sz="120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0010" algn="ctr">
                        <a:spcBef>
                          <a:spcPts val="205"/>
                        </a:spcBef>
                        <a:spcAft>
                          <a:spcPts val="0"/>
                        </a:spcAft>
                      </a:pPr>
                      <a:r>
                        <a:rPr lang="fr-FR" sz="1200" b="1" i="1">
                          <a:solidFill>
                            <a:srgbClr val="CD1619"/>
                          </a:solidFill>
                          <a:latin typeface="Times New Roman" pitchFamily="18" charset="0"/>
                          <a:ea typeface="Arial"/>
                          <a:cs typeface="Times New Roman" pitchFamily="18" charset="0"/>
                        </a:rPr>
                        <a:t>+88.7</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66065" algn="ctr">
                        <a:spcBef>
                          <a:spcPts val="205"/>
                        </a:spcBef>
                        <a:spcAft>
                          <a:spcPts val="0"/>
                        </a:spcAft>
                      </a:pPr>
                      <a:r>
                        <a:rPr lang="fr-FR" sz="1200" b="1" i="1">
                          <a:solidFill>
                            <a:srgbClr val="CD1619"/>
                          </a:solidFill>
                          <a:latin typeface="Times New Roman" pitchFamily="18" charset="0"/>
                          <a:ea typeface="Arial"/>
                          <a:cs typeface="Times New Roman" pitchFamily="18" charset="0"/>
                        </a:rPr>
                        <a:t>-17.7 + 88.7 = 71.0</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6995" algn="ctr">
                        <a:spcBef>
                          <a:spcPts val="205"/>
                        </a:spcBef>
                        <a:spcAft>
                          <a:spcPts val="0"/>
                        </a:spcAft>
                      </a:pPr>
                      <a:r>
                        <a:rPr lang="fr-FR" sz="1200" b="1" i="1">
                          <a:solidFill>
                            <a:srgbClr val="CD1619"/>
                          </a:solidFill>
                          <a:latin typeface="Times New Roman" pitchFamily="18" charset="0"/>
                          <a:ea typeface="Arial"/>
                          <a:cs typeface="Times New Roman" pitchFamily="18" charset="0"/>
                        </a:rPr>
                        <a:t>= 0</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175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71.0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50165" algn="ctr">
                        <a:spcBef>
                          <a:spcPts val="205"/>
                        </a:spcBef>
                        <a:spcAft>
                          <a:spcPts val="0"/>
                        </a:spcAft>
                      </a:pPr>
                      <a:r>
                        <a:rPr lang="fr-FR" sz="1200" dirty="0">
                          <a:latin typeface="Times New Roman" pitchFamily="18" charset="0"/>
                          <a:ea typeface="Arial"/>
                          <a:cs typeface="Times New Roman" pitchFamily="18" charset="0"/>
                        </a:rPr>
                        <a:t>Février</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5405" algn="ctr">
                        <a:spcBef>
                          <a:spcPts val="205"/>
                        </a:spcBef>
                        <a:spcAft>
                          <a:spcPts val="0"/>
                        </a:spcAft>
                      </a:pPr>
                      <a:r>
                        <a:rPr lang="fr-FR" sz="1200" dirty="0">
                          <a:latin typeface="Times New Roman" pitchFamily="18" charset="0"/>
                          <a:ea typeface="Arial"/>
                          <a:cs typeface="Times New Roman" pitchFamily="18" charset="0"/>
                        </a:rPr>
                        <a:t>108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dirty="0">
                          <a:latin typeface="Times New Roman" pitchFamily="18" charset="0"/>
                          <a:ea typeface="Arial"/>
                          <a:cs typeface="Times New Roman" pitchFamily="18" charset="0"/>
                        </a:rPr>
                        <a:t>42.1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-1.7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0010" algn="ctr">
                        <a:spcBef>
                          <a:spcPts val="205"/>
                        </a:spcBef>
                        <a:spcAft>
                          <a:spcPts val="0"/>
                        </a:spcAft>
                      </a:pPr>
                      <a:r>
                        <a:rPr lang="fr-FR" sz="1200" b="1" i="1">
                          <a:solidFill>
                            <a:srgbClr val="CD1619"/>
                          </a:solidFill>
                          <a:latin typeface="Times New Roman" pitchFamily="18" charset="0"/>
                          <a:ea typeface="Arial"/>
                          <a:cs typeface="Times New Roman" pitchFamily="18" charset="0"/>
                        </a:rPr>
                        <a:t>+40.4</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155575" algn="ctr">
                        <a:spcBef>
                          <a:spcPts val="205"/>
                        </a:spcBef>
                        <a:spcAft>
                          <a:spcPts val="0"/>
                        </a:spcAft>
                      </a:pPr>
                      <a:r>
                        <a:rPr lang="fr-FR" sz="1200" b="1" i="1">
                          <a:solidFill>
                            <a:srgbClr val="CD1619"/>
                          </a:solidFill>
                          <a:latin typeface="Times New Roman" pitchFamily="18" charset="0"/>
                          <a:ea typeface="Arial"/>
                          <a:cs typeface="Times New Roman" pitchFamily="18" charset="0"/>
                        </a:rPr>
                        <a:t>0 + 40.4 = 40.4</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7150" algn="ctr">
                        <a:spcBef>
                          <a:spcPts val="205"/>
                        </a:spcBef>
                        <a:spcAft>
                          <a:spcPts val="0"/>
                        </a:spcAft>
                      </a:pPr>
                      <a:r>
                        <a:rPr lang="fr-FR" sz="1200" b="1" i="1">
                          <a:solidFill>
                            <a:srgbClr val="CD1619"/>
                          </a:solidFill>
                          <a:latin typeface="Times New Roman" pitchFamily="18" charset="0"/>
                          <a:ea typeface="Arial"/>
                          <a:cs typeface="Times New Roman" pitchFamily="18" charset="0"/>
                        </a:rPr>
                        <a:t>= 0</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40.4</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49530" algn="ctr">
                        <a:spcBef>
                          <a:spcPts val="205"/>
                        </a:spcBef>
                        <a:spcAft>
                          <a:spcPts val="0"/>
                        </a:spcAft>
                      </a:pPr>
                      <a:r>
                        <a:rPr lang="fr-FR" sz="1200" dirty="0">
                          <a:latin typeface="Times New Roman" pitchFamily="18" charset="0"/>
                          <a:ea typeface="Arial"/>
                          <a:cs typeface="Times New Roman" pitchFamily="18" charset="0"/>
                        </a:rPr>
                        <a:t>Mars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8420" algn="ctr">
                        <a:spcBef>
                          <a:spcPts val="205"/>
                        </a:spcBef>
                        <a:spcAft>
                          <a:spcPts val="0"/>
                        </a:spcAft>
                      </a:pPr>
                      <a:r>
                        <a:rPr lang="fr-FR" sz="1200" dirty="0">
                          <a:latin typeface="Times New Roman" pitchFamily="18" charset="0"/>
                          <a:ea typeface="Arial"/>
                          <a:cs typeface="Times New Roman" pitchFamily="18" charset="0"/>
                        </a:rPr>
                        <a:t>19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5405" algn="ctr">
                        <a:spcBef>
                          <a:spcPts val="205"/>
                        </a:spcBef>
                        <a:spcAft>
                          <a:spcPts val="0"/>
                        </a:spcAft>
                      </a:pPr>
                      <a:r>
                        <a:rPr lang="fr-FR" sz="1200" dirty="0">
                          <a:latin typeface="Times New Roman" pitchFamily="18" charset="0"/>
                          <a:ea typeface="Arial"/>
                          <a:cs typeface="Times New Roman" pitchFamily="18" charset="0"/>
                        </a:rPr>
                        <a:t>5.4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a:solidFill>
                            <a:srgbClr val="CD1619"/>
                          </a:solidFill>
                          <a:latin typeface="Times New Roman" pitchFamily="18" charset="0"/>
                          <a:ea typeface="Arial"/>
                          <a:cs typeface="Times New Roman" pitchFamily="18" charset="0"/>
                        </a:rPr>
                        <a:t>-1.1</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a:solidFill>
                            <a:srgbClr val="CD1619"/>
                          </a:solidFill>
                          <a:latin typeface="Times New Roman" pitchFamily="18" charset="0"/>
                          <a:ea typeface="Arial"/>
                          <a:cs typeface="Times New Roman" pitchFamily="18" charset="0"/>
                        </a:rPr>
                        <a:t>-1.1</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91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49530" algn="ctr">
                        <a:spcBef>
                          <a:spcPts val="205"/>
                        </a:spcBef>
                        <a:spcAft>
                          <a:spcPts val="0"/>
                        </a:spcAft>
                      </a:pPr>
                      <a:r>
                        <a:rPr lang="fr-FR" sz="1200" dirty="0">
                          <a:latin typeface="Times New Roman" pitchFamily="18" charset="0"/>
                          <a:ea typeface="Arial"/>
                          <a:cs typeface="Times New Roman" pitchFamily="18" charset="0"/>
                        </a:rPr>
                        <a:t>Avril</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3180"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5405" algn="ctr">
                        <a:spcBef>
                          <a:spcPts val="205"/>
                        </a:spcBef>
                        <a:spcAft>
                          <a:spcPts val="0"/>
                        </a:spcAft>
                      </a:pPr>
                      <a:r>
                        <a:rPr lang="fr-FR" sz="1200" dirty="0">
                          <a:latin typeface="Times New Roman" pitchFamily="18" charset="0"/>
                          <a:ea typeface="Arial"/>
                          <a:cs typeface="Times New Roman" pitchFamily="18" charset="0"/>
                        </a:rPr>
                        <a:t>1.9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a:solidFill>
                            <a:srgbClr val="CD1619"/>
                          </a:solidFill>
                          <a:latin typeface="Times New Roman" pitchFamily="18" charset="0"/>
                          <a:ea typeface="Arial"/>
                          <a:cs typeface="Times New Roman" pitchFamily="18" charset="0"/>
                        </a:rPr>
                        <a:t>-4.6</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2390" algn="ctr">
                        <a:spcBef>
                          <a:spcPts val="205"/>
                        </a:spcBef>
                        <a:spcAft>
                          <a:spcPts val="0"/>
                        </a:spcAft>
                      </a:pPr>
                      <a:r>
                        <a:rPr lang="fr-FR" sz="1200" b="1" i="1">
                          <a:solidFill>
                            <a:srgbClr val="CD1619"/>
                          </a:solidFill>
                          <a:latin typeface="Times New Roman" pitchFamily="18" charset="0"/>
                          <a:ea typeface="Arial"/>
                          <a:cs typeface="Times New Roman" pitchFamily="18" charset="0"/>
                        </a:rPr>
                        <a:t>-5.7</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91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49530" algn="ctr">
                        <a:spcBef>
                          <a:spcPts val="205"/>
                        </a:spcBef>
                        <a:spcAft>
                          <a:spcPts val="0"/>
                        </a:spcAft>
                      </a:pPr>
                      <a:r>
                        <a:rPr lang="fr-FR" sz="1200" dirty="0">
                          <a:latin typeface="Times New Roman" pitchFamily="18" charset="0"/>
                          <a:ea typeface="Arial"/>
                          <a:cs typeface="Times New Roman" pitchFamily="18" charset="0"/>
                        </a:rPr>
                        <a:t>Mai</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3180"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6040" algn="ctr">
                        <a:spcBef>
                          <a:spcPts val="205"/>
                        </a:spcBef>
                        <a:spcAft>
                          <a:spcPts val="0"/>
                        </a:spcAft>
                      </a:pPr>
                      <a:r>
                        <a:rPr lang="fr-FR" sz="1200" dirty="0">
                          <a:latin typeface="Times New Roman" pitchFamily="18" charset="0"/>
                          <a:ea typeface="Arial"/>
                          <a:cs typeface="Times New Roman" pitchFamily="18" charset="0"/>
                        </a:rPr>
                        <a:t>1.4</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b="1" i="1">
                          <a:solidFill>
                            <a:srgbClr val="CD1619"/>
                          </a:solidFill>
                          <a:latin typeface="Times New Roman" pitchFamily="18" charset="0"/>
                          <a:ea typeface="Arial"/>
                          <a:cs typeface="Times New Roman" pitchFamily="18" charset="0"/>
                        </a:rPr>
                        <a:t>-5.1</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0010" algn="ctr">
                        <a:spcBef>
                          <a:spcPts val="205"/>
                        </a:spcBef>
                        <a:spcAft>
                          <a:spcPts val="0"/>
                        </a:spcAft>
                      </a:pPr>
                      <a:r>
                        <a:rPr lang="fr-FR" sz="1200" b="1" i="1">
                          <a:solidFill>
                            <a:srgbClr val="CD1619"/>
                          </a:solidFill>
                          <a:latin typeface="Times New Roman" pitchFamily="18" charset="0"/>
                          <a:ea typeface="Arial"/>
                          <a:cs typeface="Times New Roman" pitchFamily="18" charset="0"/>
                        </a:rPr>
                        <a:t>-10.8</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191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49530" algn="ctr">
                        <a:spcBef>
                          <a:spcPts val="205"/>
                        </a:spcBef>
                        <a:spcAft>
                          <a:spcPts val="0"/>
                        </a:spcAft>
                      </a:pPr>
                      <a:r>
                        <a:rPr lang="fr-FR" sz="1200" dirty="0">
                          <a:latin typeface="Times New Roman" pitchFamily="18" charset="0"/>
                          <a:ea typeface="Arial"/>
                          <a:cs typeface="Times New Roman" pitchFamily="18" charset="0"/>
                        </a:rPr>
                        <a:t>Juin</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3815"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6040" algn="ctr">
                        <a:spcBef>
                          <a:spcPts val="205"/>
                        </a:spcBef>
                        <a:spcAft>
                          <a:spcPts val="0"/>
                        </a:spcAft>
                      </a:pPr>
                      <a:r>
                        <a:rPr lang="fr-FR" sz="1200" dirty="0">
                          <a:latin typeface="Times New Roman" pitchFamily="18" charset="0"/>
                          <a:ea typeface="Arial"/>
                          <a:cs typeface="Times New Roman" pitchFamily="18" charset="0"/>
                        </a:rPr>
                        <a:t>1.1</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b="1" i="1">
                          <a:solidFill>
                            <a:srgbClr val="CD1619"/>
                          </a:solidFill>
                          <a:latin typeface="Times New Roman" pitchFamily="18" charset="0"/>
                          <a:ea typeface="Arial"/>
                          <a:cs typeface="Times New Roman" pitchFamily="18" charset="0"/>
                        </a:rPr>
                        <a:t>-5.4</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0010" algn="ctr">
                        <a:spcBef>
                          <a:spcPts val="205"/>
                        </a:spcBef>
                        <a:spcAft>
                          <a:spcPts val="0"/>
                        </a:spcAft>
                      </a:pPr>
                      <a:r>
                        <a:rPr lang="fr-FR" sz="1200" b="1" i="1">
                          <a:solidFill>
                            <a:srgbClr val="CD1619"/>
                          </a:solidFill>
                          <a:latin typeface="Times New Roman" pitchFamily="18" charset="0"/>
                          <a:ea typeface="Arial"/>
                          <a:cs typeface="Times New Roman" pitchFamily="18" charset="0"/>
                        </a:rPr>
                        <a:t>-16.2</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254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49530" algn="ctr">
                        <a:spcBef>
                          <a:spcPts val="205"/>
                        </a:spcBef>
                        <a:spcAft>
                          <a:spcPts val="0"/>
                        </a:spcAft>
                      </a:pPr>
                      <a:r>
                        <a:rPr lang="fr-FR" sz="1200" dirty="0" err="1">
                          <a:latin typeface="Times New Roman" pitchFamily="18" charset="0"/>
                          <a:ea typeface="Arial"/>
                          <a:cs typeface="Times New Roman" pitchFamily="18" charset="0"/>
                        </a:rPr>
                        <a:t>Jullet</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3815"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6040" algn="ctr">
                        <a:spcBef>
                          <a:spcPts val="205"/>
                        </a:spcBef>
                        <a:spcAft>
                          <a:spcPts val="0"/>
                        </a:spcAft>
                      </a:pPr>
                      <a:r>
                        <a:rPr lang="fr-FR" sz="1200" dirty="0">
                          <a:latin typeface="Times New Roman" pitchFamily="18" charset="0"/>
                          <a:ea typeface="Arial"/>
                          <a:cs typeface="Times New Roman" pitchFamily="18" charset="0"/>
                        </a:rPr>
                        <a:t>0.7</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b="1" i="1">
                          <a:solidFill>
                            <a:srgbClr val="CD1619"/>
                          </a:solidFill>
                          <a:latin typeface="Times New Roman" pitchFamily="18" charset="0"/>
                          <a:ea typeface="Arial"/>
                          <a:cs typeface="Times New Roman" pitchFamily="18" charset="0"/>
                        </a:rPr>
                        <a:t>-5.8</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6040" algn="ctr">
                        <a:spcBef>
                          <a:spcPts val="205"/>
                        </a:spcBef>
                        <a:spcAft>
                          <a:spcPts val="0"/>
                        </a:spcAft>
                      </a:pPr>
                      <a:r>
                        <a:rPr lang="fr-FR" sz="1200" b="1" i="1">
                          <a:solidFill>
                            <a:srgbClr val="CD1619"/>
                          </a:solidFill>
                          <a:latin typeface="Times New Roman" pitchFamily="18" charset="0"/>
                          <a:ea typeface="Arial"/>
                          <a:cs typeface="Times New Roman" pitchFamily="18" charset="0"/>
                        </a:rPr>
                        <a:t>-22</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254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291569">
                <a:tc>
                  <a:txBody>
                    <a:bodyPr/>
                    <a:lstStyle/>
                    <a:p>
                      <a:pPr marL="49530" algn="ctr">
                        <a:spcBef>
                          <a:spcPts val="205"/>
                        </a:spcBef>
                        <a:spcAft>
                          <a:spcPts val="0"/>
                        </a:spcAft>
                      </a:pPr>
                      <a:r>
                        <a:rPr lang="fr-FR" sz="1200" dirty="0">
                          <a:latin typeface="Times New Roman" pitchFamily="18" charset="0"/>
                          <a:ea typeface="Arial"/>
                          <a:cs typeface="Times New Roman" pitchFamily="18" charset="0"/>
                        </a:rPr>
                        <a:t>Août</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3815" algn="ctr">
                        <a:spcBef>
                          <a:spcPts val="205"/>
                        </a:spcBef>
                        <a:spcAft>
                          <a:spcPts val="0"/>
                        </a:spcAft>
                      </a:pPr>
                      <a:r>
                        <a:rPr lang="fr-FR" sz="1200" dirty="0">
                          <a:latin typeface="Times New Roman" pitchFamily="18" charset="0"/>
                          <a:ea typeface="Arial"/>
                          <a:cs typeface="Times New Roman" pitchFamily="18" charset="0"/>
                        </a:rPr>
                        <a:t>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6040" algn="ctr">
                        <a:spcBef>
                          <a:spcPts val="205"/>
                        </a:spcBef>
                        <a:spcAft>
                          <a:spcPts val="0"/>
                        </a:spcAft>
                      </a:pPr>
                      <a:r>
                        <a:rPr lang="fr-FR" sz="1200" dirty="0">
                          <a:latin typeface="Times New Roman" pitchFamily="18" charset="0"/>
                          <a:ea typeface="Arial"/>
                          <a:cs typeface="Times New Roman" pitchFamily="18" charset="0"/>
                        </a:rPr>
                        <a:t>0.5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025" algn="ctr">
                        <a:spcBef>
                          <a:spcPts val="205"/>
                        </a:spcBef>
                        <a:spcAft>
                          <a:spcPts val="0"/>
                        </a:spcAft>
                      </a:pPr>
                      <a:r>
                        <a:rPr lang="fr-FR" sz="1200">
                          <a:latin typeface="Times New Roman" pitchFamily="18" charset="0"/>
                          <a:ea typeface="Arial"/>
                          <a:cs typeface="Times New Roman" pitchFamily="18" charset="0"/>
                        </a:rPr>
                        <a:t>-6.5</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57785" algn="ctr">
                        <a:spcBef>
                          <a:spcPts val="205"/>
                        </a:spcBef>
                        <a:spcAft>
                          <a:spcPts val="0"/>
                        </a:spcAft>
                      </a:pPr>
                      <a:r>
                        <a:rPr lang="fr-FR" sz="1200" b="1" i="1">
                          <a:solidFill>
                            <a:srgbClr val="CD1619"/>
                          </a:solidFill>
                          <a:latin typeface="Times New Roman" pitchFamily="18" charset="0"/>
                          <a:ea typeface="Arial"/>
                          <a:cs typeface="Times New Roman" pitchFamily="18" charset="0"/>
                        </a:rPr>
                        <a:t>-6</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spcBef>
                          <a:spcPts val="180"/>
                        </a:spcBef>
                        <a:spcAft>
                          <a:spcPts val="0"/>
                        </a:spcAft>
                      </a:pP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5405" algn="ctr">
                        <a:spcBef>
                          <a:spcPts val="205"/>
                        </a:spcBef>
                        <a:spcAft>
                          <a:spcPts val="0"/>
                        </a:spcAft>
                      </a:pPr>
                      <a:r>
                        <a:rPr lang="fr-FR" sz="1200" b="1" i="1">
                          <a:solidFill>
                            <a:srgbClr val="CD1619"/>
                          </a:solidFill>
                          <a:latin typeface="Times New Roman" pitchFamily="18" charset="0"/>
                          <a:ea typeface="Arial"/>
                          <a:cs typeface="Times New Roman" pitchFamily="18" charset="0"/>
                        </a:rPr>
                        <a:t>-28</a:t>
                      </a:r>
                      <a:endParaRPr lang="fr-FR" sz="120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254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0</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r h="795830">
                <a:tc>
                  <a:txBody>
                    <a:bodyPr/>
                    <a:lstStyle/>
                    <a:p>
                      <a:pPr marL="48895" marR="375920" algn="ctr">
                        <a:lnSpc>
                          <a:spcPct val="103000"/>
                        </a:lnSpc>
                        <a:spcBef>
                          <a:spcPts val="205"/>
                        </a:spcBef>
                        <a:spcAft>
                          <a:spcPts val="0"/>
                        </a:spcAft>
                      </a:pPr>
                      <a:r>
                        <a:rPr lang="fr-FR" sz="1200" b="1" spc="-70" dirty="0" smtClean="0">
                          <a:latin typeface="Times New Roman" pitchFamily="18" charset="0"/>
                          <a:ea typeface="Arial"/>
                          <a:cs typeface="Times New Roman" pitchFamily="18" charset="0"/>
                        </a:rPr>
                        <a:t>Totaux Annuels</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6667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385</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8128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174.8</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7366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63.4</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R="43180"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111.4</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gridSpan="2">
                  <a:txBody>
                    <a:bodyPr/>
                    <a:lstStyle/>
                    <a:p>
                      <a:pPr marL="5016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Le Total mensuel est le déficit à ce</a:t>
                      </a:r>
                      <a:endParaRPr lang="fr-FR" sz="1200" dirty="0">
                        <a:latin typeface="Times New Roman" pitchFamily="18" charset="0"/>
                        <a:ea typeface="Arial"/>
                        <a:cs typeface="Times New Roman" pitchFamily="18" charset="0"/>
                      </a:endParaRPr>
                    </a:p>
                    <a:p>
                      <a:pPr marL="50165" algn="ctr">
                        <a:spcBef>
                          <a:spcPts val="40"/>
                        </a:spcBef>
                        <a:spcAft>
                          <a:spcPts val="0"/>
                        </a:spcAft>
                      </a:pPr>
                      <a:r>
                        <a:rPr lang="fr-FR" sz="1200" b="1" i="1" dirty="0">
                          <a:solidFill>
                            <a:srgbClr val="CD1619"/>
                          </a:solidFill>
                          <a:latin typeface="Times New Roman" pitchFamily="18" charset="0"/>
                          <a:ea typeface="Arial"/>
                          <a:cs typeface="Times New Roman" pitchFamily="18" charset="0"/>
                        </a:rPr>
                        <a:t>moment-là.</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fr-FR"/>
                    </a:p>
                  </a:txBody>
                  <a:tcPr/>
                </a:tc>
                <a:tc>
                  <a:txBody>
                    <a:bodyPr/>
                    <a:lstStyle/>
                    <a:p>
                      <a:pPr marR="42545" algn="ctr">
                        <a:spcBef>
                          <a:spcPts val="205"/>
                        </a:spcBef>
                        <a:spcAft>
                          <a:spcPts val="0"/>
                        </a:spcAft>
                      </a:pPr>
                      <a:r>
                        <a:rPr lang="fr-FR" sz="1200" b="1" i="1" dirty="0">
                          <a:solidFill>
                            <a:srgbClr val="CD1619"/>
                          </a:solidFill>
                          <a:latin typeface="Times New Roman" pitchFamily="18" charset="0"/>
                          <a:ea typeface="Arial"/>
                          <a:cs typeface="Times New Roman" pitchFamily="18" charset="0"/>
                        </a:rPr>
                        <a:t>111.4</a:t>
                      </a:r>
                      <a:endParaRPr lang="fr-FR" sz="1200" dirty="0">
                        <a:latin typeface="Times New Roman" pitchFamily="18" charset="0"/>
                        <a:ea typeface="Arial"/>
                        <a:cs typeface="Times New Roman" pitchFamily="18" charset="0"/>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r>
            </a:tbl>
          </a:graphicData>
        </a:graphic>
      </p:graphicFrame>
      <p:sp>
        <p:nvSpPr>
          <p:cNvPr id="5" name="ZoneTexte 4"/>
          <p:cNvSpPr txBox="1"/>
          <p:nvPr/>
        </p:nvSpPr>
        <p:spPr>
          <a:xfrm>
            <a:off x="142844" y="0"/>
            <a:ext cx="7858180" cy="646331"/>
          </a:xfrm>
          <a:prstGeom prst="rect">
            <a:avLst/>
          </a:prstGeom>
          <a:noFill/>
        </p:spPr>
        <p:txBody>
          <a:bodyPr wrap="square" rtlCol="0">
            <a:spAutoFit/>
          </a:bodyPr>
          <a:lstStyle/>
          <a:p>
            <a:pPr algn="ctr"/>
            <a:r>
              <a:rPr lang="fr-FR" b="1" dirty="0" smtClean="0">
                <a:latin typeface="Times New Roman" pitchFamily="18" charset="0"/>
                <a:cs typeface="Times New Roman" pitchFamily="18" charset="0"/>
              </a:rPr>
              <a:t>Tableau. 1: Le bilan du LIMPOPO: L’impact des prélèvements de la nappe alluviale sur le débit du fleuve.</a:t>
            </a:r>
            <a:endParaRPr lang="fr-FR" dirty="0">
              <a:latin typeface="Times New Roman" pitchFamily="18"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1285860"/>
            <a:ext cx="7715304" cy="2339102"/>
          </a:xfrm>
          <a:prstGeom prst="rect">
            <a:avLst/>
          </a:prstGeom>
          <a:noFill/>
        </p:spPr>
        <p:txBody>
          <a:bodyPr wrap="square" rtlCol="0">
            <a:spAutoFit/>
          </a:bodyPr>
          <a:lstStyle/>
          <a:p>
            <a:pPr algn="just">
              <a:buAutoNum type="arabicPeriod"/>
              <a:tabLst>
                <a:tab pos="0" algn="l"/>
              </a:tabLst>
            </a:pPr>
            <a:r>
              <a:rPr lang="fr-FR" sz="2200" dirty="0" smtClean="0">
                <a:latin typeface="Times New Roman" pitchFamily="18" charset="0"/>
                <a:cs typeface="Times New Roman" pitchFamily="18" charset="0"/>
              </a:rPr>
              <a:t> Calculer le bilan hydrique mensuel pour chaque mois. </a:t>
            </a:r>
          </a:p>
          <a:p>
            <a:pPr algn="just">
              <a:tabLst>
                <a:tab pos="0" algn="l"/>
              </a:tabLst>
            </a:pPr>
            <a:endParaRPr lang="fr-FR" sz="1200"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2. Calculer le déficit mensuel de l’eau dans la nappe alluviale.</a:t>
            </a:r>
          </a:p>
          <a:p>
            <a:pPr algn="just"/>
            <a:endParaRPr lang="fr-FR" sz="1200"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3. Calculer le débit mensuel de la rivière durant les prélèvements dans la nappe.</a:t>
            </a:r>
          </a:p>
          <a:p>
            <a:pPr algn="just"/>
            <a:endParaRPr lang="fr-FR" sz="1200" dirty="0" smtClean="0">
              <a:latin typeface="Times New Roman" pitchFamily="18" charset="0"/>
              <a:cs typeface="Times New Roman" pitchFamily="18" charset="0"/>
            </a:endParaRPr>
          </a:p>
          <a:p>
            <a:pPr algn="just"/>
            <a:r>
              <a:rPr lang="fr-FR" sz="2200" dirty="0" smtClean="0">
                <a:latin typeface="Times New Roman" pitchFamily="18" charset="0"/>
                <a:cs typeface="Times New Roman" pitchFamily="18" charset="0"/>
              </a:rPr>
              <a:t>4. Calculer les totaux annuels pour toutes les colonnes.</a:t>
            </a:r>
            <a:endParaRPr lang="fr-FR" sz="2200"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3" name="Group 1"/>
          <p:cNvGrpSpPr>
            <a:grpSpLocks/>
          </p:cNvGrpSpPr>
          <p:nvPr/>
        </p:nvGrpSpPr>
        <p:grpSpPr bwMode="auto">
          <a:xfrm>
            <a:off x="357158" y="500042"/>
            <a:ext cx="7429552" cy="4786346"/>
            <a:chOff x="850" y="1310"/>
            <a:chExt cx="9933" cy="5112"/>
          </a:xfrm>
        </p:grpSpPr>
        <p:pic>
          <p:nvPicPr>
            <p:cNvPr id="3074" name="Picture 2"/>
            <p:cNvPicPr>
              <a:picLocks noChangeAspect="1" noChangeArrowheads="1"/>
            </p:cNvPicPr>
            <p:nvPr/>
          </p:nvPicPr>
          <p:blipFill>
            <a:blip r:embed="rId2"/>
            <a:srcRect/>
            <a:stretch>
              <a:fillRect/>
            </a:stretch>
          </p:blipFill>
          <p:spPr bwMode="auto">
            <a:xfrm>
              <a:off x="856" y="1315"/>
              <a:ext cx="9922" cy="5101"/>
            </a:xfrm>
            <a:prstGeom prst="rect">
              <a:avLst/>
            </a:prstGeom>
            <a:noFill/>
            <a:ln w="9525">
              <a:noFill/>
              <a:miter lim="800000"/>
              <a:headEnd/>
              <a:tailEnd/>
            </a:ln>
          </p:spPr>
        </p:pic>
        <p:sp>
          <p:nvSpPr>
            <p:cNvPr id="3075" name="Rectangle 3"/>
            <p:cNvSpPr>
              <a:spLocks noChangeArrowheads="1"/>
            </p:cNvSpPr>
            <p:nvPr/>
          </p:nvSpPr>
          <p:spPr bwMode="auto">
            <a:xfrm>
              <a:off x="856" y="1315"/>
              <a:ext cx="9922" cy="5100"/>
            </a:xfrm>
            <a:prstGeom prst="rect">
              <a:avLst/>
            </a:prstGeom>
            <a:noFill/>
            <a:ln w="7201">
              <a:solidFill>
                <a:srgbClr val="575656"/>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076" name="Rectangle 4"/>
            <p:cNvSpPr>
              <a:spLocks noChangeArrowheads="1"/>
            </p:cNvSpPr>
            <p:nvPr/>
          </p:nvSpPr>
          <p:spPr bwMode="auto">
            <a:xfrm>
              <a:off x="5434" y="3320"/>
              <a:ext cx="1911" cy="961"/>
            </a:xfrm>
            <a:prstGeom prst="rect">
              <a:avLst/>
            </a:prstGeom>
            <a:noFill/>
            <a:ln w="36004">
              <a:solidFill>
                <a:srgbClr val="FFFFFF"/>
              </a:solidFill>
              <a:miter lim="800000"/>
              <a:headEnd/>
              <a:tailEnd/>
            </a:ln>
          </p:spPr>
          <p:txBody>
            <a:bodyPr vert="horz" wrap="square" lIns="91440" tIns="45720" rIns="91440" bIns="45720" numCol="1" anchor="t" anchorCtr="0" compatLnSpc="1">
              <a:prstTxWarp prst="textNoShape">
                <a:avLst/>
              </a:prstTxWarp>
            </a:bodyPr>
            <a:lstStyle/>
            <a:p>
              <a:endParaRPr lang="fr-FR"/>
            </a:p>
          </p:txBody>
        </p:sp>
      </p:grpSp>
      <p:sp>
        <p:nvSpPr>
          <p:cNvPr id="6" name="ZoneTexte 5"/>
          <p:cNvSpPr txBox="1"/>
          <p:nvPr/>
        </p:nvSpPr>
        <p:spPr>
          <a:xfrm>
            <a:off x="142844" y="5572140"/>
            <a:ext cx="7858180" cy="646331"/>
          </a:xfrm>
          <a:prstGeom prst="rect">
            <a:avLst/>
          </a:prstGeom>
          <a:noFill/>
        </p:spPr>
        <p:txBody>
          <a:bodyPr wrap="square" rtlCol="0">
            <a:spAutoFit/>
          </a:bodyPr>
          <a:lstStyle/>
          <a:p>
            <a:pPr algn="ctr"/>
            <a:r>
              <a:rPr lang="fr-FR" b="1" i="1" dirty="0" smtClean="0">
                <a:latin typeface="Times New Roman" pitchFamily="18" charset="0"/>
                <a:cs typeface="Times New Roman" pitchFamily="18" charset="0"/>
              </a:rPr>
              <a:t>Figure. 1: Zone de </a:t>
            </a:r>
            <a:r>
              <a:rPr lang="fr-FR" b="1" i="1" dirty="0" err="1" smtClean="0">
                <a:latin typeface="Times New Roman" pitchFamily="18" charset="0"/>
                <a:cs typeface="Times New Roman" pitchFamily="18" charset="0"/>
              </a:rPr>
              <a:t>Beit</a:t>
            </a:r>
            <a:r>
              <a:rPr lang="fr-FR" b="1" i="1" dirty="0" smtClean="0">
                <a:latin typeface="Times New Roman" pitchFamily="18" charset="0"/>
                <a:cs typeface="Times New Roman" pitchFamily="18" charset="0"/>
              </a:rPr>
              <a:t> Bridge / </a:t>
            </a:r>
            <a:r>
              <a:rPr lang="fr-FR" b="1" i="1" dirty="0" err="1" smtClean="0">
                <a:latin typeface="Times New Roman" pitchFamily="18" charset="0"/>
                <a:cs typeface="Times New Roman" pitchFamily="18" charset="0"/>
              </a:rPr>
              <a:t>Musina</a:t>
            </a:r>
            <a:r>
              <a:rPr lang="fr-FR" b="1" i="1" dirty="0" smtClean="0">
                <a:latin typeface="Times New Roman" pitchFamily="18" charset="0"/>
                <a:cs typeface="Times New Roman" pitchFamily="18" charset="0"/>
              </a:rPr>
              <a:t> avec le développement de l’irrigation alluviale le long du cours principal de la rivière Limpopo.</a:t>
            </a:r>
            <a:endParaRPr lang="fr-FR" b="1" dirty="0" smtClean="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srcRect/>
          <a:stretch>
            <a:fillRect/>
          </a:stretch>
        </p:blipFill>
        <p:spPr bwMode="auto">
          <a:xfrm>
            <a:off x="357158" y="500042"/>
            <a:ext cx="7358114" cy="4643470"/>
          </a:xfrm>
          <a:prstGeom prst="rect">
            <a:avLst/>
          </a:prstGeom>
          <a:noFill/>
          <a:ln w="9525">
            <a:noFill/>
            <a:miter lim="800000"/>
            <a:headEnd/>
            <a:tailEnd/>
          </a:ln>
        </p:spPr>
      </p:pic>
      <p:sp>
        <p:nvSpPr>
          <p:cNvPr id="5" name="ZoneTexte 4"/>
          <p:cNvSpPr txBox="1"/>
          <p:nvPr/>
        </p:nvSpPr>
        <p:spPr>
          <a:xfrm>
            <a:off x="214282" y="5429264"/>
            <a:ext cx="7643866" cy="1200329"/>
          </a:xfrm>
          <a:prstGeom prst="rect">
            <a:avLst/>
          </a:prstGeom>
          <a:noFill/>
        </p:spPr>
        <p:txBody>
          <a:bodyPr wrap="square" rtlCol="0">
            <a:spAutoFit/>
          </a:bodyPr>
          <a:lstStyle/>
          <a:p>
            <a:pPr algn="ctr"/>
            <a:r>
              <a:rPr lang="fr-FR" b="1" i="1" dirty="0" smtClean="0">
                <a:latin typeface="Times New Roman" pitchFamily="18" charset="0"/>
                <a:cs typeface="Times New Roman" pitchFamily="18" charset="0"/>
              </a:rPr>
              <a:t>Figure 2: Détail montrant les zones irriguées avec le Centre Pivots (2000 Ha) et le champ rectangulaire (4500 Ha). Dans les champs rectangulaires on a principalement des agrumes, et dans les Pivots le coton. La Rivière Limpopo coule de l’Ouest à l’Est au milieu de l’image.</a:t>
            </a:r>
            <a:endParaRPr lang="fr-FR" b="1" dirty="0" smtClean="0">
              <a:latin typeface="Times New Roman" pitchFamily="18" charset="0"/>
              <a:cs typeface="Times New Roman" pitchFamily="18"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5" name="Group 1"/>
          <p:cNvGrpSpPr>
            <a:grpSpLocks/>
          </p:cNvGrpSpPr>
          <p:nvPr/>
        </p:nvGrpSpPr>
        <p:grpSpPr bwMode="auto">
          <a:xfrm>
            <a:off x="432266" y="432171"/>
            <a:ext cx="7278602" cy="3849803"/>
            <a:chOff x="1133" y="-5532"/>
            <a:chExt cx="9916" cy="5395"/>
          </a:xfrm>
        </p:grpSpPr>
        <p:sp>
          <p:nvSpPr>
            <p:cNvPr id="1026" name="Rectangle 2"/>
            <p:cNvSpPr>
              <a:spLocks noChangeArrowheads="1"/>
            </p:cNvSpPr>
            <p:nvPr/>
          </p:nvSpPr>
          <p:spPr bwMode="auto">
            <a:xfrm>
              <a:off x="1133" y="-5532"/>
              <a:ext cx="9916" cy="5395"/>
            </a:xfrm>
            <a:prstGeom prst="rect">
              <a:avLst/>
            </a:prstGeom>
            <a:noFill/>
            <a:ln w="7201">
              <a:solidFill>
                <a:srgbClr val="575656"/>
              </a:solidFill>
              <a:miter lim="800000"/>
              <a:headEnd/>
              <a:tailEnd/>
            </a:ln>
          </p:spPr>
          <p:txBody>
            <a:bodyPr vert="horz" wrap="square" lIns="91440" tIns="45720" rIns="91440" bIns="45720" numCol="1" anchor="t" anchorCtr="0" compatLnSpc="1">
              <a:prstTxWarp prst="textNoShape">
                <a:avLst/>
              </a:prstTxWarp>
            </a:bodyPr>
            <a:lstStyle/>
            <a:p>
              <a:endParaRPr lang="fr-FR" sz="900"/>
            </a:p>
          </p:txBody>
        </p:sp>
        <p:sp>
          <p:nvSpPr>
            <p:cNvPr id="1027" name="Freeform 3"/>
            <p:cNvSpPr>
              <a:spLocks/>
            </p:cNvSpPr>
            <p:nvPr/>
          </p:nvSpPr>
          <p:spPr bwMode="auto">
            <a:xfrm>
              <a:off x="1984" y="-5000"/>
              <a:ext cx="6799" cy="3971"/>
            </a:xfrm>
            <a:custGeom>
              <a:avLst/>
              <a:gdLst/>
              <a:ahLst/>
              <a:cxnLst>
                <a:cxn ang="0">
                  <a:pos x="6799" y="0"/>
                </a:cxn>
                <a:cxn ang="0">
                  <a:pos x="0" y="0"/>
                </a:cxn>
                <a:cxn ang="0">
                  <a:pos x="0" y="3971"/>
                </a:cxn>
                <a:cxn ang="0">
                  <a:pos x="6799" y="3969"/>
                </a:cxn>
                <a:cxn ang="0">
                  <a:pos x="6799" y="0"/>
                </a:cxn>
              </a:cxnLst>
              <a:rect l="0" t="0" r="r" b="b"/>
              <a:pathLst>
                <a:path w="6799" h="3971">
                  <a:moveTo>
                    <a:pt x="6799" y="0"/>
                  </a:moveTo>
                  <a:lnTo>
                    <a:pt x="0" y="0"/>
                  </a:lnTo>
                  <a:lnTo>
                    <a:pt x="0" y="3971"/>
                  </a:lnTo>
                  <a:lnTo>
                    <a:pt x="6799" y="3969"/>
                  </a:lnTo>
                  <a:lnTo>
                    <a:pt x="6799" y="0"/>
                  </a:lnTo>
                  <a:close/>
                </a:path>
              </a:pathLst>
            </a:custGeom>
            <a:noFill/>
            <a:ln w="36004">
              <a:solidFill>
                <a:srgbClr val="F1F9FE"/>
              </a:solidFill>
              <a:prstDash val="solid"/>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28" name="Line 4"/>
            <p:cNvSpPr>
              <a:spLocks noChangeShapeType="1"/>
            </p:cNvSpPr>
            <p:nvPr/>
          </p:nvSpPr>
          <p:spPr bwMode="auto">
            <a:xfrm>
              <a:off x="1984" y="-1598"/>
              <a:ext cx="6803" cy="0"/>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29" name="Line 5"/>
            <p:cNvSpPr>
              <a:spLocks noChangeShapeType="1"/>
            </p:cNvSpPr>
            <p:nvPr/>
          </p:nvSpPr>
          <p:spPr bwMode="auto">
            <a:xfrm>
              <a:off x="1984" y="-2165"/>
              <a:ext cx="6803" cy="0"/>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0" name="AutoShape 6"/>
            <p:cNvSpPr>
              <a:spLocks/>
            </p:cNvSpPr>
            <p:nvPr/>
          </p:nvSpPr>
          <p:spPr bwMode="auto">
            <a:xfrm>
              <a:off x="1984" y="-2732"/>
              <a:ext cx="6804" cy="2"/>
            </a:xfrm>
            <a:custGeom>
              <a:avLst/>
              <a:gdLst/>
              <a:ahLst/>
              <a:cxnLst>
                <a:cxn ang="0">
                  <a:pos x="2027" y="0"/>
                </a:cxn>
                <a:cxn ang="0">
                  <a:pos x="6803" y="0"/>
                </a:cxn>
                <a:cxn ang="0">
                  <a:pos x="0" y="0"/>
                </a:cxn>
                <a:cxn ang="0">
                  <a:pos x="1942" y="0"/>
                </a:cxn>
              </a:cxnLst>
              <a:rect l="0" t="0" r="r" b="b"/>
              <a:pathLst>
                <a:path w="6804">
                  <a:moveTo>
                    <a:pt x="2027" y="0"/>
                  </a:moveTo>
                  <a:lnTo>
                    <a:pt x="6803" y="0"/>
                  </a:lnTo>
                  <a:moveTo>
                    <a:pt x="0" y="0"/>
                  </a:moveTo>
                  <a:lnTo>
                    <a:pt x="1942" y="0"/>
                  </a:lnTo>
                </a:path>
              </a:pathLst>
            </a:cu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1" name="Line 7"/>
            <p:cNvSpPr>
              <a:spLocks noChangeShapeType="1"/>
            </p:cNvSpPr>
            <p:nvPr/>
          </p:nvSpPr>
          <p:spPr bwMode="auto">
            <a:xfrm>
              <a:off x="1984" y="-3299"/>
              <a:ext cx="6803" cy="0"/>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2" name="Line 8"/>
            <p:cNvSpPr>
              <a:spLocks noChangeShapeType="1"/>
            </p:cNvSpPr>
            <p:nvPr/>
          </p:nvSpPr>
          <p:spPr bwMode="auto">
            <a:xfrm>
              <a:off x="1984" y="-3866"/>
              <a:ext cx="6803" cy="0"/>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3" name="Line 9"/>
            <p:cNvSpPr>
              <a:spLocks noChangeShapeType="1"/>
            </p:cNvSpPr>
            <p:nvPr/>
          </p:nvSpPr>
          <p:spPr bwMode="auto">
            <a:xfrm>
              <a:off x="1984" y="-4433"/>
              <a:ext cx="6803" cy="0"/>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4" name="Line 10"/>
            <p:cNvSpPr>
              <a:spLocks noChangeShapeType="1"/>
            </p:cNvSpPr>
            <p:nvPr/>
          </p:nvSpPr>
          <p:spPr bwMode="auto">
            <a:xfrm>
              <a:off x="2553"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5" name="Line 11"/>
            <p:cNvSpPr>
              <a:spLocks noChangeShapeType="1"/>
            </p:cNvSpPr>
            <p:nvPr/>
          </p:nvSpPr>
          <p:spPr bwMode="auto">
            <a:xfrm>
              <a:off x="3120"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6" name="Line 12"/>
            <p:cNvSpPr>
              <a:spLocks noChangeShapeType="1"/>
            </p:cNvSpPr>
            <p:nvPr/>
          </p:nvSpPr>
          <p:spPr bwMode="auto">
            <a:xfrm>
              <a:off x="3686"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7" name="Line 13"/>
            <p:cNvSpPr>
              <a:spLocks noChangeShapeType="1"/>
            </p:cNvSpPr>
            <p:nvPr/>
          </p:nvSpPr>
          <p:spPr bwMode="auto">
            <a:xfrm>
              <a:off x="4253"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8" name="Line 14"/>
            <p:cNvSpPr>
              <a:spLocks noChangeShapeType="1"/>
            </p:cNvSpPr>
            <p:nvPr/>
          </p:nvSpPr>
          <p:spPr bwMode="auto">
            <a:xfrm>
              <a:off x="4820"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39" name="Line 15"/>
            <p:cNvSpPr>
              <a:spLocks noChangeShapeType="1"/>
            </p:cNvSpPr>
            <p:nvPr/>
          </p:nvSpPr>
          <p:spPr bwMode="auto">
            <a:xfrm>
              <a:off x="5387"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0" name="Line 16"/>
            <p:cNvSpPr>
              <a:spLocks noChangeShapeType="1"/>
            </p:cNvSpPr>
            <p:nvPr/>
          </p:nvSpPr>
          <p:spPr bwMode="auto">
            <a:xfrm>
              <a:off x="5954"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1" name="Line 17"/>
            <p:cNvSpPr>
              <a:spLocks noChangeShapeType="1"/>
            </p:cNvSpPr>
            <p:nvPr/>
          </p:nvSpPr>
          <p:spPr bwMode="auto">
            <a:xfrm>
              <a:off x="6521"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2" name="Line 18"/>
            <p:cNvSpPr>
              <a:spLocks noChangeShapeType="1"/>
            </p:cNvSpPr>
            <p:nvPr/>
          </p:nvSpPr>
          <p:spPr bwMode="auto">
            <a:xfrm>
              <a:off x="7088"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3" name="Line 19"/>
            <p:cNvSpPr>
              <a:spLocks noChangeShapeType="1"/>
            </p:cNvSpPr>
            <p:nvPr/>
          </p:nvSpPr>
          <p:spPr bwMode="auto">
            <a:xfrm>
              <a:off x="7655"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4" name="Line 20"/>
            <p:cNvSpPr>
              <a:spLocks noChangeShapeType="1"/>
            </p:cNvSpPr>
            <p:nvPr/>
          </p:nvSpPr>
          <p:spPr bwMode="auto">
            <a:xfrm>
              <a:off x="8222" y="-4997"/>
              <a:ext cx="0" cy="3966"/>
            </a:xfrm>
            <a:prstGeom prst="line">
              <a:avLst/>
            </a:prstGeom>
            <a:noFill/>
            <a:ln w="36004">
              <a:solidFill>
                <a:srgbClr val="F1F9FE"/>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5" name="Freeform 21"/>
            <p:cNvSpPr>
              <a:spLocks/>
            </p:cNvSpPr>
            <p:nvPr/>
          </p:nvSpPr>
          <p:spPr bwMode="auto">
            <a:xfrm>
              <a:off x="2267" y="-4697"/>
              <a:ext cx="6237" cy="2529"/>
            </a:xfrm>
            <a:custGeom>
              <a:avLst/>
              <a:gdLst/>
              <a:ahLst/>
              <a:cxnLst>
                <a:cxn ang="0">
                  <a:pos x="0" y="2528"/>
                </a:cxn>
                <a:cxn ang="0">
                  <a:pos x="567" y="2517"/>
                </a:cxn>
                <a:cxn ang="0">
                  <a:pos x="1134" y="2401"/>
                </a:cxn>
                <a:cxn ang="0">
                  <a:pos x="1700" y="1746"/>
                </a:cxn>
                <a:cxn ang="0">
                  <a:pos x="2267" y="0"/>
                </a:cxn>
                <a:cxn ang="0">
                  <a:pos x="2834" y="1339"/>
                </a:cxn>
                <a:cxn ang="0">
                  <a:pos x="3401" y="2375"/>
                </a:cxn>
                <a:cxn ang="0">
                  <a:pos x="3968" y="2479"/>
                </a:cxn>
                <a:cxn ang="0">
                  <a:pos x="4535" y="2488"/>
                </a:cxn>
                <a:cxn ang="0">
                  <a:pos x="5102" y="2500"/>
                </a:cxn>
                <a:cxn ang="0">
                  <a:pos x="5669" y="2505"/>
                </a:cxn>
                <a:cxn ang="0">
                  <a:pos x="6236" y="2522"/>
                </a:cxn>
              </a:cxnLst>
              <a:rect l="0" t="0" r="r" b="b"/>
              <a:pathLst>
                <a:path w="6237" h="2529">
                  <a:moveTo>
                    <a:pt x="0" y="2528"/>
                  </a:moveTo>
                  <a:lnTo>
                    <a:pt x="567" y="2517"/>
                  </a:lnTo>
                  <a:lnTo>
                    <a:pt x="1134" y="2401"/>
                  </a:lnTo>
                  <a:lnTo>
                    <a:pt x="1700" y="1746"/>
                  </a:lnTo>
                  <a:lnTo>
                    <a:pt x="2267" y="0"/>
                  </a:lnTo>
                  <a:lnTo>
                    <a:pt x="2834" y="1339"/>
                  </a:lnTo>
                  <a:lnTo>
                    <a:pt x="3401" y="2375"/>
                  </a:lnTo>
                  <a:lnTo>
                    <a:pt x="3968" y="2479"/>
                  </a:lnTo>
                  <a:lnTo>
                    <a:pt x="4535" y="2488"/>
                  </a:lnTo>
                  <a:lnTo>
                    <a:pt x="5102" y="2500"/>
                  </a:lnTo>
                  <a:lnTo>
                    <a:pt x="5669" y="2505"/>
                  </a:lnTo>
                  <a:lnTo>
                    <a:pt x="6236" y="2522"/>
                  </a:lnTo>
                </a:path>
              </a:pathLst>
            </a:custGeom>
            <a:noFill/>
            <a:ln w="17996">
              <a:solidFill>
                <a:srgbClr val="273583"/>
              </a:solidFill>
              <a:prstDash val="solid"/>
              <a:round/>
              <a:headEnd/>
              <a:tailEnd/>
            </a:ln>
          </p:spPr>
          <p:txBody>
            <a:bodyPr vert="horz" wrap="square" lIns="91440" tIns="45720" rIns="91440" bIns="45720" numCol="1" anchor="t" anchorCtr="0" compatLnSpc="1">
              <a:prstTxWarp prst="textNoShape">
                <a:avLst/>
              </a:prstTxWarp>
            </a:bodyPr>
            <a:lstStyle/>
            <a:p>
              <a:endParaRPr lang="fr-FR" sz="900"/>
            </a:p>
          </p:txBody>
        </p:sp>
        <p:pic>
          <p:nvPicPr>
            <p:cNvPr id="1046" name="Picture 22"/>
            <p:cNvPicPr>
              <a:picLocks noChangeAspect="1" noChangeArrowheads="1"/>
            </p:cNvPicPr>
            <p:nvPr/>
          </p:nvPicPr>
          <p:blipFill>
            <a:blip r:embed="rId2"/>
            <a:srcRect/>
            <a:stretch>
              <a:fillRect/>
            </a:stretch>
          </p:blipFill>
          <p:spPr bwMode="auto">
            <a:xfrm>
              <a:off x="2211" y="-2225"/>
              <a:ext cx="114" cy="114"/>
            </a:xfrm>
            <a:prstGeom prst="rect">
              <a:avLst/>
            </a:prstGeom>
            <a:noFill/>
            <a:ln w="9525">
              <a:noFill/>
              <a:miter lim="800000"/>
              <a:headEnd/>
              <a:tailEnd/>
            </a:ln>
          </p:spPr>
        </p:pic>
        <p:sp>
          <p:nvSpPr>
            <p:cNvPr id="1047" name="AutoShape 23"/>
            <p:cNvSpPr>
              <a:spLocks/>
            </p:cNvSpPr>
            <p:nvPr/>
          </p:nvSpPr>
          <p:spPr bwMode="auto">
            <a:xfrm>
              <a:off x="4478" y="-4741"/>
              <a:ext cx="681" cy="1441"/>
            </a:xfrm>
            <a:custGeom>
              <a:avLst/>
              <a:gdLst/>
              <a:ahLst/>
              <a:cxnLst>
                <a:cxn ang="0">
                  <a:pos x="113" y="57"/>
                </a:cxn>
                <a:cxn ang="0">
                  <a:pos x="109" y="35"/>
                </a:cxn>
                <a:cxn ang="0">
                  <a:pos x="97" y="17"/>
                </a:cxn>
                <a:cxn ang="0">
                  <a:pos x="79" y="5"/>
                </a:cxn>
                <a:cxn ang="0">
                  <a:pos x="56" y="0"/>
                </a:cxn>
                <a:cxn ang="0">
                  <a:pos x="34" y="5"/>
                </a:cxn>
                <a:cxn ang="0">
                  <a:pos x="16" y="17"/>
                </a:cxn>
                <a:cxn ang="0">
                  <a:pos x="4" y="35"/>
                </a:cxn>
                <a:cxn ang="0">
                  <a:pos x="0" y="57"/>
                </a:cxn>
                <a:cxn ang="0">
                  <a:pos x="4" y="79"/>
                </a:cxn>
                <a:cxn ang="0">
                  <a:pos x="16" y="97"/>
                </a:cxn>
                <a:cxn ang="0">
                  <a:pos x="34" y="109"/>
                </a:cxn>
                <a:cxn ang="0">
                  <a:pos x="56" y="114"/>
                </a:cxn>
                <a:cxn ang="0">
                  <a:pos x="79" y="109"/>
                </a:cxn>
                <a:cxn ang="0">
                  <a:pos x="97" y="97"/>
                </a:cxn>
                <a:cxn ang="0">
                  <a:pos x="109" y="79"/>
                </a:cxn>
                <a:cxn ang="0">
                  <a:pos x="113" y="57"/>
                </a:cxn>
                <a:cxn ang="0">
                  <a:pos x="680" y="1384"/>
                </a:cxn>
                <a:cxn ang="0">
                  <a:pos x="676" y="1362"/>
                </a:cxn>
                <a:cxn ang="0">
                  <a:pos x="663" y="1344"/>
                </a:cxn>
                <a:cxn ang="0">
                  <a:pos x="645" y="1332"/>
                </a:cxn>
                <a:cxn ang="0">
                  <a:pos x="623" y="1328"/>
                </a:cxn>
                <a:cxn ang="0">
                  <a:pos x="601" y="1332"/>
                </a:cxn>
                <a:cxn ang="0">
                  <a:pos x="583" y="1344"/>
                </a:cxn>
                <a:cxn ang="0">
                  <a:pos x="571" y="1362"/>
                </a:cxn>
                <a:cxn ang="0">
                  <a:pos x="567" y="1384"/>
                </a:cxn>
                <a:cxn ang="0">
                  <a:pos x="571" y="1406"/>
                </a:cxn>
                <a:cxn ang="0">
                  <a:pos x="583" y="1424"/>
                </a:cxn>
                <a:cxn ang="0">
                  <a:pos x="601" y="1437"/>
                </a:cxn>
                <a:cxn ang="0">
                  <a:pos x="623" y="1441"/>
                </a:cxn>
                <a:cxn ang="0">
                  <a:pos x="645" y="1437"/>
                </a:cxn>
                <a:cxn ang="0">
                  <a:pos x="663" y="1424"/>
                </a:cxn>
                <a:cxn ang="0">
                  <a:pos x="676" y="1406"/>
                </a:cxn>
                <a:cxn ang="0">
                  <a:pos x="680" y="1384"/>
                </a:cxn>
              </a:cxnLst>
              <a:rect l="0" t="0" r="r" b="b"/>
              <a:pathLst>
                <a:path w="681" h="1441">
                  <a:moveTo>
                    <a:pt x="113" y="57"/>
                  </a:moveTo>
                  <a:lnTo>
                    <a:pt x="109" y="35"/>
                  </a:lnTo>
                  <a:lnTo>
                    <a:pt x="97" y="17"/>
                  </a:lnTo>
                  <a:lnTo>
                    <a:pt x="79" y="5"/>
                  </a:lnTo>
                  <a:lnTo>
                    <a:pt x="56" y="0"/>
                  </a:lnTo>
                  <a:lnTo>
                    <a:pt x="34" y="5"/>
                  </a:lnTo>
                  <a:lnTo>
                    <a:pt x="16" y="17"/>
                  </a:lnTo>
                  <a:lnTo>
                    <a:pt x="4" y="35"/>
                  </a:lnTo>
                  <a:lnTo>
                    <a:pt x="0" y="57"/>
                  </a:lnTo>
                  <a:lnTo>
                    <a:pt x="4" y="79"/>
                  </a:lnTo>
                  <a:lnTo>
                    <a:pt x="16" y="97"/>
                  </a:lnTo>
                  <a:lnTo>
                    <a:pt x="34" y="109"/>
                  </a:lnTo>
                  <a:lnTo>
                    <a:pt x="56" y="114"/>
                  </a:lnTo>
                  <a:lnTo>
                    <a:pt x="79" y="109"/>
                  </a:lnTo>
                  <a:lnTo>
                    <a:pt x="97" y="97"/>
                  </a:lnTo>
                  <a:lnTo>
                    <a:pt x="109" y="79"/>
                  </a:lnTo>
                  <a:lnTo>
                    <a:pt x="113" y="57"/>
                  </a:lnTo>
                  <a:moveTo>
                    <a:pt x="680" y="1384"/>
                  </a:moveTo>
                  <a:lnTo>
                    <a:pt x="676" y="1362"/>
                  </a:lnTo>
                  <a:lnTo>
                    <a:pt x="663" y="1344"/>
                  </a:lnTo>
                  <a:lnTo>
                    <a:pt x="645" y="1332"/>
                  </a:lnTo>
                  <a:lnTo>
                    <a:pt x="623" y="1328"/>
                  </a:lnTo>
                  <a:lnTo>
                    <a:pt x="601" y="1332"/>
                  </a:lnTo>
                  <a:lnTo>
                    <a:pt x="583" y="1344"/>
                  </a:lnTo>
                  <a:lnTo>
                    <a:pt x="571" y="1362"/>
                  </a:lnTo>
                  <a:lnTo>
                    <a:pt x="567" y="1384"/>
                  </a:lnTo>
                  <a:lnTo>
                    <a:pt x="571" y="1406"/>
                  </a:lnTo>
                  <a:lnTo>
                    <a:pt x="583" y="1424"/>
                  </a:lnTo>
                  <a:lnTo>
                    <a:pt x="601" y="1437"/>
                  </a:lnTo>
                  <a:lnTo>
                    <a:pt x="623" y="1441"/>
                  </a:lnTo>
                  <a:lnTo>
                    <a:pt x="645" y="1437"/>
                  </a:lnTo>
                  <a:lnTo>
                    <a:pt x="663" y="1424"/>
                  </a:lnTo>
                  <a:lnTo>
                    <a:pt x="676" y="1406"/>
                  </a:lnTo>
                  <a:lnTo>
                    <a:pt x="680" y="1384"/>
                  </a:lnTo>
                </a:path>
              </a:pathLst>
            </a:custGeom>
            <a:solidFill>
              <a:srgbClr val="273583"/>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8" name="AutoShape 24"/>
            <p:cNvSpPr>
              <a:spLocks/>
            </p:cNvSpPr>
            <p:nvPr/>
          </p:nvSpPr>
          <p:spPr bwMode="auto">
            <a:xfrm>
              <a:off x="4492" y="-4637"/>
              <a:ext cx="652" cy="1337"/>
            </a:xfrm>
            <a:custGeom>
              <a:avLst/>
              <a:gdLst/>
              <a:ahLst/>
              <a:cxnLst>
                <a:cxn ang="0">
                  <a:pos x="85" y="0"/>
                </a:cxn>
                <a:cxn ang="0">
                  <a:pos x="0" y="0"/>
                </a:cxn>
                <a:cxn ang="0">
                  <a:pos x="0" y="85"/>
                </a:cxn>
                <a:cxn ang="0">
                  <a:pos x="85" y="85"/>
                </a:cxn>
                <a:cxn ang="0">
                  <a:pos x="85" y="0"/>
                </a:cxn>
                <a:cxn ang="0">
                  <a:pos x="652" y="1252"/>
                </a:cxn>
                <a:cxn ang="0">
                  <a:pos x="567" y="1252"/>
                </a:cxn>
                <a:cxn ang="0">
                  <a:pos x="567" y="1337"/>
                </a:cxn>
                <a:cxn ang="0">
                  <a:pos x="652" y="1337"/>
                </a:cxn>
                <a:cxn ang="0">
                  <a:pos x="652" y="1252"/>
                </a:cxn>
              </a:cxnLst>
              <a:rect l="0" t="0" r="r" b="b"/>
              <a:pathLst>
                <a:path w="652" h="1337">
                  <a:moveTo>
                    <a:pt x="85" y="0"/>
                  </a:moveTo>
                  <a:lnTo>
                    <a:pt x="0" y="0"/>
                  </a:lnTo>
                  <a:lnTo>
                    <a:pt x="0" y="85"/>
                  </a:lnTo>
                  <a:lnTo>
                    <a:pt x="85" y="85"/>
                  </a:lnTo>
                  <a:lnTo>
                    <a:pt x="85" y="0"/>
                  </a:lnTo>
                  <a:moveTo>
                    <a:pt x="652" y="1252"/>
                  </a:moveTo>
                  <a:lnTo>
                    <a:pt x="567" y="1252"/>
                  </a:lnTo>
                  <a:lnTo>
                    <a:pt x="567" y="1337"/>
                  </a:lnTo>
                  <a:lnTo>
                    <a:pt x="652" y="1337"/>
                  </a:lnTo>
                  <a:lnTo>
                    <a:pt x="652" y="1252"/>
                  </a:lnTo>
                </a:path>
              </a:pathLst>
            </a:custGeom>
            <a:solidFill>
              <a:srgbClr val="AFCA0A"/>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49" name="AutoShape 25"/>
            <p:cNvSpPr>
              <a:spLocks/>
            </p:cNvSpPr>
            <p:nvPr/>
          </p:nvSpPr>
          <p:spPr bwMode="auto">
            <a:xfrm>
              <a:off x="2211" y="-2052"/>
              <a:ext cx="5783" cy="99"/>
            </a:xfrm>
            <a:custGeom>
              <a:avLst/>
              <a:gdLst/>
              <a:ahLst/>
              <a:cxnLst>
                <a:cxn ang="0">
                  <a:pos x="113" y="99"/>
                </a:cxn>
                <a:cxn ang="0">
                  <a:pos x="57" y="0"/>
                </a:cxn>
                <a:cxn ang="0">
                  <a:pos x="0" y="99"/>
                </a:cxn>
                <a:cxn ang="0">
                  <a:pos x="113" y="99"/>
                </a:cxn>
                <a:cxn ang="0">
                  <a:pos x="680" y="99"/>
                </a:cxn>
                <a:cxn ang="0">
                  <a:pos x="624" y="0"/>
                </a:cxn>
                <a:cxn ang="0">
                  <a:pos x="567" y="99"/>
                </a:cxn>
                <a:cxn ang="0">
                  <a:pos x="680" y="99"/>
                </a:cxn>
                <a:cxn ang="0">
                  <a:pos x="1247" y="99"/>
                </a:cxn>
                <a:cxn ang="0">
                  <a:pos x="1191" y="0"/>
                </a:cxn>
                <a:cxn ang="0">
                  <a:pos x="1134" y="99"/>
                </a:cxn>
                <a:cxn ang="0">
                  <a:pos x="1247" y="99"/>
                </a:cxn>
                <a:cxn ang="0">
                  <a:pos x="1814" y="99"/>
                </a:cxn>
                <a:cxn ang="0">
                  <a:pos x="1758" y="0"/>
                </a:cxn>
                <a:cxn ang="0">
                  <a:pos x="1701" y="99"/>
                </a:cxn>
                <a:cxn ang="0">
                  <a:pos x="1814" y="99"/>
                </a:cxn>
                <a:cxn ang="0">
                  <a:pos x="3515" y="99"/>
                </a:cxn>
                <a:cxn ang="0">
                  <a:pos x="3458" y="0"/>
                </a:cxn>
                <a:cxn ang="0">
                  <a:pos x="3402" y="99"/>
                </a:cxn>
                <a:cxn ang="0">
                  <a:pos x="3515" y="99"/>
                </a:cxn>
                <a:cxn ang="0">
                  <a:pos x="4082" y="99"/>
                </a:cxn>
                <a:cxn ang="0">
                  <a:pos x="4025" y="0"/>
                </a:cxn>
                <a:cxn ang="0">
                  <a:pos x="3969" y="99"/>
                </a:cxn>
                <a:cxn ang="0">
                  <a:pos x="4082" y="99"/>
                </a:cxn>
                <a:cxn ang="0">
                  <a:pos x="4649" y="99"/>
                </a:cxn>
                <a:cxn ang="0">
                  <a:pos x="4592" y="0"/>
                </a:cxn>
                <a:cxn ang="0">
                  <a:pos x="4535" y="99"/>
                </a:cxn>
                <a:cxn ang="0">
                  <a:pos x="4649" y="99"/>
                </a:cxn>
                <a:cxn ang="0">
                  <a:pos x="5216" y="99"/>
                </a:cxn>
                <a:cxn ang="0">
                  <a:pos x="5159" y="0"/>
                </a:cxn>
                <a:cxn ang="0">
                  <a:pos x="5102" y="99"/>
                </a:cxn>
                <a:cxn ang="0">
                  <a:pos x="5216" y="99"/>
                </a:cxn>
                <a:cxn ang="0">
                  <a:pos x="5783" y="99"/>
                </a:cxn>
                <a:cxn ang="0">
                  <a:pos x="5726" y="0"/>
                </a:cxn>
                <a:cxn ang="0">
                  <a:pos x="5669" y="99"/>
                </a:cxn>
                <a:cxn ang="0">
                  <a:pos x="5783" y="99"/>
                </a:cxn>
              </a:cxnLst>
              <a:rect l="0" t="0" r="r" b="b"/>
              <a:pathLst>
                <a:path w="5783" h="99">
                  <a:moveTo>
                    <a:pt x="113" y="99"/>
                  </a:moveTo>
                  <a:lnTo>
                    <a:pt x="57" y="0"/>
                  </a:lnTo>
                  <a:lnTo>
                    <a:pt x="0" y="99"/>
                  </a:lnTo>
                  <a:lnTo>
                    <a:pt x="113" y="99"/>
                  </a:lnTo>
                  <a:moveTo>
                    <a:pt x="680" y="99"/>
                  </a:moveTo>
                  <a:lnTo>
                    <a:pt x="624" y="0"/>
                  </a:lnTo>
                  <a:lnTo>
                    <a:pt x="567" y="99"/>
                  </a:lnTo>
                  <a:lnTo>
                    <a:pt x="680" y="99"/>
                  </a:lnTo>
                  <a:moveTo>
                    <a:pt x="1247" y="99"/>
                  </a:moveTo>
                  <a:lnTo>
                    <a:pt x="1191" y="0"/>
                  </a:lnTo>
                  <a:lnTo>
                    <a:pt x="1134" y="99"/>
                  </a:lnTo>
                  <a:lnTo>
                    <a:pt x="1247" y="99"/>
                  </a:lnTo>
                  <a:moveTo>
                    <a:pt x="1814" y="99"/>
                  </a:moveTo>
                  <a:lnTo>
                    <a:pt x="1758" y="0"/>
                  </a:lnTo>
                  <a:lnTo>
                    <a:pt x="1701" y="99"/>
                  </a:lnTo>
                  <a:lnTo>
                    <a:pt x="1814" y="99"/>
                  </a:lnTo>
                  <a:moveTo>
                    <a:pt x="3515" y="99"/>
                  </a:moveTo>
                  <a:lnTo>
                    <a:pt x="3458" y="0"/>
                  </a:lnTo>
                  <a:lnTo>
                    <a:pt x="3402" y="99"/>
                  </a:lnTo>
                  <a:lnTo>
                    <a:pt x="3515" y="99"/>
                  </a:lnTo>
                  <a:moveTo>
                    <a:pt x="4082" y="99"/>
                  </a:moveTo>
                  <a:lnTo>
                    <a:pt x="4025" y="0"/>
                  </a:lnTo>
                  <a:lnTo>
                    <a:pt x="3969" y="99"/>
                  </a:lnTo>
                  <a:lnTo>
                    <a:pt x="4082" y="99"/>
                  </a:lnTo>
                  <a:moveTo>
                    <a:pt x="4649" y="99"/>
                  </a:moveTo>
                  <a:lnTo>
                    <a:pt x="4592" y="0"/>
                  </a:lnTo>
                  <a:lnTo>
                    <a:pt x="4535" y="99"/>
                  </a:lnTo>
                  <a:lnTo>
                    <a:pt x="4649" y="99"/>
                  </a:lnTo>
                  <a:moveTo>
                    <a:pt x="5216" y="99"/>
                  </a:moveTo>
                  <a:lnTo>
                    <a:pt x="5159" y="0"/>
                  </a:lnTo>
                  <a:lnTo>
                    <a:pt x="5102" y="99"/>
                  </a:lnTo>
                  <a:lnTo>
                    <a:pt x="5216" y="99"/>
                  </a:lnTo>
                  <a:moveTo>
                    <a:pt x="5783" y="99"/>
                  </a:moveTo>
                  <a:lnTo>
                    <a:pt x="5726" y="0"/>
                  </a:lnTo>
                  <a:lnTo>
                    <a:pt x="5669" y="99"/>
                  </a:lnTo>
                  <a:lnTo>
                    <a:pt x="5783" y="99"/>
                  </a:lnTo>
                </a:path>
              </a:pathLst>
            </a:custGeom>
            <a:solidFill>
              <a:srgbClr val="CD1619"/>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pic>
          <p:nvPicPr>
            <p:cNvPr id="1050" name="Picture 26"/>
            <p:cNvPicPr>
              <a:picLocks noChangeAspect="1" noChangeArrowheads="1"/>
            </p:cNvPicPr>
            <p:nvPr/>
          </p:nvPicPr>
          <p:blipFill>
            <a:blip r:embed="rId3"/>
            <a:srcRect/>
            <a:stretch>
              <a:fillRect/>
            </a:stretch>
          </p:blipFill>
          <p:spPr bwMode="auto">
            <a:xfrm>
              <a:off x="8447" y="-2229"/>
              <a:ext cx="114" cy="114"/>
            </a:xfrm>
            <a:prstGeom prst="rect">
              <a:avLst/>
            </a:prstGeom>
            <a:noFill/>
            <a:ln w="9525">
              <a:noFill/>
              <a:miter lim="800000"/>
              <a:headEnd/>
              <a:tailEnd/>
            </a:ln>
          </p:spPr>
        </p:pic>
        <p:sp>
          <p:nvSpPr>
            <p:cNvPr id="1051" name="Freeform 27"/>
            <p:cNvSpPr>
              <a:spLocks/>
            </p:cNvSpPr>
            <p:nvPr/>
          </p:nvSpPr>
          <p:spPr bwMode="auto">
            <a:xfrm>
              <a:off x="8447" y="-2052"/>
              <a:ext cx="114" cy="99"/>
            </a:xfrm>
            <a:custGeom>
              <a:avLst/>
              <a:gdLst/>
              <a:ahLst/>
              <a:cxnLst>
                <a:cxn ang="0">
                  <a:pos x="57" y="0"/>
                </a:cxn>
                <a:cxn ang="0">
                  <a:pos x="0" y="99"/>
                </a:cxn>
                <a:cxn ang="0">
                  <a:pos x="114" y="99"/>
                </a:cxn>
                <a:cxn ang="0">
                  <a:pos x="57" y="0"/>
                </a:cxn>
              </a:cxnLst>
              <a:rect l="0" t="0" r="r" b="b"/>
              <a:pathLst>
                <a:path w="114" h="99">
                  <a:moveTo>
                    <a:pt x="57" y="0"/>
                  </a:moveTo>
                  <a:lnTo>
                    <a:pt x="0" y="99"/>
                  </a:lnTo>
                  <a:lnTo>
                    <a:pt x="114" y="99"/>
                  </a:lnTo>
                  <a:lnTo>
                    <a:pt x="57" y="0"/>
                  </a:lnTo>
                  <a:close/>
                </a:path>
              </a:pathLst>
            </a:custGeom>
            <a:solidFill>
              <a:srgbClr val="CD1619"/>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pic>
          <p:nvPicPr>
            <p:cNvPr id="1052" name="Picture 28"/>
            <p:cNvPicPr>
              <a:picLocks noChangeAspect="1" noChangeArrowheads="1"/>
            </p:cNvPicPr>
            <p:nvPr/>
          </p:nvPicPr>
          <p:blipFill>
            <a:blip r:embed="rId4"/>
            <a:srcRect/>
            <a:stretch>
              <a:fillRect/>
            </a:stretch>
          </p:blipFill>
          <p:spPr bwMode="auto">
            <a:xfrm>
              <a:off x="2777" y="-2238"/>
              <a:ext cx="114" cy="114"/>
            </a:xfrm>
            <a:prstGeom prst="rect">
              <a:avLst/>
            </a:prstGeom>
            <a:noFill/>
            <a:ln w="9525">
              <a:noFill/>
              <a:miter lim="800000"/>
              <a:headEnd/>
              <a:tailEnd/>
            </a:ln>
          </p:spPr>
        </p:pic>
        <p:pic>
          <p:nvPicPr>
            <p:cNvPr id="1053" name="Picture 29"/>
            <p:cNvPicPr>
              <a:picLocks noChangeAspect="1" noChangeArrowheads="1"/>
            </p:cNvPicPr>
            <p:nvPr/>
          </p:nvPicPr>
          <p:blipFill>
            <a:blip r:embed="rId2"/>
            <a:srcRect/>
            <a:stretch>
              <a:fillRect/>
            </a:stretch>
          </p:blipFill>
          <p:spPr bwMode="auto">
            <a:xfrm>
              <a:off x="3344" y="-2355"/>
              <a:ext cx="114" cy="114"/>
            </a:xfrm>
            <a:prstGeom prst="rect">
              <a:avLst/>
            </a:prstGeom>
            <a:noFill/>
            <a:ln w="9525">
              <a:noFill/>
              <a:miter lim="800000"/>
              <a:headEnd/>
              <a:tailEnd/>
            </a:ln>
          </p:spPr>
        </p:pic>
        <p:pic>
          <p:nvPicPr>
            <p:cNvPr id="1054" name="Picture 30"/>
            <p:cNvPicPr>
              <a:picLocks noChangeAspect="1" noChangeArrowheads="1"/>
            </p:cNvPicPr>
            <p:nvPr/>
          </p:nvPicPr>
          <p:blipFill>
            <a:blip r:embed="rId2"/>
            <a:srcRect/>
            <a:stretch>
              <a:fillRect/>
            </a:stretch>
          </p:blipFill>
          <p:spPr bwMode="auto">
            <a:xfrm>
              <a:off x="6179" y="-2273"/>
              <a:ext cx="114" cy="114"/>
            </a:xfrm>
            <a:prstGeom prst="rect">
              <a:avLst/>
            </a:prstGeom>
            <a:noFill/>
            <a:ln w="9525">
              <a:noFill/>
              <a:miter lim="800000"/>
              <a:headEnd/>
              <a:tailEnd/>
            </a:ln>
          </p:spPr>
        </p:pic>
        <p:pic>
          <p:nvPicPr>
            <p:cNvPr id="1055" name="Picture 31"/>
            <p:cNvPicPr>
              <a:picLocks noChangeAspect="1" noChangeArrowheads="1"/>
            </p:cNvPicPr>
            <p:nvPr/>
          </p:nvPicPr>
          <p:blipFill>
            <a:blip r:embed="rId2"/>
            <a:srcRect/>
            <a:stretch>
              <a:fillRect/>
            </a:stretch>
          </p:blipFill>
          <p:spPr bwMode="auto">
            <a:xfrm>
              <a:off x="6746" y="-2262"/>
              <a:ext cx="114" cy="114"/>
            </a:xfrm>
            <a:prstGeom prst="rect">
              <a:avLst/>
            </a:prstGeom>
            <a:noFill/>
            <a:ln w="9525">
              <a:noFill/>
              <a:miter lim="800000"/>
              <a:headEnd/>
              <a:tailEnd/>
            </a:ln>
          </p:spPr>
        </p:pic>
        <p:pic>
          <p:nvPicPr>
            <p:cNvPr id="1056" name="Picture 32"/>
            <p:cNvPicPr>
              <a:picLocks noChangeAspect="1" noChangeArrowheads="1"/>
            </p:cNvPicPr>
            <p:nvPr/>
          </p:nvPicPr>
          <p:blipFill>
            <a:blip r:embed="rId2"/>
            <a:srcRect/>
            <a:stretch>
              <a:fillRect/>
            </a:stretch>
          </p:blipFill>
          <p:spPr bwMode="auto">
            <a:xfrm>
              <a:off x="7313" y="-2251"/>
              <a:ext cx="114" cy="114"/>
            </a:xfrm>
            <a:prstGeom prst="rect">
              <a:avLst/>
            </a:prstGeom>
            <a:noFill/>
            <a:ln w="9525">
              <a:noFill/>
              <a:miter lim="800000"/>
              <a:headEnd/>
              <a:tailEnd/>
            </a:ln>
          </p:spPr>
        </p:pic>
        <p:pic>
          <p:nvPicPr>
            <p:cNvPr id="1057" name="Picture 33"/>
            <p:cNvPicPr>
              <a:picLocks noChangeAspect="1" noChangeArrowheads="1"/>
            </p:cNvPicPr>
            <p:nvPr/>
          </p:nvPicPr>
          <p:blipFill>
            <a:blip r:embed="rId2"/>
            <a:srcRect/>
            <a:stretch>
              <a:fillRect/>
            </a:stretch>
          </p:blipFill>
          <p:spPr bwMode="auto">
            <a:xfrm>
              <a:off x="7880" y="-2246"/>
              <a:ext cx="114" cy="114"/>
            </a:xfrm>
            <a:prstGeom prst="rect">
              <a:avLst/>
            </a:prstGeom>
            <a:noFill/>
            <a:ln w="9525">
              <a:noFill/>
              <a:miter lim="800000"/>
              <a:headEnd/>
              <a:tailEnd/>
            </a:ln>
          </p:spPr>
        </p:pic>
        <p:sp>
          <p:nvSpPr>
            <p:cNvPr id="1058" name="Freeform 34"/>
            <p:cNvSpPr>
              <a:spLocks/>
            </p:cNvSpPr>
            <p:nvPr/>
          </p:nvSpPr>
          <p:spPr bwMode="auto">
            <a:xfrm>
              <a:off x="2267" y="-2169"/>
              <a:ext cx="6237" cy="183"/>
            </a:xfrm>
            <a:custGeom>
              <a:avLst/>
              <a:gdLst/>
              <a:ahLst/>
              <a:cxnLst>
                <a:cxn ang="0">
                  <a:pos x="0" y="183"/>
                </a:cxn>
                <a:cxn ang="0">
                  <a:pos x="567" y="183"/>
                </a:cxn>
                <a:cxn ang="0">
                  <a:pos x="1134" y="180"/>
                </a:cxn>
                <a:cxn ang="0">
                  <a:pos x="1700" y="183"/>
                </a:cxn>
                <a:cxn ang="0">
                  <a:pos x="2267" y="1"/>
                </a:cxn>
                <a:cxn ang="0">
                  <a:pos x="2834" y="0"/>
                </a:cxn>
                <a:cxn ang="0">
                  <a:pos x="3401" y="180"/>
                </a:cxn>
                <a:cxn ang="0">
                  <a:pos x="6236" y="180"/>
                </a:cxn>
              </a:cxnLst>
              <a:rect l="0" t="0" r="r" b="b"/>
              <a:pathLst>
                <a:path w="6237" h="183">
                  <a:moveTo>
                    <a:pt x="0" y="183"/>
                  </a:moveTo>
                  <a:lnTo>
                    <a:pt x="567" y="183"/>
                  </a:lnTo>
                  <a:lnTo>
                    <a:pt x="1134" y="180"/>
                  </a:lnTo>
                  <a:lnTo>
                    <a:pt x="1700" y="183"/>
                  </a:lnTo>
                  <a:lnTo>
                    <a:pt x="2267" y="1"/>
                  </a:lnTo>
                  <a:lnTo>
                    <a:pt x="2834" y="0"/>
                  </a:lnTo>
                  <a:lnTo>
                    <a:pt x="3401" y="180"/>
                  </a:lnTo>
                  <a:lnTo>
                    <a:pt x="6236" y="180"/>
                  </a:lnTo>
                </a:path>
              </a:pathLst>
            </a:custGeom>
            <a:noFill/>
            <a:ln w="17996">
              <a:solidFill>
                <a:srgbClr val="CD1619"/>
              </a:solidFill>
              <a:prstDash val="solid"/>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59" name="AutoShape 35"/>
            <p:cNvSpPr>
              <a:spLocks/>
            </p:cNvSpPr>
            <p:nvPr/>
          </p:nvSpPr>
          <p:spPr bwMode="auto">
            <a:xfrm>
              <a:off x="4478" y="-2232"/>
              <a:ext cx="681" cy="99"/>
            </a:xfrm>
            <a:custGeom>
              <a:avLst/>
              <a:gdLst/>
              <a:ahLst/>
              <a:cxnLst>
                <a:cxn ang="0">
                  <a:pos x="113" y="98"/>
                </a:cxn>
                <a:cxn ang="0">
                  <a:pos x="56" y="0"/>
                </a:cxn>
                <a:cxn ang="0">
                  <a:pos x="0" y="98"/>
                </a:cxn>
                <a:cxn ang="0">
                  <a:pos x="113" y="98"/>
                </a:cxn>
                <a:cxn ang="0">
                  <a:pos x="680" y="98"/>
                </a:cxn>
                <a:cxn ang="0">
                  <a:pos x="623" y="0"/>
                </a:cxn>
                <a:cxn ang="0">
                  <a:pos x="567" y="98"/>
                </a:cxn>
                <a:cxn ang="0">
                  <a:pos x="680" y="98"/>
                </a:cxn>
              </a:cxnLst>
              <a:rect l="0" t="0" r="r" b="b"/>
              <a:pathLst>
                <a:path w="681" h="99">
                  <a:moveTo>
                    <a:pt x="113" y="98"/>
                  </a:moveTo>
                  <a:lnTo>
                    <a:pt x="56" y="0"/>
                  </a:lnTo>
                  <a:lnTo>
                    <a:pt x="0" y="98"/>
                  </a:lnTo>
                  <a:lnTo>
                    <a:pt x="113" y="98"/>
                  </a:lnTo>
                  <a:moveTo>
                    <a:pt x="680" y="98"/>
                  </a:moveTo>
                  <a:lnTo>
                    <a:pt x="623" y="0"/>
                  </a:lnTo>
                  <a:lnTo>
                    <a:pt x="567" y="98"/>
                  </a:lnTo>
                  <a:lnTo>
                    <a:pt x="680" y="98"/>
                  </a:lnTo>
                </a:path>
              </a:pathLst>
            </a:custGeom>
            <a:solidFill>
              <a:srgbClr val="CD1619"/>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pic>
          <p:nvPicPr>
            <p:cNvPr id="1060" name="Picture 36"/>
            <p:cNvPicPr>
              <a:picLocks noChangeAspect="1" noChangeArrowheads="1"/>
            </p:cNvPicPr>
            <p:nvPr/>
          </p:nvPicPr>
          <p:blipFill>
            <a:blip r:embed="rId2"/>
            <a:srcRect/>
            <a:stretch>
              <a:fillRect/>
            </a:stretch>
          </p:blipFill>
          <p:spPr bwMode="auto">
            <a:xfrm>
              <a:off x="3911" y="-3009"/>
              <a:ext cx="114" cy="114"/>
            </a:xfrm>
            <a:prstGeom prst="rect">
              <a:avLst/>
            </a:prstGeom>
            <a:noFill/>
            <a:ln w="9525">
              <a:noFill/>
              <a:miter lim="800000"/>
              <a:headEnd/>
              <a:tailEnd/>
            </a:ln>
          </p:spPr>
        </p:pic>
        <p:pic>
          <p:nvPicPr>
            <p:cNvPr id="1061" name="Picture 37"/>
            <p:cNvPicPr>
              <a:picLocks noChangeAspect="1" noChangeArrowheads="1"/>
            </p:cNvPicPr>
            <p:nvPr/>
          </p:nvPicPr>
          <p:blipFill>
            <a:blip r:embed="rId5"/>
            <a:srcRect/>
            <a:stretch>
              <a:fillRect/>
            </a:stretch>
          </p:blipFill>
          <p:spPr bwMode="auto">
            <a:xfrm>
              <a:off x="5612" y="-2378"/>
              <a:ext cx="114" cy="114"/>
            </a:xfrm>
            <a:prstGeom prst="rect">
              <a:avLst/>
            </a:prstGeom>
            <a:noFill/>
            <a:ln w="9525">
              <a:noFill/>
              <a:miter lim="800000"/>
              <a:headEnd/>
              <a:tailEnd/>
            </a:ln>
          </p:spPr>
        </p:pic>
        <p:sp>
          <p:nvSpPr>
            <p:cNvPr id="1062" name="Freeform 38"/>
            <p:cNvSpPr>
              <a:spLocks/>
            </p:cNvSpPr>
            <p:nvPr/>
          </p:nvSpPr>
          <p:spPr bwMode="auto">
            <a:xfrm>
              <a:off x="2267" y="-4612"/>
              <a:ext cx="6237" cy="2625"/>
            </a:xfrm>
            <a:custGeom>
              <a:avLst/>
              <a:gdLst/>
              <a:ahLst/>
              <a:cxnLst>
                <a:cxn ang="0">
                  <a:pos x="0" y="2625"/>
                </a:cxn>
                <a:cxn ang="0">
                  <a:pos x="567" y="2625"/>
                </a:cxn>
                <a:cxn ang="0">
                  <a:pos x="1134" y="2494"/>
                </a:cxn>
                <a:cxn ang="0">
                  <a:pos x="1700" y="1879"/>
                </a:cxn>
                <a:cxn ang="0">
                  <a:pos x="2267" y="0"/>
                </a:cxn>
                <a:cxn ang="0">
                  <a:pos x="2834" y="1268"/>
                </a:cxn>
                <a:cxn ang="0">
                  <a:pos x="3401" y="2469"/>
                </a:cxn>
                <a:cxn ang="0">
                  <a:pos x="3968" y="2573"/>
                </a:cxn>
                <a:cxn ang="0">
                  <a:pos x="4535" y="2582"/>
                </a:cxn>
                <a:cxn ang="0">
                  <a:pos x="5102" y="2593"/>
                </a:cxn>
                <a:cxn ang="0">
                  <a:pos x="5669" y="2599"/>
                </a:cxn>
                <a:cxn ang="0">
                  <a:pos x="6236" y="2616"/>
                </a:cxn>
              </a:cxnLst>
              <a:rect l="0" t="0" r="r" b="b"/>
              <a:pathLst>
                <a:path w="6237" h="2625">
                  <a:moveTo>
                    <a:pt x="0" y="2625"/>
                  </a:moveTo>
                  <a:lnTo>
                    <a:pt x="567" y="2625"/>
                  </a:lnTo>
                  <a:lnTo>
                    <a:pt x="1134" y="2494"/>
                  </a:lnTo>
                  <a:lnTo>
                    <a:pt x="1700" y="1879"/>
                  </a:lnTo>
                  <a:lnTo>
                    <a:pt x="2267" y="0"/>
                  </a:lnTo>
                  <a:lnTo>
                    <a:pt x="2834" y="1268"/>
                  </a:lnTo>
                  <a:lnTo>
                    <a:pt x="3401" y="2469"/>
                  </a:lnTo>
                  <a:lnTo>
                    <a:pt x="3968" y="2573"/>
                  </a:lnTo>
                  <a:lnTo>
                    <a:pt x="4535" y="2582"/>
                  </a:lnTo>
                  <a:lnTo>
                    <a:pt x="5102" y="2593"/>
                  </a:lnTo>
                  <a:lnTo>
                    <a:pt x="5669" y="2599"/>
                  </a:lnTo>
                  <a:lnTo>
                    <a:pt x="6236" y="2616"/>
                  </a:lnTo>
                </a:path>
              </a:pathLst>
            </a:custGeom>
            <a:noFill/>
            <a:ln w="17996">
              <a:solidFill>
                <a:srgbClr val="AFCA0A"/>
              </a:solidFill>
              <a:prstDash val="solid"/>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3" name="AutoShape 39"/>
            <p:cNvSpPr>
              <a:spLocks/>
            </p:cNvSpPr>
            <p:nvPr/>
          </p:nvSpPr>
          <p:spPr bwMode="auto">
            <a:xfrm>
              <a:off x="2225" y="-2774"/>
              <a:ext cx="6322" cy="833"/>
            </a:xfrm>
            <a:custGeom>
              <a:avLst/>
              <a:gdLst/>
              <a:ahLst/>
              <a:cxnLst>
                <a:cxn ang="0">
                  <a:pos x="85" y="745"/>
                </a:cxn>
                <a:cxn ang="0">
                  <a:pos x="0" y="745"/>
                </a:cxn>
                <a:cxn ang="0">
                  <a:pos x="0" y="830"/>
                </a:cxn>
                <a:cxn ang="0">
                  <a:pos x="85" y="830"/>
                </a:cxn>
                <a:cxn ang="0">
                  <a:pos x="85" y="745"/>
                </a:cxn>
                <a:cxn ang="0">
                  <a:pos x="652" y="747"/>
                </a:cxn>
                <a:cxn ang="0">
                  <a:pos x="567" y="747"/>
                </a:cxn>
                <a:cxn ang="0">
                  <a:pos x="567" y="832"/>
                </a:cxn>
                <a:cxn ang="0">
                  <a:pos x="652" y="832"/>
                </a:cxn>
                <a:cxn ang="0">
                  <a:pos x="652" y="747"/>
                </a:cxn>
                <a:cxn ang="0">
                  <a:pos x="1219" y="613"/>
                </a:cxn>
                <a:cxn ang="0">
                  <a:pos x="1134" y="613"/>
                </a:cxn>
                <a:cxn ang="0">
                  <a:pos x="1134" y="698"/>
                </a:cxn>
                <a:cxn ang="0">
                  <a:pos x="1219" y="698"/>
                </a:cxn>
                <a:cxn ang="0">
                  <a:pos x="1219" y="613"/>
                </a:cxn>
                <a:cxn ang="0">
                  <a:pos x="1786" y="0"/>
                </a:cxn>
                <a:cxn ang="0">
                  <a:pos x="1701" y="0"/>
                </a:cxn>
                <a:cxn ang="0">
                  <a:pos x="1701" y="85"/>
                </a:cxn>
                <a:cxn ang="0">
                  <a:pos x="1786" y="85"/>
                </a:cxn>
                <a:cxn ang="0">
                  <a:pos x="1786" y="0"/>
                </a:cxn>
                <a:cxn ang="0">
                  <a:pos x="3487" y="586"/>
                </a:cxn>
                <a:cxn ang="0">
                  <a:pos x="3402" y="586"/>
                </a:cxn>
                <a:cxn ang="0">
                  <a:pos x="3402" y="671"/>
                </a:cxn>
                <a:cxn ang="0">
                  <a:pos x="3487" y="671"/>
                </a:cxn>
                <a:cxn ang="0">
                  <a:pos x="3487" y="586"/>
                </a:cxn>
                <a:cxn ang="0">
                  <a:pos x="4054" y="693"/>
                </a:cxn>
                <a:cxn ang="0">
                  <a:pos x="3969" y="693"/>
                </a:cxn>
                <a:cxn ang="0">
                  <a:pos x="3969" y="778"/>
                </a:cxn>
                <a:cxn ang="0">
                  <a:pos x="4054" y="778"/>
                </a:cxn>
                <a:cxn ang="0">
                  <a:pos x="4054" y="693"/>
                </a:cxn>
                <a:cxn ang="0">
                  <a:pos x="4621" y="704"/>
                </a:cxn>
                <a:cxn ang="0">
                  <a:pos x="4536" y="704"/>
                </a:cxn>
                <a:cxn ang="0">
                  <a:pos x="4536" y="789"/>
                </a:cxn>
                <a:cxn ang="0">
                  <a:pos x="4621" y="789"/>
                </a:cxn>
                <a:cxn ang="0">
                  <a:pos x="4621" y="704"/>
                </a:cxn>
                <a:cxn ang="0">
                  <a:pos x="5188" y="714"/>
                </a:cxn>
                <a:cxn ang="0">
                  <a:pos x="5103" y="714"/>
                </a:cxn>
                <a:cxn ang="0">
                  <a:pos x="5103" y="799"/>
                </a:cxn>
                <a:cxn ang="0">
                  <a:pos x="5188" y="799"/>
                </a:cxn>
                <a:cxn ang="0">
                  <a:pos x="5188" y="714"/>
                </a:cxn>
                <a:cxn ang="0">
                  <a:pos x="5755" y="721"/>
                </a:cxn>
                <a:cxn ang="0">
                  <a:pos x="5669" y="721"/>
                </a:cxn>
                <a:cxn ang="0">
                  <a:pos x="5669" y="806"/>
                </a:cxn>
                <a:cxn ang="0">
                  <a:pos x="5755" y="806"/>
                </a:cxn>
                <a:cxn ang="0">
                  <a:pos x="5755" y="721"/>
                </a:cxn>
                <a:cxn ang="0">
                  <a:pos x="6321" y="736"/>
                </a:cxn>
                <a:cxn ang="0">
                  <a:pos x="6236" y="736"/>
                </a:cxn>
                <a:cxn ang="0">
                  <a:pos x="6236" y="821"/>
                </a:cxn>
                <a:cxn ang="0">
                  <a:pos x="6321" y="821"/>
                </a:cxn>
                <a:cxn ang="0">
                  <a:pos x="6321" y="736"/>
                </a:cxn>
              </a:cxnLst>
              <a:rect l="0" t="0" r="r" b="b"/>
              <a:pathLst>
                <a:path w="6322" h="833">
                  <a:moveTo>
                    <a:pt x="85" y="745"/>
                  </a:moveTo>
                  <a:lnTo>
                    <a:pt x="0" y="745"/>
                  </a:lnTo>
                  <a:lnTo>
                    <a:pt x="0" y="830"/>
                  </a:lnTo>
                  <a:lnTo>
                    <a:pt x="85" y="830"/>
                  </a:lnTo>
                  <a:lnTo>
                    <a:pt x="85" y="745"/>
                  </a:lnTo>
                  <a:moveTo>
                    <a:pt x="652" y="747"/>
                  </a:moveTo>
                  <a:lnTo>
                    <a:pt x="567" y="747"/>
                  </a:lnTo>
                  <a:lnTo>
                    <a:pt x="567" y="832"/>
                  </a:lnTo>
                  <a:lnTo>
                    <a:pt x="652" y="832"/>
                  </a:lnTo>
                  <a:lnTo>
                    <a:pt x="652" y="747"/>
                  </a:lnTo>
                  <a:moveTo>
                    <a:pt x="1219" y="613"/>
                  </a:moveTo>
                  <a:lnTo>
                    <a:pt x="1134" y="613"/>
                  </a:lnTo>
                  <a:lnTo>
                    <a:pt x="1134" y="698"/>
                  </a:lnTo>
                  <a:lnTo>
                    <a:pt x="1219" y="698"/>
                  </a:lnTo>
                  <a:lnTo>
                    <a:pt x="1219" y="613"/>
                  </a:lnTo>
                  <a:moveTo>
                    <a:pt x="1786" y="0"/>
                  </a:moveTo>
                  <a:lnTo>
                    <a:pt x="1701" y="0"/>
                  </a:lnTo>
                  <a:lnTo>
                    <a:pt x="1701" y="85"/>
                  </a:lnTo>
                  <a:lnTo>
                    <a:pt x="1786" y="85"/>
                  </a:lnTo>
                  <a:lnTo>
                    <a:pt x="1786" y="0"/>
                  </a:lnTo>
                  <a:moveTo>
                    <a:pt x="3487" y="586"/>
                  </a:moveTo>
                  <a:lnTo>
                    <a:pt x="3402" y="586"/>
                  </a:lnTo>
                  <a:lnTo>
                    <a:pt x="3402" y="671"/>
                  </a:lnTo>
                  <a:lnTo>
                    <a:pt x="3487" y="671"/>
                  </a:lnTo>
                  <a:lnTo>
                    <a:pt x="3487" y="586"/>
                  </a:lnTo>
                  <a:moveTo>
                    <a:pt x="4054" y="693"/>
                  </a:moveTo>
                  <a:lnTo>
                    <a:pt x="3969" y="693"/>
                  </a:lnTo>
                  <a:lnTo>
                    <a:pt x="3969" y="778"/>
                  </a:lnTo>
                  <a:lnTo>
                    <a:pt x="4054" y="778"/>
                  </a:lnTo>
                  <a:lnTo>
                    <a:pt x="4054" y="693"/>
                  </a:lnTo>
                  <a:moveTo>
                    <a:pt x="4621" y="704"/>
                  </a:moveTo>
                  <a:lnTo>
                    <a:pt x="4536" y="704"/>
                  </a:lnTo>
                  <a:lnTo>
                    <a:pt x="4536" y="789"/>
                  </a:lnTo>
                  <a:lnTo>
                    <a:pt x="4621" y="789"/>
                  </a:lnTo>
                  <a:lnTo>
                    <a:pt x="4621" y="704"/>
                  </a:lnTo>
                  <a:moveTo>
                    <a:pt x="5188" y="714"/>
                  </a:moveTo>
                  <a:lnTo>
                    <a:pt x="5103" y="714"/>
                  </a:lnTo>
                  <a:lnTo>
                    <a:pt x="5103" y="799"/>
                  </a:lnTo>
                  <a:lnTo>
                    <a:pt x="5188" y="799"/>
                  </a:lnTo>
                  <a:lnTo>
                    <a:pt x="5188" y="714"/>
                  </a:lnTo>
                  <a:moveTo>
                    <a:pt x="5755" y="721"/>
                  </a:moveTo>
                  <a:lnTo>
                    <a:pt x="5669" y="721"/>
                  </a:lnTo>
                  <a:lnTo>
                    <a:pt x="5669" y="806"/>
                  </a:lnTo>
                  <a:lnTo>
                    <a:pt x="5755" y="806"/>
                  </a:lnTo>
                  <a:lnTo>
                    <a:pt x="5755" y="721"/>
                  </a:lnTo>
                  <a:moveTo>
                    <a:pt x="6321" y="736"/>
                  </a:moveTo>
                  <a:lnTo>
                    <a:pt x="6236" y="736"/>
                  </a:lnTo>
                  <a:lnTo>
                    <a:pt x="6236" y="821"/>
                  </a:lnTo>
                  <a:lnTo>
                    <a:pt x="6321" y="821"/>
                  </a:lnTo>
                  <a:lnTo>
                    <a:pt x="6321" y="736"/>
                  </a:lnTo>
                </a:path>
              </a:pathLst>
            </a:custGeom>
            <a:solidFill>
              <a:srgbClr val="AFCA0A"/>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4" name="Freeform 40"/>
            <p:cNvSpPr>
              <a:spLocks/>
            </p:cNvSpPr>
            <p:nvPr/>
          </p:nvSpPr>
          <p:spPr bwMode="auto">
            <a:xfrm>
              <a:off x="2267" y="-2169"/>
              <a:ext cx="6237" cy="797"/>
            </a:xfrm>
            <a:custGeom>
              <a:avLst/>
              <a:gdLst/>
              <a:ahLst/>
              <a:cxnLst>
                <a:cxn ang="0">
                  <a:pos x="0" y="183"/>
                </a:cxn>
                <a:cxn ang="0">
                  <a:pos x="567" y="388"/>
                </a:cxn>
                <a:cxn ang="0">
                  <a:pos x="1134" y="419"/>
                </a:cxn>
                <a:cxn ang="0">
                  <a:pos x="1700" y="3"/>
                </a:cxn>
                <a:cxn ang="0">
                  <a:pos x="2267" y="1"/>
                </a:cxn>
                <a:cxn ang="0">
                  <a:pos x="2834" y="0"/>
                </a:cxn>
                <a:cxn ang="0">
                  <a:pos x="3401" y="27"/>
                </a:cxn>
                <a:cxn ang="0">
                  <a:pos x="3968" y="157"/>
                </a:cxn>
                <a:cxn ang="0">
                  <a:pos x="4535" y="310"/>
                </a:cxn>
                <a:cxn ang="0">
                  <a:pos x="5102" y="469"/>
                </a:cxn>
                <a:cxn ang="0">
                  <a:pos x="5669" y="639"/>
                </a:cxn>
                <a:cxn ang="0">
                  <a:pos x="6236" y="796"/>
                </a:cxn>
              </a:cxnLst>
              <a:rect l="0" t="0" r="r" b="b"/>
              <a:pathLst>
                <a:path w="6237" h="797">
                  <a:moveTo>
                    <a:pt x="0" y="183"/>
                  </a:moveTo>
                  <a:lnTo>
                    <a:pt x="567" y="388"/>
                  </a:lnTo>
                  <a:lnTo>
                    <a:pt x="1134" y="419"/>
                  </a:lnTo>
                  <a:lnTo>
                    <a:pt x="1700" y="3"/>
                  </a:lnTo>
                  <a:lnTo>
                    <a:pt x="2267" y="1"/>
                  </a:lnTo>
                  <a:lnTo>
                    <a:pt x="2834" y="0"/>
                  </a:lnTo>
                  <a:lnTo>
                    <a:pt x="3401" y="27"/>
                  </a:lnTo>
                  <a:lnTo>
                    <a:pt x="3968" y="157"/>
                  </a:lnTo>
                  <a:lnTo>
                    <a:pt x="4535" y="310"/>
                  </a:lnTo>
                  <a:lnTo>
                    <a:pt x="5102" y="469"/>
                  </a:lnTo>
                  <a:lnTo>
                    <a:pt x="5669" y="639"/>
                  </a:lnTo>
                  <a:lnTo>
                    <a:pt x="6236" y="796"/>
                  </a:lnTo>
                </a:path>
              </a:pathLst>
            </a:custGeom>
            <a:noFill/>
            <a:ln w="17996">
              <a:solidFill>
                <a:srgbClr val="690F13"/>
              </a:solidFill>
              <a:prstDash val="solid"/>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5" name="Line 41"/>
            <p:cNvSpPr>
              <a:spLocks noChangeShapeType="1"/>
            </p:cNvSpPr>
            <p:nvPr/>
          </p:nvSpPr>
          <p:spPr bwMode="auto">
            <a:xfrm>
              <a:off x="2226" y="-2029"/>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6" name="Line 42"/>
            <p:cNvSpPr>
              <a:spLocks noChangeShapeType="1"/>
            </p:cNvSpPr>
            <p:nvPr/>
          </p:nvSpPr>
          <p:spPr bwMode="auto">
            <a:xfrm>
              <a:off x="2310" y="-2029"/>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7" name="Line 43"/>
            <p:cNvSpPr>
              <a:spLocks noChangeShapeType="1"/>
            </p:cNvSpPr>
            <p:nvPr/>
          </p:nvSpPr>
          <p:spPr bwMode="auto">
            <a:xfrm>
              <a:off x="2793" y="-1821"/>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8" name="Line 44"/>
            <p:cNvSpPr>
              <a:spLocks noChangeShapeType="1"/>
            </p:cNvSpPr>
            <p:nvPr/>
          </p:nvSpPr>
          <p:spPr bwMode="auto">
            <a:xfrm>
              <a:off x="2877" y="-1821"/>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69" name="Line 45"/>
            <p:cNvSpPr>
              <a:spLocks noChangeShapeType="1"/>
            </p:cNvSpPr>
            <p:nvPr/>
          </p:nvSpPr>
          <p:spPr bwMode="auto">
            <a:xfrm>
              <a:off x="3359" y="-1792"/>
              <a:ext cx="85"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0" name="Line 46"/>
            <p:cNvSpPr>
              <a:spLocks noChangeShapeType="1"/>
            </p:cNvSpPr>
            <p:nvPr/>
          </p:nvSpPr>
          <p:spPr bwMode="auto">
            <a:xfrm>
              <a:off x="3444" y="-1792"/>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1" name="Line 47"/>
            <p:cNvSpPr>
              <a:spLocks noChangeShapeType="1"/>
            </p:cNvSpPr>
            <p:nvPr/>
          </p:nvSpPr>
          <p:spPr bwMode="auto">
            <a:xfrm>
              <a:off x="3926" y="-2206"/>
              <a:ext cx="85"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2" name="Line 48"/>
            <p:cNvSpPr>
              <a:spLocks noChangeShapeType="1"/>
            </p:cNvSpPr>
            <p:nvPr/>
          </p:nvSpPr>
          <p:spPr bwMode="auto">
            <a:xfrm>
              <a:off x="4011" y="-2206"/>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3" name="Line 49"/>
            <p:cNvSpPr>
              <a:spLocks noChangeShapeType="1"/>
            </p:cNvSpPr>
            <p:nvPr/>
          </p:nvSpPr>
          <p:spPr bwMode="auto">
            <a:xfrm>
              <a:off x="4493" y="-2209"/>
              <a:ext cx="85"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4" name="Line 50"/>
            <p:cNvSpPr>
              <a:spLocks noChangeShapeType="1"/>
            </p:cNvSpPr>
            <p:nvPr/>
          </p:nvSpPr>
          <p:spPr bwMode="auto">
            <a:xfrm>
              <a:off x="4578" y="-2209"/>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5" name="Line 51"/>
            <p:cNvSpPr>
              <a:spLocks noChangeShapeType="1"/>
            </p:cNvSpPr>
            <p:nvPr/>
          </p:nvSpPr>
          <p:spPr bwMode="auto">
            <a:xfrm>
              <a:off x="5060" y="-2210"/>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6" name="Line 52"/>
            <p:cNvSpPr>
              <a:spLocks noChangeShapeType="1"/>
            </p:cNvSpPr>
            <p:nvPr/>
          </p:nvSpPr>
          <p:spPr bwMode="auto">
            <a:xfrm>
              <a:off x="5144" y="-2210"/>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7" name="Line 53"/>
            <p:cNvSpPr>
              <a:spLocks noChangeShapeType="1"/>
            </p:cNvSpPr>
            <p:nvPr/>
          </p:nvSpPr>
          <p:spPr bwMode="auto">
            <a:xfrm>
              <a:off x="5627" y="-2183"/>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8" name="Line 54"/>
            <p:cNvSpPr>
              <a:spLocks noChangeShapeType="1"/>
            </p:cNvSpPr>
            <p:nvPr/>
          </p:nvSpPr>
          <p:spPr bwMode="auto">
            <a:xfrm>
              <a:off x="5711" y="-2183"/>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79" name="Line 55"/>
            <p:cNvSpPr>
              <a:spLocks noChangeShapeType="1"/>
            </p:cNvSpPr>
            <p:nvPr/>
          </p:nvSpPr>
          <p:spPr bwMode="auto">
            <a:xfrm>
              <a:off x="6194" y="-2054"/>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0" name="Line 56"/>
            <p:cNvSpPr>
              <a:spLocks noChangeShapeType="1"/>
            </p:cNvSpPr>
            <p:nvPr/>
          </p:nvSpPr>
          <p:spPr bwMode="auto">
            <a:xfrm>
              <a:off x="6278" y="-2054"/>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1" name="Line 57"/>
            <p:cNvSpPr>
              <a:spLocks noChangeShapeType="1"/>
            </p:cNvSpPr>
            <p:nvPr/>
          </p:nvSpPr>
          <p:spPr bwMode="auto">
            <a:xfrm>
              <a:off x="6761" y="-1899"/>
              <a:ext cx="84" cy="85"/>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2" name="Line 58"/>
            <p:cNvSpPr>
              <a:spLocks noChangeShapeType="1"/>
            </p:cNvSpPr>
            <p:nvPr/>
          </p:nvSpPr>
          <p:spPr bwMode="auto">
            <a:xfrm>
              <a:off x="6845" y="-1899"/>
              <a:ext cx="0" cy="85"/>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3" name="Line 59"/>
            <p:cNvSpPr>
              <a:spLocks noChangeShapeType="1"/>
            </p:cNvSpPr>
            <p:nvPr/>
          </p:nvSpPr>
          <p:spPr bwMode="auto">
            <a:xfrm>
              <a:off x="7328" y="-1741"/>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4" name="Line 60"/>
            <p:cNvSpPr>
              <a:spLocks noChangeShapeType="1"/>
            </p:cNvSpPr>
            <p:nvPr/>
          </p:nvSpPr>
          <p:spPr bwMode="auto">
            <a:xfrm>
              <a:off x="7412" y="-1741"/>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5" name="Line 61"/>
            <p:cNvSpPr>
              <a:spLocks noChangeShapeType="1"/>
            </p:cNvSpPr>
            <p:nvPr/>
          </p:nvSpPr>
          <p:spPr bwMode="auto">
            <a:xfrm>
              <a:off x="7895" y="-1572"/>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6" name="Line 62"/>
            <p:cNvSpPr>
              <a:spLocks noChangeShapeType="1"/>
            </p:cNvSpPr>
            <p:nvPr/>
          </p:nvSpPr>
          <p:spPr bwMode="auto">
            <a:xfrm>
              <a:off x="7979" y="-1572"/>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7" name="Line 63"/>
            <p:cNvSpPr>
              <a:spLocks noChangeShapeType="1"/>
            </p:cNvSpPr>
            <p:nvPr/>
          </p:nvSpPr>
          <p:spPr bwMode="auto">
            <a:xfrm>
              <a:off x="8462" y="-1418"/>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8" name="Line 64"/>
            <p:cNvSpPr>
              <a:spLocks noChangeShapeType="1"/>
            </p:cNvSpPr>
            <p:nvPr/>
          </p:nvSpPr>
          <p:spPr bwMode="auto">
            <a:xfrm>
              <a:off x="8546" y="-1418"/>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89" name="Line 65"/>
            <p:cNvSpPr>
              <a:spLocks noChangeShapeType="1"/>
            </p:cNvSpPr>
            <p:nvPr/>
          </p:nvSpPr>
          <p:spPr bwMode="auto">
            <a:xfrm>
              <a:off x="8972" y="-2294"/>
              <a:ext cx="368" cy="0"/>
            </a:xfrm>
            <a:prstGeom prst="line">
              <a:avLst/>
            </a:prstGeom>
            <a:noFill/>
            <a:ln w="1799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90" name="Line 66"/>
            <p:cNvSpPr>
              <a:spLocks noChangeShapeType="1"/>
            </p:cNvSpPr>
            <p:nvPr/>
          </p:nvSpPr>
          <p:spPr bwMode="auto">
            <a:xfrm>
              <a:off x="9114" y="-2336"/>
              <a:ext cx="84"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91" name="Line 67"/>
            <p:cNvSpPr>
              <a:spLocks noChangeShapeType="1"/>
            </p:cNvSpPr>
            <p:nvPr/>
          </p:nvSpPr>
          <p:spPr bwMode="auto">
            <a:xfrm>
              <a:off x="9198" y="-2336"/>
              <a:ext cx="0" cy="84"/>
            </a:xfrm>
            <a:prstGeom prst="line">
              <a:avLst/>
            </a:prstGeom>
            <a:noFill/>
            <a:ln w="15126">
              <a:solidFill>
                <a:srgbClr val="690F13"/>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92" name="AutoShape 68"/>
            <p:cNvSpPr>
              <a:spLocks/>
            </p:cNvSpPr>
            <p:nvPr/>
          </p:nvSpPr>
          <p:spPr bwMode="auto">
            <a:xfrm>
              <a:off x="8971" y="-2601"/>
              <a:ext cx="369" cy="2"/>
            </a:xfrm>
            <a:custGeom>
              <a:avLst/>
              <a:gdLst/>
              <a:ahLst/>
              <a:cxnLst>
                <a:cxn ang="0">
                  <a:pos x="226" y="0"/>
                </a:cxn>
                <a:cxn ang="0">
                  <a:pos x="368" y="0"/>
                </a:cxn>
                <a:cxn ang="0">
                  <a:pos x="0" y="0"/>
                </a:cxn>
                <a:cxn ang="0">
                  <a:pos x="141" y="0"/>
                </a:cxn>
              </a:cxnLst>
              <a:rect l="0" t="0" r="r" b="b"/>
              <a:pathLst>
                <a:path w="369">
                  <a:moveTo>
                    <a:pt x="226" y="0"/>
                  </a:moveTo>
                  <a:lnTo>
                    <a:pt x="368" y="0"/>
                  </a:lnTo>
                  <a:moveTo>
                    <a:pt x="0" y="0"/>
                  </a:moveTo>
                  <a:lnTo>
                    <a:pt x="141" y="0"/>
                  </a:lnTo>
                </a:path>
              </a:pathLst>
            </a:custGeom>
            <a:noFill/>
            <a:ln w="17996">
              <a:solidFill>
                <a:srgbClr val="AFCA0A"/>
              </a:solidFill>
              <a:round/>
              <a:headEnd/>
              <a:tailEnd/>
            </a:ln>
          </p:spPr>
          <p:txBody>
            <a:bodyPr vert="horz" wrap="square" lIns="91440" tIns="45720" rIns="91440" bIns="45720" numCol="1" anchor="t" anchorCtr="0" compatLnSpc="1">
              <a:prstTxWarp prst="textNoShape">
                <a:avLst/>
              </a:prstTxWarp>
            </a:bodyPr>
            <a:lstStyle/>
            <a:p>
              <a:endParaRPr lang="fr-FR" sz="900"/>
            </a:p>
          </p:txBody>
        </p:sp>
        <p:sp>
          <p:nvSpPr>
            <p:cNvPr id="1093" name="Rectangle 69"/>
            <p:cNvSpPr>
              <a:spLocks noChangeArrowheads="1"/>
            </p:cNvSpPr>
            <p:nvPr/>
          </p:nvSpPr>
          <p:spPr bwMode="auto">
            <a:xfrm>
              <a:off x="9113" y="-2643"/>
              <a:ext cx="86" cy="86"/>
            </a:xfrm>
            <a:prstGeom prst="rect">
              <a:avLst/>
            </a:prstGeom>
            <a:solidFill>
              <a:srgbClr val="AFCA0A"/>
            </a:solidFill>
            <a:ln w="9525">
              <a:noFill/>
              <a:miter lim="800000"/>
              <a:headEnd/>
              <a:tailEnd/>
            </a:ln>
          </p:spPr>
          <p:txBody>
            <a:bodyPr vert="horz" wrap="square" lIns="91440" tIns="45720" rIns="91440" bIns="45720" numCol="1" anchor="t" anchorCtr="0" compatLnSpc="1">
              <a:prstTxWarp prst="textNoShape">
                <a:avLst/>
              </a:prstTxWarp>
            </a:bodyPr>
            <a:lstStyle/>
            <a:p>
              <a:endParaRPr lang="fr-FR" sz="900"/>
            </a:p>
          </p:txBody>
        </p:sp>
        <p:sp>
          <p:nvSpPr>
            <p:cNvPr id="1094" name="Freeform 70"/>
            <p:cNvSpPr>
              <a:spLocks/>
            </p:cNvSpPr>
            <p:nvPr/>
          </p:nvSpPr>
          <p:spPr bwMode="auto">
            <a:xfrm>
              <a:off x="9099" y="-2949"/>
              <a:ext cx="114" cy="99"/>
            </a:xfrm>
            <a:custGeom>
              <a:avLst/>
              <a:gdLst/>
              <a:ahLst/>
              <a:cxnLst>
                <a:cxn ang="0">
                  <a:pos x="57" y="0"/>
                </a:cxn>
                <a:cxn ang="0">
                  <a:pos x="0" y="98"/>
                </a:cxn>
                <a:cxn ang="0">
                  <a:pos x="114" y="98"/>
                </a:cxn>
                <a:cxn ang="0">
                  <a:pos x="57" y="0"/>
                </a:cxn>
              </a:cxnLst>
              <a:rect l="0" t="0" r="r" b="b"/>
              <a:pathLst>
                <a:path w="114" h="99">
                  <a:moveTo>
                    <a:pt x="57" y="0"/>
                  </a:moveTo>
                  <a:lnTo>
                    <a:pt x="0" y="98"/>
                  </a:lnTo>
                  <a:lnTo>
                    <a:pt x="114" y="98"/>
                  </a:lnTo>
                  <a:lnTo>
                    <a:pt x="57" y="0"/>
                  </a:lnTo>
                  <a:close/>
                </a:path>
              </a:pathLst>
            </a:custGeom>
            <a:solidFill>
              <a:srgbClr val="CD1619"/>
            </a:solidFill>
            <a:ln w="9525">
              <a:noFill/>
              <a:round/>
              <a:headEnd/>
              <a:tailEnd/>
            </a:ln>
          </p:spPr>
          <p:txBody>
            <a:bodyPr vert="horz" wrap="square" lIns="91440" tIns="45720" rIns="91440" bIns="45720" numCol="1" anchor="t" anchorCtr="0" compatLnSpc="1">
              <a:prstTxWarp prst="textNoShape">
                <a:avLst/>
              </a:prstTxWarp>
            </a:bodyPr>
            <a:lstStyle/>
            <a:p>
              <a:endParaRPr lang="fr-FR" sz="900"/>
            </a:p>
          </p:txBody>
        </p:sp>
        <p:pic>
          <p:nvPicPr>
            <p:cNvPr id="1095" name="Picture 71"/>
            <p:cNvPicPr>
              <a:picLocks noChangeAspect="1" noChangeArrowheads="1"/>
            </p:cNvPicPr>
            <p:nvPr/>
          </p:nvPicPr>
          <p:blipFill>
            <a:blip r:embed="rId6"/>
            <a:srcRect/>
            <a:stretch>
              <a:fillRect/>
            </a:stretch>
          </p:blipFill>
          <p:spPr bwMode="auto">
            <a:xfrm>
              <a:off x="8971" y="-3253"/>
              <a:ext cx="369" cy="114"/>
            </a:xfrm>
            <a:prstGeom prst="rect">
              <a:avLst/>
            </a:prstGeom>
            <a:noFill/>
            <a:ln w="9525">
              <a:noFill/>
              <a:miter lim="800000"/>
              <a:headEnd/>
              <a:tailEnd/>
            </a:ln>
          </p:spPr>
        </p:pic>
        <p:sp>
          <p:nvSpPr>
            <p:cNvPr id="1096" name="Text Box 72"/>
            <p:cNvSpPr txBox="1">
              <a:spLocks noChangeArrowheads="1"/>
            </p:cNvSpPr>
            <p:nvPr/>
          </p:nvSpPr>
          <p:spPr bwMode="auto">
            <a:xfrm>
              <a:off x="1555" y="-1102"/>
              <a:ext cx="223" cy="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-40</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sp>
          <p:nvSpPr>
            <p:cNvPr id="1097" name="Text Box 73"/>
            <p:cNvSpPr txBox="1">
              <a:spLocks noChangeArrowheads="1"/>
            </p:cNvSpPr>
            <p:nvPr/>
          </p:nvSpPr>
          <p:spPr bwMode="auto">
            <a:xfrm>
              <a:off x="1555" y="-1669"/>
              <a:ext cx="223" cy="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-20</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sp>
          <p:nvSpPr>
            <p:cNvPr id="1098" name="Text Box 74"/>
            <p:cNvSpPr txBox="1">
              <a:spLocks noChangeArrowheads="1"/>
            </p:cNvSpPr>
            <p:nvPr/>
          </p:nvSpPr>
          <p:spPr bwMode="auto">
            <a:xfrm>
              <a:off x="1679" y="-2236"/>
              <a:ext cx="98" cy="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Arial" pitchFamily="34" charset="0"/>
                  <a:ea typeface="Arial" pitchFamily="34" charset="0"/>
                  <a:cs typeface="Arial" pitchFamily="34" charset="0"/>
                </a:rPr>
                <a:t>0</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sp>
          <p:nvSpPr>
            <p:cNvPr id="1099" name="Text Box 75"/>
            <p:cNvSpPr txBox="1">
              <a:spLocks noChangeArrowheads="1"/>
            </p:cNvSpPr>
            <p:nvPr/>
          </p:nvSpPr>
          <p:spPr bwMode="auto">
            <a:xfrm>
              <a:off x="8971" y="-3275"/>
              <a:ext cx="2051" cy="10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457200" marR="0" lvl="1"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débit de la rivière</a:t>
              </a:r>
              <a:endParaRPr kumimoji="0" lang="fr-FR" sz="9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336550" lvl="1" indent="0" algn="l" defTabSz="914400" rtl="0" eaLnBrk="1" fontAlgn="base" latinLnBrk="0" hangingPunct="1">
                <a:lnSpc>
                  <a:spcPct val="100000"/>
                </a:lnSpc>
                <a:spcBef>
                  <a:spcPts val="475"/>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 	  prélèvement des eaux souterraines</a:t>
              </a:r>
              <a:endParaRPr kumimoji="0" lang="fr-FR" sz="9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0" lvl="1" indent="0" algn="l" defTabSz="914400" rtl="0" eaLnBrk="1" fontAlgn="base" latinLnBrk="0" hangingPunct="1">
                <a:lnSpc>
                  <a:spcPct val="100000"/>
                </a:lnSpc>
                <a:spcBef>
                  <a:spcPts val="313"/>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bilan en eau</a:t>
              </a:r>
              <a:endParaRPr kumimoji="0" lang="fr-FR" sz="9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0" lvl="1" indent="0" algn="l" defTabSz="914400" rtl="0" eaLnBrk="1" fontAlgn="base" latinLnBrk="0" hangingPunct="1">
                <a:lnSpc>
                  <a:spcPct val="100000"/>
                </a:lnSpc>
                <a:spcBef>
                  <a:spcPts val="688"/>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déficit en eau souterraine</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sp>
          <p:nvSpPr>
            <p:cNvPr id="1100" name="Text Box 76"/>
            <p:cNvSpPr txBox="1">
              <a:spLocks noChangeArrowheads="1"/>
            </p:cNvSpPr>
            <p:nvPr/>
          </p:nvSpPr>
          <p:spPr bwMode="auto">
            <a:xfrm>
              <a:off x="1601" y="-3369"/>
              <a:ext cx="176" cy="72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dirty="0" smtClean="0">
                  <a:ln>
                    <a:noFill/>
                  </a:ln>
                  <a:solidFill>
                    <a:srgbClr val="575656"/>
                  </a:solidFill>
                  <a:effectLst/>
                  <a:latin typeface="Calibri" pitchFamily="34" charset="0"/>
                  <a:ea typeface="Arial" pitchFamily="34" charset="0"/>
                  <a:cs typeface="Arial" pitchFamily="34" charset="0"/>
                </a:rPr>
                <a:t>40</a:t>
              </a:r>
              <a:endParaRPr kumimoji="0" lang="fr-FR" sz="9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9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ts val="13"/>
                </a:spcBef>
                <a:spcAft>
                  <a:spcPts val="1000"/>
                </a:spcAft>
                <a:buClrTx/>
                <a:buSzTx/>
                <a:buFontTx/>
                <a:buNone/>
                <a:tabLst/>
              </a:pPr>
              <a:endParaRPr kumimoji="0" lang="fr-FR" sz="900" b="0" i="0"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101" name="Text Box 77"/>
            <p:cNvSpPr txBox="1">
              <a:spLocks noChangeArrowheads="1"/>
            </p:cNvSpPr>
            <p:nvPr/>
          </p:nvSpPr>
          <p:spPr bwMode="auto">
            <a:xfrm>
              <a:off x="1601" y="-3936"/>
              <a:ext cx="176" cy="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60</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sp>
          <p:nvSpPr>
            <p:cNvPr id="1102" name="Text Box 78"/>
            <p:cNvSpPr txBox="1">
              <a:spLocks noChangeArrowheads="1"/>
            </p:cNvSpPr>
            <p:nvPr/>
          </p:nvSpPr>
          <p:spPr bwMode="auto">
            <a:xfrm>
              <a:off x="1601" y="-4503"/>
              <a:ext cx="176" cy="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80</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sp>
          <p:nvSpPr>
            <p:cNvPr id="1103" name="Text Box 79"/>
            <p:cNvSpPr txBox="1">
              <a:spLocks noChangeArrowheads="1"/>
            </p:cNvSpPr>
            <p:nvPr/>
          </p:nvSpPr>
          <p:spPr bwMode="auto">
            <a:xfrm>
              <a:off x="1523" y="-5070"/>
              <a:ext cx="254" cy="15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62000"/>
                </a:lnSpc>
                <a:spcBef>
                  <a:spcPct val="0"/>
                </a:spcBef>
                <a:spcAft>
                  <a:spcPts val="1000"/>
                </a:spcAft>
                <a:buClrTx/>
                <a:buSzTx/>
                <a:buFontTx/>
                <a:buNone/>
                <a:tabLst/>
              </a:pPr>
              <a:r>
                <a:rPr kumimoji="0" lang="fr-FR" sz="900" b="0" i="1" u="none" strike="noStrike" cap="none" normalizeH="0" baseline="0" smtClean="0">
                  <a:ln>
                    <a:noFill/>
                  </a:ln>
                  <a:solidFill>
                    <a:srgbClr val="575656"/>
                  </a:solidFill>
                  <a:effectLst/>
                  <a:latin typeface="Calibri" pitchFamily="34" charset="0"/>
                  <a:ea typeface="Arial" pitchFamily="34" charset="0"/>
                  <a:cs typeface="Arial" pitchFamily="34" charset="0"/>
                </a:rPr>
                <a:t>100</a:t>
              </a:r>
              <a:endParaRPr kumimoji="0" lang="fr-FR" sz="900" b="0" i="0" u="none" strike="noStrike" cap="none" normalizeH="0" baseline="0" smtClean="0">
                <a:ln>
                  <a:noFill/>
                </a:ln>
                <a:solidFill>
                  <a:schemeClr val="tx1"/>
                </a:solidFill>
                <a:effectLst/>
                <a:latin typeface="Arial" pitchFamily="34" charset="0"/>
                <a:cs typeface="Arial" pitchFamily="34" charset="0"/>
              </a:endParaRPr>
            </a:p>
          </p:txBody>
        </p:sp>
      </p:grpSp>
      <p:sp>
        <p:nvSpPr>
          <p:cNvPr id="82" name="Rectangle 81"/>
          <p:cNvSpPr/>
          <p:nvPr/>
        </p:nvSpPr>
        <p:spPr>
          <a:xfrm>
            <a:off x="428596" y="4500570"/>
            <a:ext cx="7358114" cy="923330"/>
          </a:xfrm>
          <a:prstGeom prst="rect">
            <a:avLst/>
          </a:prstGeom>
        </p:spPr>
        <p:txBody>
          <a:bodyPr wrap="square">
            <a:spAutoFit/>
          </a:bodyPr>
          <a:lstStyle/>
          <a:p>
            <a:pPr algn="ctr"/>
            <a:r>
              <a:rPr lang="fr-FR" b="1" i="1" dirty="0" smtClean="0">
                <a:latin typeface="Times New Roman" pitchFamily="18" charset="0"/>
                <a:cs typeface="Times New Roman" pitchFamily="18" charset="0"/>
              </a:rPr>
              <a:t>Figure.3: Les courbes du Limpopo montrant les composants du bilan hydrique. L’axe vertical est en m</a:t>
            </a:r>
            <a:r>
              <a:rPr lang="fr-FR" b="1" i="1" baseline="30000" dirty="0" smtClean="0">
                <a:latin typeface="Times New Roman" pitchFamily="18" charset="0"/>
                <a:cs typeface="Times New Roman" pitchFamily="18" charset="0"/>
              </a:rPr>
              <a:t>3</a:t>
            </a:r>
            <a:r>
              <a:rPr lang="fr-FR" b="1" i="1" dirty="0" smtClean="0">
                <a:latin typeface="Times New Roman" pitchFamily="18" charset="0"/>
                <a:cs typeface="Times New Roman" pitchFamily="18" charset="0"/>
              </a:rPr>
              <a:t>/s. La courbe de débit d’écoulement de la rivière est antérieure aux prélèvements de la nappe</a:t>
            </a:r>
            <a:endParaRPr lang="fr-FR" b="1"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 name="Groupe 21"/>
          <p:cNvGrpSpPr/>
          <p:nvPr/>
        </p:nvGrpSpPr>
        <p:grpSpPr>
          <a:xfrm>
            <a:off x="500034" y="571480"/>
            <a:ext cx="7143800" cy="4429156"/>
            <a:chOff x="500034" y="571480"/>
            <a:chExt cx="7143800" cy="4429156"/>
          </a:xfrm>
        </p:grpSpPr>
        <p:grpSp>
          <p:nvGrpSpPr>
            <p:cNvPr id="24577" name="Group 1"/>
            <p:cNvGrpSpPr>
              <a:grpSpLocks/>
            </p:cNvGrpSpPr>
            <p:nvPr/>
          </p:nvGrpSpPr>
          <p:grpSpPr bwMode="auto">
            <a:xfrm>
              <a:off x="500034" y="571480"/>
              <a:ext cx="7143800" cy="4429156"/>
              <a:chOff x="3402" y="286"/>
              <a:chExt cx="7665" cy="5400"/>
            </a:xfrm>
          </p:grpSpPr>
          <p:sp>
            <p:nvSpPr>
              <p:cNvPr id="24578" name="AutoShape 2"/>
              <p:cNvSpPr>
                <a:spLocks/>
              </p:cNvSpPr>
              <p:nvPr/>
            </p:nvSpPr>
            <p:spPr bwMode="auto">
              <a:xfrm>
                <a:off x="3573" y="2276"/>
                <a:ext cx="6710" cy="1380"/>
              </a:xfrm>
              <a:custGeom>
                <a:avLst/>
                <a:gdLst/>
                <a:ahLst/>
                <a:cxnLst>
                  <a:cxn ang="0">
                    <a:pos x="3947" y="943"/>
                  </a:cxn>
                  <a:cxn ang="0">
                    <a:pos x="4102" y="969"/>
                  </a:cxn>
                  <a:cxn ang="0">
                    <a:pos x="4171" y="1016"/>
                  </a:cxn>
                  <a:cxn ang="0">
                    <a:pos x="4257" y="1063"/>
                  </a:cxn>
                  <a:cxn ang="0">
                    <a:pos x="4548" y="1098"/>
                  </a:cxn>
                  <a:cxn ang="0">
                    <a:pos x="5337" y="1169"/>
                  </a:cxn>
                  <a:cxn ang="0">
                    <a:pos x="5477" y="1243"/>
                  </a:cxn>
                  <a:cxn ang="0">
                    <a:pos x="5641" y="1328"/>
                  </a:cxn>
                  <a:cxn ang="0">
                    <a:pos x="5854" y="1365"/>
                  </a:cxn>
                  <a:cxn ang="0">
                    <a:pos x="6128" y="1380"/>
                  </a:cxn>
                  <a:cxn ang="0">
                    <a:pos x="6399" y="1369"/>
                  </a:cxn>
                  <a:cxn ang="0">
                    <a:pos x="6606" y="1330"/>
                  </a:cxn>
                  <a:cxn ang="0">
                    <a:pos x="6702" y="1230"/>
                  </a:cxn>
                  <a:cxn ang="0">
                    <a:pos x="6696" y="1015"/>
                  </a:cxn>
                  <a:cxn ang="0">
                    <a:pos x="904" y="2"/>
                  </a:cxn>
                  <a:cxn ang="0">
                    <a:pos x="567" y="13"/>
                  </a:cxn>
                  <a:cxn ang="0">
                    <a:pos x="368" y="30"/>
                  </a:cxn>
                  <a:cxn ang="0">
                    <a:pos x="230" y="55"/>
                  </a:cxn>
                  <a:cxn ang="0">
                    <a:pos x="128" y="133"/>
                  </a:cxn>
                  <a:cxn ang="0">
                    <a:pos x="121" y="312"/>
                  </a:cxn>
                  <a:cxn ang="0">
                    <a:pos x="159" y="517"/>
                  </a:cxn>
                  <a:cxn ang="0">
                    <a:pos x="119" y="634"/>
                  </a:cxn>
                  <a:cxn ang="0">
                    <a:pos x="36" y="777"/>
                  </a:cxn>
                  <a:cxn ang="0">
                    <a:pos x="17" y="984"/>
                  </a:cxn>
                  <a:cxn ang="0">
                    <a:pos x="124" y="1057"/>
                  </a:cxn>
                  <a:cxn ang="0">
                    <a:pos x="331" y="1095"/>
                  </a:cxn>
                  <a:cxn ang="0">
                    <a:pos x="612" y="1110"/>
                  </a:cxn>
                  <a:cxn ang="0">
                    <a:pos x="915" y="1111"/>
                  </a:cxn>
                  <a:cxn ang="0">
                    <a:pos x="1159" y="1098"/>
                  </a:cxn>
                  <a:cxn ang="0">
                    <a:pos x="1663" y="1052"/>
                  </a:cxn>
                  <a:cxn ang="0">
                    <a:pos x="2207" y="1048"/>
                  </a:cxn>
                  <a:cxn ang="0">
                    <a:pos x="2659" y="1036"/>
                  </a:cxn>
                  <a:cxn ang="0">
                    <a:pos x="2904" y="1019"/>
                  </a:cxn>
                  <a:cxn ang="0">
                    <a:pos x="3457" y="959"/>
                  </a:cxn>
                  <a:cxn ang="0">
                    <a:pos x="3668" y="947"/>
                  </a:cxn>
                  <a:cxn ang="0">
                    <a:pos x="6678" y="931"/>
                  </a:cxn>
                  <a:cxn ang="0">
                    <a:pos x="6592" y="686"/>
                  </a:cxn>
                  <a:cxn ang="0">
                    <a:pos x="6490" y="515"/>
                  </a:cxn>
                  <a:cxn ang="0">
                    <a:pos x="6213" y="426"/>
                  </a:cxn>
                  <a:cxn ang="0">
                    <a:pos x="5197" y="403"/>
                  </a:cxn>
                  <a:cxn ang="0">
                    <a:pos x="3978" y="183"/>
                  </a:cxn>
                  <a:cxn ang="0">
                    <a:pos x="3382" y="91"/>
                  </a:cxn>
                  <a:cxn ang="0">
                    <a:pos x="3031" y="53"/>
                  </a:cxn>
                  <a:cxn ang="0">
                    <a:pos x="2766" y="34"/>
                  </a:cxn>
                  <a:cxn ang="0">
                    <a:pos x="1192" y="0"/>
                  </a:cxn>
                  <a:cxn ang="0">
                    <a:pos x="2107" y="1049"/>
                  </a:cxn>
                </a:cxnLst>
                <a:rect l="0" t="0" r="r" b="b"/>
                <a:pathLst>
                  <a:path w="6710" h="1380">
                    <a:moveTo>
                      <a:pt x="6680" y="942"/>
                    </a:moveTo>
                    <a:lnTo>
                      <a:pt x="3858" y="942"/>
                    </a:lnTo>
                    <a:lnTo>
                      <a:pt x="3947" y="943"/>
                    </a:lnTo>
                    <a:lnTo>
                      <a:pt x="4015" y="948"/>
                    </a:lnTo>
                    <a:lnTo>
                      <a:pt x="4065" y="957"/>
                    </a:lnTo>
                    <a:lnTo>
                      <a:pt x="4102" y="969"/>
                    </a:lnTo>
                    <a:lnTo>
                      <a:pt x="4130" y="984"/>
                    </a:lnTo>
                    <a:lnTo>
                      <a:pt x="4151" y="1000"/>
                    </a:lnTo>
                    <a:lnTo>
                      <a:pt x="4171" y="1016"/>
                    </a:lnTo>
                    <a:lnTo>
                      <a:pt x="4192" y="1033"/>
                    </a:lnTo>
                    <a:lnTo>
                      <a:pt x="4220" y="1049"/>
                    </a:lnTo>
                    <a:lnTo>
                      <a:pt x="4257" y="1063"/>
                    </a:lnTo>
                    <a:lnTo>
                      <a:pt x="4307" y="1075"/>
                    </a:lnTo>
                    <a:lnTo>
                      <a:pt x="4375" y="1084"/>
                    </a:lnTo>
                    <a:lnTo>
                      <a:pt x="4548" y="1098"/>
                    </a:lnTo>
                    <a:lnTo>
                      <a:pt x="5155" y="1140"/>
                    </a:lnTo>
                    <a:lnTo>
                      <a:pt x="5261" y="1152"/>
                    </a:lnTo>
                    <a:lnTo>
                      <a:pt x="5337" y="1169"/>
                    </a:lnTo>
                    <a:lnTo>
                      <a:pt x="5392" y="1189"/>
                    </a:lnTo>
                    <a:lnTo>
                      <a:pt x="5435" y="1215"/>
                    </a:lnTo>
                    <a:lnTo>
                      <a:pt x="5477" y="1243"/>
                    </a:lnTo>
                    <a:lnTo>
                      <a:pt x="5527" y="1275"/>
                    </a:lnTo>
                    <a:lnTo>
                      <a:pt x="5594" y="1310"/>
                    </a:lnTo>
                    <a:lnTo>
                      <a:pt x="5641" y="1328"/>
                    </a:lnTo>
                    <a:lnTo>
                      <a:pt x="5702" y="1342"/>
                    </a:lnTo>
                    <a:lnTo>
                      <a:pt x="5774" y="1355"/>
                    </a:lnTo>
                    <a:lnTo>
                      <a:pt x="5854" y="1365"/>
                    </a:lnTo>
                    <a:lnTo>
                      <a:pt x="5942" y="1373"/>
                    </a:lnTo>
                    <a:lnTo>
                      <a:pt x="6034" y="1377"/>
                    </a:lnTo>
                    <a:lnTo>
                      <a:pt x="6128" y="1380"/>
                    </a:lnTo>
                    <a:lnTo>
                      <a:pt x="6221" y="1379"/>
                    </a:lnTo>
                    <a:lnTo>
                      <a:pt x="6312" y="1375"/>
                    </a:lnTo>
                    <a:lnTo>
                      <a:pt x="6399" y="1369"/>
                    </a:lnTo>
                    <a:lnTo>
                      <a:pt x="6478" y="1359"/>
                    </a:lnTo>
                    <a:lnTo>
                      <a:pt x="6548" y="1346"/>
                    </a:lnTo>
                    <a:lnTo>
                      <a:pt x="6606" y="1330"/>
                    </a:lnTo>
                    <a:lnTo>
                      <a:pt x="6650" y="1310"/>
                    </a:lnTo>
                    <a:lnTo>
                      <a:pt x="6682" y="1278"/>
                    </a:lnTo>
                    <a:lnTo>
                      <a:pt x="6702" y="1230"/>
                    </a:lnTo>
                    <a:lnTo>
                      <a:pt x="6710" y="1167"/>
                    </a:lnTo>
                    <a:lnTo>
                      <a:pt x="6707" y="1095"/>
                    </a:lnTo>
                    <a:lnTo>
                      <a:pt x="6696" y="1015"/>
                    </a:lnTo>
                    <a:lnTo>
                      <a:pt x="6680" y="942"/>
                    </a:lnTo>
                    <a:close/>
                    <a:moveTo>
                      <a:pt x="1192" y="0"/>
                    </a:moveTo>
                    <a:lnTo>
                      <a:pt x="904" y="2"/>
                    </a:lnTo>
                    <a:lnTo>
                      <a:pt x="727" y="6"/>
                    </a:lnTo>
                    <a:lnTo>
                      <a:pt x="645" y="9"/>
                    </a:lnTo>
                    <a:lnTo>
                      <a:pt x="567" y="13"/>
                    </a:lnTo>
                    <a:lnTo>
                      <a:pt x="495" y="18"/>
                    </a:lnTo>
                    <a:lnTo>
                      <a:pt x="428" y="23"/>
                    </a:lnTo>
                    <a:lnTo>
                      <a:pt x="368" y="30"/>
                    </a:lnTo>
                    <a:lnTo>
                      <a:pt x="314" y="37"/>
                    </a:lnTo>
                    <a:lnTo>
                      <a:pt x="268" y="46"/>
                    </a:lnTo>
                    <a:lnTo>
                      <a:pt x="230" y="55"/>
                    </a:lnTo>
                    <a:lnTo>
                      <a:pt x="201" y="66"/>
                    </a:lnTo>
                    <a:lnTo>
                      <a:pt x="180" y="77"/>
                    </a:lnTo>
                    <a:lnTo>
                      <a:pt x="128" y="133"/>
                    </a:lnTo>
                    <a:lnTo>
                      <a:pt x="107" y="190"/>
                    </a:lnTo>
                    <a:lnTo>
                      <a:pt x="107" y="250"/>
                    </a:lnTo>
                    <a:lnTo>
                      <a:pt x="121" y="312"/>
                    </a:lnTo>
                    <a:lnTo>
                      <a:pt x="140" y="377"/>
                    </a:lnTo>
                    <a:lnTo>
                      <a:pt x="156" y="445"/>
                    </a:lnTo>
                    <a:lnTo>
                      <a:pt x="159" y="517"/>
                    </a:lnTo>
                    <a:lnTo>
                      <a:pt x="151" y="571"/>
                    </a:lnTo>
                    <a:lnTo>
                      <a:pt x="138" y="605"/>
                    </a:lnTo>
                    <a:lnTo>
                      <a:pt x="119" y="634"/>
                    </a:lnTo>
                    <a:lnTo>
                      <a:pt x="95" y="673"/>
                    </a:lnTo>
                    <a:lnTo>
                      <a:pt x="68" y="719"/>
                    </a:lnTo>
                    <a:lnTo>
                      <a:pt x="36" y="777"/>
                    </a:lnTo>
                    <a:lnTo>
                      <a:pt x="10" y="844"/>
                    </a:lnTo>
                    <a:lnTo>
                      <a:pt x="0" y="915"/>
                    </a:lnTo>
                    <a:lnTo>
                      <a:pt x="17" y="984"/>
                    </a:lnTo>
                    <a:lnTo>
                      <a:pt x="40" y="1013"/>
                    </a:lnTo>
                    <a:lnTo>
                      <a:pt x="75" y="1037"/>
                    </a:lnTo>
                    <a:lnTo>
                      <a:pt x="124" y="1057"/>
                    </a:lnTo>
                    <a:lnTo>
                      <a:pt x="183" y="1073"/>
                    </a:lnTo>
                    <a:lnTo>
                      <a:pt x="253" y="1086"/>
                    </a:lnTo>
                    <a:lnTo>
                      <a:pt x="331" y="1095"/>
                    </a:lnTo>
                    <a:lnTo>
                      <a:pt x="418" y="1102"/>
                    </a:lnTo>
                    <a:lnTo>
                      <a:pt x="512" y="1107"/>
                    </a:lnTo>
                    <a:lnTo>
                      <a:pt x="612" y="1110"/>
                    </a:lnTo>
                    <a:lnTo>
                      <a:pt x="716" y="1112"/>
                    </a:lnTo>
                    <a:lnTo>
                      <a:pt x="825" y="1112"/>
                    </a:lnTo>
                    <a:lnTo>
                      <a:pt x="915" y="1111"/>
                    </a:lnTo>
                    <a:lnTo>
                      <a:pt x="1001" y="1108"/>
                    </a:lnTo>
                    <a:lnTo>
                      <a:pt x="1082" y="1103"/>
                    </a:lnTo>
                    <a:lnTo>
                      <a:pt x="1159" y="1098"/>
                    </a:lnTo>
                    <a:lnTo>
                      <a:pt x="1519" y="1063"/>
                    </a:lnTo>
                    <a:lnTo>
                      <a:pt x="1590" y="1057"/>
                    </a:lnTo>
                    <a:lnTo>
                      <a:pt x="1663" y="1052"/>
                    </a:lnTo>
                    <a:lnTo>
                      <a:pt x="1739" y="1049"/>
                    </a:lnTo>
                    <a:lnTo>
                      <a:pt x="1817" y="1048"/>
                    </a:lnTo>
                    <a:lnTo>
                      <a:pt x="2207" y="1048"/>
                    </a:lnTo>
                    <a:lnTo>
                      <a:pt x="2417" y="1045"/>
                    </a:lnTo>
                    <a:lnTo>
                      <a:pt x="2578" y="1040"/>
                    </a:lnTo>
                    <a:lnTo>
                      <a:pt x="2659" y="1036"/>
                    </a:lnTo>
                    <a:lnTo>
                      <a:pt x="2740" y="1032"/>
                    </a:lnTo>
                    <a:lnTo>
                      <a:pt x="2822" y="1026"/>
                    </a:lnTo>
                    <a:lnTo>
                      <a:pt x="2904" y="1019"/>
                    </a:lnTo>
                    <a:lnTo>
                      <a:pt x="2986" y="1010"/>
                    </a:lnTo>
                    <a:lnTo>
                      <a:pt x="3393" y="965"/>
                    </a:lnTo>
                    <a:lnTo>
                      <a:pt x="3457" y="959"/>
                    </a:lnTo>
                    <a:lnTo>
                      <a:pt x="3521" y="954"/>
                    </a:lnTo>
                    <a:lnTo>
                      <a:pt x="3591" y="950"/>
                    </a:lnTo>
                    <a:lnTo>
                      <a:pt x="3668" y="947"/>
                    </a:lnTo>
                    <a:lnTo>
                      <a:pt x="3858" y="942"/>
                    </a:lnTo>
                    <a:lnTo>
                      <a:pt x="6680" y="942"/>
                    </a:lnTo>
                    <a:lnTo>
                      <a:pt x="6678" y="931"/>
                    </a:lnTo>
                    <a:lnTo>
                      <a:pt x="6653" y="846"/>
                    </a:lnTo>
                    <a:lnTo>
                      <a:pt x="6624" y="764"/>
                    </a:lnTo>
                    <a:lnTo>
                      <a:pt x="6592" y="686"/>
                    </a:lnTo>
                    <a:lnTo>
                      <a:pt x="6558" y="616"/>
                    </a:lnTo>
                    <a:lnTo>
                      <a:pt x="6523" y="558"/>
                    </a:lnTo>
                    <a:lnTo>
                      <a:pt x="6490" y="515"/>
                    </a:lnTo>
                    <a:lnTo>
                      <a:pt x="6459" y="488"/>
                    </a:lnTo>
                    <a:lnTo>
                      <a:pt x="6368" y="447"/>
                    </a:lnTo>
                    <a:lnTo>
                      <a:pt x="6213" y="426"/>
                    </a:lnTo>
                    <a:lnTo>
                      <a:pt x="5879" y="416"/>
                    </a:lnTo>
                    <a:lnTo>
                      <a:pt x="5254" y="410"/>
                    </a:lnTo>
                    <a:lnTo>
                      <a:pt x="5197" y="403"/>
                    </a:lnTo>
                    <a:lnTo>
                      <a:pt x="5139" y="395"/>
                    </a:lnTo>
                    <a:lnTo>
                      <a:pt x="5015" y="375"/>
                    </a:lnTo>
                    <a:lnTo>
                      <a:pt x="3978" y="183"/>
                    </a:lnTo>
                    <a:lnTo>
                      <a:pt x="3727" y="141"/>
                    </a:lnTo>
                    <a:lnTo>
                      <a:pt x="3556" y="115"/>
                    </a:lnTo>
                    <a:lnTo>
                      <a:pt x="3382" y="91"/>
                    </a:lnTo>
                    <a:lnTo>
                      <a:pt x="3207" y="70"/>
                    </a:lnTo>
                    <a:lnTo>
                      <a:pt x="3119" y="61"/>
                    </a:lnTo>
                    <a:lnTo>
                      <a:pt x="3031" y="53"/>
                    </a:lnTo>
                    <a:lnTo>
                      <a:pt x="2943" y="45"/>
                    </a:lnTo>
                    <a:lnTo>
                      <a:pt x="2855" y="39"/>
                    </a:lnTo>
                    <a:lnTo>
                      <a:pt x="2766" y="34"/>
                    </a:lnTo>
                    <a:lnTo>
                      <a:pt x="2678" y="30"/>
                    </a:lnTo>
                    <a:lnTo>
                      <a:pt x="1492" y="3"/>
                    </a:lnTo>
                    <a:lnTo>
                      <a:pt x="1192" y="0"/>
                    </a:lnTo>
                    <a:close/>
                    <a:moveTo>
                      <a:pt x="2207" y="1048"/>
                    </a:moveTo>
                    <a:lnTo>
                      <a:pt x="1817" y="1048"/>
                    </a:lnTo>
                    <a:lnTo>
                      <a:pt x="2107" y="1049"/>
                    </a:lnTo>
                    <a:lnTo>
                      <a:pt x="2207" y="1048"/>
                    </a:lnTo>
                    <a:close/>
                  </a:path>
                </a:pathLst>
              </a:custGeom>
              <a:solidFill>
                <a:srgbClr val="690F13"/>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79" name="Freeform 3"/>
              <p:cNvSpPr>
                <a:spLocks/>
              </p:cNvSpPr>
              <p:nvPr/>
            </p:nvSpPr>
            <p:spPr bwMode="auto">
              <a:xfrm>
                <a:off x="3646" y="2760"/>
                <a:ext cx="7040" cy="379"/>
              </a:xfrm>
              <a:custGeom>
                <a:avLst/>
                <a:gdLst/>
                <a:ahLst/>
                <a:cxnLst>
                  <a:cxn ang="0">
                    <a:pos x="0" y="3"/>
                  </a:cxn>
                  <a:cxn ang="0">
                    <a:pos x="1055" y="0"/>
                  </a:cxn>
                  <a:cxn ang="0">
                    <a:pos x="1662" y="2"/>
                  </a:cxn>
                  <a:cxn ang="0">
                    <a:pos x="2054" y="11"/>
                  </a:cxn>
                  <a:cxn ang="0">
                    <a:pos x="2459" y="32"/>
                  </a:cxn>
                  <a:cxn ang="0">
                    <a:pos x="2603" y="39"/>
                  </a:cxn>
                  <a:cxn ang="0">
                    <a:pos x="2734" y="46"/>
                  </a:cxn>
                  <a:cxn ang="0">
                    <a:pos x="2854" y="51"/>
                  </a:cxn>
                  <a:cxn ang="0">
                    <a:pos x="2962" y="56"/>
                  </a:cxn>
                  <a:cxn ang="0">
                    <a:pos x="3059" y="60"/>
                  </a:cxn>
                  <a:cxn ang="0">
                    <a:pos x="3146" y="65"/>
                  </a:cxn>
                  <a:cxn ang="0">
                    <a:pos x="3224" y="70"/>
                  </a:cxn>
                  <a:cxn ang="0">
                    <a:pos x="3292" y="75"/>
                  </a:cxn>
                  <a:cxn ang="0">
                    <a:pos x="3403" y="90"/>
                  </a:cxn>
                  <a:cxn ang="0">
                    <a:pos x="3484" y="110"/>
                  </a:cxn>
                  <a:cxn ang="0">
                    <a:pos x="3562" y="151"/>
                  </a:cxn>
                  <a:cxn ang="0">
                    <a:pos x="3593" y="170"/>
                  </a:cxn>
                  <a:cxn ang="0">
                    <a:pos x="3622" y="184"/>
                  </a:cxn>
                  <a:cxn ang="0">
                    <a:pos x="3731" y="208"/>
                  </a:cxn>
                  <a:cxn ang="0">
                    <a:pos x="3841" y="225"/>
                  </a:cxn>
                  <a:cxn ang="0">
                    <a:pos x="3940" y="239"/>
                  </a:cxn>
                  <a:cxn ang="0">
                    <a:pos x="4005" y="246"/>
                  </a:cxn>
                  <a:cxn ang="0">
                    <a:pos x="4078" y="254"/>
                  </a:cxn>
                  <a:cxn ang="0">
                    <a:pos x="4159" y="263"/>
                  </a:cxn>
                  <a:cxn ang="0">
                    <a:pos x="4246" y="272"/>
                  </a:cxn>
                  <a:cxn ang="0">
                    <a:pos x="4338" y="281"/>
                  </a:cxn>
                  <a:cxn ang="0">
                    <a:pos x="4434" y="291"/>
                  </a:cxn>
                  <a:cxn ang="0">
                    <a:pos x="4533" y="300"/>
                  </a:cxn>
                  <a:cxn ang="0">
                    <a:pos x="4634" y="309"/>
                  </a:cxn>
                  <a:cxn ang="0">
                    <a:pos x="4736" y="318"/>
                  </a:cxn>
                  <a:cxn ang="0">
                    <a:pos x="4837" y="327"/>
                  </a:cxn>
                  <a:cxn ang="0">
                    <a:pos x="4936" y="335"/>
                  </a:cxn>
                  <a:cxn ang="0">
                    <a:pos x="5032" y="343"/>
                  </a:cxn>
                  <a:cxn ang="0">
                    <a:pos x="5125" y="350"/>
                  </a:cxn>
                  <a:cxn ang="0">
                    <a:pos x="5212" y="356"/>
                  </a:cxn>
                  <a:cxn ang="0">
                    <a:pos x="5294" y="362"/>
                  </a:cxn>
                  <a:cxn ang="0">
                    <a:pos x="5368" y="366"/>
                  </a:cxn>
                  <a:cxn ang="0">
                    <a:pos x="5433" y="369"/>
                  </a:cxn>
                  <a:cxn ang="0">
                    <a:pos x="5534" y="372"/>
                  </a:cxn>
                  <a:cxn ang="0">
                    <a:pos x="5886" y="373"/>
                  </a:cxn>
                  <a:cxn ang="0">
                    <a:pos x="6391" y="375"/>
                  </a:cxn>
                  <a:cxn ang="0">
                    <a:pos x="6843" y="377"/>
                  </a:cxn>
                  <a:cxn ang="0">
                    <a:pos x="7039" y="378"/>
                  </a:cxn>
                </a:cxnLst>
                <a:rect l="0" t="0" r="r" b="b"/>
                <a:pathLst>
                  <a:path w="7040" h="379">
                    <a:moveTo>
                      <a:pt x="0" y="3"/>
                    </a:moveTo>
                    <a:lnTo>
                      <a:pt x="1055" y="0"/>
                    </a:lnTo>
                    <a:lnTo>
                      <a:pt x="1662" y="2"/>
                    </a:lnTo>
                    <a:lnTo>
                      <a:pt x="2054" y="11"/>
                    </a:lnTo>
                    <a:lnTo>
                      <a:pt x="2459" y="32"/>
                    </a:lnTo>
                    <a:lnTo>
                      <a:pt x="2603" y="39"/>
                    </a:lnTo>
                    <a:lnTo>
                      <a:pt x="2734" y="46"/>
                    </a:lnTo>
                    <a:lnTo>
                      <a:pt x="2854" y="51"/>
                    </a:lnTo>
                    <a:lnTo>
                      <a:pt x="2962" y="56"/>
                    </a:lnTo>
                    <a:lnTo>
                      <a:pt x="3059" y="60"/>
                    </a:lnTo>
                    <a:lnTo>
                      <a:pt x="3146" y="65"/>
                    </a:lnTo>
                    <a:lnTo>
                      <a:pt x="3224" y="70"/>
                    </a:lnTo>
                    <a:lnTo>
                      <a:pt x="3292" y="75"/>
                    </a:lnTo>
                    <a:lnTo>
                      <a:pt x="3403" y="90"/>
                    </a:lnTo>
                    <a:lnTo>
                      <a:pt x="3484" y="110"/>
                    </a:lnTo>
                    <a:lnTo>
                      <a:pt x="3562" y="151"/>
                    </a:lnTo>
                    <a:lnTo>
                      <a:pt x="3593" y="170"/>
                    </a:lnTo>
                    <a:lnTo>
                      <a:pt x="3622" y="184"/>
                    </a:lnTo>
                    <a:lnTo>
                      <a:pt x="3731" y="208"/>
                    </a:lnTo>
                    <a:lnTo>
                      <a:pt x="3841" y="225"/>
                    </a:lnTo>
                    <a:lnTo>
                      <a:pt x="3940" y="239"/>
                    </a:lnTo>
                    <a:lnTo>
                      <a:pt x="4005" y="246"/>
                    </a:lnTo>
                    <a:lnTo>
                      <a:pt x="4078" y="254"/>
                    </a:lnTo>
                    <a:lnTo>
                      <a:pt x="4159" y="263"/>
                    </a:lnTo>
                    <a:lnTo>
                      <a:pt x="4246" y="272"/>
                    </a:lnTo>
                    <a:lnTo>
                      <a:pt x="4338" y="281"/>
                    </a:lnTo>
                    <a:lnTo>
                      <a:pt x="4434" y="291"/>
                    </a:lnTo>
                    <a:lnTo>
                      <a:pt x="4533" y="300"/>
                    </a:lnTo>
                    <a:lnTo>
                      <a:pt x="4634" y="309"/>
                    </a:lnTo>
                    <a:lnTo>
                      <a:pt x="4736" y="318"/>
                    </a:lnTo>
                    <a:lnTo>
                      <a:pt x="4837" y="327"/>
                    </a:lnTo>
                    <a:lnTo>
                      <a:pt x="4936" y="335"/>
                    </a:lnTo>
                    <a:lnTo>
                      <a:pt x="5032" y="343"/>
                    </a:lnTo>
                    <a:lnTo>
                      <a:pt x="5125" y="350"/>
                    </a:lnTo>
                    <a:lnTo>
                      <a:pt x="5212" y="356"/>
                    </a:lnTo>
                    <a:lnTo>
                      <a:pt x="5294" y="362"/>
                    </a:lnTo>
                    <a:lnTo>
                      <a:pt x="5368" y="366"/>
                    </a:lnTo>
                    <a:lnTo>
                      <a:pt x="5433" y="369"/>
                    </a:lnTo>
                    <a:lnTo>
                      <a:pt x="5534" y="372"/>
                    </a:lnTo>
                    <a:lnTo>
                      <a:pt x="5886" y="373"/>
                    </a:lnTo>
                    <a:lnTo>
                      <a:pt x="6391" y="375"/>
                    </a:lnTo>
                    <a:lnTo>
                      <a:pt x="6843" y="377"/>
                    </a:lnTo>
                    <a:lnTo>
                      <a:pt x="7039" y="378"/>
                    </a:lnTo>
                  </a:path>
                </a:pathLst>
              </a:custGeom>
              <a:noFill/>
              <a:ln w="108001">
                <a:solidFill>
                  <a:srgbClr val="A3DAF8"/>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0" name="Freeform 4"/>
              <p:cNvSpPr>
                <a:spLocks/>
              </p:cNvSpPr>
              <p:nvPr/>
            </p:nvSpPr>
            <p:spPr bwMode="auto">
              <a:xfrm>
                <a:off x="10443" y="2913"/>
                <a:ext cx="243" cy="450"/>
              </a:xfrm>
              <a:custGeom>
                <a:avLst/>
                <a:gdLst/>
                <a:ahLst/>
                <a:cxnLst>
                  <a:cxn ang="0">
                    <a:pos x="2" y="0"/>
                  </a:cxn>
                  <a:cxn ang="0">
                    <a:pos x="242" y="225"/>
                  </a:cxn>
                  <a:cxn ang="0">
                    <a:pos x="0" y="449"/>
                  </a:cxn>
                </a:cxnLst>
                <a:rect l="0" t="0" r="r" b="b"/>
                <a:pathLst>
                  <a:path w="243" h="450">
                    <a:moveTo>
                      <a:pt x="2" y="0"/>
                    </a:moveTo>
                    <a:lnTo>
                      <a:pt x="242" y="225"/>
                    </a:lnTo>
                    <a:lnTo>
                      <a:pt x="0" y="449"/>
                    </a:lnTo>
                  </a:path>
                </a:pathLst>
              </a:custGeom>
              <a:noFill/>
              <a:ln w="108001">
                <a:solidFill>
                  <a:srgbClr val="A3DAF8"/>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1" name="Rectangle 5"/>
              <p:cNvSpPr>
                <a:spLocks noChangeArrowheads="1"/>
              </p:cNvSpPr>
              <p:nvPr/>
            </p:nvSpPr>
            <p:spPr bwMode="auto">
              <a:xfrm>
                <a:off x="4050" y="1786"/>
                <a:ext cx="2594" cy="780"/>
              </a:xfrm>
              <a:prstGeom prst="rect">
                <a:avLst/>
              </a:prstGeom>
              <a:solidFill>
                <a:srgbClr val="AFCA0A">
                  <a:alpha val="39999"/>
                </a:srgbClr>
              </a:solidFill>
              <a:ln w="9525">
                <a:no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582" name="Freeform 6"/>
              <p:cNvSpPr>
                <a:spLocks/>
              </p:cNvSpPr>
              <p:nvPr/>
            </p:nvSpPr>
            <p:spPr bwMode="auto">
              <a:xfrm>
                <a:off x="3710" y="2977"/>
                <a:ext cx="893" cy="893"/>
              </a:xfrm>
              <a:custGeom>
                <a:avLst/>
                <a:gdLst/>
                <a:ahLst/>
                <a:cxnLst>
                  <a:cxn ang="0">
                    <a:pos x="446" y="0"/>
                  </a:cxn>
                  <a:cxn ang="0">
                    <a:pos x="374" y="6"/>
                  </a:cxn>
                  <a:cxn ang="0">
                    <a:pos x="305" y="23"/>
                  </a:cxn>
                  <a:cxn ang="0">
                    <a:pos x="241" y="50"/>
                  </a:cxn>
                  <a:cxn ang="0">
                    <a:pos x="182" y="86"/>
                  </a:cxn>
                  <a:cxn ang="0">
                    <a:pos x="130" y="131"/>
                  </a:cxn>
                  <a:cxn ang="0">
                    <a:pos x="86" y="183"/>
                  </a:cxn>
                  <a:cxn ang="0">
                    <a:pos x="49" y="241"/>
                  </a:cxn>
                  <a:cxn ang="0">
                    <a:pos x="22" y="305"/>
                  </a:cxn>
                  <a:cxn ang="0">
                    <a:pos x="5" y="374"/>
                  </a:cxn>
                  <a:cxn ang="0">
                    <a:pos x="0" y="446"/>
                  </a:cxn>
                  <a:cxn ang="0">
                    <a:pos x="5" y="519"/>
                  </a:cxn>
                  <a:cxn ang="0">
                    <a:pos x="22" y="588"/>
                  </a:cxn>
                  <a:cxn ang="0">
                    <a:pos x="49" y="652"/>
                  </a:cxn>
                  <a:cxn ang="0">
                    <a:pos x="86" y="710"/>
                  </a:cxn>
                  <a:cxn ang="0">
                    <a:pos x="130" y="762"/>
                  </a:cxn>
                  <a:cxn ang="0">
                    <a:pos x="182" y="807"/>
                  </a:cxn>
                  <a:cxn ang="0">
                    <a:pos x="241" y="843"/>
                  </a:cxn>
                  <a:cxn ang="0">
                    <a:pos x="305" y="870"/>
                  </a:cxn>
                  <a:cxn ang="0">
                    <a:pos x="374" y="887"/>
                  </a:cxn>
                  <a:cxn ang="0">
                    <a:pos x="446" y="893"/>
                  </a:cxn>
                  <a:cxn ang="0">
                    <a:pos x="518" y="887"/>
                  </a:cxn>
                  <a:cxn ang="0">
                    <a:pos x="587" y="870"/>
                  </a:cxn>
                  <a:cxn ang="0">
                    <a:pos x="651" y="843"/>
                  </a:cxn>
                  <a:cxn ang="0">
                    <a:pos x="710" y="807"/>
                  </a:cxn>
                  <a:cxn ang="0">
                    <a:pos x="762" y="762"/>
                  </a:cxn>
                  <a:cxn ang="0">
                    <a:pos x="806" y="710"/>
                  </a:cxn>
                  <a:cxn ang="0">
                    <a:pos x="843" y="652"/>
                  </a:cxn>
                  <a:cxn ang="0">
                    <a:pos x="870" y="588"/>
                  </a:cxn>
                  <a:cxn ang="0">
                    <a:pos x="887" y="519"/>
                  </a:cxn>
                  <a:cxn ang="0">
                    <a:pos x="892" y="446"/>
                  </a:cxn>
                  <a:cxn ang="0">
                    <a:pos x="887" y="374"/>
                  </a:cxn>
                  <a:cxn ang="0">
                    <a:pos x="870" y="305"/>
                  </a:cxn>
                  <a:cxn ang="0">
                    <a:pos x="843" y="241"/>
                  </a:cxn>
                  <a:cxn ang="0">
                    <a:pos x="806" y="183"/>
                  </a:cxn>
                  <a:cxn ang="0">
                    <a:pos x="762" y="131"/>
                  </a:cxn>
                  <a:cxn ang="0">
                    <a:pos x="710" y="86"/>
                  </a:cxn>
                  <a:cxn ang="0">
                    <a:pos x="651" y="50"/>
                  </a:cxn>
                  <a:cxn ang="0">
                    <a:pos x="587" y="23"/>
                  </a:cxn>
                  <a:cxn ang="0">
                    <a:pos x="518" y="6"/>
                  </a:cxn>
                  <a:cxn ang="0">
                    <a:pos x="446" y="0"/>
                  </a:cxn>
                </a:cxnLst>
                <a:rect l="0" t="0" r="r" b="b"/>
                <a:pathLst>
                  <a:path w="893" h="893">
                    <a:moveTo>
                      <a:pt x="446" y="0"/>
                    </a:moveTo>
                    <a:lnTo>
                      <a:pt x="374" y="6"/>
                    </a:lnTo>
                    <a:lnTo>
                      <a:pt x="305" y="23"/>
                    </a:lnTo>
                    <a:lnTo>
                      <a:pt x="241" y="50"/>
                    </a:lnTo>
                    <a:lnTo>
                      <a:pt x="182" y="86"/>
                    </a:lnTo>
                    <a:lnTo>
                      <a:pt x="130" y="131"/>
                    </a:lnTo>
                    <a:lnTo>
                      <a:pt x="86" y="183"/>
                    </a:lnTo>
                    <a:lnTo>
                      <a:pt x="49" y="241"/>
                    </a:lnTo>
                    <a:lnTo>
                      <a:pt x="22" y="305"/>
                    </a:lnTo>
                    <a:lnTo>
                      <a:pt x="5" y="374"/>
                    </a:lnTo>
                    <a:lnTo>
                      <a:pt x="0" y="446"/>
                    </a:lnTo>
                    <a:lnTo>
                      <a:pt x="5" y="519"/>
                    </a:lnTo>
                    <a:lnTo>
                      <a:pt x="22" y="588"/>
                    </a:lnTo>
                    <a:lnTo>
                      <a:pt x="49" y="652"/>
                    </a:lnTo>
                    <a:lnTo>
                      <a:pt x="86" y="710"/>
                    </a:lnTo>
                    <a:lnTo>
                      <a:pt x="130" y="762"/>
                    </a:lnTo>
                    <a:lnTo>
                      <a:pt x="182" y="807"/>
                    </a:lnTo>
                    <a:lnTo>
                      <a:pt x="241" y="843"/>
                    </a:lnTo>
                    <a:lnTo>
                      <a:pt x="305" y="870"/>
                    </a:lnTo>
                    <a:lnTo>
                      <a:pt x="374" y="887"/>
                    </a:lnTo>
                    <a:lnTo>
                      <a:pt x="446" y="893"/>
                    </a:lnTo>
                    <a:lnTo>
                      <a:pt x="518" y="887"/>
                    </a:lnTo>
                    <a:lnTo>
                      <a:pt x="587" y="870"/>
                    </a:lnTo>
                    <a:lnTo>
                      <a:pt x="651" y="843"/>
                    </a:lnTo>
                    <a:lnTo>
                      <a:pt x="710" y="807"/>
                    </a:lnTo>
                    <a:lnTo>
                      <a:pt x="762" y="762"/>
                    </a:lnTo>
                    <a:lnTo>
                      <a:pt x="806" y="710"/>
                    </a:lnTo>
                    <a:lnTo>
                      <a:pt x="843" y="652"/>
                    </a:lnTo>
                    <a:lnTo>
                      <a:pt x="870" y="588"/>
                    </a:lnTo>
                    <a:lnTo>
                      <a:pt x="887" y="519"/>
                    </a:lnTo>
                    <a:lnTo>
                      <a:pt x="892" y="446"/>
                    </a:lnTo>
                    <a:lnTo>
                      <a:pt x="887" y="374"/>
                    </a:lnTo>
                    <a:lnTo>
                      <a:pt x="870" y="305"/>
                    </a:lnTo>
                    <a:lnTo>
                      <a:pt x="843" y="241"/>
                    </a:lnTo>
                    <a:lnTo>
                      <a:pt x="806" y="183"/>
                    </a:lnTo>
                    <a:lnTo>
                      <a:pt x="762" y="131"/>
                    </a:lnTo>
                    <a:lnTo>
                      <a:pt x="710" y="86"/>
                    </a:lnTo>
                    <a:lnTo>
                      <a:pt x="651" y="50"/>
                    </a:lnTo>
                    <a:lnTo>
                      <a:pt x="587" y="23"/>
                    </a:lnTo>
                    <a:lnTo>
                      <a:pt x="518" y="6"/>
                    </a:lnTo>
                    <a:lnTo>
                      <a:pt x="446" y="0"/>
                    </a:lnTo>
                    <a:close/>
                  </a:path>
                </a:pathLst>
              </a:custGeom>
              <a:solidFill>
                <a:srgbClr val="AFCA0A">
                  <a:alpha val="39999"/>
                </a:srgbClr>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3" name="Freeform 7"/>
              <p:cNvSpPr>
                <a:spLocks/>
              </p:cNvSpPr>
              <p:nvPr/>
            </p:nvSpPr>
            <p:spPr bwMode="auto">
              <a:xfrm>
                <a:off x="4589" y="3175"/>
                <a:ext cx="893" cy="893"/>
              </a:xfrm>
              <a:custGeom>
                <a:avLst/>
                <a:gdLst/>
                <a:ahLst/>
                <a:cxnLst>
                  <a:cxn ang="0">
                    <a:pos x="447" y="0"/>
                  </a:cxn>
                  <a:cxn ang="0">
                    <a:pos x="374" y="6"/>
                  </a:cxn>
                  <a:cxn ang="0">
                    <a:pos x="306" y="23"/>
                  </a:cxn>
                  <a:cxn ang="0">
                    <a:pos x="242" y="50"/>
                  </a:cxn>
                  <a:cxn ang="0">
                    <a:pos x="183" y="87"/>
                  </a:cxn>
                  <a:cxn ang="0">
                    <a:pos x="131" y="131"/>
                  </a:cxn>
                  <a:cxn ang="0">
                    <a:pos x="86" y="183"/>
                  </a:cxn>
                  <a:cxn ang="0">
                    <a:pos x="50" y="242"/>
                  </a:cxn>
                  <a:cxn ang="0">
                    <a:pos x="23" y="306"/>
                  </a:cxn>
                  <a:cxn ang="0">
                    <a:pos x="6" y="374"/>
                  </a:cxn>
                  <a:cxn ang="0">
                    <a:pos x="0" y="447"/>
                  </a:cxn>
                  <a:cxn ang="0">
                    <a:pos x="6" y="519"/>
                  </a:cxn>
                  <a:cxn ang="0">
                    <a:pos x="23" y="588"/>
                  </a:cxn>
                  <a:cxn ang="0">
                    <a:pos x="50" y="652"/>
                  </a:cxn>
                  <a:cxn ang="0">
                    <a:pos x="86" y="711"/>
                  </a:cxn>
                  <a:cxn ang="0">
                    <a:pos x="131" y="763"/>
                  </a:cxn>
                  <a:cxn ang="0">
                    <a:pos x="183" y="807"/>
                  </a:cxn>
                  <a:cxn ang="0">
                    <a:pos x="242" y="844"/>
                  </a:cxn>
                  <a:cxn ang="0">
                    <a:pos x="306" y="871"/>
                  </a:cxn>
                  <a:cxn ang="0">
                    <a:pos x="374" y="888"/>
                  </a:cxn>
                  <a:cxn ang="0">
                    <a:pos x="447" y="893"/>
                  </a:cxn>
                  <a:cxn ang="0">
                    <a:pos x="519" y="888"/>
                  </a:cxn>
                  <a:cxn ang="0">
                    <a:pos x="588" y="871"/>
                  </a:cxn>
                  <a:cxn ang="0">
                    <a:pos x="652" y="844"/>
                  </a:cxn>
                  <a:cxn ang="0">
                    <a:pos x="710" y="807"/>
                  </a:cxn>
                  <a:cxn ang="0">
                    <a:pos x="762" y="763"/>
                  </a:cxn>
                  <a:cxn ang="0">
                    <a:pos x="807" y="711"/>
                  </a:cxn>
                  <a:cxn ang="0">
                    <a:pos x="843" y="652"/>
                  </a:cxn>
                  <a:cxn ang="0">
                    <a:pos x="870" y="588"/>
                  </a:cxn>
                  <a:cxn ang="0">
                    <a:pos x="887" y="519"/>
                  </a:cxn>
                  <a:cxn ang="0">
                    <a:pos x="893" y="447"/>
                  </a:cxn>
                  <a:cxn ang="0">
                    <a:pos x="887" y="374"/>
                  </a:cxn>
                  <a:cxn ang="0">
                    <a:pos x="870" y="306"/>
                  </a:cxn>
                  <a:cxn ang="0">
                    <a:pos x="843" y="242"/>
                  </a:cxn>
                  <a:cxn ang="0">
                    <a:pos x="807" y="183"/>
                  </a:cxn>
                  <a:cxn ang="0">
                    <a:pos x="762" y="131"/>
                  </a:cxn>
                  <a:cxn ang="0">
                    <a:pos x="710" y="87"/>
                  </a:cxn>
                  <a:cxn ang="0">
                    <a:pos x="652" y="50"/>
                  </a:cxn>
                  <a:cxn ang="0">
                    <a:pos x="588" y="23"/>
                  </a:cxn>
                  <a:cxn ang="0">
                    <a:pos x="519" y="6"/>
                  </a:cxn>
                  <a:cxn ang="0">
                    <a:pos x="447" y="0"/>
                  </a:cxn>
                </a:cxnLst>
                <a:rect l="0" t="0" r="r" b="b"/>
                <a:pathLst>
                  <a:path w="893" h="893">
                    <a:moveTo>
                      <a:pt x="447" y="0"/>
                    </a:moveTo>
                    <a:lnTo>
                      <a:pt x="374" y="6"/>
                    </a:lnTo>
                    <a:lnTo>
                      <a:pt x="306" y="23"/>
                    </a:lnTo>
                    <a:lnTo>
                      <a:pt x="242" y="50"/>
                    </a:lnTo>
                    <a:lnTo>
                      <a:pt x="183" y="87"/>
                    </a:lnTo>
                    <a:lnTo>
                      <a:pt x="131" y="131"/>
                    </a:lnTo>
                    <a:lnTo>
                      <a:pt x="86" y="183"/>
                    </a:lnTo>
                    <a:lnTo>
                      <a:pt x="50" y="242"/>
                    </a:lnTo>
                    <a:lnTo>
                      <a:pt x="23" y="306"/>
                    </a:lnTo>
                    <a:lnTo>
                      <a:pt x="6" y="374"/>
                    </a:lnTo>
                    <a:lnTo>
                      <a:pt x="0" y="447"/>
                    </a:lnTo>
                    <a:lnTo>
                      <a:pt x="6" y="519"/>
                    </a:lnTo>
                    <a:lnTo>
                      <a:pt x="23" y="588"/>
                    </a:lnTo>
                    <a:lnTo>
                      <a:pt x="50" y="652"/>
                    </a:lnTo>
                    <a:lnTo>
                      <a:pt x="86" y="711"/>
                    </a:lnTo>
                    <a:lnTo>
                      <a:pt x="131" y="763"/>
                    </a:lnTo>
                    <a:lnTo>
                      <a:pt x="183" y="807"/>
                    </a:lnTo>
                    <a:lnTo>
                      <a:pt x="242" y="844"/>
                    </a:lnTo>
                    <a:lnTo>
                      <a:pt x="306" y="871"/>
                    </a:lnTo>
                    <a:lnTo>
                      <a:pt x="374" y="888"/>
                    </a:lnTo>
                    <a:lnTo>
                      <a:pt x="447" y="893"/>
                    </a:lnTo>
                    <a:lnTo>
                      <a:pt x="519" y="888"/>
                    </a:lnTo>
                    <a:lnTo>
                      <a:pt x="588" y="871"/>
                    </a:lnTo>
                    <a:lnTo>
                      <a:pt x="652" y="844"/>
                    </a:lnTo>
                    <a:lnTo>
                      <a:pt x="710" y="807"/>
                    </a:lnTo>
                    <a:lnTo>
                      <a:pt x="762" y="763"/>
                    </a:lnTo>
                    <a:lnTo>
                      <a:pt x="807" y="711"/>
                    </a:lnTo>
                    <a:lnTo>
                      <a:pt x="843" y="652"/>
                    </a:lnTo>
                    <a:lnTo>
                      <a:pt x="870" y="588"/>
                    </a:lnTo>
                    <a:lnTo>
                      <a:pt x="887" y="519"/>
                    </a:lnTo>
                    <a:lnTo>
                      <a:pt x="893" y="447"/>
                    </a:lnTo>
                    <a:lnTo>
                      <a:pt x="887" y="374"/>
                    </a:lnTo>
                    <a:lnTo>
                      <a:pt x="870" y="306"/>
                    </a:lnTo>
                    <a:lnTo>
                      <a:pt x="843" y="242"/>
                    </a:lnTo>
                    <a:lnTo>
                      <a:pt x="807" y="183"/>
                    </a:lnTo>
                    <a:lnTo>
                      <a:pt x="762" y="131"/>
                    </a:lnTo>
                    <a:lnTo>
                      <a:pt x="710" y="87"/>
                    </a:lnTo>
                    <a:lnTo>
                      <a:pt x="652" y="50"/>
                    </a:lnTo>
                    <a:lnTo>
                      <a:pt x="588" y="23"/>
                    </a:lnTo>
                    <a:lnTo>
                      <a:pt x="519" y="6"/>
                    </a:lnTo>
                    <a:lnTo>
                      <a:pt x="447" y="0"/>
                    </a:lnTo>
                    <a:close/>
                  </a:path>
                </a:pathLst>
              </a:custGeom>
              <a:solidFill>
                <a:srgbClr val="AFCA0A">
                  <a:alpha val="39999"/>
                </a:srgbClr>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4" name="Freeform 8"/>
              <p:cNvSpPr>
                <a:spLocks/>
              </p:cNvSpPr>
              <p:nvPr/>
            </p:nvSpPr>
            <p:spPr bwMode="auto">
              <a:xfrm>
                <a:off x="5468" y="2986"/>
                <a:ext cx="893" cy="893"/>
              </a:xfrm>
              <a:custGeom>
                <a:avLst/>
                <a:gdLst/>
                <a:ahLst/>
                <a:cxnLst>
                  <a:cxn ang="0">
                    <a:pos x="446" y="0"/>
                  </a:cxn>
                  <a:cxn ang="0">
                    <a:pos x="374" y="6"/>
                  </a:cxn>
                  <a:cxn ang="0">
                    <a:pos x="305" y="23"/>
                  </a:cxn>
                  <a:cxn ang="0">
                    <a:pos x="241" y="50"/>
                  </a:cxn>
                  <a:cxn ang="0">
                    <a:pos x="183" y="87"/>
                  </a:cxn>
                  <a:cxn ang="0">
                    <a:pos x="131" y="131"/>
                  </a:cxn>
                  <a:cxn ang="0">
                    <a:pos x="86" y="183"/>
                  </a:cxn>
                  <a:cxn ang="0">
                    <a:pos x="50" y="242"/>
                  </a:cxn>
                  <a:cxn ang="0">
                    <a:pos x="23" y="306"/>
                  </a:cxn>
                  <a:cxn ang="0">
                    <a:pos x="6" y="374"/>
                  </a:cxn>
                  <a:cxn ang="0">
                    <a:pos x="0" y="447"/>
                  </a:cxn>
                  <a:cxn ang="0">
                    <a:pos x="6" y="519"/>
                  </a:cxn>
                  <a:cxn ang="0">
                    <a:pos x="23" y="588"/>
                  </a:cxn>
                  <a:cxn ang="0">
                    <a:pos x="50" y="652"/>
                  </a:cxn>
                  <a:cxn ang="0">
                    <a:pos x="86" y="711"/>
                  </a:cxn>
                  <a:cxn ang="0">
                    <a:pos x="131" y="763"/>
                  </a:cxn>
                  <a:cxn ang="0">
                    <a:pos x="183" y="807"/>
                  </a:cxn>
                  <a:cxn ang="0">
                    <a:pos x="241" y="844"/>
                  </a:cxn>
                  <a:cxn ang="0">
                    <a:pos x="305" y="871"/>
                  </a:cxn>
                  <a:cxn ang="0">
                    <a:pos x="374" y="888"/>
                  </a:cxn>
                  <a:cxn ang="0">
                    <a:pos x="446" y="893"/>
                  </a:cxn>
                  <a:cxn ang="0">
                    <a:pos x="519" y="888"/>
                  </a:cxn>
                  <a:cxn ang="0">
                    <a:pos x="588" y="871"/>
                  </a:cxn>
                  <a:cxn ang="0">
                    <a:pos x="652" y="844"/>
                  </a:cxn>
                  <a:cxn ang="0">
                    <a:pos x="710" y="807"/>
                  </a:cxn>
                  <a:cxn ang="0">
                    <a:pos x="762" y="763"/>
                  </a:cxn>
                  <a:cxn ang="0">
                    <a:pos x="807" y="711"/>
                  </a:cxn>
                  <a:cxn ang="0">
                    <a:pos x="843" y="652"/>
                  </a:cxn>
                  <a:cxn ang="0">
                    <a:pos x="870" y="588"/>
                  </a:cxn>
                  <a:cxn ang="0">
                    <a:pos x="887" y="519"/>
                  </a:cxn>
                  <a:cxn ang="0">
                    <a:pos x="893" y="447"/>
                  </a:cxn>
                  <a:cxn ang="0">
                    <a:pos x="887" y="374"/>
                  </a:cxn>
                  <a:cxn ang="0">
                    <a:pos x="870" y="306"/>
                  </a:cxn>
                  <a:cxn ang="0">
                    <a:pos x="843" y="242"/>
                  </a:cxn>
                  <a:cxn ang="0">
                    <a:pos x="807" y="183"/>
                  </a:cxn>
                  <a:cxn ang="0">
                    <a:pos x="762" y="131"/>
                  </a:cxn>
                  <a:cxn ang="0">
                    <a:pos x="710" y="87"/>
                  </a:cxn>
                  <a:cxn ang="0">
                    <a:pos x="652" y="50"/>
                  </a:cxn>
                  <a:cxn ang="0">
                    <a:pos x="588" y="23"/>
                  </a:cxn>
                  <a:cxn ang="0">
                    <a:pos x="519" y="6"/>
                  </a:cxn>
                  <a:cxn ang="0">
                    <a:pos x="446" y="0"/>
                  </a:cxn>
                </a:cxnLst>
                <a:rect l="0" t="0" r="r" b="b"/>
                <a:pathLst>
                  <a:path w="893" h="893">
                    <a:moveTo>
                      <a:pt x="446" y="0"/>
                    </a:moveTo>
                    <a:lnTo>
                      <a:pt x="374" y="6"/>
                    </a:lnTo>
                    <a:lnTo>
                      <a:pt x="305" y="23"/>
                    </a:lnTo>
                    <a:lnTo>
                      <a:pt x="241" y="50"/>
                    </a:lnTo>
                    <a:lnTo>
                      <a:pt x="183" y="87"/>
                    </a:lnTo>
                    <a:lnTo>
                      <a:pt x="131" y="131"/>
                    </a:lnTo>
                    <a:lnTo>
                      <a:pt x="86" y="183"/>
                    </a:lnTo>
                    <a:lnTo>
                      <a:pt x="50" y="242"/>
                    </a:lnTo>
                    <a:lnTo>
                      <a:pt x="23" y="306"/>
                    </a:lnTo>
                    <a:lnTo>
                      <a:pt x="6" y="374"/>
                    </a:lnTo>
                    <a:lnTo>
                      <a:pt x="0" y="447"/>
                    </a:lnTo>
                    <a:lnTo>
                      <a:pt x="6" y="519"/>
                    </a:lnTo>
                    <a:lnTo>
                      <a:pt x="23" y="588"/>
                    </a:lnTo>
                    <a:lnTo>
                      <a:pt x="50" y="652"/>
                    </a:lnTo>
                    <a:lnTo>
                      <a:pt x="86" y="711"/>
                    </a:lnTo>
                    <a:lnTo>
                      <a:pt x="131" y="763"/>
                    </a:lnTo>
                    <a:lnTo>
                      <a:pt x="183" y="807"/>
                    </a:lnTo>
                    <a:lnTo>
                      <a:pt x="241" y="844"/>
                    </a:lnTo>
                    <a:lnTo>
                      <a:pt x="305" y="871"/>
                    </a:lnTo>
                    <a:lnTo>
                      <a:pt x="374" y="888"/>
                    </a:lnTo>
                    <a:lnTo>
                      <a:pt x="446" y="893"/>
                    </a:lnTo>
                    <a:lnTo>
                      <a:pt x="519" y="888"/>
                    </a:lnTo>
                    <a:lnTo>
                      <a:pt x="588" y="871"/>
                    </a:lnTo>
                    <a:lnTo>
                      <a:pt x="652" y="844"/>
                    </a:lnTo>
                    <a:lnTo>
                      <a:pt x="710" y="807"/>
                    </a:lnTo>
                    <a:lnTo>
                      <a:pt x="762" y="763"/>
                    </a:lnTo>
                    <a:lnTo>
                      <a:pt x="807" y="711"/>
                    </a:lnTo>
                    <a:lnTo>
                      <a:pt x="843" y="652"/>
                    </a:lnTo>
                    <a:lnTo>
                      <a:pt x="870" y="588"/>
                    </a:lnTo>
                    <a:lnTo>
                      <a:pt x="887" y="519"/>
                    </a:lnTo>
                    <a:lnTo>
                      <a:pt x="893" y="447"/>
                    </a:lnTo>
                    <a:lnTo>
                      <a:pt x="887" y="374"/>
                    </a:lnTo>
                    <a:lnTo>
                      <a:pt x="870" y="306"/>
                    </a:lnTo>
                    <a:lnTo>
                      <a:pt x="843" y="242"/>
                    </a:lnTo>
                    <a:lnTo>
                      <a:pt x="807" y="183"/>
                    </a:lnTo>
                    <a:lnTo>
                      <a:pt x="762" y="131"/>
                    </a:lnTo>
                    <a:lnTo>
                      <a:pt x="710" y="87"/>
                    </a:lnTo>
                    <a:lnTo>
                      <a:pt x="652" y="50"/>
                    </a:lnTo>
                    <a:lnTo>
                      <a:pt x="588" y="23"/>
                    </a:lnTo>
                    <a:lnTo>
                      <a:pt x="519" y="6"/>
                    </a:lnTo>
                    <a:lnTo>
                      <a:pt x="446" y="0"/>
                    </a:lnTo>
                    <a:close/>
                  </a:path>
                </a:pathLst>
              </a:custGeom>
              <a:solidFill>
                <a:srgbClr val="AFCA0A">
                  <a:alpha val="39999"/>
                </a:srgbClr>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5" name="Freeform 9"/>
              <p:cNvSpPr>
                <a:spLocks/>
              </p:cNvSpPr>
              <p:nvPr/>
            </p:nvSpPr>
            <p:spPr bwMode="auto">
              <a:xfrm>
                <a:off x="5113" y="3907"/>
                <a:ext cx="893" cy="893"/>
              </a:xfrm>
              <a:custGeom>
                <a:avLst/>
                <a:gdLst/>
                <a:ahLst/>
                <a:cxnLst>
                  <a:cxn ang="0">
                    <a:pos x="446" y="0"/>
                  </a:cxn>
                  <a:cxn ang="0">
                    <a:pos x="374" y="6"/>
                  </a:cxn>
                  <a:cxn ang="0">
                    <a:pos x="305" y="22"/>
                  </a:cxn>
                  <a:cxn ang="0">
                    <a:pos x="241" y="50"/>
                  </a:cxn>
                  <a:cxn ang="0">
                    <a:pos x="182" y="86"/>
                  </a:cxn>
                  <a:cxn ang="0">
                    <a:pos x="130" y="130"/>
                  </a:cxn>
                  <a:cxn ang="0">
                    <a:pos x="86" y="183"/>
                  </a:cxn>
                  <a:cxn ang="0">
                    <a:pos x="50" y="241"/>
                  </a:cxn>
                  <a:cxn ang="0">
                    <a:pos x="22" y="305"/>
                  </a:cxn>
                  <a:cxn ang="0">
                    <a:pos x="6" y="374"/>
                  </a:cxn>
                  <a:cxn ang="0">
                    <a:pos x="0" y="446"/>
                  </a:cxn>
                  <a:cxn ang="0">
                    <a:pos x="6" y="519"/>
                  </a:cxn>
                  <a:cxn ang="0">
                    <a:pos x="22" y="587"/>
                  </a:cxn>
                  <a:cxn ang="0">
                    <a:pos x="50" y="651"/>
                  </a:cxn>
                  <a:cxn ang="0">
                    <a:pos x="86" y="710"/>
                  </a:cxn>
                  <a:cxn ang="0">
                    <a:pos x="130" y="762"/>
                  </a:cxn>
                  <a:cxn ang="0">
                    <a:pos x="182" y="806"/>
                  </a:cxn>
                  <a:cxn ang="0">
                    <a:pos x="241" y="843"/>
                  </a:cxn>
                  <a:cxn ang="0">
                    <a:pos x="305" y="870"/>
                  </a:cxn>
                  <a:cxn ang="0">
                    <a:pos x="374" y="887"/>
                  </a:cxn>
                  <a:cxn ang="0">
                    <a:pos x="446" y="893"/>
                  </a:cxn>
                  <a:cxn ang="0">
                    <a:pos x="519" y="887"/>
                  </a:cxn>
                  <a:cxn ang="0">
                    <a:pos x="587" y="870"/>
                  </a:cxn>
                  <a:cxn ang="0">
                    <a:pos x="651" y="843"/>
                  </a:cxn>
                  <a:cxn ang="0">
                    <a:pos x="710" y="806"/>
                  </a:cxn>
                  <a:cxn ang="0">
                    <a:pos x="762" y="762"/>
                  </a:cxn>
                  <a:cxn ang="0">
                    <a:pos x="806" y="710"/>
                  </a:cxn>
                  <a:cxn ang="0">
                    <a:pos x="843" y="651"/>
                  </a:cxn>
                  <a:cxn ang="0">
                    <a:pos x="870" y="587"/>
                  </a:cxn>
                  <a:cxn ang="0">
                    <a:pos x="887" y="519"/>
                  </a:cxn>
                  <a:cxn ang="0">
                    <a:pos x="893" y="446"/>
                  </a:cxn>
                  <a:cxn ang="0">
                    <a:pos x="887" y="374"/>
                  </a:cxn>
                  <a:cxn ang="0">
                    <a:pos x="870" y="305"/>
                  </a:cxn>
                  <a:cxn ang="0">
                    <a:pos x="843" y="241"/>
                  </a:cxn>
                  <a:cxn ang="0">
                    <a:pos x="806" y="183"/>
                  </a:cxn>
                  <a:cxn ang="0">
                    <a:pos x="762" y="130"/>
                  </a:cxn>
                  <a:cxn ang="0">
                    <a:pos x="710" y="86"/>
                  </a:cxn>
                  <a:cxn ang="0">
                    <a:pos x="651" y="50"/>
                  </a:cxn>
                  <a:cxn ang="0">
                    <a:pos x="587" y="22"/>
                  </a:cxn>
                  <a:cxn ang="0">
                    <a:pos x="519" y="6"/>
                  </a:cxn>
                  <a:cxn ang="0">
                    <a:pos x="446" y="0"/>
                  </a:cxn>
                </a:cxnLst>
                <a:rect l="0" t="0" r="r" b="b"/>
                <a:pathLst>
                  <a:path w="893" h="893">
                    <a:moveTo>
                      <a:pt x="446" y="0"/>
                    </a:moveTo>
                    <a:lnTo>
                      <a:pt x="374" y="6"/>
                    </a:lnTo>
                    <a:lnTo>
                      <a:pt x="305" y="22"/>
                    </a:lnTo>
                    <a:lnTo>
                      <a:pt x="241" y="50"/>
                    </a:lnTo>
                    <a:lnTo>
                      <a:pt x="182" y="86"/>
                    </a:lnTo>
                    <a:lnTo>
                      <a:pt x="130" y="130"/>
                    </a:lnTo>
                    <a:lnTo>
                      <a:pt x="86" y="183"/>
                    </a:lnTo>
                    <a:lnTo>
                      <a:pt x="50" y="241"/>
                    </a:lnTo>
                    <a:lnTo>
                      <a:pt x="22" y="305"/>
                    </a:lnTo>
                    <a:lnTo>
                      <a:pt x="6" y="374"/>
                    </a:lnTo>
                    <a:lnTo>
                      <a:pt x="0" y="446"/>
                    </a:lnTo>
                    <a:lnTo>
                      <a:pt x="6" y="519"/>
                    </a:lnTo>
                    <a:lnTo>
                      <a:pt x="22" y="587"/>
                    </a:lnTo>
                    <a:lnTo>
                      <a:pt x="50" y="651"/>
                    </a:lnTo>
                    <a:lnTo>
                      <a:pt x="86" y="710"/>
                    </a:lnTo>
                    <a:lnTo>
                      <a:pt x="130" y="762"/>
                    </a:lnTo>
                    <a:lnTo>
                      <a:pt x="182" y="806"/>
                    </a:lnTo>
                    <a:lnTo>
                      <a:pt x="241" y="843"/>
                    </a:lnTo>
                    <a:lnTo>
                      <a:pt x="305" y="870"/>
                    </a:lnTo>
                    <a:lnTo>
                      <a:pt x="374" y="887"/>
                    </a:lnTo>
                    <a:lnTo>
                      <a:pt x="446" y="893"/>
                    </a:lnTo>
                    <a:lnTo>
                      <a:pt x="519" y="887"/>
                    </a:lnTo>
                    <a:lnTo>
                      <a:pt x="587" y="870"/>
                    </a:lnTo>
                    <a:lnTo>
                      <a:pt x="651" y="843"/>
                    </a:lnTo>
                    <a:lnTo>
                      <a:pt x="710" y="806"/>
                    </a:lnTo>
                    <a:lnTo>
                      <a:pt x="762" y="762"/>
                    </a:lnTo>
                    <a:lnTo>
                      <a:pt x="806" y="710"/>
                    </a:lnTo>
                    <a:lnTo>
                      <a:pt x="843" y="651"/>
                    </a:lnTo>
                    <a:lnTo>
                      <a:pt x="870" y="587"/>
                    </a:lnTo>
                    <a:lnTo>
                      <a:pt x="887" y="519"/>
                    </a:lnTo>
                    <a:lnTo>
                      <a:pt x="893" y="446"/>
                    </a:lnTo>
                    <a:lnTo>
                      <a:pt x="887" y="374"/>
                    </a:lnTo>
                    <a:lnTo>
                      <a:pt x="870" y="305"/>
                    </a:lnTo>
                    <a:lnTo>
                      <a:pt x="843" y="241"/>
                    </a:lnTo>
                    <a:lnTo>
                      <a:pt x="806" y="183"/>
                    </a:lnTo>
                    <a:lnTo>
                      <a:pt x="762" y="130"/>
                    </a:lnTo>
                    <a:lnTo>
                      <a:pt x="710" y="86"/>
                    </a:lnTo>
                    <a:lnTo>
                      <a:pt x="651" y="50"/>
                    </a:lnTo>
                    <a:lnTo>
                      <a:pt x="587" y="22"/>
                    </a:lnTo>
                    <a:lnTo>
                      <a:pt x="519" y="6"/>
                    </a:lnTo>
                    <a:lnTo>
                      <a:pt x="446" y="0"/>
                    </a:lnTo>
                    <a:close/>
                  </a:path>
                </a:pathLst>
              </a:custGeom>
              <a:solidFill>
                <a:srgbClr val="AFCA0A">
                  <a:alpha val="39999"/>
                </a:srgbClr>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6" name="Freeform 10"/>
              <p:cNvSpPr>
                <a:spLocks/>
              </p:cNvSpPr>
              <p:nvPr/>
            </p:nvSpPr>
            <p:spPr bwMode="auto">
              <a:xfrm>
                <a:off x="3894" y="3886"/>
                <a:ext cx="893" cy="893"/>
              </a:xfrm>
              <a:custGeom>
                <a:avLst/>
                <a:gdLst/>
                <a:ahLst/>
                <a:cxnLst>
                  <a:cxn ang="0">
                    <a:pos x="446" y="0"/>
                  </a:cxn>
                  <a:cxn ang="0">
                    <a:pos x="374" y="6"/>
                  </a:cxn>
                  <a:cxn ang="0">
                    <a:pos x="305" y="23"/>
                  </a:cxn>
                  <a:cxn ang="0">
                    <a:pos x="241" y="50"/>
                  </a:cxn>
                  <a:cxn ang="0">
                    <a:pos x="183" y="87"/>
                  </a:cxn>
                  <a:cxn ang="0">
                    <a:pos x="131" y="131"/>
                  </a:cxn>
                  <a:cxn ang="0">
                    <a:pos x="86" y="183"/>
                  </a:cxn>
                  <a:cxn ang="0">
                    <a:pos x="50" y="242"/>
                  </a:cxn>
                  <a:cxn ang="0">
                    <a:pos x="23" y="306"/>
                  </a:cxn>
                  <a:cxn ang="0">
                    <a:pos x="6" y="374"/>
                  </a:cxn>
                  <a:cxn ang="0">
                    <a:pos x="0" y="447"/>
                  </a:cxn>
                  <a:cxn ang="0">
                    <a:pos x="6" y="519"/>
                  </a:cxn>
                  <a:cxn ang="0">
                    <a:pos x="23" y="588"/>
                  </a:cxn>
                  <a:cxn ang="0">
                    <a:pos x="50" y="652"/>
                  </a:cxn>
                  <a:cxn ang="0">
                    <a:pos x="86" y="711"/>
                  </a:cxn>
                  <a:cxn ang="0">
                    <a:pos x="131" y="763"/>
                  </a:cxn>
                  <a:cxn ang="0">
                    <a:pos x="183" y="807"/>
                  </a:cxn>
                  <a:cxn ang="0">
                    <a:pos x="241" y="844"/>
                  </a:cxn>
                  <a:cxn ang="0">
                    <a:pos x="305" y="871"/>
                  </a:cxn>
                  <a:cxn ang="0">
                    <a:pos x="374" y="888"/>
                  </a:cxn>
                  <a:cxn ang="0">
                    <a:pos x="446" y="893"/>
                  </a:cxn>
                  <a:cxn ang="0">
                    <a:pos x="519" y="888"/>
                  </a:cxn>
                  <a:cxn ang="0">
                    <a:pos x="587" y="871"/>
                  </a:cxn>
                  <a:cxn ang="0">
                    <a:pos x="651" y="844"/>
                  </a:cxn>
                  <a:cxn ang="0">
                    <a:pos x="710" y="807"/>
                  </a:cxn>
                  <a:cxn ang="0">
                    <a:pos x="762" y="763"/>
                  </a:cxn>
                  <a:cxn ang="0">
                    <a:pos x="807" y="711"/>
                  </a:cxn>
                  <a:cxn ang="0">
                    <a:pos x="843" y="652"/>
                  </a:cxn>
                  <a:cxn ang="0">
                    <a:pos x="870" y="588"/>
                  </a:cxn>
                  <a:cxn ang="0">
                    <a:pos x="887" y="519"/>
                  </a:cxn>
                  <a:cxn ang="0">
                    <a:pos x="893" y="447"/>
                  </a:cxn>
                  <a:cxn ang="0">
                    <a:pos x="887" y="374"/>
                  </a:cxn>
                  <a:cxn ang="0">
                    <a:pos x="870" y="306"/>
                  </a:cxn>
                  <a:cxn ang="0">
                    <a:pos x="843" y="242"/>
                  </a:cxn>
                  <a:cxn ang="0">
                    <a:pos x="807" y="183"/>
                  </a:cxn>
                  <a:cxn ang="0">
                    <a:pos x="762" y="131"/>
                  </a:cxn>
                  <a:cxn ang="0">
                    <a:pos x="710" y="87"/>
                  </a:cxn>
                  <a:cxn ang="0">
                    <a:pos x="651" y="50"/>
                  </a:cxn>
                  <a:cxn ang="0">
                    <a:pos x="587" y="23"/>
                  </a:cxn>
                  <a:cxn ang="0">
                    <a:pos x="519" y="6"/>
                  </a:cxn>
                  <a:cxn ang="0">
                    <a:pos x="446" y="0"/>
                  </a:cxn>
                </a:cxnLst>
                <a:rect l="0" t="0" r="r" b="b"/>
                <a:pathLst>
                  <a:path w="893" h="893">
                    <a:moveTo>
                      <a:pt x="446" y="0"/>
                    </a:moveTo>
                    <a:lnTo>
                      <a:pt x="374" y="6"/>
                    </a:lnTo>
                    <a:lnTo>
                      <a:pt x="305" y="23"/>
                    </a:lnTo>
                    <a:lnTo>
                      <a:pt x="241" y="50"/>
                    </a:lnTo>
                    <a:lnTo>
                      <a:pt x="183" y="87"/>
                    </a:lnTo>
                    <a:lnTo>
                      <a:pt x="131" y="131"/>
                    </a:lnTo>
                    <a:lnTo>
                      <a:pt x="86" y="183"/>
                    </a:lnTo>
                    <a:lnTo>
                      <a:pt x="50" y="242"/>
                    </a:lnTo>
                    <a:lnTo>
                      <a:pt x="23" y="306"/>
                    </a:lnTo>
                    <a:lnTo>
                      <a:pt x="6" y="374"/>
                    </a:lnTo>
                    <a:lnTo>
                      <a:pt x="0" y="447"/>
                    </a:lnTo>
                    <a:lnTo>
                      <a:pt x="6" y="519"/>
                    </a:lnTo>
                    <a:lnTo>
                      <a:pt x="23" y="588"/>
                    </a:lnTo>
                    <a:lnTo>
                      <a:pt x="50" y="652"/>
                    </a:lnTo>
                    <a:lnTo>
                      <a:pt x="86" y="711"/>
                    </a:lnTo>
                    <a:lnTo>
                      <a:pt x="131" y="763"/>
                    </a:lnTo>
                    <a:lnTo>
                      <a:pt x="183" y="807"/>
                    </a:lnTo>
                    <a:lnTo>
                      <a:pt x="241" y="844"/>
                    </a:lnTo>
                    <a:lnTo>
                      <a:pt x="305" y="871"/>
                    </a:lnTo>
                    <a:lnTo>
                      <a:pt x="374" y="888"/>
                    </a:lnTo>
                    <a:lnTo>
                      <a:pt x="446" y="893"/>
                    </a:lnTo>
                    <a:lnTo>
                      <a:pt x="519" y="888"/>
                    </a:lnTo>
                    <a:lnTo>
                      <a:pt x="587" y="871"/>
                    </a:lnTo>
                    <a:lnTo>
                      <a:pt x="651" y="844"/>
                    </a:lnTo>
                    <a:lnTo>
                      <a:pt x="710" y="807"/>
                    </a:lnTo>
                    <a:lnTo>
                      <a:pt x="762" y="763"/>
                    </a:lnTo>
                    <a:lnTo>
                      <a:pt x="807" y="711"/>
                    </a:lnTo>
                    <a:lnTo>
                      <a:pt x="843" y="652"/>
                    </a:lnTo>
                    <a:lnTo>
                      <a:pt x="870" y="588"/>
                    </a:lnTo>
                    <a:lnTo>
                      <a:pt x="887" y="519"/>
                    </a:lnTo>
                    <a:lnTo>
                      <a:pt x="893" y="447"/>
                    </a:lnTo>
                    <a:lnTo>
                      <a:pt x="887" y="374"/>
                    </a:lnTo>
                    <a:lnTo>
                      <a:pt x="870" y="306"/>
                    </a:lnTo>
                    <a:lnTo>
                      <a:pt x="843" y="242"/>
                    </a:lnTo>
                    <a:lnTo>
                      <a:pt x="807" y="183"/>
                    </a:lnTo>
                    <a:lnTo>
                      <a:pt x="762" y="131"/>
                    </a:lnTo>
                    <a:lnTo>
                      <a:pt x="710" y="87"/>
                    </a:lnTo>
                    <a:lnTo>
                      <a:pt x="651" y="50"/>
                    </a:lnTo>
                    <a:lnTo>
                      <a:pt x="587" y="23"/>
                    </a:lnTo>
                    <a:lnTo>
                      <a:pt x="519" y="6"/>
                    </a:lnTo>
                    <a:lnTo>
                      <a:pt x="446" y="0"/>
                    </a:lnTo>
                    <a:close/>
                  </a:path>
                </a:pathLst>
              </a:custGeom>
              <a:solidFill>
                <a:srgbClr val="AFCA0A">
                  <a:alpha val="39999"/>
                </a:srgbClr>
              </a:solidFill>
              <a:ln w="9525">
                <a:noFill/>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7" name="Rectangle 11"/>
              <p:cNvSpPr>
                <a:spLocks noChangeArrowheads="1"/>
              </p:cNvSpPr>
              <p:nvPr/>
            </p:nvSpPr>
            <p:spPr bwMode="auto">
              <a:xfrm>
                <a:off x="4050" y="1786"/>
                <a:ext cx="2594" cy="780"/>
              </a:xfrm>
              <a:prstGeom prst="rect">
                <a:avLst/>
              </a:prstGeom>
              <a:noFill/>
              <a:ln w="7201">
                <a:solidFill>
                  <a:srgbClr val="AFCA0A"/>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588" name="Freeform 12"/>
              <p:cNvSpPr>
                <a:spLocks/>
              </p:cNvSpPr>
              <p:nvPr/>
            </p:nvSpPr>
            <p:spPr bwMode="auto">
              <a:xfrm>
                <a:off x="3710" y="2977"/>
                <a:ext cx="893" cy="893"/>
              </a:xfrm>
              <a:custGeom>
                <a:avLst/>
                <a:gdLst/>
                <a:ahLst/>
                <a:cxnLst>
                  <a:cxn ang="0">
                    <a:pos x="446" y="893"/>
                  </a:cxn>
                  <a:cxn ang="0">
                    <a:pos x="518" y="887"/>
                  </a:cxn>
                  <a:cxn ang="0">
                    <a:pos x="587" y="870"/>
                  </a:cxn>
                  <a:cxn ang="0">
                    <a:pos x="651" y="843"/>
                  </a:cxn>
                  <a:cxn ang="0">
                    <a:pos x="710" y="807"/>
                  </a:cxn>
                  <a:cxn ang="0">
                    <a:pos x="762" y="762"/>
                  </a:cxn>
                  <a:cxn ang="0">
                    <a:pos x="806" y="710"/>
                  </a:cxn>
                  <a:cxn ang="0">
                    <a:pos x="843" y="652"/>
                  </a:cxn>
                  <a:cxn ang="0">
                    <a:pos x="870" y="588"/>
                  </a:cxn>
                  <a:cxn ang="0">
                    <a:pos x="887" y="519"/>
                  </a:cxn>
                  <a:cxn ang="0">
                    <a:pos x="892" y="446"/>
                  </a:cxn>
                  <a:cxn ang="0">
                    <a:pos x="887" y="374"/>
                  </a:cxn>
                  <a:cxn ang="0">
                    <a:pos x="870" y="305"/>
                  </a:cxn>
                  <a:cxn ang="0">
                    <a:pos x="843" y="241"/>
                  </a:cxn>
                  <a:cxn ang="0">
                    <a:pos x="806" y="183"/>
                  </a:cxn>
                  <a:cxn ang="0">
                    <a:pos x="762" y="131"/>
                  </a:cxn>
                  <a:cxn ang="0">
                    <a:pos x="710" y="86"/>
                  </a:cxn>
                  <a:cxn ang="0">
                    <a:pos x="651" y="50"/>
                  </a:cxn>
                  <a:cxn ang="0">
                    <a:pos x="587" y="23"/>
                  </a:cxn>
                  <a:cxn ang="0">
                    <a:pos x="518" y="6"/>
                  </a:cxn>
                  <a:cxn ang="0">
                    <a:pos x="446" y="0"/>
                  </a:cxn>
                  <a:cxn ang="0">
                    <a:pos x="374" y="6"/>
                  </a:cxn>
                  <a:cxn ang="0">
                    <a:pos x="305" y="23"/>
                  </a:cxn>
                  <a:cxn ang="0">
                    <a:pos x="241" y="50"/>
                  </a:cxn>
                  <a:cxn ang="0">
                    <a:pos x="182" y="86"/>
                  </a:cxn>
                  <a:cxn ang="0">
                    <a:pos x="130" y="131"/>
                  </a:cxn>
                  <a:cxn ang="0">
                    <a:pos x="86" y="183"/>
                  </a:cxn>
                  <a:cxn ang="0">
                    <a:pos x="49" y="241"/>
                  </a:cxn>
                  <a:cxn ang="0">
                    <a:pos x="22" y="305"/>
                  </a:cxn>
                  <a:cxn ang="0">
                    <a:pos x="5" y="374"/>
                  </a:cxn>
                  <a:cxn ang="0">
                    <a:pos x="0" y="446"/>
                  </a:cxn>
                  <a:cxn ang="0">
                    <a:pos x="5" y="519"/>
                  </a:cxn>
                  <a:cxn ang="0">
                    <a:pos x="22" y="588"/>
                  </a:cxn>
                  <a:cxn ang="0">
                    <a:pos x="49" y="652"/>
                  </a:cxn>
                  <a:cxn ang="0">
                    <a:pos x="86" y="710"/>
                  </a:cxn>
                  <a:cxn ang="0">
                    <a:pos x="130" y="762"/>
                  </a:cxn>
                  <a:cxn ang="0">
                    <a:pos x="182" y="807"/>
                  </a:cxn>
                  <a:cxn ang="0">
                    <a:pos x="241" y="843"/>
                  </a:cxn>
                  <a:cxn ang="0">
                    <a:pos x="305" y="870"/>
                  </a:cxn>
                  <a:cxn ang="0">
                    <a:pos x="374" y="887"/>
                  </a:cxn>
                  <a:cxn ang="0">
                    <a:pos x="446" y="893"/>
                  </a:cxn>
                </a:cxnLst>
                <a:rect l="0" t="0" r="r" b="b"/>
                <a:pathLst>
                  <a:path w="893" h="893">
                    <a:moveTo>
                      <a:pt x="446" y="893"/>
                    </a:moveTo>
                    <a:lnTo>
                      <a:pt x="518" y="887"/>
                    </a:lnTo>
                    <a:lnTo>
                      <a:pt x="587" y="870"/>
                    </a:lnTo>
                    <a:lnTo>
                      <a:pt x="651" y="843"/>
                    </a:lnTo>
                    <a:lnTo>
                      <a:pt x="710" y="807"/>
                    </a:lnTo>
                    <a:lnTo>
                      <a:pt x="762" y="762"/>
                    </a:lnTo>
                    <a:lnTo>
                      <a:pt x="806" y="710"/>
                    </a:lnTo>
                    <a:lnTo>
                      <a:pt x="843" y="652"/>
                    </a:lnTo>
                    <a:lnTo>
                      <a:pt x="870" y="588"/>
                    </a:lnTo>
                    <a:lnTo>
                      <a:pt x="887" y="519"/>
                    </a:lnTo>
                    <a:lnTo>
                      <a:pt x="892" y="446"/>
                    </a:lnTo>
                    <a:lnTo>
                      <a:pt x="887" y="374"/>
                    </a:lnTo>
                    <a:lnTo>
                      <a:pt x="870" y="305"/>
                    </a:lnTo>
                    <a:lnTo>
                      <a:pt x="843" y="241"/>
                    </a:lnTo>
                    <a:lnTo>
                      <a:pt x="806" y="183"/>
                    </a:lnTo>
                    <a:lnTo>
                      <a:pt x="762" y="131"/>
                    </a:lnTo>
                    <a:lnTo>
                      <a:pt x="710" y="86"/>
                    </a:lnTo>
                    <a:lnTo>
                      <a:pt x="651" y="50"/>
                    </a:lnTo>
                    <a:lnTo>
                      <a:pt x="587" y="23"/>
                    </a:lnTo>
                    <a:lnTo>
                      <a:pt x="518" y="6"/>
                    </a:lnTo>
                    <a:lnTo>
                      <a:pt x="446" y="0"/>
                    </a:lnTo>
                    <a:lnTo>
                      <a:pt x="374" y="6"/>
                    </a:lnTo>
                    <a:lnTo>
                      <a:pt x="305" y="23"/>
                    </a:lnTo>
                    <a:lnTo>
                      <a:pt x="241" y="50"/>
                    </a:lnTo>
                    <a:lnTo>
                      <a:pt x="182" y="86"/>
                    </a:lnTo>
                    <a:lnTo>
                      <a:pt x="130" y="131"/>
                    </a:lnTo>
                    <a:lnTo>
                      <a:pt x="86" y="183"/>
                    </a:lnTo>
                    <a:lnTo>
                      <a:pt x="49" y="241"/>
                    </a:lnTo>
                    <a:lnTo>
                      <a:pt x="22" y="305"/>
                    </a:lnTo>
                    <a:lnTo>
                      <a:pt x="5" y="374"/>
                    </a:lnTo>
                    <a:lnTo>
                      <a:pt x="0" y="446"/>
                    </a:lnTo>
                    <a:lnTo>
                      <a:pt x="5" y="519"/>
                    </a:lnTo>
                    <a:lnTo>
                      <a:pt x="22" y="588"/>
                    </a:lnTo>
                    <a:lnTo>
                      <a:pt x="49" y="652"/>
                    </a:lnTo>
                    <a:lnTo>
                      <a:pt x="86" y="710"/>
                    </a:lnTo>
                    <a:lnTo>
                      <a:pt x="130" y="762"/>
                    </a:lnTo>
                    <a:lnTo>
                      <a:pt x="182" y="807"/>
                    </a:lnTo>
                    <a:lnTo>
                      <a:pt x="241" y="843"/>
                    </a:lnTo>
                    <a:lnTo>
                      <a:pt x="305" y="870"/>
                    </a:lnTo>
                    <a:lnTo>
                      <a:pt x="374" y="887"/>
                    </a:lnTo>
                    <a:lnTo>
                      <a:pt x="446" y="893"/>
                    </a:lnTo>
                    <a:close/>
                  </a:path>
                </a:pathLst>
              </a:custGeom>
              <a:noFill/>
              <a:ln w="7201">
                <a:solidFill>
                  <a:srgbClr val="AFCA0A"/>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89" name="Freeform 13"/>
              <p:cNvSpPr>
                <a:spLocks/>
              </p:cNvSpPr>
              <p:nvPr/>
            </p:nvSpPr>
            <p:spPr bwMode="auto">
              <a:xfrm>
                <a:off x="4589" y="3175"/>
                <a:ext cx="893" cy="893"/>
              </a:xfrm>
              <a:custGeom>
                <a:avLst/>
                <a:gdLst/>
                <a:ahLst/>
                <a:cxnLst>
                  <a:cxn ang="0">
                    <a:pos x="447" y="893"/>
                  </a:cxn>
                  <a:cxn ang="0">
                    <a:pos x="519" y="888"/>
                  </a:cxn>
                  <a:cxn ang="0">
                    <a:pos x="588" y="871"/>
                  </a:cxn>
                  <a:cxn ang="0">
                    <a:pos x="652" y="844"/>
                  </a:cxn>
                  <a:cxn ang="0">
                    <a:pos x="710" y="807"/>
                  </a:cxn>
                  <a:cxn ang="0">
                    <a:pos x="762" y="763"/>
                  </a:cxn>
                  <a:cxn ang="0">
                    <a:pos x="807" y="711"/>
                  </a:cxn>
                  <a:cxn ang="0">
                    <a:pos x="843" y="652"/>
                  </a:cxn>
                  <a:cxn ang="0">
                    <a:pos x="870" y="588"/>
                  </a:cxn>
                  <a:cxn ang="0">
                    <a:pos x="887" y="519"/>
                  </a:cxn>
                  <a:cxn ang="0">
                    <a:pos x="893" y="447"/>
                  </a:cxn>
                  <a:cxn ang="0">
                    <a:pos x="887" y="374"/>
                  </a:cxn>
                  <a:cxn ang="0">
                    <a:pos x="870" y="306"/>
                  </a:cxn>
                  <a:cxn ang="0">
                    <a:pos x="843" y="242"/>
                  </a:cxn>
                  <a:cxn ang="0">
                    <a:pos x="807" y="183"/>
                  </a:cxn>
                  <a:cxn ang="0">
                    <a:pos x="762" y="131"/>
                  </a:cxn>
                  <a:cxn ang="0">
                    <a:pos x="710" y="87"/>
                  </a:cxn>
                  <a:cxn ang="0">
                    <a:pos x="652" y="50"/>
                  </a:cxn>
                  <a:cxn ang="0">
                    <a:pos x="588" y="23"/>
                  </a:cxn>
                  <a:cxn ang="0">
                    <a:pos x="519" y="6"/>
                  </a:cxn>
                  <a:cxn ang="0">
                    <a:pos x="447" y="0"/>
                  </a:cxn>
                  <a:cxn ang="0">
                    <a:pos x="374" y="6"/>
                  </a:cxn>
                  <a:cxn ang="0">
                    <a:pos x="306" y="23"/>
                  </a:cxn>
                  <a:cxn ang="0">
                    <a:pos x="242" y="50"/>
                  </a:cxn>
                  <a:cxn ang="0">
                    <a:pos x="183" y="87"/>
                  </a:cxn>
                  <a:cxn ang="0">
                    <a:pos x="131" y="131"/>
                  </a:cxn>
                  <a:cxn ang="0">
                    <a:pos x="86" y="183"/>
                  </a:cxn>
                  <a:cxn ang="0">
                    <a:pos x="50" y="242"/>
                  </a:cxn>
                  <a:cxn ang="0">
                    <a:pos x="23" y="306"/>
                  </a:cxn>
                  <a:cxn ang="0">
                    <a:pos x="6" y="374"/>
                  </a:cxn>
                  <a:cxn ang="0">
                    <a:pos x="0" y="447"/>
                  </a:cxn>
                  <a:cxn ang="0">
                    <a:pos x="6" y="519"/>
                  </a:cxn>
                  <a:cxn ang="0">
                    <a:pos x="23" y="588"/>
                  </a:cxn>
                  <a:cxn ang="0">
                    <a:pos x="50" y="652"/>
                  </a:cxn>
                  <a:cxn ang="0">
                    <a:pos x="86" y="711"/>
                  </a:cxn>
                  <a:cxn ang="0">
                    <a:pos x="131" y="763"/>
                  </a:cxn>
                  <a:cxn ang="0">
                    <a:pos x="183" y="807"/>
                  </a:cxn>
                  <a:cxn ang="0">
                    <a:pos x="242" y="844"/>
                  </a:cxn>
                  <a:cxn ang="0">
                    <a:pos x="306" y="871"/>
                  </a:cxn>
                  <a:cxn ang="0">
                    <a:pos x="374" y="888"/>
                  </a:cxn>
                  <a:cxn ang="0">
                    <a:pos x="447" y="893"/>
                  </a:cxn>
                </a:cxnLst>
                <a:rect l="0" t="0" r="r" b="b"/>
                <a:pathLst>
                  <a:path w="893" h="893">
                    <a:moveTo>
                      <a:pt x="447" y="893"/>
                    </a:moveTo>
                    <a:lnTo>
                      <a:pt x="519" y="888"/>
                    </a:lnTo>
                    <a:lnTo>
                      <a:pt x="588" y="871"/>
                    </a:lnTo>
                    <a:lnTo>
                      <a:pt x="652" y="844"/>
                    </a:lnTo>
                    <a:lnTo>
                      <a:pt x="710" y="807"/>
                    </a:lnTo>
                    <a:lnTo>
                      <a:pt x="762" y="763"/>
                    </a:lnTo>
                    <a:lnTo>
                      <a:pt x="807" y="711"/>
                    </a:lnTo>
                    <a:lnTo>
                      <a:pt x="843" y="652"/>
                    </a:lnTo>
                    <a:lnTo>
                      <a:pt x="870" y="588"/>
                    </a:lnTo>
                    <a:lnTo>
                      <a:pt x="887" y="519"/>
                    </a:lnTo>
                    <a:lnTo>
                      <a:pt x="893" y="447"/>
                    </a:lnTo>
                    <a:lnTo>
                      <a:pt x="887" y="374"/>
                    </a:lnTo>
                    <a:lnTo>
                      <a:pt x="870" y="306"/>
                    </a:lnTo>
                    <a:lnTo>
                      <a:pt x="843" y="242"/>
                    </a:lnTo>
                    <a:lnTo>
                      <a:pt x="807" y="183"/>
                    </a:lnTo>
                    <a:lnTo>
                      <a:pt x="762" y="131"/>
                    </a:lnTo>
                    <a:lnTo>
                      <a:pt x="710" y="87"/>
                    </a:lnTo>
                    <a:lnTo>
                      <a:pt x="652" y="50"/>
                    </a:lnTo>
                    <a:lnTo>
                      <a:pt x="588" y="23"/>
                    </a:lnTo>
                    <a:lnTo>
                      <a:pt x="519" y="6"/>
                    </a:lnTo>
                    <a:lnTo>
                      <a:pt x="447" y="0"/>
                    </a:lnTo>
                    <a:lnTo>
                      <a:pt x="374" y="6"/>
                    </a:lnTo>
                    <a:lnTo>
                      <a:pt x="306" y="23"/>
                    </a:lnTo>
                    <a:lnTo>
                      <a:pt x="242" y="50"/>
                    </a:lnTo>
                    <a:lnTo>
                      <a:pt x="183" y="87"/>
                    </a:lnTo>
                    <a:lnTo>
                      <a:pt x="131" y="131"/>
                    </a:lnTo>
                    <a:lnTo>
                      <a:pt x="86" y="183"/>
                    </a:lnTo>
                    <a:lnTo>
                      <a:pt x="50" y="242"/>
                    </a:lnTo>
                    <a:lnTo>
                      <a:pt x="23" y="306"/>
                    </a:lnTo>
                    <a:lnTo>
                      <a:pt x="6" y="374"/>
                    </a:lnTo>
                    <a:lnTo>
                      <a:pt x="0" y="447"/>
                    </a:lnTo>
                    <a:lnTo>
                      <a:pt x="6" y="519"/>
                    </a:lnTo>
                    <a:lnTo>
                      <a:pt x="23" y="588"/>
                    </a:lnTo>
                    <a:lnTo>
                      <a:pt x="50" y="652"/>
                    </a:lnTo>
                    <a:lnTo>
                      <a:pt x="86" y="711"/>
                    </a:lnTo>
                    <a:lnTo>
                      <a:pt x="131" y="763"/>
                    </a:lnTo>
                    <a:lnTo>
                      <a:pt x="183" y="807"/>
                    </a:lnTo>
                    <a:lnTo>
                      <a:pt x="242" y="844"/>
                    </a:lnTo>
                    <a:lnTo>
                      <a:pt x="306" y="871"/>
                    </a:lnTo>
                    <a:lnTo>
                      <a:pt x="374" y="888"/>
                    </a:lnTo>
                    <a:lnTo>
                      <a:pt x="447" y="893"/>
                    </a:lnTo>
                    <a:close/>
                  </a:path>
                </a:pathLst>
              </a:custGeom>
              <a:noFill/>
              <a:ln w="7201">
                <a:solidFill>
                  <a:srgbClr val="AFCA0A"/>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90" name="Freeform 14"/>
              <p:cNvSpPr>
                <a:spLocks/>
              </p:cNvSpPr>
              <p:nvPr/>
            </p:nvSpPr>
            <p:spPr bwMode="auto">
              <a:xfrm>
                <a:off x="5468" y="2986"/>
                <a:ext cx="893" cy="893"/>
              </a:xfrm>
              <a:custGeom>
                <a:avLst/>
                <a:gdLst/>
                <a:ahLst/>
                <a:cxnLst>
                  <a:cxn ang="0">
                    <a:pos x="446" y="893"/>
                  </a:cxn>
                  <a:cxn ang="0">
                    <a:pos x="519" y="888"/>
                  </a:cxn>
                  <a:cxn ang="0">
                    <a:pos x="588" y="871"/>
                  </a:cxn>
                  <a:cxn ang="0">
                    <a:pos x="652" y="844"/>
                  </a:cxn>
                  <a:cxn ang="0">
                    <a:pos x="710" y="807"/>
                  </a:cxn>
                  <a:cxn ang="0">
                    <a:pos x="762" y="763"/>
                  </a:cxn>
                  <a:cxn ang="0">
                    <a:pos x="807" y="711"/>
                  </a:cxn>
                  <a:cxn ang="0">
                    <a:pos x="843" y="652"/>
                  </a:cxn>
                  <a:cxn ang="0">
                    <a:pos x="870" y="588"/>
                  </a:cxn>
                  <a:cxn ang="0">
                    <a:pos x="887" y="519"/>
                  </a:cxn>
                  <a:cxn ang="0">
                    <a:pos x="893" y="447"/>
                  </a:cxn>
                  <a:cxn ang="0">
                    <a:pos x="887" y="374"/>
                  </a:cxn>
                  <a:cxn ang="0">
                    <a:pos x="870" y="306"/>
                  </a:cxn>
                  <a:cxn ang="0">
                    <a:pos x="843" y="242"/>
                  </a:cxn>
                  <a:cxn ang="0">
                    <a:pos x="807" y="183"/>
                  </a:cxn>
                  <a:cxn ang="0">
                    <a:pos x="762" y="131"/>
                  </a:cxn>
                  <a:cxn ang="0">
                    <a:pos x="710" y="87"/>
                  </a:cxn>
                  <a:cxn ang="0">
                    <a:pos x="652" y="50"/>
                  </a:cxn>
                  <a:cxn ang="0">
                    <a:pos x="588" y="23"/>
                  </a:cxn>
                  <a:cxn ang="0">
                    <a:pos x="519" y="6"/>
                  </a:cxn>
                  <a:cxn ang="0">
                    <a:pos x="446" y="0"/>
                  </a:cxn>
                  <a:cxn ang="0">
                    <a:pos x="374" y="6"/>
                  </a:cxn>
                  <a:cxn ang="0">
                    <a:pos x="305" y="23"/>
                  </a:cxn>
                  <a:cxn ang="0">
                    <a:pos x="241" y="50"/>
                  </a:cxn>
                  <a:cxn ang="0">
                    <a:pos x="183" y="87"/>
                  </a:cxn>
                  <a:cxn ang="0">
                    <a:pos x="131" y="131"/>
                  </a:cxn>
                  <a:cxn ang="0">
                    <a:pos x="86" y="183"/>
                  </a:cxn>
                  <a:cxn ang="0">
                    <a:pos x="50" y="242"/>
                  </a:cxn>
                  <a:cxn ang="0">
                    <a:pos x="23" y="306"/>
                  </a:cxn>
                  <a:cxn ang="0">
                    <a:pos x="6" y="374"/>
                  </a:cxn>
                  <a:cxn ang="0">
                    <a:pos x="0" y="447"/>
                  </a:cxn>
                  <a:cxn ang="0">
                    <a:pos x="6" y="519"/>
                  </a:cxn>
                  <a:cxn ang="0">
                    <a:pos x="23" y="588"/>
                  </a:cxn>
                  <a:cxn ang="0">
                    <a:pos x="50" y="652"/>
                  </a:cxn>
                  <a:cxn ang="0">
                    <a:pos x="86" y="711"/>
                  </a:cxn>
                  <a:cxn ang="0">
                    <a:pos x="131" y="763"/>
                  </a:cxn>
                  <a:cxn ang="0">
                    <a:pos x="183" y="807"/>
                  </a:cxn>
                  <a:cxn ang="0">
                    <a:pos x="241" y="844"/>
                  </a:cxn>
                  <a:cxn ang="0">
                    <a:pos x="305" y="871"/>
                  </a:cxn>
                  <a:cxn ang="0">
                    <a:pos x="374" y="888"/>
                  </a:cxn>
                  <a:cxn ang="0">
                    <a:pos x="446" y="893"/>
                  </a:cxn>
                </a:cxnLst>
                <a:rect l="0" t="0" r="r" b="b"/>
                <a:pathLst>
                  <a:path w="893" h="893">
                    <a:moveTo>
                      <a:pt x="446" y="893"/>
                    </a:moveTo>
                    <a:lnTo>
                      <a:pt x="519" y="888"/>
                    </a:lnTo>
                    <a:lnTo>
                      <a:pt x="588" y="871"/>
                    </a:lnTo>
                    <a:lnTo>
                      <a:pt x="652" y="844"/>
                    </a:lnTo>
                    <a:lnTo>
                      <a:pt x="710" y="807"/>
                    </a:lnTo>
                    <a:lnTo>
                      <a:pt x="762" y="763"/>
                    </a:lnTo>
                    <a:lnTo>
                      <a:pt x="807" y="711"/>
                    </a:lnTo>
                    <a:lnTo>
                      <a:pt x="843" y="652"/>
                    </a:lnTo>
                    <a:lnTo>
                      <a:pt x="870" y="588"/>
                    </a:lnTo>
                    <a:lnTo>
                      <a:pt x="887" y="519"/>
                    </a:lnTo>
                    <a:lnTo>
                      <a:pt x="893" y="447"/>
                    </a:lnTo>
                    <a:lnTo>
                      <a:pt x="887" y="374"/>
                    </a:lnTo>
                    <a:lnTo>
                      <a:pt x="870" y="306"/>
                    </a:lnTo>
                    <a:lnTo>
                      <a:pt x="843" y="242"/>
                    </a:lnTo>
                    <a:lnTo>
                      <a:pt x="807" y="183"/>
                    </a:lnTo>
                    <a:lnTo>
                      <a:pt x="762" y="131"/>
                    </a:lnTo>
                    <a:lnTo>
                      <a:pt x="710" y="87"/>
                    </a:lnTo>
                    <a:lnTo>
                      <a:pt x="652" y="50"/>
                    </a:lnTo>
                    <a:lnTo>
                      <a:pt x="588" y="23"/>
                    </a:lnTo>
                    <a:lnTo>
                      <a:pt x="519" y="6"/>
                    </a:lnTo>
                    <a:lnTo>
                      <a:pt x="446" y="0"/>
                    </a:lnTo>
                    <a:lnTo>
                      <a:pt x="374" y="6"/>
                    </a:lnTo>
                    <a:lnTo>
                      <a:pt x="305" y="23"/>
                    </a:lnTo>
                    <a:lnTo>
                      <a:pt x="241" y="50"/>
                    </a:lnTo>
                    <a:lnTo>
                      <a:pt x="183" y="87"/>
                    </a:lnTo>
                    <a:lnTo>
                      <a:pt x="131" y="131"/>
                    </a:lnTo>
                    <a:lnTo>
                      <a:pt x="86" y="183"/>
                    </a:lnTo>
                    <a:lnTo>
                      <a:pt x="50" y="242"/>
                    </a:lnTo>
                    <a:lnTo>
                      <a:pt x="23" y="306"/>
                    </a:lnTo>
                    <a:lnTo>
                      <a:pt x="6" y="374"/>
                    </a:lnTo>
                    <a:lnTo>
                      <a:pt x="0" y="447"/>
                    </a:lnTo>
                    <a:lnTo>
                      <a:pt x="6" y="519"/>
                    </a:lnTo>
                    <a:lnTo>
                      <a:pt x="23" y="588"/>
                    </a:lnTo>
                    <a:lnTo>
                      <a:pt x="50" y="652"/>
                    </a:lnTo>
                    <a:lnTo>
                      <a:pt x="86" y="711"/>
                    </a:lnTo>
                    <a:lnTo>
                      <a:pt x="131" y="763"/>
                    </a:lnTo>
                    <a:lnTo>
                      <a:pt x="183" y="807"/>
                    </a:lnTo>
                    <a:lnTo>
                      <a:pt x="241" y="844"/>
                    </a:lnTo>
                    <a:lnTo>
                      <a:pt x="305" y="871"/>
                    </a:lnTo>
                    <a:lnTo>
                      <a:pt x="374" y="888"/>
                    </a:lnTo>
                    <a:lnTo>
                      <a:pt x="446" y="893"/>
                    </a:lnTo>
                    <a:close/>
                  </a:path>
                </a:pathLst>
              </a:custGeom>
              <a:noFill/>
              <a:ln w="7201">
                <a:solidFill>
                  <a:srgbClr val="AFCA0A"/>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91" name="Freeform 15"/>
              <p:cNvSpPr>
                <a:spLocks/>
              </p:cNvSpPr>
              <p:nvPr/>
            </p:nvSpPr>
            <p:spPr bwMode="auto">
              <a:xfrm>
                <a:off x="5113" y="3907"/>
                <a:ext cx="893" cy="893"/>
              </a:xfrm>
              <a:custGeom>
                <a:avLst/>
                <a:gdLst/>
                <a:ahLst/>
                <a:cxnLst>
                  <a:cxn ang="0">
                    <a:pos x="446" y="893"/>
                  </a:cxn>
                  <a:cxn ang="0">
                    <a:pos x="519" y="887"/>
                  </a:cxn>
                  <a:cxn ang="0">
                    <a:pos x="587" y="870"/>
                  </a:cxn>
                  <a:cxn ang="0">
                    <a:pos x="651" y="843"/>
                  </a:cxn>
                  <a:cxn ang="0">
                    <a:pos x="710" y="806"/>
                  </a:cxn>
                  <a:cxn ang="0">
                    <a:pos x="762" y="762"/>
                  </a:cxn>
                  <a:cxn ang="0">
                    <a:pos x="806" y="710"/>
                  </a:cxn>
                  <a:cxn ang="0">
                    <a:pos x="843" y="651"/>
                  </a:cxn>
                  <a:cxn ang="0">
                    <a:pos x="870" y="587"/>
                  </a:cxn>
                  <a:cxn ang="0">
                    <a:pos x="887" y="519"/>
                  </a:cxn>
                  <a:cxn ang="0">
                    <a:pos x="893" y="446"/>
                  </a:cxn>
                  <a:cxn ang="0">
                    <a:pos x="887" y="374"/>
                  </a:cxn>
                  <a:cxn ang="0">
                    <a:pos x="870" y="305"/>
                  </a:cxn>
                  <a:cxn ang="0">
                    <a:pos x="843" y="241"/>
                  </a:cxn>
                  <a:cxn ang="0">
                    <a:pos x="806" y="183"/>
                  </a:cxn>
                  <a:cxn ang="0">
                    <a:pos x="762" y="130"/>
                  </a:cxn>
                  <a:cxn ang="0">
                    <a:pos x="710" y="86"/>
                  </a:cxn>
                  <a:cxn ang="0">
                    <a:pos x="651" y="50"/>
                  </a:cxn>
                  <a:cxn ang="0">
                    <a:pos x="587" y="22"/>
                  </a:cxn>
                  <a:cxn ang="0">
                    <a:pos x="519" y="6"/>
                  </a:cxn>
                  <a:cxn ang="0">
                    <a:pos x="446" y="0"/>
                  </a:cxn>
                  <a:cxn ang="0">
                    <a:pos x="374" y="6"/>
                  </a:cxn>
                  <a:cxn ang="0">
                    <a:pos x="305" y="22"/>
                  </a:cxn>
                  <a:cxn ang="0">
                    <a:pos x="241" y="50"/>
                  </a:cxn>
                  <a:cxn ang="0">
                    <a:pos x="182" y="86"/>
                  </a:cxn>
                  <a:cxn ang="0">
                    <a:pos x="130" y="130"/>
                  </a:cxn>
                  <a:cxn ang="0">
                    <a:pos x="86" y="183"/>
                  </a:cxn>
                  <a:cxn ang="0">
                    <a:pos x="50" y="241"/>
                  </a:cxn>
                  <a:cxn ang="0">
                    <a:pos x="22" y="305"/>
                  </a:cxn>
                  <a:cxn ang="0">
                    <a:pos x="6" y="374"/>
                  </a:cxn>
                  <a:cxn ang="0">
                    <a:pos x="0" y="446"/>
                  </a:cxn>
                  <a:cxn ang="0">
                    <a:pos x="6" y="519"/>
                  </a:cxn>
                  <a:cxn ang="0">
                    <a:pos x="22" y="587"/>
                  </a:cxn>
                  <a:cxn ang="0">
                    <a:pos x="50" y="651"/>
                  </a:cxn>
                  <a:cxn ang="0">
                    <a:pos x="86" y="710"/>
                  </a:cxn>
                  <a:cxn ang="0">
                    <a:pos x="130" y="762"/>
                  </a:cxn>
                  <a:cxn ang="0">
                    <a:pos x="182" y="806"/>
                  </a:cxn>
                  <a:cxn ang="0">
                    <a:pos x="241" y="843"/>
                  </a:cxn>
                  <a:cxn ang="0">
                    <a:pos x="305" y="870"/>
                  </a:cxn>
                  <a:cxn ang="0">
                    <a:pos x="374" y="887"/>
                  </a:cxn>
                  <a:cxn ang="0">
                    <a:pos x="446" y="893"/>
                  </a:cxn>
                </a:cxnLst>
                <a:rect l="0" t="0" r="r" b="b"/>
                <a:pathLst>
                  <a:path w="893" h="893">
                    <a:moveTo>
                      <a:pt x="446" y="893"/>
                    </a:moveTo>
                    <a:lnTo>
                      <a:pt x="519" y="887"/>
                    </a:lnTo>
                    <a:lnTo>
                      <a:pt x="587" y="870"/>
                    </a:lnTo>
                    <a:lnTo>
                      <a:pt x="651" y="843"/>
                    </a:lnTo>
                    <a:lnTo>
                      <a:pt x="710" y="806"/>
                    </a:lnTo>
                    <a:lnTo>
                      <a:pt x="762" y="762"/>
                    </a:lnTo>
                    <a:lnTo>
                      <a:pt x="806" y="710"/>
                    </a:lnTo>
                    <a:lnTo>
                      <a:pt x="843" y="651"/>
                    </a:lnTo>
                    <a:lnTo>
                      <a:pt x="870" y="587"/>
                    </a:lnTo>
                    <a:lnTo>
                      <a:pt x="887" y="519"/>
                    </a:lnTo>
                    <a:lnTo>
                      <a:pt x="893" y="446"/>
                    </a:lnTo>
                    <a:lnTo>
                      <a:pt x="887" y="374"/>
                    </a:lnTo>
                    <a:lnTo>
                      <a:pt x="870" y="305"/>
                    </a:lnTo>
                    <a:lnTo>
                      <a:pt x="843" y="241"/>
                    </a:lnTo>
                    <a:lnTo>
                      <a:pt x="806" y="183"/>
                    </a:lnTo>
                    <a:lnTo>
                      <a:pt x="762" y="130"/>
                    </a:lnTo>
                    <a:lnTo>
                      <a:pt x="710" y="86"/>
                    </a:lnTo>
                    <a:lnTo>
                      <a:pt x="651" y="50"/>
                    </a:lnTo>
                    <a:lnTo>
                      <a:pt x="587" y="22"/>
                    </a:lnTo>
                    <a:lnTo>
                      <a:pt x="519" y="6"/>
                    </a:lnTo>
                    <a:lnTo>
                      <a:pt x="446" y="0"/>
                    </a:lnTo>
                    <a:lnTo>
                      <a:pt x="374" y="6"/>
                    </a:lnTo>
                    <a:lnTo>
                      <a:pt x="305" y="22"/>
                    </a:lnTo>
                    <a:lnTo>
                      <a:pt x="241" y="50"/>
                    </a:lnTo>
                    <a:lnTo>
                      <a:pt x="182" y="86"/>
                    </a:lnTo>
                    <a:lnTo>
                      <a:pt x="130" y="130"/>
                    </a:lnTo>
                    <a:lnTo>
                      <a:pt x="86" y="183"/>
                    </a:lnTo>
                    <a:lnTo>
                      <a:pt x="50" y="241"/>
                    </a:lnTo>
                    <a:lnTo>
                      <a:pt x="22" y="305"/>
                    </a:lnTo>
                    <a:lnTo>
                      <a:pt x="6" y="374"/>
                    </a:lnTo>
                    <a:lnTo>
                      <a:pt x="0" y="446"/>
                    </a:lnTo>
                    <a:lnTo>
                      <a:pt x="6" y="519"/>
                    </a:lnTo>
                    <a:lnTo>
                      <a:pt x="22" y="587"/>
                    </a:lnTo>
                    <a:lnTo>
                      <a:pt x="50" y="651"/>
                    </a:lnTo>
                    <a:lnTo>
                      <a:pt x="86" y="710"/>
                    </a:lnTo>
                    <a:lnTo>
                      <a:pt x="130" y="762"/>
                    </a:lnTo>
                    <a:lnTo>
                      <a:pt x="182" y="806"/>
                    </a:lnTo>
                    <a:lnTo>
                      <a:pt x="241" y="843"/>
                    </a:lnTo>
                    <a:lnTo>
                      <a:pt x="305" y="870"/>
                    </a:lnTo>
                    <a:lnTo>
                      <a:pt x="374" y="887"/>
                    </a:lnTo>
                    <a:lnTo>
                      <a:pt x="446" y="893"/>
                    </a:lnTo>
                    <a:close/>
                  </a:path>
                </a:pathLst>
              </a:custGeom>
              <a:noFill/>
              <a:ln w="7201">
                <a:solidFill>
                  <a:srgbClr val="AFCA0A"/>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92" name="Freeform 16"/>
              <p:cNvSpPr>
                <a:spLocks/>
              </p:cNvSpPr>
              <p:nvPr/>
            </p:nvSpPr>
            <p:spPr bwMode="auto">
              <a:xfrm>
                <a:off x="3894" y="3886"/>
                <a:ext cx="893" cy="893"/>
              </a:xfrm>
              <a:custGeom>
                <a:avLst/>
                <a:gdLst/>
                <a:ahLst/>
                <a:cxnLst>
                  <a:cxn ang="0">
                    <a:pos x="446" y="893"/>
                  </a:cxn>
                  <a:cxn ang="0">
                    <a:pos x="519" y="888"/>
                  </a:cxn>
                  <a:cxn ang="0">
                    <a:pos x="587" y="871"/>
                  </a:cxn>
                  <a:cxn ang="0">
                    <a:pos x="651" y="844"/>
                  </a:cxn>
                  <a:cxn ang="0">
                    <a:pos x="710" y="807"/>
                  </a:cxn>
                  <a:cxn ang="0">
                    <a:pos x="762" y="763"/>
                  </a:cxn>
                  <a:cxn ang="0">
                    <a:pos x="807" y="711"/>
                  </a:cxn>
                  <a:cxn ang="0">
                    <a:pos x="843" y="652"/>
                  </a:cxn>
                  <a:cxn ang="0">
                    <a:pos x="870" y="588"/>
                  </a:cxn>
                  <a:cxn ang="0">
                    <a:pos x="887" y="519"/>
                  </a:cxn>
                  <a:cxn ang="0">
                    <a:pos x="893" y="447"/>
                  </a:cxn>
                  <a:cxn ang="0">
                    <a:pos x="887" y="374"/>
                  </a:cxn>
                  <a:cxn ang="0">
                    <a:pos x="870" y="306"/>
                  </a:cxn>
                  <a:cxn ang="0">
                    <a:pos x="843" y="242"/>
                  </a:cxn>
                  <a:cxn ang="0">
                    <a:pos x="807" y="183"/>
                  </a:cxn>
                  <a:cxn ang="0">
                    <a:pos x="762" y="131"/>
                  </a:cxn>
                  <a:cxn ang="0">
                    <a:pos x="710" y="87"/>
                  </a:cxn>
                  <a:cxn ang="0">
                    <a:pos x="651" y="50"/>
                  </a:cxn>
                  <a:cxn ang="0">
                    <a:pos x="587" y="23"/>
                  </a:cxn>
                  <a:cxn ang="0">
                    <a:pos x="519" y="6"/>
                  </a:cxn>
                  <a:cxn ang="0">
                    <a:pos x="446" y="0"/>
                  </a:cxn>
                  <a:cxn ang="0">
                    <a:pos x="374" y="6"/>
                  </a:cxn>
                  <a:cxn ang="0">
                    <a:pos x="305" y="23"/>
                  </a:cxn>
                  <a:cxn ang="0">
                    <a:pos x="241" y="50"/>
                  </a:cxn>
                  <a:cxn ang="0">
                    <a:pos x="183" y="87"/>
                  </a:cxn>
                  <a:cxn ang="0">
                    <a:pos x="131" y="131"/>
                  </a:cxn>
                  <a:cxn ang="0">
                    <a:pos x="86" y="183"/>
                  </a:cxn>
                  <a:cxn ang="0">
                    <a:pos x="50" y="242"/>
                  </a:cxn>
                  <a:cxn ang="0">
                    <a:pos x="23" y="306"/>
                  </a:cxn>
                  <a:cxn ang="0">
                    <a:pos x="6" y="374"/>
                  </a:cxn>
                  <a:cxn ang="0">
                    <a:pos x="0" y="447"/>
                  </a:cxn>
                  <a:cxn ang="0">
                    <a:pos x="6" y="519"/>
                  </a:cxn>
                  <a:cxn ang="0">
                    <a:pos x="23" y="588"/>
                  </a:cxn>
                  <a:cxn ang="0">
                    <a:pos x="50" y="652"/>
                  </a:cxn>
                  <a:cxn ang="0">
                    <a:pos x="86" y="711"/>
                  </a:cxn>
                  <a:cxn ang="0">
                    <a:pos x="131" y="763"/>
                  </a:cxn>
                  <a:cxn ang="0">
                    <a:pos x="183" y="807"/>
                  </a:cxn>
                  <a:cxn ang="0">
                    <a:pos x="241" y="844"/>
                  </a:cxn>
                  <a:cxn ang="0">
                    <a:pos x="305" y="871"/>
                  </a:cxn>
                  <a:cxn ang="0">
                    <a:pos x="374" y="888"/>
                  </a:cxn>
                  <a:cxn ang="0">
                    <a:pos x="446" y="893"/>
                  </a:cxn>
                </a:cxnLst>
                <a:rect l="0" t="0" r="r" b="b"/>
                <a:pathLst>
                  <a:path w="893" h="893">
                    <a:moveTo>
                      <a:pt x="446" y="893"/>
                    </a:moveTo>
                    <a:lnTo>
                      <a:pt x="519" y="888"/>
                    </a:lnTo>
                    <a:lnTo>
                      <a:pt x="587" y="871"/>
                    </a:lnTo>
                    <a:lnTo>
                      <a:pt x="651" y="844"/>
                    </a:lnTo>
                    <a:lnTo>
                      <a:pt x="710" y="807"/>
                    </a:lnTo>
                    <a:lnTo>
                      <a:pt x="762" y="763"/>
                    </a:lnTo>
                    <a:lnTo>
                      <a:pt x="807" y="711"/>
                    </a:lnTo>
                    <a:lnTo>
                      <a:pt x="843" y="652"/>
                    </a:lnTo>
                    <a:lnTo>
                      <a:pt x="870" y="588"/>
                    </a:lnTo>
                    <a:lnTo>
                      <a:pt x="887" y="519"/>
                    </a:lnTo>
                    <a:lnTo>
                      <a:pt x="893" y="447"/>
                    </a:lnTo>
                    <a:lnTo>
                      <a:pt x="887" y="374"/>
                    </a:lnTo>
                    <a:lnTo>
                      <a:pt x="870" y="306"/>
                    </a:lnTo>
                    <a:lnTo>
                      <a:pt x="843" y="242"/>
                    </a:lnTo>
                    <a:lnTo>
                      <a:pt x="807" y="183"/>
                    </a:lnTo>
                    <a:lnTo>
                      <a:pt x="762" y="131"/>
                    </a:lnTo>
                    <a:lnTo>
                      <a:pt x="710" y="87"/>
                    </a:lnTo>
                    <a:lnTo>
                      <a:pt x="651" y="50"/>
                    </a:lnTo>
                    <a:lnTo>
                      <a:pt x="587" y="23"/>
                    </a:lnTo>
                    <a:lnTo>
                      <a:pt x="519" y="6"/>
                    </a:lnTo>
                    <a:lnTo>
                      <a:pt x="446" y="0"/>
                    </a:lnTo>
                    <a:lnTo>
                      <a:pt x="374" y="6"/>
                    </a:lnTo>
                    <a:lnTo>
                      <a:pt x="305" y="23"/>
                    </a:lnTo>
                    <a:lnTo>
                      <a:pt x="241" y="50"/>
                    </a:lnTo>
                    <a:lnTo>
                      <a:pt x="183" y="87"/>
                    </a:lnTo>
                    <a:lnTo>
                      <a:pt x="131" y="131"/>
                    </a:lnTo>
                    <a:lnTo>
                      <a:pt x="86" y="183"/>
                    </a:lnTo>
                    <a:lnTo>
                      <a:pt x="50" y="242"/>
                    </a:lnTo>
                    <a:lnTo>
                      <a:pt x="23" y="306"/>
                    </a:lnTo>
                    <a:lnTo>
                      <a:pt x="6" y="374"/>
                    </a:lnTo>
                    <a:lnTo>
                      <a:pt x="0" y="447"/>
                    </a:lnTo>
                    <a:lnTo>
                      <a:pt x="6" y="519"/>
                    </a:lnTo>
                    <a:lnTo>
                      <a:pt x="23" y="588"/>
                    </a:lnTo>
                    <a:lnTo>
                      <a:pt x="50" y="652"/>
                    </a:lnTo>
                    <a:lnTo>
                      <a:pt x="86" y="711"/>
                    </a:lnTo>
                    <a:lnTo>
                      <a:pt x="131" y="763"/>
                    </a:lnTo>
                    <a:lnTo>
                      <a:pt x="183" y="807"/>
                    </a:lnTo>
                    <a:lnTo>
                      <a:pt x="241" y="844"/>
                    </a:lnTo>
                    <a:lnTo>
                      <a:pt x="305" y="871"/>
                    </a:lnTo>
                    <a:lnTo>
                      <a:pt x="374" y="888"/>
                    </a:lnTo>
                    <a:lnTo>
                      <a:pt x="446" y="893"/>
                    </a:lnTo>
                    <a:close/>
                  </a:path>
                </a:pathLst>
              </a:custGeom>
              <a:noFill/>
              <a:ln w="7201">
                <a:solidFill>
                  <a:srgbClr val="AFCA0A"/>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4593" name="Text Box 17"/>
              <p:cNvSpPr txBox="1">
                <a:spLocks noChangeArrowheads="1"/>
              </p:cNvSpPr>
              <p:nvPr/>
            </p:nvSpPr>
            <p:spPr bwMode="auto">
              <a:xfrm>
                <a:off x="3407" y="292"/>
                <a:ext cx="7654" cy="5389"/>
              </a:xfrm>
              <a:prstGeom prst="rect">
                <a:avLst/>
              </a:prstGeom>
              <a:noFill/>
              <a:ln w="7201">
                <a:solidFill>
                  <a:srgbClr val="575656"/>
                </a:solid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0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ts val="13"/>
                  </a:spcBef>
                  <a:spcAft>
                    <a:spcPts val="1000"/>
                  </a:spcAft>
                  <a:buClrTx/>
                  <a:buSzTx/>
                  <a:buFontTx/>
                  <a:buNone/>
                  <a:tabLst/>
                </a:pPr>
                <a:endParaRPr kumimoji="0" lang="fr-FR" sz="9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ts val="25"/>
                  </a:spcBef>
                  <a:spcAft>
                    <a:spcPts val="1000"/>
                  </a:spcAft>
                  <a:buClrTx/>
                  <a:buSzTx/>
                  <a:buFontTx/>
                  <a:buNone/>
                  <a:tabLst/>
                </a:pPr>
                <a:endParaRPr kumimoji="0" lang="fr-FR" sz="900" b="0" i="1" u="none" strike="noStrike" cap="none" normalizeH="0" baseline="0" dirty="0" smtClean="0">
                  <a:ln>
                    <a:noFill/>
                  </a:ln>
                  <a:solidFill>
                    <a:schemeClr val="tx1"/>
                  </a:solidFill>
                  <a:effectLst/>
                  <a:latin typeface="Arial" pitchFamily="34" charset="0"/>
                  <a:ea typeface="Arial" pitchFamily="34" charset="0"/>
                  <a:cs typeface="Arial" pitchFamily="34" charset="0"/>
                </a:endParaRPr>
              </a:p>
              <a:p>
                <a:pPr marL="914400" marR="7677150" lvl="2" indent="0" algn="l" defTabSz="914400" rtl="0" eaLnBrk="1" fontAlgn="base" latinLnBrk="0" hangingPunct="1">
                  <a:lnSpc>
                    <a:spcPct val="100000"/>
                  </a:lnSpc>
                  <a:spcBef>
                    <a:spcPct val="0"/>
                  </a:spcBef>
                  <a:spcAft>
                    <a:spcPts val="100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19" name="ZoneTexte 18"/>
            <p:cNvSpPr txBox="1"/>
            <p:nvPr/>
          </p:nvSpPr>
          <p:spPr>
            <a:xfrm>
              <a:off x="714348" y="1428736"/>
              <a:ext cx="3357586" cy="338554"/>
            </a:xfrm>
            <a:prstGeom prst="rect">
              <a:avLst/>
            </a:prstGeom>
            <a:noFill/>
          </p:spPr>
          <p:txBody>
            <a:bodyPr wrap="square" rtlCol="0">
              <a:spAutoFit/>
            </a:bodyPr>
            <a:lstStyle/>
            <a:p>
              <a:pPr marL="0" lvl="2" algn="ctr"/>
              <a:r>
                <a:rPr lang="fr-FR" sz="1600" b="1" dirty="0" smtClean="0">
                  <a:solidFill>
                    <a:srgbClr val="002060"/>
                  </a:solidFill>
                  <a:latin typeface="Times New Roman" pitchFamily="18" charset="0"/>
                  <a:ea typeface="Arial" pitchFamily="34" charset="0"/>
                  <a:cs typeface="Times New Roman" pitchFamily="18" charset="0"/>
                </a:rPr>
                <a:t>Irrigation par inondation – 4500 ha.</a:t>
              </a:r>
            </a:p>
          </p:txBody>
        </p:sp>
        <p:sp>
          <p:nvSpPr>
            <p:cNvPr id="20" name="ZoneTexte 19"/>
            <p:cNvSpPr txBox="1"/>
            <p:nvPr/>
          </p:nvSpPr>
          <p:spPr>
            <a:xfrm>
              <a:off x="3428992" y="2661818"/>
              <a:ext cx="3357586" cy="338554"/>
            </a:xfrm>
            <a:prstGeom prst="rect">
              <a:avLst/>
            </a:prstGeom>
            <a:noFill/>
          </p:spPr>
          <p:txBody>
            <a:bodyPr wrap="square" rtlCol="0">
              <a:spAutoFit/>
            </a:bodyPr>
            <a:lstStyle/>
            <a:p>
              <a:pPr marL="0" lvl="2" algn="ctr"/>
              <a:r>
                <a:rPr lang="fr-FR" sz="1600" b="1" dirty="0" smtClean="0">
                  <a:solidFill>
                    <a:schemeClr val="bg1"/>
                  </a:solidFill>
                  <a:latin typeface="Times New Roman" pitchFamily="18" charset="0"/>
                  <a:ea typeface="Arial" pitchFamily="34" charset="0"/>
                  <a:cs typeface="Times New Roman" pitchFamily="18" charset="0"/>
                </a:rPr>
                <a:t>Irrigation par inondation – 4500 ha.</a:t>
              </a:r>
            </a:p>
          </p:txBody>
        </p:sp>
        <p:sp>
          <p:nvSpPr>
            <p:cNvPr id="24594" name="Rectangle 18"/>
            <p:cNvSpPr>
              <a:spLocks noChangeArrowheads="1"/>
            </p:cNvSpPr>
            <p:nvPr/>
          </p:nvSpPr>
          <p:spPr bwMode="auto">
            <a:xfrm>
              <a:off x="714348" y="4357694"/>
              <a:ext cx="4572032"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19050" algn="ctr" defTabSz="914400" rtl="0" eaLnBrk="1" fontAlgn="base" latinLnBrk="0" hangingPunct="1">
                <a:lnSpc>
                  <a:spcPct val="100000"/>
                </a:lnSpc>
                <a:spcBef>
                  <a:spcPct val="0"/>
                </a:spcBef>
                <a:spcAft>
                  <a:spcPct val="0"/>
                </a:spcAft>
                <a:buClrTx/>
                <a:buSzTx/>
                <a:buFontTx/>
                <a:buNone/>
                <a:tabLst/>
              </a:pPr>
              <a:r>
                <a:rPr lang="fr-FR" sz="1600" b="1" i="1" dirty="0" smtClean="0">
                  <a:solidFill>
                    <a:srgbClr val="002060"/>
                  </a:solidFill>
                  <a:latin typeface="Times New Roman" pitchFamily="18" charset="0"/>
                  <a:ea typeface="Arial" pitchFamily="34" charset="0"/>
                  <a:cs typeface="Times New Roman" pitchFamily="18" charset="0"/>
                </a:rPr>
                <a:t>I</a:t>
              </a:r>
              <a:r>
                <a:rPr kumimoji="0" lang="fr-FR" sz="1600" b="1" i="1" u="none" strike="noStrike" cap="none" normalizeH="0" baseline="0" dirty="0" smtClean="0">
                  <a:ln>
                    <a:noFill/>
                  </a:ln>
                  <a:solidFill>
                    <a:srgbClr val="002060"/>
                  </a:solidFill>
                  <a:effectLst/>
                  <a:latin typeface="Times New Roman" pitchFamily="18" charset="0"/>
                  <a:ea typeface="Arial" pitchFamily="34" charset="0"/>
                  <a:cs typeface="Times New Roman" pitchFamily="18" charset="0"/>
                </a:rPr>
                <a:t>rrigation à pivot central 2000 ha par pivot central</a:t>
              </a:r>
              <a:endParaRPr kumimoji="0" lang="fr-FR" sz="1600" b="0" i="0" u="none" strike="noStrike" cap="none" normalizeH="0" baseline="0" dirty="0" smtClean="0">
                <a:ln>
                  <a:noFill/>
                </a:ln>
                <a:solidFill>
                  <a:srgbClr val="002060"/>
                </a:solidFill>
                <a:effectLst/>
                <a:latin typeface="Times New Roman" pitchFamily="18" charset="0"/>
                <a:cs typeface="Times New Roman" pitchFamily="18" charset="0"/>
              </a:endParaRPr>
            </a:p>
          </p:txBody>
        </p:sp>
      </p:grpSp>
      <p:sp>
        <p:nvSpPr>
          <p:cNvPr id="23" name="Rectangle 22"/>
          <p:cNvSpPr/>
          <p:nvPr/>
        </p:nvSpPr>
        <p:spPr>
          <a:xfrm>
            <a:off x="500034" y="5282999"/>
            <a:ext cx="7143800" cy="646331"/>
          </a:xfrm>
          <a:prstGeom prst="rect">
            <a:avLst/>
          </a:prstGeom>
        </p:spPr>
        <p:txBody>
          <a:bodyPr wrap="square">
            <a:spAutoFit/>
          </a:bodyPr>
          <a:lstStyle/>
          <a:p>
            <a:pPr algn="ctr"/>
            <a:r>
              <a:rPr lang="fr-FR" b="1" i="1" dirty="0" smtClean="0">
                <a:latin typeface="Times New Roman" pitchFamily="18" charset="0"/>
                <a:cs typeface="Times New Roman" pitchFamily="18" charset="0"/>
              </a:rPr>
              <a:t>Figure 4: Illustration schématique de l’irrigation sur l’aquifère alluvial du Limpopo</a:t>
            </a:r>
            <a:endParaRPr lang="fr-FR" b="1" dirty="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85720" y="2357430"/>
            <a:ext cx="7771204" cy="1446550"/>
          </a:xfrm>
          <a:prstGeom prst="rect">
            <a:avLst/>
          </a:prstGeom>
          <a:noFill/>
        </p:spPr>
        <p:txBody>
          <a:bodyPr wrap="square" lIns="91440" tIns="45720" rIns="91440" bIns="45720">
            <a:spAutoFit/>
          </a:bodyPr>
          <a:lstStyle/>
          <a:p>
            <a:pPr algn="ctr"/>
            <a:r>
              <a:rPr lang="fr-FR" sz="4400" b="1" spc="300" dirty="0" smtClean="0">
                <a:ln w="11430" cmpd="sng">
                  <a:solidFill>
                    <a:schemeClr val="accent1">
                      <a:tint val="10000"/>
                    </a:schemeClr>
                  </a:solidFill>
                  <a:prstDash val="solid"/>
                  <a:miter lim="800000"/>
                </a:ln>
                <a:gradFill flip="none" rotWithShape="1">
                  <a:gsLst>
                    <a:gs pos="10000">
                      <a:schemeClr val="accent1">
                        <a:tint val="83000"/>
                        <a:shade val="100000"/>
                        <a:satMod val="200000"/>
                      </a:schemeClr>
                    </a:gs>
                    <a:gs pos="75000">
                      <a:schemeClr val="accent1">
                        <a:tint val="100000"/>
                        <a:shade val="50000"/>
                        <a:satMod val="150000"/>
                      </a:schemeClr>
                    </a:gs>
                  </a:gsLst>
                  <a:path path="circle">
                    <a:fillToRect l="50000" t="50000" r="50000" b="50000"/>
                  </a:path>
                  <a:tileRect/>
                </a:gradFill>
                <a:effectLst>
                  <a:glow rad="45500">
                    <a:schemeClr val="accent1">
                      <a:satMod val="220000"/>
                      <a:alpha val="35000"/>
                    </a:schemeClr>
                  </a:glow>
                  <a:outerShdw blurRad="38100" dist="38100" dir="2700000" algn="tl">
                    <a:srgbClr val="000000">
                      <a:alpha val="43137"/>
                    </a:srgbClr>
                  </a:outerShdw>
                </a:effectLst>
                <a:latin typeface="Algerian" pitchFamily="82" charset="0"/>
              </a:rPr>
              <a:t>Merci pour votre Attention</a:t>
            </a:r>
            <a:endParaRPr lang="fr-FR" sz="4400" b="1" spc="300" dirty="0">
              <a:ln w="11430" cmpd="sng">
                <a:solidFill>
                  <a:schemeClr val="accent1">
                    <a:tint val="10000"/>
                  </a:schemeClr>
                </a:solidFill>
                <a:prstDash val="solid"/>
                <a:miter lim="800000"/>
              </a:ln>
              <a:gradFill flip="none" rotWithShape="1">
                <a:gsLst>
                  <a:gs pos="10000">
                    <a:schemeClr val="accent1">
                      <a:tint val="83000"/>
                      <a:shade val="100000"/>
                      <a:satMod val="200000"/>
                    </a:schemeClr>
                  </a:gs>
                  <a:gs pos="75000">
                    <a:schemeClr val="accent1">
                      <a:tint val="100000"/>
                      <a:shade val="50000"/>
                      <a:satMod val="150000"/>
                    </a:schemeClr>
                  </a:gs>
                </a:gsLst>
                <a:path path="circle">
                  <a:fillToRect l="50000" t="50000" r="50000" b="50000"/>
                </a:path>
                <a:tileRect/>
              </a:gradFill>
              <a:effectLst>
                <a:glow rad="45500">
                  <a:schemeClr val="accent1">
                    <a:satMod val="220000"/>
                    <a:alpha val="35000"/>
                  </a:schemeClr>
                </a:glow>
                <a:outerShdw blurRad="38100" dist="38100" dir="2700000" algn="tl">
                  <a:srgbClr val="000000">
                    <a:alpha val="43137"/>
                  </a:srgbClr>
                </a:outerShdw>
              </a:effectLst>
              <a:latin typeface="Algerian" pitchFamily="8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85720" y="1469959"/>
            <a:ext cx="7572428" cy="4154984"/>
          </a:xfrm>
          <a:prstGeom prst="rect">
            <a:avLst/>
          </a:prstGeom>
          <a:noFill/>
        </p:spPr>
        <p:txBody>
          <a:bodyPr wrap="square" rtlCol="0">
            <a:spAutoFit/>
          </a:bodyPr>
          <a:lstStyle/>
          <a:p>
            <a:pPr lvl="0" indent="361950" algn="just"/>
            <a:r>
              <a:rPr lang="fr-FR" sz="2200" dirty="0" smtClean="0">
                <a:latin typeface="Times New Roman" pitchFamily="18" charset="0"/>
                <a:cs typeface="Times New Roman" pitchFamily="18" charset="0"/>
              </a:rPr>
              <a:t>Le </a:t>
            </a:r>
            <a:r>
              <a:rPr lang="fr-FR" sz="2200" dirty="0">
                <a:latin typeface="Times New Roman" pitchFamily="18" charset="0"/>
                <a:cs typeface="Times New Roman" pitchFamily="18" charset="0"/>
              </a:rPr>
              <a:t>cycle hydrologique est le processus continu circulaire par lequel l’eau </a:t>
            </a:r>
            <a:r>
              <a:rPr lang="fr-FR" sz="2200" dirty="0" smtClean="0">
                <a:latin typeface="Times New Roman" pitchFamily="18" charset="0"/>
                <a:cs typeface="Times New Roman" pitchFamily="18" charset="0"/>
              </a:rPr>
              <a:t>s’évapore </a:t>
            </a:r>
            <a:r>
              <a:rPr lang="fr-FR" sz="2200" dirty="0">
                <a:latin typeface="Times New Roman" pitchFamily="18" charset="0"/>
                <a:cs typeface="Times New Roman" pitchFamily="18" charset="0"/>
              </a:rPr>
              <a:t>des océans, se condense et tombe sur la Terre sous forme de pluie ou de neige, devient un ruissellement et une recharge des nappes, ensuite revient </a:t>
            </a:r>
            <a:r>
              <a:rPr lang="fr-FR" sz="2200" dirty="0" smtClean="0">
                <a:latin typeface="Times New Roman" pitchFamily="18" charset="0"/>
                <a:cs typeface="Times New Roman" pitchFamily="18" charset="0"/>
              </a:rPr>
              <a:t>éventuellement </a:t>
            </a:r>
            <a:r>
              <a:rPr lang="fr-FR" sz="2200" dirty="0">
                <a:latin typeface="Times New Roman" pitchFamily="18" charset="0"/>
                <a:cs typeface="Times New Roman" pitchFamily="18" charset="0"/>
              </a:rPr>
              <a:t>dans les océans par écoulement de rivière et de décharge des eaux souterraines. (Figure </a:t>
            </a:r>
            <a:r>
              <a:rPr lang="fr-FR" sz="2200" dirty="0" smtClean="0">
                <a:latin typeface="Times New Roman" pitchFamily="18" charset="0"/>
                <a:cs typeface="Times New Roman" pitchFamily="18" charset="0"/>
              </a:rPr>
              <a:t>1</a:t>
            </a:r>
            <a:r>
              <a:rPr lang="fr-FR" sz="2200" dirty="0">
                <a:latin typeface="Times New Roman" pitchFamily="18" charset="0"/>
                <a:cs typeface="Times New Roman" pitchFamily="18" charset="0"/>
              </a:rPr>
              <a:t>).</a:t>
            </a:r>
          </a:p>
          <a:p>
            <a:pPr lvl="0" algn="just"/>
            <a:endParaRPr lang="fr-FR" sz="2200" dirty="0" smtClean="0">
              <a:latin typeface="Times New Roman" pitchFamily="18" charset="0"/>
              <a:cs typeface="Times New Roman" pitchFamily="18" charset="0"/>
            </a:endParaRPr>
          </a:p>
          <a:p>
            <a:pPr lvl="0" indent="361950" algn="just"/>
            <a:r>
              <a:rPr lang="fr-FR" sz="2200" dirty="0" smtClean="0">
                <a:latin typeface="Times New Roman" pitchFamily="18" charset="0"/>
                <a:cs typeface="Times New Roman" pitchFamily="18" charset="0"/>
              </a:rPr>
              <a:t>Les </a:t>
            </a:r>
            <a:r>
              <a:rPr lang="fr-FR" sz="2200" dirty="0">
                <a:latin typeface="Times New Roman" pitchFamily="18" charset="0"/>
                <a:cs typeface="Times New Roman" pitchFamily="18" charset="0"/>
              </a:rPr>
              <a:t>implications du cycle hydrologique sont que l’eau de surface et l’eau </a:t>
            </a:r>
            <a:r>
              <a:rPr lang="fr-FR" sz="2200" dirty="0" smtClean="0">
                <a:latin typeface="Times New Roman" pitchFamily="18" charset="0"/>
                <a:cs typeface="Times New Roman" pitchFamily="18" charset="0"/>
              </a:rPr>
              <a:t>souterraine </a:t>
            </a:r>
            <a:r>
              <a:rPr lang="fr-FR" sz="2200" dirty="0">
                <a:latin typeface="Times New Roman" pitchFamily="18" charset="0"/>
                <a:cs typeface="Times New Roman" pitchFamily="18" charset="0"/>
              </a:rPr>
              <a:t>ne peuvent être durablement gérées séparément puisqu’ils sont </a:t>
            </a:r>
            <a:r>
              <a:rPr lang="fr-FR" sz="2200" dirty="0" smtClean="0">
                <a:latin typeface="Times New Roman" pitchFamily="18" charset="0"/>
                <a:cs typeface="Times New Roman" pitchFamily="18" charset="0"/>
              </a:rPr>
              <a:t>inextricablement </a:t>
            </a:r>
            <a:r>
              <a:rPr lang="fr-FR" sz="2200" dirty="0">
                <a:latin typeface="Times New Roman" pitchFamily="18" charset="0"/>
                <a:cs typeface="Times New Roman" pitchFamily="18" charset="0"/>
              </a:rPr>
              <a:t>liés dans le cycle de l’eau.</a:t>
            </a:r>
          </a:p>
          <a:p>
            <a:pPr algn="just"/>
            <a:endParaRPr lang="fr-FR" sz="2200" dirty="0">
              <a:latin typeface="Times New Roman" pitchFamily="18" charset="0"/>
              <a:cs typeface="Times New Roman" pitchFamily="18" charset="0"/>
            </a:endParaRPr>
          </a:p>
        </p:txBody>
      </p:sp>
      <p:sp>
        <p:nvSpPr>
          <p:cNvPr id="5" name="ZoneTexte 4"/>
          <p:cNvSpPr txBox="1"/>
          <p:nvPr/>
        </p:nvSpPr>
        <p:spPr>
          <a:xfrm>
            <a:off x="1714480" y="342765"/>
            <a:ext cx="5000628" cy="800219"/>
          </a:xfrm>
          <a:prstGeom prst="rect">
            <a:avLst/>
          </a:prstGeom>
          <a:noFill/>
        </p:spPr>
        <p:txBody>
          <a:bodyPr wrap="square" rtlCol="0">
            <a:spAutoFit/>
          </a:bodyPr>
          <a:lstStyle/>
          <a:p>
            <a:pPr algn="ctr"/>
            <a:r>
              <a:rPr lang="fr-FR" sz="2300" b="1" dirty="0" smtClean="0">
                <a:latin typeface="Times New Roman" pitchFamily="18" charset="0"/>
                <a:cs typeface="Times New Roman" pitchFamily="18" charset="0"/>
              </a:rPr>
              <a:t>LES EAUX SOUTERRAINES DANS </a:t>
            </a:r>
          </a:p>
          <a:p>
            <a:pPr algn="ctr"/>
            <a:r>
              <a:rPr lang="fr-FR" sz="2300" b="1" dirty="0" smtClean="0">
                <a:latin typeface="Times New Roman" pitchFamily="18" charset="0"/>
                <a:cs typeface="Times New Roman" pitchFamily="18" charset="0"/>
              </a:rPr>
              <a:t>LE CYCLE HYDROLOGIQUE</a:t>
            </a:r>
            <a:endParaRPr lang="fr-FR" sz="23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2"/>
          <p:cNvGrpSpPr>
            <a:grpSpLocks/>
          </p:cNvGrpSpPr>
          <p:nvPr/>
        </p:nvGrpSpPr>
        <p:grpSpPr bwMode="auto">
          <a:xfrm>
            <a:off x="571472" y="928670"/>
            <a:ext cx="7000924" cy="4214842"/>
            <a:chOff x="850" y="1276"/>
            <a:chExt cx="9922" cy="6300"/>
          </a:xfrm>
        </p:grpSpPr>
        <p:pic>
          <p:nvPicPr>
            <p:cNvPr id="2051" name="Picture 3"/>
            <p:cNvPicPr>
              <a:picLocks noChangeAspect="1" noChangeArrowheads="1"/>
            </p:cNvPicPr>
            <p:nvPr/>
          </p:nvPicPr>
          <p:blipFill>
            <a:blip r:embed="rId2"/>
            <a:srcRect/>
            <a:stretch>
              <a:fillRect/>
            </a:stretch>
          </p:blipFill>
          <p:spPr bwMode="auto">
            <a:xfrm>
              <a:off x="1177" y="1491"/>
              <a:ext cx="9235" cy="5965"/>
            </a:xfrm>
            <a:prstGeom prst="rect">
              <a:avLst/>
            </a:prstGeom>
            <a:noFill/>
            <a:ln w="9525">
              <a:noFill/>
              <a:miter lim="800000"/>
              <a:headEnd/>
              <a:tailEnd/>
            </a:ln>
          </p:spPr>
        </p:pic>
        <p:sp>
          <p:nvSpPr>
            <p:cNvPr id="2052" name="Rectangle 4"/>
            <p:cNvSpPr>
              <a:spLocks noChangeArrowheads="1"/>
            </p:cNvSpPr>
            <p:nvPr/>
          </p:nvSpPr>
          <p:spPr bwMode="auto">
            <a:xfrm>
              <a:off x="858" y="1284"/>
              <a:ext cx="9905" cy="6283"/>
            </a:xfrm>
            <a:prstGeom prst="rect">
              <a:avLst/>
            </a:prstGeom>
            <a:noFill/>
            <a:ln w="10795">
              <a:solidFill>
                <a:srgbClr val="575656"/>
              </a:solidFill>
              <a:miter lim="800000"/>
              <a:headEnd/>
              <a:tailEnd/>
            </a:ln>
          </p:spPr>
          <p:txBody>
            <a:bodyPr vert="horz" wrap="square" lIns="91440" tIns="45720" rIns="91440" bIns="45720" numCol="1" anchor="t" anchorCtr="0" compatLnSpc="1">
              <a:prstTxWarp prst="textNoShape">
                <a:avLst/>
              </a:prstTxWarp>
            </a:bodyPr>
            <a:lstStyle/>
            <a:p>
              <a:endParaRPr lang="fr-FR"/>
            </a:p>
          </p:txBody>
        </p:sp>
      </p:grpSp>
      <p:sp>
        <p:nvSpPr>
          <p:cNvPr id="7" name="ZoneTexte 6"/>
          <p:cNvSpPr txBox="1"/>
          <p:nvPr/>
        </p:nvSpPr>
        <p:spPr>
          <a:xfrm>
            <a:off x="857224" y="5357826"/>
            <a:ext cx="6357982" cy="646331"/>
          </a:xfrm>
          <a:prstGeom prst="rect">
            <a:avLst/>
          </a:prstGeom>
          <a:noFill/>
        </p:spPr>
        <p:txBody>
          <a:bodyPr wrap="square" rtlCol="0">
            <a:spAutoFit/>
          </a:bodyPr>
          <a:lstStyle/>
          <a:p>
            <a:pPr algn="ctr"/>
            <a:r>
              <a:rPr lang="fr-FR" b="1" i="1" dirty="0">
                <a:latin typeface="Times New Roman" pitchFamily="18" charset="0"/>
                <a:cs typeface="Times New Roman" pitchFamily="18" charset="0"/>
              </a:rPr>
              <a:t>Figure </a:t>
            </a:r>
            <a:r>
              <a:rPr lang="fr-FR" b="1" i="1" dirty="0" smtClean="0">
                <a:latin typeface="Times New Roman" pitchFamily="18" charset="0"/>
                <a:cs typeface="Times New Roman" pitchFamily="18" charset="0"/>
              </a:rPr>
              <a:t>1: </a:t>
            </a:r>
            <a:r>
              <a:rPr lang="fr-FR" b="1" i="1" dirty="0">
                <a:latin typeface="Times New Roman" pitchFamily="18" charset="0"/>
                <a:cs typeface="Times New Roman" pitchFamily="18" charset="0"/>
              </a:rPr>
              <a:t>Cycle hydrologique : liens entre eaux surface et souterraines</a:t>
            </a:r>
            <a:r>
              <a:rPr lang="fr-FR" b="1" i="1" dirty="0" smtClean="0">
                <a:latin typeface="Times New Roman" pitchFamily="18" charset="0"/>
                <a:cs typeface="Times New Roman" pitchFamily="18" charset="0"/>
              </a:rPr>
              <a:t>.</a:t>
            </a:r>
            <a:endParaRPr lang="fr-FR"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14282" y="785794"/>
            <a:ext cx="7715304" cy="5878532"/>
          </a:xfrm>
          <a:prstGeom prst="rect">
            <a:avLst/>
          </a:prstGeom>
          <a:noFill/>
        </p:spPr>
        <p:txBody>
          <a:bodyPr wrap="square" rtlCol="0">
            <a:spAutoFit/>
          </a:bodyPr>
          <a:lstStyle/>
          <a:p>
            <a:pPr lvl="0" indent="361950" algn="just"/>
            <a:r>
              <a:rPr lang="fr-FR" sz="2000" dirty="0" smtClean="0">
                <a:latin typeface="Times New Roman" pitchFamily="18" charset="0"/>
                <a:cs typeface="Times New Roman" pitchFamily="18" charset="0"/>
              </a:rPr>
              <a:t>Bien </a:t>
            </a:r>
            <a:r>
              <a:rPr lang="fr-FR" sz="2000" dirty="0">
                <a:latin typeface="Times New Roman" pitchFamily="18" charset="0"/>
                <a:cs typeface="Times New Roman" pitchFamily="18" charset="0"/>
              </a:rPr>
              <a:t>que l’eau souterraine soit la partie cachée du cycle hydrologique, elle </a:t>
            </a:r>
            <a:r>
              <a:rPr lang="fr-FR" sz="2000" dirty="0" smtClean="0">
                <a:latin typeface="Times New Roman" pitchFamily="18" charset="0"/>
                <a:cs typeface="Times New Roman" pitchFamily="18" charset="0"/>
              </a:rPr>
              <a:t>représente </a:t>
            </a:r>
            <a:r>
              <a:rPr lang="fr-FR" sz="2000" dirty="0">
                <a:latin typeface="Times New Roman" pitchFamily="18" charset="0"/>
                <a:cs typeface="Times New Roman" pitchFamily="18" charset="0"/>
              </a:rPr>
              <a:t>un volume beaucoup plus important que l’eau de surface</a:t>
            </a:r>
            <a:r>
              <a:rPr lang="fr-FR" sz="2000" dirty="0" smtClean="0">
                <a:latin typeface="Times New Roman" pitchFamily="18" charset="0"/>
                <a:cs typeface="Times New Roman" pitchFamily="18" charset="0"/>
              </a:rPr>
              <a:t>.</a:t>
            </a:r>
          </a:p>
          <a:p>
            <a:pPr lvl="0" indent="361950" algn="just"/>
            <a:endParaRPr lang="fr-FR" sz="1200" dirty="0" smtClean="0">
              <a:latin typeface="Times New Roman" pitchFamily="18" charset="0"/>
              <a:cs typeface="Times New Roman" pitchFamily="18" charset="0"/>
            </a:endParaRPr>
          </a:p>
          <a:p>
            <a:pPr lvl="0" indent="361950" algn="just"/>
            <a:r>
              <a:rPr lang="fr-FR" sz="2000" dirty="0" smtClean="0">
                <a:latin typeface="Times New Roman" pitchFamily="18" charset="0"/>
                <a:cs typeface="Times New Roman" pitchFamily="18" charset="0"/>
              </a:rPr>
              <a:t>Les </a:t>
            </a:r>
            <a:r>
              <a:rPr lang="fr-FR" sz="2000" dirty="0">
                <a:latin typeface="Times New Roman" pitchFamily="18" charset="0"/>
                <a:cs typeface="Times New Roman" pitchFamily="18" charset="0"/>
              </a:rPr>
              <a:t>eaux </a:t>
            </a:r>
            <a:r>
              <a:rPr lang="fr-FR" sz="2000" dirty="0" smtClean="0">
                <a:latin typeface="Times New Roman" pitchFamily="18" charset="0"/>
                <a:cs typeface="Times New Roman" pitchFamily="18" charset="0"/>
              </a:rPr>
              <a:t>souterraines </a:t>
            </a:r>
            <a:r>
              <a:rPr lang="fr-FR" sz="2000" dirty="0">
                <a:latin typeface="Times New Roman" pitchFamily="18" charset="0"/>
                <a:cs typeface="Times New Roman" pitchFamily="18" charset="0"/>
              </a:rPr>
              <a:t>représentent 97% de l’eau douce non gelée sur notre planète (Figure </a:t>
            </a:r>
            <a:r>
              <a:rPr lang="fr-FR" sz="2000" dirty="0" smtClean="0">
                <a:latin typeface="Times New Roman" pitchFamily="18" charset="0"/>
                <a:cs typeface="Times New Roman" pitchFamily="18" charset="0"/>
              </a:rPr>
              <a:t>2).</a:t>
            </a:r>
          </a:p>
          <a:p>
            <a:pPr lvl="0" indent="361950" algn="just"/>
            <a:endParaRPr lang="fr-FR" sz="1200" dirty="0" smtClean="0">
              <a:latin typeface="Times New Roman" pitchFamily="18" charset="0"/>
              <a:cs typeface="Times New Roman" pitchFamily="18" charset="0"/>
            </a:endParaRPr>
          </a:p>
          <a:p>
            <a:pPr lvl="0" indent="361950" algn="just"/>
            <a:r>
              <a:rPr lang="fr-FR" sz="2000" dirty="0" smtClean="0">
                <a:latin typeface="Times New Roman" pitchFamily="18" charset="0"/>
                <a:cs typeface="Times New Roman" pitchFamily="18" charset="0"/>
              </a:rPr>
              <a:t>Le </a:t>
            </a:r>
            <a:r>
              <a:rPr lang="fr-FR" sz="2000" dirty="0">
                <a:latin typeface="Times New Roman" pitchFamily="18" charset="0"/>
                <a:cs typeface="Times New Roman" pitchFamily="18" charset="0"/>
              </a:rPr>
              <a:t>ratio eau de surface / eau souterraine en Afrique est similaire (Figure </a:t>
            </a:r>
            <a:r>
              <a:rPr lang="fr-FR" sz="2000" dirty="0" smtClean="0">
                <a:latin typeface="Times New Roman" pitchFamily="18" charset="0"/>
                <a:cs typeface="Times New Roman" pitchFamily="18" charset="0"/>
              </a:rPr>
              <a:t>3</a:t>
            </a:r>
            <a:r>
              <a:rPr lang="fr-FR" sz="2000" dirty="0">
                <a:latin typeface="Times New Roman" pitchFamily="18" charset="0"/>
                <a:cs typeface="Times New Roman" pitchFamily="18" charset="0"/>
              </a:rPr>
              <a:t>), avec les eaux souterraines (5,5 millions km</a:t>
            </a:r>
            <a:r>
              <a:rPr lang="fr-FR" sz="2000" baseline="30000" dirty="0">
                <a:latin typeface="Times New Roman" pitchFamily="18" charset="0"/>
                <a:cs typeface="Times New Roman" pitchFamily="18" charset="0"/>
              </a:rPr>
              <a:t>3</a:t>
            </a:r>
            <a:r>
              <a:rPr lang="fr-FR" sz="2000" dirty="0">
                <a:latin typeface="Times New Roman" pitchFamily="18" charset="0"/>
                <a:cs typeface="Times New Roman" pitchFamily="18" charset="0"/>
              </a:rPr>
              <a:t>) dépassant les ressources en eau de </a:t>
            </a:r>
            <a:r>
              <a:rPr lang="fr-FR" sz="2000" dirty="0" smtClean="0">
                <a:latin typeface="Times New Roman" pitchFamily="18" charset="0"/>
                <a:cs typeface="Times New Roman" pitchFamily="18" charset="0"/>
              </a:rPr>
              <a:t>surface </a:t>
            </a:r>
            <a:r>
              <a:rPr lang="fr-FR" sz="2000" dirty="0">
                <a:latin typeface="Times New Roman" pitchFamily="18" charset="0"/>
                <a:cs typeface="Times New Roman" pitchFamily="18" charset="0"/>
              </a:rPr>
              <a:t>disponibles (31 776 </a:t>
            </a:r>
            <a:r>
              <a:rPr lang="fr-FR" sz="2000" dirty="0" smtClean="0">
                <a:latin typeface="Times New Roman" pitchFamily="18" charset="0"/>
                <a:cs typeface="Times New Roman" pitchFamily="18" charset="0"/>
              </a:rPr>
              <a:t>km</a:t>
            </a:r>
            <a:r>
              <a:rPr lang="fr-FR" sz="2000" baseline="30000" dirty="0" smtClean="0">
                <a:latin typeface="Times New Roman" pitchFamily="18" charset="0"/>
                <a:cs typeface="Times New Roman" pitchFamily="18" charset="0"/>
              </a:rPr>
              <a:t>3</a:t>
            </a:r>
            <a:r>
              <a:rPr lang="fr-FR" sz="2000" dirty="0" smtClean="0">
                <a:latin typeface="Times New Roman" pitchFamily="18" charset="0"/>
                <a:cs typeface="Times New Roman" pitchFamily="18" charset="0"/>
              </a:rPr>
              <a:t>).</a:t>
            </a:r>
          </a:p>
          <a:p>
            <a:pPr lvl="0" indent="361950" algn="just"/>
            <a:endParaRPr lang="fr-FR" sz="1200" dirty="0" smtClean="0">
              <a:latin typeface="Times New Roman" pitchFamily="18" charset="0"/>
              <a:cs typeface="Times New Roman" pitchFamily="18" charset="0"/>
            </a:endParaRPr>
          </a:p>
          <a:p>
            <a:pPr lvl="0" indent="361950" algn="just"/>
            <a:r>
              <a:rPr lang="fr-FR" sz="2000" dirty="0" smtClean="0">
                <a:latin typeface="Times New Roman" pitchFamily="18" charset="0"/>
                <a:cs typeface="Times New Roman" pitchFamily="18" charset="0"/>
              </a:rPr>
              <a:t>L’Afrique </a:t>
            </a:r>
            <a:r>
              <a:rPr lang="fr-FR" sz="2000" dirty="0">
                <a:latin typeface="Times New Roman" pitchFamily="18" charset="0"/>
                <a:cs typeface="Times New Roman" pitchFamily="18" charset="0"/>
              </a:rPr>
              <a:t>dispose de ressources en eaux souterraines abondantes, et </a:t>
            </a:r>
            <a:r>
              <a:rPr lang="fr-FR" sz="2000" dirty="0" smtClean="0">
                <a:latin typeface="Times New Roman" pitchFamily="18" charset="0"/>
                <a:cs typeface="Times New Roman" pitchFamily="18" charset="0"/>
              </a:rPr>
              <a:t>paradoxalement </a:t>
            </a:r>
            <a:r>
              <a:rPr lang="fr-FR" sz="2000" dirty="0">
                <a:latin typeface="Times New Roman" pitchFamily="18" charset="0"/>
                <a:cs typeface="Times New Roman" pitchFamily="18" charset="0"/>
              </a:rPr>
              <a:t>la plupart des plus grands aquifères sont situés soit dans le riche et humide bassin du Congo ou dans les zones du Sahara au peuplement dispersé (</a:t>
            </a:r>
            <a:r>
              <a:rPr lang="fr-FR" sz="2000" dirty="0" smtClean="0">
                <a:latin typeface="Times New Roman" pitchFamily="18" charset="0"/>
                <a:cs typeface="Times New Roman" pitchFamily="18" charset="0"/>
              </a:rPr>
              <a:t>Figure 4).</a:t>
            </a:r>
          </a:p>
          <a:p>
            <a:pPr lvl="0" indent="361950" algn="just"/>
            <a:endParaRPr lang="fr-FR" sz="1200" dirty="0">
              <a:latin typeface="Times New Roman" pitchFamily="18" charset="0"/>
              <a:cs typeface="Times New Roman" pitchFamily="18" charset="0"/>
            </a:endParaRPr>
          </a:p>
          <a:p>
            <a:pPr lvl="0" indent="361950" algn="just"/>
            <a:r>
              <a:rPr lang="fr-FR" sz="2000" dirty="0">
                <a:latin typeface="Times New Roman" pitchFamily="18" charset="0"/>
                <a:cs typeface="Times New Roman" pitchFamily="18" charset="0"/>
              </a:rPr>
              <a:t>Les eaux souterraines constituent la principale source d’eau pour l’usage </a:t>
            </a:r>
            <a:r>
              <a:rPr lang="fr-FR" sz="2000" dirty="0" smtClean="0">
                <a:latin typeface="Times New Roman" pitchFamily="18" charset="0"/>
                <a:cs typeface="Times New Roman" pitchFamily="18" charset="0"/>
              </a:rPr>
              <a:t>domestique </a:t>
            </a:r>
            <a:r>
              <a:rPr lang="fr-FR" sz="2000" dirty="0">
                <a:latin typeface="Times New Roman" pitchFamily="18" charset="0"/>
                <a:cs typeface="Times New Roman" pitchFamily="18" charset="0"/>
              </a:rPr>
              <a:t>de plus de 2 milliards de personnes dans le monde - soit près de 30% des 7 milliards de la population mondiale estimée. Il est souvent la seule source d’eau pour tous les usages pour les communautés rurales dispersées dans les régions </a:t>
            </a:r>
            <a:r>
              <a:rPr lang="fr-FR" sz="2000" dirty="0" smtClean="0">
                <a:latin typeface="Times New Roman" pitchFamily="18" charset="0"/>
                <a:cs typeface="Times New Roman" pitchFamily="18" charset="0"/>
              </a:rPr>
              <a:t>semi-arides.</a:t>
            </a:r>
            <a:endParaRPr lang="fr-FR" sz="2000" dirty="0">
              <a:latin typeface="Times New Roman" pitchFamily="18" charset="0"/>
              <a:cs typeface="Times New Roman" pitchFamily="18" charset="0"/>
            </a:endParaRPr>
          </a:p>
        </p:txBody>
      </p:sp>
      <p:sp>
        <p:nvSpPr>
          <p:cNvPr id="5" name="ZoneTexte 4"/>
          <p:cNvSpPr txBox="1"/>
          <p:nvPr/>
        </p:nvSpPr>
        <p:spPr>
          <a:xfrm>
            <a:off x="714348" y="142852"/>
            <a:ext cx="6715172" cy="461665"/>
          </a:xfrm>
          <a:prstGeom prst="rect">
            <a:avLst/>
          </a:prstGeom>
          <a:noFill/>
        </p:spPr>
        <p:txBody>
          <a:bodyPr wrap="square" rtlCol="0">
            <a:spAutoFit/>
          </a:bodyPr>
          <a:lstStyle/>
          <a:p>
            <a:pPr algn="ctr"/>
            <a:r>
              <a:rPr lang="fr-FR" sz="2400" b="1" dirty="0" smtClean="0">
                <a:solidFill>
                  <a:schemeClr val="tx2">
                    <a:lumMod val="50000"/>
                  </a:schemeClr>
                </a:solidFill>
                <a:latin typeface="Times New Roman" pitchFamily="18" charset="0"/>
                <a:cs typeface="Times New Roman" pitchFamily="18" charset="0"/>
              </a:rPr>
              <a:t>IMPORTANCE DES EAUX SOUTERRAINES</a:t>
            </a:r>
            <a:endParaRPr lang="fr-FR" sz="2400" b="1" dirty="0">
              <a:solidFill>
                <a:schemeClr val="tx2">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635715"/>
            <a:ext cx="7572428" cy="4293483"/>
          </a:xfrm>
          <a:prstGeom prst="rect">
            <a:avLst/>
          </a:prstGeom>
        </p:spPr>
        <p:txBody>
          <a:bodyPr wrap="square">
            <a:spAutoFit/>
          </a:bodyPr>
          <a:lstStyle/>
          <a:p>
            <a:pPr lvl="0" indent="361950" algn="just"/>
            <a:r>
              <a:rPr lang="fr-FR" sz="2100" dirty="0" smtClean="0">
                <a:latin typeface="Times New Roman" pitchFamily="18" charset="0"/>
                <a:cs typeface="Times New Roman" pitchFamily="18" charset="0"/>
              </a:rPr>
              <a:t>Le rapide développement mondial de ces dernières décennies a été considérablement soutenu par les eaux souterraines, comme une source d’eau à faible coût, résistant à la sécheresse et (surtout) disponible pour l’approvisionnement en eau de haute qualité pour les populations urbaines et rurales, et aussi pour l’irrigation (pour la production alimentaire).</a:t>
            </a:r>
          </a:p>
          <a:p>
            <a:pPr lvl="0" indent="361950" algn="just"/>
            <a:endParaRPr lang="fr-FR" sz="2100" dirty="0" smtClean="0">
              <a:latin typeface="Times New Roman" pitchFamily="18" charset="0"/>
              <a:cs typeface="Times New Roman" pitchFamily="18" charset="0"/>
            </a:endParaRPr>
          </a:p>
          <a:p>
            <a:pPr lvl="0" indent="361950" algn="just"/>
            <a:r>
              <a:rPr lang="fr-FR" sz="2100" dirty="0" smtClean="0">
                <a:latin typeface="Times New Roman" pitchFamily="18" charset="0"/>
                <a:cs typeface="Times New Roman" pitchFamily="18" charset="0"/>
              </a:rPr>
              <a:t>L’eau souterraine est sous-exploitée dans de nombreuses régions du continent.</a:t>
            </a:r>
          </a:p>
          <a:p>
            <a:pPr lvl="0" indent="361950" algn="just"/>
            <a:endParaRPr lang="fr-FR" sz="2100" dirty="0" smtClean="0">
              <a:latin typeface="Times New Roman" pitchFamily="18" charset="0"/>
              <a:cs typeface="Times New Roman" pitchFamily="18" charset="0"/>
            </a:endParaRPr>
          </a:p>
          <a:p>
            <a:pPr indent="361950" algn="just"/>
            <a:r>
              <a:rPr lang="fr-FR" sz="2100" dirty="0" smtClean="0">
                <a:latin typeface="Times New Roman" pitchFamily="18" charset="0"/>
                <a:cs typeface="Times New Roman" pitchFamily="18" charset="0"/>
              </a:rPr>
              <a:t>L’utilisation supplémentaire et durable des eaux souterraines sera essentiel pour la réalisation des «Objectifs du Millénaire pour Développement», ainsi que l’adaptation au changement climatique.</a:t>
            </a:r>
            <a:endParaRPr lang="fr-FR" sz="2100"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8" name="Rectangle 5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0" smtClean="0">
                <a:ln>
                  <a:noFill/>
                </a:ln>
                <a:solidFill>
                  <a:srgbClr val="FFFFFF"/>
                </a:solidFill>
                <a:effectLst/>
                <a:latin typeface="Arial" pitchFamily="34" charset="0"/>
                <a:ea typeface="Arial" pitchFamily="34" charset="0"/>
                <a:cs typeface="Arial" pitchFamily="34" charset="0"/>
              </a:rPr>
              <a:t>eau saline (océans) 97%</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129" name="Rectangle 5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000" b="0" i="0" u="none" strike="noStrike" cap="none" normalizeH="0" baseline="0" smtClean="0">
                <a:ln>
                  <a:noFill/>
                </a:ln>
                <a:solidFill>
                  <a:srgbClr val="FFFFFF"/>
                </a:solidFill>
                <a:effectLst/>
                <a:latin typeface="Arial" pitchFamily="34" charset="0"/>
                <a:ea typeface="Arial" pitchFamily="34" charset="0"/>
                <a:cs typeface="Arial" pitchFamily="34" charset="0"/>
              </a:rPr>
              <a:t>eau saline (océans) 97%</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63" name="Groupe 62"/>
          <p:cNvGrpSpPr/>
          <p:nvPr/>
        </p:nvGrpSpPr>
        <p:grpSpPr>
          <a:xfrm>
            <a:off x="500034" y="857232"/>
            <a:ext cx="7098644" cy="4500594"/>
            <a:chOff x="500034" y="285728"/>
            <a:chExt cx="7098644" cy="4500594"/>
          </a:xfrm>
        </p:grpSpPr>
        <p:grpSp>
          <p:nvGrpSpPr>
            <p:cNvPr id="3074" name="Group 2"/>
            <p:cNvGrpSpPr>
              <a:grpSpLocks/>
            </p:cNvGrpSpPr>
            <p:nvPr/>
          </p:nvGrpSpPr>
          <p:grpSpPr bwMode="auto">
            <a:xfrm>
              <a:off x="500034" y="1185872"/>
              <a:ext cx="7032646" cy="3600450"/>
              <a:chOff x="850" y="181"/>
              <a:chExt cx="7654" cy="5670"/>
            </a:xfrm>
          </p:grpSpPr>
          <p:pic>
            <p:nvPicPr>
              <p:cNvPr id="3075" name="Picture 3"/>
              <p:cNvPicPr>
                <a:picLocks noChangeAspect="1" noChangeArrowheads="1"/>
              </p:cNvPicPr>
              <p:nvPr/>
            </p:nvPicPr>
            <p:blipFill>
              <a:blip r:embed="rId2"/>
              <a:srcRect/>
              <a:stretch>
                <a:fillRect/>
              </a:stretch>
            </p:blipFill>
            <p:spPr bwMode="auto">
              <a:xfrm>
                <a:off x="850" y="181"/>
                <a:ext cx="1701" cy="171"/>
              </a:xfrm>
              <a:prstGeom prst="rect">
                <a:avLst/>
              </a:prstGeom>
              <a:noFill/>
              <a:ln w="9525">
                <a:noFill/>
                <a:miter lim="800000"/>
                <a:headEnd/>
                <a:tailEnd/>
              </a:ln>
            </p:spPr>
          </p:pic>
          <p:pic>
            <p:nvPicPr>
              <p:cNvPr id="3076" name="Picture 4"/>
              <p:cNvPicPr>
                <a:picLocks noChangeAspect="1" noChangeArrowheads="1"/>
              </p:cNvPicPr>
              <p:nvPr/>
            </p:nvPicPr>
            <p:blipFill>
              <a:blip r:embed="rId3"/>
              <a:srcRect/>
              <a:stretch>
                <a:fillRect/>
              </a:stretch>
            </p:blipFill>
            <p:spPr bwMode="auto">
              <a:xfrm>
                <a:off x="850" y="379"/>
                <a:ext cx="1701" cy="5471"/>
              </a:xfrm>
              <a:prstGeom prst="rect">
                <a:avLst/>
              </a:prstGeom>
              <a:noFill/>
              <a:ln w="9525">
                <a:noFill/>
                <a:miter lim="800000"/>
                <a:headEnd/>
                <a:tailEnd/>
              </a:ln>
            </p:spPr>
          </p:pic>
          <p:pic>
            <p:nvPicPr>
              <p:cNvPr id="3077" name="Picture 5"/>
              <p:cNvPicPr>
                <a:picLocks noChangeAspect="1" noChangeArrowheads="1"/>
              </p:cNvPicPr>
              <p:nvPr/>
            </p:nvPicPr>
            <p:blipFill>
              <a:blip r:embed="rId4"/>
              <a:srcRect/>
              <a:stretch>
                <a:fillRect/>
              </a:stretch>
            </p:blipFill>
            <p:spPr bwMode="auto">
              <a:xfrm>
                <a:off x="1313" y="1428"/>
                <a:ext cx="284" cy="284"/>
              </a:xfrm>
              <a:prstGeom prst="rect">
                <a:avLst/>
              </a:prstGeom>
              <a:noFill/>
              <a:ln w="9525">
                <a:noFill/>
                <a:miter lim="800000"/>
                <a:headEnd/>
                <a:tailEnd/>
              </a:ln>
            </p:spPr>
          </p:pic>
          <p:pic>
            <p:nvPicPr>
              <p:cNvPr id="3078" name="Picture 6"/>
              <p:cNvPicPr>
                <a:picLocks noChangeAspect="1" noChangeArrowheads="1"/>
              </p:cNvPicPr>
              <p:nvPr/>
            </p:nvPicPr>
            <p:blipFill>
              <a:blip r:embed="rId5"/>
              <a:srcRect/>
              <a:stretch>
                <a:fillRect/>
              </a:stretch>
            </p:blipFill>
            <p:spPr bwMode="auto">
              <a:xfrm>
                <a:off x="1206" y="2224"/>
                <a:ext cx="86" cy="86"/>
              </a:xfrm>
              <a:prstGeom prst="rect">
                <a:avLst/>
              </a:prstGeom>
              <a:noFill/>
              <a:ln w="9525">
                <a:noFill/>
                <a:miter lim="800000"/>
                <a:headEnd/>
                <a:tailEnd/>
              </a:ln>
            </p:spPr>
          </p:pic>
          <p:pic>
            <p:nvPicPr>
              <p:cNvPr id="3079" name="Picture 7"/>
              <p:cNvPicPr>
                <a:picLocks noChangeAspect="1" noChangeArrowheads="1"/>
              </p:cNvPicPr>
              <p:nvPr/>
            </p:nvPicPr>
            <p:blipFill>
              <a:blip r:embed="rId6"/>
              <a:srcRect/>
              <a:stretch>
                <a:fillRect/>
              </a:stretch>
            </p:blipFill>
            <p:spPr bwMode="auto">
              <a:xfrm>
                <a:off x="1655" y="2434"/>
                <a:ext cx="213" cy="213"/>
              </a:xfrm>
              <a:prstGeom prst="rect">
                <a:avLst/>
              </a:prstGeom>
              <a:noFill/>
              <a:ln w="9525">
                <a:noFill/>
                <a:miter lim="800000"/>
                <a:headEnd/>
                <a:tailEnd/>
              </a:ln>
            </p:spPr>
          </p:pic>
          <p:pic>
            <p:nvPicPr>
              <p:cNvPr id="3080" name="Picture 8"/>
              <p:cNvPicPr>
                <a:picLocks noChangeAspect="1" noChangeArrowheads="1"/>
              </p:cNvPicPr>
              <p:nvPr/>
            </p:nvPicPr>
            <p:blipFill>
              <a:blip r:embed="rId4"/>
              <a:srcRect/>
              <a:stretch>
                <a:fillRect/>
              </a:stretch>
            </p:blipFill>
            <p:spPr bwMode="auto">
              <a:xfrm>
                <a:off x="1553" y="2519"/>
                <a:ext cx="284" cy="284"/>
              </a:xfrm>
              <a:prstGeom prst="rect">
                <a:avLst/>
              </a:prstGeom>
              <a:noFill/>
              <a:ln w="9525">
                <a:noFill/>
                <a:miter lim="800000"/>
                <a:headEnd/>
                <a:tailEnd/>
              </a:ln>
            </p:spPr>
          </p:pic>
          <p:pic>
            <p:nvPicPr>
              <p:cNvPr id="3081" name="Picture 9"/>
              <p:cNvPicPr>
                <a:picLocks noChangeAspect="1" noChangeArrowheads="1"/>
              </p:cNvPicPr>
              <p:nvPr/>
            </p:nvPicPr>
            <p:blipFill>
              <a:blip r:embed="rId7"/>
              <a:srcRect/>
              <a:stretch>
                <a:fillRect/>
              </a:stretch>
            </p:blipFill>
            <p:spPr bwMode="auto">
              <a:xfrm>
                <a:off x="1607" y="1343"/>
                <a:ext cx="107" cy="107"/>
              </a:xfrm>
              <a:prstGeom prst="rect">
                <a:avLst/>
              </a:prstGeom>
              <a:noFill/>
              <a:ln w="9525">
                <a:noFill/>
                <a:miter lim="800000"/>
                <a:headEnd/>
                <a:tailEnd/>
              </a:ln>
            </p:spPr>
          </p:pic>
          <p:pic>
            <p:nvPicPr>
              <p:cNvPr id="3082" name="Picture 10"/>
              <p:cNvPicPr>
                <a:picLocks noChangeAspect="1" noChangeArrowheads="1"/>
              </p:cNvPicPr>
              <p:nvPr/>
            </p:nvPicPr>
            <p:blipFill>
              <a:blip r:embed="rId8"/>
              <a:srcRect/>
              <a:stretch>
                <a:fillRect/>
              </a:stretch>
            </p:blipFill>
            <p:spPr bwMode="auto">
              <a:xfrm>
                <a:off x="1539" y="1269"/>
                <a:ext cx="139" cy="139"/>
              </a:xfrm>
              <a:prstGeom prst="rect">
                <a:avLst/>
              </a:prstGeom>
              <a:noFill/>
              <a:ln w="9525">
                <a:noFill/>
                <a:miter lim="800000"/>
                <a:headEnd/>
                <a:tailEnd/>
              </a:ln>
            </p:spPr>
          </p:pic>
          <p:pic>
            <p:nvPicPr>
              <p:cNvPr id="3083" name="Picture 11"/>
              <p:cNvPicPr>
                <a:picLocks noChangeAspect="1" noChangeArrowheads="1"/>
              </p:cNvPicPr>
              <p:nvPr/>
            </p:nvPicPr>
            <p:blipFill>
              <a:blip r:embed="rId6"/>
              <a:srcRect/>
              <a:stretch>
                <a:fillRect/>
              </a:stretch>
            </p:blipFill>
            <p:spPr bwMode="auto">
              <a:xfrm>
                <a:off x="969" y="2301"/>
                <a:ext cx="213" cy="213"/>
              </a:xfrm>
              <a:prstGeom prst="rect">
                <a:avLst/>
              </a:prstGeom>
              <a:noFill/>
              <a:ln w="9525">
                <a:noFill/>
                <a:miter lim="800000"/>
                <a:headEnd/>
                <a:tailEnd/>
              </a:ln>
            </p:spPr>
          </p:pic>
          <p:pic>
            <p:nvPicPr>
              <p:cNvPr id="3084" name="Picture 12"/>
              <p:cNvPicPr>
                <a:picLocks noChangeAspect="1" noChangeArrowheads="1"/>
              </p:cNvPicPr>
              <p:nvPr/>
            </p:nvPicPr>
            <p:blipFill>
              <a:blip r:embed="rId6"/>
              <a:srcRect/>
              <a:stretch>
                <a:fillRect/>
              </a:stretch>
            </p:blipFill>
            <p:spPr bwMode="auto">
              <a:xfrm>
                <a:off x="1757" y="4829"/>
                <a:ext cx="213" cy="213"/>
              </a:xfrm>
              <a:prstGeom prst="rect">
                <a:avLst/>
              </a:prstGeom>
              <a:noFill/>
              <a:ln w="9525">
                <a:noFill/>
                <a:miter lim="800000"/>
                <a:headEnd/>
                <a:tailEnd/>
              </a:ln>
            </p:spPr>
          </p:pic>
          <p:pic>
            <p:nvPicPr>
              <p:cNvPr id="3085" name="Picture 13"/>
              <p:cNvPicPr>
                <a:picLocks noChangeAspect="1" noChangeArrowheads="1"/>
              </p:cNvPicPr>
              <p:nvPr/>
            </p:nvPicPr>
            <p:blipFill>
              <a:blip r:embed="rId4"/>
              <a:srcRect/>
              <a:stretch>
                <a:fillRect/>
              </a:stretch>
            </p:blipFill>
            <p:spPr bwMode="auto">
              <a:xfrm>
                <a:off x="1366" y="4234"/>
                <a:ext cx="284" cy="284"/>
              </a:xfrm>
              <a:prstGeom prst="rect">
                <a:avLst/>
              </a:prstGeom>
              <a:noFill/>
              <a:ln w="9525">
                <a:noFill/>
                <a:miter lim="800000"/>
                <a:headEnd/>
                <a:tailEnd/>
              </a:ln>
            </p:spPr>
          </p:pic>
          <p:pic>
            <p:nvPicPr>
              <p:cNvPr id="3086" name="Picture 14"/>
              <p:cNvPicPr>
                <a:picLocks noChangeAspect="1" noChangeArrowheads="1"/>
              </p:cNvPicPr>
              <p:nvPr/>
            </p:nvPicPr>
            <p:blipFill>
              <a:blip r:embed="rId8"/>
              <a:srcRect/>
              <a:stretch>
                <a:fillRect/>
              </a:stretch>
            </p:blipFill>
            <p:spPr bwMode="auto">
              <a:xfrm>
                <a:off x="2057" y="4007"/>
                <a:ext cx="139" cy="139"/>
              </a:xfrm>
              <a:prstGeom prst="rect">
                <a:avLst/>
              </a:prstGeom>
              <a:noFill/>
              <a:ln w="9525">
                <a:noFill/>
                <a:miter lim="800000"/>
                <a:headEnd/>
                <a:tailEnd/>
              </a:ln>
            </p:spPr>
          </p:pic>
          <p:pic>
            <p:nvPicPr>
              <p:cNvPr id="3087" name="Picture 15"/>
              <p:cNvPicPr>
                <a:picLocks noChangeAspect="1" noChangeArrowheads="1"/>
              </p:cNvPicPr>
              <p:nvPr/>
            </p:nvPicPr>
            <p:blipFill>
              <a:blip r:embed="rId9"/>
              <a:srcRect/>
              <a:stretch>
                <a:fillRect/>
              </a:stretch>
            </p:blipFill>
            <p:spPr bwMode="auto">
              <a:xfrm>
                <a:off x="1457" y="4549"/>
                <a:ext cx="125" cy="125"/>
              </a:xfrm>
              <a:prstGeom prst="rect">
                <a:avLst/>
              </a:prstGeom>
              <a:noFill/>
              <a:ln w="9525">
                <a:noFill/>
                <a:miter lim="800000"/>
                <a:headEnd/>
                <a:tailEnd/>
              </a:ln>
            </p:spPr>
          </p:pic>
          <p:pic>
            <p:nvPicPr>
              <p:cNvPr id="3088" name="Picture 16"/>
              <p:cNvPicPr>
                <a:picLocks noChangeAspect="1" noChangeArrowheads="1"/>
              </p:cNvPicPr>
              <p:nvPr/>
            </p:nvPicPr>
            <p:blipFill>
              <a:blip r:embed="rId8"/>
              <a:srcRect/>
              <a:stretch>
                <a:fillRect/>
              </a:stretch>
            </p:blipFill>
            <p:spPr bwMode="auto">
              <a:xfrm>
                <a:off x="1672" y="237"/>
                <a:ext cx="139" cy="139"/>
              </a:xfrm>
              <a:prstGeom prst="rect">
                <a:avLst/>
              </a:prstGeom>
              <a:noFill/>
              <a:ln w="9525">
                <a:noFill/>
                <a:miter lim="800000"/>
                <a:headEnd/>
                <a:tailEnd/>
              </a:ln>
            </p:spPr>
          </p:pic>
          <p:pic>
            <p:nvPicPr>
              <p:cNvPr id="3089" name="Picture 17"/>
              <p:cNvPicPr>
                <a:picLocks noChangeAspect="1" noChangeArrowheads="1"/>
              </p:cNvPicPr>
              <p:nvPr/>
            </p:nvPicPr>
            <p:blipFill>
              <a:blip r:embed="rId4"/>
              <a:srcRect/>
              <a:stretch>
                <a:fillRect/>
              </a:stretch>
            </p:blipFill>
            <p:spPr bwMode="auto">
              <a:xfrm>
                <a:off x="1173" y="5351"/>
                <a:ext cx="284" cy="284"/>
              </a:xfrm>
              <a:prstGeom prst="rect">
                <a:avLst/>
              </a:prstGeom>
              <a:noFill/>
              <a:ln w="9525">
                <a:noFill/>
                <a:miter lim="800000"/>
                <a:headEnd/>
                <a:tailEnd/>
              </a:ln>
            </p:spPr>
          </p:pic>
          <p:pic>
            <p:nvPicPr>
              <p:cNvPr id="3090" name="Picture 18"/>
              <p:cNvPicPr>
                <a:picLocks noChangeAspect="1" noChangeArrowheads="1"/>
              </p:cNvPicPr>
              <p:nvPr/>
            </p:nvPicPr>
            <p:blipFill>
              <a:blip r:embed="rId9"/>
              <a:srcRect/>
              <a:stretch>
                <a:fillRect/>
              </a:stretch>
            </p:blipFill>
            <p:spPr bwMode="auto">
              <a:xfrm>
                <a:off x="1167" y="5510"/>
                <a:ext cx="125" cy="125"/>
              </a:xfrm>
              <a:prstGeom prst="rect">
                <a:avLst/>
              </a:prstGeom>
              <a:noFill/>
              <a:ln w="9525">
                <a:noFill/>
                <a:miter lim="800000"/>
                <a:headEnd/>
                <a:tailEnd/>
              </a:ln>
            </p:spPr>
          </p:pic>
          <p:sp>
            <p:nvSpPr>
              <p:cNvPr id="3091" name="Freeform 19"/>
              <p:cNvSpPr>
                <a:spLocks/>
              </p:cNvSpPr>
              <p:nvPr/>
            </p:nvSpPr>
            <p:spPr bwMode="auto">
              <a:xfrm>
                <a:off x="2721" y="266"/>
                <a:ext cx="936" cy="2750"/>
              </a:xfrm>
              <a:custGeom>
                <a:avLst/>
                <a:gdLst/>
                <a:ahLst/>
                <a:cxnLst>
                  <a:cxn ang="0">
                    <a:pos x="0" y="0"/>
                  </a:cxn>
                  <a:cxn ang="0">
                    <a:pos x="454" y="0"/>
                  </a:cxn>
                  <a:cxn ang="0">
                    <a:pos x="454" y="2750"/>
                  </a:cxn>
                  <a:cxn ang="0">
                    <a:pos x="936" y="2750"/>
                  </a:cxn>
                </a:cxnLst>
                <a:rect l="0" t="0" r="r" b="b"/>
                <a:pathLst>
                  <a:path w="936" h="2750">
                    <a:moveTo>
                      <a:pt x="0" y="0"/>
                    </a:moveTo>
                    <a:lnTo>
                      <a:pt x="454" y="0"/>
                    </a:lnTo>
                    <a:lnTo>
                      <a:pt x="454" y="2750"/>
                    </a:lnTo>
                    <a:lnTo>
                      <a:pt x="936" y="2750"/>
                    </a:lnTo>
                  </a:path>
                </a:pathLst>
              </a:custGeom>
              <a:noFill/>
              <a:ln w="10795">
                <a:solidFill>
                  <a:srgbClr val="575656"/>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092" name="Freeform 20"/>
              <p:cNvSpPr>
                <a:spLocks/>
              </p:cNvSpPr>
              <p:nvPr/>
            </p:nvSpPr>
            <p:spPr bwMode="auto">
              <a:xfrm>
                <a:off x="2607" y="189"/>
                <a:ext cx="114" cy="154"/>
              </a:xfrm>
              <a:custGeom>
                <a:avLst/>
                <a:gdLst/>
                <a:ahLst/>
                <a:cxnLst>
                  <a:cxn ang="0">
                    <a:pos x="0" y="0"/>
                  </a:cxn>
                  <a:cxn ang="0">
                    <a:pos x="113" y="0"/>
                  </a:cxn>
                  <a:cxn ang="0">
                    <a:pos x="113" y="153"/>
                  </a:cxn>
                  <a:cxn ang="0">
                    <a:pos x="0" y="153"/>
                  </a:cxn>
                </a:cxnLst>
                <a:rect l="0" t="0" r="r" b="b"/>
                <a:pathLst>
                  <a:path w="114" h="154">
                    <a:moveTo>
                      <a:pt x="0" y="0"/>
                    </a:moveTo>
                    <a:lnTo>
                      <a:pt x="113" y="0"/>
                    </a:lnTo>
                    <a:lnTo>
                      <a:pt x="113" y="153"/>
                    </a:lnTo>
                    <a:lnTo>
                      <a:pt x="0" y="153"/>
                    </a:lnTo>
                  </a:path>
                </a:pathLst>
              </a:custGeom>
              <a:noFill/>
              <a:ln w="10795">
                <a:solidFill>
                  <a:srgbClr val="575656"/>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pic>
            <p:nvPicPr>
              <p:cNvPr id="3093" name="Picture 21"/>
              <p:cNvPicPr>
                <a:picLocks noChangeAspect="1" noChangeArrowheads="1"/>
              </p:cNvPicPr>
              <p:nvPr/>
            </p:nvPicPr>
            <p:blipFill>
              <a:blip r:embed="rId10"/>
              <a:srcRect/>
              <a:stretch>
                <a:fillRect/>
              </a:stretch>
            </p:blipFill>
            <p:spPr bwMode="auto">
              <a:xfrm>
                <a:off x="3826" y="260"/>
                <a:ext cx="1701" cy="1696"/>
              </a:xfrm>
              <a:prstGeom prst="rect">
                <a:avLst/>
              </a:prstGeom>
              <a:noFill/>
              <a:ln w="9525">
                <a:noFill/>
                <a:miter lim="800000"/>
                <a:headEnd/>
                <a:tailEnd/>
              </a:ln>
            </p:spPr>
          </p:pic>
          <p:pic>
            <p:nvPicPr>
              <p:cNvPr id="3094" name="Picture 22"/>
              <p:cNvPicPr>
                <a:picLocks noChangeAspect="1" noChangeArrowheads="1"/>
              </p:cNvPicPr>
              <p:nvPr/>
            </p:nvPicPr>
            <p:blipFill>
              <a:blip r:embed="rId11"/>
              <a:srcRect/>
              <a:stretch>
                <a:fillRect/>
              </a:stretch>
            </p:blipFill>
            <p:spPr bwMode="auto">
              <a:xfrm>
                <a:off x="3826" y="1984"/>
                <a:ext cx="1701" cy="3867"/>
              </a:xfrm>
              <a:prstGeom prst="rect">
                <a:avLst/>
              </a:prstGeom>
              <a:noFill/>
              <a:ln w="9525">
                <a:noFill/>
                <a:miter lim="800000"/>
                <a:headEnd/>
                <a:tailEnd/>
              </a:ln>
            </p:spPr>
          </p:pic>
          <p:pic>
            <p:nvPicPr>
              <p:cNvPr id="3095" name="Picture 23"/>
              <p:cNvPicPr>
                <a:picLocks noChangeAspect="1" noChangeArrowheads="1"/>
              </p:cNvPicPr>
              <p:nvPr/>
            </p:nvPicPr>
            <p:blipFill>
              <a:blip r:embed="rId12"/>
              <a:srcRect/>
              <a:stretch>
                <a:fillRect/>
              </a:stretch>
            </p:blipFill>
            <p:spPr bwMode="auto">
              <a:xfrm>
                <a:off x="3826" y="181"/>
                <a:ext cx="1701" cy="52"/>
              </a:xfrm>
              <a:prstGeom prst="rect">
                <a:avLst/>
              </a:prstGeom>
              <a:noFill/>
              <a:ln w="9525">
                <a:noFill/>
                <a:miter lim="800000"/>
                <a:headEnd/>
                <a:tailEnd/>
              </a:ln>
            </p:spPr>
          </p:pic>
          <p:pic>
            <p:nvPicPr>
              <p:cNvPr id="3096" name="Picture 24"/>
              <p:cNvPicPr>
                <a:picLocks noChangeAspect="1" noChangeArrowheads="1"/>
              </p:cNvPicPr>
              <p:nvPr/>
            </p:nvPicPr>
            <p:blipFill>
              <a:blip r:embed="rId6"/>
              <a:srcRect/>
              <a:stretch>
                <a:fillRect/>
              </a:stretch>
            </p:blipFill>
            <p:spPr bwMode="auto">
              <a:xfrm>
                <a:off x="4592" y="260"/>
                <a:ext cx="213" cy="213"/>
              </a:xfrm>
              <a:prstGeom prst="rect">
                <a:avLst/>
              </a:prstGeom>
              <a:noFill/>
              <a:ln w="9525">
                <a:noFill/>
                <a:miter lim="800000"/>
                <a:headEnd/>
                <a:tailEnd/>
              </a:ln>
            </p:spPr>
          </p:pic>
          <p:pic>
            <p:nvPicPr>
              <p:cNvPr id="3097" name="Picture 25"/>
              <p:cNvPicPr>
                <a:picLocks noChangeAspect="1" noChangeArrowheads="1"/>
              </p:cNvPicPr>
              <p:nvPr/>
            </p:nvPicPr>
            <p:blipFill>
              <a:blip r:embed="rId7"/>
              <a:srcRect/>
              <a:stretch>
                <a:fillRect/>
              </a:stretch>
            </p:blipFill>
            <p:spPr bwMode="auto">
              <a:xfrm>
                <a:off x="4246" y="1440"/>
                <a:ext cx="107" cy="107"/>
              </a:xfrm>
              <a:prstGeom prst="rect">
                <a:avLst/>
              </a:prstGeom>
              <a:noFill/>
              <a:ln w="9525">
                <a:noFill/>
                <a:miter lim="800000"/>
                <a:headEnd/>
                <a:tailEnd/>
              </a:ln>
            </p:spPr>
          </p:pic>
          <p:pic>
            <p:nvPicPr>
              <p:cNvPr id="3098" name="Picture 26"/>
              <p:cNvPicPr>
                <a:picLocks noChangeAspect="1" noChangeArrowheads="1"/>
              </p:cNvPicPr>
              <p:nvPr/>
            </p:nvPicPr>
            <p:blipFill>
              <a:blip r:embed="rId8"/>
              <a:srcRect/>
              <a:stretch>
                <a:fillRect/>
              </a:stretch>
            </p:blipFill>
            <p:spPr bwMode="auto">
              <a:xfrm>
                <a:off x="4198" y="838"/>
                <a:ext cx="139" cy="139"/>
              </a:xfrm>
              <a:prstGeom prst="rect">
                <a:avLst/>
              </a:prstGeom>
              <a:noFill/>
              <a:ln w="9525">
                <a:noFill/>
                <a:miter lim="800000"/>
                <a:headEnd/>
                <a:tailEnd/>
              </a:ln>
            </p:spPr>
          </p:pic>
          <p:pic>
            <p:nvPicPr>
              <p:cNvPr id="3099" name="Picture 27"/>
              <p:cNvPicPr>
                <a:picLocks noChangeAspect="1" noChangeArrowheads="1"/>
              </p:cNvPicPr>
              <p:nvPr/>
            </p:nvPicPr>
            <p:blipFill>
              <a:blip r:embed="rId9"/>
              <a:srcRect/>
              <a:stretch>
                <a:fillRect/>
              </a:stretch>
            </p:blipFill>
            <p:spPr bwMode="auto">
              <a:xfrm>
                <a:off x="4994" y="1077"/>
                <a:ext cx="125" cy="125"/>
              </a:xfrm>
              <a:prstGeom prst="rect">
                <a:avLst/>
              </a:prstGeom>
              <a:noFill/>
              <a:ln w="9525">
                <a:noFill/>
                <a:miter lim="800000"/>
                <a:headEnd/>
                <a:tailEnd/>
              </a:ln>
            </p:spPr>
          </p:pic>
          <p:pic>
            <p:nvPicPr>
              <p:cNvPr id="3100" name="Picture 28"/>
              <p:cNvPicPr>
                <a:picLocks noChangeAspect="1" noChangeArrowheads="1"/>
              </p:cNvPicPr>
              <p:nvPr/>
            </p:nvPicPr>
            <p:blipFill>
              <a:blip r:embed="rId4"/>
              <a:srcRect/>
              <a:stretch>
                <a:fillRect/>
              </a:stretch>
            </p:blipFill>
            <p:spPr bwMode="auto">
              <a:xfrm>
                <a:off x="4112" y="1226"/>
                <a:ext cx="284" cy="284"/>
              </a:xfrm>
              <a:prstGeom prst="rect">
                <a:avLst/>
              </a:prstGeom>
              <a:noFill/>
              <a:ln w="9525">
                <a:noFill/>
                <a:miter lim="800000"/>
                <a:headEnd/>
                <a:tailEnd/>
              </a:ln>
            </p:spPr>
          </p:pic>
          <p:sp>
            <p:nvSpPr>
              <p:cNvPr id="3101" name="Freeform 29"/>
              <p:cNvSpPr>
                <a:spLocks/>
              </p:cNvSpPr>
              <p:nvPr/>
            </p:nvSpPr>
            <p:spPr bwMode="auto">
              <a:xfrm>
                <a:off x="3656" y="189"/>
                <a:ext cx="114" cy="5653"/>
              </a:xfrm>
              <a:custGeom>
                <a:avLst/>
                <a:gdLst/>
                <a:ahLst/>
                <a:cxnLst>
                  <a:cxn ang="0">
                    <a:pos x="113" y="0"/>
                  </a:cxn>
                  <a:cxn ang="0">
                    <a:pos x="0" y="0"/>
                  </a:cxn>
                  <a:cxn ang="0">
                    <a:pos x="0" y="5652"/>
                  </a:cxn>
                  <a:cxn ang="0">
                    <a:pos x="113" y="5652"/>
                  </a:cxn>
                </a:cxnLst>
                <a:rect l="0" t="0" r="r" b="b"/>
                <a:pathLst>
                  <a:path w="114" h="5653">
                    <a:moveTo>
                      <a:pt x="113" y="0"/>
                    </a:moveTo>
                    <a:lnTo>
                      <a:pt x="0" y="0"/>
                    </a:lnTo>
                    <a:lnTo>
                      <a:pt x="0" y="5652"/>
                    </a:lnTo>
                    <a:lnTo>
                      <a:pt x="113" y="5652"/>
                    </a:lnTo>
                  </a:path>
                </a:pathLst>
              </a:custGeom>
              <a:noFill/>
              <a:ln w="10795">
                <a:solidFill>
                  <a:srgbClr val="575656"/>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102" name="Freeform 30"/>
              <p:cNvSpPr>
                <a:spLocks/>
              </p:cNvSpPr>
              <p:nvPr/>
            </p:nvSpPr>
            <p:spPr bwMode="auto">
              <a:xfrm>
                <a:off x="5694" y="207"/>
                <a:ext cx="936" cy="2809"/>
              </a:xfrm>
              <a:custGeom>
                <a:avLst/>
                <a:gdLst/>
                <a:ahLst/>
                <a:cxnLst>
                  <a:cxn ang="0">
                    <a:pos x="0" y="0"/>
                  </a:cxn>
                  <a:cxn ang="0">
                    <a:pos x="453" y="0"/>
                  </a:cxn>
                  <a:cxn ang="0">
                    <a:pos x="453" y="2809"/>
                  </a:cxn>
                  <a:cxn ang="0">
                    <a:pos x="935" y="2809"/>
                  </a:cxn>
                </a:cxnLst>
                <a:rect l="0" t="0" r="r" b="b"/>
                <a:pathLst>
                  <a:path w="936" h="2809">
                    <a:moveTo>
                      <a:pt x="0" y="0"/>
                    </a:moveTo>
                    <a:lnTo>
                      <a:pt x="453" y="0"/>
                    </a:lnTo>
                    <a:lnTo>
                      <a:pt x="453" y="2809"/>
                    </a:lnTo>
                    <a:lnTo>
                      <a:pt x="935" y="2809"/>
                    </a:lnTo>
                  </a:path>
                </a:pathLst>
              </a:custGeom>
              <a:noFill/>
              <a:ln w="10795">
                <a:solidFill>
                  <a:srgbClr val="575656"/>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103" name="Freeform 31"/>
              <p:cNvSpPr>
                <a:spLocks/>
              </p:cNvSpPr>
              <p:nvPr/>
            </p:nvSpPr>
            <p:spPr bwMode="auto">
              <a:xfrm>
                <a:off x="5581" y="189"/>
                <a:ext cx="114" cy="35"/>
              </a:xfrm>
              <a:custGeom>
                <a:avLst/>
                <a:gdLst/>
                <a:ahLst/>
                <a:cxnLst>
                  <a:cxn ang="0">
                    <a:pos x="0" y="0"/>
                  </a:cxn>
                  <a:cxn ang="0">
                    <a:pos x="114" y="0"/>
                  </a:cxn>
                  <a:cxn ang="0">
                    <a:pos x="114" y="34"/>
                  </a:cxn>
                  <a:cxn ang="0">
                    <a:pos x="0" y="34"/>
                  </a:cxn>
                </a:cxnLst>
                <a:rect l="0" t="0" r="r" b="b"/>
                <a:pathLst>
                  <a:path w="114" h="35">
                    <a:moveTo>
                      <a:pt x="0" y="0"/>
                    </a:moveTo>
                    <a:lnTo>
                      <a:pt x="114" y="0"/>
                    </a:lnTo>
                    <a:lnTo>
                      <a:pt x="114" y="34"/>
                    </a:lnTo>
                    <a:lnTo>
                      <a:pt x="0" y="34"/>
                    </a:lnTo>
                  </a:path>
                </a:pathLst>
              </a:custGeom>
              <a:noFill/>
              <a:ln w="10795">
                <a:solidFill>
                  <a:srgbClr val="575656"/>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pic>
            <p:nvPicPr>
              <p:cNvPr id="3104" name="Picture 32"/>
              <p:cNvPicPr>
                <a:picLocks noChangeAspect="1" noChangeArrowheads="1"/>
              </p:cNvPicPr>
              <p:nvPr/>
            </p:nvPicPr>
            <p:blipFill>
              <a:blip r:embed="rId13"/>
              <a:srcRect/>
              <a:stretch>
                <a:fillRect/>
              </a:stretch>
            </p:blipFill>
            <p:spPr bwMode="auto">
              <a:xfrm>
                <a:off x="6803" y="181"/>
                <a:ext cx="1701" cy="114"/>
              </a:xfrm>
              <a:prstGeom prst="rect">
                <a:avLst/>
              </a:prstGeom>
              <a:noFill/>
              <a:ln w="9525">
                <a:noFill/>
                <a:miter lim="800000"/>
                <a:headEnd/>
                <a:tailEnd/>
              </a:ln>
            </p:spPr>
          </p:pic>
          <p:pic>
            <p:nvPicPr>
              <p:cNvPr id="3105" name="Picture 33"/>
              <p:cNvPicPr>
                <a:picLocks noChangeAspect="1" noChangeArrowheads="1"/>
              </p:cNvPicPr>
              <p:nvPr/>
            </p:nvPicPr>
            <p:blipFill>
              <a:blip r:embed="rId14"/>
              <a:srcRect/>
              <a:stretch>
                <a:fillRect/>
              </a:stretch>
            </p:blipFill>
            <p:spPr bwMode="auto">
              <a:xfrm>
                <a:off x="6803" y="322"/>
                <a:ext cx="1701" cy="596"/>
              </a:xfrm>
              <a:prstGeom prst="rect">
                <a:avLst/>
              </a:prstGeom>
              <a:noFill/>
              <a:ln w="9525">
                <a:noFill/>
                <a:miter lim="800000"/>
                <a:headEnd/>
                <a:tailEnd/>
              </a:ln>
            </p:spPr>
          </p:pic>
          <p:pic>
            <p:nvPicPr>
              <p:cNvPr id="3106" name="Picture 34"/>
              <p:cNvPicPr>
                <a:picLocks noChangeAspect="1" noChangeArrowheads="1"/>
              </p:cNvPicPr>
              <p:nvPr/>
            </p:nvPicPr>
            <p:blipFill>
              <a:blip r:embed="rId15"/>
              <a:srcRect/>
              <a:stretch>
                <a:fillRect/>
              </a:stretch>
            </p:blipFill>
            <p:spPr bwMode="auto">
              <a:xfrm>
                <a:off x="6803" y="946"/>
                <a:ext cx="1701" cy="4904"/>
              </a:xfrm>
              <a:prstGeom prst="rect">
                <a:avLst/>
              </a:prstGeom>
              <a:noFill/>
              <a:ln w="9525">
                <a:noFill/>
                <a:miter lim="800000"/>
                <a:headEnd/>
                <a:tailEnd/>
              </a:ln>
            </p:spPr>
          </p:pic>
          <p:pic>
            <p:nvPicPr>
              <p:cNvPr id="3107" name="Picture 35"/>
              <p:cNvPicPr>
                <a:picLocks noChangeAspect="1" noChangeArrowheads="1"/>
              </p:cNvPicPr>
              <p:nvPr/>
            </p:nvPicPr>
            <p:blipFill>
              <a:blip r:embed="rId4"/>
              <a:srcRect/>
              <a:stretch>
                <a:fillRect/>
              </a:stretch>
            </p:blipFill>
            <p:spPr bwMode="auto">
              <a:xfrm>
                <a:off x="7266" y="1428"/>
                <a:ext cx="284" cy="284"/>
              </a:xfrm>
              <a:prstGeom prst="rect">
                <a:avLst/>
              </a:prstGeom>
              <a:noFill/>
              <a:ln w="9525">
                <a:noFill/>
                <a:miter lim="800000"/>
                <a:headEnd/>
                <a:tailEnd/>
              </a:ln>
            </p:spPr>
          </p:pic>
          <p:pic>
            <p:nvPicPr>
              <p:cNvPr id="3108" name="Picture 36"/>
              <p:cNvPicPr>
                <a:picLocks noChangeAspect="1" noChangeArrowheads="1"/>
              </p:cNvPicPr>
              <p:nvPr/>
            </p:nvPicPr>
            <p:blipFill>
              <a:blip r:embed="rId5"/>
              <a:srcRect/>
              <a:stretch>
                <a:fillRect/>
              </a:stretch>
            </p:blipFill>
            <p:spPr bwMode="auto">
              <a:xfrm>
                <a:off x="7159" y="2224"/>
                <a:ext cx="86" cy="86"/>
              </a:xfrm>
              <a:prstGeom prst="rect">
                <a:avLst/>
              </a:prstGeom>
              <a:noFill/>
              <a:ln w="9525">
                <a:noFill/>
                <a:miter lim="800000"/>
                <a:headEnd/>
                <a:tailEnd/>
              </a:ln>
            </p:spPr>
          </p:pic>
          <p:pic>
            <p:nvPicPr>
              <p:cNvPr id="3109" name="Picture 37"/>
              <p:cNvPicPr>
                <a:picLocks noChangeAspect="1" noChangeArrowheads="1"/>
              </p:cNvPicPr>
              <p:nvPr/>
            </p:nvPicPr>
            <p:blipFill>
              <a:blip r:embed="rId6"/>
              <a:srcRect/>
              <a:stretch>
                <a:fillRect/>
              </a:stretch>
            </p:blipFill>
            <p:spPr bwMode="auto">
              <a:xfrm>
                <a:off x="7751" y="1629"/>
                <a:ext cx="213" cy="213"/>
              </a:xfrm>
              <a:prstGeom prst="rect">
                <a:avLst/>
              </a:prstGeom>
              <a:noFill/>
              <a:ln w="9525">
                <a:noFill/>
                <a:miter lim="800000"/>
                <a:headEnd/>
                <a:tailEnd/>
              </a:ln>
            </p:spPr>
          </p:pic>
          <p:pic>
            <p:nvPicPr>
              <p:cNvPr id="3110" name="Picture 38"/>
              <p:cNvPicPr>
                <a:picLocks noChangeAspect="1" noChangeArrowheads="1"/>
              </p:cNvPicPr>
              <p:nvPr/>
            </p:nvPicPr>
            <p:blipFill>
              <a:blip r:embed="rId4"/>
              <a:srcRect/>
              <a:stretch>
                <a:fillRect/>
              </a:stretch>
            </p:blipFill>
            <p:spPr bwMode="auto">
              <a:xfrm>
                <a:off x="7897" y="3480"/>
                <a:ext cx="284" cy="284"/>
              </a:xfrm>
              <a:prstGeom prst="rect">
                <a:avLst/>
              </a:prstGeom>
              <a:noFill/>
              <a:ln w="9525">
                <a:noFill/>
                <a:miter lim="800000"/>
                <a:headEnd/>
                <a:tailEnd/>
              </a:ln>
            </p:spPr>
          </p:pic>
          <p:pic>
            <p:nvPicPr>
              <p:cNvPr id="3111" name="Picture 39"/>
              <p:cNvPicPr>
                <a:picLocks noChangeAspect="1" noChangeArrowheads="1"/>
              </p:cNvPicPr>
              <p:nvPr/>
            </p:nvPicPr>
            <p:blipFill>
              <a:blip r:embed="rId7"/>
              <a:srcRect/>
              <a:stretch>
                <a:fillRect/>
              </a:stretch>
            </p:blipFill>
            <p:spPr bwMode="auto">
              <a:xfrm>
                <a:off x="7560" y="1343"/>
                <a:ext cx="107" cy="107"/>
              </a:xfrm>
              <a:prstGeom prst="rect">
                <a:avLst/>
              </a:prstGeom>
              <a:noFill/>
              <a:ln w="9525">
                <a:noFill/>
                <a:miter lim="800000"/>
                <a:headEnd/>
                <a:tailEnd/>
              </a:ln>
            </p:spPr>
          </p:pic>
          <p:pic>
            <p:nvPicPr>
              <p:cNvPr id="3112" name="Picture 40"/>
              <p:cNvPicPr>
                <a:picLocks noChangeAspect="1" noChangeArrowheads="1"/>
              </p:cNvPicPr>
              <p:nvPr/>
            </p:nvPicPr>
            <p:blipFill>
              <a:blip r:embed="rId8"/>
              <a:srcRect/>
              <a:stretch>
                <a:fillRect/>
              </a:stretch>
            </p:blipFill>
            <p:spPr bwMode="auto">
              <a:xfrm>
                <a:off x="7491" y="1269"/>
                <a:ext cx="139" cy="139"/>
              </a:xfrm>
              <a:prstGeom prst="rect">
                <a:avLst/>
              </a:prstGeom>
              <a:noFill/>
              <a:ln w="9525">
                <a:noFill/>
                <a:miter lim="800000"/>
                <a:headEnd/>
                <a:tailEnd/>
              </a:ln>
            </p:spPr>
          </p:pic>
          <p:pic>
            <p:nvPicPr>
              <p:cNvPr id="3113" name="Picture 41"/>
              <p:cNvPicPr>
                <a:picLocks noChangeAspect="1" noChangeArrowheads="1"/>
              </p:cNvPicPr>
              <p:nvPr/>
            </p:nvPicPr>
            <p:blipFill>
              <a:blip r:embed="rId6"/>
              <a:srcRect/>
              <a:stretch>
                <a:fillRect/>
              </a:stretch>
            </p:blipFill>
            <p:spPr bwMode="auto">
              <a:xfrm>
                <a:off x="7766" y="5127"/>
                <a:ext cx="213" cy="213"/>
              </a:xfrm>
              <a:prstGeom prst="rect">
                <a:avLst/>
              </a:prstGeom>
              <a:noFill/>
              <a:ln w="9525">
                <a:noFill/>
                <a:miter lim="800000"/>
                <a:headEnd/>
                <a:tailEnd/>
              </a:ln>
            </p:spPr>
          </p:pic>
          <p:pic>
            <p:nvPicPr>
              <p:cNvPr id="3114" name="Picture 42"/>
              <p:cNvPicPr>
                <a:picLocks noChangeAspect="1" noChangeArrowheads="1"/>
              </p:cNvPicPr>
              <p:nvPr/>
            </p:nvPicPr>
            <p:blipFill>
              <a:blip r:embed="rId4"/>
              <a:srcRect/>
              <a:stretch>
                <a:fillRect/>
              </a:stretch>
            </p:blipFill>
            <p:spPr bwMode="auto">
              <a:xfrm>
                <a:off x="7319" y="4234"/>
                <a:ext cx="284" cy="284"/>
              </a:xfrm>
              <a:prstGeom prst="rect">
                <a:avLst/>
              </a:prstGeom>
              <a:noFill/>
              <a:ln w="9525">
                <a:noFill/>
                <a:miter lim="800000"/>
                <a:headEnd/>
                <a:tailEnd/>
              </a:ln>
            </p:spPr>
          </p:pic>
          <p:pic>
            <p:nvPicPr>
              <p:cNvPr id="3115" name="Picture 43"/>
              <p:cNvPicPr>
                <a:picLocks noChangeAspect="1" noChangeArrowheads="1"/>
              </p:cNvPicPr>
              <p:nvPr/>
            </p:nvPicPr>
            <p:blipFill>
              <a:blip r:embed="rId8"/>
              <a:srcRect/>
              <a:stretch>
                <a:fillRect/>
              </a:stretch>
            </p:blipFill>
            <p:spPr bwMode="auto">
              <a:xfrm>
                <a:off x="7883" y="1626"/>
                <a:ext cx="139" cy="139"/>
              </a:xfrm>
              <a:prstGeom prst="rect">
                <a:avLst/>
              </a:prstGeom>
              <a:noFill/>
              <a:ln w="9525">
                <a:noFill/>
                <a:miter lim="800000"/>
                <a:headEnd/>
                <a:tailEnd/>
              </a:ln>
            </p:spPr>
          </p:pic>
          <p:pic>
            <p:nvPicPr>
              <p:cNvPr id="3116" name="Picture 44"/>
              <p:cNvPicPr>
                <a:picLocks noChangeAspect="1" noChangeArrowheads="1"/>
              </p:cNvPicPr>
              <p:nvPr/>
            </p:nvPicPr>
            <p:blipFill>
              <a:blip r:embed="rId9"/>
              <a:srcRect/>
              <a:stretch>
                <a:fillRect/>
              </a:stretch>
            </p:blipFill>
            <p:spPr bwMode="auto">
              <a:xfrm>
                <a:off x="7778" y="5319"/>
                <a:ext cx="125" cy="125"/>
              </a:xfrm>
              <a:prstGeom prst="rect">
                <a:avLst/>
              </a:prstGeom>
              <a:noFill/>
              <a:ln w="9525">
                <a:noFill/>
                <a:miter lim="800000"/>
                <a:headEnd/>
                <a:tailEnd/>
              </a:ln>
            </p:spPr>
          </p:pic>
          <p:pic>
            <p:nvPicPr>
              <p:cNvPr id="3117" name="Picture 45"/>
              <p:cNvPicPr>
                <a:picLocks noChangeAspect="1" noChangeArrowheads="1"/>
              </p:cNvPicPr>
              <p:nvPr/>
            </p:nvPicPr>
            <p:blipFill>
              <a:blip r:embed="rId8"/>
              <a:srcRect/>
              <a:stretch>
                <a:fillRect/>
              </a:stretch>
            </p:blipFill>
            <p:spPr bwMode="auto">
              <a:xfrm>
                <a:off x="7625" y="237"/>
                <a:ext cx="139" cy="139"/>
              </a:xfrm>
              <a:prstGeom prst="rect">
                <a:avLst/>
              </a:prstGeom>
              <a:noFill/>
              <a:ln w="9525">
                <a:noFill/>
                <a:miter lim="800000"/>
                <a:headEnd/>
                <a:tailEnd/>
              </a:ln>
            </p:spPr>
          </p:pic>
          <p:pic>
            <p:nvPicPr>
              <p:cNvPr id="3118" name="Picture 46"/>
              <p:cNvPicPr>
                <a:picLocks noChangeAspect="1" noChangeArrowheads="1"/>
              </p:cNvPicPr>
              <p:nvPr/>
            </p:nvPicPr>
            <p:blipFill>
              <a:blip r:embed="rId9"/>
              <a:srcRect/>
              <a:stretch>
                <a:fillRect/>
              </a:stretch>
            </p:blipFill>
            <p:spPr bwMode="auto">
              <a:xfrm>
                <a:off x="7802" y="5283"/>
                <a:ext cx="125" cy="125"/>
              </a:xfrm>
              <a:prstGeom prst="rect">
                <a:avLst/>
              </a:prstGeom>
              <a:noFill/>
              <a:ln w="9525">
                <a:noFill/>
                <a:miter lim="800000"/>
                <a:headEnd/>
                <a:tailEnd/>
              </a:ln>
            </p:spPr>
          </p:pic>
          <p:pic>
            <p:nvPicPr>
              <p:cNvPr id="3119" name="Picture 47"/>
              <p:cNvPicPr>
                <a:picLocks noChangeAspect="1" noChangeArrowheads="1"/>
              </p:cNvPicPr>
              <p:nvPr/>
            </p:nvPicPr>
            <p:blipFill>
              <a:blip r:embed="rId6"/>
              <a:srcRect/>
              <a:stretch>
                <a:fillRect/>
              </a:stretch>
            </p:blipFill>
            <p:spPr bwMode="auto">
              <a:xfrm>
                <a:off x="7092" y="3681"/>
                <a:ext cx="213" cy="213"/>
              </a:xfrm>
              <a:prstGeom prst="rect">
                <a:avLst/>
              </a:prstGeom>
              <a:noFill/>
              <a:ln w="9525">
                <a:noFill/>
                <a:miter lim="800000"/>
                <a:headEnd/>
                <a:tailEnd/>
              </a:ln>
            </p:spPr>
          </p:pic>
          <p:pic>
            <p:nvPicPr>
              <p:cNvPr id="3120" name="Picture 48"/>
              <p:cNvPicPr>
                <a:picLocks noChangeAspect="1" noChangeArrowheads="1"/>
              </p:cNvPicPr>
              <p:nvPr/>
            </p:nvPicPr>
            <p:blipFill>
              <a:blip r:embed="rId16"/>
              <a:srcRect/>
              <a:stretch>
                <a:fillRect/>
              </a:stretch>
            </p:blipFill>
            <p:spPr bwMode="auto">
              <a:xfrm>
                <a:off x="7336" y="2583"/>
                <a:ext cx="559" cy="430"/>
              </a:xfrm>
              <a:prstGeom prst="rect">
                <a:avLst/>
              </a:prstGeom>
              <a:noFill/>
              <a:ln w="9525">
                <a:noFill/>
                <a:miter lim="800000"/>
                <a:headEnd/>
                <a:tailEnd/>
              </a:ln>
            </p:spPr>
          </p:pic>
          <p:pic>
            <p:nvPicPr>
              <p:cNvPr id="3121" name="Picture 49"/>
              <p:cNvPicPr>
                <a:picLocks noChangeAspect="1" noChangeArrowheads="1"/>
              </p:cNvPicPr>
              <p:nvPr/>
            </p:nvPicPr>
            <p:blipFill>
              <a:blip r:embed="rId17"/>
              <a:srcRect/>
              <a:stretch>
                <a:fillRect/>
              </a:stretch>
            </p:blipFill>
            <p:spPr bwMode="auto">
              <a:xfrm>
                <a:off x="7324" y="3860"/>
                <a:ext cx="120" cy="120"/>
              </a:xfrm>
              <a:prstGeom prst="rect">
                <a:avLst/>
              </a:prstGeom>
              <a:noFill/>
              <a:ln w="9525">
                <a:noFill/>
                <a:miter lim="800000"/>
                <a:headEnd/>
                <a:tailEnd/>
              </a:ln>
            </p:spPr>
          </p:pic>
          <p:sp>
            <p:nvSpPr>
              <p:cNvPr id="3122" name="Freeform 50"/>
              <p:cNvSpPr>
                <a:spLocks/>
              </p:cNvSpPr>
              <p:nvPr/>
            </p:nvSpPr>
            <p:spPr bwMode="auto">
              <a:xfrm>
                <a:off x="6630" y="189"/>
                <a:ext cx="114" cy="5653"/>
              </a:xfrm>
              <a:custGeom>
                <a:avLst/>
                <a:gdLst/>
                <a:ahLst/>
                <a:cxnLst>
                  <a:cxn ang="0">
                    <a:pos x="114" y="0"/>
                  </a:cxn>
                  <a:cxn ang="0">
                    <a:pos x="0" y="0"/>
                  </a:cxn>
                  <a:cxn ang="0">
                    <a:pos x="0" y="5652"/>
                  </a:cxn>
                  <a:cxn ang="0">
                    <a:pos x="114" y="5652"/>
                  </a:cxn>
                </a:cxnLst>
                <a:rect l="0" t="0" r="r" b="b"/>
                <a:pathLst>
                  <a:path w="114" h="5653">
                    <a:moveTo>
                      <a:pt x="114" y="0"/>
                    </a:moveTo>
                    <a:lnTo>
                      <a:pt x="0" y="0"/>
                    </a:lnTo>
                    <a:lnTo>
                      <a:pt x="0" y="5652"/>
                    </a:lnTo>
                    <a:lnTo>
                      <a:pt x="114" y="5652"/>
                    </a:lnTo>
                  </a:path>
                </a:pathLst>
              </a:custGeom>
              <a:noFill/>
              <a:ln w="10795">
                <a:solidFill>
                  <a:srgbClr val="575656"/>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123" name="Text Box 51"/>
              <p:cNvSpPr txBox="1">
                <a:spLocks noChangeArrowheads="1"/>
              </p:cNvSpPr>
              <p:nvPr/>
            </p:nvSpPr>
            <p:spPr bwMode="auto">
              <a:xfrm>
                <a:off x="7225" y="3038"/>
                <a:ext cx="783" cy="46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rgbClr val="FFFFFF"/>
                    </a:solidFill>
                    <a:effectLst/>
                    <a:latin typeface="Times New Roman" pitchFamily="18" charset="0"/>
                    <a:ea typeface="Arial" pitchFamily="34" charset="0"/>
                    <a:cs typeface="Times New Roman" pitchFamily="18" charset="0"/>
                  </a:rPr>
                  <a:t>lacs 87%</a:t>
                </a:r>
                <a:endParaRPr kumimoji="0" lang="fr-FR"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24" name="Text Box 52"/>
              <p:cNvSpPr txBox="1">
                <a:spLocks noChangeArrowheads="1"/>
              </p:cNvSpPr>
              <p:nvPr/>
            </p:nvSpPr>
            <p:spPr bwMode="auto">
              <a:xfrm>
                <a:off x="3949" y="3348"/>
                <a:ext cx="1476" cy="59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1" algn="ctr"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chemeClr val="tx1"/>
                    </a:solidFill>
                    <a:effectLst/>
                    <a:latin typeface="Times New Roman" pitchFamily="18" charset="0"/>
                    <a:ea typeface="Arial" pitchFamily="34" charset="0"/>
                    <a:cs typeface="Times New Roman" pitchFamily="18" charset="0"/>
                  </a:rPr>
                  <a:t>glaciers et neige 68.7%</a:t>
                </a:r>
                <a:endParaRPr kumimoji="0" lang="fr-FR"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25" name="Text Box 53"/>
              <p:cNvSpPr txBox="1">
                <a:spLocks noChangeArrowheads="1"/>
              </p:cNvSpPr>
              <p:nvPr/>
            </p:nvSpPr>
            <p:spPr bwMode="auto">
              <a:xfrm>
                <a:off x="3982" y="769"/>
                <a:ext cx="1410" cy="46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1588" lvl="1" algn="ctr" defTabSz="914400" rtl="0" eaLnBrk="1" fontAlgn="base" latinLnBrk="0" hangingPunct="1">
                  <a:lnSpc>
                    <a:spcPct val="100000"/>
                  </a:lnSpc>
                  <a:spcBef>
                    <a:spcPct val="0"/>
                  </a:spcBef>
                  <a:spcAft>
                    <a:spcPts val="1000"/>
                  </a:spcAft>
                  <a:buClrTx/>
                  <a:buSzTx/>
                  <a:buFontTx/>
                  <a:buNone/>
                  <a:tabLst/>
                </a:pPr>
                <a:r>
                  <a:rPr kumimoji="0" lang="fr-FR" sz="1200" b="1" i="0" u="none" strike="noStrike" cap="none" normalizeH="0" baseline="0" dirty="0" smtClean="0">
                    <a:ln>
                      <a:noFill/>
                    </a:ln>
                    <a:solidFill>
                      <a:srgbClr val="FFFFFF"/>
                    </a:solidFill>
                    <a:effectLst/>
                    <a:latin typeface="Times New Roman" pitchFamily="18" charset="0"/>
                    <a:ea typeface="Arial" pitchFamily="34" charset="0"/>
                    <a:cs typeface="Times New Roman" pitchFamily="18" charset="0"/>
                  </a:rPr>
                  <a:t>eau souterraine 30.1%</a:t>
                </a:r>
                <a:endParaRPr kumimoji="0" lang="fr-FR" sz="1200" b="1"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26" name="Text Box 54"/>
              <p:cNvSpPr txBox="1">
                <a:spLocks noChangeArrowheads="1"/>
              </p:cNvSpPr>
              <p:nvPr/>
            </p:nvSpPr>
            <p:spPr bwMode="auto">
              <a:xfrm>
                <a:off x="850" y="193"/>
                <a:ext cx="1701" cy="565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endParaRPr kumimoji="0" lang="fr-FR" sz="11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0" marR="0" lvl="0" indent="0" algn="l" defTabSz="914400" rtl="0" eaLnBrk="1" fontAlgn="base" latinLnBrk="0" hangingPunct="1">
                  <a:lnSpc>
                    <a:spcPct val="100000"/>
                  </a:lnSpc>
                  <a:spcBef>
                    <a:spcPts val="38"/>
                  </a:spcBef>
                  <a:spcAft>
                    <a:spcPts val="1000"/>
                  </a:spcAft>
                  <a:buClrTx/>
                  <a:buSzTx/>
                  <a:buFontTx/>
                  <a:buNone/>
                  <a:tabLst/>
                </a:pPr>
                <a:endParaRPr kumimoji="0" lang="fr-FR" sz="1500" b="0" i="1" u="none" strike="noStrike" cap="none" normalizeH="0" baseline="0" smtClean="0">
                  <a:ln>
                    <a:noFill/>
                  </a:ln>
                  <a:solidFill>
                    <a:schemeClr val="tx1"/>
                  </a:solidFill>
                  <a:effectLst/>
                  <a:latin typeface="Arial" pitchFamily="34" charset="0"/>
                  <a:ea typeface="Arial" pitchFamily="34" charset="0"/>
                  <a:cs typeface="Arial" pitchFamily="34" charset="0"/>
                </a:endParaRPr>
              </a:p>
              <a:p>
                <a:pPr marL="457200" marR="601663" lvl="1" indent="0" algn="ctr" defTabSz="914400" rtl="0" eaLnBrk="1" fontAlgn="base" latinLnBrk="0" hangingPunct="1">
                  <a:lnSpc>
                    <a:spcPct val="100000"/>
                  </a:lnSpc>
                  <a:spcBef>
                    <a:spcPct val="0"/>
                  </a:spcBef>
                  <a:spcAft>
                    <a:spcPts val="1000"/>
                  </a:spcAft>
                  <a:buClrTx/>
                  <a:buSzTx/>
                  <a:buFontTx/>
                  <a:buNone/>
                  <a:tabLst/>
                </a:pPr>
                <a:r>
                  <a:rPr kumimoji="0" lang="fr-FR" sz="1000" b="0" i="0" u="none" strike="noStrike" cap="none" normalizeH="0" baseline="0" smtClean="0">
                    <a:ln>
                      <a:noFill/>
                    </a:ln>
                    <a:solidFill>
                      <a:srgbClr val="FFFFFF"/>
                    </a:solidFill>
                    <a:effectLst/>
                    <a:latin typeface="Calibri" pitchFamily="34" charset="0"/>
                    <a:ea typeface="Arial" pitchFamily="34" charset="0"/>
                    <a:cs typeface="Arial" pitchFamily="34" charset="0"/>
                  </a:rPr>
                  <a:t>eau saline (océans) 97%</a:t>
                </a:r>
                <a:endParaRPr kumimoji="0" 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56" name="ZoneTexte 55"/>
            <p:cNvSpPr txBox="1"/>
            <p:nvPr/>
          </p:nvSpPr>
          <p:spPr>
            <a:xfrm>
              <a:off x="571472" y="285728"/>
              <a:ext cx="1428760" cy="892552"/>
            </a:xfrm>
            <a:prstGeom prst="rect">
              <a:avLst/>
            </a:prstGeom>
            <a:noFill/>
          </p:spPr>
          <p:txBody>
            <a:bodyPr wrap="square" rtlCol="0">
              <a:spAutoFit/>
            </a:bodyPr>
            <a:lstStyle/>
            <a:p>
              <a:pPr algn="ctr"/>
              <a:r>
                <a:rPr lang="fr-FR" b="1" dirty="0" smtClean="0">
                  <a:latin typeface="Times New Roman" pitchFamily="18" charset="0"/>
                  <a:cs typeface="Times New Roman" pitchFamily="18" charset="0"/>
                </a:rPr>
                <a:t>L’eau de la planète</a:t>
              </a:r>
            </a:p>
            <a:p>
              <a:pPr algn="ctr"/>
              <a:r>
                <a:rPr lang="fr-FR" sz="1600" dirty="0" smtClean="0">
                  <a:latin typeface="Times New Roman" pitchFamily="18" charset="0"/>
                  <a:cs typeface="Times New Roman" pitchFamily="18" charset="0"/>
                </a:rPr>
                <a:t>Eau douce 3</a:t>
              </a:r>
              <a:r>
                <a:rPr lang="fr-FR" sz="1600" dirty="0" smtClean="0">
                  <a:latin typeface="Times New Roman" pitchFamily="18" charset="0"/>
                  <a:cs typeface="Times New Roman" pitchFamily="18" charset="0"/>
                  <a:sym typeface="Symbol"/>
                </a:rPr>
                <a:t></a:t>
              </a:r>
              <a:endParaRPr lang="fr-FR" sz="1600" dirty="0">
                <a:latin typeface="Times New Roman" pitchFamily="18" charset="0"/>
                <a:cs typeface="Times New Roman" pitchFamily="18" charset="0"/>
              </a:endParaRPr>
            </a:p>
          </p:txBody>
        </p:sp>
        <p:sp>
          <p:nvSpPr>
            <p:cNvPr id="57" name="ZoneTexte 56"/>
            <p:cNvSpPr txBox="1"/>
            <p:nvPr/>
          </p:nvSpPr>
          <p:spPr>
            <a:xfrm>
              <a:off x="3286116" y="527431"/>
              <a:ext cx="1428760" cy="615553"/>
            </a:xfrm>
            <a:prstGeom prst="rect">
              <a:avLst/>
            </a:prstGeom>
            <a:noFill/>
          </p:spPr>
          <p:txBody>
            <a:bodyPr wrap="square" rtlCol="0">
              <a:spAutoFit/>
            </a:bodyPr>
            <a:lstStyle/>
            <a:p>
              <a:pPr algn="ctr"/>
              <a:r>
                <a:rPr lang="fr-FR" b="1" dirty="0">
                  <a:latin typeface="Times New Roman" pitchFamily="18" charset="0"/>
                  <a:cs typeface="Times New Roman" pitchFamily="18" charset="0"/>
                </a:rPr>
                <a:t>E</a:t>
              </a:r>
              <a:r>
                <a:rPr lang="fr-FR" b="1" dirty="0" smtClean="0">
                  <a:latin typeface="Times New Roman" pitchFamily="18" charset="0"/>
                  <a:cs typeface="Times New Roman" pitchFamily="18" charset="0"/>
                </a:rPr>
                <a:t>au douce</a:t>
              </a:r>
            </a:p>
            <a:p>
              <a:pPr algn="ctr"/>
              <a:r>
                <a:rPr lang="fr-FR" sz="1600" dirty="0" smtClean="0">
                  <a:latin typeface="Times New Roman" pitchFamily="18" charset="0"/>
                  <a:cs typeface="Times New Roman" pitchFamily="18" charset="0"/>
                </a:rPr>
                <a:t>Autres 0.9</a:t>
              </a:r>
              <a:r>
                <a:rPr lang="fr-FR" sz="1600" dirty="0" smtClean="0">
                  <a:latin typeface="Times New Roman" pitchFamily="18" charset="0"/>
                  <a:cs typeface="Times New Roman" pitchFamily="18" charset="0"/>
                  <a:sym typeface="Symbol"/>
                </a:rPr>
                <a:t></a:t>
              </a:r>
              <a:endParaRPr lang="fr-FR" sz="1600" dirty="0">
                <a:latin typeface="Times New Roman" pitchFamily="18" charset="0"/>
                <a:cs typeface="Times New Roman" pitchFamily="18" charset="0"/>
              </a:endParaRPr>
            </a:p>
          </p:txBody>
        </p:sp>
        <p:sp>
          <p:nvSpPr>
            <p:cNvPr id="58" name="ZoneTexte 57"/>
            <p:cNvSpPr txBox="1"/>
            <p:nvPr/>
          </p:nvSpPr>
          <p:spPr>
            <a:xfrm>
              <a:off x="5955604" y="285728"/>
              <a:ext cx="1643074" cy="892552"/>
            </a:xfrm>
            <a:prstGeom prst="rect">
              <a:avLst/>
            </a:prstGeom>
            <a:noFill/>
          </p:spPr>
          <p:txBody>
            <a:bodyPr wrap="square" rtlCol="0">
              <a:spAutoFit/>
            </a:bodyPr>
            <a:lstStyle/>
            <a:p>
              <a:pPr algn="ctr"/>
              <a:r>
                <a:rPr lang="fr-FR" b="1" dirty="0">
                  <a:latin typeface="Times New Roman" pitchFamily="18" charset="0"/>
                  <a:cs typeface="Times New Roman" pitchFamily="18" charset="0"/>
                </a:rPr>
                <a:t>E</a:t>
              </a:r>
              <a:r>
                <a:rPr lang="fr-FR" b="1" dirty="0" smtClean="0">
                  <a:latin typeface="Times New Roman" pitchFamily="18" charset="0"/>
                  <a:cs typeface="Times New Roman" pitchFamily="18" charset="0"/>
                </a:rPr>
                <a:t>au de surface douce</a:t>
              </a:r>
            </a:p>
            <a:p>
              <a:pPr algn="ctr"/>
              <a:r>
                <a:rPr lang="fr-FR" sz="1600" dirty="0" smtClean="0">
                  <a:latin typeface="Times New Roman" pitchFamily="18" charset="0"/>
                  <a:cs typeface="Times New Roman" pitchFamily="18" charset="0"/>
                </a:rPr>
                <a:t>Rivières 2</a:t>
              </a:r>
              <a:r>
                <a:rPr lang="fr-FR" sz="1600" dirty="0" smtClean="0">
                  <a:latin typeface="Times New Roman" pitchFamily="18" charset="0"/>
                  <a:cs typeface="Times New Roman" pitchFamily="18" charset="0"/>
                  <a:sym typeface="Symbol"/>
                </a:rPr>
                <a:t></a:t>
              </a:r>
              <a:endParaRPr lang="fr-FR" sz="1600" dirty="0">
                <a:latin typeface="Times New Roman" pitchFamily="18" charset="0"/>
                <a:cs typeface="Times New Roman" pitchFamily="18" charset="0"/>
              </a:endParaRPr>
            </a:p>
          </p:txBody>
        </p:sp>
        <p:sp>
          <p:nvSpPr>
            <p:cNvPr id="61" name="ZoneTexte 60"/>
            <p:cNvSpPr txBox="1"/>
            <p:nvPr/>
          </p:nvSpPr>
          <p:spPr>
            <a:xfrm>
              <a:off x="714348" y="2786058"/>
              <a:ext cx="1143008" cy="461665"/>
            </a:xfrm>
            <a:prstGeom prst="rect">
              <a:avLst/>
            </a:prstGeom>
            <a:noFill/>
          </p:spPr>
          <p:txBody>
            <a:bodyPr wrap="square" rtlCol="0">
              <a:spAutoFit/>
            </a:bodyPr>
            <a:lstStyle/>
            <a:p>
              <a:pPr algn="ctr"/>
              <a:r>
                <a:rPr lang="fr-FR" sz="1200" b="1" dirty="0" smtClean="0">
                  <a:solidFill>
                    <a:schemeClr val="bg1"/>
                  </a:solidFill>
                  <a:latin typeface="Times New Roman" pitchFamily="18" charset="0"/>
                  <a:cs typeface="Times New Roman" pitchFamily="18" charset="0"/>
                </a:rPr>
                <a:t>Eau saline (Océans) 97</a:t>
              </a:r>
              <a:r>
                <a:rPr kumimoji="0" lang="fr-FR" sz="1200" b="1" i="0" u="none" strike="noStrike" cap="none" normalizeH="0" baseline="0" dirty="0" smtClean="0">
                  <a:ln>
                    <a:noFill/>
                  </a:ln>
                  <a:solidFill>
                    <a:schemeClr val="bg1"/>
                  </a:solidFill>
                  <a:effectLst/>
                  <a:latin typeface="Times New Roman" pitchFamily="18" charset="0"/>
                  <a:ea typeface="Arial" pitchFamily="34" charset="0"/>
                  <a:cs typeface="Times New Roman" pitchFamily="18" charset="0"/>
                </a:rPr>
                <a:t> %</a:t>
              </a:r>
              <a:endParaRPr lang="fr-FR" sz="1200" b="1" dirty="0">
                <a:solidFill>
                  <a:schemeClr val="bg1"/>
                </a:solidFill>
                <a:latin typeface="Times New Roman" pitchFamily="18" charset="0"/>
                <a:cs typeface="Times New Roman" pitchFamily="18" charset="0"/>
              </a:endParaRPr>
            </a:p>
          </p:txBody>
        </p:sp>
      </p:grpSp>
      <p:sp>
        <p:nvSpPr>
          <p:cNvPr id="3130" name="Rectangle 58"/>
          <p:cNvSpPr>
            <a:spLocks noChangeArrowheads="1"/>
          </p:cNvSpPr>
          <p:nvPr/>
        </p:nvSpPr>
        <p:spPr bwMode="auto">
          <a:xfrm>
            <a:off x="1071538" y="5631436"/>
            <a:ext cx="5981125"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b="1" i="1" u="none" strike="noStrike" cap="none" normalizeH="0" baseline="0" dirty="0" smtClean="0">
                <a:ln>
                  <a:noFill/>
                </a:ln>
                <a:effectLst/>
                <a:latin typeface="Times New Roman" pitchFamily="18" charset="0"/>
                <a:ea typeface="Arial" pitchFamily="34" charset="0"/>
                <a:cs typeface="Times New Roman" pitchFamily="18" charset="0"/>
              </a:rPr>
              <a:t>Figure 2: Répartition des ressources en eau douce de la terre</a:t>
            </a:r>
            <a:endParaRPr kumimoji="0" lang="fr-FR" b="1" i="0" u="none" strike="noStrike" cap="none" normalizeH="0" baseline="0" dirty="0" smtClean="0">
              <a:ln>
                <a:noFill/>
              </a:ln>
              <a:effectLst/>
              <a:latin typeface="Times New Roman" pitchFamily="18" charset="0"/>
              <a:cs typeface="Times New Roman" pitchFamily="18" charset="0"/>
            </a:endParaRPr>
          </a:p>
        </p:txBody>
      </p:sp>
    </p:spTree>
  </p:cSld>
  <p:clrMapOvr>
    <a:masterClrMapping/>
  </p:clrMapOvr>
  <p:transition advTm="0"/>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419</TotalTime>
  <Words>5686</Words>
  <Application>Microsoft Office PowerPoint</Application>
  <PresentationFormat>Affichage à l'écran (4:3)</PresentationFormat>
  <Paragraphs>571</Paragraphs>
  <Slides>47</Slides>
  <Notes>2</Notes>
  <HiddenSlides>0</HiddenSlides>
  <MMClips>0</MMClips>
  <ScaleCrop>false</ScaleCrop>
  <HeadingPairs>
    <vt:vector size="4" baseType="variant">
      <vt:variant>
        <vt:lpstr>Thème</vt:lpstr>
      </vt:variant>
      <vt:variant>
        <vt:i4>1</vt:i4>
      </vt:variant>
      <vt:variant>
        <vt:lpstr>Titres des diapositives</vt:lpstr>
      </vt:variant>
      <vt:variant>
        <vt:i4>47</vt:i4>
      </vt:variant>
    </vt:vector>
  </HeadingPairs>
  <TitlesOfParts>
    <vt:vector size="48" baseType="lpstr">
      <vt:lpstr>Opulent</vt:lpstr>
      <vt:lpstr>GESTION INTEGREE DES RESSOURCES EN EAU ET CADRE DE GESTION DES EAUX SOUTERRAINES</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lpstr>Diapositive 30</vt:lpstr>
      <vt:lpstr>Diapositive 31</vt:lpstr>
      <vt:lpstr>Diapositive 32</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GESTION INTEGREE DES RESSOURCES EN EAU ET CADRE DE GESTION DES EAUX SOUTERRAINES</dc:title>
  <dc:creator>Imen</dc:creator>
  <cp:lastModifiedBy>info</cp:lastModifiedBy>
  <cp:revision>61</cp:revision>
  <dcterms:created xsi:type="dcterms:W3CDTF">2018-11-10T15:26:21Z</dcterms:created>
  <dcterms:modified xsi:type="dcterms:W3CDTF">2019-12-24T19:34:41Z</dcterms:modified>
</cp:coreProperties>
</file>