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3" r:id="rId3"/>
    <p:sldId id="259" r:id="rId4"/>
    <p:sldId id="271" r:id="rId5"/>
    <p:sldId id="260" r:id="rId6"/>
    <p:sldId id="261" r:id="rId7"/>
    <p:sldId id="262" r:id="rId8"/>
    <p:sldId id="263" r:id="rId9"/>
    <p:sldId id="272" r:id="rId10"/>
    <p:sldId id="264" r:id="rId11"/>
    <p:sldId id="265" r:id="rId12"/>
    <p:sldId id="266" r:id="rId13"/>
    <p:sldId id="267" r:id="rId14"/>
    <p:sldId id="268" r:id="rId15"/>
    <p:sldId id="269" r:id="rId16"/>
    <p:sldId id="274"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26/11/2025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26/11/2025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26/11/2025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26/11/2025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26/11/2025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26/11/2025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26/11/2025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26/11/2025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26/11/2025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26/11/2025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xmlns=""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xmlns=""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xmlns="" id="{0774051A-4499-C1B7-C8F4-F5960BB05F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1246BE44-ECE3-32D4-8F8C-1B7FF4E21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أنواع الترجمة</a:t>
            </a:r>
          </a:p>
        </p:txBody>
      </p:sp>
      <p:sp>
        <p:nvSpPr>
          <p:cNvPr id="10" name="ZoneTexte 9">
            <a:extLst>
              <a:ext uri="{FF2B5EF4-FFF2-40B4-BE49-F238E27FC236}">
                <a16:creationId xmlns:a16="http://schemas.microsoft.com/office/drawing/2014/main" xmlns=""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الرابع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0F5EB93-3518-67CA-5382-03FE7E2895ED}"/>
              </a:ext>
            </a:extLst>
          </p:cNvPr>
          <p:cNvSpPr txBox="1"/>
          <p:nvPr/>
        </p:nvSpPr>
        <p:spPr>
          <a:xfrm>
            <a:off x="5230261" y="1912329"/>
            <a:ext cx="6115730" cy="362900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dirty="0"/>
              <a:t>تتم </a:t>
            </a:r>
            <a:r>
              <a:rPr lang="ar-SA" dirty="0" err="1"/>
              <a:t>شفاهة</a:t>
            </a:r>
            <a:r>
              <a:rPr lang="ar-SA" dirty="0"/>
              <a:t> اهم عنصر فيها  هو عامل الوقت فهي ترتكز على  عملية اتصالية شفهية، مرتبطة بالمدة الزمنية القصيرة  التي نتمتع بالحرية فيها في الترجمة التحريرية،  تركز في هذا النوع على مهارات المترجم  كلغوي وكلساني وكباحث علمي من خلال التطلع على مواضيع الترجمة التي سوف تكون مِحور النقل  والاختلاف يكمن في التفاعل الموجود بين عناصر العملية </a:t>
            </a:r>
            <a:r>
              <a:rPr lang="ar-SA" dirty="0" err="1"/>
              <a:t>الترجمية</a:t>
            </a:r>
            <a:r>
              <a:rPr lang="ar-SA" dirty="0"/>
              <a:t> جمهور النص الأصلي والمترجم وجمهور النص الهدف ،وللترجمة الشفوية أنواع  ، وتنقسم إلى أربعة أقسام</a:t>
            </a:r>
            <a:r>
              <a:rPr lang="ar-DZ" dirty="0"/>
              <a:t> : </a:t>
            </a:r>
            <a:endParaRPr lang="fr-FR" dirty="0"/>
          </a:p>
        </p:txBody>
      </p:sp>
      <p:sp>
        <p:nvSpPr>
          <p:cNvPr id="5" name="ZoneTexte 4">
            <a:extLst>
              <a:ext uri="{FF2B5EF4-FFF2-40B4-BE49-F238E27FC236}">
                <a16:creationId xmlns:a16="http://schemas.microsoft.com/office/drawing/2014/main" xmlns="" id="{01BC2952-AF25-C257-98AC-EEB27AE813DD}"/>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ب-الترجمة الشفوية: </a:t>
            </a:r>
          </a:p>
        </p:txBody>
      </p:sp>
      <p:cxnSp>
        <p:nvCxnSpPr>
          <p:cNvPr id="6" name="Connecteur droit 5">
            <a:extLst>
              <a:ext uri="{FF2B5EF4-FFF2-40B4-BE49-F238E27FC236}">
                <a16:creationId xmlns:a16="http://schemas.microsoft.com/office/drawing/2014/main" xmlns="" id="{CC1FA727-7646-47A9-7478-758677F4236C}"/>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xmlns="" id="{EE415E3B-61CE-EC73-B701-F9E3A182E849}"/>
              </a:ext>
            </a:extLst>
          </p:cNvPr>
          <p:cNvPicPr>
            <a:picLocks noChangeAspect="1"/>
          </p:cNvPicPr>
          <p:nvPr/>
        </p:nvPicPr>
        <p:blipFill>
          <a:blip r:embed="rId2"/>
          <a:stretch>
            <a:fillRect/>
          </a:stretch>
        </p:blipFill>
        <p:spPr>
          <a:xfrm>
            <a:off x="846009" y="2080350"/>
            <a:ext cx="4221645" cy="3166234"/>
          </a:xfrm>
          <a:prstGeom prst="rect">
            <a:avLst/>
          </a:prstGeom>
        </p:spPr>
      </p:pic>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F7BAFFA-E1C4-44B8-5D1F-B8981A1AA3C7}"/>
              </a:ext>
            </a:extLst>
          </p:cNvPr>
          <p:cNvSpPr txBox="1"/>
          <p:nvPr/>
        </p:nvSpPr>
        <p:spPr>
          <a:xfrm>
            <a:off x="800100" y="1540521"/>
            <a:ext cx="10521552" cy="86325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يكون في هذا النوع</a:t>
            </a:r>
            <a:r>
              <a:rPr lang="ar-DZ" dirty="0"/>
              <a:t>   </a:t>
            </a:r>
            <a:r>
              <a:rPr lang="ar-SA" dirty="0"/>
              <a:t>من الترجمة النص مكتوبا يقوم المترجم بنقله  بسرعة من لغة المصدر إلى لغة الهدف  </a:t>
            </a:r>
            <a:r>
              <a:rPr lang="ar-SA" dirty="0" err="1"/>
              <a:t>شفاهة</a:t>
            </a:r>
            <a:r>
              <a:rPr lang="ar-SA" dirty="0"/>
              <a:t> انطلاقا من حاسة النظر إلى </a:t>
            </a:r>
            <a:r>
              <a:rPr lang="ar-SA" dirty="0" err="1"/>
              <a:t>النص،ويلقيه</a:t>
            </a:r>
            <a:r>
              <a:rPr lang="ar-SA" dirty="0"/>
              <a:t> على الحضور أي المستمعين</a:t>
            </a:r>
            <a:endParaRPr lang="fr-FR" dirty="0"/>
          </a:p>
        </p:txBody>
      </p:sp>
      <p:sp>
        <p:nvSpPr>
          <p:cNvPr id="4" name="ZoneTexte 3">
            <a:extLst>
              <a:ext uri="{FF2B5EF4-FFF2-40B4-BE49-F238E27FC236}">
                <a16:creationId xmlns:a16="http://schemas.microsoft.com/office/drawing/2014/main" xmlns="" id="{1A83E81F-4F5F-2F5D-1DDE-3BCAC2409314}"/>
              </a:ext>
            </a:extLst>
          </p:cNvPr>
          <p:cNvSpPr txBox="1"/>
          <p:nvPr/>
        </p:nvSpPr>
        <p:spPr>
          <a:xfrm>
            <a:off x="3514725" y="880104"/>
            <a:ext cx="6349602" cy="46807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b="1" dirty="0"/>
              <a:t>(la traduction visuelle) </a:t>
            </a:r>
            <a:r>
              <a:rPr lang="ar-SA" b="1" dirty="0"/>
              <a:t>الترجمة المنظورة </a:t>
            </a:r>
            <a:endParaRPr lang="fr-FR" b="1" dirty="0"/>
          </a:p>
        </p:txBody>
      </p:sp>
      <p:sp>
        <p:nvSpPr>
          <p:cNvPr id="5" name="ZoneTexte 4">
            <a:extLst>
              <a:ext uri="{FF2B5EF4-FFF2-40B4-BE49-F238E27FC236}">
                <a16:creationId xmlns:a16="http://schemas.microsoft.com/office/drawing/2014/main" xmlns="" id="{32BEF706-B1DC-47B1-1F5A-F3A7B38669AF}"/>
              </a:ext>
            </a:extLst>
          </p:cNvPr>
          <p:cNvSpPr txBox="1"/>
          <p:nvPr/>
        </p:nvSpPr>
        <p:spPr>
          <a:xfrm>
            <a:off x="800100" y="3633344"/>
            <a:ext cx="10521552" cy="244393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هي نقل الخطاب المسموع باللغة المصدر إلى الهدف شفهيا بعد سماعه ويكون من المتاح للمترجم أن يعقب الخطيب أو يتبعه في ترجمة كل جملة أو فقرة لذلك سميت بالتتابعية وتتم أن يجلس المترجم بالقرب من الخطيب ويدون الأفكار الأساسية والملاحظات الضرورية ليستند إليها فيما بعد في ترجمة الرسالة".  هكذا في الترجمة التتابعية  تتوالى العمليات الالقاء  ، الاستماع ثم الترجمة يتوقف المتحدث  عن القاء  الخطاب الشفهي ليتيح للمترجم  فرصة نقل كلامه للغة المترجم لها ينجد  هذا النوع من الترجمة في المقابلات بين رؤساء الدول وكبار المسؤولين او في مجالس المحاكم </a:t>
            </a:r>
            <a:endParaRPr lang="fr-FR" dirty="0"/>
          </a:p>
        </p:txBody>
      </p:sp>
      <p:sp>
        <p:nvSpPr>
          <p:cNvPr id="9" name="ZoneTexte 8">
            <a:extLst>
              <a:ext uri="{FF2B5EF4-FFF2-40B4-BE49-F238E27FC236}">
                <a16:creationId xmlns:a16="http://schemas.microsoft.com/office/drawing/2014/main" xmlns="" id="{46595EC6-87C0-B55D-9A25-2B8C449B209F}"/>
              </a:ext>
            </a:extLst>
          </p:cNvPr>
          <p:cNvSpPr txBox="1"/>
          <p:nvPr/>
        </p:nvSpPr>
        <p:spPr>
          <a:xfrm>
            <a:off x="3514725" y="3034520"/>
            <a:ext cx="6349602" cy="46807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r">
              <a:lnSpc>
                <a:spcPct val="107000"/>
              </a:lnSpc>
              <a:spcAft>
                <a:spcPts val="800"/>
              </a:spcAft>
              <a:defRPr sz="24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 (la traduction consécutive) </a:t>
            </a:r>
            <a:r>
              <a:rPr lang="ar-SA" dirty="0"/>
              <a:t>الترجمة التتابعية</a:t>
            </a:r>
            <a:endParaRPr lang="fr-FR" dirty="0"/>
          </a:p>
        </p:txBody>
      </p:sp>
      <p:sp>
        <p:nvSpPr>
          <p:cNvPr id="10" name="Flèche : gauche 9">
            <a:extLst>
              <a:ext uri="{FF2B5EF4-FFF2-40B4-BE49-F238E27FC236}">
                <a16:creationId xmlns:a16="http://schemas.microsoft.com/office/drawing/2014/main" xmlns="" id="{4C418B9C-590F-42ED-AEAA-8D1CE56C91B9}"/>
              </a:ext>
            </a:extLst>
          </p:cNvPr>
          <p:cNvSpPr/>
          <p:nvPr/>
        </p:nvSpPr>
        <p:spPr>
          <a:xfrm>
            <a:off x="10144125" y="909771"/>
            <a:ext cx="800100" cy="422029"/>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p>
        </p:txBody>
      </p:sp>
      <p:sp>
        <p:nvSpPr>
          <p:cNvPr id="12" name="Flèche : gauche 11">
            <a:extLst>
              <a:ext uri="{FF2B5EF4-FFF2-40B4-BE49-F238E27FC236}">
                <a16:creationId xmlns:a16="http://schemas.microsoft.com/office/drawing/2014/main" xmlns="" id="{2A6A9529-EE8C-D838-567B-0B7466324B18}"/>
              </a:ext>
            </a:extLst>
          </p:cNvPr>
          <p:cNvSpPr/>
          <p:nvPr/>
        </p:nvSpPr>
        <p:spPr>
          <a:xfrm>
            <a:off x="10144125" y="3065821"/>
            <a:ext cx="800100" cy="422029"/>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258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AB9631A5-B427-11C1-6919-798EC9B14BC3}"/>
              </a:ext>
            </a:extLst>
          </p:cNvPr>
          <p:cNvSpPr txBox="1"/>
          <p:nvPr/>
        </p:nvSpPr>
        <p:spPr>
          <a:xfrm>
            <a:off x="971550" y="4885854"/>
            <a:ext cx="10229850" cy="86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تكون جلساتها عبارة عن حلقات شخص واحد   </a:t>
            </a:r>
            <a:r>
              <a:rPr lang="ar-SA" dirty="0" err="1"/>
              <a:t>اومجموعة</a:t>
            </a:r>
            <a:r>
              <a:rPr lang="ar-SA" dirty="0"/>
              <a:t> من الافراد يقوم  فيها الترجمان بهمس ترجمته في أذن المستمع  أو بصوت منخفض وليس مطالبا بالنقل الحرفي وانما يكتفي  بنقل الأفكار</a:t>
            </a:r>
            <a:endParaRPr lang="fr-FR" dirty="0"/>
          </a:p>
        </p:txBody>
      </p:sp>
      <p:sp>
        <p:nvSpPr>
          <p:cNvPr id="10" name="ZoneTexte 9">
            <a:extLst>
              <a:ext uri="{FF2B5EF4-FFF2-40B4-BE49-F238E27FC236}">
                <a16:creationId xmlns:a16="http://schemas.microsoft.com/office/drawing/2014/main" xmlns="" id="{7F5F6F46-1EDC-A130-08EC-F21D102CC525}"/>
              </a:ext>
            </a:extLst>
          </p:cNvPr>
          <p:cNvSpPr txBox="1"/>
          <p:nvPr/>
        </p:nvSpPr>
        <p:spPr>
          <a:xfrm>
            <a:off x="3514725" y="4161587"/>
            <a:ext cx="6349602" cy="4680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lgn="r">
              <a:lnSpc>
                <a:spcPct val="107000"/>
              </a:lnSpc>
              <a:spcAft>
                <a:spcPts val="800"/>
              </a:spcAft>
              <a:defRPr sz="24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 chuchotage) </a:t>
            </a:r>
            <a:r>
              <a:rPr lang="ar-SA" dirty="0"/>
              <a:t>الترجمة </a:t>
            </a:r>
            <a:r>
              <a:rPr lang="ar-SA" dirty="0" err="1"/>
              <a:t>الهمسية</a:t>
            </a:r>
            <a:endParaRPr lang="fr-FR" dirty="0"/>
          </a:p>
        </p:txBody>
      </p:sp>
      <p:sp>
        <p:nvSpPr>
          <p:cNvPr id="12" name="ZoneTexte 11">
            <a:extLst>
              <a:ext uri="{FF2B5EF4-FFF2-40B4-BE49-F238E27FC236}">
                <a16:creationId xmlns:a16="http://schemas.microsoft.com/office/drawing/2014/main" xmlns="" id="{FA06DD2F-7F59-D709-5433-52FDF70ED807}"/>
              </a:ext>
            </a:extLst>
          </p:cNvPr>
          <p:cNvSpPr txBox="1"/>
          <p:nvPr/>
        </p:nvSpPr>
        <p:spPr>
          <a:xfrm>
            <a:off x="971550" y="1540521"/>
            <a:ext cx="10229850" cy="20483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وتعتبر من أبرز وأهم أنواع الترجمة الشفهية، يعتمد فيها المترجم على نقل الكلام في نفس الوقت أي يستمع  إلى خطاب المتحدث  وينقله مباشرة عبر الميكروفون  أو الات تكنولوجية اخرى من داخل غرفة أو خانة  شفافة يطلق عليها اسم كشك الترجمة  </a:t>
            </a:r>
            <a:r>
              <a:rPr lang="ar-SA" dirty="0" err="1"/>
              <a:t>تتتم</a:t>
            </a:r>
            <a:r>
              <a:rPr lang="ar-SA" dirty="0"/>
              <a:t>  العملية في ان واحد وتسمى أيضا بالترجمة الانية  لأنه لا يكتفي فيها الترجمان  بنقل المفردات والجمل فحسب ولكن حتى المشاعر والأحاسيس والملامح وردود الفعل وحتى نبرات الصوت  الصادرة عن المتحدث الأصلي أي الخطيب</a:t>
            </a:r>
            <a:endParaRPr lang="fr-FR" dirty="0"/>
          </a:p>
        </p:txBody>
      </p:sp>
      <p:sp>
        <p:nvSpPr>
          <p:cNvPr id="13" name="ZoneTexte 12">
            <a:extLst>
              <a:ext uri="{FF2B5EF4-FFF2-40B4-BE49-F238E27FC236}">
                <a16:creationId xmlns:a16="http://schemas.microsoft.com/office/drawing/2014/main" xmlns="" id="{15BC3881-705D-2320-C169-D72F3292D7C7}"/>
              </a:ext>
            </a:extLst>
          </p:cNvPr>
          <p:cNvSpPr txBox="1"/>
          <p:nvPr/>
        </p:nvSpPr>
        <p:spPr>
          <a:xfrm>
            <a:off x="3514725" y="880104"/>
            <a:ext cx="6349602" cy="46807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b="1" dirty="0"/>
              <a:t>: (la traduction simultanée) </a:t>
            </a:r>
            <a:r>
              <a:rPr lang="ar-DZ" b="1" dirty="0"/>
              <a:t>الترجمة الفورية</a:t>
            </a:r>
          </a:p>
        </p:txBody>
      </p:sp>
      <p:sp>
        <p:nvSpPr>
          <p:cNvPr id="14" name="Flèche : gauche 13">
            <a:extLst>
              <a:ext uri="{FF2B5EF4-FFF2-40B4-BE49-F238E27FC236}">
                <a16:creationId xmlns:a16="http://schemas.microsoft.com/office/drawing/2014/main" xmlns="" id="{9C0891E9-AB9D-1C7B-211F-BCB740B1C8AA}"/>
              </a:ext>
            </a:extLst>
          </p:cNvPr>
          <p:cNvSpPr/>
          <p:nvPr/>
        </p:nvSpPr>
        <p:spPr>
          <a:xfrm>
            <a:off x="10144125" y="909771"/>
            <a:ext cx="800100" cy="422029"/>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
        <p:nvSpPr>
          <p:cNvPr id="17" name="Flèche : gauche 16">
            <a:extLst>
              <a:ext uri="{FF2B5EF4-FFF2-40B4-BE49-F238E27FC236}">
                <a16:creationId xmlns:a16="http://schemas.microsoft.com/office/drawing/2014/main" xmlns="" id="{51470783-C6E7-7323-3930-9CE30A3F4582}"/>
              </a:ext>
            </a:extLst>
          </p:cNvPr>
          <p:cNvSpPr/>
          <p:nvPr/>
        </p:nvSpPr>
        <p:spPr>
          <a:xfrm>
            <a:off x="10144125" y="4186422"/>
            <a:ext cx="800100" cy="422029"/>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55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A03D7BF6-DC59-8DEB-FA96-72F5B929ACFB}"/>
              </a:ext>
            </a:extLst>
          </p:cNvPr>
          <p:cNvSpPr txBox="1"/>
          <p:nvPr/>
        </p:nvSpPr>
        <p:spPr>
          <a:xfrm>
            <a:off x="2261847" y="636115"/>
            <a:ext cx="7806418"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أنواع الترجمة حسب المجالات التخصصية والعلمية</a:t>
            </a:r>
          </a:p>
        </p:txBody>
      </p:sp>
      <p:cxnSp>
        <p:nvCxnSpPr>
          <p:cNvPr id="5" name="Connecteur droit 4">
            <a:extLst>
              <a:ext uri="{FF2B5EF4-FFF2-40B4-BE49-F238E27FC236}">
                <a16:creationId xmlns:a16="http://schemas.microsoft.com/office/drawing/2014/main" xmlns="" id="{5176976E-6590-31D3-6FCC-12EDBDC30FB6}"/>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xmlns="" id="{52D12997-AE9E-229C-CF5F-DBD0CA7DC6A6}"/>
              </a:ext>
            </a:extLst>
          </p:cNvPr>
          <p:cNvSpPr txBox="1"/>
          <p:nvPr/>
        </p:nvSpPr>
        <p:spPr>
          <a:xfrm>
            <a:off x="2043709" y="1715571"/>
            <a:ext cx="8840390"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endParaRPr lang="fr-FR" dirty="0"/>
          </a:p>
        </p:txBody>
      </p:sp>
      <p:sp>
        <p:nvSpPr>
          <p:cNvPr id="6" name="ZoneTexte 5">
            <a:extLst>
              <a:ext uri="{FF2B5EF4-FFF2-40B4-BE49-F238E27FC236}">
                <a16:creationId xmlns:a16="http://schemas.microsoft.com/office/drawing/2014/main" xmlns="" id="{440489BC-26B6-09D8-63F6-2F454D97FC61}"/>
              </a:ext>
            </a:extLst>
          </p:cNvPr>
          <p:cNvSpPr txBox="1"/>
          <p:nvPr/>
        </p:nvSpPr>
        <p:spPr>
          <a:xfrm>
            <a:off x="1428750" y="2038736"/>
            <a:ext cx="9455349" cy="294125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في معرض حديثنا عن الترجمة وتاريخها ذكرنا وركزنا على اقترانها بالتطور العلمي والبحث المتخصص فقلنا ان كل علم حمل إلى اللغة العربية ومنها عددا من المصطلحات وأصبحن نتحدث عن ترجمات متخصصة، لا يمكن ان نحصي عدد التخصصات فهي كثيرة ومتعددة لذلك نجد</a:t>
            </a:r>
            <a:endParaRPr lang="fr-FR" dirty="0"/>
          </a:p>
          <a:p>
            <a:r>
              <a:rPr lang="ar-SA" dirty="0"/>
              <a:t>الترجمة العلمية : " يقصد بها ترجمة العلوم الأساسية أو البحتة</a:t>
            </a:r>
            <a:r>
              <a:rPr lang="fr-FR" dirty="0"/>
              <a:t>꞉</a:t>
            </a:r>
            <a:r>
              <a:rPr lang="ar-SA" dirty="0"/>
              <a:t>كتب الرياضيات والفيزياء والكيماء وعلم الحياة (البيولوجيا) وعلم الأرض (الجيولوجيا) وعلم النبات وعلم الحيوان ، وكتب العلوم التطبيقية</a:t>
            </a:r>
            <a:r>
              <a:rPr lang="fr-FR" dirty="0"/>
              <a:t>꞉  </a:t>
            </a:r>
            <a:r>
              <a:rPr lang="ar-SA" dirty="0"/>
              <a:t>الطب والصيدلة </a:t>
            </a:r>
            <a:r>
              <a:rPr lang="ar-SA" dirty="0" err="1"/>
              <a:t>والهندسات</a:t>
            </a:r>
            <a:r>
              <a:rPr lang="ar-SA" dirty="0"/>
              <a:t> على أنواعها المختلفة وكتب التكنولوجيا والتقنيات" وتضم عدة تخصصات منها</a:t>
            </a:r>
            <a:endParaRPr lang="fr-FR" dirty="0"/>
          </a:p>
        </p:txBody>
      </p:sp>
    </p:spTree>
    <p:extLst>
      <p:ext uri="{BB962C8B-B14F-4D97-AF65-F5344CB8AC3E}">
        <p14:creationId xmlns:p14="http://schemas.microsoft.com/office/powerpoint/2010/main" val="3311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13019CBF-DA01-C294-30F0-0662D5D5C594}"/>
              </a:ext>
            </a:extLst>
          </p:cNvPr>
          <p:cNvSpPr txBox="1"/>
          <p:nvPr/>
        </p:nvSpPr>
        <p:spPr>
          <a:xfrm>
            <a:off x="831056" y="864676"/>
            <a:ext cx="10529888" cy="512864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الطبية :  </a:t>
            </a:r>
            <a:r>
              <a:rPr lang="ar-SA" dirty="0">
                <a:latin typeface="Arial" panose="020B0604020202020204" pitchFamily="34" charset="0"/>
                <a:cs typeface="Arial" panose="020B0604020202020204" pitchFamily="34" charset="0"/>
              </a:rPr>
              <a:t>والتي تعنى بترجمة النصوص الطبية كالتقارير والابحاث الاكاديمية مثلا</a:t>
            </a:r>
            <a:endParaRPr lang="ar-DZ"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الاقتصادية:</a:t>
            </a:r>
            <a:r>
              <a:rPr lang="ar-DZ" b="1" u="sng" dirty="0">
                <a:solidFill>
                  <a:srgbClr val="C00000"/>
                </a:solidFill>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والتي تعنى بترجمة النصوص الاقتصادية والمعاملات والفواتير</a:t>
            </a:r>
            <a:endParaRPr lang="ar-DZ"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التقنية: </a:t>
            </a:r>
            <a:r>
              <a:rPr lang="ar-SA" dirty="0">
                <a:latin typeface="Arial" panose="020B0604020202020204" pitchFamily="34" charset="0"/>
                <a:cs typeface="Arial" panose="020B0604020202020204" pitchFamily="34" charset="0"/>
              </a:rPr>
              <a:t>ترجمة النصوص التي يغلب عليها الطابع التقني والتكنولوجي  كالهندسة، الصيغ معادلات ، رياضيات،  الكمياء</a:t>
            </a:r>
            <a:endParaRPr lang="ar-DZ"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الصحفية</a:t>
            </a:r>
            <a:r>
              <a:rPr lang="ar-DZ" b="1" u="sng" dirty="0">
                <a:solidFill>
                  <a:srgbClr val="C00000"/>
                </a:solidFill>
                <a:latin typeface="Arial" panose="020B0604020202020204" pitchFamily="34" charset="0"/>
                <a:cs typeface="Arial" panose="020B0604020202020204" pitchFamily="34" charset="0"/>
              </a:rPr>
              <a:t> </a:t>
            </a:r>
            <a:r>
              <a:rPr lang="ar-SA" b="1" u="sng" dirty="0">
                <a:solidFill>
                  <a:srgbClr val="C00000"/>
                </a:solidFill>
                <a:latin typeface="Arial" panose="020B0604020202020204" pitchFamily="34" charset="0"/>
                <a:cs typeface="Arial" panose="020B0604020202020204" pitchFamily="34" charset="0"/>
              </a:rPr>
              <a:t>:</a:t>
            </a:r>
            <a:r>
              <a:rPr lang="ar-DZ" b="1" u="sng" dirty="0">
                <a:solidFill>
                  <a:srgbClr val="C00000"/>
                </a:solidFill>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تترجم المقالات الصحفية  والاخبار الصادرة    وتقارير  وكالات الانباء الدولية </a:t>
            </a:r>
            <a:endParaRPr lang="fr-FR"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القانونية </a:t>
            </a:r>
            <a:r>
              <a:rPr lang="ar-SA" dirty="0">
                <a:solidFill>
                  <a:srgbClr val="C00000"/>
                </a:solidFill>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تهتم بترجمة الاحكام القضائية والقوانين الدولية والعالمية</a:t>
            </a:r>
            <a:endParaRPr lang="fr-FR"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a:t>
            </a:r>
            <a:r>
              <a:rPr lang="ar-SA" b="1" u="sng" dirty="0" err="1">
                <a:solidFill>
                  <a:srgbClr val="C00000"/>
                </a:solidFill>
                <a:latin typeface="Arial" panose="020B0604020202020204" pitchFamily="34" charset="0"/>
                <a:cs typeface="Arial" panose="020B0604020202020204" pitchFamily="34" charset="0"/>
              </a:rPr>
              <a:t>الانثروبولوجية</a:t>
            </a:r>
            <a:r>
              <a:rPr lang="ar-SA" b="1" u="sng" dirty="0">
                <a:solidFill>
                  <a:srgbClr val="C00000"/>
                </a:solidFill>
                <a:latin typeface="Arial" panose="020B0604020202020204" pitchFamily="34" charset="0"/>
                <a:cs typeface="Arial" panose="020B0604020202020204" pitchFamily="34" charset="0"/>
              </a:rPr>
              <a:t>  :</a:t>
            </a:r>
            <a:r>
              <a:rPr lang="ar-DZ" b="1" u="sng" dirty="0">
                <a:solidFill>
                  <a:srgbClr val="C00000"/>
                </a:solidFill>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ترجمة الاعمال </a:t>
            </a:r>
            <a:r>
              <a:rPr lang="ar-SA" dirty="0" err="1">
                <a:latin typeface="Arial" panose="020B0604020202020204" pitchFamily="34" charset="0"/>
                <a:cs typeface="Arial" panose="020B0604020202020204" pitchFamily="34" charset="0"/>
              </a:rPr>
              <a:t>الانثروبولوجية</a:t>
            </a:r>
            <a:r>
              <a:rPr lang="ar-SA" dirty="0">
                <a:latin typeface="Arial" panose="020B0604020202020204" pitchFamily="34" charset="0"/>
                <a:cs typeface="Arial" panose="020B0604020202020204" pitchFamily="34" charset="0"/>
              </a:rPr>
              <a:t> والدراسات الاكاديمية في مجال علم الإنسان</a:t>
            </a:r>
            <a:endParaRPr lang="fr-FR"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الأدبية: </a:t>
            </a:r>
            <a:r>
              <a:rPr lang="ar-SA" dirty="0">
                <a:latin typeface="Arial" panose="020B0604020202020204" pitchFamily="34" charset="0"/>
                <a:cs typeface="Arial" panose="020B0604020202020204" pitchFamily="34" charset="0"/>
              </a:rPr>
              <a:t>هي من أصعب الترجمات  تتم فيها ترجمة الروايات والمسرحيات  والاعمال ذات الطابع الجمالي</a:t>
            </a:r>
            <a:endParaRPr lang="ar-DZ" dirty="0">
              <a:latin typeface="Arial" panose="020B0604020202020204" pitchFamily="34" charset="0"/>
              <a:cs typeface="Arial" panose="020B0604020202020204" pitchFamily="34" charset="0"/>
            </a:endParaRPr>
          </a:p>
          <a:p>
            <a:pPr marL="342900" indent="-342900" rtl="1">
              <a:buFont typeface="Wingdings" panose="05000000000000000000" pitchFamily="2" charset="2"/>
              <a:buChar char="q"/>
            </a:pPr>
            <a:r>
              <a:rPr lang="ar-SA" b="1" u="sng" dirty="0">
                <a:solidFill>
                  <a:srgbClr val="C00000"/>
                </a:solidFill>
                <a:latin typeface="Arial" panose="020B0604020202020204" pitchFamily="34" charset="0"/>
                <a:cs typeface="Arial" panose="020B0604020202020204" pitchFamily="34" charset="0"/>
              </a:rPr>
              <a:t>الترجمة الدينية:  </a:t>
            </a:r>
            <a:r>
              <a:rPr lang="ar-SA" dirty="0">
                <a:latin typeface="Arial" panose="020B0604020202020204" pitchFamily="34" charset="0"/>
                <a:cs typeface="Arial" panose="020B0604020202020204" pitchFamily="34" charset="0"/>
              </a:rPr>
              <a:t>تترجم فيها النصوص الدينية والكتب المقدسة من  قران كريم والانجيل والزبور والتوراة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95362" y="1312068"/>
            <a:ext cx="3848101" cy="3848101"/>
          </a:xfrm>
          <a:prstGeom prst="rect">
            <a:avLst/>
          </a:prstGeom>
        </p:spPr>
      </p:pic>
      <p:sp>
        <p:nvSpPr>
          <p:cNvPr id="9" name="ZoneTexte 8">
            <a:extLst>
              <a:ext uri="{FF2B5EF4-FFF2-40B4-BE49-F238E27FC236}">
                <a16:creationId xmlns:a16="http://schemas.microsoft.com/office/drawing/2014/main" xmlns="" id="{D51ABFFF-69A4-D5D6-3F29-8D6B9955E1D3}"/>
              </a:ext>
            </a:extLst>
          </p:cNvPr>
          <p:cNvSpPr txBox="1"/>
          <p:nvPr/>
        </p:nvSpPr>
        <p:spPr>
          <a:xfrm>
            <a:off x="4457701" y="2274838"/>
            <a:ext cx="6591299" cy="2308324"/>
          </a:xfrm>
          <a:prstGeom prst="rect">
            <a:avLst/>
          </a:prstGeom>
          <a:noFill/>
        </p:spPr>
        <p:txBody>
          <a:bodyPr wrap="square">
            <a:spAutoFit/>
          </a:bodyPr>
          <a:lstStyle/>
          <a:p>
            <a:pPr algn="r" rtl="1"/>
            <a:r>
              <a:rPr lang="ar-SA" sz="3600" dirty="0">
                <a:solidFill>
                  <a:schemeClr val="bg1"/>
                </a:solidFill>
              </a:rPr>
              <a:t>ان الترجمات المتخصصة والعلمية كثيرة ومتعددة ولا يمكن ان نحصيها دفعة واحدة لان العلم يتطور ويتحرك دائما وفي تجدد مستمر </a:t>
            </a:r>
            <a:endParaRPr lang="fr-FR" sz="3600" dirty="0">
              <a:solidFill>
                <a:schemeClr val="bg1"/>
              </a:solidFill>
            </a:endParaRPr>
          </a:p>
        </p:txBody>
      </p:sp>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B4D39619-E824-802B-17F0-6E3DD1C2CF27}"/>
              </a:ext>
            </a:extLst>
          </p:cNvPr>
          <p:cNvGraphicFramePr>
            <a:graphicFrameLocks noGrp="1"/>
          </p:cNvGraphicFramePr>
          <p:nvPr>
            <p:extLst>
              <p:ext uri="{D42A27DB-BD31-4B8C-83A1-F6EECF244321}">
                <p14:modId xmlns:p14="http://schemas.microsoft.com/office/powerpoint/2010/main" val="2951159336"/>
              </p:ext>
            </p:extLst>
          </p:nvPr>
        </p:nvGraphicFramePr>
        <p:xfrm>
          <a:off x="6096000" y="1203007"/>
          <a:ext cx="5438771" cy="5181600"/>
        </p:xfrm>
        <a:graphic>
          <a:graphicData uri="http://schemas.openxmlformats.org/drawingml/2006/table">
            <a:tbl>
              <a:tblPr firstRow="1" bandRow="1">
                <a:tableStyleId>{B301B821-A1FF-4177-AEE7-76D212191A09}</a:tableStyleId>
              </a:tblPr>
              <a:tblGrid>
                <a:gridCol w="3178000">
                  <a:extLst>
                    <a:ext uri="{9D8B030D-6E8A-4147-A177-3AD203B41FA5}">
                      <a16:colId xmlns:a16="http://schemas.microsoft.com/office/drawing/2014/main" xmlns="" val="3172323439"/>
                    </a:ext>
                  </a:extLst>
                </a:gridCol>
                <a:gridCol w="2260771">
                  <a:extLst>
                    <a:ext uri="{9D8B030D-6E8A-4147-A177-3AD203B41FA5}">
                      <a16:colId xmlns:a16="http://schemas.microsoft.com/office/drawing/2014/main" xmlns="" val="3878556743"/>
                    </a:ext>
                  </a:extLst>
                </a:gridCol>
              </a:tblGrid>
              <a:tr h="370840">
                <a:tc>
                  <a:txBody>
                    <a:bodyPr/>
                    <a:lstStyle/>
                    <a:p>
                      <a:pPr algn="r"/>
                      <a:r>
                        <a:rPr lang="ar-SA" sz="2200" b="1" dirty="0">
                          <a:solidFill>
                            <a:schemeClr val="bg2"/>
                          </a:solidFill>
                          <a:cs typeface="+mj-cs"/>
                        </a:rPr>
                        <a:t>المصطلح باللغة الفرنسية</a:t>
                      </a:r>
                      <a:endParaRPr lang="fr-FR" sz="22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2"/>
                          </a:solidFill>
                          <a:cs typeface="+mj-cs"/>
                        </a:rPr>
                        <a:t>المصطلح باللغة العربية</a:t>
                      </a:r>
                      <a:endParaRPr lang="fr-FR" sz="22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rPr>
                        <a:t>الترجمة التحريرية</a:t>
                      </a:r>
                      <a:r>
                        <a:rPr lang="fr-FR" sz="2200" b="1" dirty="0">
                          <a:solidFill>
                            <a:schemeClr val="bg1"/>
                          </a:solidFill>
                          <a:effectLst/>
                          <a:cs typeface="+mj-cs"/>
                        </a:rPr>
                        <a:t>	</a:t>
                      </a:r>
                      <a:endParaRPr lang="fr-FR" sz="22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littérale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kern="1200" dirty="0">
                          <a:solidFill>
                            <a:schemeClr val="bg1"/>
                          </a:solidFill>
                          <a:effectLst/>
                        </a:rPr>
                        <a:t>الترجمة  الشفوية</a:t>
                      </a:r>
                      <a:endParaRPr lang="fr-FR" sz="2200" b="1" kern="1200" dirty="0">
                        <a:solidFill>
                          <a:schemeClr val="bg1"/>
                        </a:solidFill>
                        <a:effectLst/>
                        <a:latin typeface="+mn-lt"/>
                        <a:ea typeface="+mn-ea"/>
                        <a:cs typeface="+mn-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littérale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kern="1200" dirty="0">
                          <a:solidFill>
                            <a:schemeClr val="bg1"/>
                          </a:solidFill>
                          <a:effectLst/>
                        </a:rPr>
                        <a:t>الترجمة الحرفية</a:t>
                      </a:r>
                      <a:r>
                        <a:rPr lang="fr-FR" sz="2200" b="1" dirty="0">
                          <a:solidFill>
                            <a:schemeClr val="bg1"/>
                          </a:solidFill>
                          <a:effectLst/>
                          <a:cs typeface="+mj-cs"/>
                        </a:rPr>
                        <a:t>	</a:t>
                      </a:r>
                      <a:endParaRPr lang="fr-FR" sz="22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libre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200" b="1" dirty="0">
                          <a:solidFill>
                            <a:schemeClr val="bg1"/>
                          </a:solidFill>
                          <a:effectLst/>
                          <a:cs typeface="+mj-cs"/>
                        </a:rPr>
                        <a:t>الترجمة بتصرف</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automatique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الالية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explicative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التفسيرية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La traduction consécutive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التتابعية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868068435"/>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Le texte d'arrivée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نص الوصول</a:t>
                      </a:r>
                      <a:endParaRPr lang="fr-FR" sz="22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536924236"/>
                  </a:ext>
                </a:extLst>
              </a:tr>
            </a:tbl>
          </a:graphicData>
        </a:graphic>
      </p:graphicFrame>
      <p:graphicFrame>
        <p:nvGraphicFramePr>
          <p:cNvPr id="4" name="Tableau 3">
            <a:extLst>
              <a:ext uri="{FF2B5EF4-FFF2-40B4-BE49-F238E27FC236}">
                <a16:creationId xmlns:a16="http://schemas.microsoft.com/office/drawing/2014/main" xmlns="" id="{1066ABEB-C817-2B72-CE17-93B708BDD0F3}"/>
              </a:ext>
            </a:extLst>
          </p:cNvPr>
          <p:cNvGraphicFramePr>
            <a:graphicFrameLocks noGrp="1"/>
          </p:cNvGraphicFramePr>
          <p:nvPr>
            <p:extLst>
              <p:ext uri="{D42A27DB-BD31-4B8C-83A1-F6EECF244321}">
                <p14:modId xmlns:p14="http://schemas.microsoft.com/office/powerpoint/2010/main" val="2538053507"/>
              </p:ext>
            </p:extLst>
          </p:nvPr>
        </p:nvGraphicFramePr>
        <p:xfrm>
          <a:off x="533402" y="1203007"/>
          <a:ext cx="5438772" cy="5181603"/>
        </p:xfrm>
        <a:graphic>
          <a:graphicData uri="http://schemas.openxmlformats.org/drawingml/2006/table">
            <a:tbl>
              <a:tblPr firstRow="1" bandRow="1">
                <a:tableStyleId>{B301B821-A1FF-4177-AEE7-76D212191A09}</a:tableStyleId>
              </a:tblPr>
              <a:tblGrid>
                <a:gridCol w="3229677">
                  <a:extLst>
                    <a:ext uri="{9D8B030D-6E8A-4147-A177-3AD203B41FA5}">
                      <a16:colId xmlns:a16="http://schemas.microsoft.com/office/drawing/2014/main" xmlns="" val="3172323439"/>
                    </a:ext>
                  </a:extLst>
                </a:gridCol>
                <a:gridCol w="2209095">
                  <a:extLst>
                    <a:ext uri="{9D8B030D-6E8A-4147-A177-3AD203B41FA5}">
                      <a16:colId xmlns:a16="http://schemas.microsoft.com/office/drawing/2014/main" xmlns="" val="3878556743"/>
                    </a:ext>
                  </a:extLst>
                </a:gridCol>
              </a:tblGrid>
              <a:tr h="775689">
                <a:tc>
                  <a:txBody>
                    <a:bodyPr/>
                    <a:lstStyle/>
                    <a:p>
                      <a:pPr algn="r"/>
                      <a:r>
                        <a:rPr lang="ar-SA" sz="2200" b="1" dirty="0">
                          <a:solidFill>
                            <a:schemeClr val="bg2"/>
                          </a:solidFill>
                          <a:cs typeface="+mj-cs"/>
                        </a:rPr>
                        <a:t>المصطلح باللغة الفرنسية</a:t>
                      </a:r>
                      <a:endParaRPr lang="fr-FR" sz="22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2"/>
                          </a:solidFill>
                          <a:cs typeface="+mj-cs"/>
                        </a:rPr>
                        <a:t>المصطلح باللغة العربية</a:t>
                      </a:r>
                      <a:endParaRPr lang="fr-FR" sz="22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775689">
                <a:tc>
                  <a:txBody>
                    <a:bodyPr/>
                    <a:lstStyle/>
                    <a:p>
                      <a:r>
                        <a:rPr lang="fr-FR" sz="2200" b="1" dirty="0">
                          <a:solidFill>
                            <a:schemeClr val="bg1"/>
                          </a:solidFill>
                          <a:effectLst/>
                          <a:latin typeface="Arial" panose="020B0604020202020204" pitchFamily="34" charset="0"/>
                          <a:cs typeface="Arial" panose="020B0604020202020204" pitchFamily="34" charset="0"/>
                        </a:rPr>
                        <a:t>La traduction simultanée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rPr>
                        <a:t>الترجمة الفورية</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2200" b="1" dirty="0">
                          <a:solidFill>
                            <a:schemeClr val="bg1"/>
                          </a:solidFill>
                          <a:effectLst/>
                          <a:cs typeface="+mj-cs"/>
                        </a:rPr>
                        <a:t>	</a:t>
                      </a:r>
                      <a:endParaRPr lang="fr-FR" sz="22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775689">
                <a:tc>
                  <a:txBody>
                    <a:bodyPr/>
                    <a:lstStyle/>
                    <a:p>
                      <a:r>
                        <a:rPr lang="fr-FR" sz="2200" b="1" dirty="0">
                          <a:solidFill>
                            <a:schemeClr val="bg1"/>
                          </a:solidFill>
                          <a:effectLst/>
                          <a:latin typeface="Arial" panose="020B0604020202020204" pitchFamily="34" charset="0"/>
                          <a:cs typeface="Arial" panose="020B0604020202020204" pitchFamily="34" charset="0"/>
                        </a:rPr>
                        <a:t>La traduction du chuchotage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kern="1200" dirty="0">
                          <a:solidFill>
                            <a:schemeClr val="bg1"/>
                          </a:solidFill>
                          <a:effectLst/>
                        </a:rPr>
                        <a:t>الترجمة بالهمس</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775689">
                <a:tc>
                  <a:txBody>
                    <a:bodyPr/>
                    <a:lstStyle/>
                    <a:p>
                      <a:r>
                        <a:rPr lang="fr-FR" sz="2200" b="1" dirty="0">
                          <a:solidFill>
                            <a:schemeClr val="bg1"/>
                          </a:solidFill>
                          <a:effectLst/>
                          <a:latin typeface="Arial" panose="020B0604020202020204" pitchFamily="34" charset="0"/>
                          <a:cs typeface="Arial" panose="020B0604020202020204" pitchFamily="34" charset="0"/>
                        </a:rPr>
                        <a:t>La traduction scientifique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kern="1200" dirty="0">
                          <a:solidFill>
                            <a:schemeClr val="bg1"/>
                          </a:solidFill>
                          <a:effectLst/>
                        </a:rPr>
                        <a:t>الترجمة العلمية</a:t>
                      </a:r>
                      <a:r>
                        <a:rPr lang="fr-FR" sz="2200" b="1" dirty="0">
                          <a:solidFill>
                            <a:schemeClr val="bg1"/>
                          </a:solidFill>
                          <a:effectLst/>
                          <a:cs typeface="+mj-cs"/>
                        </a:rPr>
                        <a:t>	</a:t>
                      </a:r>
                      <a:endParaRPr lang="fr-FR" sz="22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434386">
                <a:tc>
                  <a:txBody>
                    <a:bodyPr/>
                    <a:lstStyle/>
                    <a:p>
                      <a:r>
                        <a:rPr lang="fr-FR" sz="2200" b="1" dirty="0">
                          <a:solidFill>
                            <a:schemeClr val="bg1"/>
                          </a:solidFill>
                          <a:effectLst/>
                          <a:latin typeface="Arial" panose="020B0604020202020204" pitchFamily="34" charset="0"/>
                          <a:cs typeface="Arial" panose="020B0604020202020204" pitchFamily="34" charset="0"/>
                        </a:rPr>
                        <a:t>La traduction littéraire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200" b="1" dirty="0">
                          <a:solidFill>
                            <a:schemeClr val="bg1"/>
                          </a:solidFill>
                          <a:effectLst/>
                          <a:cs typeface="+mj-cs"/>
                        </a:rPr>
                        <a:t>الترجمة الأدبية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775689">
                <a:tc>
                  <a:txBody>
                    <a:bodyPr/>
                    <a:lstStyle/>
                    <a:p>
                      <a:r>
                        <a:rPr lang="fr-FR" sz="2200" b="1" dirty="0">
                          <a:solidFill>
                            <a:schemeClr val="bg1"/>
                          </a:solidFill>
                          <a:effectLst/>
                          <a:latin typeface="Arial" panose="020B0604020202020204" pitchFamily="34" charset="0"/>
                          <a:cs typeface="Arial" panose="020B0604020202020204" pitchFamily="34" charset="0"/>
                        </a:rPr>
                        <a:t>La traduction religieuse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الدينية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434386">
                <a:tc>
                  <a:txBody>
                    <a:bodyPr/>
                    <a:lstStyle/>
                    <a:p>
                      <a:r>
                        <a:rPr lang="fr-FR" sz="2200" b="1" dirty="0">
                          <a:solidFill>
                            <a:schemeClr val="bg1"/>
                          </a:solidFill>
                          <a:effectLst/>
                          <a:latin typeface="Arial" panose="020B0604020202020204" pitchFamily="34" charset="0"/>
                          <a:cs typeface="Arial" panose="020B0604020202020204" pitchFamily="34" charset="0"/>
                        </a:rPr>
                        <a:t>La traduction juridique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القانونية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434386">
                <a:tc>
                  <a:txBody>
                    <a:bodyPr/>
                    <a:lstStyle/>
                    <a:p>
                      <a:r>
                        <a:rPr lang="fr-FR" sz="2200" b="1" dirty="0">
                          <a:solidFill>
                            <a:schemeClr val="bg1"/>
                          </a:solidFill>
                          <a:effectLst/>
                          <a:latin typeface="Arial" panose="020B0604020202020204" pitchFamily="34" charset="0"/>
                          <a:cs typeface="Arial" panose="020B0604020202020204" pitchFamily="34" charset="0"/>
                        </a:rPr>
                        <a:t>La traduction visuelle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200" b="1" dirty="0">
                          <a:solidFill>
                            <a:schemeClr val="bg1"/>
                          </a:solidFill>
                          <a:effectLst/>
                          <a:cs typeface="+mj-cs"/>
                        </a:rPr>
                        <a:t>الترجمة المنظورة</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bl>
          </a:graphicData>
        </a:graphic>
      </p:graphicFrame>
      <p:sp>
        <p:nvSpPr>
          <p:cNvPr id="6" name="ZoneTexte 5">
            <a:extLst>
              <a:ext uri="{FF2B5EF4-FFF2-40B4-BE49-F238E27FC236}">
                <a16:creationId xmlns:a16="http://schemas.microsoft.com/office/drawing/2014/main" xmlns="" id="{0E703FD2-50DC-C745-041C-4F1E8AD69CC7}"/>
              </a:ext>
            </a:extLst>
          </p:cNvPr>
          <p:cNvSpPr txBox="1"/>
          <p:nvPr/>
        </p:nvSpPr>
        <p:spPr>
          <a:xfrm>
            <a:off x="3729038" y="618232"/>
            <a:ext cx="6115050" cy="584775"/>
          </a:xfrm>
          <a:prstGeom prst="rect">
            <a:avLst/>
          </a:prstGeom>
          <a:noFill/>
        </p:spPr>
        <p:txBody>
          <a:bodyPr wrap="square">
            <a:spAutoFit/>
          </a:bodyPr>
          <a:lstStyle/>
          <a:p>
            <a:r>
              <a:rPr lang="ar-DZ" sz="3200" b="1" dirty="0">
                <a:solidFill>
                  <a:schemeClr val="bg2"/>
                </a:solidFill>
              </a:rPr>
              <a:t>م</a:t>
            </a:r>
            <a:r>
              <a:rPr lang="ar-SA" sz="3200" b="1" dirty="0">
                <a:solidFill>
                  <a:schemeClr val="bg2"/>
                </a:solidFill>
              </a:rPr>
              <a:t>سرد مصطلحي لاهم المصطلحات </a:t>
            </a:r>
            <a:endParaRPr lang="fr-FR" sz="3200" b="1" dirty="0">
              <a:solidFill>
                <a:schemeClr val="bg2"/>
              </a:solidFill>
            </a:endParaRPr>
          </a:p>
        </p:txBody>
      </p:sp>
    </p:spTree>
    <p:extLst>
      <p:ext uri="{BB962C8B-B14F-4D97-AF65-F5344CB8AC3E}">
        <p14:creationId xmlns:p14="http://schemas.microsoft.com/office/powerpoint/2010/main" val="48458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xmlns=""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xmlns=""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D85DC22-DD44-BD07-6716-06F03ABB55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99826" y="600877"/>
            <a:ext cx="7792348" cy="5656246"/>
          </a:xfrm>
          <a:prstGeom prst="rect">
            <a:avLst/>
          </a:prstGeom>
        </p:spPr>
      </p:pic>
    </p:spTree>
    <p:extLst>
      <p:ext uri="{BB962C8B-B14F-4D97-AF65-F5344CB8AC3E}">
        <p14:creationId xmlns:p14="http://schemas.microsoft.com/office/powerpoint/2010/main" val="282717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CBE6FBBA-2FBA-093D-0CFC-1B5671E26AA6}"/>
              </a:ext>
            </a:extLst>
          </p:cNvPr>
          <p:cNvSpPr txBox="1"/>
          <p:nvPr/>
        </p:nvSpPr>
        <p:spPr>
          <a:xfrm>
            <a:off x="588168" y="625007"/>
            <a:ext cx="11015663" cy="8628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SA" dirty="0"/>
              <a:t>تحدثنا في محاضراتنا السابقة  حول معاني الترجمة وتعاريفها فوجدنا التفسير </a:t>
            </a:r>
            <a:r>
              <a:rPr lang="ar-SA" dirty="0" err="1"/>
              <a:t>والتبيات</a:t>
            </a:r>
            <a:r>
              <a:rPr lang="ar-SA" dirty="0"/>
              <a:t> والتوضيح ووجدنا أيضا النقل  أي النقل من عنصر إلى اخر وعلى هذا الأساس تم تصنيف ثلاثة انواع للت</a:t>
            </a:r>
            <a:r>
              <a:rPr lang="ar-DZ" dirty="0"/>
              <a:t>ر</a:t>
            </a:r>
            <a:r>
              <a:rPr lang="ar-SA" dirty="0"/>
              <a:t>جمة من حيث كونها اجراء للنقل</a:t>
            </a:r>
            <a:endParaRPr lang="fr-FR" dirty="0"/>
          </a:p>
        </p:txBody>
      </p:sp>
      <p:sp>
        <p:nvSpPr>
          <p:cNvPr id="9" name="ZoneTexte 8">
            <a:extLst>
              <a:ext uri="{FF2B5EF4-FFF2-40B4-BE49-F238E27FC236}">
                <a16:creationId xmlns:a16="http://schemas.microsoft.com/office/drawing/2014/main" xmlns="" id="{8A9AADE6-FB94-79D6-27E7-C2DA644CE4E4}"/>
              </a:ext>
            </a:extLst>
          </p:cNvPr>
          <p:cNvSpPr txBox="1"/>
          <p:nvPr/>
        </p:nvSpPr>
        <p:spPr>
          <a:xfrm>
            <a:off x="871538" y="1572843"/>
            <a:ext cx="10344150" cy="125842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t>
            </a:r>
            <a:r>
              <a:rPr lang="ar-SA" dirty="0"/>
              <a:t>الترجمة ضمن اللغة الواحدة</a:t>
            </a:r>
            <a:r>
              <a:rPr lang="fr-FR" dirty="0">
                <a:solidFill>
                  <a:srgbClr val="C00000"/>
                </a:solidFill>
                <a:latin typeface="Arial" panose="020B0604020202020204" pitchFamily="34" charset="0"/>
                <a:cs typeface="Arial" panose="020B0604020202020204" pitchFamily="34" charset="0"/>
              </a:rPr>
              <a:t>: </a:t>
            </a:r>
            <a:r>
              <a:rPr lang="fr-FR" b="1" u="sng" dirty="0">
                <a:solidFill>
                  <a:srgbClr val="C00000"/>
                </a:solidFill>
                <a:latin typeface="Arial" panose="020B0604020202020204" pitchFamily="34" charset="0"/>
                <a:cs typeface="Arial" panose="020B0604020202020204" pitchFamily="34" charset="0"/>
              </a:rPr>
              <a:t>( </a:t>
            </a:r>
            <a:r>
              <a:rPr lang="fr-FR" b="1" u="sng" dirty="0" err="1">
                <a:solidFill>
                  <a:srgbClr val="C00000"/>
                </a:solidFill>
                <a:latin typeface="Arial" panose="020B0604020202020204" pitchFamily="34" charset="0"/>
                <a:cs typeface="Arial" panose="020B0604020202020204" pitchFamily="34" charset="0"/>
              </a:rPr>
              <a:t>intralingual</a:t>
            </a:r>
            <a:r>
              <a:rPr lang="fr-FR" b="1" u="sng" dirty="0">
                <a:solidFill>
                  <a:srgbClr val="C00000"/>
                </a:solidFill>
                <a:latin typeface="Arial" panose="020B0604020202020204" pitchFamily="34" charset="0"/>
                <a:cs typeface="Arial" panose="020B0604020202020204" pitchFamily="34" charset="0"/>
              </a:rPr>
              <a:t>)  </a:t>
            </a:r>
            <a:r>
              <a:rPr lang="ar-SA" dirty="0"/>
              <a:t>وهي نوع من </a:t>
            </a:r>
            <a:r>
              <a:rPr lang="ar-SA" b="1" u="sng" dirty="0">
                <a:solidFill>
                  <a:srgbClr val="C00000"/>
                </a:solidFill>
              </a:rPr>
              <a:t>التفسير</a:t>
            </a:r>
            <a:r>
              <a:rPr lang="ar-SA" dirty="0">
                <a:solidFill>
                  <a:srgbClr val="C00000"/>
                </a:solidFill>
              </a:rPr>
              <a:t> أو </a:t>
            </a:r>
            <a:r>
              <a:rPr lang="ar-SA" b="1" u="sng" dirty="0">
                <a:solidFill>
                  <a:srgbClr val="C00000"/>
                </a:solidFill>
              </a:rPr>
              <a:t>الشرح</a:t>
            </a:r>
            <a:r>
              <a:rPr lang="ar-SA" dirty="0">
                <a:solidFill>
                  <a:srgbClr val="C00000"/>
                </a:solidFill>
              </a:rPr>
              <a:t> </a:t>
            </a:r>
            <a:r>
              <a:rPr lang="ar-SA" b="1" u="sng" dirty="0">
                <a:solidFill>
                  <a:srgbClr val="C00000"/>
                </a:solidFill>
              </a:rPr>
              <a:t>في نفس اللغة ولكن </a:t>
            </a:r>
            <a:r>
              <a:rPr lang="ar-SA" dirty="0"/>
              <a:t>المستوى مختلف مثلا كان نترجم نصا من اللغة العربية الفصحى إلى اللهجة أو الدارجة ، أو كان نستعمل جملا بسيطة لشرح نص علمي مختص (طبي)</a:t>
            </a:r>
            <a:endParaRPr lang="fr-FR" dirty="0"/>
          </a:p>
        </p:txBody>
      </p:sp>
      <p:sp>
        <p:nvSpPr>
          <p:cNvPr id="10" name="ZoneTexte 9">
            <a:extLst>
              <a:ext uri="{FF2B5EF4-FFF2-40B4-BE49-F238E27FC236}">
                <a16:creationId xmlns:a16="http://schemas.microsoft.com/office/drawing/2014/main" xmlns="" id="{EDF95A62-5752-BAB5-8DF5-30224DA0CAB5}"/>
              </a:ext>
            </a:extLst>
          </p:cNvPr>
          <p:cNvSpPr txBox="1"/>
          <p:nvPr/>
        </p:nvSpPr>
        <p:spPr>
          <a:xfrm>
            <a:off x="871538" y="4429829"/>
            <a:ext cx="10344150" cy="1653145"/>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b="1" dirty="0">
                <a:solidFill>
                  <a:srgbClr val="C00000"/>
                </a:solidFill>
              </a:rPr>
              <a:t>-</a:t>
            </a:r>
            <a:r>
              <a:rPr lang="ar-SA" b="1" u="sng" dirty="0">
                <a:solidFill>
                  <a:srgbClr val="C00000"/>
                </a:solidFill>
              </a:rPr>
              <a:t>الترجمة من لغة إلى أخرى</a:t>
            </a:r>
            <a:r>
              <a:rPr lang="fr-FR" dirty="0">
                <a:solidFill>
                  <a:srgbClr val="C00000"/>
                </a:solidFill>
              </a:rPr>
              <a:t>:(</a:t>
            </a:r>
            <a:r>
              <a:rPr lang="fr-FR" b="1" u="sng" dirty="0">
                <a:solidFill>
                  <a:srgbClr val="C00000"/>
                </a:solidFill>
              </a:rPr>
              <a:t>interlingual</a:t>
            </a:r>
            <a:r>
              <a:rPr lang="fr-FR" dirty="0">
                <a:solidFill>
                  <a:srgbClr val="C00000"/>
                </a:solidFill>
              </a:rPr>
              <a:t>)</a:t>
            </a:r>
            <a:r>
              <a:rPr lang="ar-SA" dirty="0"/>
              <a:t>هذا النوع هو الذي يهمنا في هذا السياق وهو الذي يرتبط بموضوع دراستنا  وهو النقل والانتقال من لغة إلى اخرى وعندما  نقول لغة نقصد اللغة بكل ما تحمله اللغة من حمولة لسانية وعناصر لغوية أي بكل مكوناتها ومكنوناتها، وقد تم تقسيم هذا النوع إلى قسمين رئيسيين</a:t>
            </a:r>
            <a:r>
              <a:rPr lang="ar-DZ" dirty="0"/>
              <a:t> </a:t>
            </a:r>
            <a:r>
              <a:rPr lang="ar-SA" b="1" u="sng" dirty="0">
                <a:solidFill>
                  <a:schemeClr val="bg2"/>
                </a:solidFill>
              </a:rPr>
              <a:t>الترجمة التحريرية – الترجمة الشفوية </a:t>
            </a:r>
            <a:endParaRPr lang="fr-FR" b="1" u="sng" dirty="0">
              <a:solidFill>
                <a:schemeClr val="bg2"/>
              </a:solidFill>
            </a:endParaRPr>
          </a:p>
        </p:txBody>
      </p:sp>
      <p:sp>
        <p:nvSpPr>
          <p:cNvPr id="11" name="ZoneTexte 10">
            <a:extLst>
              <a:ext uri="{FF2B5EF4-FFF2-40B4-BE49-F238E27FC236}">
                <a16:creationId xmlns:a16="http://schemas.microsoft.com/office/drawing/2014/main" xmlns="" id="{0999B5F6-0331-95DC-AEB0-4A57A4DBB64B}"/>
              </a:ext>
            </a:extLst>
          </p:cNvPr>
          <p:cNvSpPr txBox="1"/>
          <p:nvPr/>
        </p:nvSpPr>
        <p:spPr>
          <a:xfrm>
            <a:off x="871538" y="3001336"/>
            <a:ext cx="10344150" cy="125842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t>
            </a:r>
            <a:r>
              <a:rPr lang="ar-SA" dirty="0"/>
              <a:t>الترجمة من علامة إلى أخرى</a:t>
            </a:r>
            <a:r>
              <a:rPr lang="fr-FR" dirty="0"/>
              <a:t>: </a:t>
            </a:r>
            <a:r>
              <a:rPr lang="fr-FR" dirty="0">
                <a:solidFill>
                  <a:srgbClr val="C00000"/>
                </a:solidFill>
                <a:latin typeface="Arial" panose="020B0604020202020204" pitchFamily="34" charset="0"/>
                <a:cs typeface="Arial" panose="020B0604020202020204" pitchFamily="34" charset="0"/>
              </a:rPr>
              <a:t>( </a:t>
            </a:r>
            <a:r>
              <a:rPr lang="fr-FR" b="1" u="sng" dirty="0" err="1">
                <a:solidFill>
                  <a:srgbClr val="C00000"/>
                </a:solidFill>
                <a:latin typeface="Arial" panose="020B0604020202020204" pitchFamily="34" charset="0"/>
                <a:cs typeface="Arial" panose="020B0604020202020204" pitchFamily="34" charset="0"/>
              </a:rPr>
              <a:t>intersemiotique</a:t>
            </a:r>
            <a:r>
              <a:rPr lang="fr-FR" dirty="0">
                <a:solidFill>
                  <a:srgbClr val="C00000"/>
                </a:solidFill>
                <a:latin typeface="Arial" panose="020B0604020202020204" pitchFamily="34" charset="0"/>
                <a:cs typeface="Arial" panose="020B0604020202020204" pitchFamily="34" charset="0"/>
              </a:rPr>
              <a:t> )</a:t>
            </a:r>
            <a:r>
              <a:rPr lang="fr-FR" dirty="0"/>
              <a:t>  </a:t>
            </a:r>
            <a:r>
              <a:rPr lang="ar-SA" dirty="0"/>
              <a:t>مثلا </a:t>
            </a:r>
            <a:r>
              <a:rPr lang="ar-SA" b="1" u="sng" dirty="0">
                <a:solidFill>
                  <a:srgbClr val="C00000"/>
                </a:solidFill>
              </a:rPr>
              <a:t>الانتقال من لغة إلى علامات </a:t>
            </a:r>
            <a:r>
              <a:rPr lang="ar-SA" dirty="0">
                <a:solidFill>
                  <a:srgbClr val="C00000"/>
                </a:solidFill>
              </a:rPr>
              <a:t>أو </a:t>
            </a:r>
            <a:r>
              <a:rPr lang="ar-SA" b="1" u="sng" dirty="0">
                <a:solidFill>
                  <a:srgbClr val="C00000"/>
                </a:solidFill>
              </a:rPr>
              <a:t>رموز </a:t>
            </a:r>
            <a:r>
              <a:rPr lang="ar-SA" b="1" u="sng" dirty="0"/>
              <a:t>كشرح </a:t>
            </a:r>
            <a:r>
              <a:rPr lang="ar-SA" dirty="0"/>
              <a:t>نص مكتوب أو منطوق لذوي الاحتياجات الخاصة الصم والبكم أو كاستعمال الرايات في الحروب (البيضاء والسوداء) أو ترجمة رواية على منصة المسرح </a:t>
            </a:r>
            <a:r>
              <a:rPr lang="ar-SA" dirty="0" err="1"/>
              <a:t>باوبيرا</a:t>
            </a:r>
            <a:r>
              <a:rPr lang="ar-SA" dirty="0"/>
              <a:t> أو رقصة</a:t>
            </a:r>
            <a:endParaRPr lang="fr-FR" dirty="0"/>
          </a:p>
        </p:txBody>
      </p:sp>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D64AB7F8-F973-B3F1-58B4-BD326C45F458}"/>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أ-الترجمة التحريرية: </a:t>
            </a:r>
          </a:p>
        </p:txBody>
      </p:sp>
      <p:cxnSp>
        <p:nvCxnSpPr>
          <p:cNvPr id="10" name="Connecteur droit 9">
            <a:extLst>
              <a:ext uri="{FF2B5EF4-FFF2-40B4-BE49-F238E27FC236}">
                <a16:creationId xmlns:a16="http://schemas.microsoft.com/office/drawing/2014/main" xmlns="" id="{C3293B2E-9FC4-BE23-CF12-2E887A2D69DF}"/>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xmlns="" id="{EA091603-A296-65EB-7307-B94EAB4274E2}"/>
              </a:ext>
            </a:extLst>
          </p:cNvPr>
          <p:cNvPicPr>
            <a:picLocks noChangeAspect="1"/>
          </p:cNvPicPr>
          <p:nvPr/>
        </p:nvPicPr>
        <p:blipFill>
          <a:blip r:embed="rId2"/>
          <a:stretch>
            <a:fillRect/>
          </a:stretch>
        </p:blipFill>
        <p:spPr>
          <a:xfrm>
            <a:off x="881063" y="2343150"/>
            <a:ext cx="3519485" cy="2351016"/>
          </a:xfrm>
          <a:prstGeom prst="rect">
            <a:avLst/>
          </a:prstGeom>
          <a:ln w="19050" cap="rnd">
            <a:solidFill>
              <a:schemeClr val="bg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ZoneTexte 13">
            <a:extLst>
              <a:ext uri="{FF2B5EF4-FFF2-40B4-BE49-F238E27FC236}">
                <a16:creationId xmlns:a16="http://schemas.microsoft.com/office/drawing/2014/main" xmlns="" id="{DBE2C280-3D33-FFCC-97EC-01ED6C7CDCE9}"/>
              </a:ext>
            </a:extLst>
          </p:cNvPr>
          <p:cNvSpPr txBox="1"/>
          <p:nvPr/>
        </p:nvSpPr>
        <p:spPr>
          <a:xfrm>
            <a:off x="4500563" y="1693933"/>
            <a:ext cx="6943724" cy="422936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rtl="1">
              <a:lnSpc>
                <a:spcPct val="107000"/>
              </a:lnSpc>
              <a:spcAft>
                <a:spcPts val="800"/>
              </a:spcAft>
              <a:defRPr sz="26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SA" sz="2400" dirty="0"/>
              <a:t>تعتب</a:t>
            </a:r>
            <a:r>
              <a:rPr lang="ar-DZ" sz="2400" dirty="0"/>
              <a:t>ر</a:t>
            </a:r>
            <a:r>
              <a:rPr lang="ar-SA" sz="2400" dirty="0"/>
              <a:t> من أهم أنواع الترجمة وأكثرها شيوعا وتداولا لدقتها وسهولتها لما يتمتع، به المترجم من مدة زمانية </a:t>
            </a:r>
            <a:r>
              <a:rPr lang="ar-SA" sz="2400" dirty="0" err="1"/>
              <a:t>لانجاز</a:t>
            </a:r>
            <a:r>
              <a:rPr lang="ar-SA" sz="2400" dirty="0"/>
              <a:t> ولإتمام عمله بدقة وأمانة،</a:t>
            </a:r>
            <a:r>
              <a:rPr lang="ar-DZ" sz="2400" dirty="0"/>
              <a:t> </a:t>
            </a:r>
            <a:r>
              <a:rPr lang="ar-SA" sz="2400" dirty="0"/>
              <a:t>اذ "  يتحتم على المترجم أن </a:t>
            </a:r>
            <a:r>
              <a:rPr lang="ar-SA" sz="2400" dirty="0" err="1"/>
              <a:t>يموقع</a:t>
            </a:r>
            <a:r>
              <a:rPr lang="ar-SA" sz="2400" dirty="0"/>
              <a:t> النص في سياقه الثقافي ومقامه الاجتماعي، وأن </a:t>
            </a:r>
            <a:r>
              <a:rPr lang="ar-SA" sz="2400" dirty="0" err="1"/>
              <a:t>يصوغه</a:t>
            </a:r>
            <a:r>
              <a:rPr lang="ar-SA" sz="2400" dirty="0"/>
              <a:t> بأسلوب يتناسب مع أسلوب الكاتب الأصلي. وإذا فشل المترجم في واحد من هذه الميادين الثلاثة فإنه يخل بأمانة النقل التي تعد عماد الترجمة الناجحة</a:t>
            </a:r>
            <a:r>
              <a:rPr lang="fr-FR" sz="2400" dirty="0"/>
              <a:t>"  </a:t>
            </a:r>
          </a:p>
          <a:p>
            <a:pPr algn="just"/>
            <a:r>
              <a:rPr lang="fr-FR" sz="2400" dirty="0"/>
              <a:t> </a:t>
            </a:r>
            <a:r>
              <a:rPr lang="ar-SA" sz="2400" dirty="0"/>
              <a:t>فقياس نسبة نجاح الترجمة وتوفق المترجم فيها  يقوم على اسس ثلاث اولها وضع النص الأصلي في سياقه الثقافي وثانيها احترام الجانب الاجتماعي، والتركيز على الحفاظ على أسلوب النص الأصلي</a:t>
            </a:r>
            <a:r>
              <a:rPr lang="fr-FR" sz="2400" dirty="0"/>
              <a:t>.</a:t>
            </a:r>
          </a:p>
          <a:p>
            <a:pPr algn="just"/>
            <a:r>
              <a:rPr lang="ar-SA" sz="2400" dirty="0"/>
              <a:t>و تنقسم الترجمة التحريرية بدورها إلى انواع</a:t>
            </a:r>
            <a:endParaRPr lang="fr-FR" sz="2400" dirty="0"/>
          </a:p>
        </p:txBody>
      </p:sp>
    </p:spTree>
    <p:extLst>
      <p:ext uri="{BB962C8B-B14F-4D97-AF65-F5344CB8AC3E}">
        <p14:creationId xmlns:p14="http://schemas.microsoft.com/office/powerpoint/2010/main" val="39664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A1F98829-F64C-CCEF-B28A-C5E98BBECEBD}"/>
              </a:ext>
            </a:extLst>
          </p:cNvPr>
          <p:cNvSpPr txBox="1"/>
          <p:nvPr/>
        </p:nvSpPr>
        <p:spPr>
          <a:xfrm>
            <a:off x="4786310" y="2467327"/>
            <a:ext cx="6453187" cy="323383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dirty="0"/>
              <a:t>يعتبر هذا النوع من الترجمة سلاح ذو حدين فبقدر ما تتماشى مع نوع معين من النصوص فهي تتنافى مع انواع اخرى مثلا تستعمل هذه الترجمة في ترجمة النصوص الطبية والتقنية والعلمية ولا تؤثر على المعنى لكنها غير محببة في النصوص الأدبية والقانونية  اين لا يخدم النقل الحرفي للمعنى عمليتا الفهم والافهام لذلك فان "الترجمة الحرفية تظل ناقصة وقد تكون سببا في تخريب اللغة وافسادها" لذلك فان المترجم المحترف قلما يلجا اليها الا في ظروف وحالات خاصة</a:t>
            </a:r>
            <a:endParaRPr lang="fr-FR" dirty="0"/>
          </a:p>
        </p:txBody>
      </p:sp>
      <p:sp>
        <p:nvSpPr>
          <p:cNvPr id="13" name="ZoneTexte 12">
            <a:extLst>
              <a:ext uri="{FF2B5EF4-FFF2-40B4-BE49-F238E27FC236}">
                <a16:creationId xmlns:a16="http://schemas.microsoft.com/office/drawing/2014/main" xmlns="" id="{47F25ECB-15EF-B11F-ED26-78FD9C2B8A67}"/>
              </a:ext>
            </a:extLst>
          </p:cNvPr>
          <p:cNvSpPr txBox="1"/>
          <p:nvPr/>
        </p:nvSpPr>
        <p:spPr>
          <a:xfrm>
            <a:off x="5891211" y="880966"/>
            <a:ext cx="4243387" cy="65524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ar-SA" sz="3600" b="1" dirty="0"/>
              <a:t>الترجمة الحرفية:</a:t>
            </a:r>
            <a:r>
              <a:rPr lang="ar-DZ" sz="3600" b="1" dirty="0"/>
              <a:t> </a:t>
            </a:r>
            <a:endParaRPr lang="fr-FR" sz="3600" b="1" dirty="0"/>
          </a:p>
        </p:txBody>
      </p:sp>
      <p:sp>
        <p:nvSpPr>
          <p:cNvPr id="14" name="Flèche : bas 13">
            <a:extLst>
              <a:ext uri="{FF2B5EF4-FFF2-40B4-BE49-F238E27FC236}">
                <a16:creationId xmlns:a16="http://schemas.microsoft.com/office/drawing/2014/main" xmlns="" id="{EC2609E4-19EC-6CC8-579A-733805A89DF2}"/>
              </a:ext>
            </a:extLst>
          </p:cNvPr>
          <p:cNvSpPr/>
          <p:nvPr/>
        </p:nvSpPr>
        <p:spPr>
          <a:xfrm>
            <a:off x="7695005" y="1674146"/>
            <a:ext cx="635796" cy="65524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xmlns="" id="{02586277-80F1-A775-6AB7-529605A6E3B2}"/>
              </a:ext>
            </a:extLst>
          </p:cNvPr>
          <p:cNvPicPr>
            <a:picLocks noChangeAspect="1"/>
          </p:cNvPicPr>
          <p:nvPr/>
        </p:nvPicPr>
        <p:blipFill>
          <a:blip r:embed="rId2"/>
          <a:stretch>
            <a:fillRect/>
          </a:stretch>
        </p:blipFill>
        <p:spPr>
          <a:xfrm>
            <a:off x="952503" y="2467327"/>
            <a:ext cx="3579018" cy="2386012"/>
          </a:xfrm>
          <a:prstGeom prst="rect">
            <a:avLst/>
          </a:prstGeom>
        </p:spPr>
      </p:pic>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xmlns="" id="{4B9DC411-A32E-CCB9-2D7E-F8718715A959}"/>
              </a:ext>
            </a:extLst>
          </p:cNvPr>
          <p:cNvSpPr txBox="1"/>
          <p:nvPr/>
        </p:nvSpPr>
        <p:spPr>
          <a:xfrm>
            <a:off x="4786313" y="2996579"/>
            <a:ext cx="6381749" cy="2048318"/>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يتمتع المترجم في هذا النوع من الترجمة بحرية كبيرة على مستوى الشكل وليس المضمون أي له حرية التقديم </a:t>
            </a:r>
            <a:r>
              <a:rPr lang="ar-SA" dirty="0" err="1"/>
              <a:t>والتاخير</a:t>
            </a:r>
            <a:r>
              <a:rPr lang="ar-SA" dirty="0"/>
              <a:t> في الجمل والعبارات وحتي تغيير الصياغة ، يكثر  ، استعمال هذا النوع   من الترجمة الكتب والدوريات والمجلات وغيرها. الغرض منها حسن الصياغة وجمالها</a:t>
            </a:r>
            <a:endParaRPr lang="fr-FR" dirty="0"/>
          </a:p>
        </p:txBody>
      </p:sp>
      <p:sp>
        <p:nvSpPr>
          <p:cNvPr id="12" name="ZoneTexte 11">
            <a:extLst>
              <a:ext uri="{FF2B5EF4-FFF2-40B4-BE49-F238E27FC236}">
                <a16:creationId xmlns:a16="http://schemas.microsoft.com/office/drawing/2014/main" xmlns="" id="{E5D72786-7A62-1509-9486-760E25B2428A}"/>
              </a:ext>
            </a:extLst>
          </p:cNvPr>
          <p:cNvSpPr txBox="1"/>
          <p:nvPr/>
        </p:nvSpPr>
        <p:spPr>
          <a:xfrm>
            <a:off x="5778101" y="915473"/>
            <a:ext cx="4757736" cy="65524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lgn="ctr">
              <a:lnSpc>
                <a:spcPct val="107000"/>
              </a:lnSpc>
              <a:spcAft>
                <a:spcPts val="800"/>
              </a:spcAft>
              <a:defRPr sz="36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الترجمة بالتصرف: </a:t>
            </a:r>
            <a:endParaRPr lang="fr-FR" dirty="0"/>
          </a:p>
        </p:txBody>
      </p:sp>
      <p:sp>
        <p:nvSpPr>
          <p:cNvPr id="13" name="Flèche : bas 12">
            <a:extLst>
              <a:ext uri="{FF2B5EF4-FFF2-40B4-BE49-F238E27FC236}">
                <a16:creationId xmlns:a16="http://schemas.microsoft.com/office/drawing/2014/main" xmlns="" id="{E253AE66-72A6-43AC-5B3C-3D6EEF444E42}"/>
              </a:ext>
            </a:extLst>
          </p:cNvPr>
          <p:cNvSpPr/>
          <p:nvPr/>
        </p:nvSpPr>
        <p:spPr>
          <a:xfrm>
            <a:off x="7839071" y="1956026"/>
            <a:ext cx="635796" cy="65524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xmlns="" id="{9CED5563-DCBB-A002-630B-FA4B681315D9}"/>
              </a:ext>
            </a:extLst>
          </p:cNvPr>
          <p:cNvPicPr>
            <a:picLocks noChangeAspect="1"/>
          </p:cNvPicPr>
          <p:nvPr/>
        </p:nvPicPr>
        <p:blipFill>
          <a:blip r:embed="rId2"/>
          <a:stretch>
            <a:fillRect/>
          </a:stretch>
        </p:blipFill>
        <p:spPr>
          <a:xfrm>
            <a:off x="893124" y="1996898"/>
            <a:ext cx="3578864" cy="3047999"/>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2E4ED3D3-F26F-ECB0-F552-9C32F89FF712}"/>
              </a:ext>
            </a:extLst>
          </p:cNvPr>
          <p:cNvSpPr txBox="1"/>
          <p:nvPr/>
        </p:nvSpPr>
        <p:spPr>
          <a:xfrm>
            <a:off x="4371975" y="2996578"/>
            <a:ext cx="6929438" cy="244348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a:t>
            </a:r>
            <a:r>
              <a:rPr lang="ar-SA" dirty="0"/>
              <a:t>يصيغ المترجم في هذا النوع من الترجمة الأفكار الرئيسية  " حيث يختصر المترجم الموضوع الذي يترجمه ويقدمه بأسلوبه هو." اي يلخص معنى النص الأصلي   له الحق في حذف الافكار الفرعية أو الثانوية  بشرط ان لا يؤثر هذا الحذف المعنى العام للنص الأصلي  مستعملا في ذلك أسلوبه الشخصي في إعادة بناء النص الهدف في اللغة  المترجم اليها</a:t>
            </a:r>
            <a:endParaRPr lang="fr-FR" dirty="0"/>
          </a:p>
        </p:txBody>
      </p:sp>
      <p:sp>
        <p:nvSpPr>
          <p:cNvPr id="6" name="ZoneTexte 5">
            <a:extLst>
              <a:ext uri="{FF2B5EF4-FFF2-40B4-BE49-F238E27FC236}">
                <a16:creationId xmlns:a16="http://schemas.microsoft.com/office/drawing/2014/main" xmlns="" id="{7EF76015-91DB-65F1-1F86-9283DF345992}"/>
              </a:ext>
            </a:extLst>
          </p:cNvPr>
          <p:cNvSpPr txBox="1"/>
          <p:nvPr/>
        </p:nvSpPr>
        <p:spPr>
          <a:xfrm>
            <a:off x="5457826" y="1025004"/>
            <a:ext cx="4757736" cy="65524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lgn="ctr">
              <a:lnSpc>
                <a:spcPct val="107000"/>
              </a:lnSpc>
              <a:spcAft>
                <a:spcPts val="800"/>
              </a:spcAft>
              <a:defRPr sz="36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الترجمة </a:t>
            </a:r>
            <a:r>
              <a:rPr lang="ar-SA" dirty="0" err="1"/>
              <a:t>التلخيصية</a:t>
            </a:r>
            <a:r>
              <a:rPr lang="ar-SA" dirty="0"/>
              <a:t>: </a:t>
            </a:r>
            <a:endParaRPr lang="fr-FR" dirty="0"/>
          </a:p>
        </p:txBody>
      </p:sp>
      <p:sp>
        <p:nvSpPr>
          <p:cNvPr id="7" name="Flèche : bas 6">
            <a:extLst>
              <a:ext uri="{FF2B5EF4-FFF2-40B4-BE49-F238E27FC236}">
                <a16:creationId xmlns:a16="http://schemas.microsoft.com/office/drawing/2014/main" xmlns="" id="{7F06A9C3-733D-680B-ECDA-243112CE7833}"/>
              </a:ext>
            </a:extLst>
          </p:cNvPr>
          <p:cNvSpPr/>
          <p:nvPr/>
        </p:nvSpPr>
        <p:spPr>
          <a:xfrm>
            <a:off x="7592800" y="1907900"/>
            <a:ext cx="635796" cy="655244"/>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xmlns="" id="{0E3E9368-59B1-8D40-D441-AFD92314DB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90587" y="1680248"/>
            <a:ext cx="3629397" cy="3629397"/>
          </a:xfrm>
          <a:prstGeom prst="rect">
            <a:avLst/>
          </a:prstGeom>
        </p:spPr>
      </p:pic>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C44EDDC0-6F7D-9D6B-21B4-85ECD2C03E51}"/>
              </a:ext>
            </a:extLst>
          </p:cNvPr>
          <p:cNvSpPr txBox="1"/>
          <p:nvPr/>
        </p:nvSpPr>
        <p:spPr>
          <a:xfrm>
            <a:off x="4902399" y="2628810"/>
            <a:ext cx="6331743" cy="244348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لقد اوردنا في تعاريف سابقة  ان من معاني الترجمة التفسير لذلك فانه في هذا النوع من الترجمة" يتدخل المترجم بتفسير وشرح بعض الألفاظ الغامضة والعبارات التي ترد في النص </a:t>
            </a:r>
            <a:r>
              <a:rPr lang="ar-SA" dirty="0" err="1"/>
              <a:t>الأصلي،ويفضل</a:t>
            </a:r>
            <a:r>
              <a:rPr lang="ar-SA" dirty="0"/>
              <a:t> أن يكون ذلك في الهوامش"  ويمكن ان يكون الشرح والتفسير في المتن كما ان هناك امكانية استعمال </a:t>
            </a:r>
            <a:r>
              <a:rPr lang="ar-SA" dirty="0" err="1"/>
              <a:t>لقة</a:t>
            </a:r>
            <a:r>
              <a:rPr lang="ar-SA" dirty="0"/>
              <a:t> ثانية في ذلك لتسهيل عملية النقل</a:t>
            </a:r>
            <a:endParaRPr lang="fr-FR" dirty="0"/>
          </a:p>
        </p:txBody>
      </p:sp>
      <p:pic>
        <p:nvPicPr>
          <p:cNvPr id="7" name="Image 6">
            <a:extLst>
              <a:ext uri="{FF2B5EF4-FFF2-40B4-BE49-F238E27FC236}">
                <a16:creationId xmlns:a16="http://schemas.microsoft.com/office/drawing/2014/main" xmlns="" id="{840A6350-7781-167D-6F57-F7E1E91DC4D3}"/>
              </a:ext>
            </a:extLst>
          </p:cNvPr>
          <p:cNvPicPr>
            <a:picLocks noChangeAspect="1"/>
          </p:cNvPicPr>
          <p:nvPr/>
        </p:nvPicPr>
        <p:blipFill>
          <a:blip r:embed="rId2"/>
          <a:stretch>
            <a:fillRect/>
          </a:stretch>
        </p:blipFill>
        <p:spPr>
          <a:xfrm>
            <a:off x="957858" y="1421606"/>
            <a:ext cx="3607035" cy="4014787"/>
          </a:xfrm>
          <a:prstGeom prst="rect">
            <a:avLst/>
          </a:prstGeom>
        </p:spPr>
      </p:pic>
      <p:sp>
        <p:nvSpPr>
          <p:cNvPr id="8" name="ZoneTexte 7">
            <a:extLst>
              <a:ext uri="{FF2B5EF4-FFF2-40B4-BE49-F238E27FC236}">
                <a16:creationId xmlns:a16="http://schemas.microsoft.com/office/drawing/2014/main" xmlns="" id="{953953F9-A872-36B2-6CF9-55DACD066937}"/>
              </a:ext>
            </a:extLst>
          </p:cNvPr>
          <p:cNvSpPr txBox="1"/>
          <p:nvPr/>
        </p:nvSpPr>
        <p:spPr>
          <a:xfrm>
            <a:off x="5786438" y="1025004"/>
            <a:ext cx="4757736" cy="65524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ctr">
              <a:lnSpc>
                <a:spcPct val="107000"/>
              </a:lnSpc>
              <a:spcAft>
                <a:spcPts val="800"/>
              </a:spcAft>
              <a:defRPr sz="36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الترجمة التفسيرية:</a:t>
            </a:r>
            <a:endParaRPr lang="fr-FR" dirty="0"/>
          </a:p>
        </p:txBody>
      </p:sp>
      <p:sp>
        <p:nvSpPr>
          <p:cNvPr id="9" name="Flèche : bas 8">
            <a:extLst>
              <a:ext uri="{FF2B5EF4-FFF2-40B4-BE49-F238E27FC236}">
                <a16:creationId xmlns:a16="http://schemas.microsoft.com/office/drawing/2014/main" xmlns="" id="{01D893DB-30D5-2B10-D0BA-D71447F9FB9E}"/>
              </a:ext>
            </a:extLst>
          </p:cNvPr>
          <p:cNvSpPr/>
          <p:nvPr/>
        </p:nvSpPr>
        <p:spPr>
          <a:xfrm>
            <a:off x="7921822" y="1907900"/>
            <a:ext cx="635796" cy="65524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17808CD-03E0-0153-34D1-DB04E9353BED}"/>
              </a:ext>
            </a:extLst>
          </p:cNvPr>
          <p:cNvSpPr txBox="1"/>
          <p:nvPr/>
        </p:nvSpPr>
        <p:spPr>
          <a:xfrm>
            <a:off x="4772026" y="2483574"/>
            <a:ext cx="6547842" cy="36290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كما يبدو من تسميتها </a:t>
            </a:r>
            <a:r>
              <a:rPr lang="ar-SA" dirty="0" err="1"/>
              <a:t>فانها</a:t>
            </a:r>
            <a:r>
              <a:rPr lang="ar-SA" dirty="0"/>
              <a:t> تعتمد على الالة في نقل النصوص المكتوبة وتقوم على"  ترجمة النصوص باستخدام الآلة  كالحاسوب من برامج حاسوبية معدة لهذا ، ومتاحة </a:t>
            </a:r>
            <a:r>
              <a:rPr lang="ar-SA" dirty="0" err="1"/>
              <a:t>لمستخديمها</a:t>
            </a:r>
            <a:r>
              <a:rPr lang="ar-SA" dirty="0"/>
              <a:t> من خلال أقراص مرنة ، أو مواقع  على مواقع </a:t>
            </a:r>
            <a:r>
              <a:rPr lang="ar-SA" dirty="0" err="1"/>
              <a:t>الشيكة</a:t>
            </a:r>
            <a:r>
              <a:rPr lang="ar-SA" dirty="0"/>
              <a:t> العالمية ( الأنترنت ) أو من خلال أجهزة خاصة  ، والترجمة الآلية فرع من مجال الذكاء الاصطناعي الذي يبحث في جعل الحاسوب قادرا على الترجمة من لغة إلى أخرى" .  هي اقرب إلى الترجمة الحرفية لان الالة تتعامل مع الكلمات والالفاظ مستقلة، ولا يتم الاعتماد عليها الا في حالات نادرة </a:t>
            </a:r>
            <a:r>
              <a:rPr lang="ar-SA" dirty="0" err="1"/>
              <a:t>لانها</a:t>
            </a:r>
            <a:r>
              <a:rPr lang="ar-SA" dirty="0"/>
              <a:t> اقرب إلى </a:t>
            </a:r>
            <a:r>
              <a:rPr lang="ar-SA" dirty="0" err="1"/>
              <a:t>الخطا</a:t>
            </a:r>
            <a:r>
              <a:rPr lang="ar-SA" dirty="0"/>
              <a:t> منه إلى الصواب</a:t>
            </a:r>
            <a:endParaRPr lang="fr-FR" dirty="0"/>
          </a:p>
        </p:txBody>
      </p:sp>
      <p:sp>
        <p:nvSpPr>
          <p:cNvPr id="4" name="ZoneTexte 3">
            <a:extLst>
              <a:ext uri="{FF2B5EF4-FFF2-40B4-BE49-F238E27FC236}">
                <a16:creationId xmlns:a16="http://schemas.microsoft.com/office/drawing/2014/main" xmlns="" id="{33BC439F-07AB-B668-3573-2EC4C3BB3D22}"/>
              </a:ext>
            </a:extLst>
          </p:cNvPr>
          <p:cNvSpPr txBox="1"/>
          <p:nvPr/>
        </p:nvSpPr>
        <p:spPr>
          <a:xfrm>
            <a:off x="5786438" y="1025004"/>
            <a:ext cx="4757736" cy="65524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a:lnSpc>
                <a:spcPct val="107000"/>
              </a:lnSpc>
              <a:spcAft>
                <a:spcPts val="800"/>
              </a:spcAft>
              <a:defRPr sz="3600" b="1">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الترجمة الالية:</a:t>
            </a:r>
            <a:endParaRPr lang="fr-FR" dirty="0"/>
          </a:p>
        </p:txBody>
      </p:sp>
      <p:sp>
        <p:nvSpPr>
          <p:cNvPr id="5" name="Flèche : bas 4">
            <a:extLst>
              <a:ext uri="{FF2B5EF4-FFF2-40B4-BE49-F238E27FC236}">
                <a16:creationId xmlns:a16="http://schemas.microsoft.com/office/drawing/2014/main" xmlns="" id="{0742497F-50E0-8DF2-245D-15FB4A217291}"/>
              </a:ext>
            </a:extLst>
          </p:cNvPr>
          <p:cNvSpPr/>
          <p:nvPr/>
        </p:nvSpPr>
        <p:spPr>
          <a:xfrm>
            <a:off x="7921822" y="1794074"/>
            <a:ext cx="635796" cy="65524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xmlns="" id="{52320439-B306-EE02-EF64-612D6F8E3982}"/>
              </a:ext>
            </a:extLst>
          </p:cNvPr>
          <p:cNvPicPr>
            <a:picLocks noChangeAspect="1"/>
          </p:cNvPicPr>
          <p:nvPr/>
        </p:nvPicPr>
        <p:blipFill>
          <a:blip r:embed="rId2"/>
          <a:stretch>
            <a:fillRect/>
          </a:stretch>
        </p:blipFill>
        <p:spPr>
          <a:xfrm>
            <a:off x="1066800" y="1907900"/>
            <a:ext cx="3478488" cy="3478488"/>
          </a:xfrm>
          <a:prstGeom prst="rect">
            <a:avLst/>
          </a:prstGeom>
        </p:spPr>
      </p:pic>
    </p:spTree>
    <p:extLst>
      <p:ext uri="{BB962C8B-B14F-4D97-AF65-F5344CB8AC3E}">
        <p14:creationId xmlns:p14="http://schemas.microsoft.com/office/powerpoint/2010/main" val="10829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125</TotalTime>
  <Words>1485</Words>
  <Application>Microsoft Office PowerPoint</Application>
  <PresentationFormat>Grand écran</PresentationFormat>
  <Paragraphs>96</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PC COM</cp:lastModifiedBy>
  <cp:revision>25</cp:revision>
  <dcterms:created xsi:type="dcterms:W3CDTF">2025-11-12T10:07:27Z</dcterms:created>
  <dcterms:modified xsi:type="dcterms:W3CDTF">2025-11-26T21:35:45Z</dcterms:modified>
</cp:coreProperties>
</file>