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57" r:id="rId4"/>
    <p:sldId id="258" r:id="rId5"/>
    <p:sldId id="259" r:id="rId6"/>
    <p:sldId id="260" r:id="rId7"/>
    <p:sldId id="261" r:id="rId8"/>
    <p:sldId id="262" r:id="rId9"/>
    <p:sldId id="263" r:id="rId10"/>
    <p:sldId id="264" r:id="rId11"/>
    <p:sldId id="278" r:id="rId12"/>
    <p:sldId id="265" r:id="rId13"/>
    <p:sldId id="266" r:id="rId14"/>
    <p:sldId id="280" r:id="rId15"/>
    <p:sldId id="267" r:id="rId16"/>
    <p:sldId id="268" r:id="rId17"/>
    <p:sldId id="269" r:id="rId18"/>
    <p:sldId id="270" r:id="rId19"/>
    <p:sldId id="281" r:id="rId20"/>
    <p:sldId id="271" r:id="rId21"/>
    <p:sldId id="272" r:id="rId22"/>
    <p:sldId id="273" r:id="rId23"/>
    <p:sldId id="274" r:id="rId24"/>
    <p:sldId id="275" r:id="rId25"/>
    <p:sldId id="282" r:id="rId26"/>
    <p:sldId id="283" r:id="rId27"/>
    <p:sldId id="284" r:id="rId28"/>
    <p:sldId id="276" r:id="rId29"/>
    <p:sldId id="285" r:id="rId3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09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8" name="Espace réservé de la date 27"/>
          <p:cNvSpPr>
            <a:spLocks noGrp="1"/>
          </p:cNvSpPr>
          <p:nvPr>
            <p:ph type="dt" sz="half" idx="10"/>
          </p:nvPr>
        </p:nvSpPr>
        <p:spPr/>
        <p:txBody>
          <a:bodyPr/>
          <a:lstStyle>
            <a:extLst/>
          </a:lstStyle>
          <a:p>
            <a:fld id="{796AA2F0-9F7C-46A3-8C4F-7018E200BCA1}" type="datetimeFigureOut">
              <a:rPr lang="fr-FR" smtClean="0"/>
              <a:pPr/>
              <a:t>08/12/2015</a:t>
            </a:fld>
            <a:endParaRPr lang="fr-FR"/>
          </a:p>
        </p:txBody>
      </p:sp>
      <p:sp>
        <p:nvSpPr>
          <p:cNvPr id="17" name="Espace réservé du pied de page 16"/>
          <p:cNvSpPr>
            <a:spLocks noGrp="1"/>
          </p:cNvSpPr>
          <p:nvPr>
            <p:ph type="ftr" sz="quarter" idx="11"/>
          </p:nvPr>
        </p:nvSpPr>
        <p:spPr/>
        <p:txBody>
          <a:bodyPr/>
          <a:lstStyle>
            <a:extLst/>
          </a:lstStyle>
          <a:p>
            <a:endParaRPr lang="fr-FR"/>
          </a:p>
        </p:txBody>
      </p:sp>
      <p:sp>
        <p:nvSpPr>
          <p:cNvPr id="29" name="Espace réservé du numéro de diapositive 28"/>
          <p:cNvSpPr>
            <a:spLocks noGrp="1"/>
          </p:cNvSpPr>
          <p:nvPr>
            <p:ph type="sldNum" sz="quarter" idx="12"/>
          </p:nvPr>
        </p:nvSpPr>
        <p:spPr/>
        <p:txBody>
          <a:bodyPr/>
          <a:lstStyle>
            <a:extLst/>
          </a:lstStyle>
          <a:p>
            <a:fld id="{21D5E1A7-C9A3-4A00-B76E-5912143DBB30}" type="slidenum">
              <a:rPr lang="fr-FR" smtClean="0"/>
              <a:pPr/>
              <a:t>‹N°›</a:t>
            </a:fld>
            <a:endParaRPr lang="fr-FR"/>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r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96AA2F0-9F7C-46A3-8C4F-7018E200BCA1}" type="datetimeFigureOut">
              <a:rPr lang="fr-FR" smtClean="0"/>
              <a:pPr/>
              <a:t>08/12/2015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1D5E1A7-C9A3-4A00-B76E-5912143DBB3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981200" cy="5851525"/>
          </a:xfrm>
        </p:spPr>
        <p:txBody>
          <a:bodyPr vert="eaVert" anchor="ct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274639"/>
            <a:ext cx="58674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96AA2F0-9F7C-46A3-8C4F-7018E200BCA1}" type="datetimeFigureOut">
              <a:rPr lang="fr-FR" smtClean="0"/>
              <a:pPr/>
              <a:t>08/12/2015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1D5E1A7-C9A3-4A00-B76E-5912143DBB3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96AA2F0-9F7C-46A3-8C4F-7018E200BCA1}" type="datetimeFigureOut">
              <a:rPr lang="fr-FR" smtClean="0"/>
              <a:pPr/>
              <a:t>08/12/2015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1D5E1A7-C9A3-4A00-B76E-5912143DBB3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4" name="Forme libre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orme libre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orme libre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orme libre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orme libre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orme libre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orme libre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orme libre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orme libre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orme libre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orme libre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orme libre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orme libre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orme libre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orme libre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Espace réservé du texte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796AA2F0-9F7C-46A3-8C4F-7018E200BCA1}" type="datetimeFigureOut">
              <a:rPr lang="fr-FR" smtClean="0"/>
              <a:pPr/>
              <a:t>08/12/2015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1D5E1A7-C9A3-4A00-B76E-5912143DBB30}" type="slidenum">
              <a:rPr lang="fr-FR" smtClean="0"/>
              <a:pPr/>
              <a:t>‹N°›</a:t>
            </a:fld>
            <a:endParaRPr lang="fr-FR"/>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fr-FR" smtClean="0"/>
              <a:t>Cliquez pour modifier le style du titre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512064"/>
            <a:ext cx="8229600" cy="9144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796AA2F0-9F7C-46A3-8C4F-7018E200BCA1}" type="datetimeFigureOut">
              <a:rPr lang="fr-FR" smtClean="0"/>
              <a:pPr/>
              <a:t>08/12/2015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21D5E1A7-C9A3-4A00-B76E-5912143DBB3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504824" y="512064"/>
            <a:ext cx="7772400" cy="914400"/>
          </a:xfrm>
        </p:spPr>
        <p:txBody>
          <a:bodyPr anchor="t"/>
          <a:lstStyle>
            <a:lvl1pPr>
              <a:defRPr sz="400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796AA2F0-9F7C-46A3-8C4F-7018E200BCA1}" type="datetimeFigureOut">
              <a:rPr lang="fr-FR" smtClean="0"/>
              <a:pPr/>
              <a:t>08/12/2015</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21D5E1A7-C9A3-4A00-B76E-5912143DBB30}" type="slidenum">
              <a:rPr lang="fr-FR" smtClean="0"/>
              <a:pPr/>
              <a:t>‹N°›</a:t>
            </a:fld>
            <a:endParaRPr lang="fr-FR"/>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914400"/>
          </a:xfrm>
        </p:spPr>
        <p:txBody>
          <a:bodyPr/>
          <a:lstStyle>
            <a:lvl1pPr>
              <a:defRPr sz="4000" cap="none" baseline="0"/>
            </a:lvl1pPr>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796AA2F0-9F7C-46A3-8C4F-7018E200BCA1}" type="datetimeFigureOut">
              <a:rPr lang="fr-FR" smtClean="0"/>
              <a:pPr/>
              <a:t>08/12/2015</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21D5E1A7-C9A3-4A00-B76E-5912143DBB3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796AA2F0-9F7C-46A3-8C4F-7018E200BCA1}" type="datetimeFigureOut">
              <a:rPr lang="fr-FR" smtClean="0"/>
              <a:pPr/>
              <a:t>08/12/2015</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21D5E1A7-C9A3-4A00-B76E-5912143DBB3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273050"/>
            <a:ext cx="8229600" cy="1162050"/>
          </a:xfrm>
        </p:spPr>
        <p:txBody>
          <a:bodyPr anchor="ctr"/>
          <a:lstStyle>
            <a:lvl1pPr algn="l">
              <a:buNone/>
              <a:defRPr sz="3600" b="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796AA2F0-9F7C-46A3-8C4F-7018E200BCA1}" type="datetimeFigureOut">
              <a:rPr lang="fr-FR" smtClean="0"/>
              <a:pPr/>
              <a:t>08/12/2015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21D5E1A7-C9A3-4A00-B76E-5912143DBB3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Connecteur droit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e 9"/>
          <p:cNvGrpSpPr/>
          <p:nvPr/>
        </p:nvGrpSpPr>
        <p:grpSpPr>
          <a:xfrm rot="5400000">
            <a:off x="8514581" y="1219200"/>
            <a:ext cx="132763" cy="128466"/>
            <a:chOff x="6668087" y="1297746"/>
            <a:chExt cx="161840" cy="156602"/>
          </a:xfrm>
        </p:grpSpPr>
        <p:cxnSp>
          <p:nvCxnSpPr>
            <p:cNvPr id="15" name="Connecteur droit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r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grpSp>
        <p:nvGrpSpPr>
          <p:cNvPr id="14" name="Groupe 13"/>
          <p:cNvGrpSpPr/>
          <p:nvPr/>
        </p:nvGrpSpPr>
        <p:grpSpPr>
          <a:xfrm rot="5400000">
            <a:off x="8666981" y="1371600"/>
            <a:ext cx="132763" cy="128466"/>
            <a:chOff x="6668087" y="1297746"/>
            <a:chExt cx="161840" cy="156602"/>
          </a:xfrm>
        </p:grpSpPr>
        <p:cxnSp>
          <p:nvCxnSpPr>
            <p:cNvPr id="11" name="Connecteur droit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e 17"/>
          <p:cNvGrpSpPr/>
          <p:nvPr/>
        </p:nvGrpSpPr>
        <p:grpSpPr>
          <a:xfrm rot="5400000">
            <a:off x="8320088" y="1474763"/>
            <a:ext cx="132763" cy="128466"/>
            <a:chOff x="6668087" y="1297746"/>
            <a:chExt cx="161840" cy="156602"/>
          </a:xfrm>
        </p:grpSpPr>
        <p:cxnSp>
          <p:nvCxnSpPr>
            <p:cNvPr id="19" name="Connecteur droit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necteur droit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necteur droit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Espace réservé de la date 4"/>
          <p:cNvSpPr>
            <a:spLocks noGrp="1"/>
          </p:cNvSpPr>
          <p:nvPr>
            <p:ph type="dt" sz="half" idx="10"/>
          </p:nvPr>
        </p:nvSpPr>
        <p:spPr>
          <a:xfrm>
            <a:off x="6477000" y="55499"/>
            <a:ext cx="2133600" cy="365125"/>
          </a:xfrm>
        </p:spPr>
        <p:txBody>
          <a:bodyPr/>
          <a:lstStyle>
            <a:extLst/>
          </a:lstStyle>
          <a:p>
            <a:fld id="{796AA2F0-9F7C-46A3-8C4F-7018E200BCA1}" type="datetimeFigureOut">
              <a:rPr lang="fr-FR" smtClean="0"/>
              <a:pPr/>
              <a:t>08/12/2015</a:t>
            </a:fld>
            <a:endParaRPr lang="fr-FR"/>
          </a:p>
        </p:txBody>
      </p:sp>
      <p:sp>
        <p:nvSpPr>
          <p:cNvPr id="6" name="Espace réservé du pied de page 5"/>
          <p:cNvSpPr>
            <a:spLocks noGrp="1"/>
          </p:cNvSpPr>
          <p:nvPr>
            <p:ph type="ftr" sz="quarter" idx="11"/>
          </p:nvPr>
        </p:nvSpPr>
        <p:spPr>
          <a:xfrm>
            <a:off x="914400" y="55499"/>
            <a:ext cx="5562600" cy="365125"/>
          </a:xfrm>
        </p:spPr>
        <p:txBody>
          <a:bodyPr/>
          <a:lstStyle>
            <a:extLst/>
          </a:lstStyle>
          <a:p>
            <a:endParaRPr lang="fr-FR"/>
          </a:p>
        </p:txBody>
      </p:sp>
      <p:sp>
        <p:nvSpPr>
          <p:cNvPr id="7" name="Espace réservé du numéro de diapositive 6"/>
          <p:cNvSpPr>
            <a:spLocks noGrp="1"/>
          </p:cNvSpPr>
          <p:nvPr>
            <p:ph type="sldNum" sz="quarter" idx="12"/>
          </p:nvPr>
        </p:nvSpPr>
        <p:spPr>
          <a:xfrm>
            <a:off x="8610600" y="55499"/>
            <a:ext cx="457200" cy="365125"/>
          </a:xfrm>
        </p:spPr>
        <p:txBody>
          <a:bodyPr/>
          <a:lstStyle>
            <a:extLst/>
          </a:lstStyle>
          <a:p>
            <a:fld id="{21D5E1A7-C9A3-4A00-B76E-5912143DBB3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Espace réservé du titre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796AA2F0-9F7C-46A3-8C4F-7018E200BCA1}" type="datetimeFigureOut">
              <a:rPr lang="fr-FR" smtClean="0"/>
              <a:pPr/>
              <a:t>08/12/2015</a:t>
            </a:fld>
            <a:endParaRPr lang="fr-FR"/>
          </a:p>
        </p:txBody>
      </p:sp>
      <p:sp>
        <p:nvSpPr>
          <p:cNvPr id="3" name="Espace réservé du pied de page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fr-FR"/>
          </a:p>
        </p:txBody>
      </p:sp>
      <p:sp>
        <p:nvSpPr>
          <p:cNvPr id="23" name="Espace réservé du numéro de diapositive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21D5E1A7-C9A3-4A00-B76E-5912143DBB30}"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3429000"/>
            <a:ext cx="7772400" cy="1975104"/>
          </a:xfrm>
        </p:spPr>
        <p:txBody>
          <a:bodyPr/>
          <a:lstStyle/>
          <a:p>
            <a:r>
              <a:rPr lang="fr-FR" sz="6000" dirty="0" smtClean="0"/>
              <a:t>Échantillonnage </a:t>
            </a:r>
            <a:endParaRPr lang="fr-FR" sz="6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endParaRPr lang="fr-FR" sz="2800" dirty="0" smtClean="0"/>
          </a:p>
          <a:p>
            <a:pPr algn="ctr">
              <a:buNone/>
            </a:pPr>
            <a:r>
              <a:rPr lang="fr-FR" sz="3600" dirty="0" smtClean="0"/>
              <a:t>l’échantillonnage est dit représentatif lorsque les éléments qui le composent ressemblent aux autres éléments de la population.</a:t>
            </a:r>
          </a:p>
        </p:txBody>
      </p:sp>
      <p:sp>
        <p:nvSpPr>
          <p:cNvPr id="4" name="Titre 1"/>
          <p:cNvSpPr>
            <a:spLocks noGrp="1"/>
          </p:cNvSpPr>
          <p:nvPr>
            <p:ph type="title"/>
          </p:nvPr>
        </p:nvSpPr>
        <p:spPr>
          <a:xfrm>
            <a:off x="500034" y="512064"/>
            <a:ext cx="8186766" cy="914400"/>
          </a:xfrm>
        </p:spPr>
        <p:txBody>
          <a:bodyPr/>
          <a:lstStyle/>
          <a:p>
            <a:r>
              <a:rPr lang="fr-FR" dirty="0" smtClean="0"/>
              <a:t>L’échantillonnage probabiliste</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783560"/>
            <a:ext cx="8786874" cy="4572000"/>
          </a:xfrm>
        </p:spPr>
        <p:txBody>
          <a:bodyPr>
            <a:normAutofit/>
          </a:bodyPr>
          <a:lstStyle/>
          <a:p>
            <a:pPr algn="ctr">
              <a:buNone/>
            </a:pPr>
            <a:r>
              <a:rPr lang="fr-FR" sz="3200" dirty="0" smtClean="0"/>
              <a:t>Conditions de ce type d’échantillonnage :</a:t>
            </a:r>
          </a:p>
          <a:p>
            <a:pPr algn="ctr">
              <a:buNone/>
            </a:pPr>
            <a:endParaRPr lang="fr-FR" sz="2000" dirty="0" smtClean="0"/>
          </a:p>
          <a:p>
            <a:pPr>
              <a:buNone/>
            </a:pPr>
            <a:r>
              <a:rPr lang="fr-FR" sz="3200" dirty="0" smtClean="0"/>
              <a:t> - Avoir la liste complète des éléments d’une population</a:t>
            </a:r>
          </a:p>
          <a:p>
            <a:pPr>
              <a:buNone/>
            </a:pPr>
            <a:r>
              <a:rPr lang="fr-FR" sz="3200" dirty="0" smtClean="0"/>
              <a:t>- L’individu sélectionné doit partager les mêmes caractéristiques de la population </a:t>
            </a:r>
          </a:p>
          <a:p>
            <a:endParaRPr lang="fr-FR" sz="3600" dirty="0"/>
          </a:p>
        </p:txBody>
      </p:sp>
      <p:sp>
        <p:nvSpPr>
          <p:cNvPr id="4" name="Titre 1"/>
          <p:cNvSpPr>
            <a:spLocks noGrp="1"/>
          </p:cNvSpPr>
          <p:nvPr>
            <p:ph type="title"/>
          </p:nvPr>
        </p:nvSpPr>
        <p:spPr>
          <a:xfrm>
            <a:off x="500034" y="512064"/>
            <a:ext cx="8186766" cy="914400"/>
          </a:xfrm>
        </p:spPr>
        <p:txBody>
          <a:bodyPr/>
          <a:lstStyle/>
          <a:p>
            <a:r>
              <a:rPr lang="fr-FR" dirty="0" smtClean="0"/>
              <a:t>L’échantillonnage probabiliste</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lgn="ctr">
              <a:buNone/>
            </a:pPr>
            <a:r>
              <a:rPr lang="fr-FR" dirty="0" smtClean="0">
                <a:solidFill>
                  <a:srgbClr val="FFFF00"/>
                </a:solidFill>
              </a:rPr>
              <a:t>2- </a:t>
            </a:r>
            <a:r>
              <a:rPr lang="fr-FR" b="1" dirty="0" smtClean="0">
                <a:solidFill>
                  <a:srgbClr val="FFFF00"/>
                </a:solidFill>
              </a:rPr>
              <a:t>Les différents types d’échantillonnage </a:t>
            </a:r>
            <a:r>
              <a:rPr lang="fr-FR" b="1" u="sng" dirty="0" smtClean="0"/>
              <a:t>: </a:t>
            </a:r>
            <a:endParaRPr lang="fr-FR" dirty="0" smtClean="0"/>
          </a:p>
          <a:p>
            <a:pPr lvl="0" algn="ctr">
              <a:buNone/>
            </a:pPr>
            <a:r>
              <a:rPr lang="fr-FR" dirty="0" smtClean="0">
                <a:solidFill>
                  <a:srgbClr val="92D050"/>
                </a:solidFill>
              </a:rPr>
              <a:t>A- L’échantillonnage aléatoire simple :</a:t>
            </a:r>
          </a:p>
          <a:p>
            <a:pPr algn="ctr">
              <a:buNone/>
            </a:pPr>
            <a:r>
              <a:rPr lang="fr-FR" dirty="0" smtClean="0"/>
              <a:t>« Prélèvement d’un échantillon par un tirage au hasard parmi les éléments de la population de recherche »</a:t>
            </a:r>
          </a:p>
          <a:p>
            <a:pPr algn="ctr">
              <a:buNone/>
            </a:pPr>
            <a:r>
              <a:rPr lang="fr-FR" dirty="0" smtClean="0"/>
              <a:t>Cette méthode nous évitera le plus possible le simple accommodement, l’arbitraire et le penchant personnel.</a:t>
            </a:r>
          </a:p>
          <a:p>
            <a:pPr>
              <a:buNone/>
            </a:pPr>
            <a:endParaRPr lang="fr-FR" dirty="0"/>
          </a:p>
        </p:txBody>
      </p:sp>
      <p:sp>
        <p:nvSpPr>
          <p:cNvPr id="4" name="Titre 1"/>
          <p:cNvSpPr>
            <a:spLocks noGrp="1"/>
          </p:cNvSpPr>
          <p:nvPr>
            <p:ph type="title"/>
          </p:nvPr>
        </p:nvSpPr>
        <p:spPr>
          <a:xfrm>
            <a:off x="500034" y="512064"/>
            <a:ext cx="8186766" cy="914400"/>
          </a:xfrm>
        </p:spPr>
        <p:txBody>
          <a:bodyPr/>
          <a:lstStyle/>
          <a:p>
            <a:r>
              <a:rPr lang="fr-FR" dirty="0" smtClean="0"/>
              <a:t>L’échantillonnage probabiliste</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lgn="ctr">
              <a:buNone/>
            </a:pPr>
            <a:r>
              <a:rPr lang="fr-FR" dirty="0" smtClean="0">
                <a:solidFill>
                  <a:srgbClr val="92D050"/>
                </a:solidFill>
              </a:rPr>
              <a:t>B- L’échantillonnage stratifié :</a:t>
            </a:r>
          </a:p>
          <a:p>
            <a:pPr algn="ctr">
              <a:buNone/>
            </a:pPr>
            <a:r>
              <a:rPr lang="fr-FR" dirty="0" smtClean="0"/>
              <a:t>«</a:t>
            </a:r>
            <a:r>
              <a:rPr lang="fr-FR" sz="3200" dirty="0" smtClean="0"/>
              <a:t> Prélèvement d’un échantillon dans une population de recherche par un tirage au hasard à l’intérieur de sous-groupes, ou strates, constitués d’éléments ayant des caractéristiques communes »</a:t>
            </a:r>
          </a:p>
          <a:p>
            <a:pPr algn="ctr">
              <a:buNone/>
            </a:pPr>
            <a:endParaRPr lang="fr-FR" sz="3200" dirty="0"/>
          </a:p>
        </p:txBody>
      </p:sp>
      <p:sp>
        <p:nvSpPr>
          <p:cNvPr id="4" name="Titre 1"/>
          <p:cNvSpPr>
            <a:spLocks noGrp="1"/>
          </p:cNvSpPr>
          <p:nvPr>
            <p:ph type="title"/>
          </p:nvPr>
        </p:nvSpPr>
        <p:spPr>
          <a:xfrm>
            <a:off x="500034" y="512064"/>
            <a:ext cx="8186766" cy="914400"/>
          </a:xfrm>
        </p:spPr>
        <p:txBody>
          <a:bodyPr/>
          <a:lstStyle/>
          <a:p>
            <a:r>
              <a:rPr lang="fr-FR" dirty="0" smtClean="0"/>
              <a:t>L’échantillonnage probabiliste</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algn="ctr">
              <a:buNone/>
            </a:pPr>
            <a:r>
              <a:rPr lang="fr-FR" dirty="0" smtClean="0"/>
              <a:t>Dans ce type d’échantillonnage certaines variables seront prises en compte, aussi il permet une plus grande représentativité de l’échantillon et occasionne moins d’erreurs que l’échantillonnage aléatoire.       </a:t>
            </a:r>
          </a:p>
          <a:p>
            <a:pPr algn="ctr">
              <a:buNone/>
            </a:pPr>
            <a:r>
              <a:rPr lang="fr-FR" dirty="0" smtClean="0"/>
              <a:t>Aussi il faut souligner qu’à l’intérieur de l’échantillonnage probabiliste existent deux sous-types : échantillonnage stratifié proportionnel et Echantillonnage stratifié pondéré.</a:t>
            </a:r>
          </a:p>
          <a:p>
            <a:endParaRPr lang="fr-FR" dirty="0"/>
          </a:p>
        </p:txBody>
      </p:sp>
      <p:sp>
        <p:nvSpPr>
          <p:cNvPr id="4" name="Titre 1"/>
          <p:cNvSpPr>
            <a:spLocks noGrp="1"/>
          </p:cNvSpPr>
          <p:nvPr>
            <p:ph type="title"/>
          </p:nvPr>
        </p:nvSpPr>
        <p:spPr>
          <a:xfrm>
            <a:off x="500034" y="512064"/>
            <a:ext cx="8186766" cy="914400"/>
          </a:xfrm>
        </p:spPr>
        <p:txBody>
          <a:bodyPr/>
          <a:lstStyle/>
          <a:p>
            <a:r>
              <a:rPr lang="fr-FR" dirty="0" smtClean="0"/>
              <a:t>L’échantillonnage probabiliste</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lvl="0" algn="ctr">
              <a:buNone/>
            </a:pPr>
            <a:r>
              <a:rPr lang="fr-FR" dirty="0" smtClean="0">
                <a:solidFill>
                  <a:srgbClr val="92D050"/>
                </a:solidFill>
              </a:rPr>
              <a:t>C-L’échantillonnage en grappes :</a:t>
            </a:r>
          </a:p>
          <a:p>
            <a:pPr algn="ctr">
              <a:buNone/>
            </a:pPr>
            <a:r>
              <a:rPr lang="fr-FR" dirty="0" smtClean="0"/>
              <a:t>«  Prélèvement d’un échantillon dans une population de recherche par un tirage au hasard d’unités regroupant chacune un certain nombre d’éléments de la population »</a:t>
            </a:r>
          </a:p>
          <a:p>
            <a:pPr algn="ctr">
              <a:buNone/>
            </a:pPr>
            <a:r>
              <a:rPr lang="fr-FR" dirty="0" smtClean="0"/>
              <a:t> Au sein du même type d’échantillonnage on peut distinguer l’échantillonnage proportionnel en grappes et l’échantillonnage en grappes à plusieurs degrés ( échantillonnage en cascade ).</a:t>
            </a:r>
          </a:p>
          <a:p>
            <a:pPr algn="ctr">
              <a:buNone/>
            </a:pPr>
            <a:endParaRPr lang="fr-FR" dirty="0"/>
          </a:p>
        </p:txBody>
      </p:sp>
      <p:sp>
        <p:nvSpPr>
          <p:cNvPr id="4" name="Titre 1"/>
          <p:cNvSpPr>
            <a:spLocks noGrp="1"/>
          </p:cNvSpPr>
          <p:nvPr>
            <p:ph type="title"/>
          </p:nvPr>
        </p:nvSpPr>
        <p:spPr>
          <a:xfrm>
            <a:off x="500034" y="512064"/>
            <a:ext cx="8186766" cy="914400"/>
          </a:xfrm>
        </p:spPr>
        <p:txBody>
          <a:bodyPr/>
          <a:lstStyle/>
          <a:p>
            <a:r>
              <a:rPr lang="fr-FR" dirty="0" smtClean="0"/>
              <a:t>L’échantillonnage probabiliste</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512064"/>
            <a:ext cx="8715436" cy="914400"/>
          </a:xfrm>
        </p:spPr>
        <p:txBody>
          <a:bodyPr/>
          <a:lstStyle/>
          <a:p>
            <a:pPr lvl="0"/>
            <a:r>
              <a:rPr lang="fr-FR" sz="3400" dirty="0" smtClean="0"/>
              <a:t>Les procédés de tirage probabiliste :</a:t>
            </a:r>
            <a:br>
              <a:rPr lang="fr-FR" sz="3400" dirty="0" smtClean="0"/>
            </a:br>
            <a:endParaRPr lang="fr-FR" sz="3400" dirty="0"/>
          </a:p>
        </p:txBody>
      </p:sp>
      <p:sp>
        <p:nvSpPr>
          <p:cNvPr id="3" name="Espace réservé du contenu 2"/>
          <p:cNvSpPr>
            <a:spLocks noGrp="1"/>
          </p:cNvSpPr>
          <p:nvPr>
            <p:ph idx="1"/>
          </p:nvPr>
        </p:nvSpPr>
        <p:spPr/>
        <p:txBody>
          <a:bodyPr>
            <a:normAutofit/>
          </a:bodyPr>
          <a:lstStyle/>
          <a:p>
            <a:pPr lvl="0" algn="ctr">
              <a:buNone/>
            </a:pPr>
            <a:r>
              <a:rPr lang="fr-FR" sz="3200" dirty="0" smtClean="0">
                <a:solidFill>
                  <a:srgbClr val="FFFF00"/>
                </a:solidFill>
              </a:rPr>
              <a:t>1- Le tirage manuel </a:t>
            </a:r>
            <a:r>
              <a:rPr lang="fr-FR" sz="3200" dirty="0" smtClean="0"/>
              <a:t>:</a:t>
            </a:r>
          </a:p>
          <a:p>
            <a:pPr lvl="0" algn="ctr">
              <a:buNone/>
            </a:pPr>
            <a:endParaRPr lang="fr-FR" sz="3200" dirty="0" smtClean="0"/>
          </a:p>
          <a:p>
            <a:pPr algn="ctr"/>
            <a:r>
              <a:rPr lang="fr-FR" sz="3200" dirty="0" smtClean="0"/>
              <a:t>« Par lequel on choisit à la main parmi tous les éléments de la population »</a:t>
            </a:r>
          </a:p>
          <a:p>
            <a:pPr algn="ctr"/>
            <a:endParaRPr lang="fr-FR"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lvl="0" algn="ctr">
              <a:buNone/>
            </a:pPr>
            <a:r>
              <a:rPr lang="fr-FR" sz="3200" dirty="0" smtClean="0">
                <a:solidFill>
                  <a:srgbClr val="FFFF00"/>
                </a:solidFill>
              </a:rPr>
              <a:t>2- Le tirage systématique :</a:t>
            </a:r>
          </a:p>
          <a:p>
            <a:pPr lvl="0" algn="ctr">
              <a:buNone/>
            </a:pPr>
            <a:endParaRPr lang="fr-FR" sz="3200" dirty="0" smtClean="0"/>
          </a:p>
          <a:p>
            <a:pPr algn="ctr">
              <a:buNone/>
            </a:pPr>
            <a:r>
              <a:rPr lang="fr-FR" sz="3200" dirty="0" smtClean="0"/>
              <a:t>«  Par lequel on choisit à intervalle régulier dans des groupements des éléments de la population »</a:t>
            </a:r>
          </a:p>
          <a:p>
            <a:pPr algn="ctr">
              <a:buNone/>
            </a:pPr>
            <a:endParaRPr lang="fr-FR" sz="3200" dirty="0"/>
          </a:p>
        </p:txBody>
      </p:sp>
      <p:sp>
        <p:nvSpPr>
          <p:cNvPr id="5" name="Titre 1"/>
          <p:cNvSpPr>
            <a:spLocks noGrp="1"/>
          </p:cNvSpPr>
          <p:nvPr>
            <p:ph type="title"/>
          </p:nvPr>
        </p:nvSpPr>
        <p:spPr>
          <a:xfrm>
            <a:off x="285720" y="512064"/>
            <a:ext cx="8715436" cy="914400"/>
          </a:xfrm>
        </p:spPr>
        <p:txBody>
          <a:bodyPr/>
          <a:lstStyle/>
          <a:p>
            <a:pPr lvl="0"/>
            <a:r>
              <a:rPr lang="fr-FR" sz="3400" dirty="0" smtClean="0"/>
              <a:t>Les procédés de tirage probabiliste :</a:t>
            </a:r>
            <a:br>
              <a:rPr lang="fr-FR" sz="3400" dirty="0" smtClean="0"/>
            </a:br>
            <a:endParaRPr lang="fr-FR" sz="3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lvl="0" algn="ctr">
              <a:buNone/>
            </a:pPr>
            <a:r>
              <a:rPr lang="fr-FR" sz="3200" dirty="0" smtClean="0">
                <a:solidFill>
                  <a:srgbClr val="FFFF00"/>
                </a:solidFill>
              </a:rPr>
              <a:t>3- Le tirage informatisé :</a:t>
            </a:r>
          </a:p>
          <a:p>
            <a:pPr lvl="0" algn="ctr">
              <a:buNone/>
            </a:pPr>
            <a:endParaRPr lang="fr-FR" sz="3200" dirty="0" smtClean="0"/>
          </a:p>
          <a:p>
            <a:pPr algn="ctr">
              <a:buNone/>
            </a:pPr>
            <a:r>
              <a:rPr lang="fr-FR" sz="3200" dirty="0" smtClean="0"/>
              <a:t>« Par lequel on génère des nombres au hasard par programmation »</a:t>
            </a:r>
          </a:p>
          <a:p>
            <a:pPr algn="ctr">
              <a:buNone/>
            </a:pPr>
            <a:r>
              <a:rPr lang="fr-FR" sz="3200" dirty="0" smtClean="0"/>
              <a:t> </a:t>
            </a:r>
          </a:p>
          <a:p>
            <a:pPr algn="ctr">
              <a:buNone/>
            </a:pPr>
            <a:endParaRPr lang="fr-FR" sz="3200" dirty="0"/>
          </a:p>
        </p:txBody>
      </p:sp>
      <p:sp>
        <p:nvSpPr>
          <p:cNvPr id="4" name="Titre 1"/>
          <p:cNvSpPr>
            <a:spLocks noGrp="1"/>
          </p:cNvSpPr>
          <p:nvPr>
            <p:ph type="title"/>
          </p:nvPr>
        </p:nvSpPr>
        <p:spPr>
          <a:xfrm>
            <a:off x="285720" y="512064"/>
            <a:ext cx="8715436" cy="914400"/>
          </a:xfrm>
        </p:spPr>
        <p:txBody>
          <a:bodyPr/>
          <a:lstStyle/>
          <a:p>
            <a:pPr lvl="0"/>
            <a:r>
              <a:rPr lang="fr-FR" sz="3400" dirty="0" smtClean="0"/>
              <a:t>Les procédés de tirage probabiliste :</a:t>
            </a:r>
            <a:br>
              <a:rPr lang="fr-FR" sz="3400" dirty="0" smtClean="0"/>
            </a:br>
            <a:endParaRPr lang="fr-FR" sz="3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endParaRPr lang="fr-FR" sz="4000" dirty="0" smtClean="0"/>
          </a:p>
          <a:p>
            <a:pPr algn="ctr">
              <a:buNone/>
            </a:pPr>
            <a:r>
              <a:rPr lang="fr-FR" sz="4000" dirty="0" smtClean="0">
                <a:solidFill>
                  <a:srgbClr val="FFFF00"/>
                </a:solidFill>
              </a:rPr>
              <a:t>Dans quel cas on procède à la technique de l’échantillonnage non probabiliste ?</a:t>
            </a:r>
          </a:p>
          <a:p>
            <a:pPr algn="ctr"/>
            <a:endParaRPr lang="fr-FR" sz="4000" dirty="0"/>
          </a:p>
        </p:txBody>
      </p:sp>
      <p:sp>
        <p:nvSpPr>
          <p:cNvPr id="4" name="Titre 1"/>
          <p:cNvSpPr>
            <a:spLocks noGrp="1"/>
          </p:cNvSpPr>
          <p:nvPr>
            <p:ph type="title"/>
          </p:nvPr>
        </p:nvSpPr>
        <p:spPr>
          <a:xfrm>
            <a:off x="285720" y="512064"/>
            <a:ext cx="8715436" cy="914400"/>
          </a:xfrm>
        </p:spPr>
        <p:txBody>
          <a:bodyPr/>
          <a:lstStyle/>
          <a:p>
            <a:pPr lvl="0"/>
            <a:r>
              <a:rPr lang="fr-FR" sz="3400" dirty="0" smtClean="0"/>
              <a:t>Les procédés de tirage probabiliste :</a:t>
            </a:r>
            <a:br>
              <a:rPr lang="fr-FR" sz="3400" dirty="0" smtClean="0"/>
            </a:br>
            <a:endParaRPr lang="fr-FR" sz="3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a:xfrm>
            <a:off x="500034" y="1285860"/>
            <a:ext cx="8429684" cy="5069700"/>
          </a:xfrm>
        </p:spPr>
        <p:txBody>
          <a:bodyPr>
            <a:noAutofit/>
          </a:bodyPr>
          <a:lstStyle/>
          <a:p>
            <a:pPr algn="ctr">
              <a:buNone/>
            </a:pPr>
            <a:r>
              <a:rPr lang="fr-FR" sz="3200" dirty="0" smtClean="0"/>
              <a:t>Le modèle théorique développé par le chercheur, dans l’étude de son objet de recherche, a besoin d’une vérification empirique. Et pour atteindre cette finalité il doit tout d’abord constituer et délimiter la population qui sera son objet d’observation.</a:t>
            </a:r>
          </a:p>
          <a:p>
            <a:pPr algn="ctr">
              <a:buNone/>
            </a:pPr>
            <a:r>
              <a:rPr lang="fr-FR" sz="3200" dirty="0" smtClean="0"/>
              <a:t>Cette procédure de constitution d’un échantillon est indispensable dans la phase d’expérimentation.  </a:t>
            </a:r>
            <a:endParaRPr lang="fr-FR"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200" dirty="0" smtClean="0"/>
              <a:t>Généralement on recourt à ce genre de technique</a:t>
            </a:r>
            <a:r>
              <a:rPr lang="fr-FR" sz="3200" smtClean="0"/>
              <a:t> </a:t>
            </a:r>
            <a:r>
              <a:rPr lang="fr-FR" sz="3200" smtClean="0"/>
              <a:t>en cas de:</a:t>
            </a:r>
            <a:endParaRPr lang="fr-FR" sz="3200" dirty="0" smtClean="0"/>
          </a:p>
          <a:p>
            <a:pPr algn="ctr">
              <a:buNone/>
            </a:pPr>
            <a:endParaRPr lang="fr-FR" sz="1400" dirty="0" smtClean="0"/>
          </a:p>
          <a:p>
            <a:pPr lvl="0">
              <a:buFontTx/>
              <a:buChar char="-"/>
            </a:pPr>
            <a:r>
              <a:rPr lang="fr-FR" sz="3200" dirty="0" smtClean="0"/>
              <a:t>Base de population incomplète</a:t>
            </a:r>
          </a:p>
          <a:p>
            <a:pPr lvl="0">
              <a:buFontTx/>
              <a:buChar char="-"/>
            </a:pPr>
            <a:r>
              <a:rPr lang="fr-FR" sz="3200" dirty="0" smtClean="0"/>
              <a:t>Accès limité à la population visée </a:t>
            </a:r>
          </a:p>
          <a:p>
            <a:pPr lvl="0">
              <a:buNone/>
            </a:pPr>
            <a:r>
              <a:rPr lang="fr-FR" sz="3200" dirty="0" smtClean="0"/>
              <a:t>-   Temps limité</a:t>
            </a:r>
          </a:p>
          <a:p>
            <a:pPr lvl="0">
              <a:buNone/>
            </a:pPr>
            <a:r>
              <a:rPr lang="fr-FR" sz="3200" dirty="0" smtClean="0"/>
              <a:t>-   Des ressources minimes</a:t>
            </a:r>
          </a:p>
          <a:p>
            <a:pPr>
              <a:buNone/>
            </a:pPr>
            <a:endParaRPr lang="fr-FR" sz="3200" dirty="0"/>
          </a:p>
        </p:txBody>
      </p:sp>
      <p:sp>
        <p:nvSpPr>
          <p:cNvPr id="6" name="Titre 1"/>
          <p:cNvSpPr>
            <a:spLocks noGrp="1"/>
          </p:cNvSpPr>
          <p:nvPr>
            <p:ph type="title"/>
          </p:nvPr>
        </p:nvSpPr>
        <p:spPr>
          <a:xfrm>
            <a:off x="285720" y="512064"/>
            <a:ext cx="8858280" cy="914400"/>
          </a:xfrm>
        </p:spPr>
        <p:txBody>
          <a:bodyPr/>
          <a:lstStyle/>
          <a:p>
            <a:r>
              <a:rPr lang="fr-FR" sz="3600" dirty="0" smtClean="0"/>
              <a:t>L’échantillonnage non probabiliste</a:t>
            </a:r>
            <a:endParaRPr lang="fr-FR" sz="3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buNone/>
            </a:pPr>
            <a:r>
              <a:rPr lang="fr-FR" dirty="0" smtClean="0">
                <a:solidFill>
                  <a:srgbClr val="FFFF00"/>
                </a:solidFill>
              </a:rPr>
              <a:t>1- Définition</a:t>
            </a:r>
            <a:r>
              <a:rPr lang="fr-FR" dirty="0" smtClean="0"/>
              <a:t> :</a:t>
            </a:r>
          </a:p>
          <a:p>
            <a:pPr algn="ctr">
              <a:buNone/>
            </a:pPr>
            <a:r>
              <a:rPr lang="fr-FR" dirty="0" smtClean="0"/>
              <a:t>« type d’échantillonnage ou la probabilité qu’un élément d’une population soit choisi pour faire partie de l’échantillon n’est pas connue et qui ne permet pas d’estimer le degré de représentativité de l’échantillon ainsi constitué ».</a:t>
            </a:r>
          </a:p>
          <a:p>
            <a:pPr>
              <a:buNone/>
            </a:pPr>
            <a:endParaRPr lang="fr-FR" dirty="0"/>
          </a:p>
        </p:txBody>
      </p:sp>
      <p:sp>
        <p:nvSpPr>
          <p:cNvPr id="6" name="Titre 1"/>
          <p:cNvSpPr>
            <a:spLocks noGrp="1"/>
          </p:cNvSpPr>
          <p:nvPr>
            <p:ph type="title"/>
          </p:nvPr>
        </p:nvSpPr>
        <p:spPr>
          <a:xfrm>
            <a:off x="285720" y="512064"/>
            <a:ext cx="8858280" cy="914400"/>
          </a:xfrm>
        </p:spPr>
        <p:txBody>
          <a:bodyPr/>
          <a:lstStyle/>
          <a:p>
            <a:r>
              <a:rPr lang="fr-FR" sz="3600" dirty="0" smtClean="0"/>
              <a:t>L’échantillonnage non probabiliste</a:t>
            </a:r>
            <a:endParaRPr lang="fr-FR" sz="3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buNone/>
            </a:pPr>
            <a:r>
              <a:rPr lang="fr-FR" dirty="0" smtClean="0">
                <a:solidFill>
                  <a:srgbClr val="FFFF00"/>
                </a:solidFill>
              </a:rPr>
              <a:t>2- Types d’échantillonnage non probabilistes :</a:t>
            </a:r>
          </a:p>
          <a:p>
            <a:pPr algn="ctr">
              <a:buNone/>
            </a:pPr>
            <a:endParaRPr lang="fr-FR" dirty="0" smtClean="0">
              <a:solidFill>
                <a:srgbClr val="FFFF00"/>
              </a:solidFill>
            </a:endParaRPr>
          </a:p>
          <a:p>
            <a:pPr lvl="0" algn="ctr">
              <a:buNone/>
            </a:pPr>
            <a:r>
              <a:rPr lang="fr-FR" dirty="0" smtClean="0">
                <a:solidFill>
                  <a:schemeClr val="accent1">
                    <a:lumMod val="60000"/>
                    <a:lumOff val="40000"/>
                  </a:schemeClr>
                </a:solidFill>
              </a:rPr>
              <a:t>A- L’échantillonnage accidentel :</a:t>
            </a:r>
          </a:p>
          <a:p>
            <a:pPr algn="ctr">
              <a:buNone/>
            </a:pPr>
            <a:r>
              <a:rPr lang="fr-FR" dirty="0" smtClean="0"/>
              <a:t>Prélèvement d’un échantillon de la population de recherche à la convenance du chercheur. </a:t>
            </a:r>
            <a:endParaRPr lang="fr-FR" dirty="0"/>
          </a:p>
        </p:txBody>
      </p:sp>
      <p:sp>
        <p:nvSpPr>
          <p:cNvPr id="4" name="Titre 1"/>
          <p:cNvSpPr>
            <a:spLocks noGrp="1"/>
          </p:cNvSpPr>
          <p:nvPr>
            <p:ph type="title"/>
          </p:nvPr>
        </p:nvSpPr>
        <p:spPr>
          <a:xfrm>
            <a:off x="285720" y="512064"/>
            <a:ext cx="8858280" cy="914400"/>
          </a:xfrm>
        </p:spPr>
        <p:txBody>
          <a:bodyPr/>
          <a:lstStyle/>
          <a:p>
            <a:r>
              <a:rPr lang="fr-FR" sz="3600" dirty="0" smtClean="0"/>
              <a:t>L’échantillonnage non probabiliste</a:t>
            </a:r>
            <a:endParaRPr lang="fr-FR" sz="3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lgn="ctr">
              <a:buNone/>
            </a:pPr>
            <a:endParaRPr lang="fr-FR" sz="2400" dirty="0" smtClean="0"/>
          </a:p>
          <a:p>
            <a:pPr lvl="0" algn="ctr">
              <a:buNone/>
            </a:pPr>
            <a:r>
              <a:rPr lang="fr-FR" dirty="0" smtClean="0">
                <a:solidFill>
                  <a:schemeClr val="accent1">
                    <a:lumMod val="60000"/>
                    <a:lumOff val="40000"/>
                  </a:schemeClr>
                </a:solidFill>
              </a:rPr>
              <a:t>B- L’échantillonnage typique :</a:t>
            </a:r>
          </a:p>
          <a:p>
            <a:pPr algn="ctr">
              <a:buNone/>
            </a:pPr>
            <a:r>
              <a:rPr lang="fr-FR" dirty="0" smtClean="0"/>
              <a:t>Prélèvement d’un échantillon de la population de recherche par la sélection d’éléments exemplaires de celle-ci.</a:t>
            </a:r>
          </a:p>
          <a:p>
            <a:pPr algn="ctr">
              <a:buNone/>
            </a:pPr>
            <a:endParaRPr lang="fr-FR" dirty="0"/>
          </a:p>
        </p:txBody>
      </p:sp>
      <p:sp>
        <p:nvSpPr>
          <p:cNvPr id="4" name="Titre 1"/>
          <p:cNvSpPr>
            <a:spLocks noGrp="1"/>
          </p:cNvSpPr>
          <p:nvPr>
            <p:ph type="title"/>
          </p:nvPr>
        </p:nvSpPr>
        <p:spPr>
          <a:xfrm>
            <a:off x="285720" y="512064"/>
            <a:ext cx="8858280" cy="914400"/>
          </a:xfrm>
        </p:spPr>
        <p:txBody>
          <a:bodyPr/>
          <a:lstStyle/>
          <a:p>
            <a:r>
              <a:rPr lang="fr-FR" sz="3600" dirty="0" smtClean="0"/>
              <a:t>L’échantillonnage non probabiliste</a:t>
            </a:r>
            <a:endParaRPr lang="fr-FR" sz="3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lgn="ctr">
              <a:buNone/>
            </a:pPr>
            <a:endParaRPr lang="fr-FR" sz="1800" dirty="0" smtClean="0"/>
          </a:p>
          <a:p>
            <a:pPr lvl="0" algn="ctr">
              <a:buNone/>
            </a:pPr>
            <a:r>
              <a:rPr lang="fr-FR" dirty="0" smtClean="0">
                <a:solidFill>
                  <a:schemeClr val="accent1">
                    <a:lumMod val="60000"/>
                    <a:lumOff val="40000"/>
                  </a:schemeClr>
                </a:solidFill>
              </a:rPr>
              <a:t>C- L’échantillonnage par quotas :</a:t>
            </a:r>
          </a:p>
          <a:p>
            <a:pPr algn="ctr">
              <a:buNone/>
            </a:pPr>
            <a:r>
              <a:rPr lang="fr-FR" dirty="0" smtClean="0"/>
              <a:t>Prélèvement d’un échantillon de la population de recherche par la sélection d’éléments catégorisés suivant leur proportion dans cette population </a:t>
            </a:r>
          </a:p>
          <a:p>
            <a:pPr algn="ctr">
              <a:buNone/>
            </a:pPr>
            <a:endParaRPr lang="fr-FR" dirty="0"/>
          </a:p>
        </p:txBody>
      </p:sp>
      <p:sp>
        <p:nvSpPr>
          <p:cNvPr id="4" name="Titre 1"/>
          <p:cNvSpPr>
            <a:spLocks noGrp="1"/>
          </p:cNvSpPr>
          <p:nvPr>
            <p:ph type="title"/>
          </p:nvPr>
        </p:nvSpPr>
        <p:spPr>
          <a:xfrm>
            <a:off x="285720" y="512064"/>
            <a:ext cx="8858280" cy="914400"/>
          </a:xfrm>
        </p:spPr>
        <p:txBody>
          <a:bodyPr/>
          <a:lstStyle/>
          <a:p>
            <a:r>
              <a:rPr lang="fr-FR" sz="3600" dirty="0" smtClean="0"/>
              <a:t>L’échantillonnage non probabiliste</a:t>
            </a:r>
            <a:endParaRPr lang="fr-FR" sz="3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lvl="0" algn="ctr">
              <a:buNone/>
            </a:pPr>
            <a:endParaRPr lang="fr-FR" sz="2000" dirty="0" smtClean="0"/>
          </a:p>
          <a:p>
            <a:pPr lvl="0" algn="ctr">
              <a:buNone/>
            </a:pPr>
            <a:r>
              <a:rPr lang="fr-FR" sz="3600" dirty="0" smtClean="0">
                <a:solidFill>
                  <a:schemeClr val="accent1">
                    <a:lumMod val="60000"/>
                    <a:lumOff val="40000"/>
                  </a:schemeClr>
                </a:solidFill>
              </a:rPr>
              <a:t>A- Tri à l’aveuglette : </a:t>
            </a:r>
          </a:p>
          <a:p>
            <a:pPr lvl="0" algn="ctr">
              <a:buNone/>
            </a:pPr>
            <a:r>
              <a:rPr lang="fr-FR" sz="3600" dirty="0" smtClean="0"/>
              <a:t>procédé d’un échantillonnage non probabiliste basé sur la commodité d’accès.</a:t>
            </a:r>
          </a:p>
          <a:p>
            <a:pPr algn="ctr">
              <a:buNone/>
            </a:pPr>
            <a:endParaRPr lang="fr-FR" sz="3600" dirty="0"/>
          </a:p>
        </p:txBody>
      </p:sp>
      <p:sp>
        <p:nvSpPr>
          <p:cNvPr id="4" name="Titre 1"/>
          <p:cNvSpPr>
            <a:spLocks noGrp="1"/>
          </p:cNvSpPr>
          <p:nvPr>
            <p:ph type="title"/>
          </p:nvPr>
        </p:nvSpPr>
        <p:spPr>
          <a:xfrm>
            <a:off x="214282" y="512064"/>
            <a:ext cx="8929718" cy="914400"/>
          </a:xfrm>
        </p:spPr>
        <p:txBody>
          <a:bodyPr/>
          <a:lstStyle/>
          <a:p>
            <a:r>
              <a:rPr lang="fr-FR" sz="3200" dirty="0" smtClean="0"/>
              <a:t>Les procédés des tris non probabiliste </a:t>
            </a:r>
            <a:endParaRPr lang="fr-FR" sz="3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lvl="0" algn="ctr">
              <a:buNone/>
            </a:pPr>
            <a:endParaRPr lang="fr-FR" sz="1100" dirty="0" smtClean="0">
              <a:solidFill>
                <a:schemeClr val="accent1">
                  <a:lumMod val="60000"/>
                  <a:lumOff val="40000"/>
                </a:schemeClr>
              </a:solidFill>
            </a:endParaRPr>
          </a:p>
          <a:p>
            <a:pPr lvl="0" algn="ctr">
              <a:buNone/>
            </a:pPr>
            <a:r>
              <a:rPr lang="fr-FR" sz="3600" dirty="0" smtClean="0">
                <a:solidFill>
                  <a:schemeClr val="accent1">
                    <a:lumMod val="60000"/>
                    <a:lumOff val="40000"/>
                  </a:schemeClr>
                </a:solidFill>
              </a:rPr>
              <a:t>B- Tri orienté :</a:t>
            </a:r>
          </a:p>
          <a:p>
            <a:pPr lvl="0" algn="ctr">
              <a:buNone/>
            </a:pPr>
            <a:r>
              <a:rPr lang="fr-FR" sz="3600" dirty="0" smtClean="0"/>
              <a:t> procédé d’un échantillonnage non probabiliste guidé par une certaine ressemblance avec la population visée.</a:t>
            </a:r>
          </a:p>
          <a:p>
            <a:pPr algn="ctr"/>
            <a:endParaRPr lang="fr-FR" sz="3600" dirty="0"/>
          </a:p>
        </p:txBody>
      </p:sp>
      <p:sp>
        <p:nvSpPr>
          <p:cNvPr id="4" name="Titre 1"/>
          <p:cNvSpPr>
            <a:spLocks noGrp="1"/>
          </p:cNvSpPr>
          <p:nvPr>
            <p:ph type="title"/>
          </p:nvPr>
        </p:nvSpPr>
        <p:spPr>
          <a:xfrm>
            <a:off x="214282" y="512064"/>
            <a:ext cx="8929718" cy="914400"/>
          </a:xfrm>
        </p:spPr>
        <p:txBody>
          <a:bodyPr/>
          <a:lstStyle/>
          <a:p>
            <a:r>
              <a:rPr lang="fr-FR" sz="3200" dirty="0" smtClean="0"/>
              <a:t>Les procédés des tris non probabiliste </a:t>
            </a:r>
            <a:endParaRPr lang="fr-FR" sz="3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1783560"/>
            <a:ext cx="8643998" cy="4572000"/>
          </a:xfrm>
        </p:spPr>
        <p:txBody>
          <a:bodyPr>
            <a:normAutofit/>
          </a:bodyPr>
          <a:lstStyle/>
          <a:p>
            <a:pPr lvl="0" algn="ctr">
              <a:buNone/>
            </a:pPr>
            <a:endParaRPr lang="fr-FR" sz="1800" dirty="0" smtClean="0">
              <a:solidFill>
                <a:schemeClr val="accent1">
                  <a:lumMod val="60000"/>
                  <a:lumOff val="40000"/>
                </a:schemeClr>
              </a:solidFill>
            </a:endParaRPr>
          </a:p>
          <a:p>
            <a:pPr lvl="0" algn="ctr">
              <a:buNone/>
            </a:pPr>
            <a:r>
              <a:rPr lang="fr-FR" sz="3600" dirty="0" smtClean="0">
                <a:solidFill>
                  <a:schemeClr val="accent1">
                    <a:lumMod val="60000"/>
                    <a:lumOff val="40000"/>
                  </a:schemeClr>
                </a:solidFill>
              </a:rPr>
              <a:t>C- Tri de volontaires :  </a:t>
            </a:r>
          </a:p>
          <a:p>
            <a:pPr lvl="0" algn="ctr">
              <a:buNone/>
            </a:pPr>
            <a:r>
              <a:rPr lang="fr-FR" sz="3600" dirty="0" smtClean="0"/>
              <a:t>procédé d’un échantillonnage non probabiliste invitant des sujets à participer à une expérience.</a:t>
            </a:r>
          </a:p>
          <a:p>
            <a:pPr algn="ctr">
              <a:buNone/>
            </a:pPr>
            <a:endParaRPr lang="fr-FR" sz="3600" dirty="0"/>
          </a:p>
        </p:txBody>
      </p:sp>
      <p:sp>
        <p:nvSpPr>
          <p:cNvPr id="4" name="Titre 1"/>
          <p:cNvSpPr>
            <a:spLocks noGrp="1"/>
          </p:cNvSpPr>
          <p:nvPr>
            <p:ph type="title"/>
          </p:nvPr>
        </p:nvSpPr>
        <p:spPr>
          <a:xfrm>
            <a:off x="214282" y="512064"/>
            <a:ext cx="8929718" cy="914400"/>
          </a:xfrm>
        </p:spPr>
        <p:txBody>
          <a:bodyPr/>
          <a:lstStyle/>
          <a:p>
            <a:r>
              <a:rPr lang="fr-FR" sz="3200" dirty="0" smtClean="0"/>
              <a:t>Les procédés des tris non probabiliste </a:t>
            </a:r>
            <a:endParaRPr lang="fr-FR" sz="3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783560"/>
            <a:ext cx="9144000" cy="4572000"/>
          </a:xfrm>
        </p:spPr>
        <p:txBody>
          <a:bodyPr>
            <a:normAutofit/>
          </a:bodyPr>
          <a:lstStyle/>
          <a:p>
            <a:pPr lvl="0" algn="ctr">
              <a:buNone/>
            </a:pPr>
            <a:endParaRPr lang="fr-FR" sz="1400" dirty="0" smtClean="0">
              <a:solidFill>
                <a:schemeClr val="accent1">
                  <a:lumMod val="60000"/>
                  <a:lumOff val="40000"/>
                </a:schemeClr>
              </a:solidFill>
            </a:endParaRPr>
          </a:p>
          <a:p>
            <a:pPr lvl="0" algn="ctr">
              <a:buNone/>
            </a:pPr>
            <a:r>
              <a:rPr lang="fr-FR" sz="3600" dirty="0" smtClean="0">
                <a:solidFill>
                  <a:schemeClr val="accent1">
                    <a:lumMod val="60000"/>
                    <a:lumOff val="40000"/>
                  </a:schemeClr>
                </a:solidFill>
              </a:rPr>
              <a:t>D- Tri expertisé :</a:t>
            </a:r>
          </a:p>
          <a:p>
            <a:pPr lvl="0" algn="ctr">
              <a:buNone/>
            </a:pPr>
            <a:r>
              <a:rPr lang="fr-FR" sz="3600" dirty="0" smtClean="0"/>
              <a:t>  procédé d’un échantillonnage non probabiliste dirigé par une ou plusieurs personnes nous donnant accès aux éléments de la population.</a:t>
            </a:r>
          </a:p>
          <a:p>
            <a:pPr algn="ctr">
              <a:buNone/>
            </a:pPr>
            <a:endParaRPr lang="fr-FR" sz="3600" dirty="0"/>
          </a:p>
        </p:txBody>
      </p:sp>
      <p:sp>
        <p:nvSpPr>
          <p:cNvPr id="4" name="Titre 1"/>
          <p:cNvSpPr>
            <a:spLocks noGrp="1"/>
          </p:cNvSpPr>
          <p:nvPr>
            <p:ph type="title"/>
          </p:nvPr>
        </p:nvSpPr>
        <p:spPr>
          <a:xfrm>
            <a:off x="214282" y="512064"/>
            <a:ext cx="8929718" cy="914400"/>
          </a:xfrm>
        </p:spPr>
        <p:txBody>
          <a:bodyPr/>
          <a:lstStyle/>
          <a:p>
            <a:r>
              <a:rPr lang="fr-FR" sz="3200" dirty="0" smtClean="0"/>
              <a:t>Les procédés des tris non probabiliste </a:t>
            </a:r>
            <a:endParaRPr lang="fr-FR" sz="3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1783560"/>
            <a:ext cx="9001156" cy="4572000"/>
          </a:xfrm>
        </p:spPr>
        <p:txBody>
          <a:bodyPr>
            <a:normAutofit/>
          </a:bodyPr>
          <a:lstStyle/>
          <a:p>
            <a:pPr lvl="0" algn="ctr">
              <a:buNone/>
            </a:pPr>
            <a:r>
              <a:rPr lang="fr-FR" sz="3600" dirty="0" smtClean="0">
                <a:solidFill>
                  <a:schemeClr val="accent1">
                    <a:lumMod val="60000"/>
                    <a:lumOff val="40000"/>
                  </a:schemeClr>
                </a:solidFill>
              </a:rPr>
              <a:t>E- Tri boule de neige :</a:t>
            </a:r>
          </a:p>
          <a:p>
            <a:pPr lvl="0" algn="ctr">
              <a:buNone/>
            </a:pPr>
            <a:r>
              <a:rPr lang="fr-FR" sz="3600" dirty="0" smtClean="0"/>
              <a:t> procédé d’un échantillonnage non probabiliste aidé d’un premier noyau d’individus de la population qui nous conduisent à d’autres éléments qui font de même et ainsi de suite.</a:t>
            </a:r>
          </a:p>
          <a:p>
            <a:pPr algn="ctr">
              <a:buNone/>
            </a:pPr>
            <a:endParaRPr lang="fr-FR" sz="3600" dirty="0"/>
          </a:p>
        </p:txBody>
      </p:sp>
      <p:sp>
        <p:nvSpPr>
          <p:cNvPr id="4" name="Titre 1"/>
          <p:cNvSpPr>
            <a:spLocks noGrp="1"/>
          </p:cNvSpPr>
          <p:nvPr>
            <p:ph type="title"/>
          </p:nvPr>
        </p:nvSpPr>
        <p:spPr>
          <a:xfrm>
            <a:off x="214282" y="512064"/>
            <a:ext cx="8929718" cy="914400"/>
          </a:xfrm>
        </p:spPr>
        <p:txBody>
          <a:bodyPr/>
          <a:lstStyle/>
          <a:p>
            <a:r>
              <a:rPr lang="fr-FR" sz="3200" dirty="0" smtClean="0"/>
              <a:t>Les procédés des tris non probabiliste </a:t>
            </a:r>
            <a:endParaRPr lang="fr-FR"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de cette opération </a:t>
            </a:r>
            <a:endParaRPr lang="fr-FR" dirty="0"/>
          </a:p>
        </p:txBody>
      </p:sp>
      <p:sp>
        <p:nvSpPr>
          <p:cNvPr id="3" name="Espace réservé du contenu 2"/>
          <p:cNvSpPr>
            <a:spLocks noGrp="1"/>
          </p:cNvSpPr>
          <p:nvPr>
            <p:ph idx="1"/>
          </p:nvPr>
        </p:nvSpPr>
        <p:spPr>
          <a:xfrm>
            <a:off x="428596" y="1643050"/>
            <a:ext cx="8429684" cy="4572000"/>
          </a:xfrm>
        </p:spPr>
        <p:txBody>
          <a:bodyPr>
            <a:normAutofit/>
          </a:bodyPr>
          <a:lstStyle/>
          <a:p>
            <a:pPr lvl="0">
              <a:buNone/>
            </a:pPr>
            <a:endParaRPr lang="fr-FR" sz="1200" b="1" dirty="0" smtClean="0"/>
          </a:p>
          <a:p>
            <a:pPr lvl="0" algn="ctr">
              <a:buNone/>
            </a:pPr>
            <a:r>
              <a:rPr lang="fr-FR" sz="3200" b="1" dirty="0" smtClean="0"/>
              <a:t>L’échantillonnage est une opération qui : </a:t>
            </a:r>
          </a:p>
          <a:p>
            <a:pPr lvl="0">
              <a:buNone/>
            </a:pPr>
            <a:endParaRPr lang="fr-FR" sz="400" b="1" dirty="0" smtClean="0"/>
          </a:p>
          <a:p>
            <a:pPr lvl="0">
              <a:buNone/>
            </a:pPr>
            <a:r>
              <a:rPr lang="fr-FR" sz="3200" b="1" dirty="0" smtClean="0"/>
              <a:t>- Fournit au chercheur les données sur lesquelles il va travailler </a:t>
            </a:r>
          </a:p>
          <a:p>
            <a:pPr lvl="0">
              <a:buFontTx/>
              <a:buChar char="-"/>
            </a:pPr>
            <a:r>
              <a:rPr lang="fr-FR" sz="3200" b="1" dirty="0" smtClean="0"/>
              <a:t>Permet au chercheur d’économiser beaucoup de temps et de dépenses</a:t>
            </a:r>
          </a:p>
          <a:p>
            <a:pPr lvl="0">
              <a:buFontTx/>
              <a:buChar char="-"/>
            </a:pPr>
            <a:r>
              <a:rPr lang="fr-FR" sz="3200" b="1" dirty="0" smtClean="0"/>
              <a:t>L’impossibilité de couvrir ou d’impliquer tous les membres de la population</a:t>
            </a:r>
          </a:p>
          <a:p>
            <a:endParaRPr lang="fr-FR" sz="32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Définitions et Concepts</a:t>
            </a:r>
            <a:endParaRPr lang="fr-FR" dirty="0"/>
          </a:p>
        </p:txBody>
      </p:sp>
      <p:sp>
        <p:nvSpPr>
          <p:cNvPr id="3" name="Espace réservé du contenu 2"/>
          <p:cNvSpPr>
            <a:spLocks noGrp="1"/>
          </p:cNvSpPr>
          <p:nvPr>
            <p:ph idx="1"/>
          </p:nvPr>
        </p:nvSpPr>
        <p:spPr/>
        <p:txBody>
          <a:bodyPr>
            <a:normAutofit/>
          </a:bodyPr>
          <a:lstStyle/>
          <a:p>
            <a:pPr lvl="0" algn="ctr">
              <a:buNone/>
            </a:pPr>
            <a:r>
              <a:rPr lang="fr-FR" sz="3600" dirty="0" smtClean="0">
                <a:solidFill>
                  <a:srgbClr val="FFFF00"/>
                </a:solidFill>
              </a:rPr>
              <a:t>L’échantillonnage :</a:t>
            </a:r>
          </a:p>
          <a:p>
            <a:pPr lvl="0" algn="ctr">
              <a:buNone/>
            </a:pPr>
            <a:endParaRPr lang="fr-FR" sz="1800" dirty="0" smtClean="0"/>
          </a:p>
          <a:p>
            <a:pPr lvl="0" algn="ctr">
              <a:buNone/>
            </a:pPr>
            <a:r>
              <a:rPr lang="fr-FR" sz="3600" dirty="0" smtClean="0"/>
              <a:t> « Ensemble des opérations permettant de sélectionner un sous-ensemble d’une population en vue de constituer un échantillon   »</a:t>
            </a:r>
          </a:p>
          <a:p>
            <a:pPr algn="ctr"/>
            <a:endParaRPr lang="fr-FR"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Définitions et Concepts</a:t>
            </a:r>
            <a:endParaRPr lang="fr-FR" dirty="0"/>
          </a:p>
        </p:txBody>
      </p:sp>
      <p:sp>
        <p:nvSpPr>
          <p:cNvPr id="3" name="Espace réservé du contenu 2"/>
          <p:cNvSpPr>
            <a:spLocks noGrp="1"/>
          </p:cNvSpPr>
          <p:nvPr>
            <p:ph idx="1"/>
          </p:nvPr>
        </p:nvSpPr>
        <p:spPr/>
        <p:txBody>
          <a:bodyPr>
            <a:normAutofit/>
          </a:bodyPr>
          <a:lstStyle/>
          <a:p>
            <a:pPr lvl="0" algn="ctr">
              <a:buNone/>
            </a:pPr>
            <a:r>
              <a:rPr lang="fr-FR" sz="3200" dirty="0" smtClean="0">
                <a:solidFill>
                  <a:srgbClr val="FFFF00"/>
                </a:solidFill>
              </a:rPr>
              <a:t>L’échantillon</a:t>
            </a:r>
            <a:r>
              <a:rPr lang="fr-FR" sz="3200" dirty="0" smtClean="0"/>
              <a:t> :</a:t>
            </a:r>
          </a:p>
          <a:p>
            <a:pPr lvl="0" algn="ctr">
              <a:buNone/>
            </a:pPr>
            <a:r>
              <a:rPr lang="fr-FR" sz="3200" dirty="0" smtClean="0"/>
              <a:t> « sous-ensemble d’éléments d’une population donnée »</a:t>
            </a:r>
          </a:p>
          <a:p>
            <a:pPr algn="ctr">
              <a:buNone/>
            </a:pPr>
            <a:r>
              <a:rPr lang="fr-FR" sz="3200" dirty="0" smtClean="0"/>
              <a:t>Un échantillon est un ensemble restreint d’individus provenant d’une population, qui servent de support à l’étude qu’on réalise.</a:t>
            </a:r>
            <a:endParaRPr lang="fr-FR"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Définitions et Concepts</a:t>
            </a:r>
            <a:endParaRPr lang="fr-FR" dirty="0"/>
          </a:p>
        </p:txBody>
      </p:sp>
      <p:sp>
        <p:nvSpPr>
          <p:cNvPr id="3" name="Espace réservé du contenu 2"/>
          <p:cNvSpPr>
            <a:spLocks noGrp="1"/>
          </p:cNvSpPr>
          <p:nvPr>
            <p:ph idx="1"/>
          </p:nvPr>
        </p:nvSpPr>
        <p:spPr/>
        <p:txBody>
          <a:bodyPr>
            <a:normAutofit/>
          </a:bodyPr>
          <a:lstStyle/>
          <a:p>
            <a:pPr lvl="0" algn="ctr">
              <a:buNone/>
            </a:pPr>
            <a:r>
              <a:rPr lang="fr-FR" sz="3200" dirty="0" smtClean="0">
                <a:solidFill>
                  <a:srgbClr val="FFFF00"/>
                </a:solidFill>
              </a:rPr>
              <a:t>La population :</a:t>
            </a:r>
          </a:p>
          <a:p>
            <a:pPr lvl="0" algn="ctr">
              <a:buNone/>
            </a:pPr>
            <a:endParaRPr lang="fr-FR" sz="2000" dirty="0" smtClean="0"/>
          </a:p>
          <a:p>
            <a:pPr algn="ctr">
              <a:buNone/>
            </a:pPr>
            <a:r>
              <a:rPr lang="fr-FR" sz="3200" dirty="0" smtClean="0"/>
              <a:t>«  Ensemble d’éléments ayant une ou plusieurs caractéristiques en commun qui les distinguent d’autres éléments et sur lesquels porte l’investigation » </a:t>
            </a:r>
          </a:p>
          <a:p>
            <a:pPr algn="ctr"/>
            <a:endParaRPr lang="fr-FR"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Définitions et Concepts</a:t>
            </a:r>
            <a:endParaRPr lang="fr-FR" dirty="0"/>
          </a:p>
        </p:txBody>
      </p:sp>
      <p:sp>
        <p:nvSpPr>
          <p:cNvPr id="3" name="Espace réservé du contenu 2"/>
          <p:cNvSpPr>
            <a:spLocks noGrp="1"/>
          </p:cNvSpPr>
          <p:nvPr>
            <p:ph idx="1"/>
          </p:nvPr>
        </p:nvSpPr>
        <p:spPr/>
        <p:txBody>
          <a:bodyPr>
            <a:normAutofit/>
          </a:bodyPr>
          <a:lstStyle/>
          <a:p>
            <a:pPr algn="ctr">
              <a:buNone/>
            </a:pPr>
            <a:r>
              <a:rPr lang="fr-FR" sz="3200" dirty="0" smtClean="0">
                <a:solidFill>
                  <a:srgbClr val="FFFF00"/>
                </a:solidFill>
              </a:rPr>
              <a:t>Effectif:</a:t>
            </a:r>
          </a:p>
          <a:p>
            <a:pPr algn="ctr">
              <a:buNone/>
            </a:pPr>
            <a:endParaRPr lang="fr-FR" sz="3200" dirty="0" smtClean="0">
              <a:solidFill>
                <a:srgbClr val="FFFF00"/>
              </a:solidFill>
            </a:endParaRPr>
          </a:p>
          <a:p>
            <a:pPr algn="ctr">
              <a:buNone/>
            </a:pPr>
            <a:r>
              <a:rPr lang="fr-FR" sz="3200" dirty="0" smtClean="0"/>
              <a:t>« Nombre total d’éléments dans une population »</a:t>
            </a:r>
            <a:endParaRPr lang="fr-FR"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Types d’échantillonnage </a:t>
            </a:r>
            <a:endParaRPr lang="fr-FR" dirty="0"/>
          </a:p>
        </p:txBody>
      </p:sp>
      <p:sp>
        <p:nvSpPr>
          <p:cNvPr id="3" name="Espace réservé du contenu 2"/>
          <p:cNvSpPr>
            <a:spLocks noGrp="1"/>
          </p:cNvSpPr>
          <p:nvPr>
            <p:ph idx="1"/>
          </p:nvPr>
        </p:nvSpPr>
        <p:spPr/>
        <p:txBody>
          <a:bodyPr>
            <a:normAutofit/>
          </a:bodyPr>
          <a:lstStyle/>
          <a:p>
            <a:pPr algn="ctr">
              <a:buNone/>
            </a:pPr>
            <a:r>
              <a:rPr lang="fr-FR" sz="3600" dirty="0" smtClean="0"/>
              <a:t>La sélection d’un échantillon se réalise généralement par le recours à deux méthodes différentes, la première s’appelle l’échantillonnage probabiliste, tandis que la deuxième s’intitule l’échantillonnage non-probabiliste. </a:t>
            </a:r>
            <a:endParaRPr lang="fr-FR"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12064"/>
            <a:ext cx="8186766" cy="914400"/>
          </a:xfrm>
        </p:spPr>
        <p:txBody>
          <a:bodyPr/>
          <a:lstStyle/>
          <a:p>
            <a:r>
              <a:rPr lang="fr-FR" dirty="0" smtClean="0"/>
              <a:t>L’échantillonnage probabiliste</a:t>
            </a:r>
            <a:endParaRPr lang="fr-FR" dirty="0"/>
          </a:p>
        </p:txBody>
      </p:sp>
      <p:sp>
        <p:nvSpPr>
          <p:cNvPr id="3" name="Espace réservé du contenu 2"/>
          <p:cNvSpPr>
            <a:spLocks noGrp="1"/>
          </p:cNvSpPr>
          <p:nvPr>
            <p:ph idx="1"/>
          </p:nvPr>
        </p:nvSpPr>
        <p:spPr/>
        <p:txBody>
          <a:bodyPr>
            <a:noAutofit/>
          </a:bodyPr>
          <a:lstStyle/>
          <a:p>
            <a:pPr algn="ctr">
              <a:buNone/>
            </a:pPr>
            <a:r>
              <a:rPr lang="fr-FR" sz="3400" dirty="0" smtClean="0">
                <a:solidFill>
                  <a:srgbClr val="FFFF00"/>
                </a:solidFill>
              </a:rPr>
              <a:t>1- Définition </a:t>
            </a:r>
            <a:r>
              <a:rPr lang="fr-FR" sz="3400" dirty="0" smtClean="0"/>
              <a:t>:</a:t>
            </a:r>
          </a:p>
          <a:p>
            <a:pPr algn="ctr">
              <a:buNone/>
            </a:pPr>
            <a:endParaRPr lang="fr-FR" sz="1100" dirty="0" smtClean="0"/>
          </a:p>
          <a:p>
            <a:pPr algn="ctr">
              <a:buNone/>
            </a:pPr>
            <a:r>
              <a:rPr lang="fr-FR" sz="3400" dirty="0" smtClean="0"/>
              <a:t>« type d’échantillonnage ou la probabilité d’être sélectionné est connue pour chaque élément d’une population et qui permet d’estimer le degré de la représentativité de l’échantillon »   </a:t>
            </a:r>
            <a:endParaRPr lang="fr-FR" sz="3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étro">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é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99</TotalTime>
  <Words>388</Words>
  <Application>Microsoft Office PowerPoint</Application>
  <PresentationFormat>Affichage à l'écran (4:3)</PresentationFormat>
  <Paragraphs>114</Paragraphs>
  <Slides>29</Slides>
  <Notes>0</Notes>
  <HiddenSlides>0</HiddenSlides>
  <MMClips>0</MMClips>
  <ScaleCrop>false</ScaleCrop>
  <HeadingPairs>
    <vt:vector size="4" baseType="variant">
      <vt:variant>
        <vt:lpstr>Thème</vt:lpstr>
      </vt:variant>
      <vt:variant>
        <vt:i4>1</vt:i4>
      </vt:variant>
      <vt:variant>
        <vt:lpstr>Titres des diapositives</vt:lpstr>
      </vt:variant>
      <vt:variant>
        <vt:i4>29</vt:i4>
      </vt:variant>
    </vt:vector>
  </HeadingPairs>
  <TitlesOfParts>
    <vt:vector size="30" baseType="lpstr">
      <vt:lpstr>Métro</vt:lpstr>
      <vt:lpstr>Échantillonnage </vt:lpstr>
      <vt:lpstr>Introduction</vt:lpstr>
      <vt:lpstr>Objectifs de cette opération </vt:lpstr>
      <vt:lpstr>Définitions et Concepts</vt:lpstr>
      <vt:lpstr>Définitions et Concepts</vt:lpstr>
      <vt:lpstr>Définitions et Concepts</vt:lpstr>
      <vt:lpstr>Définitions et Concepts</vt:lpstr>
      <vt:lpstr>Types d’échantillonnage </vt:lpstr>
      <vt:lpstr>L’échantillonnage probabiliste</vt:lpstr>
      <vt:lpstr>L’échantillonnage probabiliste</vt:lpstr>
      <vt:lpstr>L’échantillonnage probabiliste</vt:lpstr>
      <vt:lpstr>L’échantillonnage probabiliste</vt:lpstr>
      <vt:lpstr>L’échantillonnage probabiliste</vt:lpstr>
      <vt:lpstr>L’échantillonnage probabiliste</vt:lpstr>
      <vt:lpstr>L’échantillonnage probabiliste</vt:lpstr>
      <vt:lpstr>Les procédés de tirage probabiliste : </vt:lpstr>
      <vt:lpstr>Les procédés de tirage probabiliste : </vt:lpstr>
      <vt:lpstr>Les procédés de tirage probabiliste : </vt:lpstr>
      <vt:lpstr>Les procédés de tirage probabiliste : </vt:lpstr>
      <vt:lpstr>L’échantillonnage non probabiliste</vt:lpstr>
      <vt:lpstr>L’échantillonnage non probabiliste</vt:lpstr>
      <vt:lpstr>L’échantillonnage non probabiliste</vt:lpstr>
      <vt:lpstr>L’échantillonnage non probabiliste</vt:lpstr>
      <vt:lpstr>L’échantillonnage non probabiliste</vt:lpstr>
      <vt:lpstr>Les procédés des tris non probabiliste </vt:lpstr>
      <vt:lpstr>Les procédés des tris non probabiliste </vt:lpstr>
      <vt:lpstr>Les procédés des tris non probabiliste </vt:lpstr>
      <vt:lpstr>Les procédés des tris non probabiliste </vt:lpstr>
      <vt:lpstr>Les procédés des tris non probabiliste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Échantillonnage </dc:title>
  <dc:creator>alili</dc:creator>
  <cp:lastModifiedBy>alili</cp:lastModifiedBy>
  <cp:revision>40</cp:revision>
  <dcterms:created xsi:type="dcterms:W3CDTF">2015-11-30T20:27:48Z</dcterms:created>
  <dcterms:modified xsi:type="dcterms:W3CDTF">2015-12-07T23:10:52Z</dcterms:modified>
</cp:coreProperties>
</file>