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76" r:id="rId2"/>
    <p:sldId id="273" r:id="rId3"/>
    <p:sldId id="377" r:id="rId4"/>
    <p:sldId id="378" r:id="rId5"/>
    <p:sldId id="379" r:id="rId6"/>
    <p:sldId id="380" r:id="rId7"/>
    <p:sldId id="275" r:id="rId8"/>
    <p:sldId id="277" r:id="rId9"/>
    <p:sldId id="381" r:id="rId10"/>
    <p:sldId id="368" r:id="rId11"/>
    <p:sldId id="382" r:id="rId12"/>
    <p:sldId id="383" r:id="rId13"/>
    <p:sldId id="384" r:id="rId14"/>
    <p:sldId id="279" r:id="rId15"/>
    <p:sldId id="385" r:id="rId16"/>
    <p:sldId id="280" r:id="rId17"/>
    <p:sldId id="281" r:id="rId18"/>
    <p:sldId id="386" r:id="rId19"/>
    <p:sldId id="387" r:id="rId20"/>
    <p:sldId id="372" r:id="rId21"/>
    <p:sldId id="373" r:id="rId22"/>
    <p:sldId id="294" r:id="rId23"/>
    <p:sldId id="38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49"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smtClean="0"/>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AF239A9A-B4B0-4B32-B8CD-2E25E95134C4}" type="datetimeFigureOut">
              <a:rPr lang="en-US" dirty="0"/>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F25518A9-B687-4302-9395-2322403C6656}" type="datetimeFigureOut">
              <a:rPr lang="en-US" dirty="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1A99A684-0CB7-41E9-A4DF-5D1C2CA5BF6F}" type="datetimeFigureOut">
              <a:rPr lang="en-US" dirty="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FEDD7C35-9E19-4518-A4B2-3B09CD8CC756}" type="datetimeFigureOut">
              <a:rPr lang="en-US" dirty="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26196DA8-8897-4DDF-BFB6-5D83863C837A}" type="datetimeFigureOut">
              <a:rPr lang="en-US" dirty="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3" name="Date Placeholder 2"/>
          <p:cNvSpPr>
            <a:spLocks noGrp="1"/>
          </p:cNvSpPr>
          <p:nvPr>
            <p:ph type="dt" sz="half" idx="10"/>
          </p:nvPr>
        </p:nvSpPr>
        <p:spPr/>
        <p:txBody>
          <a:bodyPr/>
          <a:lstStyle/>
          <a:p>
            <a:fld id="{DCBBA708-C5F0-412D-90E2-1919F0D196AE}" type="datetimeFigureOut">
              <a:rPr lang="en-US" dirty="0"/>
              <a:t>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3" name="Date Placeholder 2"/>
          <p:cNvSpPr>
            <a:spLocks noGrp="1"/>
          </p:cNvSpPr>
          <p:nvPr>
            <p:ph type="dt" sz="half" idx="10"/>
          </p:nvPr>
        </p:nvSpPr>
        <p:spPr/>
        <p:txBody>
          <a:bodyPr/>
          <a:lstStyle/>
          <a:p>
            <a:fld id="{A9C8F8FA-EF43-4642-9368-3F4E33039BD9}" type="datetimeFigureOut">
              <a:rPr lang="en-US" dirty="0"/>
              <a:t>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B61E721-B01C-4D5D-A3CA-2E5518383F10}" type="datetimeFigureOut">
              <a:rPr lang="en-US" dirty="0"/>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513FEF9-69D0-4F8C-A336-59491FBEDC47}" type="datetimeFigureOut">
              <a:rPr lang="en-US" dirty="0"/>
              <a:t>2/12/2025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91E21DC-8981-44E6-BC8C-2BA8F673FFBB}" type="datetimeFigureOut">
              <a:rPr lang="en-US" dirty="0"/>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smtClean="0"/>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AEB9C5D3-0140-4E75-8D7F-C0623D06DFD7}" type="datetimeFigureOut">
              <a:rPr lang="en-US" dirty="0"/>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A5666F9-5B40-48E0-8DFD-99EF944CDD22}" type="datetimeFigureOut">
              <a:rPr lang="en-US" dirty="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2A698D6B-2C72-4E21-9893-A649C6E2A47D}" type="datetimeFigureOut">
              <a:rPr lang="en-US" dirty="0"/>
              <a:t>2/12/2025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86811C9-A66C-49F0-970E-F7B68D9109A0}" type="datetimeFigureOut">
              <a:rPr lang="en-US" dirty="0"/>
              <a:t>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C01AE78-96A2-4A23-B183-3B6DB4374FE7}" type="datetimeFigureOut">
              <a:rPr lang="en-US" dirty="0"/>
              <a:t>2/12/2025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73AE0757-B101-4811-9189-10EB2F458E2D}" type="datetimeFigureOut">
              <a:rPr lang="en-US" dirty="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7EBDC078-589F-40E3-816C-EE21D62B5BBA}" type="datetimeFigureOut">
              <a:rPr lang="en-US" dirty="0"/>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7004436-CA73-4D53-89B4-2A5C7347BF2F}" type="datetimeFigureOut">
              <a:rPr lang="en-US" dirty="0"/>
              <a:t>2/12/2025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rtl="1"/>
            <a:r>
              <a:rPr lang="ar-DZ" sz="3200" b="1" dirty="0" smtClean="0">
                <a:solidFill>
                  <a:schemeClr val="accent1">
                    <a:lumMod val="75000"/>
                  </a:schemeClr>
                </a:solidFill>
              </a:rPr>
              <a:t>محاضرات في مقياس اقتصاديات التأمينات </a:t>
            </a:r>
            <a:br>
              <a:rPr lang="ar-DZ" sz="3200" b="1" dirty="0" smtClean="0">
                <a:solidFill>
                  <a:schemeClr val="accent1">
                    <a:lumMod val="75000"/>
                  </a:schemeClr>
                </a:solidFill>
              </a:rPr>
            </a:br>
            <a:r>
              <a:rPr lang="fr-FR" sz="3200" b="1" u="sng" dirty="0" err="1" smtClean="0">
                <a:solidFill>
                  <a:schemeClr val="accent1">
                    <a:lumMod val="75000"/>
                  </a:schemeClr>
                </a:solidFill>
              </a:rPr>
              <a:t>Insurance</a:t>
            </a:r>
            <a:r>
              <a:rPr lang="fr-FR" sz="3200" b="1" u="sng" dirty="0" smtClean="0">
                <a:solidFill>
                  <a:schemeClr val="accent1">
                    <a:lumMod val="75000"/>
                  </a:schemeClr>
                </a:solidFill>
              </a:rPr>
              <a:t> </a:t>
            </a:r>
            <a:r>
              <a:rPr lang="fr-FR" sz="3200" b="1" u="sng" dirty="0" err="1">
                <a:solidFill>
                  <a:schemeClr val="accent1">
                    <a:lumMod val="75000"/>
                  </a:schemeClr>
                </a:solidFill>
              </a:rPr>
              <a:t>Economics</a:t>
            </a:r>
            <a:r>
              <a:rPr lang="ar-DZ" sz="2800" b="1" dirty="0" smtClean="0"/>
              <a:t/>
            </a:r>
            <a:br>
              <a:rPr lang="ar-DZ" sz="2800" b="1" dirty="0" smtClean="0"/>
            </a:br>
            <a:endParaRPr lang="fr-FR" sz="2800" b="1" dirty="0"/>
          </a:p>
        </p:txBody>
      </p:sp>
      <p:sp>
        <p:nvSpPr>
          <p:cNvPr id="4" name="Rectangle 3"/>
          <p:cNvSpPr/>
          <p:nvPr/>
        </p:nvSpPr>
        <p:spPr>
          <a:xfrm>
            <a:off x="9148955" y="3235578"/>
            <a:ext cx="3199915" cy="584775"/>
          </a:xfrm>
          <a:prstGeom prst="rect">
            <a:avLst/>
          </a:prstGeom>
        </p:spPr>
        <p:txBody>
          <a:bodyPr wrap="none">
            <a:spAutoFit/>
          </a:bodyPr>
          <a:lstStyle/>
          <a:p>
            <a:pPr algn="ctr" rtl="1"/>
            <a:r>
              <a:rPr lang="ar-DZ" sz="3200" b="1" dirty="0">
                <a:solidFill>
                  <a:schemeClr val="bg1"/>
                </a:solidFill>
              </a:rPr>
              <a:t>الأستاذة بن عزة إكرام </a:t>
            </a:r>
            <a:endParaRPr lang="fr-FR" sz="3200" b="1" dirty="0">
              <a:solidFill>
                <a:schemeClr val="bg1"/>
              </a:solidFill>
            </a:endParaRPr>
          </a:p>
        </p:txBody>
      </p:sp>
      <p:sp>
        <p:nvSpPr>
          <p:cNvPr id="5" name="Rectangle 4"/>
          <p:cNvSpPr/>
          <p:nvPr/>
        </p:nvSpPr>
        <p:spPr>
          <a:xfrm>
            <a:off x="2660226" y="1186184"/>
            <a:ext cx="5142049" cy="1200329"/>
          </a:xfrm>
          <a:prstGeom prst="rect">
            <a:avLst/>
          </a:prstGeom>
        </p:spPr>
        <p:txBody>
          <a:bodyPr wrap="none">
            <a:spAutoFit/>
          </a:bodyPr>
          <a:lstStyle/>
          <a:p>
            <a:pPr algn="ctr"/>
            <a:r>
              <a:rPr lang="fr-FR" sz="2400" b="1" dirty="0" smtClean="0">
                <a:solidFill>
                  <a:schemeClr val="bg1"/>
                </a:solidFill>
                <a:cs typeface="+mj-cs"/>
              </a:rPr>
              <a:t>DR </a:t>
            </a:r>
            <a:r>
              <a:rPr lang="fr-FR" sz="2400" b="1" dirty="0" err="1" smtClean="0">
                <a:solidFill>
                  <a:schemeClr val="bg1"/>
                </a:solidFill>
                <a:cs typeface="+mj-cs"/>
              </a:rPr>
              <a:t>Benazza</a:t>
            </a:r>
            <a:r>
              <a:rPr lang="fr-FR" sz="2400" b="1" dirty="0" smtClean="0">
                <a:solidFill>
                  <a:schemeClr val="bg1"/>
                </a:solidFill>
                <a:cs typeface="+mj-cs"/>
              </a:rPr>
              <a:t> IKRAM</a:t>
            </a:r>
            <a:endParaRPr lang="ar-DZ" sz="2400" b="1" dirty="0" smtClean="0">
              <a:solidFill>
                <a:schemeClr val="bg1"/>
              </a:solidFill>
              <a:cs typeface="+mj-cs"/>
            </a:endParaRPr>
          </a:p>
          <a:p>
            <a:pPr algn="ctr"/>
            <a:r>
              <a:rPr lang="fr-FR" sz="2400" b="1" dirty="0" err="1">
                <a:solidFill>
                  <a:schemeClr val="bg1"/>
                </a:solidFill>
                <a:cs typeface="+mj-cs"/>
              </a:rPr>
              <a:t>Department</a:t>
            </a:r>
            <a:r>
              <a:rPr lang="fr-FR" sz="2400" b="1" dirty="0">
                <a:solidFill>
                  <a:schemeClr val="bg1"/>
                </a:solidFill>
                <a:cs typeface="+mj-cs"/>
              </a:rPr>
              <a:t> of </a:t>
            </a:r>
            <a:r>
              <a:rPr lang="fr-FR" sz="2400" b="1" dirty="0" err="1">
                <a:solidFill>
                  <a:schemeClr val="bg1"/>
                </a:solidFill>
                <a:cs typeface="+mj-cs"/>
              </a:rPr>
              <a:t>Economic</a:t>
            </a:r>
            <a:r>
              <a:rPr lang="fr-FR" sz="2400" b="1" dirty="0">
                <a:solidFill>
                  <a:schemeClr val="bg1"/>
                </a:solidFill>
                <a:cs typeface="+mj-cs"/>
              </a:rPr>
              <a:t> Sciences</a:t>
            </a:r>
          </a:p>
          <a:p>
            <a:pPr algn="ctr" rtl="1"/>
            <a:endParaRPr lang="fr-FR" sz="2400" b="1" dirty="0">
              <a:solidFill>
                <a:schemeClr val="bg1"/>
              </a:solidFill>
              <a:cs typeface="+mj-cs"/>
            </a:endParaRPr>
          </a:p>
        </p:txBody>
      </p:sp>
      <p:sp>
        <p:nvSpPr>
          <p:cNvPr id="6" name="Rectangle 5"/>
          <p:cNvSpPr/>
          <p:nvPr/>
        </p:nvSpPr>
        <p:spPr>
          <a:xfrm>
            <a:off x="549498" y="4453975"/>
            <a:ext cx="10036936" cy="954107"/>
          </a:xfrm>
          <a:prstGeom prst="rect">
            <a:avLst/>
          </a:prstGeom>
        </p:spPr>
        <p:txBody>
          <a:bodyPr wrap="square">
            <a:spAutoFit/>
          </a:bodyPr>
          <a:lstStyle/>
          <a:p>
            <a:pPr algn="ctr"/>
            <a:r>
              <a:rPr lang="en-US" sz="2800" b="1" dirty="0" smtClean="0">
                <a:solidFill>
                  <a:schemeClr val="accent4">
                    <a:lumMod val="75000"/>
                  </a:schemeClr>
                </a:solidFill>
                <a:latin typeface="Times New Roman" panose="02020603050405020304" pitchFamily="18" charset="0"/>
                <a:cs typeface="Times New Roman" panose="02020603050405020304" pitchFamily="18" charset="0"/>
              </a:rPr>
              <a:t>Insurance Economics Course, Business Economics Specialization, Second Year Master's</a:t>
            </a:r>
            <a:endParaRPr lang="en-US" sz="2800" dirty="0">
              <a:solidFill>
                <a:schemeClr val="accent4">
                  <a:lumMod val="75000"/>
                </a:schemeClr>
              </a:solidFill>
              <a:latin typeface="Times New Roman" panose="02020603050405020304" pitchFamily="18" charset="0"/>
              <a:cs typeface="Times New Roman" panose="02020603050405020304" pitchFamily="18" charset="0"/>
            </a:endParaRPr>
          </a:p>
        </p:txBody>
      </p:sp>
      <p:sp>
        <p:nvSpPr>
          <p:cNvPr id="7" name="Rectangle 6"/>
          <p:cNvSpPr/>
          <p:nvPr/>
        </p:nvSpPr>
        <p:spPr>
          <a:xfrm>
            <a:off x="2660226" y="38376"/>
            <a:ext cx="6185325" cy="830997"/>
          </a:xfrm>
          <a:prstGeom prst="rect">
            <a:avLst/>
          </a:prstGeom>
        </p:spPr>
        <p:txBody>
          <a:bodyPr wrap="square">
            <a:spAutoFit/>
          </a:bodyPr>
          <a:lstStyle/>
          <a:p>
            <a:r>
              <a:rPr lang="en-US" sz="2400" b="1" dirty="0">
                <a:cs typeface="+mj-cs"/>
              </a:rPr>
              <a:t>Abu Bakr </a:t>
            </a:r>
            <a:r>
              <a:rPr lang="en-US" sz="2400" b="1" dirty="0" err="1">
                <a:cs typeface="+mj-cs"/>
              </a:rPr>
              <a:t>Belkaid</a:t>
            </a:r>
            <a:r>
              <a:rPr lang="en-US" sz="2400" b="1" dirty="0">
                <a:cs typeface="+mj-cs"/>
              </a:rPr>
              <a:t> University of </a:t>
            </a:r>
            <a:r>
              <a:rPr lang="en-US" sz="2400" b="1" dirty="0" err="1">
                <a:cs typeface="+mj-cs"/>
              </a:rPr>
              <a:t>Tlemcen</a:t>
            </a:r>
            <a:r>
              <a:rPr lang="en-US" sz="2400" b="1" dirty="0">
                <a:cs typeface="+mj-cs"/>
              </a:rPr>
              <a:t>, </a:t>
            </a:r>
            <a:endParaRPr lang="ar-DZ" sz="2400" b="1" dirty="0" smtClean="0">
              <a:cs typeface="+mj-cs"/>
            </a:endParaRPr>
          </a:p>
          <a:p>
            <a:r>
              <a:rPr lang="en-US" sz="2400" b="1" dirty="0" smtClean="0">
                <a:cs typeface="+mj-cs"/>
              </a:rPr>
              <a:t>Department </a:t>
            </a:r>
            <a:r>
              <a:rPr lang="en-US" sz="2400" b="1" dirty="0">
                <a:cs typeface="+mj-cs"/>
              </a:rPr>
              <a:t>of Economic Sciences</a:t>
            </a:r>
            <a:endParaRPr lang="fr-FR" sz="2400" b="1" dirty="0">
              <a:cs typeface="+mj-cs"/>
            </a:endParaRPr>
          </a:p>
        </p:txBody>
      </p:sp>
      <p:pic>
        <p:nvPicPr>
          <p:cNvPr id="9" name="Picture 2" descr="https://tse3.mm.bing.net/th?id=OIP.NXvhpqWimNU7x6c4167ddAHaHY&amp;pid=Api&amp;P=0&amp;h=18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32581" y="0"/>
            <a:ext cx="859419" cy="85941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https://tse3.mm.bing.net/th?id=OIP.NXvhpqWimNU7x6c4167ddAHaHY&amp;pid=Api&amp;P=0&amp;h=18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068946" cy="106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69450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br>
              <a:rPr lang="fr-FR" b="1" dirty="0">
                <a:latin typeface="Times New Roman" panose="02020603050405020304" pitchFamily="18" charset="0"/>
                <a:cs typeface="Times New Roman" panose="02020603050405020304" pitchFamily="18" charset="0"/>
              </a:rPr>
            </a:br>
            <a:r>
              <a:rPr lang="fr-FR" b="1" dirty="0" err="1">
                <a:latin typeface="Times New Roman" panose="02020603050405020304" pitchFamily="18" charset="0"/>
                <a:cs typeface="Times New Roman" panose="02020603050405020304" pitchFamily="18" charset="0"/>
              </a:rPr>
              <a:t>Features</a:t>
            </a:r>
            <a:r>
              <a:rPr lang="fr-FR" b="1" dirty="0">
                <a:latin typeface="Times New Roman" panose="02020603050405020304" pitchFamily="18" charset="0"/>
                <a:cs typeface="Times New Roman" panose="02020603050405020304" pitchFamily="18" charset="0"/>
              </a:rPr>
              <a:t> </a:t>
            </a:r>
            <a:r>
              <a:rPr lang="ar-DZ" b="1" dirty="0">
                <a:latin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and </a:t>
            </a:r>
            <a:r>
              <a:rPr lang="fr-FR" b="1" dirty="0" err="1">
                <a:latin typeface="Times New Roman" panose="02020603050405020304" pitchFamily="18" charset="0"/>
                <a:cs typeface="Times New Roman" panose="02020603050405020304" pitchFamily="18" charset="0"/>
              </a:rPr>
              <a:t>Pillars</a:t>
            </a:r>
            <a:r>
              <a:rPr lang="fr-FR" b="1" dirty="0">
                <a:latin typeface="Times New Roman" panose="02020603050405020304" pitchFamily="18" charset="0"/>
                <a:cs typeface="Times New Roman" panose="02020603050405020304" pitchFamily="18" charset="0"/>
              </a:rPr>
              <a:t> of </a:t>
            </a:r>
            <a:r>
              <a:rPr lang="fr-FR" b="1" dirty="0" err="1">
                <a:latin typeface="Times New Roman" panose="02020603050405020304" pitchFamily="18" charset="0"/>
                <a:cs typeface="Times New Roman" panose="02020603050405020304" pitchFamily="18" charset="0"/>
              </a:rPr>
              <a:t>Insurance</a:t>
            </a:r>
            <a:endParaRPr lang="fr-FR" b="1" dirty="0"/>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2" name="AutoShape 2" descr="Net Premiu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6" name="Image 5"/>
          <p:cNvPicPr>
            <a:picLocks noChangeAspect="1"/>
          </p:cNvPicPr>
          <p:nvPr/>
        </p:nvPicPr>
        <p:blipFill>
          <a:blip r:embed="rId2"/>
          <a:stretch>
            <a:fillRect/>
          </a:stretch>
        </p:blipFill>
        <p:spPr>
          <a:xfrm>
            <a:off x="3084623" y="2088634"/>
            <a:ext cx="6811851" cy="4541234"/>
          </a:xfrm>
          <a:prstGeom prst="rect">
            <a:avLst/>
          </a:prstGeom>
        </p:spPr>
      </p:pic>
      <p:sp>
        <p:nvSpPr>
          <p:cNvPr id="8" name="Rectangle 7"/>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
        <p:nvSpPr>
          <p:cNvPr id="9" name="Rectangle 8"/>
          <p:cNvSpPr/>
          <p:nvPr/>
        </p:nvSpPr>
        <p:spPr>
          <a:xfrm>
            <a:off x="10566717" y="1109031"/>
            <a:ext cx="1745029" cy="369332"/>
          </a:xfrm>
          <a:prstGeom prst="rect">
            <a:avLst/>
          </a:prstGeom>
        </p:spPr>
        <p:txBody>
          <a:bodyPr wrap="none">
            <a:spAutoFit/>
          </a:bodyPr>
          <a:lstStyle/>
          <a:p>
            <a:pPr algn="ctr" rtl="1"/>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endParaRPr lang="fr-FR" dirty="0">
              <a:solidFill>
                <a:schemeClr val="bg1"/>
              </a:solidFill>
            </a:endParaRPr>
          </a:p>
        </p:txBody>
      </p:sp>
    </p:spTree>
    <p:extLst>
      <p:ext uri="{BB962C8B-B14F-4D97-AF65-F5344CB8AC3E}">
        <p14:creationId xmlns:p14="http://schemas.microsoft.com/office/powerpoint/2010/main" val="39291949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br>
              <a:rPr lang="fr-FR" b="1" dirty="0">
                <a:latin typeface="Times New Roman" panose="02020603050405020304" pitchFamily="18" charset="0"/>
                <a:cs typeface="Times New Roman" panose="02020603050405020304" pitchFamily="18" charset="0"/>
              </a:rPr>
            </a:br>
            <a:r>
              <a:rPr lang="fr-FR" b="1" dirty="0" err="1">
                <a:latin typeface="Times New Roman" panose="02020603050405020304" pitchFamily="18" charset="0"/>
                <a:cs typeface="Times New Roman" panose="02020603050405020304" pitchFamily="18" charset="0"/>
              </a:rPr>
              <a:t>Features</a:t>
            </a:r>
            <a:r>
              <a:rPr lang="fr-FR" b="1" dirty="0">
                <a:latin typeface="Times New Roman" panose="02020603050405020304" pitchFamily="18" charset="0"/>
                <a:cs typeface="Times New Roman" panose="02020603050405020304" pitchFamily="18" charset="0"/>
              </a:rPr>
              <a:t> </a:t>
            </a:r>
            <a:r>
              <a:rPr lang="ar-DZ" b="1" dirty="0">
                <a:latin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and </a:t>
            </a:r>
            <a:r>
              <a:rPr lang="fr-FR" b="1" dirty="0" err="1">
                <a:latin typeface="Times New Roman" panose="02020603050405020304" pitchFamily="18" charset="0"/>
                <a:cs typeface="Times New Roman" panose="02020603050405020304" pitchFamily="18" charset="0"/>
              </a:rPr>
              <a:t>Pillars</a:t>
            </a:r>
            <a:r>
              <a:rPr lang="fr-FR" b="1" dirty="0">
                <a:latin typeface="Times New Roman" panose="02020603050405020304" pitchFamily="18" charset="0"/>
                <a:cs typeface="Times New Roman" panose="02020603050405020304" pitchFamily="18" charset="0"/>
              </a:rPr>
              <a:t> of </a:t>
            </a:r>
            <a:r>
              <a:rPr lang="fr-FR" b="1" dirty="0" err="1">
                <a:latin typeface="Times New Roman" panose="02020603050405020304" pitchFamily="18" charset="0"/>
                <a:cs typeface="Times New Roman" panose="02020603050405020304" pitchFamily="18" charset="0"/>
              </a:rPr>
              <a:t>Insurance</a:t>
            </a:r>
            <a:endParaRPr lang="fr-FR" b="1" dirty="0"/>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2" name="AutoShape 2" descr="Net Premiu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 name="Rectangle 2"/>
          <p:cNvSpPr/>
          <p:nvPr/>
        </p:nvSpPr>
        <p:spPr>
          <a:xfrm>
            <a:off x="155575" y="2088634"/>
            <a:ext cx="11877730" cy="3385542"/>
          </a:xfrm>
          <a:prstGeom prst="rect">
            <a:avLst/>
          </a:prstGeom>
        </p:spPr>
        <p:txBody>
          <a:bodyPr wrap="square">
            <a:spAutoFit/>
          </a:bodyPr>
          <a:lstStyle/>
          <a:p>
            <a:r>
              <a:rPr lang="fr-FR" sz="2800" b="1" dirty="0" err="1">
                <a:latin typeface="Times New Roman" panose="02020603050405020304" pitchFamily="18" charset="0"/>
                <a:cs typeface="Times New Roman" panose="02020603050405020304" pitchFamily="18" charset="0"/>
              </a:rPr>
              <a:t>Example</a:t>
            </a:r>
            <a:r>
              <a:rPr lang="fr-FR" sz="2800" b="1" dirty="0">
                <a:latin typeface="Times New Roman" panose="02020603050405020304" pitchFamily="18" charset="0"/>
                <a:cs typeface="Times New Roman" panose="02020603050405020304" pitchFamily="18" charset="0"/>
              </a:rPr>
              <a:t>: </a:t>
            </a:r>
            <a:r>
              <a:rPr lang="fr-FR" sz="2800" b="1" dirty="0" err="1">
                <a:latin typeface="Times New Roman" panose="02020603050405020304" pitchFamily="18" charset="0"/>
                <a:cs typeface="Times New Roman" panose="02020603050405020304" pitchFamily="18" charset="0"/>
              </a:rPr>
              <a:t>Insurance</a:t>
            </a:r>
            <a:r>
              <a:rPr lang="fr-FR" sz="2800" b="1" dirty="0">
                <a:latin typeface="Times New Roman" panose="02020603050405020304" pitchFamily="18" charset="0"/>
                <a:cs typeface="Times New Roman" panose="02020603050405020304" pitchFamily="18" charset="0"/>
              </a:rPr>
              <a:t> </a:t>
            </a:r>
            <a:r>
              <a:rPr lang="fr-FR" sz="2800" b="1" dirty="0" smtClean="0">
                <a:latin typeface="Times New Roman" panose="02020603050405020304" pitchFamily="18" charset="0"/>
                <a:cs typeface="Times New Roman" panose="02020603050405020304" pitchFamily="18" charset="0"/>
              </a:rPr>
              <a:t>Premium:</a:t>
            </a:r>
          </a:p>
          <a:p>
            <a:r>
              <a:rPr lang="en-US" sz="2400" dirty="0">
                <a:latin typeface="Times New Roman" panose="02020603050405020304" pitchFamily="18" charset="0"/>
                <a:cs typeface="Times New Roman" panose="02020603050405020304" pitchFamily="18" charset="0"/>
              </a:rPr>
              <a:t>Let's assume a small business is purchasing commercial property insurance.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insurance company uses the following factors to calculate the premium:</a:t>
            </a:r>
          </a:p>
          <a:p>
            <a:r>
              <a:rPr lang="en-US" sz="2400" b="1" dirty="0">
                <a:latin typeface="Times New Roman" panose="02020603050405020304" pitchFamily="18" charset="0"/>
                <a:cs typeface="Times New Roman" panose="02020603050405020304" pitchFamily="18" charset="0"/>
              </a:rPr>
              <a:t>Insured Property Value</a:t>
            </a:r>
            <a:r>
              <a:rPr lang="en-US" sz="2400" dirty="0">
                <a:latin typeface="Times New Roman" panose="02020603050405020304" pitchFamily="18" charset="0"/>
                <a:cs typeface="Times New Roman" panose="02020603050405020304" pitchFamily="18" charset="0"/>
              </a:rPr>
              <a:t>: $300,000</a:t>
            </a:r>
          </a:p>
          <a:p>
            <a:r>
              <a:rPr lang="en-US" sz="2400" b="1" dirty="0">
                <a:latin typeface="Times New Roman" panose="02020603050405020304" pitchFamily="18" charset="0"/>
                <a:cs typeface="Times New Roman" panose="02020603050405020304" pitchFamily="18" charset="0"/>
              </a:rPr>
              <a:t>Rate per $100 of Property Value</a:t>
            </a:r>
            <a:r>
              <a:rPr lang="en-US" sz="2400" dirty="0">
                <a:latin typeface="Times New Roman" panose="02020603050405020304" pitchFamily="18" charset="0"/>
                <a:cs typeface="Times New Roman" panose="02020603050405020304" pitchFamily="18" charset="0"/>
              </a:rPr>
              <a:t>: $0.40</a:t>
            </a:r>
          </a:p>
          <a:p>
            <a:r>
              <a:rPr lang="en-US" sz="2400" b="1" dirty="0">
                <a:latin typeface="Times New Roman" panose="02020603050405020304" pitchFamily="18" charset="0"/>
                <a:cs typeface="Times New Roman" panose="02020603050405020304" pitchFamily="18" charset="0"/>
              </a:rPr>
              <a:t>Deductible</a:t>
            </a:r>
            <a:r>
              <a:rPr lang="en-US" sz="2400" dirty="0">
                <a:latin typeface="Times New Roman" panose="02020603050405020304" pitchFamily="18" charset="0"/>
                <a:cs typeface="Times New Roman" panose="02020603050405020304" pitchFamily="18" charset="0"/>
              </a:rPr>
              <a:t>: $1,000</a:t>
            </a:r>
          </a:p>
          <a:p>
            <a:r>
              <a:rPr lang="en-US" sz="2400" b="1" dirty="0">
                <a:latin typeface="Times New Roman" panose="02020603050405020304" pitchFamily="18" charset="0"/>
                <a:cs typeface="Times New Roman" panose="02020603050405020304" pitchFamily="18" charset="0"/>
              </a:rPr>
              <a:t>Risk Factor Adjustment</a:t>
            </a:r>
            <a:r>
              <a:rPr lang="en-US" sz="2400" dirty="0">
                <a:latin typeface="Times New Roman" panose="02020603050405020304" pitchFamily="18" charset="0"/>
                <a:cs typeface="Times New Roman" panose="02020603050405020304" pitchFamily="18" charset="0"/>
              </a:rPr>
              <a:t>: The business is located in an area prone to natural disasters,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so </a:t>
            </a:r>
            <a:r>
              <a:rPr lang="en-US" sz="2400" dirty="0">
                <a:latin typeface="Times New Roman" panose="02020603050405020304" pitchFamily="18" charset="0"/>
                <a:cs typeface="Times New Roman" panose="02020603050405020304" pitchFamily="18" charset="0"/>
              </a:rPr>
              <a:t>the risk factor is increased by 20%.</a:t>
            </a:r>
          </a:p>
          <a:p>
            <a:endParaRPr lang="fr-FR" dirty="0"/>
          </a:p>
        </p:txBody>
      </p:sp>
      <p:sp>
        <p:nvSpPr>
          <p:cNvPr id="8" name="Rectangle 7"/>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
        <p:nvSpPr>
          <p:cNvPr id="9" name="Rectangle 8"/>
          <p:cNvSpPr/>
          <p:nvPr/>
        </p:nvSpPr>
        <p:spPr>
          <a:xfrm>
            <a:off x="10566717" y="1109031"/>
            <a:ext cx="1745029" cy="369332"/>
          </a:xfrm>
          <a:prstGeom prst="rect">
            <a:avLst/>
          </a:prstGeom>
        </p:spPr>
        <p:txBody>
          <a:bodyPr wrap="none">
            <a:spAutoFit/>
          </a:bodyPr>
          <a:lstStyle/>
          <a:p>
            <a:pPr algn="ctr" rtl="1"/>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endParaRPr lang="fr-FR" dirty="0">
              <a:solidFill>
                <a:schemeClr val="bg1"/>
              </a:solidFill>
            </a:endParaRPr>
          </a:p>
        </p:txBody>
      </p:sp>
    </p:spTree>
    <p:extLst>
      <p:ext uri="{BB962C8B-B14F-4D97-AF65-F5344CB8AC3E}">
        <p14:creationId xmlns:p14="http://schemas.microsoft.com/office/powerpoint/2010/main" val="32399598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br>
              <a:rPr lang="fr-FR" b="1" dirty="0">
                <a:latin typeface="Times New Roman" panose="02020603050405020304" pitchFamily="18" charset="0"/>
                <a:cs typeface="Times New Roman" panose="02020603050405020304" pitchFamily="18" charset="0"/>
              </a:rPr>
            </a:br>
            <a:r>
              <a:rPr lang="fr-FR" b="1" dirty="0" err="1">
                <a:latin typeface="Times New Roman" panose="02020603050405020304" pitchFamily="18" charset="0"/>
                <a:cs typeface="Times New Roman" panose="02020603050405020304" pitchFamily="18" charset="0"/>
              </a:rPr>
              <a:t>Features</a:t>
            </a:r>
            <a:r>
              <a:rPr lang="fr-FR" b="1" dirty="0">
                <a:latin typeface="Times New Roman" panose="02020603050405020304" pitchFamily="18" charset="0"/>
                <a:cs typeface="Times New Roman" panose="02020603050405020304" pitchFamily="18" charset="0"/>
              </a:rPr>
              <a:t> </a:t>
            </a:r>
            <a:r>
              <a:rPr lang="ar-DZ" b="1" dirty="0">
                <a:latin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and </a:t>
            </a:r>
            <a:r>
              <a:rPr lang="fr-FR" b="1" dirty="0" err="1">
                <a:latin typeface="Times New Roman" panose="02020603050405020304" pitchFamily="18" charset="0"/>
                <a:cs typeface="Times New Roman" panose="02020603050405020304" pitchFamily="18" charset="0"/>
              </a:rPr>
              <a:t>Pillars</a:t>
            </a:r>
            <a:r>
              <a:rPr lang="fr-FR" b="1" dirty="0">
                <a:latin typeface="Times New Roman" panose="02020603050405020304" pitchFamily="18" charset="0"/>
                <a:cs typeface="Times New Roman" panose="02020603050405020304" pitchFamily="18" charset="0"/>
              </a:rPr>
              <a:t> of </a:t>
            </a:r>
            <a:r>
              <a:rPr lang="fr-FR" b="1" dirty="0" err="1">
                <a:latin typeface="Times New Roman" panose="02020603050405020304" pitchFamily="18" charset="0"/>
                <a:cs typeface="Times New Roman" panose="02020603050405020304" pitchFamily="18" charset="0"/>
              </a:rPr>
              <a:t>Insurance</a:t>
            </a:r>
            <a:endParaRPr lang="fr-FR" b="1" dirty="0"/>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2" name="AutoShape 2" descr="Net Premiu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 name="Rectangle 2"/>
          <p:cNvSpPr/>
          <p:nvPr/>
        </p:nvSpPr>
        <p:spPr>
          <a:xfrm>
            <a:off x="155575" y="2088634"/>
            <a:ext cx="11877730" cy="3108543"/>
          </a:xfrm>
          <a:prstGeom prst="rect">
            <a:avLst/>
          </a:prstGeom>
        </p:spPr>
        <p:txBody>
          <a:bodyPr wrap="square">
            <a:spAutoFit/>
          </a:bodyPr>
          <a:lstStyle/>
          <a:p>
            <a:r>
              <a:rPr lang="fr-FR" sz="2800" b="1" dirty="0" smtClean="0">
                <a:latin typeface="Times New Roman" panose="02020603050405020304" pitchFamily="18" charset="0"/>
                <a:cs typeface="Times New Roman" panose="02020603050405020304" pitchFamily="18" charset="0"/>
              </a:rPr>
              <a:t>Solution :</a:t>
            </a:r>
          </a:p>
          <a:p>
            <a:r>
              <a:rPr lang="en-US" sz="2800" dirty="0">
                <a:latin typeface="Times New Roman" panose="02020603050405020304" pitchFamily="18" charset="0"/>
                <a:cs typeface="Times New Roman" panose="02020603050405020304" pitchFamily="18" charset="0"/>
              </a:rPr>
              <a:t>Determine the Property Value Covered</a:t>
            </a:r>
            <a:r>
              <a:rPr lang="en-US" sz="2800" dirty="0" smtClean="0">
                <a:latin typeface="Times New Roman" panose="02020603050405020304" pitchFamily="18" charset="0"/>
                <a:cs typeface="Times New Roman" panose="02020603050405020304" pitchFamily="18" charset="0"/>
              </a:rPr>
              <a:t>:</a:t>
            </a:r>
          </a:p>
          <a:p>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property being insured is worth $300,000.Calculate the Base </a:t>
            </a:r>
            <a:r>
              <a:rPr lang="en-US" sz="2800" dirty="0" err="1">
                <a:latin typeface="Times New Roman" panose="02020603050405020304" pitchFamily="18" charset="0"/>
                <a:cs typeface="Times New Roman" panose="02020603050405020304" pitchFamily="18" charset="0"/>
              </a:rPr>
              <a:t>Premium:The</a:t>
            </a:r>
            <a:r>
              <a:rPr lang="en-US" sz="2800" dirty="0">
                <a:latin typeface="Times New Roman" panose="02020603050405020304" pitchFamily="18" charset="0"/>
                <a:cs typeface="Times New Roman" panose="02020603050405020304" pitchFamily="18" charset="0"/>
              </a:rPr>
              <a:t> rate is $0.40 per $100 of property value. First, calculate how many $100 units are in $300,000:300,000 \div 100 = 3,000 \, \text{units of $100}Now, multiply the number of $100 units by the </a:t>
            </a:r>
            <a:r>
              <a:rPr lang="en-US" sz="2800" dirty="0" smtClean="0">
                <a:latin typeface="Times New Roman" panose="02020603050405020304" pitchFamily="18" charset="0"/>
                <a:cs typeface="Times New Roman" panose="02020603050405020304" pitchFamily="18" charset="0"/>
              </a:rPr>
              <a:t>rate:3,000×0.40=1,2003,000×0.40=1,200</a:t>
            </a:r>
          </a:p>
          <a:p>
            <a:r>
              <a:rPr lang="en-US" sz="2800" dirty="0" smtClean="0">
                <a:latin typeface="Times New Roman" panose="02020603050405020304" pitchFamily="18" charset="0"/>
                <a:cs typeface="Times New Roman" panose="02020603050405020304" pitchFamily="18" charset="0"/>
              </a:rPr>
              <a:t>So, </a:t>
            </a:r>
            <a:r>
              <a:rPr lang="en-US" sz="2800" dirty="0">
                <a:latin typeface="Times New Roman" panose="02020603050405020304" pitchFamily="18" charset="0"/>
                <a:cs typeface="Times New Roman" panose="02020603050405020304" pitchFamily="18" charset="0"/>
              </a:rPr>
              <a:t>the base premium is $1,200.</a:t>
            </a:r>
            <a:endParaRPr lang="fr-FR" sz="2800" dirty="0">
              <a:latin typeface="Times New Roman" panose="02020603050405020304" pitchFamily="18" charset="0"/>
              <a:cs typeface="Times New Roman" panose="02020603050405020304" pitchFamily="18" charset="0"/>
            </a:endParaRPr>
          </a:p>
        </p:txBody>
      </p:sp>
      <p:sp>
        <p:nvSpPr>
          <p:cNvPr id="8" name="Rectangle 7"/>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
        <p:nvSpPr>
          <p:cNvPr id="9" name="Rectangle 8"/>
          <p:cNvSpPr/>
          <p:nvPr/>
        </p:nvSpPr>
        <p:spPr>
          <a:xfrm>
            <a:off x="10566717" y="1109031"/>
            <a:ext cx="1745029" cy="369332"/>
          </a:xfrm>
          <a:prstGeom prst="rect">
            <a:avLst/>
          </a:prstGeom>
        </p:spPr>
        <p:txBody>
          <a:bodyPr wrap="none">
            <a:spAutoFit/>
          </a:bodyPr>
          <a:lstStyle/>
          <a:p>
            <a:pPr algn="ctr" rtl="1"/>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endParaRPr lang="fr-FR" dirty="0">
              <a:solidFill>
                <a:schemeClr val="bg1"/>
              </a:solidFill>
            </a:endParaRPr>
          </a:p>
        </p:txBody>
      </p:sp>
    </p:spTree>
    <p:extLst>
      <p:ext uri="{BB962C8B-B14F-4D97-AF65-F5344CB8AC3E}">
        <p14:creationId xmlns:p14="http://schemas.microsoft.com/office/powerpoint/2010/main" val="31223623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br>
              <a:rPr lang="fr-FR" b="1" dirty="0">
                <a:latin typeface="Times New Roman" panose="02020603050405020304" pitchFamily="18" charset="0"/>
                <a:cs typeface="Times New Roman" panose="02020603050405020304" pitchFamily="18" charset="0"/>
              </a:rPr>
            </a:br>
            <a:r>
              <a:rPr lang="fr-FR" b="1" dirty="0" err="1">
                <a:latin typeface="Times New Roman" panose="02020603050405020304" pitchFamily="18" charset="0"/>
                <a:cs typeface="Times New Roman" panose="02020603050405020304" pitchFamily="18" charset="0"/>
              </a:rPr>
              <a:t>Features</a:t>
            </a:r>
            <a:r>
              <a:rPr lang="fr-FR" b="1" dirty="0">
                <a:latin typeface="Times New Roman" panose="02020603050405020304" pitchFamily="18" charset="0"/>
                <a:cs typeface="Times New Roman" panose="02020603050405020304" pitchFamily="18" charset="0"/>
              </a:rPr>
              <a:t> </a:t>
            </a:r>
            <a:r>
              <a:rPr lang="ar-DZ" b="1" dirty="0">
                <a:latin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and </a:t>
            </a:r>
            <a:r>
              <a:rPr lang="fr-FR" b="1" dirty="0" err="1">
                <a:latin typeface="Times New Roman" panose="02020603050405020304" pitchFamily="18" charset="0"/>
                <a:cs typeface="Times New Roman" panose="02020603050405020304" pitchFamily="18" charset="0"/>
              </a:rPr>
              <a:t>Pillars</a:t>
            </a:r>
            <a:r>
              <a:rPr lang="fr-FR" b="1" dirty="0">
                <a:latin typeface="Times New Roman" panose="02020603050405020304" pitchFamily="18" charset="0"/>
                <a:cs typeface="Times New Roman" panose="02020603050405020304" pitchFamily="18" charset="0"/>
              </a:rPr>
              <a:t> of </a:t>
            </a:r>
            <a:r>
              <a:rPr lang="fr-FR" b="1" dirty="0" err="1">
                <a:latin typeface="Times New Roman" panose="02020603050405020304" pitchFamily="18" charset="0"/>
                <a:cs typeface="Times New Roman" panose="02020603050405020304" pitchFamily="18" charset="0"/>
              </a:rPr>
              <a:t>Insurance</a:t>
            </a:r>
            <a:endParaRPr lang="fr-FR" b="1" dirty="0"/>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2" name="AutoShape 2" descr="Net Premiu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 name="Rectangle 2"/>
          <p:cNvSpPr/>
          <p:nvPr/>
        </p:nvSpPr>
        <p:spPr>
          <a:xfrm>
            <a:off x="155575" y="2444437"/>
            <a:ext cx="11877730" cy="2677656"/>
          </a:xfrm>
          <a:prstGeom prst="rect">
            <a:avLst/>
          </a:prstGeom>
        </p:spPr>
        <p:txBody>
          <a:bodyPr wrap="square">
            <a:spAutoFit/>
          </a:bodyPr>
          <a:lstStyle/>
          <a:p>
            <a:r>
              <a:rPr lang="fr-FR" sz="2800" b="1" dirty="0" smtClean="0">
                <a:latin typeface="Times New Roman" panose="02020603050405020304" pitchFamily="18" charset="0"/>
                <a:cs typeface="Times New Roman" panose="02020603050405020304" pitchFamily="18" charset="0"/>
              </a:rPr>
              <a:t>Solution :</a:t>
            </a:r>
          </a:p>
          <a:p>
            <a:r>
              <a:rPr lang="en-US" sz="2800" b="1" dirty="0" smtClean="0">
                <a:latin typeface="Times New Roman" panose="02020603050405020304" pitchFamily="18" charset="0"/>
                <a:cs typeface="Times New Roman" panose="02020603050405020304" pitchFamily="18" charset="0"/>
              </a:rPr>
              <a:t>Account </a:t>
            </a:r>
            <a:r>
              <a:rPr lang="en-US" sz="2800" b="1" dirty="0">
                <a:latin typeface="Times New Roman" panose="02020603050405020304" pitchFamily="18" charset="0"/>
                <a:cs typeface="Times New Roman" panose="02020603050405020304" pitchFamily="18" charset="0"/>
              </a:rPr>
              <a:t>for the Deductible</a:t>
            </a:r>
            <a:r>
              <a:rPr lang="en-US" sz="2800" dirty="0">
                <a:latin typeface="Times New Roman" panose="02020603050405020304" pitchFamily="18" charset="0"/>
                <a:cs typeface="Times New Roman" panose="02020603050405020304" pitchFamily="18" charset="0"/>
              </a:rPr>
              <a:t>:</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The deductible in this case is $1,000. While the deductible doesn't affect the base premium calculation, it affects how much the insured will pay out-of-pocket in the event of a claim. A higher deductible typically leads to a lower premium, but in this case, it doesn't change the final amount of </a:t>
            </a:r>
            <a:r>
              <a:rPr lang="en-US" sz="2800" b="1" dirty="0">
                <a:latin typeface="Times New Roman" panose="02020603050405020304" pitchFamily="18" charset="0"/>
                <a:cs typeface="Times New Roman" panose="02020603050405020304" pitchFamily="18" charset="0"/>
              </a:rPr>
              <a:t>$1,440</a:t>
            </a:r>
            <a:endParaRPr lang="fr-FR" sz="2800" b="1" dirty="0" smtClean="0">
              <a:latin typeface="Times New Roman" panose="02020603050405020304" pitchFamily="18" charset="0"/>
              <a:cs typeface="Times New Roman" panose="02020603050405020304" pitchFamily="18" charset="0"/>
            </a:endParaRPr>
          </a:p>
        </p:txBody>
      </p:sp>
      <p:sp>
        <p:nvSpPr>
          <p:cNvPr id="8" name="Rectangle 7"/>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
        <p:nvSpPr>
          <p:cNvPr id="9" name="Rectangle 8"/>
          <p:cNvSpPr/>
          <p:nvPr/>
        </p:nvSpPr>
        <p:spPr>
          <a:xfrm>
            <a:off x="10566717" y="1109031"/>
            <a:ext cx="1745029" cy="369332"/>
          </a:xfrm>
          <a:prstGeom prst="rect">
            <a:avLst/>
          </a:prstGeom>
        </p:spPr>
        <p:txBody>
          <a:bodyPr wrap="none">
            <a:spAutoFit/>
          </a:bodyPr>
          <a:lstStyle/>
          <a:p>
            <a:pPr algn="ctr" rtl="1"/>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endParaRPr lang="fr-FR" dirty="0">
              <a:solidFill>
                <a:schemeClr val="bg1"/>
              </a:solidFill>
            </a:endParaRPr>
          </a:p>
        </p:txBody>
      </p:sp>
    </p:spTree>
    <p:extLst>
      <p:ext uri="{BB962C8B-B14F-4D97-AF65-F5344CB8AC3E}">
        <p14:creationId xmlns:p14="http://schemas.microsoft.com/office/powerpoint/2010/main" val="36742426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br>
              <a:rPr lang="fr-FR" b="1" dirty="0">
                <a:latin typeface="Times New Roman" panose="02020603050405020304" pitchFamily="18" charset="0"/>
                <a:cs typeface="Times New Roman" panose="02020603050405020304" pitchFamily="18" charset="0"/>
              </a:rPr>
            </a:br>
            <a:r>
              <a:rPr lang="fr-FR" b="1" dirty="0" err="1">
                <a:latin typeface="Times New Roman" panose="02020603050405020304" pitchFamily="18" charset="0"/>
                <a:cs typeface="Times New Roman" panose="02020603050405020304" pitchFamily="18" charset="0"/>
              </a:rPr>
              <a:t>Features</a:t>
            </a:r>
            <a:r>
              <a:rPr lang="fr-FR" b="1" dirty="0">
                <a:latin typeface="Times New Roman" panose="02020603050405020304" pitchFamily="18" charset="0"/>
                <a:cs typeface="Times New Roman" panose="02020603050405020304" pitchFamily="18" charset="0"/>
              </a:rPr>
              <a:t> </a:t>
            </a:r>
            <a:r>
              <a:rPr lang="ar-DZ" b="1" dirty="0">
                <a:latin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and </a:t>
            </a:r>
            <a:r>
              <a:rPr lang="fr-FR" b="1" dirty="0" err="1">
                <a:latin typeface="Times New Roman" panose="02020603050405020304" pitchFamily="18" charset="0"/>
                <a:cs typeface="Times New Roman" panose="02020603050405020304" pitchFamily="18" charset="0"/>
              </a:rPr>
              <a:t>Pillars</a:t>
            </a:r>
            <a:r>
              <a:rPr lang="fr-FR" dirty="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of </a:t>
            </a:r>
            <a:r>
              <a:rPr lang="fr-FR" b="1" dirty="0" err="1">
                <a:latin typeface="Times New Roman" panose="02020603050405020304" pitchFamily="18" charset="0"/>
                <a:cs typeface="Times New Roman" panose="02020603050405020304" pitchFamily="18" charset="0"/>
              </a:rPr>
              <a:t>Insurance</a:t>
            </a:r>
            <a:endParaRPr lang="fr-FR" b="1" dirty="0"/>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6" name="AutoShape 294"/>
          <p:cNvSpPr>
            <a:spLocks noChangeArrowheads="1"/>
          </p:cNvSpPr>
          <p:nvPr/>
        </p:nvSpPr>
        <p:spPr bwMode="auto">
          <a:xfrm>
            <a:off x="380569" y="2558736"/>
            <a:ext cx="11771757" cy="4184964"/>
          </a:xfrm>
          <a:prstGeom prst="flowChartDocumen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r>
              <a:rPr lang="en-US" dirty="0" smtClean="0">
                <a:solidFill>
                  <a:schemeClr val="bg1"/>
                </a:solidFill>
              </a:rPr>
              <a:t>Important note</a:t>
            </a:r>
            <a:r>
              <a:rPr lang="fr-FR" dirty="0" smtClean="0">
                <a:solidFill>
                  <a:schemeClr val="bg1"/>
                </a:solidFill>
              </a:rPr>
              <a:t>:</a:t>
            </a:r>
          </a:p>
          <a:p>
            <a:r>
              <a:rPr lang="fr-FR" dirty="0" smtClean="0">
                <a:solidFill>
                  <a:schemeClr val="bg1"/>
                </a:solidFill>
              </a:rPr>
              <a:t> </a:t>
            </a:r>
            <a:r>
              <a:rPr lang="en-US" dirty="0" smtClean="0">
                <a:solidFill>
                  <a:schemeClr val="bg1"/>
                </a:solidFill>
              </a:rPr>
              <a:t>The </a:t>
            </a:r>
            <a:r>
              <a:rPr lang="en-US" b="1" dirty="0">
                <a:solidFill>
                  <a:schemeClr val="bg1"/>
                </a:solidFill>
              </a:rPr>
              <a:t>insurance amount</a:t>
            </a:r>
            <a:r>
              <a:rPr lang="en-US" dirty="0">
                <a:solidFill>
                  <a:schemeClr val="bg1"/>
                </a:solidFill>
              </a:rPr>
              <a:t> (sum insured) differs from the </a:t>
            </a:r>
            <a:r>
              <a:rPr lang="en-US" b="1" dirty="0">
                <a:solidFill>
                  <a:schemeClr val="bg1"/>
                </a:solidFill>
              </a:rPr>
              <a:t>compensation amount</a:t>
            </a:r>
            <a:r>
              <a:rPr lang="en-US" dirty="0">
                <a:solidFill>
                  <a:schemeClr val="bg1"/>
                </a:solidFill>
              </a:rPr>
              <a:t> (claim payout) in the following ways:</a:t>
            </a:r>
          </a:p>
          <a:p>
            <a:r>
              <a:rPr lang="en-US" b="1" dirty="0">
                <a:solidFill>
                  <a:schemeClr val="bg1"/>
                </a:solidFill>
              </a:rPr>
              <a:t>Insurance Amount (Sum Insured)</a:t>
            </a:r>
            <a:r>
              <a:rPr lang="en-US" dirty="0">
                <a:solidFill>
                  <a:schemeClr val="bg1"/>
                </a:solidFill>
              </a:rPr>
              <a:t>:</a:t>
            </a:r>
          </a:p>
          <a:p>
            <a:pPr lvl="1"/>
            <a:r>
              <a:rPr lang="en-US" dirty="0">
                <a:solidFill>
                  <a:schemeClr val="bg1"/>
                </a:solidFill>
              </a:rPr>
              <a:t>This is the maximum amount that an insurance policy will pay in the event of a loss or claim. It is the value agreed upon at the start of the policy.</a:t>
            </a:r>
          </a:p>
          <a:p>
            <a:pPr lvl="1"/>
            <a:r>
              <a:rPr lang="en-US" b="1" dirty="0">
                <a:solidFill>
                  <a:schemeClr val="bg1"/>
                </a:solidFill>
              </a:rPr>
              <a:t>Example</a:t>
            </a:r>
            <a:r>
              <a:rPr lang="en-US" dirty="0">
                <a:solidFill>
                  <a:schemeClr val="bg1"/>
                </a:solidFill>
              </a:rPr>
              <a:t>: If you insure your house for $100,000, that is the insurance amount. This is the maximum your insurer will pay for damage or loss.</a:t>
            </a:r>
          </a:p>
          <a:p>
            <a:r>
              <a:rPr lang="en-US" b="1" dirty="0">
                <a:solidFill>
                  <a:schemeClr val="bg1"/>
                </a:solidFill>
              </a:rPr>
              <a:t>Compensation Amount (Claim Payout)</a:t>
            </a:r>
            <a:r>
              <a:rPr lang="en-US" dirty="0">
                <a:solidFill>
                  <a:schemeClr val="bg1"/>
                </a:solidFill>
              </a:rPr>
              <a:t>:</a:t>
            </a:r>
          </a:p>
          <a:p>
            <a:pPr lvl="1"/>
            <a:r>
              <a:rPr lang="en-US" dirty="0">
                <a:solidFill>
                  <a:schemeClr val="bg1"/>
                </a:solidFill>
              </a:rPr>
              <a:t>This is the actual amount paid by the insurance company when a claim is made. The compensation may be less than the insurance amount depending on the extent of the loss or damage, policy terms, and conditions</a:t>
            </a:r>
            <a:r>
              <a:rPr lang="en-US" dirty="0" smtClean="0">
                <a:solidFill>
                  <a:schemeClr val="bg1"/>
                </a:solidFill>
              </a:rPr>
              <a:t>.</a:t>
            </a:r>
            <a:endParaRPr lang="en-US" dirty="0">
              <a:solidFill>
                <a:schemeClr val="bg1"/>
              </a:solidFill>
            </a:endParaRPr>
          </a:p>
        </p:txBody>
      </p:sp>
      <p:sp>
        <p:nvSpPr>
          <p:cNvPr id="8" name="Rectangle 7"/>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
        <p:nvSpPr>
          <p:cNvPr id="9" name="Rectangle 8"/>
          <p:cNvSpPr/>
          <p:nvPr/>
        </p:nvSpPr>
        <p:spPr>
          <a:xfrm>
            <a:off x="10566717" y="1109031"/>
            <a:ext cx="1745029" cy="369332"/>
          </a:xfrm>
          <a:prstGeom prst="rect">
            <a:avLst/>
          </a:prstGeom>
        </p:spPr>
        <p:txBody>
          <a:bodyPr wrap="none">
            <a:spAutoFit/>
          </a:bodyPr>
          <a:lstStyle/>
          <a:p>
            <a:pPr algn="ctr" rtl="1"/>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endParaRPr lang="fr-FR" dirty="0">
              <a:solidFill>
                <a:schemeClr val="bg1"/>
              </a:solidFill>
            </a:endParaRPr>
          </a:p>
        </p:txBody>
      </p:sp>
    </p:spTree>
    <p:extLst>
      <p:ext uri="{BB962C8B-B14F-4D97-AF65-F5344CB8AC3E}">
        <p14:creationId xmlns:p14="http://schemas.microsoft.com/office/powerpoint/2010/main" val="10904704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pPr algn="l"/>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br>
              <a:rPr lang="fr-FR" b="1" dirty="0">
                <a:latin typeface="Times New Roman" panose="02020603050405020304" pitchFamily="18" charset="0"/>
                <a:cs typeface="Times New Roman" panose="02020603050405020304" pitchFamily="18" charset="0"/>
              </a:rPr>
            </a:br>
            <a:r>
              <a:rPr lang="fr-FR" b="1" dirty="0" err="1">
                <a:latin typeface="Times New Roman" panose="02020603050405020304" pitchFamily="18" charset="0"/>
                <a:cs typeface="Times New Roman" panose="02020603050405020304" pitchFamily="18" charset="0"/>
              </a:rPr>
              <a:t>Features</a:t>
            </a:r>
            <a:r>
              <a:rPr lang="fr-FR" b="1" dirty="0">
                <a:latin typeface="Times New Roman" panose="02020603050405020304" pitchFamily="18" charset="0"/>
                <a:cs typeface="Times New Roman" panose="02020603050405020304" pitchFamily="18" charset="0"/>
              </a:rPr>
              <a:t> </a:t>
            </a:r>
            <a:r>
              <a:rPr lang="ar-DZ" b="1" dirty="0">
                <a:latin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and </a:t>
            </a:r>
            <a:r>
              <a:rPr lang="fr-FR" b="1" dirty="0" err="1">
                <a:latin typeface="Times New Roman" panose="02020603050405020304" pitchFamily="18" charset="0"/>
                <a:cs typeface="Times New Roman" panose="02020603050405020304" pitchFamily="18" charset="0"/>
              </a:rPr>
              <a:t>Pillars</a:t>
            </a:r>
            <a:r>
              <a:rPr lang="fr-FR" dirty="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of </a:t>
            </a:r>
            <a:r>
              <a:rPr lang="fr-FR" b="1" dirty="0" err="1">
                <a:latin typeface="Times New Roman" panose="02020603050405020304" pitchFamily="18" charset="0"/>
                <a:cs typeface="Times New Roman" panose="02020603050405020304" pitchFamily="18" charset="0"/>
              </a:rPr>
              <a:t>Insuranc</a:t>
            </a:r>
            <a:endParaRPr lang="fr-FR" dirty="0"/>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6" name="AutoShape 294"/>
          <p:cNvSpPr>
            <a:spLocks noChangeArrowheads="1"/>
          </p:cNvSpPr>
          <p:nvPr/>
        </p:nvSpPr>
        <p:spPr bwMode="auto">
          <a:xfrm>
            <a:off x="380569" y="2558736"/>
            <a:ext cx="11771757" cy="4184964"/>
          </a:xfrm>
          <a:prstGeom prst="flowChartDocumen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lvl="1"/>
            <a:endParaRPr lang="en-US" b="1" dirty="0" smtClean="0">
              <a:solidFill>
                <a:schemeClr val="bg1"/>
              </a:solidFill>
            </a:endParaRPr>
          </a:p>
          <a:p>
            <a:pPr lvl="1"/>
            <a:r>
              <a:rPr lang="en-US" b="1" dirty="0" smtClean="0">
                <a:solidFill>
                  <a:schemeClr val="bg1"/>
                </a:solidFill>
              </a:rPr>
              <a:t>Example</a:t>
            </a:r>
            <a:r>
              <a:rPr lang="en-US" dirty="0">
                <a:solidFill>
                  <a:schemeClr val="bg1"/>
                </a:solidFill>
              </a:rPr>
              <a:t>: If your house is damaged and the repair costs are $80,000, the insurer will pay $80,000 as compensation, which is less than the insured amount of $100,000.</a:t>
            </a:r>
          </a:p>
          <a:p>
            <a:r>
              <a:rPr lang="en-US" dirty="0" smtClean="0">
                <a:solidFill>
                  <a:schemeClr val="bg1"/>
                </a:solidFill>
              </a:rPr>
              <a:t>       In </a:t>
            </a:r>
            <a:r>
              <a:rPr lang="en-US" dirty="0">
                <a:solidFill>
                  <a:schemeClr val="bg1"/>
                </a:solidFill>
              </a:rPr>
              <a:t>short, the </a:t>
            </a:r>
            <a:r>
              <a:rPr lang="en-US" b="1" dirty="0">
                <a:solidFill>
                  <a:schemeClr val="bg1"/>
                </a:solidFill>
              </a:rPr>
              <a:t>insurance amount</a:t>
            </a:r>
            <a:r>
              <a:rPr lang="en-US" dirty="0">
                <a:solidFill>
                  <a:schemeClr val="bg1"/>
                </a:solidFill>
              </a:rPr>
              <a:t> is the maximum coverage, while the </a:t>
            </a:r>
            <a:r>
              <a:rPr lang="en-US" b="1" dirty="0">
                <a:solidFill>
                  <a:schemeClr val="bg1"/>
                </a:solidFill>
              </a:rPr>
              <a:t>compensation amount</a:t>
            </a:r>
            <a:r>
              <a:rPr lang="en-US" dirty="0">
                <a:solidFill>
                  <a:schemeClr val="bg1"/>
                </a:solidFill>
              </a:rPr>
              <a:t> is what the </a:t>
            </a:r>
            <a:r>
              <a:rPr lang="en-US" dirty="0" smtClean="0">
                <a:solidFill>
                  <a:schemeClr val="bg1"/>
                </a:solidFill>
              </a:rPr>
              <a:t>                 insurer </a:t>
            </a:r>
            <a:r>
              <a:rPr lang="en-US" dirty="0">
                <a:solidFill>
                  <a:schemeClr val="bg1"/>
                </a:solidFill>
              </a:rPr>
              <a:t>actually pays after a claim. </a:t>
            </a:r>
            <a:endParaRPr lang="en-US" dirty="0" smtClean="0">
              <a:solidFill>
                <a:schemeClr val="bg1"/>
              </a:solidFill>
            </a:endParaRPr>
          </a:p>
          <a:p>
            <a:r>
              <a:rPr lang="en-US" dirty="0" smtClean="0">
                <a:solidFill>
                  <a:schemeClr val="bg1"/>
                </a:solidFill>
              </a:rPr>
              <a:t>The </a:t>
            </a:r>
            <a:r>
              <a:rPr lang="en-US" dirty="0">
                <a:solidFill>
                  <a:schemeClr val="bg1"/>
                </a:solidFill>
              </a:rPr>
              <a:t>compensation could be equal to or less than the insured amount, depending on the circumstances.</a:t>
            </a:r>
          </a:p>
          <a:p>
            <a:pPr>
              <a:lnSpc>
                <a:spcPct val="115000"/>
              </a:lnSpc>
              <a:spcAft>
                <a:spcPts val="1000"/>
              </a:spcAft>
            </a:pPr>
            <a:r>
              <a:rPr lang="en-US" sz="1100" dirty="0">
                <a:solidFill>
                  <a:schemeClr val="bg1"/>
                </a:solidFill>
                <a:latin typeface="Calibri Light" panose="020F0302020204030204" pitchFamily="34" charset="0"/>
                <a:ea typeface="Times New Roman" panose="02020603050405020304" pitchFamily="18" charset="0"/>
                <a:cs typeface="Times New Roman" panose="02020603050405020304" pitchFamily="18" charset="0"/>
              </a:rPr>
              <a:t> </a:t>
            </a:r>
            <a:endParaRPr lang="fr-FR" sz="1100" dirty="0">
              <a:solidFill>
                <a:schemeClr val="bg1"/>
              </a:solidFill>
              <a:latin typeface="Calibri Light" panose="020F0302020204030204" pitchFamily="34" charset="0"/>
              <a:ea typeface="Times New Roman" panose="02020603050405020304" pitchFamily="18" charset="0"/>
              <a:cs typeface="Times New Roman" panose="02020603050405020304" pitchFamily="18" charset="0"/>
            </a:endParaRPr>
          </a:p>
          <a:p>
            <a:r>
              <a:rPr lang="en-US" dirty="0" smtClean="0">
                <a:solidFill>
                  <a:schemeClr val="bg1"/>
                </a:solidFill>
              </a:rPr>
              <a:t>.</a:t>
            </a:r>
            <a:endParaRPr lang="en-US" dirty="0">
              <a:solidFill>
                <a:schemeClr val="bg1"/>
              </a:solidFill>
            </a:endParaRPr>
          </a:p>
        </p:txBody>
      </p:sp>
      <p:sp>
        <p:nvSpPr>
          <p:cNvPr id="8" name="Rectangle 7"/>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
        <p:nvSpPr>
          <p:cNvPr id="9" name="Rectangle 8"/>
          <p:cNvSpPr/>
          <p:nvPr/>
        </p:nvSpPr>
        <p:spPr>
          <a:xfrm>
            <a:off x="10566717" y="1109031"/>
            <a:ext cx="1745029" cy="369332"/>
          </a:xfrm>
          <a:prstGeom prst="rect">
            <a:avLst/>
          </a:prstGeom>
        </p:spPr>
        <p:txBody>
          <a:bodyPr wrap="none">
            <a:spAutoFit/>
          </a:bodyPr>
          <a:lstStyle/>
          <a:p>
            <a:pPr algn="ctr" rtl="1"/>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endParaRPr lang="fr-FR" dirty="0">
              <a:solidFill>
                <a:schemeClr val="bg1"/>
              </a:solidFill>
            </a:endParaRPr>
          </a:p>
        </p:txBody>
      </p:sp>
    </p:spTree>
    <p:extLst>
      <p:ext uri="{BB962C8B-B14F-4D97-AF65-F5344CB8AC3E}">
        <p14:creationId xmlns:p14="http://schemas.microsoft.com/office/powerpoint/2010/main" val="7524902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pPr rtl="1"/>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forth</a:t>
            </a:r>
            <a:r>
              <a:rPr lang="fr-FR" b="1" dirty="0">
                <a:latin typeface="Times New Roman" panose="02020603050405020304" pitchFamily="18" charset="0"/>
                <a:cs typeface="Times New Roman" panose="02020603050405020304" pitchFamily="18" charset="0"/>
              </a:rPr>
              <a:t> topic </a:t>
            </a:r>
            <a:r>
              <a:rPr lang="fr-FR" b="1" dirty="0" err="1">
                <a:latin typeface="Times New Roman" panose="02020603050405020304" pitchFamily="18" charset="0"/>
                <a:cs typeface="Times New Roman" panose="02020603050405020304" pitchFamily="18" charset="0"/>
              </a:rPr>
              <a:t>Principle</a:t>
            </a:r>
            <a:r>
              <a:rPr lang="fr-FR" b="1" dirty="0">
                <a:latin typeface="Times New Roman" panose="02020603050405020304" pitchFamily="18" charset="0"/>
                <a:cs typeface="Times New Roman" panose="02020603050405020304" pitchFamily="18" charset="0"/>
              </a:rPr>
              <a:t> of </a:t>
            </a:r>
            <a:r>
              <a:rPr lang="fr-FR" b="1" dirty="0" err="1">
                <a:latin typeface="Times New Roman" panose="02020603050405020304" pitchFamily="18" charset="0"/>
                <a:cs typeface="Times New Roman" panose="02020603050405020304" pitchFamily="18" charset="0"/>
              </a:rPr>
              <a:t>insurance</a:t>
            </a:r>
            <a:endParaRPr lang="fr-FR" dirty="0"/>
          </a:p>
        </p:txBody>
      </p:sp>
      <p:sp>
        <p:nvSpPr>
          <p:cNvPr id="5" name="Rectangle 4"/>
          <p:cNvSpPr/>
          <p:nvPr/>
        </p:nvSpPr>
        <p:spPr>
          <a:xfrm>
            <a:off x="10779436" y="1109031"/>
            <a:ext cx="1319593" cy="646331"/>
          </a:xfrm>
          <a:prstGeom prst="rect">
            <a:avLst/>
          </a:prstGeom>
        </p:spPr>
        <p:txBody>
          <a:bodyPr wrap="none">
            <a:spAutoFit/>
          </a:bodyPr>
          <a:lstStyle/>
          <a:p>
            <a:pPr algn="ctr" rtl="1"/>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Fourth</a:t>
            </a:r>
            <a:endParaRPr lang="fr-FR" b="1" dirty="0">
              <a:latin typeface="Times New Roman" panose="02020603050405020304" pitchFamily="18" charset="0"/>
              <a:cs typeface="Times New Roman" panose="02020603050405020304" pitchFamily="18" charset="0"/>
            </a:endParaRPr>
          </a:p>
          <a:p>
            <a:pPr algn="ctr" rtl="1"/>
            <a:r>
              <a:rPr lang="fr-FR" b="1" dirty="0">
                <a:latin typeface="Times New Roman" panose="02020603050405020304" pitchFamily="18" charset="0"/>
                <a:cs typeface="Times New Roman" panose="02020603050405020304" pitchFamily="18" charset="0"/>
              </a:rPr>
              <a:t> Topic</a:t>
            </a:r>
            <a:r>
              <a:rPr lang="fr-FR" dirty="0"/>
              <a:t> </a:t>
            </a:r>
            <a:endParaRPr lang="fr-FR" dirty="0">
              <a:solidFill>
                <a:schemeClr val="bg1"/>
              </a:solidFill>
            </a:endParaRPr>
          </a:p>
        </p:txBody>
      </p:sp>
      <p:sp>
        <p:nvSpPr>
          <p:cNvPr id="6" name="Rectangle 5"/>
          <p:cNvSpPr/>
          <p:nvPr/>
        </p:nvSpPr>
        <p:spPr>
          <a:xfrm>
            <a:off x="139700" y="2025908"/>
            <a:ext cx="11924863" cy="2369880"/>
          </a:xfrm>
          <a:prstGeom prst="rect">
            <a:avLst/>
          </a:prstGeom>
        </p:spPr>
        <p:txBody>
          <a:bodyPr wrap="square">
            <a:spAutoFit/>
          </a:bodyPr>
          <a:lstStyle/>
          <a:p>
            <a:pPr algn="l"/>
            <a:r>
              <a:rPr lang="en-US" sz="2800" b="1" dirty="0">
                <a:solidFill>
                  <a:srgbClr val="FF0000"/>
                </a:solidFill>
                <a:latin typeface="Times New Roman" panose="02020603050405020304" pitchFamily="18" charset="0"/>
                <a:cs typeface="Times New Roman" panose="02020603050405020304" pitchFamily="18" charset="0"/>
              </a:rPr>
              <a:t>Concept of Traditional </a:t>
            </a:r>
            <a:r>
              <a:rPr lang="en-US" sz="2800" b="1" dirty="0" smtClean="0">
                <a:solidFill>
                  <a:srgbClr val="FF0000"/>
                </a:solidFill>
                <a:latin typeface="Times New Roman" panose="02020603050405020304" pitchFamily="18" charset="0"/>
                <a:cs typeface="Times New Roman" panose="02020603050405020304" pitchFamily="18" charset="0"/>
              </a:rPr>
              <a:t>Insurance</a:t>
            </a:r>
            <a:endParaRPr lang="ar-DZ" sz="2800" b="1" dirty="0" smtClean="0">
              <a:solidFill>
                <a:srgbClr val="FF0000"/>
              </a:solidFill>
              <a:latin typeface="Times New Roman" panose="02020603050405020304" pitchFamily="18" charset="0"/>
              <a:cs typeface="Times New Roman" panose="02020603050405020304" pitchFamily="18" charset="0"/>
            </a:endParaRPr>
          </a:p>
          <a:p>
            <a:pPr algn="l"/>
            <a:r>
              <a:rPr lang="en-US" sz="2400" b="1" dirty="0" smtClean="0">
                <a:latin typeface="Times New Roman" panose="02020603050405020304" pitchFamily="18" charset="0"/>
                <a:cs typeface="Times New Roman" panose="02020603050405020304" pitchFamily="18" charset="0"/>
              </a:rPr>
              <a:t>Contracts Traditional </a:t>
            </a:r>
            <a:r>
              <a:rPr lang="en-US" sz="2400" b="1" dirty="0">
                <a:latin typeface="Times New Roman" panose="02020603050405020304" pitchFamily="18" charset="0"/>
                <a:cs typeface="Times New Roman" panose="02020603050405020304" pitchFamily="18" charset="0"/>
              </a:rPr>
              <a:t>insurance </a:t>
            </a:r>
            <a:r>
              <a:rPr lang="fr-FR" sz="2400" b="1"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contracts </a:t>
            </a:r>
            <a:r>
              <a:rPr lang="en-US" sz="2400" b="1" dirty="0">
                <a:latin typeface="Times New Roman" panose="02020603050405020304" pitchFamily="18" charset="0"/>
                <a:cs typeface="Times New Roman" panose="02020603050405020304" pitchFamily="18" charset="0"/>
              </a:rPr>
              <a:t>are agreements between an insurer (the insurance company) and the insured (the policyholder) in which the insurer provides financial protection against specified risks in exchange for regular premium payments. These contracts are based on a risk-sharing model, where the insurer pools the premiums from many policyholders and compensates the insured for covered losses or damages.</a:t>
            </a:r>
            <a:endParaRPr lang="fr-FR" sz="3600" b="1" dirty="0">
              <a:latin typeface="Times New Roman" panose="02020603050405020304" pitchFamily="18" charset="0"/>
              <a:cs typeface="Times New Roman" panose="02020603050405020304" pitchFamily="18" charset="0"/>
            </a:endParaRPr>
          </a:p>
        </p:txBody>
      </p:sp>
      <p:sp>
        <p:nvSpPr>
          <p:cNvPr id="7" name="Rectangle 6"/>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54633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a:bodyPr>
          <a:lstStyle/>
          <a:p>
            <a:pPr algn="l"/>
            <a:r>
              <a:rPr lang="fr-FR" b="1" dirty="0" smtClean="0">
                <a:latin typeface="Times New Roman" panose="02020603050405020304" pitchFamily="18" charset="0"/>
                <a:cs typeface="Times New Roman" panose="02020603050405020304" pitchFamily="18" charset="0"/>
              </a:rPr>
              <a:t>The </a:t>
            </a:r>
            <a:r>
              <a:rPr lang="fr-FR" b="1" dirty="0" err="1" smtClean="0">
                <a:latin typeface="Times New Roman" panose="02020603050405020304" pitchFamily="18" charset="0"/>
                <a:cs typeface="Times New Roman" panose="02020603050405020304" pitchFamily="18" charset="0"/>
              </a:rPr>
              <a:t>forth</a:t>
            </a:r>
            <a:r>
              <a:rPr lang="fr-FR" b="1" dirty="0" smtClean="0">
                <a:latin typeface="Times New Roman" panose="02020603050405020304" pitchFamily="18" charset="0"/>
                <a:cs typeface="Times New Roman" panose="02020603050405020304" pitchFamily="18" charset="0"/>
              </a:rPr>
              <a:t> topic </a:t>
            </a:r>
            <a:r>
              <a:rPr lang="fr-FR" b="1" dirty="0" err="1" smtClean="0">
                <a:latin typeface="Times New Roman" panose="02020603050405020304" pitchFamily="18" charset="0"/>
                <a:cs typeface="Times New Roman" panose="02020603050405020304" pitchFamily="18" charset="0"/>
              </a:rPr>
              <a:t>Principle</a:t>
            </a:r>
            <a:r>
              <a:rPr lang="fr-FR" b="1" dirty="0" smtClean="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of </a:t>
            </a:r>
            <a:r>
              <a:rPr lang="fr-FR" b="1" dirty="0" err="1" smtClean="0">
                <a:latin typeface="Times New Roman" panose="02020603050405020304" pitchFamily="18" charset="0"/>
                <a:cs typeface="Times New Roman" panose="02020603050405020304" pitchFamily="18" charset="0"/>
              </a:rPr>
              <a:t>insurance</a:t>
            </a:r>
            <a:endParaRPr lang="fr-FR" dirty="0">
              <a:latin typeface="Times New Roman" panose="02020603050405020304" pitchFamily="18" charset="0"/>
              <a:cs typeface="Times New Roman" panose="02020603050405020304" pitchFamily="18" charset="0"/>
            </a:endParaRPr>
          </a:p>
        </p:txBody>
      </p:sp>
      <p:sp>
        <p:nvSpPr>
          <p:cNvPr id="5" name="Rectangle 4"/>
          <p:cNvSpPr/>
          <p:nvPr/>
        </p:nvSpPr>
        <p:spPr>
          <a:xfrm>
            <a:off x="10778636" y="1109031"/>
            <a:ext cx="1321195" cy="646331"/>
          </a:xfrm>
          <a:prstGeom prst="rect">
            <a:avLst/>
          </a:prstGeom>
        </p:spPr>
        <p:txBody>
          <a:bodyPr wrap="none">
            <a:spAutoFit/>
          </a:bodyPr>
          <a:lstStyle/>
          <a:p>
            <a:pPr algn="ctr" rtl="1"/>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Fourth</a:t>
            </a:r>
            <a:endParaRPr lang="fr-FR" b="1" dirty="0">
              <a:latin typeface="Times New Roman" panose="02020603050405020304" pitchFamily="18" charset="0"/>
              <a:cs typeface="Times New Roman" panose="02020603050405020304" pitchFamily="18" charset="0"/>
            </a:endParaRPr>
          </a:p>
          <a:p>
            <a:pPr algn="ctr" rtl="1"/>
            <a:r>
              <a:rPr lang="fr-FR" b="1" dirty="0">
                <a:latin typeface="Times New Roman" panose="02020603050405020304" pitchFamily="18" charset="0"/>
                <a:cs typeface="Times New Roman" panose="02020603050405020304" pitchFamily="18" charset="0"/>
              </a:rPr>
              <a:t> Topic</a:t>
            </a:r>
            <a:r>
              <a:rPr lang="fr-FR" dirty="0" smtClean="0"/>
              <a:t> </a:t>
            </a:r>
            <a:endParaRPr lang="fr-FR" dirty="0">
              <a:solidFill>
                <a:schemeClr val="bg1"/>
              </a:solidFill>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79347" y="2088634"/>
            <a:ext cx="12033305" cy="1200329"/>
          </a:xfrm>
          <a:prstGeom prst="rect">
            <a:avLst/>
          </a:prstGeom>
        </p:spPr>
        <p:txBody>
          <a:bodyPr wrap="square">
            <a:spAutoFit/>
          </a:bodyPr>
          <a:lstStyle/>
          <a:p>
            <a:pPr lvl="0" algn="r" rtl="1"/>
            <a:endParaRPr lang="ar-DZ" b="1" dirty="0"/>
          </a:p>
          <a:p>
            <a:pPr lvl="0" algn="r" rtl="1"/>
            <a:endParaRPr lang="ar-DZ" b="1" dirty="0" smtClean="0"/>
          </a:p>
          <a:p>
            <a:pPr lvl="0" algn="r" rtl="1"/>
            <a:endParaRPr lang="ar-DZ" b="1" dirty="0"/>
          </a:p>
          <a:p>
            <a:pPr lvl="0" algn="r" rtl="1"/>
            <a:r>
              <a:rPr lang="ar-DZ" b="1" dirty="0" smtClean="0"/>
              <a:t> </a:t>
            </a:r>
            <a:endParaRPr lang="fr-FR" dirty="0"/>
          </a:p>
        </p:txBody>
      </p:sp>
      <p:pic>
        <p:nvPicPr>
          <p:cNvPr id="6" name="Image 5"/>
          <p:cNvPicPr>
            <a:picLocks noChangeAspect="1"/>
          </p:cNvPicPr>
          <p:nvPr/>
        </p:nvPicPr>
        <p:blipFill>
          <a:blip r:embed="rId2"/>
          <a:stretch>
            <a:fillRect/>
          </a:stretch>
        </p:blipFill>
        <p:spPr>
          <a:xfrm>
            <a:off x="79346" y="2183114"/>
            <a:ext cx="12112653" cy="4674886"/>
          </a:xfrm>
          <a:prstGeom prst="rect">
            <a:avLst/>
          </a:prstGeom>
        </p:spPr>
      </p:pic>
      <p:sp>
        <p:nvSpPr>
          <p:cNvPr id="8" name="Rectangle 7"/>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75585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a:bodyPr>
          <a:lstStyle/>
          <a:p>
            <a:pPr algn="l"/>
            <a:r>
              <a:rPr lang="fr-FR" b="1" dirty="0" smtClean="0">
                <a:latin typeface="Times New Roman" panose="02020603050405020304" pitchFamily="18" charset="0"/>
                <a:cs typeface="Times New Roman" panose="02020603050405020304" pitchFamily="18" charset="0"/>
              </a:rPr>
              <a:t>The </a:t>
            </a:r>
            <a:r>
              <a:rPr lang="fr-FR" b="1" dirty="0" err="1" smtClean="0">
                <a:latin typeface="Times New Roman" panose="02020603050405020304" pitchFamily="18" charset="0"/>
                <a:cs typeface="Times New Roman" panose="02020603050405020304" pitchFamily="18" charset="0"/>
              </a:rPr>
              <a:t>forth</a:t>
            </a:r>
            <a:r>
              <a:rPr lang="fr-FR" b="1" dirty="0" smtClean="0">
                <a:latin typeface="Times New Roman" panose="02020603050405020304" pitchFamily="18" charset="0"/>
                <a:cs typeface="Times New Roman" panose="02020603050405020304" pitchFamily="18" charset="0"/>
              </a:rPr>
              <a:t> topic </a:t>
            </a:r>
            <a:r>
              <a:rPr lang="fr-FR" b="1" dirty="0" err="1" smtClean="0">
                <a:latin typeface="Times New Roman" panose="02020603050405020304" pitchFamily="18" charset="0"/>
                <a:cs typeface="Times New Roman" panose="02020603050405020304" pitchFamily="18" charset="0"/>
              </a:rPr>
              <a:t>Principle</a:t>
            </a:r>
            <a:r>
              <a:rPr lang="fr-FR" b="1" dirty="0" smtClean="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of </a:t>
            </a:r>
            <a:r>
              <a:rPr lang="fr-FR" b="1" dirty="0" err="1" smtClean="0">
                <a:latin typeface="Times New Roman" panose="02020603050405020304" pitchFamily="18" charset="0"/>
                <a:cs typeface="Times New Roman" panose="02020603050405020304" pitchFamily="18" charset="0"/>
              </a:rPr>
              <a:t>insurance</a:t>
            </a:r>
            <a:endParaRPr lang="fr-FR" dirty="0">
              <a:latin typeface="Times New Roman" panose="02020603050405020304" pitchFamily="18" charset="0"/>
              <a:cs typeface="Times New Roman" panose="02020603050405020304" pitchFamily="18" charset="0"/>
            </a:endParaRPr>
          </a:p>
        </p:txBody>
      </p:sp>
      <p:sp>
        <p:nvSpPr>
          <p:cNvPr id="5" name="Rectangle 4"/>
          <p:cNvSpPr/>
          <p:nvPr/>
        </p:nvSpPr>
        <p:spPr>
          <a:xfrm>
            <a:off x="10778636" y="1109031"/>
            <a:ext cx="1321195" cy="646331"/>
          </a:xfrm>
          <a:prstGeom prst="rect">
            <a:avLst/>
          </a:prstGeom>
        </p:spPr>
        <p:txBody>
          <a:bodyPr wrap="none">
            <a:spAutoFit/>
          </a:bodyPr>
          <a:lstStyle/>
          <a:p>
            <a:pPr algn="ctr" rtl="1"/>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Fourth</a:t>
            </a:r>
            <a:endParaRPr lang="fr-FR" b="1" dirty="0">
              <a:latin typeface="Times New Roman" panose="02020603050405020304" pitchFamily="18" charset="0"/>
              <a:cs typeface="Times New Roman" panose="02020603050405020304" pitchFamily="18" charset="0"/>
            </a:endParaRPr>
          </a:p>
          <a:p>
            <a:pPr algn="ctr" rtl="1"/>
            <a:r>
              <a:rPr lang="fr-FR" b="1" dirty="0">
                <a:latin typeface="Times New Roman" panose="02020603050405020304" pitchFamily="18" charset="0"/>
                <a:cs typeface="Times New Roman" panose="02020603050405020304" pitchFamily="18" charset="0"/>
              </a:rPr>
              <a:t> Topic</a:t>
            </a:r>
            <a:r>
              <a:rPr lang="fr-FR" dirty="0" smtClean="0"/>
              <a:t> </a:t>
            </a:r>
            <a:endParaRPr lang="fr-FR" dirty="0">
              <a:solidFill>
                <a:schemeClr val="bg1"/>
              </a:solidFill>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79347" y="2088634"/>
            <a:ext cx="12033305" cy="1200329"/>
          </a:xfrm>
          <a:prstGeom prst="rect">
            <a:avLst/>
          </a:prstGeom>
        </p:spPr>
        <p:txBody>
          <a:bodyPr wrap="square">
            <a:spAutoFit/>
          </a:bodyPr>
          <a:lstStyle/>
          <a:p>
            <a:pPr lvl="0" algn="r" rtl="1"/>
            <a:endParaRPr lang="ar-DZ" b="1" dirty="0"/>
          </a:p>
          <a:p>
            <a:pPr lvl="0" algn="r" rtl="1"/>
            <a:endParaRPr lang="ar-DZ" b="1" dirty="0" smtClean="0"/>
          </a:p>
          <a:p>
            <a:pPr lvl="0" algn="r" rtl="1"/>
            <a:endParaRPr lang="ar-DZ" b="1" dirty="0"/>
          </a:p>
          <a:p>
            <a:pPr lvl="0" algn="r" rtl="1"/>
            <a:r>
              <a:rPr lang="ar-DZ" b="1" dirty="0" smtClean="0"/>
              <a:t> </a:t>
            </a:r>
            <a:endParaRPr lang="fr-FR" dirty="0"/>
          </a:p>
        </p:txBody>
      </p:sp>
      <p:sp>
        <p:nvSpPr>
          <p:cNvPr id="2" name="Rectangle 1"/>
          <p:cNvSpPr/>
          <p:nvPr/>
        </p:nvSpPr>
        <p:spPr>
          <a:xfrm>
            <a:off x="92599" y="2167438"/>
            <a:ext cx="12271348" cy="4401205"/>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The Principles of Insurance </a:t>
            </a:r>
            <a:r>
              <a:rPr lang="en-US" sz="2800" dirty="0">
                <a:latin typeface="Times New Roman" panose="02020603050405020304" pitchFamily="18" charset="0"/>
                <a:cs typeface="Times New Roman" panose="02020603050405020304" pitchFamily="18" charset="0"/>
              </a:rPr>
              <a:t>are fundamental concepts that guide the functioning of the insurance industry. They ensure that the system operates fairly and effectively for both the insurer and the insured. Here are the key principles:</a:t>
            </a:r>
          </a:p>
          <a:p>
            <a:pPr>
              <a:buFont typeface="+mj-lt"/>
              <a:buAutoNum type="arabicPeriod"/>
            </a:pPr>
            <a:r>
              <a:rPr lang="en-US" sz="2800" b="1" dirty="0">
                <a:latin typeface="Times New Roman" panose="02020603050405020304" pitchFamily="18" charset="0"/>
                <a:cs typeface="Times New Roman" panose="02020603050405020304" pitchFamily="18" charset="0"/>
              </a:rPr>
              <a:t>Insurable Interest</a:t>
            </a:r>
            <a:r>
              <a:rPr lang="en-US" sz="2800" dirty="0">
                <a:latin typeface="Times New Roman" panose="02020603050405020304" pitchFamily="18" charset="0"/>
                <a:cs typeface="Times New Roman" panose="02020603050405020304" pitchFamily="18" charset="0"/>
              </a:rPr>
              <a:t>: The policyholder must have a financial stake or interest in the insured item or person. Without this interest, the contract is void.</a:t>
            </a:r>
          </a:p>
          <a:p>
            <a:pPr>
              <a:buFont typeface="+mj-lt"/>
              <a:buAutoNum type="arabicPeriod"/>
            </a:pPr>
            <a:r>
              <a:rPr lang="en-US" sz="2800" b="1" dirty="0">
                <a:latin typeface="Times New Roman" panose="02020603050405020304" pitchFamily="18" charset="0"/>
                <a:cs typeface="Times New Roman" panose="02020603050405020304" pitchFamily="18" charset="0"/>
              </a:rPr>
              <a:t>Utmost Good </a:t>
            </a:r>
            <a:r>
              <a:rPr lang="en-US" sz="2800" b="1" dirty="0" smtClean="0">
                <a:latin typeface="Times New Roman" panose="02020603050405020304" pitchFamily="18" charset="0"/>
                <a:cs typeface="Times New Roman" panose="02020603050405020304" pitchFamily="18" charset="0"/>
              </a:rPr>
              <a:t>Faith</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Both the insurer and the insured must disclose all material facts truthfully. Failure to do so can lead to the contract being voided.</a:t>
            </a:r>
          </a:p>
          <a:p>
            <a:pPr>
              <a:buFont typeface="+mj-lt"/>
              <a:buAutoNum type="arabicPeriod"/>
            </a:pPr>
            <a:r>
              <a:rPr lang="en-US" sz="2800" b="1" dirty="0">
                <a:latin typeface="Times New Roman" panose="02020603050405020304" pitchFamily="18" charset="0"/>
                <a:cs typeface="Times New Roman" panose="02020603050405020304" pitchFamily="18" charset="0"/>
              </a:rPr>
              <a:t>Indemnity</a:t>
            </a:r>
            <a:r>
              <a:rPr lang="en-US" sz="2800" dirty="0">
                <a:latin typeface="Times New Roman" panose="02020603050405020304" pitchFamily="18" charset="0"/>
                <a:cs typeface="Times New Roman" panose="02020603050405020304" pitchFamily="18" charset="0"/>
              </a:rPr>
              <a:t>: The purpose of insurance is to restore the policyholder to the same financial position after a loss, not to allow them to make a profit. The compensation is based on the actual loss incurred, not more</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8" name="Rectangle 7"/>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56392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a:bodyPr>
          <a:lstStyle/>
          <a:p>
            <a:pPr algn="l"/>
            <a:r>
              <a:rPr lang="fr-FR" b="1" dirty="0" smtClean="0">
                <a:latin typeface="Times New Roman" panose="02020603050405020304" pitchFamily="18" charset="0"/>
                <a:cs typeface="Times New Roman" panose="02020603050405020304" pitchFamily="18" charset="0"/>
              </a:rPr>
              <a:t>The </a:t>
            </a:r>
            <a:r>
              <a:rPr lang="fr-FR" b="1" dirty="0" err="1" smtClean="0">
                <a:latin typeface="Times New Roman" panose="02020603050405020304" pitchFamily="18" charset="0"/>
                <a:cs typeface="Times New Roman" panose="02020603050405020304" pitchFamily="18" charset="0"/>
              </a:rPr>
              <a:t>forth</a:t>
            </a:r>
            <a:r>
              <a:rPr lang="fr-FR" b="1" dirty="0" smtClean="0">
                <a:latin typeface="Times New Roman" panose="02020603050405020304" pitchFamily="18" charset="0"/>
                <a:cs typeface="Times New Roman" panose="02020603050405020304" pitchFamily="18" charset="0"/>
              </a:rPr>
              <a:t> topic </a:t>
            </a:r>
            <a:r>
              <a:rPr lang="fr-FR" b="1" dirty="0" err="1" smtClean="0">
                <a:latin typeface="Times New Roman" panose="02020603050405020304" pitchFamily="18" charset="0"/>
                <a:cs typeface="Times New Roman" panose="02020603050405020304" pitchFamily="18" charset="0"/>
              </a:rPr>
              <a:t>Principle</a:t>
            </a:r>
            <a:r>
              <a:rPr lang="fr-FR" b="1" dirty="0" smtClean="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of </a:t>
            </a:r>
            <a:r>
              <a:rPr lang="fr-FR" b="1" dirty="0" err="1" smtClean="0">
                <a:latin typeface="Times New Roman" panose="02020603050405020304" pitchFamily="18" charset="0"/>
                <a:cs typeface="Times New Roman" panose="02020603050405020304" pitchFamily="18" charset="0"/>
              </a:rPr>
              <a:t>insurance</a:t>
            </a:r>
            <a:endParaRPr lang="fr-FR" dirty="0">
              <a:latin typeface="Times New Roman" panose="02020603050405020304" pitchFamily="18" charset="0"/>
              <a:cs typeface="Times New Roman" panose="02020603050405020304" pitchFamily="18" charset="0"/>
            </a:endParaRPr>
          </a:p>
        </p:txBody>
      </p:sp>
      <p:sp>
        <p:nvSpPr>
          <p:cNvPr id="5" name="Rectangle 4"/>
          <p:cNvSpPr/>
          <p:nvPr/>
        </p:nvSpPr>
        <p:spPr>
          <a:xfrm>
            <a:off x="10778636" y="1109031"/>
            <a:ext cx="1321195" cy="646331"/>
          </a:xfrm>
          <a:prstGeom prst="rect">
            <a:avLst/>
          </a:prstGeom>
        </p:spPr>
        <p:txBody>
          <a:bodyPr wrap="none">
            <a:spAutoFit/>
          </a:bodyPr>
          <a:lstStyle/>
          <a:p>
            <a:pPr algn="ctr" rtl="1"/>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Fourth</a:t>
            </a:r>
            <a:endParaRPr lang="fr-FR" b="1" dirty="0">
              <a:latin typeface="Times New Roman" panose="02020603050405020304" pitchFamily="18" charset="0"/>
              <a:cs typeface="Times New Roman" panose="02020603050405020304" pitchFamily="18" charset="0"/>
            </a:endParaRPr>
          </a:p>
          <a:p>
            <a:pPr algn="ctr" rtl="1"/>
            <a:r>
              <a:rPr lang="fr-FR" b="1" dirty="0">
                <a:latin typeface="Times New Roman" panose="02020603050405020304" pitchFamily="18" charset="0"/>
                <a:cs typeface="Times New Roman" panose="02020603050405020304" pitchFamily="18" charset="0"/>
              </a:rPr>
              <a:t> Topic</a:t>
            </a:r>
            <a:r>
              <a:rPr lang="fr-FR" dirty="0" smtClean="0"/>
              <a:t> </a:t>
            </a:r>
            <a:endParaRPr lang="fr-FR" dirty="0">
              <a:solidFill>
                <a:schemeClr val="bg1"/>
              </a:solidFill>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79347" y="2088634"/>
            <a:ext cx="12033305" cy="1200329"/>
          </a:xfrm>
          <a:prstGeom prst="rect">
            <a:avLst/>
          </a:prstGeom>
        </p:spPr>
        <p:txBody>
          <a:bodyPr wrap="square">
            <a:spAutoFit/>
          </a:bodyPr>
          <a:lstStyle/>
          <a:p>
            <a:pPr lvl="0" algn="r" rtl="1"/>
            <a:endParaRPr lang="ar-DZ" b="1" dirty="0"/>
          </a:p>
          <a:p>
            <a:pPr lvl="0" algn="r" rtl="1"/>
            <a:endParaRPr lang="ar-DZ" b="1" dirty="0" smtClean="0"/>
          </a:p>
          <a:p>
            <a:pPr lvl="0" algn="r" rtl="1"/>
            <a:endParaRPr lang="ar-DZ" b="1" dirty="0"/>
          </a:p>
          <a:p>
            <a:pPr lvl="0" algn="r" rtl="1"/>
            <a:r>
              <a:rPr lang="ar-DZ" b="1" dirty="0" smtClean="0"/>
              <a:t> </a:t>
            </a:r>
            <a:endParaRPr lang="fr-FR" dirty="0"/>
          </a:p>
        </p:txBody>
      </p:sp>
      <p:sp>
        <p:nvSpPr>
          <p:cNvPr id="2" name="Rectangle 1"/>
          <p:cNvSpPr/>
          <p:nvPr/>
        </p:nvSpPr>
        <p:spPr>
          <a:xfrm>
            <a:off x="92599" y="2167438"/>
            <a:ext cx="12271348" cy="4893647"/>
          </a:xfrm>
          <a:prstGeom prst="rect">
            <a:avLst/>
          </a:prstGeom>
        </p:spPr>
        <p:txBody>
          <a:bodyPr wrap="square">
            <a:spAutoFit/>
          </a:bodyPr>
          <a:lstStyle/>
          <a:p>
            <a:r>
              <a:rPr lang="en-US" sz="3200" b="1" dirty="0">
                <a:latin typeface="Times New Roman" panose="02020603050405020304" pitchFamily="18" charset="0"/>
                <a:cs typeface="Times New Roman" panose="02020603050405020304" pitchFamily="18" charset="0"/>
              </a:rPr>
              <a:t>The Principles of Insurance </a:t>
            </a:r>
            <a:r>
              <a:rPr lang="en-US" sz="3200" dirty="0" smtClean="0">
                <a:latin typeface="Times New Roman" panose="02020603050405020304" pitchFamily="18" charset="0"/>
                <a:cs typeface="Times New Roman" panose="02020603050405020304" pitchFamily="18" charset="0"/>
              </a:rPr>
              <a:t>:</a:t>
            </a:r>
            <a:endParaRPr lang="en-US" sz="3200" dirty="0">
              <a:solidFill>
                <a:srgbClr val="FFFFFF"/>
              </a:solidFill>
              <a:latin typeface="Times New Roman" panose="02020603050405020304" pitchFamily="18" charset="0"/>
            </a:endParaRPr>
          </a:p>
          <a:p>
            <a:pPr marL="514350" indent="-514350">
              <a:buSzPts val="2000"/>
              <a:buFont typeface="+mj-lt"/>
              <a:buAutoNum type="arabicPeriod" startAt="4"/>
            </a:pPr>
            <a:r>
              <a:rPr lang="en-US" sz="3200" b="1" dirty="0">
                <a:solidFill>
                  <a:srgbClr val="FFFFFF"/>
                </a:solidFill>
                <a:latin typeface="Times New Roman" panose="02020603050405020304" pitchFamily="18" charset="0"/>
              </a:rPr>
              <a:t>Subrogation</a:t>
            </a:r>
            <a:r>
              <a:rPr lang="en-US" sz="3200" dirty="0">
                <a:solidFill>
                  <a:srgbClr val="FFFFFF"/>
                </a:solidFill>
                <a:latin typeface="Times New Roman" panose="02020603050405020304" pitchFamily="18" charset="0"/>
              </a:rPr>
              <a:t>: After compensating the policyholder for a loss, the insurer has the right to take legal action to recover the amount from the party responsible for the loss.</a:t>
            </a:r>
          </a:p>
          <a:p>
            <a:pPr marL="514350" indent="-514350">
              <a:buSzPts val="2000"/>
              <a:buFont typeface="+mj-lt"/>
              <a:buAutoNum type="arabicPeriod" startAt="4"/>
            </a:pPr>
            <a:r>
              <a:rPr lang="en-US" sz="3200" b="1" dirty="0">
                <a:solidFill>
                  <a:srgbClr val="FFFFFF"/>
                </a:solidFill>
                <a:latin typeface="Times New Roman" panose="02020603050405020304" pitchFamily="18" charset="0"/>
              </a:rPr>
              <a:t>Contribution</a:t>
            </a:r>
            <a:r>
              <a:rPr lang="en-US" sz="3200" dirty="0">
                <a:solidFill>
                  <a:srgbClr val="FFFFFF"/>
                </a:solidFill>
                <a:latin typeface="Times New Roman" panose="02020603050405020304" pitchFamily="18" charset="0"/>
              </a:rPr>
              <a:t>: If a policyholder has multiple insurance policies covering the same risk, the insurers will share the compensation proportionally.</a:t>
            </a:r>
          </a:p>
          <a:p>
            <a:pPr marL="514350" indent="-514350">
              <a:buSzPts val="2000"/>
              <a:buFont typeface="+mj-lt"/>
              <a:buAutoNum type="arabicPeriod" startAt="4"/>
            </a:pPr>
            <a:r>
              <a:rPr lang="en-US" sz="3200" b="1" dirty="0">
                <a:solidFill>
                  <a:srgbClr val="FFFFFF"/>
                </a:solidFill>
                <a:latin typeface="Times New Roman" panose="02020603050405020304" pitchFamily="18" charset="0"/>
              </a:rPr>
              <a:t>Loss Minimization</a:t>
            </a:r>
            <a:r>
              <a:rPr lang="en-US" sz="3200" dirty="0">
                <a:solidFill>
                  <a:srgbClr val="FFFFFF"/>
                </a:solidFill>
                <a:latin typeface="Times New Roman" panose="02020603050405020304" pitchFamily="18" charset="0"/>
              </a:rPr>
              <a:t>: The insured must take reasonable steps to prevent loss or damage to the insured property, thereby reducing risk.</a:t>
            </a:r>
          </a:p>
          <a:p>
            <a:endParaRPr lang="en-US" sz="2400" dirty="0" smtClean="0">
              <a:latin typeface="Times New Roman" panose="02020603050405020304" pitchFamily="18" charset="0"/>
              <a:cs typeface="Times New Roman" panose="02020603050405020304" pitchFamily="18" charset="0"/>
            </a:endParaRPr>
          </a:p>
        </p:txBody>
      </p:sp>
      <p:sp>
        <p:nvSpPr>
          <p:cNvPr id="8" name="Rectangle 7"/>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760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pPr algn="l"/>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br>
              <a:rPr lang="fr-FR" b="1" dirty="0">
                <a:latin typeface="Times New Roman" panose="02020603050405020304" pitchFamily="18" charset="0"/>
                <a:cs typeface="Times New Roman" panose="02020603050405020304" pitchFamily="18" charset="0"/>
              </a:rPr>
            </a:br>
            <a:r>
              <a:rPr lang="fr-FR" b="1" dirty="0" err="1">
                <a:latin typeface="Times New Roman" panose="02020603050405020304" pitchFamily="18" charset="0"/>
                <a:cs typeface="Times New Roman" panose="02020603050405020304" pitchFamily="18" charset="0"/>
              </a:rPr>
              <a:t>Features</a:t>
            </a:r>
            <a:r>
              <a:rPr lang="fr-FR" b="1" dirty="0">
                <a:latin typeface="Times New Roman" panose="02020603050405020304" pitchFamily="18" charset="0"/>
                <a:cs typeface="Times New Roman" panose="02020603050405020304" pitchFamily="18" charset="0"/>
              </a:rPr>
              <a:t> </a:t>
            </a:r>
            <a:r>
              <a:rPr lang="ar-DZ" b="1" dirty="0">
                <a:latin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and </a:t>
            </a:r>
            <a:r>
              <a:rPr lang="fr-FR" b="1" dirty="0" err="1">
                <a:latin typeface="Times New Roman" panose="02020603050405020304" pitchFamily="18" charset="0"/>
                <a:cs typeface="Times New Roman" panose="02020603050405020304" pitchFamily="18" charset="0"/>
              </a:rPr>
              <a:t>Pillars</a:t>
            </a:r>
            <a:r>
              <a:rPr lang="fr-FR" b="1" dirty="0">
                <a:latin typeface="Times New Roman" panose="02020603050405020304" pitchFamily="18" charset="0"/>
                <a:cs typeface="Times New Roman" panose="02020603050405020304" pitchFamily="18" charset="0"/>
              </a:rPr>
              <a:t> of </a:t>
            </a:r>
            <a:r>
              <a:rPr lang="fr-FR" b="1" dirty="0" err="1">
                <a:latin typeface="Times New Roman" panose="02020603050405020304" pitchFamily="18" charset="0"/>
                <a:cs typeface="Times New Roman" panose="02020603050405020304" pitchFamily="18" charset="0"/>
              </a:rPr>
              <a:t>Insurance</a:t>
            </a:r>
            <a:endParaRPr lang="fr-FR" b="1" dirty="0"/>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2" name="Rectangle 1"/>
          <p:cNvSpPr/>
          <p:nvPr/>
        </p:nvSpPr>
        <p:spPr>
          <a:xfrm>
            <a:off x="10543087" y="1109031"/>
            <a:ext cx="1745029" cy="369332"/>
          </a:xfrm>
          <a:prstGeom prst="rect">
            <a:avLst/>
          </a:prstGeom>
        </p:spPr>
        <p:txBody>
          <a:bodyPr wrap="none">
            <a:spAutoFit/>
          </a:bodyPr>
          <a:lstStyle/>
          <a:p>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p>
        </p:txBody>
      </p:sp>
      <p:pic>
        <p:nvPicPr>
          <p:cNvPr id="2050" name="Picture 2" descr="https://i.ytimg.com/vi/u3b7eVKL9vs/maxresdefaul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799" y="1957589"/>
            <a:ext cx="7930121" cy="490041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
        <p:nvSpPr>
          <p:cNvPr id="3" name="Rectangle 2"/>
          <p:cNvSpPr/>
          <p:nvPr/>
        </p:nvSpPr>
        <p:spPr>
          <a:xfrm>
            <a:off x="218939" y="25758"/>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92740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The fifth Topic The Importance and significance of Insurance:</a:t>
            </a:r>
            <a:r>
              <a:rPr lang="en-US" b="1" dirty="0"/>
              <a:t/>
            </a:r>
            <a:br>
              <a:rPr lang="en-US" b="1" dirty="0"/>
            </a:br>
            <a:endParaRPr lang="fr-FR" dirty="0"/>
          </a:p>
        </p:txBody>
      </p:sp>
      <p:sp>
        <p:nvSpPr>
          <p:cNvPr id="5" name="Rectangle 4"/>
          <p:cNvSpPr/>
          <p:nvPr/>
        </p:nvSpPr>
        <p:spPr>
          <a:xfrm>
            <a:off x="10586918" y="1109031"/>
            <a:ext cx="1704634" cy="369332"/>
          </a:xfrm>
          <a:prstGeom prst="rect">
            <a:avLst/>
          </a:prstGeom>
        </p:spPr>
        <p:txBody>
          <a:bodyPr wrap="none">
            <a:spAutoFit/>
          </a:bodyPr>
          <a:lstStyle/>
          <a:p>
            <a:pPr algn="ctr" rtl="1"/>
            <a:r>
              <a:rPr lang="fr-FR" b="1" dirty="0" smtClean="0">
                <a:latin typeface="Times New Roman" panose="02020603050405020304" pitchFamily="18" charset="0"/>
                <a:cs typeface="Times New Roman" panose="02020603050405020304" pitchFamily="18" charset="0"/>
              </a:rPr>
              <a:t>The </a:t>
            </a:r>
            <a:r>
              <a:rPr lang="fr-FR" b="1" dirty="0" err="1" smtClean="0">
                <a:latin typeface="Times New Roman" panose="02020603050405020304" pitchFamily="18" charset="0"/>
                <a:cs typeface="Times New Roman" panose="02020603050405020304" pitchFamily="18" charset="0"/>
              </a:rPr>
              <a:t>fifth</a:t>
            </a:r>
            <a:r>
              <a:rPr lang="fr-FR" b="1" dirty="0" smtClean="0">
                <a:latin typeface="Times New Roman" panose="02020603050405020304" pitchFamily="18" charset="0"/>
                <a:cs typeface="Times New Roman" panose="02020603050405020304" pitchFamily="18" charset="0"/>
              </a:rPr>
              <a:t> Topic</a:t>
            </a:r>
            <a:r>
              <a:rPr lang="ar-DZ" b="1" dirty="0" smtClean="0">
                <a:latin typeface="Times New Roman" panose="02020603050405020304" pitchFamily="18" charset="0"/>
                <a:cs typeface="Times New Roman" panose="02020603050405020304" pitchFamily="18" charset="0"/>
              </a:rPr>
              <a:t> </a:t>
            </a:r>
            <a:endParaRPr lang="fr-FR" b="1" dirty="0">
              <a:latin typeface="Times New Roman" panose="02020603050405020304" pitchFamily="18" charset="0"/>
              <a:cs typeface="Times New Roman" panose="02020603050405020304" pitchFamily="18" charset="0"/>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79347" y="2088634"/>
            <a:ext cx="12033305" cy="1200329"/>
          </a:xfrm>
          <a:prstGeom prst="rect">
            <a:avLst/>
          </a:prstGeom>
        </p:spPr>
        <p:txBody>
          <a:bodyPr wrap="square">
            <a:spAutoFit/>
          </a:bodyPr>
          <a:lstStyle/>
          <a:p>
            <a:pPr lvl="0" algn="r" rtl="1"/>
            <a:endParaRPr lang="ar-DZ" b="1" dirty="0"/>
          </a:p>
          <a:p>
            <a:pPr lvl="0" algn="r" rtl="1"/>
            <a:endParaRPr lang="ar-DZ" b="1" dirty="0" smtClean="0"/>
          </a:p>
          <a:p>
            <a:pPr lvl="0" algn="r" rtl="1"/>
            <a:endParaRPr lang="ar-DZ" b="1" dirty="0"/>
          </a:p>
          <a:p>
            <a:pPr lvl="0" algn="r" rtl="1"/>
            <a:r>
              <a:rPr lang="ar-DZ" b="1" dirty="0" smtClean="0"/>
              <a:t> </a:t>
            </a:r>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177044"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27643" y="1834166"/>
            <a:ext cx="11936712" cy="5324535"/>
          </a:xfrm>
          <a:prstGeom prst="rect">
            <a:avLst/>
          </a:prstGeom>
        </p:spPr>
        <p:txBody>
          <a:bodyPr wrap="square">
            <a:spAutoFit/>
          </a:bodyPr>
          <a:lstStyle/>
          <a:p>
            <a:pPr lvl="0" algn="r" rtl="1"/>
            <a:endParaRPr lang="ar-DZ" sz="2400" dirty="0">
              <a:solidFill>
                <a:schemeClr val="bg1"/>
              </a:solidFill>
            </a:endParaRPr>
          </a:p>
          <a:p>
            <a:pPr marL="457200" indent="-457200">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The importance of insurance from an economic and commercial perspective includes the following points</a:t>
            </a:r>
            <a:r>
              <a:rPr lang="en-US" sz="2400" dirty="0">
                <a:latin typeface="Times New Roman" panose="02020603050405020304" pitchFamily="18" charset="0"/>
                <a:cs typeface="Times New Roman" panose="02020603050405020304" pitchFamily="18" charset="0"/>
              </a:rPr>
              <a:t>:</a:t>
            </a:r>
          </a:p>
          <a:p>
            <a:pPr marL="457200" indent="-457200">
              <a:buFont typeface="+mj-lt"/>
              <a:buAutoNum type="arabicPeriod"/>
            </a:pPr>
            <a:r>
              <a:rPr lang="en-US" sz="2400" b="1" dirty="0">
                <a:latin typeface="Times New Roman" panose="02020603050405020304" pitchFamily="18" charset="0"/>
                <a:cs typeface="Times New Roman" panose="02020603050405020304" pitchFamily="18" charset="0"/>
              </a:rPr>
              <a:t>Risk Management</a:t>
            </a:r>
            <a:r>
              <a:rPr lang="en-US" sz="2400" dirty="0">
                <a:latin typeface="Times New Roman" panose="02020603050405020304" pitchFamily="18" charset="0"/>
                <a:cs typeface="Times New Roman" panose="02020603050405020304" pitchFamily="18" charset="0"/>
              </a:rPr>
              <a:t>: Insurance helps individuals and businesses manage risks by providing financial protection against unforeseen events, reducing the potential financial impact of losses.</a:t>
            </a:r>
          </a:p>
          <a:p>
            <a:pPr marL="457200" indent="-457200">
              <a:buFont typeface="+mj-lt"/>
              <a:buAutoNum type="arabicPeriod"/>
            </a:pPr>
            <a:r>
              <a:rPr lang="en-US" sz="2400" b="1" dirty="0">
                <a:latin typeface="Times New Roman" panose="02020603050405020304" pitchFamily="18" charset="0"/>
                <a:cs typeface="Times New Roman" panose="02020603050405020304" pitchFamily="18" charset="0"/>
              </a:rPr>
              <a:t>Encourages Investment</a:t>
            </a:r>
            <a:r>
              <a:rPr lang="en-US" sz="2400" dirty="0">
                <a:latin typeface="Times New Roman" panose="02020603050405020304" pitchFamily="18" charset="0"/>
                <a:cs typeface="Times New Roman" panose="02020603050405020304" pitchFamily="18" charset="0"/>
              </a:rPr>
              <a:t>: By mitigating risks, insurance fosters a more secure environment for investment, encouraging businesses to expand and innovate</a:t>
            </a:r>
            <a:r>
              <a:rPr lang="en-US" sz="2400" dirty="0" smtClean="0">
                <a:latin typeface="Times New Roman" panose="02020603050405020304" pitchFamily="18" charset="0"/>
                <a:cs typeface="Times New Roman" panose="02020603050405020304" pitchFamily="18" charset="0"/>
              </a:rPr>
              <a:t>.</a:t>
            </a:r>
            <a:endParaRPr lang="ar-DZ" sz="2400" dirty="0" smtClean="0">
              <a:latin typeface="Times New Roman" panose="02020603050405020304" pitchFamily="18" charset="0"/>
              <a:cs typeface="Times New Roman" panose="02020603050405020304" pitchFamily="18" charset="0"/>
            </a:endParaRPr>
          </a:p>
          <a:p>
            <a:pPr marL="457200" indent="-457200">
              <a:buFont typeface="+mj-lt"/>
              <a:buAutoNum type="arabicPeriod"/>
            </a:pPr>
            <a:r>
              <a:rPr lang="en-US" sz="2400" b="1" dirty="0">
                <a:latin typeface="Times New Roman" panose="02020603050405020304" pitchFamily="18" charset="0"/>
                <a:cs typeface="Times New Roman" panose="02020603050405020304" pitchFamily="18" charset="0"/>
              </a:rPr>
              <a:t>Economic Stability</a:t>
            </a:r>
            <a:r>
              <a:rPr lang="en-US" sz="2400" dirty="0">
                <a:latin typeface="Times New Roman" panose="02020603050405020304" pitchFamily="18" charset="0"/>
                <a:cs typeface="Times New Roman" panose="02020603050405020304" pitchFamily="18" charset="0"/>
              </a:rPr>
              <a:t>: Insurance contributes to overall economic stability by absorbing financial shocks and providing support during crises, which helps maintain consumer and business confidence</a:t>
            </a:r>
            <a:r>
              <a:rPr lang="en-US" sz="2400" dirty="0" smtClean="0">
                <a:latin typeface="Times New Roman" panose="02020603050405020304" pitchFamily="18" charset="0"/>
                <a:cs typeface="Times New Roman" panose="02020603050405020304" pitchFamily="18" charset="0"/>
              </a:rPr>
              <a:t>.</a:t>
            </a:r>
            <a:endParaRPr lang="ar-DZ" sz="2400" dirty="0" smtClean="0">
              <a:latin typeface="Times New Roman" panose="02020603050405020304" pitchFamily="18" charset="0"/>
              <a:cs typeface="Times New Roman" panose="02020603050405020304" pitchFamily="18" charset="0"/>
            </a:endParaRPr>
          </a:p>
          <a:p>
            <a:endParaRPr lang="en-US" sz="2400" dirty="0"/>
          </a:p>
          <a:p>
            <a:endParaRPr lang="en-US" sz="2400" dirty="0"/>
          </a:p>
          <a:p>
            <a:pPr lvl="0" algn="r" rtl="1"/>
            <a:r>
              <a:rPr lang="ar-SA" sz="2000" dirty="0" smtClean="0"/>
              <a:t> </a:t>
            </a:r>
            <a:endParaRPr lang="en-US" sz="2000" dirty="0"/>
          </a:p>
        </p:txBody>
      </p:sp>
      <p:pic>
        <p:nvPicPr>
          <p:cNvPr id="10" name="صورة 3">
            <a:extLst>
              <a:ext uri="{FF2B5EF4-FFF2-40B4-BE49-F238E27FC236}">
                <a16:creationId xmlns:a16="http://schemas.microsoft.com/office/drawing/2014/main" id="{F6AC5273-449F-4240-973B-859F250018D4}"/>
              </a:ext>
            </a:extLst>
          </p:cNvPr>
          <p:cNvPicPr>
            <a:picLocks noChangeAspect="1"/>
          </p:cNvPicPr>
          <p:nvPr/>
        </p:nvPicPr>
        <p:blipFill>
          <a:blip r:embed="rId2"/>
          <a:stretch>
            <a:fillRect/>
          </a:stretch>
        </p:blipFill>
        <p:spPr>
          <a:xfrm>
            <a:off x="10294182" y="5742438"/>
            <a:ext cx="1897818" cy="1138691"/>
          </a:xfrm>
          <a:prstGeom prst="rect">
            <a:avLst/>
          </a:prstGeom>
        </p:spPr>
      </p:pic>
      <p:sp>
        <p:nvSpPr>
          <p:cNvPr id="9" name="Rectangle 8"/>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92324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249964" y="668364"/>
            <a:ext cx="9613861" cy="1080938"/>
          </a:xfrm>
        </p:spPr>
        <p:txBody>
          <a:bodyPr/>
          <a:lstStyle/>
          <a:p>
            <a:r>
              <a:rPr lang="en-US" b="1" dirty="0">
                <a:latin typeface="Times New Roman" panose="02020603050405020304" pitchFamily="18" charset="0"/>
                <a:cs typeface="Times New Roman" panose="02020603050405020304" pitchFamily="18" charset="0"/>
              </a:rPr>
              <a:t>The fifth Topic The Importance and significance of Insurance:</a:t>
            </a:r>
            <a:endParaRPr lang="fr-FR" dirty="0"/>
          </a:p>
        </p:txBody>
      </p:sp>
      <p:sp>
        <p:nvSpPr>
          <p:cNvPr id="5" name="Rectangle 4"/>
          <p:cNvSpPr/>
          <p:nvPr/>
        </p:nvSpPr>
        <p:spPr>
          <a:xfrm>
            <a:off x="10746575" y="1109031"/>
            <a:ext cx="1385316" cy="369332"/>
          </a:xfrm>
          <a:prstGeom prst="rect">
            <a:avLst/>
          </a:prstGeom>
        </p:spPr>
        <p:txBody>
          <a:bodyPr wrap="none">
            <a:spAutoFit/>
          </a:bodyPr>
          <a:lstStyle/>
          <a:p>
            <a:pPr algn="ctr" rtl="1"/>
            <a:r>
              <a:rPr lang="ar-DZ" dirty="0" smtClean="0">
                <a:solidFill>
                  <a:schemeClr val="bg1"/>
                </a:solidFill>
              </a:rPr>
              <a:t>المحور الخامس </a:t>
            </a:r>
            <a:endParaRPr lang="fr-FR" dirty="0">
              <a:solidFill>
                <a:schemeClr val="bg1"/>
              </a:solidFill>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79347" y="2088634"/>
            <a:ext cx="12033305" cy="1200329"/>
          </a:xfrm>
          <a:prstGeom prst="rect">
            <a:avLst/>
          </a:prstGeom>
        </p:spPr>
        <p:txBody>
          <a:bodyPr wrap="square">
            <a:spAutoFit/>
          </a:bodyPr>
          <a:lstStyle/>
          <a:p>
            <a:pPr lvl="0" algn="r" rtl="1"/>
            <a:endParaRPr lang="ar-DZ" b="1" dirty="0"/>
          </a:p>
          <a:p>
            <a:pPr lvl="0" algn="r" rtl="1"/>
            <a:endParaRPr lang="ar-DZ" b="1" dirty="0" smtClean="0"/>
          </a:p>
          <a:p>
            <a:pPr lvl="0" algn="r" rtl="1"/>
            <a:endParaRPr lang="ar-DZ" b="1" dirty="0"/>
          </a:p>
          <a:p>
            <a:pPr lvl="0" algn="r" rtl="1"/>
            <a:r>
              <a:rPr lang="ar-DZ" b="1" dirty="0" smtClean="0"/>
              <a:t> </a:t>
            </a:r>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177044"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79346" y="2020241"/>
            <a:ext cx="12033305" cy="4571417"/>
          </a:xfrm>
          <a:prstGeom prst="rect">
            <a:avLst/>
          </a:prstGeom>
        </p:spPr>
        <p:txBody>
          <a:bodyPr wrap="square">
            <a:spAutoFit/>
          </a:bodyPr>
          <a:lstStyle/>
          <a:p>
            <a:pPr marL="457200" indent="-457200">
              <a:buFont typeface="+mj-lt"/>
              <a:buAutoNum type="arabicPeriod" startAt="4"/>
            </a:pPr>
            <a:r>
              <a:rPr lang="en-US" sz="2400" b="1" dirty="0">
                <a:latin typeface="Times New Roman" panose="02020603050405020304" pitchFamily="18" charset="0"/>
                <a:cs typeface="Times New Roman" panose="02020603050405020304" pitchFamily="18" charset="0"/>
              </a:rPr>
              <a:t>Job Creation</a:t>
            </a:r>
            <a:r>
              <a:rPr lang="en-US" sz="2400" dirty="0">
                <a:latin typeface="Times New Roman" panose="02020603050405020304" pitchFamily="18" charset="0"/>
                <a:cs typeface="Times New Roman" panose="02020603050405020304" pitchFamily="18" charset="0"/>
              </a:rPr>
              <a:t>: The insurance industry itself creates jobs and supports related sectors, contributing to economic growth and employment</a:t>
            </a:r>
            <a:r>
              <a:rPr lang="en-US" sz="2400" dirty="0" smtClean="0">
                <a:latin typeface="Times New Roman" panose="02020603050405020304" pitchFamily="18" charset="0"/>
                <a:cs typeface="Times New Roman" panose="02020603050405020304" pitchFamily="18" charset="0"/>
              </a:rPr>
              <a:t>.</a:t>
            </a:r>
            <a:endParaRPr lang="en-US" sz="2400" b="1" dirty="0" smtClean="0">
              <a:latin typeface="Times New Roman" panose="02020603050405020304" pitchFamily="18" charset="0"/>
              <a:cs typeface="Times New Roman" panose="02020603050405020304" pitchFamily="18" charset="0"/>
            </a:endParaRPr>
          </a:p>
          <a:p>
            <a:pPr marL="457200" indent="-457200">
              <a:buFont typeface="+mj-lt"/>
              <a:buAutoNum type="arabicPeriod" startAt="4"/>
            </a:pPr>
            <a:r>
              <a:rPr lang="en-US" sz="2400" b="1" dirty="0" smtClean="0">
                <a:latin typeface="Times New Roman" panose="02020603050405020304" pitchFamily="18" charset="0"/>
                <a:cs typeface="Times New Roman" panose="02020603050405020304" pitchFamily="18" charset="0"/>
              </a:rPr>
              <a:t>Capital </a:t>
            </a:r>
            <a:r>
              <a:rPr lang="en-US" sz="2400" b="1" dirty="0">
                <a:latin typeface="Times New Roman" panose="02020603050405020304" pitchFamily="18" charset="0"/>
                <a:cs typeface="Times New Roman" panose="02020603050405020304" pitchFamily="18" charset="0"/>
              </a:rPr>
              <a:t>Accumulation</a:t>
            </a:r>
            <a:r>
              <a:rPr lang="en-US" sz="2400" dirty="0">
                <a:latin typeface="Times New Roman" panose="02020603050405020304" pitchFamily="18" charset="0"/>
                <a:cs typeface="Times New Roman" panose="02020603050405020304" pitchFamily="18" charset="0"/>
              </a:rPr>
              <a:t>: Insurance companies collect premiums and invest them, creating capital that can be used for various economic activities, including funding infrastructure projects.</a:t>
            </a:r>
          </a:p>
          <a:p>
            <a:pPr marL="457200" indent="-457200">
              <a:buFont typeface="+mj-lt"/>
              <a:buAutoNum type="arabicPeriod" startAt="4"/>
            </a:pPr>
            <a:r>
              <a:rPr lang="en-US" sz="2400" b="1" dirty="0">
                <a:latin typeface="Times New Roman" panose="02020603050405020304" pitchFamily="18" charset="0"/>
                <a:cs typeface="Times New Roman" panose="02020603050405020304" pitchFamily="18" charset="0"/>
              </a:rPr>
              <a:t>Consumer Protection</a:t>
            </a:r>
            <a:r>
              <a:rPr lang="en-US" sz="2400" dirty="0">
                <a:latin typeface="Times New Roman" panose="02020603050405020304" pitchFamily="18" charset="0"/>
                <a:cs typeface="Times New Roman" panose="02020603050405020304" pitchFamily="18" charset="0"/>
              </a:rPr>
              <a:t>: Insurance provides individuals and businesses with a safety net, protecting their assets and livelihoods, which contributes to a more stable economy.</a:t>
            </a:r>
          </a:p>
          <a:p>
            <a:pPr marL="457200" indent="-457200">
              <a:buFont typeface="+mj-lt"/>
              <a:buAutoNum type="arabicPeriod" startAt="4"/>
            </a:pPr>
            <a:r>
              <a:rPr lang="en-US" sz="2400" b="1" dirty="0">
                <a:latin typeface="Times New Roman" panose="02020603050405020304" pitchFamily="18" charset="0"/>
                <a:cs typeface="Times New Roman" panose="02020603050405020304" pitchFamily="18" charset="0"/>
              </a:rPr>
              <a:t>Enhances Trade</a:t>
            </a:r>
            <a:r>
              <a:rPr lang="en-US" sz="2400" dirty="0">
                <a:latin typeface="Times New Roman" panose="02020603050405020304" pitchFamily="18" charset="0"/>
                <a:cs typeface="Times New Roman" panose="02020603050405020304" pitchFamily="18" charset="0"/>
              </a:rPr>
              <a:t>: In international trade, insurance is crucial for covering risks related to transportation, credit, and political instability, facilitating smoother business transactions.</a:t>
            </a:r>
          </a:p>
          <a:p>
            <a:pPr marL="457200" indent="-457200">
              <a:buFont typeface="+mj-lt"/>
              <a:buAutoNum type="arabicPeriod" startAt="4"/>
            </a:pPr>
            <a:r>
              <a:rPr lang="en-US" sz="2400" b="1" dirty="0">
                <a:latin typeface="Times New Roman" panose="02020603050405020304" pitchFamily="18" charset="0"/>
                <a:cs typeface="Times New Roman" panose="02020603050405020304" pitchFamily="18" charset="0"/>
              </a:rPr>
              <a:t>Promotes Social Welfare</a:t>
            </a:r>
            <a:r>
              <a:rPr lang="en-US" sz="2400" dirty="0">
                <a:latin typeface="Times New Roman" panose="02020603050405020304" pitchFamily="18" charset="0"/>
                <a:cs typeface="Times New Roman" panose="02020603050405020304" pitchFamily="18" charset="0"/>
              </a:rPr>
              <a:t>: Insurance contributes to social welfare by providing coverage for health, life, and property, improving the quality of life for individuals and communities.</a:t>
            </a:r>
          </a:p>
          <a:p>
            <a:pPr marL="457200" lvl="0" indent="-457200" algn="r" rtl="1">
              <a:buFont typeface="+mj-lt"/>
              <a:buAutoNum type="arabicPeriod" startAt="4"/>
            </a:pPr>
            <a:r>
              <a:rPr lang="ar-SA" sz="2000" dirty="0" smtClean="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pic>
        <p:nvPicPr>
          <p:cNvPr id="9" name="صورة 1">
            <a:extLst>
              <a:ext uri="{FF2B5EF4-FFF2-40B4-BE49-F238E27FC236}">
                <a16:creationId xmlns:a16="http://schemas.microsoft.com/office/drawing/2014/main" id="{29731023-83D4-4ADC-BD8F-0A4B1BD765B0}"/>
              </a:ext>
            </a:extLst>
          </p:cNvPr>
          <p:cNvPicPr>
            <a:picLocks noChangeAspect="1"/>
          </p:cNvPicPr>
          <p:nvPr/>
        </p:nvPicPr>
        <p:blipFill rotWithShape="1">
          <a:blip r:embed="rId2"/>
          <a:srcRect l="23369" r="22445" b="632"/>
          <a:stretch/>
        </p:blipFill>
        <p:spPr>
          <a:xfrm>
            <a:off x="10232320" y="53343"/>
            <a:ext cx="1880331" cy="1539944"/>
          </a:xfrm>
          <a:prstGeom prst="rect">
            <a:avLst/>
          </a:prstGeom>
        </p:spPr>
      </p:pic>
      <p:sp>
        <p:nvSpPr>
          <p:cNvPr id="10" name="Rectangle 9"/>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91627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pPr rtl="1"/>
            <a:r>
              <a:rPr lang="en-US" b="1" dirty="0">
                <a:latin typeface="Times New Roman" panose="02020603050405020304" pitchFamily="18" charset="0"/>
                <a:cs typeface="Times New Roman" panose="02020603050405020304" pitchFamily="18" charset="0"/>
              </a:rPr>
              <a:t>The Sixth </a:t>
            </a:r>
            <a:r>
              <a:rPr lang="fr-FR" b="1" dirty="0" smtClean="0">
                <a:latin typeface="Times New Roman" panose="02020603050405020304" pitchFamily="18" charset="0"/>
                <a:cs typeface="Times New Roman" panose="02020603050405020304" pitchFamily="18" charset="0"/>
              </a:rPr>
              <a:t>topic</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Insurance and Social Security Organizations</a:t>
            </a:r>
            <a:endParaRPr lang="fr-FR" b="1" dirty="0">
              <a:latin typeface="Times New Roman" panose="02020603050405020304" pitchFamily="18" charset="0"/>
              <a:cs typeface="Times New Roman" panose="02020603050405020304" pitchFamily="18" charset="0"/>
            </a:endParaRPr>
          </a:p>
        </p:txBody>
      </p:sp>
      <p:sp>
        <p:nvSpPr>
          <p:cNvPr id="5" name="Rectangle 4"/>
          <p:cNvSpPr/>
          <p:nvPr/>
        </p:nvSpPr>
        <p:spPr>
          <a:xfrm>
            <a:off x="10564635" y="1109031"/>
            <a:ext cx="1749197" cy="369332"/>
          </a:xfrm>
          <a:prstGeom prst="rect">
            <a:avLst/>
          </a:prstGeom>
        </p:spPr>
        <p:txBody>
          <a:bodyPr wrap="none">
            <a:spAutoFit/>
          </a:bodyPr>
          <a:lstStyle/>
          <a:p>
            <a:pPr algn="ctr" rtl="1"/>
            <a:r>
              <a:rPr lang="en-US" b="1" dirty="0">
                <a:solidFill>
                  <a:schemeClr val="bg1"/>
                </a:solidFill>
                <a:latin typeface="Times New Roman" panose="02020603050405020304" pitchFamily="18" charset="0"/>
                <a:cs typeface="Times New Roman" panose="02020603050405020304" pitchFamily="18" charset="0"/>
              </a:rPr>
              <a:t>The Sixth </a:t>
            </a:r>
            <a:r>
              <a:rPr lang="fr-FR" b="1" dirty="0">
                <a:solidFill>
                  <a:schemeClr val="bg1"/>
                </a:solidFill>
                <a:latin typeface="Times New Roman" panose="02020603050405020304" pitchFamily="18" charset="0"/>
                <a:cs typeface="Times New Roman" panose="02020603050405020304" pitchFamily="18" charset="0"/>
              </a:rPr>
              <a:t>topic</a:t>
            </a:r>
            <a:r>
              <a:rPr lang="ar-DZ" dirty="0" smtClean="0">
                <a:solidFill>
                  <a:schemeClr val="bg1"/>
                </a:solidFill>
              </a:rPr>
              <a:t> </a:t>
            </a:r>
            <a:endParaRPr lang="fr-FR" dirty="0">
              <a:solidFill>
                <a:schemeClr val="bg1"/>
              </a:solidFill>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79347" y="2088634"/>
            <a:ext cx="12033305" cy="1200329"/>
          </a:xfrm>
          <a:prstGeom prst="rect">
            <a:avLst/>
          </a:prstGeom>
        </p:spPr>
        <p:txBody>
          <a:bodyPr wrap="square">
            <a:spAutoFit/>
          </a:bodyPr>
          <a:lstStyle/>
          <a:p>
            <a:pPr lvl="0" algn="r" rtl="1"/>
            <a:endParaRPr lang="ar-DZ" b="1" dirty="0"/>
          </a:p>
          <a:p>
            <a:pPr lvl="0" algn="r" rtl="1"/>
            <a:endParaRPr lang="ar-DZ" b="1" dirty="0" smtClean="0"/>
          </a:p>
          <a:p>
            <a:pPr lvl="0" algn="r" rtl="1"/>
            <a:endParaRPr lang="ar-DZ" b="1" dirty="0"/>
          </a:p>
          <a:p>
            <a:pPr lvl="0" algn="r" rtl="1"/>
            <a:r>
              <a:rPr lang="ar-DZ" b="1" dirty="0" smtClean="0"/>
              <a:t> </a:t>
            </a:r>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177044"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72893" y="2045001"/>
            <a:ext cx="12112652" cy="4278094"/>
          </a:xfrm>
          <a:prstGeom prst="rect">
            <a:avLst/>
          </a:prstGeom>
        </p:spPr>
        <p:txBody>
          <a:bodyPr wrap="square">
            <a:spAutoFit/>
          </a:bodyPr>
          <a:lstStyle/>
          <a:p>
            <a:r>
              <a:rPr lang="en-US" sz="2800" b="1" u="sng" dirty="0" smtClean="0">
                <a:latin typeface="Times New Roman" panose="02020603050405020304" pitchFamily="18" charset="0"/>
                <a:cs typeface="Times New Roman" panose="02020603050405020304" pitchFamily="18" charset="0"/>
              </a:rPr>
              <a:t>Insurance Organizations</a:t>
            </a:r>
            <a:r>
              <a:rPr lang="fr-FR" sz="2800" b="1" u="sng" dirty="0" smtClean="0">
                <a:latin typeface="Times New Roman" panose="02020603050405020304" pitchFamily="18" charset="0"/>
                <a:cs typeface="Times New Roman" panose="02020603050405020304" pitchFamily="18" charset="0"/>
              </a:rPr>
              <a:t>:</a:t>
            </a:r>
            <a:r>
              <a:rPr lang="en-US" sz="2400" b="1" dirty="0" smtClean="0">
                <a:latin typeface="Times New Roman" panose="02020603050405020304" pitchFamily="18" charset="0"/>
                <a:cs typeface="Times New Roman" panose="02020603050405020304" pitchFamily="18" charset="0"/>
              </a:rPr>
              <a:t>refer </a:t>
            </a:r>
            <a:r>
              <a:rPr lang="en-US" sz="2400" b="1" dirty="0">
                <a:latin typeface="Times New Roman" panose="02020603050405020304" pitchFamily="18" charset="0"/>
                <a:cs typeface="Times New Roman" panose="02020603050405020304" pitchFamily="18" charset="0"/>
              </a:rPr>
              <a:t>to entities or companies that provide various types of insurance policies to individuals, businesses, and other organizations. </a:t>
            </a:r>
            <a:endParaRPr lang="en-US" sz="2400" b="1" dirty="0" smtClean="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These </a:t>
            </a:r>
            <a:r>
              <a:rPr lang="en-US" sz="2400" b="1" dirty="0">
                <a:latin typeface="Times New Roman" panose="02020603050405020304" pitchFamily="18" charset="0"/>
                <a:cs typeface="Times New Roman" panose="02020603050405020304" pitchFamily="18" charset="0"/>
              </a:rPr>
              <a:t>organizations offer financial protection against specific risks, such as health issues, accidents, property damage, or death, in exchange for regular premium payments</a:t>
            </a:r>
            <a:r>
              <a:rPr lang="en-US" sz="2400" b="1" dirty="0" smtClean="0">
                <a:latin typeface="Times New Roman" panose="02020603050405020304" pitchFamily="18" charset="0"/>
                <a:cs typeface="Times New Roman" panose="02020603050405020304" pitchFamily="18" charset="0"/>
              </a:rPr>
              <a:t>.</a:t>
            </a:r>
          </a:p>
          <a:p>
            <a:r>
              <a:rPr lang="en-US" sz="2800" b="1" u="sng" dirty="0" smtClean="0">
                <a:latin typeface="Times New Roman" panose="02020603050405020304" pitchFamily="18" charset="0"/>
                <a:cs typeface="Times New Roman" panose="02020603050405020304" pitchFamily="18" charset="0"/>
              </a:rPr>
              <a:t> </a:t>
            </a:r>
            <a:r>
              <a:rPr lang="en-US" sz="2800" b="1" u="sng" dirty="0">
                <a:latin typeface="Times New Roman" panose="02020603050405020304" pitchFamily="18" charset="0"/>
                <a:cs typeface="Times New Roman" panose="02020603050405020304" pitchFamily="18" charset="0"/>
              </a:rPr>
              <a:t>Types of Insurance </a:t>
            </a:r>
            <a:r>
              <a:rPr lang="en-US" sz="2800" b="1" u="sng" dirty="0" smtClean="0">
                <a:latin typeface="Times New Roman" panose="02020603050405020304" pitchFamily="18" charset="0"/>
                <a:cs typeface="Times New Roman" panose="02020603050405020304" pitchFamily="18" charset="0"/>
              </a:rPr>
              <a:t>Organizations:</a:t>
            </a:r>
          </a:p>
          <a:p>
            <a:pPr marL="342900" indent="-342900">
              <a:buFontTx/>
              <a:buChar char="-"/>
            </a:pPr>
            <a:r>
              <a:rPr lang="en-US" sz="2400" b="1" dirty="0" smtClean="0">
                <a:latin typeface="Times New Roman" panose="02020603050405020304" pitchFamily="18" charset="0"/>
                <a:cs typeface="Times New Roman" panose="02020603050405020304" pitchFamily="18" charset="0"/>
              </a:rPr>
              <a:t>Life </a:t>
            </a:r>
            <a:r>
              <a:rPr lang="en-US" sz="2400" b="1" dirty="0">
                <a:latin typeface="Times New Roman" panose="02020603050405020304" pitchFamily="18" charset="0"/>
                <a:cs typeface="Times New Roman" panose="02020603050405020304" pitchFamily="18" charset="0"/>
              </a:rPr>
              <a:t>Insurance Companies: Provide coverage for life-related risks, paying out benefits to beneficiaries in the event of death or after a specified period</a:t>
            </a:r>
            <a:r>
              <a:rPr lang="en-US" sz="2400" b="1" dirty="0" smtClean="0">
                <a:latin typeface="Times New Roman" panose="02020603050405020304" pitchFamily="18" charset="0"/>
                <a:cs typeface="Times New Roman" panose="02020603050405020304" pitchFamily="18" charset="0"/>
              </a:rPr>
              <a:t>.</a:t>
            </a:r>
          </a:p>
          <a:p>
            <a:pPr marL="342900" indent="-342900">
              <a:buFontTx/>
              <a:buChar char="-"/>
            </a:pPr>
            <a:r>
              <a:rPr lang="en-US" sz="2400" b="1" dirty="0" smtClean="0">
                <a:latin typeface="Times New Roman" panose="02020603050405020304" pitchFamily="18" charset="0"/>
                <a:cs typeface="Times New Roman" panose="02020603050405020304" pitchFamily="18" charset="0"/>
              </a:rPr>
              <a:t>Health </a:t>
            </a:r>
            <a:r>
              <a:rPr lang="en-US" sz="2400" b="1" dirty="0">
                <a:latin typeface="Times New Roman" panose="02020603050405020304" pitchFamily="18" charset="0"/>
                <a:cs typeface="Times New Roman" panose="02020603050405020304" pitchFamily="18" charset="0"/>
              </a:rPr>
              <a:t>Insurance Companies: Offer policies that cover medical expenses and healthcare </a:t>
            </a:r>
            <a:r>
              <a:rPr lang="en-US" sz="2400" b="1" dirty="0" err="1">
                <a:latin typeface="Times New Roman" panose="02020603050405020304" pitchFamily="18" charset="0"/>
                <a:cs typeface="Times New Roman" panose="02020603050405020304" pitchFamily="18" charset="0"/>
              </a:rPr>
              <a:t>services.Property</a:t>
            </a:r>
            <a:r>
              <a:rPr lang="en-US" sz="2400" b="1" dirty="0">
                <a:latin typeface="Times New Roman" panose="02020603050405020304" pitchFamily="18" charset="0"/>
                <a:cs typeface="Times New Roman" panose="02020603050405020304" pitchFamily="18" charset="0"/>
              </a:rPr>
              <a:t> and Casualty Insurance Companies: Offer insurance against damage or loss of </a:t>
            </a:r>
            <a:r>
              <a:rPr lang="en-US" sz="2400" b="1" dirty="0" smtClean="0">
                <a:latin typeface="Times New Roman" panose="02020603050405020304" pitchFamily="18" charset="0"/>
                <a:cs typeface="Times New Roman" panose="02020603050405020304" pitchFamily="18" charset="0"/>
              </a:rPr>
              <a:t>property</a:t>
            </a:r>
            <a:r>
              <a:rPr lang="en-US" sz="2400" b="1" dirty="0">
                <a:latin typeface="Times New Roman" panose="02020603050405020304" pitchFamily="18" charset="0"/>
                <a:cs typeface="Times New Roman" panose="02020603050405020304" pitchFamily="18" charset="0"/>
              </a:rPr>
              <a:t>, and provide coverage for risks like accidents, theft, or natural </a:t>
            </a:r>
            <a:r>
              <a:rPr lang="en-US" sz="2400" b="1" dirty="0" smtClean="0">
                <a:latin typeface="Times New Roman" panose="02020603050405020304" pitchFamily="18" charset="0"/>
                <a:cs typeface="Times New Roman" panose="02020603050405020304" pitchFamily="18" charset="0"/>
              </a:rPr>
              <a:t>disasters.</a:t>
            </a:r>
            <a:endParaRPr lang="ar-DZ" sz="2400" b="1" dirty="0" smtClean="0">
              <a:latin typeface="Times New Roman" panose="02020603050405020304" pitchFamily="18" charset="0"/>
              <a:cs typeface="Times New Roman" panose="02020603050405020304" pitchFamily="18" charset="0"/>
            </a:endParaRPr>
          </a:p>
        </p:txBody>
      </p:sp>
      <p:sp>
        <p:nvSpPr>
          <p:cNvPr id="9" name="Rectangle 8"/>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1165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pPr rtl="1"/>
            <a:r>
              <a:rPr lang="en-US" b="1" dirty="0">
                <a:latin typeface="Times New Roman" panose="02020603050405020304" pitchFamily="18" charset="0"/>
                <a:cs typeface="Times New Roman" panose="02020603050405020304" pitchFamily="18" charset="0"/>
              </a:rPr>
              <a:t>The Sixth </a:t>
            </a:r>
            <a:r>
              <a:rPr lang="fr-FR" b="1" dirty="0" smtClean="0">
                <a:latin typeface="Times New Roman" panose="02020603050405020304" pitchFamily="18" charset="0"/>
                <a:cs typeface="Times New Roman" panose="02020603050405020304" pitchFamily="18" charset="0"/>
              </a:rPr>
              <a:t>topic</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Insurance and Social Security Organizations</a:t>
            </a:r>
            <a:endParaRPr lang="fr-FR" b="1" dirty="0">
              <a:latin typeface="Times New Roman" panose="02020603050405020304" pitchFamily="18" charset="0"/>
              <a:cs typeface="Times New Roman" panose="02020603050405020304" pitchFamily="18" charset="0"/>
            </a:endParaRPr>
          </a:p>
        </p:txBody>
      </p:sp>
      <p:sp>
        <p:nvSpPr>
          <p:cNvPr id="5" name="Rectangle 4"/>
          <p:cNvSpPr/>
          <p:nvPr/>
        </p:nvSpPr>
        <p:spPr>
          <a:xfrm>
            <a:off x="10564635" y="1109031"/>
            <a:ext cx="1749197" cy="369332"/>
          </a:xfrm>
          <a:prstGeom prst="rect">
            <a:avLst/>
          </a:prstGeom>
        </p:spPr>
        <p:txBody>
          <a:bodyPr wrap="none">
            <a:spAutoFit/>
          </a:bodyPr>
          <a:lstStyle/>
          <a:p>
            <a:pPr algn="ctr" rtl="1"/>
            <a:r>
              <a:rPr lang="en-US" b="1" dirty="0">
                <a:solidFill>
                  <a:schemeClr val="bg1"/>
                </a:solidFill>
                <a:latin typeface="Times New Roman" panose="02020603050405020304" pitchFamily="18" charset="0"/>
                <a:cs typeface="Times New Roman" panose="02020603050405020304" pitchFamily="18" charset="0"/>
              </a:rPr>
              <a:t>The Sixth </a:t>
            </a:r>
            <a:r>
              <a:rPr lang="fr-FR" b="1" dirty="0">
                <a:solidFill>
                  <a:schemeClr val="bg1"/>
                </a:solidFill>
                <a:latin typeface="Times New Roman" panose="02020603050405020304" pitchFamily="18" charset="0"/>
                <a:cs typeface="Times New Roman" panose="02020603050405020304" pitchFamily="18" charset="0"/>
              </a:rPr>
              <a:t>topic</a:t>
            </a:r>
            <a:r>
              <a:rPr lang="ar-DZ" dirty="0" smtClean="0">
                <a:solidFill>
                  <a:schemeClr val="bg1"/>
                </a:solidFill>
              </a:rPr>
              <a:t> </a:t>
            </a:r>
            <a:endParaRPr lang="fr-FR" dirty="0">
              <a:solidFill>
                <a:schemeClr val="bg1"/>
              </a:solidFill>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79347" y="2088634"/>
            <a:ext cx="12033305" cy="1200329"/>
          </a:xfrm>
          <a:prstGeom prst="rect">
            <a:avLst/>
          </a:prstGeom>
        </p:spPr>
        <p:txBody>
          <a:bodyPr wrap="square">
            <a:spAutoFit/>
          </a:bodyPr>
          <a:lstStyle/>
          <a:p>
            <a:pPr lvl="0" algn="r" rtl="1"/>
            <a:endParaRPr lang="ar-DZ" b="1" dirty="0"/>
          </a:p>
          <a:p>
            <a:pPr lvl="0" algn="r" rtl="1"/>
            <a:endParaRPr lang="ar-DZ" b="1" dirty="0" smtClean="0"/>
          </a:p>
          <a:p>
            <a:pPr lvl="0" algn="r" rtl="1"/>
            <a:endParaRPr lang="ar-DZ" b="1" dirty="0"/>
          </a:p>
          <a:p>
            <a:pPr lvl="0" algn="r" rtl="1"/>
            <a:r>
              <a:rPr lang="ar-DZ" b="1" dirty="0" smtClean="0"/>
              <a:t> </a:t>
            </a:r>
            <a:endParaRPr lang="fr-FR" dirty="0"/>
          </a:p>
        </p:txBody>
      </p:sp>
      <p:sp>
        <p:nvSpPr>
          <p:cNvPr id="8" name="عنصر نائب للمحتوى 2">
            <a:extLst>
              <a:ext uri="{FF2B5EF4-FFF2-40B4-BE49-F238E27FC236}">
                <a16:creationId xmlns:a16="http://schemas.microsoft.com/office/drawing/2014/main" id="{E7711E44-D34C-46ED-AC48-2B07D9942F64}"/>
              </a:ext>
            </a:extLst>
          </p:cNvPr>
          <p:cNvSpPr txBox="1">
            <a:spLocks/>
          </p:cNvSpPr>
          <p:nvPr/>
        </p:nvSpPr>
        <p:spPr>
          <a:xfrm>
            <a:off x="600974" y="2197291"/>
            <a:ext cx="11177044" cy="2088106"/>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lgn="r" rtl="1">
              <a:buNone/>
            </a:pPr>
            <a:endParaRPr lang="ar-DZ" sz="2400" dirty="0" smtClean="0"/>
          </a:p>
          <a:p>
            <a:pPr marL="0" lvl="0" indent="0" algn="r" rtl="1">
              <a:buNone/>
            </a:pPr>
            <a:endParaRPr lang="ar-DZ" sz="2400" dirty="0" smtClean="0">
              <a:solidFill>
                <a:schemeClr val="bg1"/>
              </a:solidFill>
            </a:endParaRPr>
          </a:p>
          <a:p>
            <a:pPr marL="0" lvl="0" indent="0" algn="r" rtl="1">
              <a:buNone/>
            </a:pPr>
            <a:endParaRPr lang="ar-DZ" sz="2400" dirty="0">
              <a:solidFill>
                <a:schemeClr val="bg1"/>
              </a:solidFill>
            </a:endParaRPr>
          </a:p>
          <a:p>
            <a:pPr marL="0" lvl="0" indent="0" algn="r" rtl="1">
              <a:buNone/>
            </a:pPr>
            <a:endParaRPr lang="ar-DZ" sz="2400" dirty="0" smtClean="0">
              <a:solidFill>
                <a:schemeClr val="bg1"/>
              </a:solidFill>
            </a:endParaRPr>
          </a:p>
          <a:p>
            <a:pPr marL="0" indent="0" algn="r" rtl="1">
              <a:buNone/>
            </a:pPr>
            <a:endParaRPr lang="ar-SA" sz="2400" dirty="0">
              <a:solidFill>
                <a:schemeClr val="bg1"/>
              </a:solidFill>
            </a:endParaRPr>
          </a:p>
          <a:p>
            <a:pPr marL="0" indent="0" algn="r" rtl="1">
              <a:buNone/>
            </a:pPr>
            <a:endParaRPr lang="en-US" sz="2400" dirty="0"/>
          </a:p>
          <a:p>
            <a:pPr marL="0" indent="0" algn="r" rtl="1">
              <a:buNone/>
            </a:pPr>
            <a:endParaRPr lang="ar-SA" dirty="0"/>
          </a:p>
          <a:p>
            <a:pPr marL="0" indent="0" algn="r" rtl="1">
              <a:buNone/>
            </a:pPr>
            <a:endParaRPr lang="ar-SA" sz="2400" dirty="0">
              <a:solidFill>
                <a:schemeClr val="bg1"/>
              </a:solidFill>
            </a:endParaRPr>
          </a:p>
          <a:p>
            <a:pPr marL="0" indent="0" algn="r" rtl="1">
              <a:buNone/>
            </a:pPr>
            <a:endParaRPr lang="ar-DZ" sz="2400" dirty="0" smtClean="0">
              <a:solidFill>
                <a:srgbClr val="FFFFFF"/>
              </a:solidFill>
            </a:endParaRPr>
          </a:p>
          <a:p>
            <a:pPr marL="0" indent="0" algn="r" rtl="1">
              <a:buNone/>
            </a:pPr>
            <a:endParaRPr lang="en-US" sz="2400" dirty="0" smtClean="0"/>
          </a:p>
          <a:p>
            <a:pPr marL="0" indent="0" algn="r" rtl="1">
              <a:buFont typeface="Arial" panose="020B0604020202020204" pitchFamily="34" charset="0"/>
              <a:buNone/>
            </a:pPr>
            <a:endParaRPr lang="ar-SA" sz="1700" dirty="0"/>
          </a:p>
        </p:txBody>
      </p:sp>
      <p:sp>
        <p:nvSpPr>
          <p:cNvPr id="2" name="Rectangle 1"/>
          <p:cNvSpPr/>
          <p:nvPr/>
        </p:nvSpPr>
        <p:spPr>
          <a:xfrm>
            <a:off x="133170" y="1992515"/>
            <a:ext cx="12112652" cy="2677656"/>
          </a:xfrm>
          <a:prstGeom prst="rect">
            <a:avLst/>
          </a:prstGeom>
        </p:spPr>
        <p:txBody>
          <a:bodyPr wrap="square">
            <a:spAutoFit/>
          </a:bodyPr>
          <a:lstStyle/>
          <a:p>
            <a:pPr marL="342900" indent="-342900">
              <a:buFontTx/>
              <a:buChar char="-"/>
            </a:pPr>
            <a:r>
              <a:rPr lang="en-US" sz="2400" b="1" dirty="0" smtClean="0">
                <a:latin typeface="Times New Roman" panose="02020603050405020304" pitchFamily="18" charset="0"/>
                <a:cs typeface="Times New Roman" panose="02020603050405020304" pitchFamily="18" charset="0"/>
              </a:rPr>
              <a:t>Reinsurance </a:t>
            </a:r>
            <a:r>
              <a:rPr lang="en-US" sz="2400" b="1" dirty="0">
                <a:latin typeface="Times New Roman" panose="02020603050405020304" pitchFamily="18" charset="0"/>
                <a:cs typeface="Times New Roman" panose="02020603050405020304" pitchFamily="18" charset="0"/>
              </a:rPr>
              <a:t>Companies: These companies provide insurance to other insurance companies to help them manage risk </a:t>
            </a:r>
            <a:r>
              <a:rPr lang="en-US" sz="2400" b="1" dirty="0" err="1">
                <a:latin typeface="Times New Roman" panose="02020603050405020304" pitchFamily="18" charset="0"/>
                <a:cs typeface="Times New Roman" panose="02020603050405020304" pitchFamily="18" charset="0"/>
              </a:rPr>
              <a:t>exposure.Mutual</a:t>
            </a:r>
            <a:r>
              <a:rPr lang="en-US" sz="2400" b="1" dirty="0">
                <a:latin typeface="Times New Roman" panose="02020603050405020304" pitchFamily="18" charset="0"/>
                <a:cs typeface="Times New Roman" panose="02020603050405020304" pitchFamily="18" charset="0"/>
              </a:rPr>
              <a:t> Insurance Companies: Owned by the policyholders, these organizations return profits to members rather than shareholders</a:t>
            </a:r>
            <a:r>
              <a:rPr lang="en-US" sz="2400" b="1" dirty="0" smtClean="0">
                <a:latin typeface="Times New Roman" panose="02020603050405020304" pitchFamily="18" charset="0"/>
                <a:cs typeface="Times New Roman" panose="02020603050405020304" pitchFamily="18" charset="0"/>
              </a:rPr>
              <a:t>.</a:t>
            </a:r>
          </a:p>
          <a:p>
            <a:pPr marL="342900" indent="-342900">
              <a:buFontTx/>
              <a:buChar char="-"/>
            </a:pPr>
            <a:r>
              <a:rPr lang="en-US" sz="2400" b="1" dirty="0" smtClean="0">
                <a:latin typeface="Times New Roman" panose="02020603050405020304" pitchFamily="18" charset="0"/>
                <a:cs typeface="Times New Roman" panose="02020603050405020304" pitchFamily="18" charset="0"/>
              </a:rPr>
              <a:t>Public </a:t>
            </a:r>
            <a:r>
              <a:rPr lang="en-US" sz="2400" b="1" dirty="0">
                <a:latin typeface="Times New Roman" panose="02020603050405020304" pitchFamily="18" charset="0"/>
                <a:cs typeface="Times New Roman" panose="02020603050405020304" pitchFamily="18" charset="0"/>
              </a:rPr>
              <a:t>Insurance Organizations: These are typically government-run organizations that provide mandatory or voluntary insurance, such as social health insurance or unemployment insurance.</a:t>
            </a:r>
            <a:endParaRPr lang="en-US" sz="2400" dirty="0">
              <a:latin typeface="Times New Roman" panose="02020603050405020304" pitchFamily="18" charset="0"/>
              <a:cs typeface="Times New Roman" panose="02020603050405020304" pitchFamily="18" charset="0"/>
            </a:endParaRPr>
          </a:p>
        </p:txBody>
      </p:sp>
      <p:sp>
        <p:nvSpPr>
          <p:cNvPr id="9" name="Rectangle 8"/>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45372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br>
              <a:rPr lang="fr-FR" b="1" dirty="0">
                <a:latin typeface="Times New Roman" panose="02020603050405020304" pitchFamily="18" charset="0"/>
                <a:cs typeface="Times New Roman" panose="02020603050405020304" pitchFamily="18" charset="0"/>
              </a:rPr>
            </a:br>
            <a:r>
              <a:rPr lang="fr-FR" b="1" dirty="0" err="1" smtClean="0">
                <a:latin typeface="Times New Roman" panose="02020603050405020304" pitchFamily="18" charset="0"/>
                <a:cs typeface="Times New Roman" panose="02020603050405020304" pitchFamily="18" charset="0"/>
              </a:rPr>
              <a:t>Features</a:t>
            </a:r>
            <a:r>
              <a:rPr lang="fr-FR" b="1" dirty="0" smtClean="0">
                <a:latin typeface="Times New Roman" panose="02020603050405020304" pitchFamily="18" charset="0"/>
                <a:cs typeface="Times New Roman" panose="02020603050405020304" pitchFamily="18" charset="0"/>
              </a:rPr>
              <a:t> </a:t>
            </a:r>
            <a:r>
              <a:rPr lang="ar-DZ" b="1" dirty="0" smtClean="0">
                <a:latin typeface="Times New Roman" panose="02020603050405020304" pitchFamily="18" charset="0"/>
                <a:cs typeface="Times New Roman" panose="02020603050405020304" pitchFamily="18" charset="0"/>
              </a:rPr>
              <a:t> </a:t>
            </a:r>
            <a:r>
              <a:rPr lang="fr-FR" b="1" dirty="0" smtClean="0">
                <a:latin typeface="Times New Roman" panose="02020603050405020304" pitchFamily="18" charset="0"/>
                <a:cs typeface="Times New Roman" panose="02020603050405020304" pitchFamily="18" charset="0"/>
              </a:rPr>
              <a:t>and </a:t>
            </a:r>
            <a:r>
              <a:rPr lang="fr-FR" b="1" dirty="0" err="1" smtClean="0">
                <a:latin typeface="Times New Roman" panose="02020603050405020304" pitchFamily="18" charset="0"/>
                <a:cs typeface="Times New Roman" panose="02020603050405020304" pitchFamily="18" charset="0"/>
              </a:rPr>
              <a:t>Pillars</a:t>
            </a:r>
            <a:r>
              <a:rPr lang="fr-FR" b="1" dirty="0" smtClean="0">
                <a:latin typeface="Times New Roman" panose="02020603050405020304" pitchFamily="18" charset="0"/>
                <a:cs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of </a:t>
            </a:r>
            <a:r>
              <a:rPr lang="fr-FR" b="1" dirty="0" err="1" smtClean="0">
                <a:latin typeface="Times New Roman" panose="02020603050405020304" pitchFamily="18" charset="0"/>
                <a:cs typeface="Times New Roman" panose="02020603050405020304" pitchFamily="18" charset="0"/>
              </a:rPr>
              <a:t>Insurance</a:t>
            </a:r>
            <a:endParaRPr lang="fr-FR" b="1" dirty="0">
              <a:latin typeface="Times New Roman" panose="02020603050405020304" pitchFamily="18" charset="0"/>
              <a:cs typeface="Times New Roman" panose="02020603050405020304" pitchFamily="18" charset="0"/>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11689"/>
            <a:ext cx="12033305" cy="4524315"/>
          </a:xfrm>
          <a:prstGeom prst="rect">
            <a:avLst/>
          </a:prstGeom>
        </p:spPr>
        <p:txBody>
          <a:bodyPr wrap="square">
            <a:spAutoFit/>
          </a:bodyPr>
          <a:lstStyle/>
          <a:p>
            <a:pPr algn="r" rtl="1"/>
            <a:r>
              <a:rPr lang="ar-DZ" sz="2400" b="1" dirty="0" smtClean="0">
                <a:solidFill>
                  <a:schemeClr val="bg1"/>
                </a:solidFill>
                <a:latin typeface="Traditional Arabic" panose="02020603050405020304" pitchFamily="18" charset="-78"/>
                <a:ea typeface="Times New Roman" panose="02020603050405020304" pitchFamily="18" charset="0"/>
              </a:rPr>
              <a:t>أولا خصائص التأمين </a:t>
            </a:r>
            <a:r>
              <a:rPr lang="fr-FR" sz="2400" b="1"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insurance</a:t>
            </a:r>
            <a:r>
              <a:rPr lang="fr-FR" sz="24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fr-FR" sz="2400" b="1" dirty="0" err="1">
                <a:solidFill>
                  <a:schemeClr val="bg1"/>
                </a:solidFill>
                <a:latin typeface="Times New Roman" panose="02020603050405020304" pitchFamily="18" charset="0"/>
                <a:cs typeface="Times New Roman" panose="02020603050405020304" pitchFamily="18" charset="0"/>
              </a:rPr>
              <a:t>Features</a:t>
            </a:r>
            <a:r>
              <a:rPr lang="ar-DZ" sz="24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ar-DZ" sz="2400" b="1"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ar-DZ" sz="2400" b="1" dirty="0" smtClean="0">
                <a:latin typeface="Traditional Arabic" panose="02020603050405020304" pitchFamily="18" charset="-78"/>
                <a:ea typeface="Times New Roman" panose="02020603050405020304" pitchFamily="18" charset="0"/>
              </a:rPr>
              <a:t> </a:t>
            </a:r>
            <a:endParaRPr lang="fr-FR" sz="2400" b="1" dirty="0" smtClean="0">
              <a:latin typeface="Traditional Arabic" panose="02020603050405020304" pitchFamily="18" charset="-78"/>
              <a:ea typeface="Times New Roman" panose="02020603050405020304" pitchFamily="18" charset="0"/>
            </a:endParaRPr>
          </a:p>
          <a:p>
            <a:pPr marL="342900" indent="-342900">
              <a:buFont typeface="Wingdings" panose="05000000000000000000" pitchFamily="2" charset="2"/>
              <a:buChar char="ü"/>
            </a:pPr>
            <a:r>
              <a:rPr lang="en-US" sz="2400" b="1" dirty="0" smtClean="0">
                <a:solidFill>
                  <a:schemeClr val="bg1"/>
                </a:solidFill>
              </a:rPr>
              <a:t>Risk </a:t>
            </a:r>
            <a:r>
              <a:rPr lang="en-US" sz="2400" b="1" dirty="0">
                <a:solidFill>
                  <a:schemeClr val="bg1"/>
                </a:solidFill>
              </a:rPr>
              <a:t>Pooling: </a:t>
            </a:r>
            <a:r>
              <a:rPr lang="en-US" sz="2400" dirty="0">
                <a:solidFill>
                  <a:schemeClr val="bg1"/>
                </a:solidFill>
              </a:rPr>
              <a:t>Insurance works by pooling risks </a:t>
            </a:r>
            <a:r>
              <a:rPr lang="en-US" sz="2400" dirty="0" smtClean="0">
                <a:solidFill>
                  <a:schemeClr val="bg1"/>
                </a:solidFill>
              </a:rPr>
              <a:t> from </a:t>
            </a:r>
            <a:r>
              <a:rPr lang="en-US" sz="2400" dirty="0">
                <a:solidFill>
                  <a:schemeClr val="bg1"/>
                </a:solidFill>
              </a:rPr>
              <a:t>multiple individuals or entities, sharing the financial burden of potential losses or damages</a:t>
            </a:r>
            <a:r>
              <a:rPr lang="en-US" sz="2400" b="1" dirty="0" smtClean="0">
                <a:solidFill>
                  <a:schemeClr val="bg1"/>
                </a:solidFill>
              </a:rPr>
              <a:t>.</a:t>
            </a:r>
          </a:p>
          <a:p>
            <a:pPr marL="342900" indent="-342900">
              <a:buFont typeface="Wingdings" panose="05000000000000000000" pitchFamily="2" charset="2"/>
              <a:buChar char="ü"/>
            </a:pPr>
            <a:r>
              <a:rPr lang="en-US" sz="2400" b="1" dirty="0" smtClean="0">
                <a:solidFill>
                  <a:schemeClr val="bg1"/>
                </a:solidFill>
              </a:rPr>
              <a:t>Contractual </a:t>
            </a:r>
            <a:r>
              <a:rPr lang="en-US" sz="2400" b="1" dirty="0">
                <a:solidFill>
                  <a:schemeClr val="bg1"/>
                </a:solidFill>
              </a:rPr>
              <a:t>Agreement: </a:t>
            </a:r>
            <a:r>
              <a:rPr lang="en-US" sz="2400" dirty="0">
                <a:solidFill>
                  <a:schemeClr val="bg1"/>
                </a:solidFill>
              </a:rPr>
              <a:t>Insurance is a legal contract between the insurer (insurance company) and the insured (customer), where the insurer provides financial protection in exchange for a premium payment</a:t>
            </a:r>
            <a:r>
              <a:rPr lang="en-US" sz="2400" b="1" dirty="0" smtClean="0">
                <a:solidFill>
                  <a:schemeClr val="bg1"/>
                </a:solidFill>
              </a:rPr>
              <a:t>.</a:t>
            </a:r>
          </a:p>
          <a:p>
            <a:pPr marL="342900" indent="-342900">
              <a:buFont typeface="Wingdings" panose="05000000000000000000" pitchFamily="2" charset="2"/>
              <a:buChar char="ü"/>
            </a:pPr>
            <a:r>
              <a:rPr lang="en-US" sz="2400" b="1" dirty="0" smtClean="0">
                <a:solidFill>
                  <a:schemeClr val="bg1"/>
                </a:solidFill>
              </a:rPr>
              <a:t>Mutual </a:t>
            </a:r>
            <a:r>
              <a:rPr lang="en-US" sz="2400" b="1" dirty="0">
                <a:solidFill>
                  <a:schemeClr val="bg1"/>
                </a:solidFill>
              </a:rPr>
              <a:t>Benefit: </a:t>
            </a:r>
            <a:r>
              <a:rPr lang="en-US" sz="2400" dirty="0">
                <a:solidFill>
                  <a:schemeClr val="bg1"/>
                </a:solidFill>
              </a:rPr>
              <a:t>Insurance allows individuals or businesses to benefit from coverage against risks that may be costly or unpredictable, while collectively contributing to a larger resource pool</a:t>
            </a:r>
            <a:r>
              <a:rPr lang="en-US" sz="2400" dirty="0" smtClean="0">
                <a:solidFill>
                  <a:schemeClr val="bg1"/>
                </a:solidFill>
              </a:rPr>
              <a:t>.</a:t>
            </a:r>
          </a:p>
          <a:p>
            <a:pPr marL="342900" indent="-342900">
              <a:buFont typeface="Wingdings" panose="05000000000000000000" pitchFamily="2" charset="2"/>
              <a:buChar char="ü"/>
            </a:pPr>
            <a:r>
              <a:rPr lang="en-US" sz="2400" b="1" dirty="0" smtClean="0">
                <a:solidFill>
                  <a:schemeClr val="bg1"/>
                </a:solidFill>
              </a:rPr>
              <a:t>Compensation</a:t>
            </a:r>
            <a:r>
              <a:rPr lang="en-US" sz="2400" b="1" dirty="0">
                <a:solidFill>
                  <a:schemeClr val="bg1"/>
                </a:solidFill>
              </a:rPr>
              <a:t>: </a:t>
            </a:r>
            <a:r>
              <a:rPr lang="en-US" sz="2400" dirty="0">
                <a:solidFill>
                  <a:schemeClr val="bg1"/>
                </a:solidFill>
              </a:rPr>
              <a:t>The primary goal of insurance is to provide compensation for the losses or damages experienced by the insured, based on the terms of the insurance policy</a:t>
            </a:r>
            <a:r>
              <a:rPr lang="en-US" sz="2400" dirty="0" smtClean="0">
                <a:solidFill>
                  <a:schemeClr val="bg1"/>
                </a:solidFill>
              </a:rPr>
              <a:t>.</a:t>
            </a:r>
            <a:endParaRPr lang="fr-FR" sz="2400" b="1" dirty="0"/>
          </a:p>
        </p:txBody>
      </p:sp>
      <p:sp>
        <p:nvSpPr>
          <p:cNvPr id="9" name="Rectangle 8"/>
          <p:cNvSpPr/>
          <p:nvPr/>
        </p:nvSpPr>
        <p:spPr>
          <a:xfrm>
            <a:off x="10511027" y="924365"/>
            <a:ext cx="1917704" cy="400110"/>
          </a:xfrm>
          <a:prstGeom prst="rect">
            <a:avLst/>
          </a:prstGeom>
        </p:spPr>
        <p:txBody>
          <a:bodyPr wrap="none">
            <a:spAutoFit/>
          </a:bodyPr>
          <a:lstStyle/>
          <a:p>
            <a:r>
              <a:rPr lang="fr-FR" sz="2000" b="1" dirty="0">
                <a:latin typeface="Times New Roman" panose="02020603050405020304" pitchFamily="18" charset="0"/>
                <a:cs typeface="Times New Roman" panose="02020603050405020304" pitchFamily="18" charset="0"/>
              </a:rPr>
              <a:t>The </a:t>
            </a:r>
            <a:r>
              <a:rPr lang="fr-FR" sz="2000" b="1" dirty="0" err="1">
                <a:latin typeface="Times New Roman" panose="02020603050405020304" pitchFamily="18" charset="0"/>
                <a:cs typeface="Times New Roman" panose="02020603050405020304" pitchFamily="18" charset="0"/>
              </a:rPr>
              <a:t>Third</a:t>
            </a:r>
            <a:r>
              <a:rPr lang="fr-FR" sz="2000" b="1" dirty="0">
                <a:latin typeface="Times New Roman" panose="02020603050405020304" pitchFamily="18" charset="0"/>
                <a:cs typeface="Times New Roman" panose="02020603050405020304" pitchFamily="18" charset="0"/>
              </a:rPr>
              <a:t> </a:t>
            </a:r>
            <a:r>
              <a:rPr lang="fr-FR" sz="2000" b="1" dirty="0" smtClean="0">
                <a:latin typeface="Times New Roman" panose="02020603050405020304" pitchFamily="18" charset="0"/>
                <a:cs typeface="Times New Roman" panose="02020603050405020304" pitchFamily="18" charset="0"/>
              </a:rPr>
              <a:t>topic</a:t>
            </a:r>
            <a:endParaRPr lang="fr-FR" sz="2000" b="1" dirty="0">
              <a:latin typeface="Times New Roman" panose="02020603050405020304" pitchFamily="18" charset="0"/>
              <a:cs typeface="Times New Roman" panose="02020603050405020304" pitchFamily="18" charset="0"/>
            </a:endParaRPr>
          </a:p>
        </p:txBody>
      </p:sp>
      <p:sp>
        <p:nvSpPr>
          <p:cNvPr id="8" name="Rectangle 7"/>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76921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br>
              <a:rPr lang="fr-FR" b="1" dirty="0">
                <a:latin typeface="Times New Roman" panose="02020603050405020304" pitchFamily="18" charset="0"/>
                <a:cs typeface="Times New Roman" panose="02020603050405020304" pitchFamily="18" charset="0"/>
              </a:rPr>
            </a:br>
            <a:r>
              <a:rPr lang="fr-FR" b="1" dirty="0" err="1">
                <a:latin typeface="Times New Roman" panose="02020603050405020304" pitchFamily="18" charset="0"/>
                <a:cs typeface="Times New Roman" panose="02020603050405020304" pitchFamily="18" charset="0"/>
              </a:rPr>
              <a:t>Features</a:t>
            </a:r>
            <a:r>
              <a:rPr lang="fr-FR" b="1" dirty="0">
                <a:latin typeface="Times New Roman" panose="02020603050405020304" pitchFamily="18" charset="0"/>
                <a:cs typeface="Times New Roman" panose="02020603050405020304" pitchFamily="18" charset="0"/>
              </a:rPr>
              <a:t> </a:t>
            </a:r>
            <a:r>
              <a:rPr lang="ar-DZ" b="1" dirty="0">
                <a:latin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and </a:t>
            </a:r>
            <a:r>
              <a:rPr lang="fr-FR" b="1" dirty="0" err="1">
                <a:latin typeface="Times New Roman" panose="02020603050405020304" pitchFamily="18" charset="0"/>
                <a:cs typeface="Times New Roman" panose="02020603050405020304" pitchFamily="18" charset="0"/>
              </a:rPr>
              <a:t>Pillars</a:t>
            </a:r>
            <a:r>
              <a:rPr lang="fr-FR" b="1" dirty="0">
                <a:latin typeface="Times New Roman" panose="02020603050405020304" pitchFamily="18" charset="0"/>
                <a:cs typeface="Times New Roman" panose="02020603050405020304" pitchFamily="18" charset="0"/>
              </a:rPr>
              <a:t> of </a:t>
            </a:r>
            <a:r>
              <a:rPr lang="fr-FR" b="1" dirty="0" err="1">
                <a:latin typeface="Times New Roman" panose="02020603050405020304" pitchFamily="18" charset="0"/>
                <a:cs typeface="Times New Roman" panose="02020603050405020304" pitchFamily="18" charset="0"/>
              </a:rPr>
              <a:t>Insurance</a:t>
            </a:r>
            <a:endParaRPr lang="fr-FR" b="1" dirty="0"/>
          </a:p>
        </p:txBody>
      </p:sp>
      <p:sp>
        <p:nvSpPr>
          <p:cNvPr id="5" name="Rectangle 4"/>
          <p:cNvSpPr/>
          <p:nvPr/>
        </p:nvSpPr>
        <p:spPr>
          <a:xfrm>
            <a:off x="10566717" y="1109031"/>
            <a:ext cx="1745029" cy="369332"/>
          </a:xfrm>
          <a:prstGeom prst="rect">
            <a:avLst/>
          </a:prstGeom>
        </p:spPr>
        <p:txBody>
          <a:bodyPr wrap="none">
            <a:spAutoFit/>
          </a:bodyPr>
          <a:lstStyle/>
          <a:p>
            <a:pPr algn="ctr" rtl="1"/>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endParaRPr lang="fr-FR" dirty="0">
              <a:solidFill>
                <a:schemeClr val="bg1"/>
              </a:solidFill>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11689"/>
            <a:ext cx="12033305" cy="3416320"/>
          </a:xfrm>
          <a:prstGeom prst="rect">
            <a:avLst/>
          </a:prstGeom>
        </p:spPr>
        <p:txBody>
          <a:bodyPr wrap="square">
            <a:spAutoFit/>
          </a:bodyPr>
          <a:lstStyle/>
          <a:p>
            <a:pPr algn="r" rtl="1"/>
            <a:r>
              <a:rPr lang="ar-DZ" sz="2400" b="1" dirty="0" smtClean="0">
                <a:solidFill>
                  <a:schemeClr val="bg1"/>
                </a:solidFill>
                <a:latin typeface="Traditional Arabic" panose="02020603050405020304" pitchFamily="18" charset="-78"/>
                <a:ea typeface="Times New Roman" panose="02020603050405020304" pitchFamily="18" charset="0"/>
              </a:rPr>
              <a:t>أولا خصائص التأمين </a:t>
            </a:r>
            <a:r>
              <a:rPr lang="fr-FR" sz="2400" b="1"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insurance</a:t>
            </a:r>
            <a:r>
              <a:rPr lang="fr-FR" sz="24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fr-FR" sz="2400" b="1" dirty="0" err="1" smtClean="0">
                <a:solidFill>
                  <a:schemeClr val="bg1"/>
                </a:solidFill>
                <a:latin typeface="Times New Roman" panose="02020603050405020304" pitchFamily="18" charset="0"/>
                <a:cs typeface="Times New Roman" panose="02020603050405020304" pitchFamily="18" charset="0"/>
              </a:rPr>
              <a:t>Features</a:t>
            </a:r>
            <a:r>
              <a:rPr lang="ar-DZ" sz="2400" b="1" dirty="0" smtClean="0">
                <a:solidFill>
                  <a:schemeClr val="bg1"/>
                </a:solidFill>
                <a:latin typeface="Traditional Arabic" panose="02020603050405020304" pitchFamily="18" charset="-78"/>
                <a:ea typeface="Times New Roman" panose="02020603050405020304" pitchFamily="18" charset="0"/>
              </a:rPr>
              <a:t> </a:t>
            </a:r>
            <a:endParaRPr lang="fr-FR" sz="2400" b="1" dirty="0">
              <a:latin typeface="Traditional Arabic" panose="02020603050405020304" pitchFamily="18" charset="-78"/>
              <a:ea typeface="Times New Roman" panose="02020603050405020304" pitchFamily="18" charset="0"/>
            </a:endParaRPr>
          </a:p>
          <a:p>
            <a:pPr marL="342900" indent="-342900">
              <a:buFont typeface="Wingdings" panose="05000000000000000000" pitchFamily="2" charset="2"/>
              <a:buChar char="ü"/>
            </a:pPr>
            <a:r>
              <a:rPr lang="fr-FR" sz="2400" b="1" dirty="0" err="1">
                <a:solidFill>
                  <a:schemeClr val="bg1"/>
                </a:solidFill>
              </a:rPr>
              <a:t>Co-operative</a:t>
            </a:r>
            <a:r>
              <a:rPr lang="fr-FR" sz="2400" b="1" dirty="0">
                <a:solidFill>
                  <a:schemeClr val="bg1"/>
                </a:solidFill>
              </a:rPr>
              <a:t> </a:t>
            </a:r>
            <a:r>
              <a:rPr lang="fr-FR" sz="2400" b="1" dirty="0" err="1" smtClean="0">
                <a:solidFill>
                  <a:schemeClr val="bg1"/>
                </a:solidFill>
              </a:rPr>
              <a:t>device</a:t>
            </a:r>
            <a:endParaRPr lang="ar-DZ" sz="2400" b="1" dirty="0" smtClean="0">
              <a:solidFill>
                <a:schemeClr val="bg1"/>
              </a:solidFill>
            </a:endParaRPr>
          </a:p>
          <a:p>
            <a:r>
              <a:rPr lang="en-US" sz="2400" dirty="0"/>
              <a:t>A co-operative device in insurance refers to the practice of pooling risks among a group of individuals or entities to reduce the financial burden of losses. By sharing risks, members can benefit from financial protection at lower individual costs.</a:t>
            </a:r>
            <a:br>
              <a:rPr lang="en-US" sz="2400" dirty="0"/>
            </a:br>
            <a:r>
              <a:rPr lang="en-US" sz="2400" b="1" dirty="0"/>
              <a:t>Example</a:t>
            </a:r>
            <a:r>
              <a:rPr lang="en-US" sz="2400" dirty="0"/>
              <a:t>: Health insurance is a co-operative device, where a large group of individuals pays premiums to an insurance company, and the funds are used to cover the healthcare expenses of those who need it, thereby spreading the risk among all members</a:t>
            </a:r>
            <a:r>
              <a:rPr lang="en-US" sz="2400" dirty="0" smtClean="0"/>
              <a:t>.</a:t>
            </a:r>
            <a:endParaRPr lang="fr-FR" sz="2400" b="1" dirty="0"/>
          </a:p>
        </p:txBody>
      </p:sp>
      <p:sp>
        <p:nvSpPr>
          <p:cNvPr id="6" name="Rectangle 5"/>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03476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br>
              <a:rPr lang="fr-FR" b="1" dirty="0">
                <a:latin typeface="Times New Roman" panose="02020603050405020304" pitchFamily="18" charset="0"/>
                <a:cs typeface="Times New Roman" panose="02020603050405020304" pitchFamily="18" charset="0"/>
              </a:rPr>
            </a:br>
            <a:r>
              <a:rPr lang="fr-FR" b="1" dirty="0" err="1">
                <a:latin typeface="Times New Roman" panose="02020603050405020304" pitchFamily="18" charset="0"/>
                <a:cs typeface="Times New Roman" panose="02020603050405020304" pitchFamily="18" charset="0"/>
              </a:rPr>
              <a:t>Features</a:t>
            </a:r>
            <a:r>
              <a:rPr lang="fr-FR" b="1" dirty="0">
                <a:latin typeface="Times New Roman" panose="02020603050405020304" pitchFamily="18" charset="0"/>
                <a:cs typeface="Times New Roman" panose="02020603050405020304" pitchFamily="18" charset="0"/>
              </a:rPr>
              <a:t> </a:t>
            </a:r>
            <a:r>
              <a:rPr lang="ar-DZ" b="1" dirty="0">
                <a:latin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and </a:t>
            </a:r>
            <a:r>
              <a:rPr lang="fr-FR" b="1" dirty="0" err="1">
                <a:latin typeface="Times New Roman" panose="02020603050405020304" pitchFamily="18" charset="0"/>
                <a:cs typeface="Times New Roman" panose="02020603050405020304" pitchFamily="18" charset="0"/>
              </a:rPr>
              <a:t>Pillars</a:t>
            </a:r>
            <a:r>
              <a:rPr lang="fr-FR" b="1" dirty="0">
                <a:latin typeface="Times New Roman" panose="02020603050405020304" pitchFamily="18" charset="0"/>
                <a:cs typeface="Times New Roman" panose="02020603050405020304" pitchFamily="18" charset="0"/>
              </a:rPr>
              <a:t> of </a:t>
            </a:r>
            <a:r>
              <a:rPr lang="fr-FR" b="1" dirty="0" err="1">
                <a:latin typeface="Times New Roman" panose="02020603050405020304" pitchFamily="18" charset="0"/>
                <a:cs typeface="Times New Roman" panose="02020603050405020304" pitchFamily="18" charset="0"/>
              </a:rPr>
              <a:t>Insurance</a:t>
            </a:r>
            <a:endParaRPr lang="fr-FR" b="1" dirty="0"/>
          </a:p>
        </p:txBody>
      </p:sp>
      <p:sp>
        <p:nvSpPr>
          <p:cNvPr id="5" name="Rectangle 4"/>
          <p:cNvSpPr/>
          <p:nvPr/>
        </p:nvSpPr>
        <p:spPr>
          <a:xfrm>
            <a:off x="10566717" y="1109031"/>
            <a:ext cx="1745029" cy="369332"/>
          </a:xfrm>
          <a:prstGeom prst="rect">
            <a:avLst/>
          </a:prstGeom>
        </p:spPr>
        <p:txBody>
          <a:bodyPr wrap="none">
            <a:spAutoFit/>
          </a:bodyPr>
          <a:lstStyle/>
          <a:p>
            <a:pPr algn="ctr" rtl="1"/>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endParaRPr lang="fr-FR" dirty="0">
              <a:solidFill>
                <a:schemeClr val="bg1"/>
              </a:solidFill>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11689"/>
            <a:ext cx="12033305" cy="4154984"/>
          </a:xfrm>
          <a:prstGeom prst="rect">
            <a:avLst/>
          </a:prstGeom>
        </p:spPr>
        <p:txBody>
          <a:bodyPr wrap="square">
            <a:spAutoFit/>
          </a:bodyPr>
          <a:lstStyle/>
          <a:p>
            <a:pPr algn="r" rtl="1"/>
            <a:r>
              <a:rPr lang="ar-DZ" sz="2400" b="1" dirty="0" smtClean="0">
                <a:solidFill>
                  <a:schemeClr val="bg1"/>
                </a:solidFill>
                <a:latin typeface="Traditional Arabic" panose="02020603050405020304" pitchFamily="18" charset="-78"/>
                <a:ea typeface="Times New Roman" panose="02020603050405020304" pitchFamily="18" charset="0"/>
              </a:rPr>
              <a:t>أولا خصائص التأمين </a:t>
            </a:r>
            <a:r>
              <a:rPr lang="fr-FR" sz="2400" b="1"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insurance</a:t>
            </a:r>
            <a:r>
              <a:rPr lang="fr-FR" sz="24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fr-FR" sz="2400" b="1" dirty="0" err="1" smtClean="0">
                <a:solidFill>
                  <a:schemeClr val="bg1"/>
                </a:solidFill>
                <a:latin typeface="Times New Roman" panose="02020603050405020304" pitchFamily="18" charset="0"/>
                <a:cs typeface="Times New Roman" panose="02020603050405020304" pitchFamily="18" charset="0"/>
              </a:rPr>
              <a:t>Features</a:t>
            </a:r>
            <a:r>
              <a:rPr lang="ar-DZ" sz="2400" b="1" dirty="0" smtClean="0">
                <a:solidFill>
                  <a:schemeClr val="bg1"/>
                </a:solidFill>
                <a:latin typeface="Traditional Arabic" panose="02020603050405020304" pitchFamily="18" charset="-78"/>
                <a:ea typeface="Times New Roman" panose="02020603050405020304" pitchFamily="18" charset="0"/>
              </a:rPr>
              <a:t> </a:t>
            </a:r>
            <a:endParaRPr lang="fr-FR" sz="2400" b="1" dirty="0">
              <a:latin typeface="Traditional Arabic" panose="02020603050405020304" pitchFamily="18" charset="-78"/>
              <a:ea typeface="Times New Roman" panose="02020603050405020304" pitchFamily="18" charset="0"/>
            </a:endParaRPr>
          </a:p>
          <a:p>
            <a:pPr marL="342900" indent="-342900">
              <a:buFont typeface="Wingdings" panose="05000000000000000000" pitchFamily="2" charset="2"/>
              <a:buChar char="ü"/>
            </a:pPr>
            <a:r>
              <a:rPr lang="en-US" sz="2400" b="1" dirty="0" smtClean="0">
                <a:solidFill>
                  <a:schemeClr val="bg1"/>
                </a:solidFill>
              </a:rPr>
              <a:t>the </a:t>
            </a:r>
            <a:r>
              <a:rPr lang="en-US" sz="2400" b="1" dirty="0">
                <a:solidFill>
                  <a:schemeClr val="bg1"/>
                </a:solidFill>
              </a:rPr>
              <a:t>law of large numbers</a:t>
            </a:r>
            <a:r>
              <a:rPr lang="fr-FR" sz="2400" b="1" dirty="0">
                <a:solidFill>
                  <a:schemeClr val="bg1"/>
                </a:solidFill>
              </a:rPr>
              <a:t> and </a:t>
            </a:r>
            <a:r>
              <a:rPr lang="fr-FR" sz="2400" b="1" dirty="0" err="1">
                <a:solidFill>
                  <a:schemeClr val="bg1"/>
                </a:solidFill>
              </a:rPr>
              <a:t>probability</a:t>
            </a:r>
            <a:r>
              <a:rPr lang="fr-FR" sz="2400" b="1" dirty="0">
                <a:solidFill>
                  <a:schemeClr val="bg1"/>
                </a:solidFill>
              </a:rPr>
              <a:t> </a:t>
            </a:r>
            <a:r>
              <a:rPr lang="fr-FR" sz="2400" b="1" dirty="0" err="1" smtClean="0">
                <a:solidFill>
                  <a:schemeClr val="bg1"/>
                </a:solidFill>
              </a:rPr>
              <a:t>theory</a:t>
            </a:r>
            <a:r>
              <a:rPr lang="ar-DZ" sz="2400" b="1" dirty="0" smtClean="0">
                <a:solidFill>
                  <a:schemeClr val="bg1"/>
                </a:solidFill>
              </a:rPr>
              <a:t> </a:t>
            </a:r>
            <a:r>
              <a:rPr lang="en-US" sz="2400" dirty="0"/>
              <a:t>The law of large numbers is a statistical principle stating that as the number of similar risks (or policyholders) increases, the actual outcomes (e.g., claims made) will more closely align with the expected outcomes (based on probability). This principle helps insurers predict claims more accurately and set appropriate premiums.</a:t>
            </a:r>
            <a:br>
              <a:rPr lang="en-US" sz="2400" dirty="0"/>
            </a:br>
            <a:r>
              <a:rPr lang="en-US" sz="2400" b="1" dirty="0"/>
              <a:t>Example</a:t>
            </a:r>
            <a:r>
              <a:rPr lang="en-US" sz="2400" dirty="0"/>
              <a:t>: An insurance company offering car insurance to a large number of policyholders can more accurately predict the number of claims that will be made, leading to better pricing of premiums. If the insurer has thousands of customers, the variation in claims is reduced, making it easier to manage the risk.</a:t>
            </a:r>
            <a:endParaRPr lang="fr-FR" sz="2400" b="1" dirty="0"/>
          </a:p>
          <a:p>
            <a:pPr algn="r" rtl="1"/>
            <a:endParaRPr lang="fr-FR" sz="2400" b="1" dirty="0"/>
          </a:p>
        </p:txBody>
      </p:sp>
      <p:sp>
        <p:nvSpPr>
          <p:cNvPr id="6" name="Rectangle 5"/>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25695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br>
              <a:rPr lang="fr-FR" b="1" dirty="0">
                <a:latin typeface="Times New Roman" panose="02020603050405020304" pitchFamily="18" charset="0"/>
                <a:cs typeface="Times New Roman" panose="02020603050405020304" pitchFamily="18" charset="0"/>
              </a:rPr>
            </a:br>
            <a:r>
              <a:rPr lang="fr-FR" b="1" dirty="0" err="1">
                <a:latin typeface="Times New Roman" panose="02020603050405020304" pitchFamily="18" charset="0"/>
                <a:cs typeface="Times New Roman" panose="02020603050405020304" pitchFamily="18" charset="0"/>
              </a:rPr>
              <a:t>Features</a:t>
            </a:r>
            <a:r>
              <a:rPr lang="fr-FR" b="1" dirty="0">
                <a:latin typeface="Times New Roman" panose="02020603050405020304" pitchFamily="18" charset="0"/>
                <a:cs typeface="Times New Roman" panose="02020603050405020304" pitchFamily="18" charset="0"/>
              </a:rPr>
              <a:t> </a:t>
            </a:r>
            <a:r>
              <a:rPr lang="ar-DZ" b="1" dirty="0">
                <a:latin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and </a:t>
            </a:r>
            <a:r>
              <a:rPr lang="fr-FR" b="1" dirty="0" err="1">
                <a:latin typeface="Times New Roman" panose="02020603050405020304" pitchFamily="18" charset="0"/>
                <a:cs typeface="Times New Roman" panose="02020603050405020304" pitchFamily="18" charset="0"/>
              </a:rPr>
              <a:t>Pillars</a:t>
            </a:r>
            <a:r>
              <a:rPr lang="fr-FR" b="1" dirty="0">
                <a:latin typeface="Times New Roman" panose="02020603050405020304" pitchFamily="18" charset="0"/>
                <a:cs typeface="Times New Roman" panose="02020603050405020304" pitchFamily="18" charset="0"/>
              </a:rPr>
              <a:t> of </a:t>
            </a:r>
            <a:r>
              <a:rPr lang="fr-FR" b="1" dirty="0" err="1">
                <a:latin typeface="Times New Roman" panose="02020603050405020304" pitchFamily="18" charset="0"/>
                <a:cs typeface="Times New Roman" panose="02020603050405020304" pitchFamily="18" charset="0"/>
              </a:rPr>
              <a:t>Insurance</a:t>
            </a:r>
            <a:endParaRPr lang="fr-FR" b="1" dirty="0"/>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0" y="2011689"/>
            <a:ext cx="12033305" cy="3785652"/>
          </a:xfrm>
          <a:prstGeom prst="rect">
            <a:avLst/>
          </a:prstGeom>
        </p:spPr>
        <p:txBody>
          <a:bodyPr wrap="square">
            <a:spAutoFit/>
          </a:bodyPr>
          <a:lstStyle/>
          <a:p>
            <a:pPr algn="r" rtl="1"/>
            <a:r>
              <a:rPr lang="ar-DZ" sz="2400" b="1" dirty="0" smtClean="0">
                <a:solidFill>
                  <a:schemeClr val="bg1"/>
                </a:solidFill>
                <a:latin typeface="Traditional Arabic" panose="02020603050405020304" pitchFamily="18" charset="-78"/>
                <a:ea typeface="Times New Roman" panose="02020603050405020304" pitchFamily="18" charset="0"/>
              </a:rPr>
              <a:t>أولا خصائص التأمين </a:t>
            </a:r>
            <a:r>
              <a:rPr lang="fr-FR" sz="2400" b="1" dirty="0" err="1"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insurance</a:t>
            </a:r>
            <a:r>
              <a:rPr lang="fr-FR" sz="2400" b="1"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fr-FR" sz="2400" b="1" dirty="0" err="1" smtClean="0">
                <a:solidFill>
                  <a:schemeClr val="bg1"/>
                </a:solidFill>
                <a:latin typeface="Times New Roman" panose="02020603050405020304" pitchFamily="18" charset="0"/>
                <a:cs typeface="Times New Roman" panose="02020603050405020304" pitchFamily="18" charset="0"/>
              </a:rPr>
              <a:t>Features</a:t>
            </a:r>
            <a:r>
              <a:rPr lang="ar-DZ" sz="2400" b="1" dirty="0" smtClean="0">
                <a:solidFill>
                  <a:schemeClr val="bg1"/>
                </a:solidFill>
                <a:latin typeface="Traditional Arabic" panose="02020603050405020304" pitchFamily="18" charset="-78"/>
                <a:ea typeface="Times New Roman" panose="02020603050405020304" pitchFamily="18" charset="0"/>
              </a:rPr>
              <a:t> </a:t>
            </a:r>
            <a:endParaRPr lang="fr-FR" sz="2400" b="1" dirty="0">
              <a:latin typeface="Traditional Arabic" panose="02020603050405020304" pitchFamily="18" charset="-78"/>
              <a:ea typeface="Times New Roman" panose="02020603050405020304" pitchFamily="18" charset="0"/>
            </a:endParaRPr>
          </a:p>
          <a:p>
            <a:pPr marL="342900" indent="-342900">
              <a:buFont typeface="Wingdings" panose="05000000000000000000" pitchFamily="2" charset="2"/>
              <a:buChar char="ü"/>
            </a:pPr>
            <a:r>
              <a:rPr lang="en-US" sz="2400" b="1" dirty="0">
                <a:solidFill>
                  <a:schemeClr val="bg1"/>
                </a:solidFill>
              </a:rPr>
              <a:t>Pooling insurable assets </a:t>
            </a:r>
            <a:r>
              <a:rPr lang="ar-DZ" sz="2400" b="1" dirty="0" smtClean="0">
                <a:solidFill>
                  <a:schemeClr val="bg1"/>
                </a:solidFill>
              </a:rPr>
              <a:t>.</a:t>
            </a:r>
          </a:p>
          <a:p>
            <a:r>
              <a:rPr lang="en-US" sz="2400" dirty="0" smtClean="0"/>
              <a:t>refers </a:t>
            </a:r>
            <a:r>
              <a:rPr lang="en-US" sz="2400" dirty="0"/>
              <a:t>to the process of combining multiple </a:t>
            </a:r>
            <a:r>
              <a:rPr lang="en-US" sz="2400" dirty="0" smtClean="0"/>
              <a:t>individual risks </a:t>
            </a:r>
            <a:r>
              <a:rPr lang="en-US" sz="2400" dirty="0"/>
              <a:t>or assets into one group, where the financial losses from any single event are shared by all members of the pool. This method allows insurers to reduce the financial impact of large losses by spreading the risk across many participants.</a:t>
            </a:r>
            <a:br>
              <a:rPr lang="en-US" sz="2400" dirty="0"/>
            </a:br>
            <a:r>
              <a:rPr lang="en-US" sz="2400" b="1" dirty="0"/>
              <a:t>Example</a:t>
            </a:r>
            <a:r>
              <a:rPr lang="en-US" sz="2400" dirty="0"/>
              <a:t>: A group of homeowners with similar types of properties and risks may pool their insurance policies together. If one homeowner suffers a loss due to fire, the financial burden of the loss is shared by all the participants in the pool, thus minimizing the financial strain on any one individual</a:t>
            </a:r>
            <a:r>
              <a:rPr lang="en-US" sz="2400" dirty="0" smtClean="0"/>
              <a:t>.</a:t>
            </a:r>
            <a:endParaRPr lang="fr-FR" sz="2400" b="1" dirty="0"/>
          </a:p>
        </p:txBody>
      </p:sp>
      <p:sp>
        <p:nvSpPr>
          <p:cNvPr id="6" name="Rectangle 5"/>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10566717" y="1109031"/>
            <a:ext cx="1745029" cy="369332"/>
          </a:xfrm>
          <a:prstGeom prst="rect">
            <a:avLst/>
          </a:prstGeom>
        </p:spPr>
        <p:txBody>
          <a:bodyPr wrap="none">
            <a:spAutoFit/>
          </a:bodyPr>
          <a:lstStyle/>
          <a:p>
            <a:pPr algn="ctr" rtl="1"/>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endParaRPr lang="fr-FR" dirty="0">
              <a:solidFill>
                <a:schemeClr val="bg1"/>
              </a:solidFill>
            </a:endParaRPr>
          </a:p>
        </p:txBody>
      </p:sp>
    </p:spTree>
    <p:extLst>
      <p:ext uri="{BB962C8B-B14F-4D97-AF65-F5344CB8AC3E}">
        <p14:creationId xmlns:p14="http://schemas.microsoft.com/office/powerpoint/2010/main" val="23953295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br>
              <a:rPr lang="fr-FR" b="1" dirty="0">
                <a:latin typeface="Times New Roman" panose="02020603050405020304" pitchFamily="18" charset="0"/>
                <a:cs typeface="Times New Roman" panose="02020603050405020304" pitchFamily="18" charset="0"/>
              </a:rPr>
            </a:br>
            <a:r>
              <a:rPr lang="fr-FR" b="1" dirty="0" err="1">
                <a:latin typeface="Times New Roman" panose="02020603050405020304" pitchFamily="18" charset="0"/>
                <a:cs typeface="Times New Roman" panose="02020603050405020304" pitchFamily="18" charset="0"/>
              </a:rPr>
              <a:t>Features</a:t>
            </a:r>
            <a:r>
              <a:rPr lang="fr-FR" b="1" dirty="0">
                <a:latin typeface="Times New Roman" panose="02020603050405020304" pitchFamily="18" charset="0"/>
                <a:cs typeface="Times New Roman" panose="02020603050405020304" pitchFamily="18" charset="0"/>
              </a:rPr>
              <a:t> </a:t>
            </a:r>
            <a:r>
              <a:rPr lang="ar-DZ" b="1" dirty="0">
                <a:latin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and </a:t>
            </a:r>
            <a:r>
              <a:rPr lang="fr-FR" b="1" dirty="0" err="1">
                <a:latin typeface="Times New Roman" panose="02020603050405020304" pitchFamily="18" charset="0"/>
                <a:cs typeface="Times New Roman" panose="02020603050405020304" pitchFamily="18" charset="0"/>
              </a:rPr>
              <a:t>Pillars</a:t>
            </a:r>
            <a:r>
              <a:rPr lang="fr-FR" b="1" dirty="0">
                <a:latin typeface="Times New Roman" panose="02020603050405020304" pitchFamily="18" charset="0"/>
                <a:cs typeface="Times New Roman" panose="02020603050405020304" pitchFamily="18" charset="0"/>
              </a:rPr>
              <a:t> of </a:t>
            </a:r>
            <a:r>
              <a:rPr lang="fr-FR" b="1" dirty="0" err="1">
                <a:latin typeface="Times New Roman" panose="02020603050405020304" pitchFamily="18" charset="0"/>
                <a:cs typeface="Times New Roman" panose="02020603050405020304" pitchFamily="18" charset="0"/>
              </a:rPr>
              <a:t>Insurance</a:t>
            </a:r>
            <a:endParaRPr lang="fr-FR" b="1" dirty="0"/>
          </a:p>
        </p:txBody>
      </p:sp>
      <p:sp>
        <p:nvSpPr>
          <p:cNvPr id="5" name="Rectangle 4"/>
          <p:cNvSpPr/>
          <p:nvPr/>
        </p:nvSpPr>
        <p:spPr>
          <a:xfrm>
            <a:off x="10680054" y="1109031"/>
            <a:ext cx="1518364" cy="830997"/>
          </a:xfrm>
          <a:prstGeom prst="rect">
            <a:avLst/>
          </a:prstGeom>
        </p:spPr>
        <p:txBody>
          <a:bodyPr wrap="none">
            <a:spAutoFit/>
          </a:bodyPr>
          <a:lstStyle/>
          <a:p>
            <a:pPr algn="ctr" rtl="1"/>
            <a:r>
              <a:rPr lang="fr-FR" sz="2400" b="1" dirty="0" smtClean="0">
                <a:latin typeface="Times New Roman" panose="02020603050405020304" pitchFamily="18" charset="0"/>
                <a:cs typeface="Times New Roman" panose="02020603050405020304" pitchFamily="18" charset="0"/>
              </a:rPr>
              <a:t>The </a:t>
            </a:r>
            <a:r>
              <a:rPr lang="fr-FR" sz="2400" b="1" dirty="0" err="1" smtClean="0">
                <a:latin typeface="Times New Roman" panose="02020603050405020304" pitchFamily="18" charset="0"/>
                <a:cs typeface="Times New Roman" panose="02020603050405020304" pitchFamily="18" charset="0"/>
              </a:rPr>
              <a:t>third</a:t>
            </a:r>
            <a:r>
              <a:rPr lang="fr-FR" sz="2400" b="1" dirty="0" smtClean="0">
                <a:latin typeface="Times New Roman" panose="02020603050405020304" pitchFamily="18" charset="0"/>
                <a:cs typeface="Times New Roman" panose="02020603050405020304" pitchFamily="18" charset="0"/>
              </a:rPr>
              <a:t> </a:t>
            </a:r>
          </a:p>
          <a:p>
            <a:pPr algn="ctr" rtl="1"/>
            <a:r>
              <a:rPr lang="fr-FR" sz="2400" b="1" dirty="0" smtClean="0">
                <a:latin typeface="Times New Roman" panose="02020603050405020304" pitchFamily="18" charset="0"/>
                <a:cs typeface="Times New Roman" panose="02020603050405020304" pitchFamily="18" charset="0"/>
              </a:rPr>
              <a:t>topic</a:t>
            </a:r>
            <a:endParaRPr lang="fr-FR" sz="2400" b="1" dirty="0">
              <a:latin typeface="Times New Roman" panose="02020603050405020304" pitchFamily="18" charset="0"/>
              <a:cs typeface="Times New Roman" panose="02020603050405020304" pitchFamily="18" charset="0"/>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79347" y="2088634"/>
            <a:ext cx="12033305" cy="2339102"/>
          </a:xfrm>
          <a:prstGeom prst="rect">
            <a:avLst/>
          </a:prstGeom>
        </p:spPr>
        <p:txBody>
          <a:bodyPr wrap="square">
            <a:spAutoFit/>
          </a:bodyPr>
          <a:lstStyle/>
          <a:p>
            <a:pPr algn="r" rtl="1"/>
            <a:endParaRPr lang="ar-DZ" sz="2000" b="1" dirty="0" smtClean="0">
              <a:latin typeface="Traditional Arabic" panose="02020603050405020304" pitchFamily="18" charset="-78"/>
              <a:ea typeface="Times New Roman" panose="02020603050405020304" pitchFamily="18" charset="0"/>
              <a:cs typeface="Traditional Arabic" panose="02020603050405020304" pitchFamily="18" charset="-78"/>
            </a:endParaRPr>
          </a:p>
          <a:p>
            <a:pPr algn="r" rtl="1"/>
            <a:endParaRPr lang="ar-DZ" b="1" dirty="0" smtClean="0">
              <a:ea typeface="Times New Roman" panose="02020603050405020304" pitchFamily="18" charset="0"/>
              <a:cs typeface="Traditional Arabic" panose="02020603050405020304" pitchFamily="18" charset="-78"/>
            </a:endParaRPr>
          </a:p>
          <a:p>
            <a:pPr algn="r" rtl="1"/>
            <a:endParaRPr lang="ar-DZ" b="1" dirty="0">
              <a:ea typeface="Times New Roman" panose="02020603050405020304" pitchFamily="18" charset="0"/>
              <a:cs typeface="Traditional Arabic" panose="02020603050405020304" pitchFamily="18" charset="-78"/>
            </a:endParaRPr>
          </a:p>
          <a:p>
            <a:pPr algn="r" rtl="1"/>
            <a:endParaRPr lang="ar-DZ" b="1" dirty="0" smtClean="0">
              <a:ea typeface="Times New Roman" panose="02020603050405020304" pitchFamily="18" charset="0"/>
              <a:cs typeface="Traditional Arabic" panose="02020603050405020304" pitchFamily="18" charset="-78"/>
            </a:endParaRPr>
          </a:p>
          <a:p>
            <a:pPr algn="r" rtl="1"/>
            <a:endParaRPr lang="ar-DZ" b="1" dirty="0">
              <a:ea typeface="Times New Roman" panose="02020603050405020304" pitchFamily="18" charset="0"/>
              <a:cs typeface="Traditional Arabic" panose="02020603050405020304" pitchFamily="18" charset="-78"/>
            </a:endParaRPr>
          </a:p>
          <a:p>
            <a:pPr algn="r" rtl="1"/>
            <a:endParaRPr lang="ar-DZ" b="1" dirty="0" smtClean="0">
              <a:ea typeface="Times New Roman" panose="02020603050405020304" pitchFamily="18" charset="0"/>
              <a:cs typeface="Traditional Arabic" panose="02020603050405020304" pitchFamily="18" charset="-78"/>
            </a:endParaRPr>
          </a:p>
          <a:p>
            <a:pPr algn="r" rtl="1"/>
            <a:endParaRPr lang="ar-DZ" b="1" dirty="0">
              <a:ea typeface="Times New Roman" panose="02020603050405020304" pitchFamily="18" charset="0"/>
              <a:cs typeface="Traditional Arabic" panose="02020603050405020304" pitchFamily="18" charset="-78"/>
            </a:endParaRPr>
          </a:p>
          <a:p>
            <a:pPr algn="r" rtl="1"/>
            <a:endParaRPr lang="ar-DZ" b="1" dirty="0" smtClean="0">
              <a:ea typeface="Times New Roman" panose="02020603050405020304" pitchFamily="18" charset="0"/>
              <a:cs typeface="Traditional Arabic" panose="02020603050405020304" pitchFamily="18" charset="-78"/>
            </a:endParaRPr>
          </a:p>
        </p:txBody>
      </p:sp>
      <p:sp>
        <p:nvSpPr>
          <p:cNvPr id="6" name="AutoShape 281"/>
          <p:cNvSpPr>
            <a:spLocks noChangeArrowheads="1"/>
          </p:cNvSpPr>
          <p:nvPr/>
        </p:nvSpPr>
        <p:spPr bwMode="auto">
          <a:xfrm>
            <a:off x="1179095" y="3870641"/>
            <a:ext cx="9016357" cy="1273227"/>
          </a:xfrm>
          <a:prstGeom prst="roundRect">
            <a:avLst>
              <a:gd name="adj" fmla="val 16667"/>
            </a:avLst>
          </a:prstGeom>
          <a:solidFill>
            <a:schemeClr val="lt1">
              <a:lumMod val="100000"/>
              <a:lumOff val="0"/>
            </a:schemeClr>
          </a:solidFill>
          <a:ln w="63500" cmpd="thickThin">
            <a:solidFill>
              <a:schemeClr val="accent5">
                <a:lumMod val="100000"/>
                <a:lumOff val="0"/>
              </a:schemeClr>
            </a:solidFill>
            <a:round/>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rot="0" vert="horz" wrap="square" lIns="91440" tIns="45720" rIns="91440" bIns="45720" anchor="t" anchorCtr="0" upright="1">
            <a:noAutofit/>
          </a:bodyPr>
          <a:lstStyle/>
          <a:p>
            <a:pPr marL="228600" algn="r" rtl="1">
              <a:lnSpc>
                <a:spcPct val="115000"/>
              </a:lnSpc>
              <a:spcAft>
                <a:spcPts val="1000"/>
              </a:spcAft>
            </a:pPr>
            <a:r>
              <a:rPr lang="ar-DZ" sz="2000" b="1" dirty="0">
                <a:solidFill>
                  <a:schemeClr val="bg1"/>
                </a:solidFill>
                <a:effectLst/>
                <a:latin typeface="Traditional Arabic" panose="02020603050405020304" pitchFamily="18" charset="-78"/>
                <a:ea typeface="Times New Roman" panose="02020603050405020304" pitchFamily="18" charset="0"/>
                <a:cs typeface="Traditional Arabic" panose="02020603050405020304" pitchFamily="18" charset="-78"/>
              </a:rPr>
              <a:t>ملاحظة: قانون الأعداد الكبيرة </a:t>
            </a:r>
            <a:r>
              <a:rPr lang="en-US" dirty="0">
                <a:solidFill>
                  <a:schemeClr val="bg1"/>
                </a:solidFill>
              </a:rPr>
              <a:t>, the law of large numbers </a:t>
            </a:r>
            <a:r>
              <a:rPr lang="ar-DZ" dirty="0" smtClean="0">
                <a:solidFill>
                  <a:schemeClr val="bg1"/>
                </a:solidFill>
              </a:rPr>
              <a:t> </a:t>
            </a:r>
            <a:r>
              <a:rPr lang="ar-DZ" sz="2000" b="1" dirty="0" smtClean="0">
                <a:solidFill>
                  <a:schemeClr val="bg1"/>
                </a:solidFill>
                <a:effectLst/>
                <a:latin typeface="Traditional Arabic" panose="02020603050405020304" pitchFamily="18" charset="-78"/>
                <a:ea typeface="Times New Roman" panose="02020603050405020304" pitchFamily="18" charset="0"/>
                <a:cs typeface="Traditional Arabic" panose="02020603050405020304" pitchFamily="18" charset="-78"/>
              </a:rPr>
              <a:t>ويعني </a:t>
            </a:r>
            <a:r>
              <a:rPr lang="ar-DZ" sz="2000" b="1" dirty="0">
                <a:solidFill>
                  <a:schemeClr val="bg1"/>
                </a:solidFill>
                <a:effectLst/>
                <a:latin typeface="Traditional Arabic" panose="02020603050405020304" pitchFamily="18" charset="-78"/>
                <a:ea typeface="Times New Roman" panose="02020603050405020304" pitchFamily="18" charset="0"/>
                <a:cs typeface="Traditional Arabic" panose="02020603050405020304" pitchFamily="18" charset="-78"/>
              </a:rPr>
              <a:t>أنه لكي يكون الخطر قابلا للتأمين لا بدا من وجود عدد كبير من الأخطار المتشابهة فغياب الأعداد الكبيرة يعني استحالة التنبؤ بالخسارة وبالتالي استحالة حساب أقساط التأمين.</a:t>
            </a:r>
            <a:endParaRPr lang="fr-FR" sz="2000" b="1" dirty="0">
              <a:solidFill>
                <a:schemeClr val="bg1"/>
              </a:solidFill>
              <a:effectLst/>
              <a:latin typeface="Traditional Arabic" panose="02020603050405020304" pitchFamily="18" charset="-78"/>
              <a:ea typeface="Times New Roman" panose="02020603050405020304" pitchFamily="18" charset="0"/>
              <a:cs typeface="Times New Roman" panose="02020603050405020304" pitchFamily="18" charset="0"/>
            </a:endParaRPr>
          </a:p>
          <a:p>
            <a:pPr algn="r" rtl="1">
              <a:lnSpc>
                <a:spcPct val="115000"/>
              </a:lnSpc>
              <a:spcAft>
                <a:spcPts val="1000"/>
              </a:spcAft>
            </a:pPr>
            <a:r>
              <a:rPr lang="en-US" sz="1600" b="1" dirty="0">
                <a:solidFill>
                  <a:schemeClr val="bg1"/>
                </a:solidFill>
                <a:effectLst/>
                <a:latin typeface="Calibri Light" panose="020F0302020204030204" pitchFamily="34" charset="0"/>
                <a:ea typeface="Times New Roman" panose="02020603050405020304" pitchFamily="18" charset="0"/>
                <a:cs typeface="Times New Roman" panose="02020603050405020304" pitchFamily="18" charset="0"/>
              </a:rPr>
              <a:t> </a:t>
            </a:r>
            <a:endParaRPr lang="fr-FR" sz="1600" b="1" dirty="0">
              <a:solidFill>
                <a:schemeClr val="bg1"/>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8" name="Rectangle 7"/>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85753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br>
              <a:rPr lang="fr-FR" b="1" dirty="0">
                <a:latin typeface="Times New Roman" panose="02020603050405020304" pitchFamily="18" charset="0"/>
                <a:cs typeface="Times New Roman" panose="02020603050405020304" pitchFamily="18" charset="0"/>
              </a:rPr>
            </a:br>
            <a:r>
              <a:rPr lang="fr-FR" b="1" dirty="0" err="1">
                <a:latin typeface="Times New Roman" panose="02020603050405020304" pitchFamily="18" charset="0"/>
                <a:cs typeface="Times New Roman" panose="02020603050405020304" pitchFamily="18" charset="0"/>
              </a:rPr>
              <a:t>Features</a:t>
            </a:r>
            <a:r>
              <a:rPr lang="fr-FR" b="1" dirty="0">
                <a:latin typeface="Times New Roman" panose="02020603050405020304" pitchFamily="18" charset="0"/>
                <a:cs typeface="Times New Roman" panose="02020603050405020304" pitchFamily="18" charset="0"/>
              </a:rPr>
              <a:t> </a:t>
            </a:r>
            <a:r>
              <a:rPr lang="ar-DZ" b="1" dirty="0">
                <a:latin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and </a:t>
            </a:r>
            <a:r>
              <a:rPr lang="fr-FR" b="1" dirty="0" err="1">
                <a:latin typeface="Times New Roman" panose="02020603050405020304" pitchFamily="18" charset="0"/>
                <a:cs typeface="Times New Roman" panose="02020603050405020304" pitchFamily="18" charset="0"/>
              </a:rPr>
              <a:t>Pillars</a:t>
            </a:r>
            <a:r>
              <a:rPr lang="fr-FR" b="1" dirty="0">
                <a:latin typeface="Times New Roman" panose="02020603050405020304" pitchFamily="18" charset="0"/>
                <a:cs typeface="Times New Roman" panose="02020603050405020304" pitchFamily="18" charset="0"/>
              </a:rPr>
              <a:t> of </a:t>
            </a:r>
            <a:r>
              <a:rPr lang="fr-FR" b="1" dirty="0" err="1">
                <a:latin typeface="Times New Roman" panose="02020603050405020304" pitchFamily="18" charset="0"/>
                <a:cs typeface="Times New Roman" panose="02020603050405020304" pitchFamily="18" charset="0"/>
              </a:rPr>
              <a:t>Insurance</a:t>
            </a:r>
            <a:endParaRPr lang="fr-FR" b="1" dirty="0"/>
          </a:p>
        </p:txBody>
      </p:sp>
      <p:sp>
        <p:nvSpPr>
          <p:cNvPr id="5" name="Rectangle 4"/>
          <p:cNvSpPr/>
          <p:nvPr/>
        </p:nvSpPr>
        <p:spPr>
          <a:xfrm>
            <a:off x="10579596" y="1121910"/>
            <a:ext cx="1745029" cy="369332"/>
          </a:xfrm>
          <a:prstGeom prst="rect">
            <a:avLst/>
          </a:prstGeom>
        </p:spPr>
        <p:txBody>
          <a:bodyPr wrap="none">
            <a:spAutoFit/>
          </a:bodyPr>
          <a:lstStyle/>
          <a:p>
            <a:pPr algn="ctr" rtl="1"/>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endParaRPr lang="fr-FR" dirty="0">
              <a:solidFill>
                <a:schemeClr val="bg1"/>
              </a:solidFill>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79347" y="2088634"/>
            <a:ext cx="12033305" cy="5478423"/>
          </a:xfrm>
          <a:prstGeom prst="rect">
            <a:avLst/>
          </a:prstGeom>
        </p:spPr>
        <p:txBody>
          <a:bodyPr wrap="square">
            <a:spAutoFit/>
          </a:bodyPr>
          <a:lstStyle/>
          <a:p>
            <a:pPr algn="l"/>
            <a:r>
              <a:rPr lang="en-US" sz="2400" b="1" spc="5"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Insurance </a:t>
            </a:r>
            <a:r>
              <a:rPr lang="en-US" sz="2400" b="1" spc="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Policy </a:t>
            </a:r>
            <a:r>
              <a:rPr lang="en-US" sz="2400" b="1" spc="5"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Components</a:t>
            </a:r>
            <a:r>
              <a:rPr lang="fr-FR" sz="2400" b="1" spc="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endParaRPr lang="ar-DZ" sz="2400" b="1" spc="5"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Here are the </a:t>
            </a:r>
            <a:r>
              <a:rPr lang="en-US" sz="2400" b="1" dirty="0">
                <a:latin typeface="Times New Roman" panose="02020603050405020304" pitchFamily="18" charset="0"/>
                <a:cs typeface="Times New Roman" panose="02020603050405020304" pitchFamily="18" charset="0"/>
              </a:rPr>
              <a:t>elements of commercial insurance</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Insurance Contract (</a:t>
            </a:r>
            <a:r>
              <a:rPr lang="en-US" sz="2400" b="1" dirty="0" smtClean="0">
                <a:latin typeface="Times New Roman" panose="02020603050405020304" pitchFamily="18" charset="0"/>
                <a:cs typeface="Times New Roman" panose="02020603050405020304" pitchFamily="18" charset="0"/>
              </a:rPr>
              <a:t>Policy)</a:t>
            </a:r>
            <a:r>
              <a:rPr lang="en-US" sz="2400" dirty="0" smtClean="0">
                <a:latin typeface="Times New Roman" panose="02020603050405020304" pitchFamily="18" charset="0"/>
                <a:cs typeface="Times New Roman" panose="02020603050405020304" pitchFamily="18" charset="0"/>
              </a:rPr>
              <a:t> The </a:t>
            </a:r>
            <a:r>
              <a:rPr lang="en-US" sz="2400" dirty="0">
                <a:latin typeface="Times New Roman" panose="02020603050405020304" pitchFamily="18" charset="0"/>
                <a:cs typeface="Times New Roman" panose="02020603050405020304" pitchFamily="18" charset="0"/>
              </a:rPr>
              <a:t>formal agreement between the insurer and the insured that outlines the terms and conditions of the </a:t>
            </a:r>
            <a:r>
              <a:rPr lang="en-US" sz="2400" dirty="0" smtClean="0">
                <a:latin typeface="Times New Roman" panose="02020603050405020304" pitchFamily="18" charset="0"/>
                <a:cs typeface="Times New Roman" panose="02020603050405020304" pitchFamily="18" charset="0"/>
              </a:rPr>
              <a:t>coverage;</a:t>
            </a:r>
          </a:p>
          <a:p>
            <a:pPr marL="342900" indent="-342900">
              <a:buFont typeface="Arial" panose="020B0604020202020204" pitchFamily="34" charset="0"/>
              <a:buChar char="•"/>
            </a:pPr>
            <a:r>
              <a:rPr lang="en-US" sz="2400" b="1" dirty="0" smtClean="0">
                <a:latin typeface="Times New Roman" panose="02020603050405020304" pitchFamily="18" charset="0"/>
                <a:cs typeface="Times New Roman" panose="02020603050405020304" pitchFamily="18" charset="0"/>
              </a:rPr>
              <a:t>Insured </a:t>
            </a:r>
            <a:r>
              <a:rPr lang="en-US" sz="2400" dirty="0" smtClean="0">
                <a:latin typeface="Times New Roman" panose="02020603050405020304" pitchFamily="18" charset="0"/>
                <a:cs typeface="Times New Roman" panose="02020603050405020304" pitchFamily="18" charset="0"/>
              </a:rPr>
              <a:t>: The </a:t>
            </a:r>
            <a:r>
              <a:rPr lang="en-US" sz="2400" dirty="0">
                <a:latin typeface="Times New Roman" panose="02020603050405020304" pitchFamily="18" charset="0"/>
                <a:cs typeface="Times New Roman" panose="02020603050405020304" pitchFamily="18" charset="0"/>
              </a:rPr>
              <a:t>individual or business entity covered by the insurance </a:t>
            </a:r>
            <a:r>
              <a:rPr lang="en-US" sz="2400" dirty="0" smtClean="0">
                <a:latin typeface="Times New Roman" panose="02020603050405020304" pitchFamily="18" charset="0"/>
                <a:cs typeface="Times New Roman" panose="02020603050405020304" pitchFamily="18" charset="0"/>
              </a:rPr>
              <a:t>policy.</a:t>
            </a:r>
          </a:p>
          <a:p>
            <a:pPr marL="342900" indent="-342900">
              <a:buFont typeface="Arial" panose="020B0604020202020204" pitchFamily="34" charset="0"/>
              <a:buChar char="•"/>
            </a:pPr>
            <a:r>
              <a:rPr lang="en-US" sz="2400" b="1" dirty="0" smtClean="0">
                <a:latin typeface="Times New Roman" panose="02020603050405020304" pitchFamily="18" charset="0"/>
                <a:cs typeface="Times New Roman" panose="02020603050405020304" pitchFamily="18" charset="0"/>
              </a:rPr>
              <a:t>Insurer: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insurance company that provides coverage and agrees to compensate the insured for covered </a:t>
            </a:r>
            <a:r>
              <a:rPr lang="en-US" sz="2400" dirty="0" smtClean="0">
                <a:latin typeface="Times New Roman" panose="02020603050405020304" pitchFamily="18" charset="0"/>
                <a:cs typeface="Times New Roman" panose="02020603050405020304" pitchFamily="18" charset="0"/>
              </a:rPr>
              <a:t>losses.</a:t>
            </a:r>
          </a:p>
          <a:p>
            <a:pPr marL="342900" indent="-342900">
              <a:buFont typeface="Arial" panose="020B0604020202020204" pitchFamily="34" charset="0"/>
              <a:buChar char="•"/>
            </a:pPr>
            <a:r>
              <a:rPr lang="en-US" sz="2400" b="1" dirty="0" smtClean="0">
                <a:latin typeface="Times New Roman" panose="02020603050405020304" pitchFamily="18" charset="0"/>
                <a:cs typeface="Times New Roman" panose="02020603050405020304" pitchFamily="18" charset="0"/>
              </a:rPr>
              <a:t>Premium:</a:t>
            </a:r>
            <a:r>
              <a:rPr lang="en-US" sz="2400" dirty="0" smtClean="0">
                <a:latin typeface="Times New Roman" panose="02020603050405020304" pitchFamily="18" charset="0"/>
                <a:cs typeface="Times New Roman" panose="02020603050405020304" pitchFamily="18" charset="0"/>
              </a:rPr>
              <a:t> The </a:t>
            </a:r>
            <a:r>
              <a:rPr lang="en-US" sz="2400" dirty="0">
                <a:latin typeface="Times New Roman" panose="02020603050405020304" pitchFamily="18" charset="0"/>
                <a:cs typeface="Times New Roman" panose="02020603050405020304" pitchFamily="18" charset="0"/>
              </a:rPr>
              <a:t>amount paid by the insured to the insurer for the insurance coverage. This payment is made periodically (e.g., monthly, annually</a:t>
            </a:r>
            <a:r>
              <a:rPr lang="en-US" sz="2400" dirty="0" smtClean="0">
                <a:latin typeface="Times New Roman" panose="02020603050405020304" pitchFamily="18" charset="0"/>
                <a:cs typeface="Times New Roman" panose="02020603050405020304" pitchFamily="18" charset="0"/>
              </a:rPr>
              <a:t>).</a:t>
            </a:r>
          </a:p>
          <a:p>
            <a:pPr marL="342900" indent="-342900">
              <a:buFont typeface="Arial" panose="020B0604020202020204" pitchFamily="34" charset="0"/>
              <a:buChar char="•"/>
            </a:pPr>
            <a:r>
              <a:rPr lang="en-US" sz="2400" b="1" dirty="0" smtClean="0">
                <a:latin typeface="Times New Roman" panose="02020603050405020304" pitchFamily="18" charset="0"/>
                <a:cs typeface="Times New Roman" panose="02020603050405020304" pitchFamily="18" charset="0"/>
              </a:rPr>
              <a:t>Coverage</a:t>
            </a:r>
            <a:r>
              <a:rPr lang="en-US" sz="2400" dirty="0" smtClean="0">
                <a:latin typeface="Times New Roman" panose="02020603050405020304" pitchFamily="18" charset="0"/>
                <a:cs typeface="Times New Roman" panose="02020603050405020304" pitchFamily="18" charset="0"/>
              </a:rPr>
              <a:t> :The </a:t>
            </a:r>
            <a:r>
              <a:rPr lang="en-US" sz="2400" dirty="0">
                <a:latin typeface="Times New Roman" panose="02020603050405020304" pitchFamily="18" charset="0"/>
                <a:cs typeface="Times New Roman" panose="02020603050405020304" pitchFamily="18" charset="0"/>
              </a:rPr>
              <a:t>specific risks or perils that are covered under the insurance policy. It defines what the insurer will compensate for in case of a claim.</a:t>
            </a:r>
          </a:p>
          <a:p>
            <a:pPr marL="742950" lvl="1" indent="-285750">
              <a:buFont typeface="Arial" panose="020B0604020202020204" pitchFamily="34" charset="0"/>
              <a:buChar char="•"/>
            </a:pPr>
            <a:endParaRPr lang="en-US" dirty="0" smtClean="0"/>
          </a:p>
          <a:p>
            <a:pPr marL="742950" lvl="1" indent="-285750">
              <a:buFont typeface="Arial" panose="020B0604020202020204" pitchFamily="34" charset="0"/>
              <a:buChar char="•"/>
            </a:pPr>
            <a:endParaRPr lang="en-US" dirty="0"/>
          </a:p>
          <a:p>
            <a:pPr algn="r" rtl="1"/>
            <a:r>
              <a:rPr lang="ar-DZ" sz="3200" b="1" dirty="0" smtClean="0">
                <a:solidFill>
                  <a:schemeClr val="bg1"/>
                </a:solidFill>
                <a:ea typeface="Times New Roman" panose="02020603050405020304" pitchFamily="18" charset="0"/>
              </a:rPr>
              <a:t>  </a:t>
            </a:r>
            <a:r>
              <a:rPr lang="fr-FR" sz="3200" b="1" dirty="0" smtClean="0">
                <a:solidFill>
                  <a:schemeClr val="bg1"/>
                </a:solidFill>
                <a:ea typeface="Times New Roman" panose="02020603050405020304" pitchFamily="18" charset="0"/>
              </a:rPr>
              <a:t>     </a:t>
            </a:r>
            <a:r>
              <a:rPr lang="en-US" sz="3200" b="1" dirty="0" smtClean="0">
                <a:solidFill>
                  <a:schemeClr val="bg1"/>
                </a:solidFill>
                <a:latin typeface="Traditional Arabic" panose="02020603050405020304" pitchFamily="18" charset="-78"/>
                <a:ea typeface="Times New Roman" panose="02020603050405020304" pitchFamily="18" charset="0"/>
              </a:rPr>
              <a:t> </a:t>
            </a:r>
            <a:endParaRPr lang="ar-DZ" sz="3200" b="1" dirty="0" smtClean="0">
              <a:solidFill>
                <a:schemeClr val="bg1"/>
              </a:solidFill>
              <a:latin typeface="Traditional Arabic" panose="02020603050405020304" pitchFamily="18" charset="-78"/>
              <a:ea typeface="Times New Roman" panose="02020603050405020304" pitchFamily="18" charset="0"/>
            </a:endParaRPr>
          </a:p>
          <a:p>
            <a:pPr algn="r" rtl="1"/>
            <a:r>
              <a:rPr lang="en-US" dirty="0" smtClean="0"/>
              <a:t> </a:t>
            </a:r>
            <a:endParaRPr lang="fr-FR" dirty="0"/>
          </a:p>
        </p:txBody>
      </p:sp>
      <p:sp>
        <p:nvSpPr>
          <p:cNvPr id="6" name="Rectangle 5"/>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82229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br>
              <a:rPr lang="fr-FR" b="1" dirty="0">
                <a:latin typeface="Times New Roman" panose="02020603050405020304" pitchFamily="18" charset="0"/>
                <a:cs typeface="Times New Roman" panose="02020603050405020304" pitchFamily="18" charset="0"/>
              </a:rPr>
            </a:br>
            <a:r>
              <a:rPr lang="fr-FR" b="1" dirty="0" err="1">
                <a:latin typeface="Times New Roman" panose="02020603050405020304" pitchFamily="18" charset="0"/>
                <a:cs typeface="Times New Roman" panose="02020603050405020304" pitchFamily="18" charset="0"/>
              </a:rPr>
              <a:t>Features</a:t>
            </a:r>
            <a:r>
              <a:rPr lang="fr-FR" b="1" dirty="0">
                <a:latin typeface="Times New Roman" panose="02020603050405020304" pitchFamily="18" charset="0"/>
                <a:cs typeface="Times New Roman" panose="02020603050405020304" pitchFamily="18" charset="0"/>
              </a:rPr>
              <a:t> </a:t>
            </a:r>
            <a:r>
              <a:rPr lang="ar-DZ" b="1" dirty="0">
                <a:latin typeface="Times New Roman" panose="02020603050405020304" pitchFamily="18" charset="0"/>
              </a:rPr>
              <a:t> </a:t>
            </a:r>
            <a:r>
              <a:rPr lang="fr-FR" b="1" dirty="0">
                <a:latin typeface="Times New Roman" panose="02020603050405020304" pitchFamily="18" charset="0"/>
                <a:cs typeface="Times New Roman" panose="02020603050405020304" pitchFamily="18" charset="0"/>
              </a:rPr>
              <a:t>and </a:t>
            </a:r>
            <a:r>
              <a:rPr lang="fr-FR" b="1" dirty="0" err="1">
                <a:latin typeface="Times New Roman" panose="02020603050405020304" pitchFamily="18" charset="0"/>
                <a:cs typeface="Times New Roman" panose="02020603050405020304" pitchFamily="18" charset="0"/>
              </a:rPr>
              <a:t>Pillars</a:t>
            </a:r>
            <a:r>
              <a:rPr lang="fr-FR" b="1" dirty="0">
                <a:latin typeface="Times New Roman" panose="02020603050405020304" pitchFamily="18" charset="0"/>
                <a:cs typeface="Times New Roman" panose="02020603050405020304" pitchFamily="18" charset="0"/>
              </a:rPr>
              <a:t> of </a:t>
            </a:r>
            <a:r>
              <a:rPr lang="fr-FR" b="1" dirty="0" err="1">
                <a:latin typeface="Times New Roman" panose="02020603050405020304" pitchFamily="18" charset="0"/>
                <a:cs typeface="Times New Roman" panose="02020603050405020304" pitchFamily="18" charset="0"/>
              </a:rPr>
              <a:t>Insurance</a:t>
            </a:r>
            <a:endParaRPr lang="fr-FR" b="1" dirty="0"/>
          </a:p>
        </p:txBody>
      </p:sp>
      <p:sp>
        <p:nvSpPr>
          <p:cNvPr id="5" name="Rectangle 4"/>
          <p:cNvSpPr/>
          <p:nvPr/>
        </p:nvSpPr>
        <p:spPr>
          <a:xfrm>
            <a:off x="10566717" y="1109031"/>
            <a:ext cx="1745029" cy="369332"/>
          </a:xfrm>
          <a:prstGeom prst="rect">
            <a:avLst/>
          </a:prstGeom>
        </p:spPr>
        <p:txBody>
          <a:bodyPr wrap="none">
            <a:spAutoFit/>
          </a:bodyPr>
          <a:lstStyle/>
          <a:p>
            <a:pPr algn="ctr" rtl="1"/>
            <a:r>
              <a:rPr lang="fr-FR" b="1" dirty="0">
                <a:latin typeface="Times New Roman" panose="02020603050405020304" pitchFamily="18" charset="0"/>
                <a:cs typeface="Times New Roman" panose="02020603050405020304" pitchFamily="18" charset="0"/>
              </a:rPr>
              <a:t>The </a:t>
            </a:r>
            <a:r>
              <a:rPr lang="fr-FR" b="1" dirty="0" err="1">
                <a:latin typeface="Times New Roman" panose="02020603050405020304" pitchFamily="18" charset="0"/>
                <a:cs typeface="Times New Roman" panose="02020603050405020304" pitchFamily="18" charset="0"/>
              </a:rPr>
              <a:t>Third</a:t>
            </a:r>
            <a:r>
              <a:rPr lang="fr-FR" b="1" dirty="0">
                <a:latin typeface="Times New Roman" panose="02020603050405020304" pitchFamily="18" charset="0"/>
                <a:cs typeface="Times New Roman" panose="02020603050405020304" pitchFamily="18" charset="0"/>
              </a:rPr>
              <a:t> topic</a:t>
            </a:r>
            <a:endParaRPr lang="fr-FR" dirty="0">
              <a:solidFill>
                <a:schemeClr val="bg1"/>
              </a:solidFill>
            </a:endParaRPr>
          </a:p>
        </p:txBody>
      </p:sp>
      <p:sp>
        <p:nvSpPr>
          <p:cNvPr id="7" name="Rectangle 6"/>
          <p:cNvSpPr/>
          <p:nvPr/>
        </p:nvSpPr>
        <p:spPr>
          <a:xfrm>
            <a:off x="0" y="2088634"/>
            <a:ext cx="12192000" cy="2800767"/>
          </a:xfrm>
          <a:prstGeom prst="rect">
            <a:avLst/>
          </a:prstGeom>
        </p:spPr>
        <p:txBody>
          <a:bodyPr wrap="square">
            <a:spAutoFit/>
          </a:bodyPr>
          <a:lstStyle/>
          <a:p>
            <a:pPr algn="r" rtl="1"/>
            <a:endParaRPr lang="ar-DZ" b="1" dirty="0" smtClean="0"/>
          </a:p>
          <a:p>
            <a:pPr algn="r" rtl="1"/>
            <a:endParaRPr lang="ar-DZ" dirty="0"/>
          </a:p>
          <a:p>
            <a:pPr algn="r" rtl="1"/>
            <a:r>
              <a:rPr lang="ar-DZ" dirty="0"/>
              <a:t> </a:t>
            </a:r>
            <a:endParaRPr lang="fr-FR" dirty="0"/>
          </a:p>
          <a:p>
            <a:pPr algn="r" rtl="1"/>
            <a:r>
              <a:rPr lang="ar-DZ" sz="3200" dirty="0" smtClean="0"/>
              <a:t> </a:t>
            </a:r>
            <a:endParaRPr lang="ar-DZ" sz="3200" dirty="0"/>
          </a:p>
          <a:p>
            <a:pPr algn="r" rtl="1"/>
            <a:endParaRPr lang="ar-DZ" dirty="0"/>
          </a:p>
          <a:p>
            <a:pPr algn="r" rtl="1"/>
            <a:endParaRPr lang="ar-DZ" dirty="0" smtClean="0"/>
          </a:p>
          <a:p>
            <a:pPr algn="r" rtl="1"/>
            <a:endParaRPr lang="ar-DZ" dirty="0"/>
          </a:p>
          <a:p>
            <a:pPr algn="r" rtl="1"/>
            <a:endParaRPr lang="ar-DZ" dirty="0" smtClean="0"/>
          </a:p>
          <a:p>
            <a:pPr algn="r" rtl="1"/>
            <a:r>
              <a:rPr lang="ar-DZ" dirty="0" smtClean="0"/>
              <a:t> </a:t>
            </a:r>
            <a:endParaRPr lang="fr-FR" dirty="0"/>
          </a:p>
        </p:txBody>
      </p:sp>
      <p:sp>
        <p:nvSpPr>
          <p:cNvPr id="3" name="Rectangle 2"/>
          <p:cNvSpPr/>
          <p:nvPr/>
        </p:nvSpPr>
        <p:spPr>
          <a:xfrm>
            <a:off x="79347" y="2088634"/>
            <a:ext cx="12033305" cy="4093428"/>
          </a:xfrm>
          <a:prstGeom prst="rect">
            <a:avLst/>
          </a:prstGeom>
        </p:spPr>
        <p:txBody>
          <a:bodyPr wrap="square">
            <a:spAutoFit/>
          </a:bodyPr>
          <a:lstStyle/>
          <a:p>
            <a:pPr algn="l"/>
            <a:r>
              <a:rPr lang="en-US" sz="2400" b="1" spc="5"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Insurance </a:t>
            </a:r>
            <a:r>
              <a:rPr lang="en-US" sz="2400" b="1" spc="5"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Policy </a:t>
            </a:r>
            <a:r>
              <a:rPr lang="en-US" sz="2400" b="1" spc="5"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Components</a:t>
            </a:r>
            <a:r>
              <a:rPr lang="fr-FR" sz="2400" b="1" spc="5"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t>
            </a:r>
          </a:p>
          <a:p>
            <a:pPr algn="l"/>
            <a:endParaRPr lang="ar-DZ" sz="2400" b="1" spc="5"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
            </a:pPr>
            <a:r>
              <a:rPr lang="en-US" sz="2400" b="1" dirty="0" smtClean="0">
                <a:latin typeface="Times New Roman" panose="02020603050405020304" pitchFamily="18" charset="0"/>
                <a:cs typeface="Times New Roman" panose="02020603050405020304" pitchFamily="18" charset="0"/>
              </a:rPr>
              <a:t>Risk: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potential for a loss or damage to occur, which the insurance is designed to protect against</a:t>
            </a:r>
            <a:r>
              <a:rPr lang="en-US" sz="2400" dirty="0" smtClean="0">
                <a:latin typeface="Times New Roman" panose="02020603050405020304" pitchFamily="18" charset="0"/>
                <a:cs typeface="Times New Roman" panose="02020603050405020304" pitchFamily="18" charset="0"/>
              </a:rPr>
              <a:t>.</a:t>
            </a:r>
          </a:p>
          <a:p>
            <a:pPr marL="342900" indent="-342900">
              <a:buFont typeface="Wingdings" panose="05000000000000000000" pitchFamily="2" charset="2"/>
              <a:buChar char="§"/>
            </a:pPr>
            <a:r>
              <a:rPr lang="en-US" sz="2400" b="1" dirty="0" smtClean="0">
                <a:latin typeface="Times New Roman" panose="02020603050405020304" pitchFamily="18" charset="0"/>
                <a:cs typeface="Times New Roman" panose="02020603050405020304" pitchFamily="18" charset="0"/>
              </a:rPr>
              <a:t>Endorsements : </a:t>
            </a:r>
            <a:r>
              <a:rPr lang="en-US" sz="2400" dirty="0" smtClean="0">
                <a:latin typeface="Times New Roman" panose="02020603050405020304" pitchFamily="18" charset="0"/>
                <a:cs typeface="Times New Roman" panose="02020603050405020304" pitchFamily="18" charset="0"/>
              </a:rPr>
              <a:t>Amendments </a:t>
            </a:r>
            <a:r>
              <a:rPr lang="en-US" sz="2400" dirty="0">
                <a:latin typeface="Times New Roman" panose="02020603050405020304" pitchFamily="18" charset="0"/>
                <a:cs typeface="Times New Roman" panose="02020603050405020304" pitchFamily="18" charset="0"/>
              </a:rPr>
              <a:t>or additions made to the insurance policy, which can either broaden or limit coverage based on the insured’s specific needs</a:t>
            </a:r>
            <a:r>
              <a:rPr lang="en-US" sz="2400" dirty="0" smtClean="0">
                <a:latin typeface="Times New Roman" panose="02020603050405020304" pitchFamily="18" charset="0"/>
                <a:cs typeface="Times New Roman" panose="02020603050405020304" pitchFamily="18" charset="0"/>
              </a:rPr>
              <a:t>.</a:t>
            </a:r>
          </a:p>
          <a:p>
            <a:pPr marL="342900" indent="-342900">
              <a:buFont typeface="Wingdings" panose="05000000000000000000" pitchFamily="2" charset="2"/>
              <a:buChar char="§"/>
            </a:pPr>
            <a:r>
              <a:rPr lang="en-US" sz="2400" b="1" dirty="0" smtClean="0">
                <a:latin typeface="Times New Roman" panose="02020603050405020304" pitchFamily="18" charset="0"/>
                <a:cs typeface="Times New Roman" panose="02020603050405020304" pitchFamily="18" charset="0"/>
              </a:rPr>
              <a:t>Reinsurance</a:t>
            </a:r>
            <a:r>
              <a:rPr lang="en-US" sz="2400" dirty="0" smtClean="0">
                <a:latin typeface="Times New Roman" panose="02020603050405020304" pitchFamily="18" charset="0"/>
                <a:cs typeface="Times New Roman" panose="02020603050405020304" pitchFamily="18" charset="0"/>
              </a:rPr>
              <a:t>: A </a:t>
            </a:r>
            <a:r>
              <a:rPr lang="en-US" sz="2400" dirty="0">
                <a:latin typeface="Times New Roman" panose="02020603050405020304" pitchFamily="18" charset="0"/>
                <a:cs typeface="Times New Roman" panose="02020603050405020304" pitchFamily="18" charset="0"/>
              </a:rPr>
              <a:t>process where an insurer transfers part of its risk to another insurance company to reduce the potential financial burden of large claims.</a:t>
            </a:r>
            <a:endParaRPr lang="en-US" dirty="0" smtClean="0"/>
          </a:p>
          <a:p>
            <a:pPr marL="742950" lvl="1" indent="-285750">
              <a:buFont typeface="Wingdings" panose="05000000000000000000" pitchFamily="2" charset="2"/>
              <a:buChar char="§"/>
            </a:pPr>
            <a:endParaRPr lang="en-US" dirty="0"/>
          </a:p>
          <a:p>
            <a:pPr marL="457200" indent="-457200" algn="r" rtl="1">
              <a:buFont typeface="Wingdings" panose="05000000000000000000" pitchFamily="2" charset="2"/>
              <a:buChar char="§"/>
            </a:pPr>
            <a:r>
              <a:rPr lang="ar-DZ" sz="3200" b="1" dirty="0" smtClean="0">
                <a:solidFill>
                  <a:schemeClr val="bg1"/>
                </a:solidFill>
                <a:ea typeface="Times New Roman" panose="02020603050405020304" pitchFamily="18" charset="0"/>
              </a:rPr>
              <a:t>  </a:t>
            </a:r>
            <a:r>
              <a:rPr lang="fr-FR" sz="3200" b="1" dirty="0" smtClean="0">
                <a:solidFill>
                  <a:schemeClr val="bg1"/>
                </a:solidFill>
                <a:ea typeface="Times New Roman" panose="02020603050405020304" pitchFamily="18" charset="0"/>
              </a:rPr>
              <a:t>     </a:t>
            </a:r>
            <a:r>
              <a:rPr lang="en-US" sz="3200" b="1" dirty="0" smtClean="0">
                <a:solidFill>
                  <a:schemeClr val="bg1"/>
                </a:solidFill>
                <a:latin typeface="Traditional Arabic" panose="02020603050405020304" pitchFamily="18" charset="-78"/>
                <a:ea typeface="Times New Roman" panose="02020603050405020304" pitchFamily="18" charset="0"/>
              </a:rPr>
              <a:t> </a:t>
            </a:r>
            <a:endParaRPr lang="ar-DZ" sz="3200" b="1" dirty="0" smtClean="0">
              <a:solidFill>
                <a:schemeClr val="bg1"/>
              </a:solidFill>
              <a:latin typeface="Traditional Arabic" panose="02020603050405020304" pitchFamily="18" charset="-78"/>
              <a:ea typeface="Times New Roman" panose="02020603050405020304" pitchFamily="18" charset="0"/>
            </a:endParaRPr>
          </a:p>
          <a:p>
            <a:pPr marL="285750" indent="-285750" algn="r" rtl="1">
              <a:buFont typeface="Wingdings" panose="05000000000000000000" pitchFamily="2" charset="2"/>
              <a:buChar char="§"/>
            </a:pPr>
            <a:r>
              <a:rPr lang="en-US" dirty="0" smtClean="0"/>
              <a:t> </a:t>
            </a:r>
            <a:endParaRPr lang="fr-FR" dirty="0"/>
          </a:p>
        </p:txBody>
      </p:sp>
      <p:sp>
        <p:nvSpPr>
          <p:cNvPr id="6" name="Rectangle 5"/>
          <p:cNvSpPr/>
          <p:nvPr/>
        </p:nvSpPr>
        <p:spPr>
          <a:xfrm>
            <a:off x="218939" y="0"/>
            <a:ext cx="3837905" cy="523220"/>
          </a:xfrm>
          <a:prstGeom prst="rect">
            <a:avLst/>
          </a:prstGeom>
        </p:spPr>
        <p:txBody>
          <a:bodyPr wrap="square">
            <a:spAutoFit/>
          </a:bodyPr>
          <a:lstStyle/>
          <a:p>
            <a:pPr algn="ctr"/>
            <a:r>
              <a:rPr lang="fr-FR" sz="2800" b="1" dirty="0">
                <a:solidFill>
                  <a:srgbClr val="FF0000"/>
                </a:solidFill>
                <a:latin typeface="Times New Roman" panose="02020603050405020304" pitchFamily="18" charset="0"/>
                <a:cs typeface="Times New Roman" panose="02020603050405020304" pitchFamily="18" charset="0"/>
              </a:rPr>
              <a:t>DR </a:t>
            </a:r>
            <a:r>
              <a:rPr lang="fr-FR" sz="2800" b="1" dirty="0" err="1">
                <a:solidFill>
                  <a:srgbClr val="FF0000"/>
                </a:solidFill>
                <a:latin typeface="Times New Roman" panose="02020603050405020304" pitchFamily="18" charset="0"/>
                <a:cs typeface="Times New Roman" panose="02020603050405020304" pitchFamily="18" charset="0"/>
              </a:rPr>
              <a:t>Benazza</a:t>
            </a:r>
            <a:r>
              <a:rPr lang="fr-FR" sz="2800" b="1" dirty="0">
                <a:solidFill>
                  <a:srgbClr val="FF0000"/>
                </a:solidFill>
                <a:latin typeface="Times New Roman" panose="02020603050405020304" pitchFamily="18" charset="0"/>
                <a:cs typeface="Times New Roman" panose="02020603050405020304" pitchFamily="18" charset="0"/>
              </a:rPr>
              <a:t> IKRAM</a:t>
            </a:r>
            <a:endParaRPr lang="ar-DZ"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0711880"/>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docProps/app.xml><?xml version="1.0" encoding="utf-8"?>
<Properties xmlns="http://schemas.openxmlformats.org/officeDocument/2006/extended-properties" xmlns:vt="http://schemas.openxmlformats.org/officeDocument/2006/docPropsVTypes">
  <Template>TM04033917[[fn=Berlin]]</Template>
  <TotalTime>3031</TotalTime>
  <Words>1877</Words>
  <Application>Microsoft Office PowerPoint</Application>
  <PresentationFormat>Grand écran</PresentationFormat>
  <Paragraphs>429</Paragraphs>
  <Slides>23</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23</vt:i4>
      </vt:variant>
    </vt:vector>
  </HeadingPairs>
  <TitlesOfParts>
    <vt:vector size="30" baseType="lpstr">
      <vt:lpstr>Arial</vt:lpstr>
      <vt:lpstr>Calibri Light</vt:lpstr>
      <vt:lpstr>Times New Roman</vt:lpstr>
      <vt:lpstr>Traditional Arabic</vt:lpstr>
      <vt:lpstr>Trebuchet MS</vt:lpstr>
      <vt:lpstr>Wingdings</vt:lpstr>
      <vt:lpstr>Berlin</vt:lpstr>
      <vt:lpstr>محاضرات في مقياس اقتصاديات التأمينات  Insurance Economics </vt:lpstr>
      <vt:lpstr>The Third topic Features  and Pillars of Insurance</vt:lpstr>
      <vt:lpstr>The Third topic Features  and Pillars of Insurance</vt:lpstr>
      <vt:lpstr>The Third topic Features  and Pillars of Insurance</vt:lpstr>
      <vt:lpstr>The Third topic Features  and Pillars of Insurance</vt:lpstr>
      <vt:lpstr>The Third topic Features  and Pillars of Insurance</vt:lpstr>
      <vt:lpstr>The Third topic Features  and Pillars of Insurance</vt:lpstr>
      <vt:lpstr>The Third topic Features  and Pillars of Insurance</vt:lpstr>
      <vt:lpstr>The Third topic Features  and Pillars of Insurance</vt:lpstr>
      <vt:lpstr>The Third topic Features  and Pillars of Insurance</vt:lpstr>
      <vt:lpstr>The Third topic Features  and Pillars of Insurance</vt:lpstr>
      <vt:lpstr>The Third topic Features  and Pillars of Insurance</vt:lpstr>
      <vt:lpstr>The Third topic Features  and Pillars of Insurance</vt:lpstr>
      <vt:lpstr>The Third topic Features  and Pillars of Insurance</vt:lpstr>
      <vt:lpstr>The Third topic Features  and Pillars of Insuranc</vt:lpstr>
      <vt:lpstr>The forth topic Principle of insurance</vt:lpstr>
      <vt:lpstr>The forth topic Principle of insurance</vt:lpstr>
      <vt:lpstr>The forth topic Principle of insurance</vt:lpstr>
      <vt:lpstr>The forth topic Principle of insurance</vt:lpstr>
      <vt:lpstr>The fifth Topic The Importance and significance of Insurance: </vt:lpstr>
      <vt:lpstr>The fifth Topic The Importance and significance of Insurance:</vt:lpstr>
      <vt:lpstr>The Sixth topic: Insurance and Social Security Organizations</vt:lpstr>
      <vt:lpstr>The Sixth topic: Insurance and Social Security Organizations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في مقياس إقتصاديات التأمين</dc:title>
  <dc:creator>LENOVO</dc:creator>
  <cp:lastModifiedBy>LENOVO</cp:lastModifiedBy>
  <cp:revision>179</cp:revision>
  <dcterms:created xsi:type="dcterms:W3CDTF">2024-09-30T10:21:00Z</dcterms:created>
  <dcterms:modified xsi:type="dcterms:W3CDTF">2025-02-12T22:23:36Z</dcterms:modified>
</cp:coreProperties>
</file>