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5" Type="http://schemas.openxmlformats.org/officeDocument/2006/relationships/tableStyles" Target="tableStyles.xml"/><Relationship Id="rId94" Type="http://schemas.openxmlformats.org/officeDocument/2006/relationships/viewProps" Target="viewProps.xml"/><Relationship Id="rId93" Type="http://schemas.openxmlformats.org/officeDocument/2006/relationships/presProps" Target="presProps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1412" y="607567"/>
            <a:ext cx="307403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23299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23299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273" y="1949195"/>
            <a:ext cx="8081795" cy="3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466" y="729995"/>
            <a:ext cx="949452" cy="1143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73" y="3418332"/>
            <a:ext cx="5329422" cy="34808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23299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23299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1273" y="1949195"/>
            <a:ext cx="8081795" cy="3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6466" y="729995"/>
            <a:ext cx="949452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89" y="622807"/>
            <a:ext cx="8340621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23299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7424" y="2030112"/>
            <a:ext cx="8338551" cy="4925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12.png"/><Relationship Id="rId98" Type="http://schemas.openxmlformats.org/officeDocument/2006/relationships/image" Target="../media/image111.png"/><Relationship Id="rId97" Type="http://schemas.openxmlformats.org/officeDocument/2006/relationships/image" Target="../media/image110.png"/><Relationship Id="rId96" Type="http://schemas.openxmlformats.org/officeDocument/2006/relationships/image" Target="../media/image109.png"/><Relationship Id="rId95" Type="http://schemas.openxmlformats.org/officeDocument/2006/relationships/image" Target="../media/image108.png"/><Relationship Id="rId94" Type="http://schemas.openxmlformats.org/officeDocument/2006/relationships/image" Target="../media/image107.png"/><Relationship Id="rId93" Type="http://schemas.openxmlformats.org/officeDocument/2006/relationships/image" Target="../media/image106.png"/><Relationship Id="rId92" Type="http://schemas.openxmlformats.org/officeDocument/2006/relationships/image" Target="../media/image105.png"/><Relationship Id="rId91" Type="http://schemas.openxmlformats.org/officeDocument/2006/relationships/image" Target="../media/image104.png"/><Relationship Id="rId90" Type="http://schemas.openxmlformats.org/officeDocument/2006/relationships/image" Target="../media/image103.png"/><Relationship Id="rId9" Type="http://schemas.openxmlformats.org/officeDocument/2006/relationships/image" Target="../media/image22.png"/><Relationship Id="rId89" Type="http://schemas.openxmlformats.org/officeDocument/2006/relationships/image" Target="../media/image102.png"/><Relationship Id="rId88" Type="http://schemas.openxmlformats.org/officeDocument/2006/relationships/image" Target="../media/image101.png"/><Relationship Id="rId87" Type="http://schemas.openxmlformats.org/officeDocument/2006/relationships/image" Target="../media/image100.png"/><Relationship Id="rId86" Type="http://schemas.openxmlformats.org/officeDocument/2006/relationships/image" Target="../media/image99.png"/><Relationship Id="rId85" Type="http://schemas.openxmlformats.org/officeDocument/2006/relationships/image" Target="../media/image98.png"/><Relationship Id="rId84" Type="http://schemas.openxmlformats.org/officeDocument/2006/relationships/image" Target="../media/image97.png"/><Relationship Id="rId83" Type="http://schemas.openxmlformats.org/officeDocument/2006/relationships/image" Target="../media/image96.png"/><Relationship Id="rId82" Type="http://schemas.openxmlformats.org/officeDocument/2006/relationships/image" Target="../media/image95.png"/><Relationship Id="rId81" Type="http://schemas.openxmlformats.org/officeDocument/2006/relationships/image" Target="../media/image94.png"/><Relationship Id="rId80" Type="http://schemas.openxmlformats.org/officeDocument/2006/relationships/image" Target="../media/image93.png"/><Relationship Id="rId8" Type="http://schemas.openxmlformats.org/officeDocument/2006/relationships/image" Target="../media/image21.png"/><Relationship Id="rId79" Type="http://schemas.openxmlformats.org/officeDocument/2006/relationships/image" Target="../media/image92.png"/><Relationship Id="rId78" Type="http://schemas.openxmlformats.org/officeDocument/2006/relationships/image" Target="../media/image91.png"/><Relationship Id="rId77" Type="http://schemas.openxmlformats.org/officeDocument/2006/relationships/image" Target="../media/image90.png"/><Relationship Id="rId76" Type="http://schemas.openxmlformats.org/officeDocument/2006/relationships/image" Target="../media/image89.png"/><Relationship Id="rId75" Type="http://schemas.openxmlformats.org/officeDocument/2006/relationships/image" Target="../media/image88.png"/><Relationship Id="rId74" Type="http://schemas.openxmlformats.org/officeDocument/2006/relationships/image" Target="../media/image87.png"/><Relationship Id="rId73" Type="http://schemas.openxmlformats.org/officeDocument/2006/relationships/image" Target="../media/image86.png"/><Relationship Id="rId72" Type="http://schemas.openxmlformats.org/officeDocument/2006/relationships/image" Target="../media/image85.png"/><Relationship Id="rId71" Type="http://schemas.openxmlformats.org/officeDocument/2006/relationships/image" Target="../media/image84.png"/><Relationship Id="rId70" Type="http://schemas.openxmlformats.org/officeDocument/2006/relationships/image" Target="../media/image83.png"/><Relationship Id="rId7" Type="http://schemas.openxmlformats.org/officeDocument/2006/relationships/image" Target="../media/image20.png"/><Relationship Id="rId69" Type="http://schemas.openxmlformats.org/officeDocument/2006/relationships/image" Target="../media/image82.png"/><Relationship Id="rId68" Type="http://schemas.openxmlformats.org/officeDocument/2006/relationships/image" Target="../media/image81.png"/><Relationship Id="rId67" Type="http://schemas.openxmlformats.org/officeDocument/2006/relationships/image" Target="../media/image80.png"/><Relationship Id="rId66" Type="http://schemas.openxmlformats.org/officeDocument/2006/relationships/image" Target="../media/image79.png"/><Relationship Id="rId65" Type="http://schemas.openxmlformats.org/officeDocument/2006/relationships/image" Target="../media/image78.png"/><Relationship Id="rId64" Type="http://schemas.openxmlformats.org/officeDocument/2006/relationships/image" Target="../media/image77.png"/><Relationship Id="rId63" Type="http://schemas.openxmlformats.org/officeDocument/2006/relationships/image" Target="../media/image76.png"/><Relationship Id="rId62" Type="http://schemas.openxmlformats.org/officeDocument/2006/relationships/image" Target="../media/image75.png"/><Relationship Id="rId61" Type="http://schemas.openxmlformats.org/officeDocument/2006/relationships/image" Target="../media/image74.png"/><Relationship Id="rId60" Type="http://schemas.openxmlformats.org/officeDocument/2006/relationships/image" Target="../media/image73.png"/><Relationship Id="rId6" Type="http://schemas.openxmlformats.org/officeDocument/2006/relationships/image" Target="../media/image19.png"/><Relationship Id="rId59" Type="http://schemas.openxmlformats.org/officeDocument/2006/relationships/image" Target="../media/image72.png"/><Relationship Id="rId58" Type="http://schemas.openxmlformats.org/officeDocument/2006/relationships/image" Target="../media/image71.png"/><Relationship Id="rId57" Type="http://schemas.openxmlformats.org/officeDocument/2006/relationships/image" Target="../media/image70.png"/><Relationship Id="rId56" Type="http://schemas.openxmlformats.org/officeDocument/2006/relationships/image" Target="../media/image69.png"/><Relationship Id="rId55" Type="http://schemas.openxmlformats.org/officeDocument/2006/relationships/image" Target="../media/image68.png"/><Relationship Id="rId54" Type="http://schemas.openxmlformats.org/officeDocument/2006/relationships/image" Target="../media/image67.png"/><Relationship Id="rId53" Type="http://schemas.openxmlformats.org/officeDocument/2006/relationships/image" Target="../media/image66.png"/><Relationship Id="rId52" Type="http://schemas.openxmlformats.org/officeDocument/2006/relationships/image" Target="../media/image65.png"/><Relationship Id="rId51" Type="http://schemas.openxmlformats.org/officeDocument/2006/relationships/image" Target="../media/image64.png"/><Relationship Id="rId50" Type="http://schemas.openxmlformats.org/officeDocument/2006/relationships/image" Target="../media/image63.png"/><Relationship Id="rId5" Type="http://schemas.openxmlformats.org/officeDocument/2006/relationships/image" Target="../media/image18.png"/><Relationship Id="rId49" Type="http://schemas.openxmlformats.org/officeDocument/2006/relationships/image" Target="../media/image62.png"/><Relationship Id="rId48" Type="http://schemas.openxmlformats.org/officeDocument/2006/relationships/image" Target="../media/image61.png"/><Relationship Id="rId47" Type="http://schemas.openxmlformats.org/officeDocument/2006/relationships/image" Target="../media/image60.png"/><Relationship Id="rId46" Type="http://schemas.openxmlformats.org/officeDocument/2006/relationships/image" Target="../media/image59.png"/><Relationship Id="rId45" Type="http://schemas.openxmlformats.org/officeDocument/2006/relationships/image" Target="../media/image58.png"/><Relationship Id="rId44" Type="http://schemas.openxmlformats.org/officeDocument/2006/relationships/image" Target="../media/image57.png"/><Relationship Id="rId43" Type="http://schemas.openxmlformats.org/officeDocument/2006/relationships/image" Target="../media/image56.png"/><Relationship Id="rId42" Type="http://schemas.openxmlformats.org/officeDocument/2006/relationships/image" Target="../media/image55.png"/><Relationship Id="rId41" Type="http://schemas.openxmlformats.org/officeDocument/2006/relationships/image" Target="../media/image54.png"/><Relationship Id="rId40" Type="http://schemas.openxmlformats.org/officeDocument/2006/relationships/image" Target="../media/image53.png"/><Relationship Id="rId4" Type="http://schemas.openxmlformats.org/officeDocument/2006/relationships/image" Target="../media/image17.png"/><Relationship Id="rId39" Type="http://schemas.openxmlformats.org/officeDocument/2006/relationships/image" Target="../media/image52.png"/><Relationship Id="rId38" Type="http://schemas.openxmlformats.org/officeDocument/2006/relationships/image" Target="../media/image51.png"/><Relationship Id="rId37" Type="http://schemas.openxmlformats.org/officeDocument/2006/relationships/image" Target="../media/image50.png"/><Relationship Id="rId36" Type="http://schemas.openxmlformats.org/officeDocument/2006/relationships/image" Target="../media/image49.png"/><Relationship Id="rId35" Type="http://schemas.openxmlformats.org/officeDocument/2006/relationships/image" Target="../media/image48.png"/><Relationship Id="rId34" Type="http://schemas.openxmlformats.org/officeDocument/2006/relationships/image" Target="../media/image47.png"/><Relationship Id="rId33" Type="http://schemas.openxmlformats.org/officeDocument/2006/relationships/image" Target="../media/image46.png"/><Relationship Id="rId32" Type="http://schemas.openxmlformats.org/officeDocument/2006/relationships/image" Target="../media/image45.png"/><Relationship Id="rId31" Type="http://schemas.openxmlformats.org/officeDocument/2006/relationships/image" Target="../media/image44.png"/><Relationship Id="rId30" Type="http://schemas.openxmlformats.org/officeDocument/2006/relationships/image" Target="../media/image43.png"/><Relationship Id="rId3" Type="http://schemas.openxmlformats.org/officeDocument/2006/relationships/image" Target="../media/image16.png"/><Relationship Id="rId29" Type="http://schemas.openxmlformats.org/officeDocument/2006/relationships/image" Target="../media/image42.png"/><Relationship Id="rId28" Type="http://schemas.openxmlformats.org/officeDocument/2006/relationships/image" Target="../media/image41.png"/><Relationship Id="rId27" Type="http://schemas.openxmlformats.org/officeDocument/2006/relationships/image" Target="../media/image40.png"/><Relationship Id="rId26" Type="http://schemas.openxmlformats.org/officeDocument/2006/relationships/image" Target="../media/image39.png"/><Relationship Id="rId25" Type="http://schemas.openxmlformats.org/officeDocument/2006/relationships/image" Target="../media/image38.png"/><Relationship Id="rId24" Type="http://schemas.openxmlformats.org/officeDocument/2006/relationships/image" Target="../media/image37.png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image" Target="../media/image34.png"/><Relationship Id="rId20" Type="http://schemas.openxmlformats.org/officeDocument/2006/relationships/image" Target="../media/image33.png"/><Relationship Id="rId2" Type="http://schemas.openxmlformats.org/officeDocument/2006/relationships/image" Target="../media/image15.png"/><Relationship Id="rId19" Type="http://schemas.openxmlformats.org/officeDocument/2006/relationships/image" Target="../media/image32.png"/><Relationship Id="rId18" Type="http://schemas.openxmlformats.org/officeDocument/2006/relationships/image" Target="../media/image31.pn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6" Type="http://schemas.openxmlformats.org/officeDocument/2006/relationships/slideLayout" Target="../slideLayouts/slideLayout4.xml"/><Relationship Id="rId135" Type="http://schemas.openxmlformats.org/officeDocument/2006/relationships/image" Target="../media/image148.png"/><Relationship Id="rId134" Type="http://schemas.openxmlformats.org/officeDocument/2006/relationships/image" Target="../media/image147.png"/><Relationship Id="rId133" Type="http://schemas.openxmlformats.org/officeDocument/2006/relationships/image" Target="../media/image146.png"/><Relationship Id="rId132" Type="http://schemas.openxmlformats.org/officeDocument/2006/relationships/image" Target="../media/image145.png"/><Relationship Id="rId131" Type="http://schemas.openxmlformats.org/officeDocument/2006/relationships/image" Target="../media/image144.png"/><Relationship Id="rId130" Type="http://schemas.openxmlformats.org/officeDocument/2006/relationships/image" Target="../media/image143.png"/><Relationship Id="rId13" Type="http://schemas.openxmlformats.org/officeDocument/2006/relationships/image" Target="../media/image26.png"/><Relationship Id="rId129" Type="http://schemas.openxmlformats.org/officeDocument/2006/relationships/image" Target="../media/image142.png"/><Relationship Id="rId128" Type="http://schemas.openxmlformats.org/officeDocument/2006/relationships/image" Target="../media/image141.png"/><Relationship Id="rId127" Type="http://schemas.openxmlformats.org/officeDocument/2006/relationships/image" Target="../media/image140.png"/><Relationship Id="rId126" Type="http://schemas.openxmlformats.org/officeDocument/2006/relationships/image" Target="../media/image139.png"/><Relationship Id="rId125" Type="http://schemas.openxmlformats.org/officeDocument/2006/relationships/image" Target="../media/image138.png"/><Relationship Id="rId124" Type="http://schemas.openxmlformats.org/officeDocument/2006/relationships/image" Target="../media/image137.png"/><Relationship Id="rId123" Type="http://schemas.openxmlformats.org/officeDocument/2006/relationships/image" Target="../media/image136.png"/><Relationship Id="rId122" Type="http://schemas.openxmlformats.org/officeDocument/2006/relationships/image" Target="../media/image135.png"/><Relationship Id="rId121" Type="http://schemas.openxmlformats.org/officeDocument/2006/relationships/image" Target="../media/image134.png"/><Relationship Id="rId120" Type="http://schemas.openxmlformats.org/officeDocument/2006/relationships/image" Target="../media/image133.png"/><Relationship Id="rId12" Type="http://schemas.openxmlformats.org/officeDocument/2006/relationships/image" Target="../media/image25.png"/><Relationship Id="rId119" Type="http://schemas.openxmlformats.org/officeDocument/2006/relationships/image" Target="../media/image132.png"/><Relationship Id="rId118" Type="http://schemas.openxmlformats.org/officeDocument/2006/relationships/image" Target="../media/image131.png"/><Relationship Id="rId117" Type="http://schemas.openxmlformats.org/officeDocument/2006/relationships/image" Target="../media/image130.png"/><Relationship Id="rId116" Type="http://schemas.openxmlformats.org/officeDocument/2006/relationships/image" Target="../media/image129.png"/><Relationship Id="rId115" Type="http://schemas.openxmlformats.org/officeDocument/2006/relationships/image" Target="../media/image128.png"/><Relationship Id="rId114" Type="http://schemas.openxmlformats.org/officeDocument/2006/relationships/image" Target="../media/image127.png"/><Relationship Id="rId113" Type="http://schemas.openxmlformats.org/officeDocument/2006/relationships/image" Target="../media/image126.png"/><Relationship Id="rId112" Type="http://schemas.openxmlformats.org/officeDocument/2006/relationships/image" Target="../media/image125.png"/><Relationship Id="rId111" Type="http://schemas.openxmlformats.org/officeDocument/2006/relationships/image" Target="../media/image124.png"/><Relationship Id="rId110" Type="http://schemas.openxmlformats.org/officeDocument/2006/relationships/image" Target="../media/image123.png"/><Relationship Id="rId11" Type="http://schemas.openxmlformats.org/officeDocument/2006/relationships/image" Target="../media/image24.png"/><Relationship Id="rId109" Type="http://schemas.openxmlformats.org/officeDocument/2006/relationships/image" Target="../media/image122.png"/><Relationship Id="rId108" Type="http://schemas.openxmlformats.org/officeDocument/2006/relationships/image" Target="../media/image121.png"/><Relationship Id="rId107" Type="http://schemas.openxmlformats.org/officeDocument/2006/relationships/image" Target="../media/image120.png"/><Relationship Id="rId106" Type="http://schemas.openxmlformats.org/officeDocument/2006/relationships/image" Target="../media/image119.png"/><Relationship Id="rId105" Type="http://schemas.openxmlformats.org/officeDocument/2006/relationships/image" Target="../media/image118.png"/><Relationship Id="rId104" Type="http://schemas.openxmlformats.org/officeDocument/2006/relationships/image" Target="../media/image117.png"/><Relationship Id="rId103" Type="http://schemas.openxmlformats.org/officeDocument/2006/relationships/image" Target="../media/image116.png"/><Relationship Id="rId102" Type="http://schemas.openxmlformats.org/officeDocument/2006/relationships/image" Target="../media/image115.png"/><Relationship Id="rId101" Type="http://schemas.openxmlformats.org/officeDocument/2006/relationships/image" Target="../media/image114.png"/><Relationship Id="rId100" Type="http://schemas.openxmlformats.org/officeDocument/2006/relationships/image" Target="../media/image113.png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1" Type="http://schemas.openxmlformats.org/officeDocument/2006/relationships/image" Target="../media/image14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7.jpeg"/><Relationship Id="rId1" Type="http://schemas.openxmlformats.org/officeDocument/2006/relationships/image" Target="../media/image15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1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62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6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99" Type="http://schemas.openxmlformats.org/officeDocument/2006/relationships/image" Target="../media/image268.png"/><Relationship Id="rId98" Type="http://schemas.openxmlformats.org/officeDocument/2006/relationships/image" Target="../media/image267.png"/><Relationship Id="rId97" Type="http://schemas.openxmlformats.org/officeDocument/2006/relationships/image" Target="../media/image266.png"/><Relationship Id="rId96" Type="http://schemas.openxmlformats.org/officeDocument/2006/relationships/image" Target="../media/image265.png"/><Relationship Id="rId95" Type="http://schemas.openxmlformats.org/officeDocument/2006/relationships/image" Target="../media/image264.png"/><Relationship Id="rId94" Type="http://schemas.openxmlformats.org/officeDocument/2006/relationships/image" Target="../media/image263.png"/><Relationship Id="rId93" Type="http://schemas.openxmlformats.org/officeDocument/2006/relationships/image" Target="../media/image262.png"/><Relationship Id="rId92" Type="http://schemas.openxmlformats.org/officeDocument/2006/relationships/image" Target="../media/image261.png"/><Relationship Id="rId91" Type="http://schemas.openxmlformats.org/officeDocument/2006/relationships/image" Target="../media/image260.png"/><Relationship Id="rId90" Type="http://schemas.openxmlformats.org/officeDocument/2006/relationships/image" Target="../media/image259.png"/><Relationship Id="rId9" Type="http://schemas.openxmlformats.org/officeDocument/2006/relationships/image" Target="../media/image178.png"/><Relationship Id="rId89" Type="http://schemas.openxmlformats.org/officeDocument/2006/relationships/image" Target="../media/image258.png"/><Relationship Id="rId88" Type="http://schemas.openxmlformats.org/officeDocument/2006/relationships/image" Target="../media/image257.png"/><Relationship Id="rId87" Type="http://schemas.openxmlformats.org/officeDocument/2006/relationships/image" Target="../media/image256.png"/><Relationship Id="rId86" Type="http://schemas.openxmlformats.org/officeDocument/2006/relationships/image" Target="../media/image255.png"/><Relationship Id="rId85" Type="http://schemas.openxmlformats.org/officeDocument/2006/relationships/image" Target="../media/image254.png"/><Relationship Id="rId84" Type="http://schemas.openxmlformats.org/officeDocument/2006/relationships/image" Target="../media/image253.png"/><Relationship Id="rId83" Type="http://schemas.openxmlformats.org/officeDocument/2006/relationships/image" Target="../media/image252.png"/><Relationship Id="rId82" Type="http://schemas.openxmlformats.org/officeDocument/2006/relationships/image" Target="../media/image251.png"/><Relationship Id="rId81" Type="http://schemas.openxmlformats.org/officeDocument/2006/relationships/image" Target="../media/image250.png"/><Relationship Id="rId80" Type="http://schemas.openxmlformats.org/officeDocument/2006/relationships/image" Target="../media/image249.png"/><Relationship Id="rId8" Type="http://schemas.openxmlformats.org/officeDocument/2006/relationships/image" Target="../media/image177.png"/><Relationship Id="rId79" Type="http://schemas.openxmlformats.org/officeDocument/2006/relationships/image" Target="../media/image248.png"/><Relationship Id="rId78" Type="http://schemas.openxmlformats.org/officeDocument/2006/relationships/image" Target="../media/image247.png"/><Relationship Id="rId77" Type="http://schemas.openxmlformats.org/officeDocument/2006/relationships/image" Target="../media/image246.png"/><Relationship Id="rId76" Type="http://schemas.openxmlformats.org/officeDocument/2006/relationships/image" Target="../media/image245.png"/><Relationship Id="rId75" Type="http://schemas.openxmlformats.org/officeDocument/2006/relationships/image" Target="../media/image244.png"/><Relationship Id="rId74" Type="http://schemas.openxmlformats.org/officeDocument/2006/relationships/image" Target="../media/image243.png"/><Relationship Id="rId73" Type="http://schemas.openxmlformats.org/officeDocument/2006/relationships/image" Target="../media/image242.png"/><Relationship Id="rId72" Type="http://schemas.openxmlformats.org/officeDocument/2006/relationships/image" Target="../media/image241.png"/><Relationship Id="rId71" Type="http://schemas.openxmlformats.org/officeDocument/2006/relationships/image" Target="../media/image240.png"/><Relationship Id="rId70" Type="http://schemas.openxmlformats.org/officeDocument/2006/relationships/image" Target="../media/image239.png"/><Relationship Id="rId7" Type="http://schemas.openxmlformats.org/officeDocument/2006/relationships/image" Target="../media/image176.png"/><Relationship Id="rId69" Type="http://schemas.openxmlformats.org/officeDocument/2006/relationships/image" Target="../media/image238.png"/><Relationship Id="rId68" Type="http://schemas.openxmlformats.org/officeDocument/2006/relationships/image" Target="../media/image237.png"/><Relationship Id="rId67" Type="http://schemas.openxmlformats.org/officeDocument/2006/relationships/image" Target="../media/image236.png"/><Relationship Id="rId66" Type="http://schemas.openxmlformats.org/officeDocument/2006/relationships/image" Target="../media/image235.png"/><Relationship Id="rId65" Type="http://schemas.openxmlformats.org/officeDocument/2006/relationships/image" Target="../media/image234.png"/><Relationship Id="rId64" Type="http://schemas.openxmlformats.org/officeDocument/2006/relationships/image" Target="../media/image233.png"/><Relationship Id="rId63" Type="http://schemas.openxmlformats.org/officeDocument/2006/relationships/image" Target="../media/image232.png"/><Relationship Id="rId62" Type="http://schemas.openxmlformats.org/officeDocument/2006/relationships/image" Target="../media/image231.png"/><Relationship Id="rId61" Type="http://schemas.openxmlformats.org/officeDocument/2006/relationships/image" Target="../media/image230.png"/><Relationship Id="rId60" Type="http://schemas.openxmlformats.org/officeDocument/2006/relationships/image" Target="../media/image229.png"/><Relationship Id="rId6" Type="http://schemas.openxmlformats.org/officeDocument/2006/relationships/image" Target="../media/image175.png"/><Relationship Id="rId59" Type="http://schemas.openxmlformats.org/officeDocument/2006/relationships/image" Target="../media/image228.png"/><Relationship Id="rId58" Type="http://schemas.openxmlformats.org/officeDocument/2006/relationships/image" Target="../media/image227.png"/><Relationship Id="rId57" Type="http://schemas.openxmlformats.org/officeDocument/2006/relationships/image" Target="../media/image226.png"/><Relationship Id="rId56" Type="http://schemas.openxmlformats.org/officeDocument/2006/relationships/image" Target="../media/image225.png"/><Relationship Id="rId55" Type="http://schemas.openxmlformats.org/officeDocument/2006/relationships/image" Target="../media/image224.png"/><Relationship Id="rId54" Type="http://schemas.openxmlformats.org/officeDocument/2006/relationships/image" Target="../media/image223.png"/><Relationship Id="rId53" Type="http://schemas.openxmlformats.org/officeDocument/2006/relationships/image" Target="../media/image222.png"/><Relationship Id="rId52" Type="http://schemas.openxmlformats.org/officeDocument/2006/relationships/image" Target="../media/image221.png"/><Relationship Id="rId51" Type="http://schemas.openxmlformats.org/officeDocument/2006/relationships/image" Target="../media/image220.png"/><Relationship Id="rId50" Type="http://schemas.openxmlformats.org/officeDocument/2006/relationships/image" Target="../media/image219.png"/><Relationship Id="rId5" Type="http://schemas.openxmlformats.org/officeDocument/2006/relationships/image" Target="../media/image174.png"/><Relationship Id="rId49" Type="http://schemas.openxmlformats.org/officeDocument/2006/relationships/image" Target="../media/image218.png"/><Relationship Id="rId48" Type="http://schemas.openxmlformats.org/officeDocument/2006/relationships/image" Target="../media/image217.png"/><Relationship Id="rId47" Type="http://schemas.openxmlformats.org/officeDocument/2006/relationships/image" Target="../media/image216.png"/><Relationship Id="rId46" Type="http://schemas.openxmlformats.org/officeDocument/2006/relationships/image" Target="../media/image215.png"/><Relationship Id="rId45" Type="http://schemas.openxmlformats.org/officeDocument/2006/relationships/image" Target="../media/image214.png"/><Relationship Id="rId44" Type="http://schemas.openxmlformats.org/officeDocument/2006/relationships/image" Target="../media/image213.png"/><Relationship Id="rId43" Type="http://schemas.openxmlformats.org/officeDocument/2006/relationships/image" Target="../media/image212.png"/><Relationship Id="rId42" Type="http://schemas.openxmlformats.org/officeDocument/2006/relationships/image" Target="../media/image211.png"/><Relationship Id="rId41" Type="http://schemas.openxmlformats.org/officeDocument/2006/relationships/image" Target="../media/image210.png"/><Relationship Id="rId40" Type="http://schemas.openxmlformats.org/officeDocument/2006/relationships/image" Target="../media/image209.png"/><Relationship Id="rId4" Type="http://schemas.openxmlformats.org/officeDocument/2006/relationships/image" Target="../media/image173.png"/><Relationship Id="rId39" Type="http://schemas.openxmlformats.org/officeDocument/2006/relationships/image" Target="../media/image208.png"/><Relationship Id="rId38" Type="http://schemas.openxmlformats.org/officeDocument/2006/relationships/image" Target="../media/image207.png"/><Relationship Id="rId37" Type="http://schemas.openxmlformats.org/officeDocument/2006/relationships/image" Target="../media/image206.png"/><Relationship Id="rId36" Type="http://schemas.openxmlformats.org/officeDocument/2006/relationships/image" Target="../media/image205.png"/><Relationship Id="rId35" Type="http://schemas.openxmlformats.org/officeDocument/2006/relationships/image" Target="../media/image204.png"/><Relationship Id="rId34" Type="http://schemas.openxmlformats.org/officeDocument/2006/relationships/image" Target="../media/image203.png"/><Relationship Id="rId33" Type="http://schemas.openxmlformats.org/officeDocument/2006/relationships/image" Target="../media/image202.png"/><Relationship Id="rId32" Type="http://schemas.openxmlformats.org/officeDocument/2006/relationships/image" Target="../media/image201.png"/><Relationship Id="rId31" Type="http://schemas.openxmlformats.org/officeDocument/2006/relationships/image" Target="../media/image200.png"/><Relationship Id="rId30" Type="http://schemas.openxmlformats.org/officeDocument/2006/relationships/image" Target="../media/image199.png"/><Relationship Id="rId3" Type="http://schemas.openxmlformats.org/officeDocument/2006/relationships/image" Target="../media/image172.png"/><Relationship Id="rId29" Type="http://schemas.openxmlformats.org/officeDocument/2006/relationships/image" Target="../media/image198.png"/><Relationship Id="rId28" Type="http://schemas.openxmlformats.org/officeDocument/2006/relationships/image" Target="../media/image197.png"/><Relationship Id="rId27" Type="http://schemas.openxmlformats.org/officeDocument/2006/relationships/image" Target="../media/image196.png"/><Relationship Id="rId26" Type="http://schemas.openxmlformats.org/officeDocument/2006/relationships/image" Target="../media/image195.png"/><Relationship Id="rId25" Type="http://schemas.openxmlformats.org/officeDocument/2006/relationships/image" Target="../media/image194.png"/><Relationship Id="rId24" Type="http://schemas.openxmlformats.org/officeDocument/2006/relationships/image" Target="../media/image193.png"/><Relationship Id="rId23" Type="http://schemas.openxmlformats.org/officeDocument/2006/relationships/image" Target="../media/image192.png"/><Relationship Id="rId22" Type="http://schemas.openxmlformats.org/officeDocument/2006/relationships/image" Target="../media/image191.png"/><Relationship Id="rId21" Type="http://schemas.openxmlformats.org/officeDocument/2006/relationships/image" Target="../media/image190.png"/><Relationship Id="rId20" Type="http://schemas.openxmlformats.org/officeDocument/2006/relationships/image" Target="../media/image189.png"/><Relationship Id="rId2" Type="http://schemas.openxmlformats.org/officeDocument/2006/relationships/image" Target="../media/image171.png"/><Relationship Id="rId19" Type="http://schemas.openxmlformats.org/officeDocument/2006/relationships/image" Target="../media/image188.png"/><Relationship Id="rId18" Type="http://schemas.openxmlformats.org/officeDocument/2006/relationships/image" Target="../media/image187.png"/><Relationship Id="rId17" Type="http://schemas.openxmlformats.org/officeDocument/2006/relationships/image" Target="../media/image186.png"/><Relationship Id="rId16" Type="http://schemas.openxmlformats.org/officeDocument/2006/relationships/image" Target="../media/image185.png"/><Relationship Id="rId15" Type="http://schemas.openxmlformats.org/officeDocument/2006/relationships/image" Target="../media/image184.png"/><Relationship Id="rId14" Type="http://schemas.openxmlformats.org/officeDocument/2006/relationships/image" Target="../media/image183.png"/><Relationship Id="rId13" Type="http://schemas.openxmlformats.org/officeDocument/2006/relationships/image" Target="../media/image182.png"/><Relationship Id="rId12" Type="http://schemas.openxmlformats.org/officeDocument/2006/relationships/image" Target="../media/image181.png"/><Relationship Id="rId115" Type="http://schemas.openxmlformats.org/officeDocument/2006/relationships/slideLayout" Target="../slideLayouts/slideLayout2.xml"/><Relationship Id="rId114" Type="http://schemas.openxmlformats.org/officeDocument/2006/relationships/image" Target="../media/image283.png"/><Relationship Id="rId113" Type="http://schemas.openxmlformats.org/officeDocument/2006/relationships/image" Target="../media/image282.png"/><Relationship Id="rId112" Type="http://schemas.openxmlformats.org/officeDocument/2006/relationships/image" Target="../media/image281.png"/><Relationship Id="rId111" Type="http://schemas.openxmlformats.org/officeDocument/2006/relationships/image" Target="../media/image280.png"/><Relationship Id="rId110" Type="http://schemas.openxmlformats.org/officeDocument/2006/relationships/image" Target="../media/image279.png"/><Relationship Id="rId11" Type="http://schemas.openxmlformats.org/officeDocument/2006/relationships/image" Target="../media/image180.png"/><Relationship Id="rId109" Type="http://schemas.openxmlformats.org/officeDocument/2006/relationships/image" Target="../media/image278.png"/><Relationship Id="rId108" Type="http://schemas.openxmlformats.org/officeDocument/2006/relationships/image" Target="../media/image277.png"/><Relationship Id="rId107" Type="http://schemas.openxmlformats.org/officeDocument/2006/relationships/image" Target="../media/image276.png"/><Relationship Id="rId106" Type="http://schemas.openxmlformats.org/officeDocument/2006/relationships/image" Target="../media/image275.png"/><Relationship Id="rId105" Type="http://schemas.openxmlformats.org/officeDocument/2006/relationships/image" Target="../media/image274.png"/><Relationship Id="rId104" Type="http://schemas.openxmlformats.org/officeDocument/2006/relationships/image" Target="../media/image273.png"/><Relationship Id="rId103" Type="http://schemas.openxmlformats.org/officeDocument/2006/relationships/image" Target="../media/image272.png"/><Relationship Id="rId102" Type="http://schemas.openxmlformats.org/officeDocument/2006/relationships/image" Target="../media/image271.png"/><Relationship Id="rId101" Type="http://schemas.openxmlformats.org/officeDocument/2006/relationships/image" Target="../media/image270.png"/><Relationship Id="rId100" Type="http://schemas.openxmlformats.org/officeDocument/2006/relationships/image" Target="../media/image269.png"/><Relationship Id="rId10" Type="http://schemas.openxmlformats.org/officeDocument/2006/relationships/image" Target="../media/image179.png"/><Relationship Id="rId1" Type="http://schemas.openxmlformats.org/officeDocument/2006/relationships/image" Target="../media/image170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87.jpeg"/><Relationship Id="rId3" Type="http://schemas.openxmlformats.org/officeDocument/2006/relationships/image" Target="../media/image286.jpeg"/><Relationship Id="rId2" Type="http://schemas.openxmlformats.org/officeDocument/2006/relationships/image" Target="../media/image285.jpeg"/><Relationship Id="rId1" Type="http://schemas.openxmlformats.org/officeDocument/2006/relationships/image" Target="../media/image28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image" Target="../media/image28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1.png"/><Relationship Id="rId1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94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7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hyperlink" Target="http://www.sanoveng.com/" TargetMode="External"/><Relationship Id="rId6" Type="http://schemas.openxmlformats.org/officeDocument/2006/relationships/image" Target="../media/image303.jpeg"/><Relationship Id="rId5" Type="http://schemas.openxmlformats.org/officeDocument/2006/relationships/image" Target="../media/image302.jpeg"/><Relationship Id="rId4" Type="http://schemas.openxmlformats.org/officeDocument/2006/relationships/image" Target="../media/image301.jpeg"/><Relationship Id="rId3" Type="http://schemas.openxmlformats.org/officeDocument/2006/relationships/image" Target="../media/image300.jpeg"/><Relationship Id="rId2" Type="http://schemas.openxmlformats.org/officeDocument/2006/relationships/image" Target="../media/image299.jpeg"/><Relationship Id="rId1" Type="http://schemas.openxmlformats.org/officeDocument/2006/relationships/image" Target="../media/image298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4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8.jpeg"/><Relationship Id="rId1" Type="http://schemas.openxmlformats.org/officeDocument/2006/relationships/image" Target="../media/image30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2.jpeg"/><Relationship Id="rId2" Type="http://schemas.openxmlformats.org/officeDocument/2006/relationships/image" Target="../media/image311.jpeg"/><Relationship Id="rId1" Type="http://schemas.openxmlformats.org/officeDocument/2006/relationships/image" Target="../media/image310.jpe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1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4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7.jpeg"/><Relationship Id="rId2" Type="http://schemas.openxmlformats.org/officeDocument/2006/relationships/image" Target="../media/image316.jpeg"/><Relationship Id="rId1" Type="http://schemas.openxmlformats.org/officeDocument/2006/relationships/image" Target="../media/image315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academie-veterinaire-defrance.org/bulletin/pdf/2006/Numero03/219.pdf" TargetMode="External"/><Relationship Id="rId1" Type="http://schemas.openxmlformats.org/officeDocument/2006/relationships/image" Target="../media/image3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2787395"/>
            <a:ext cx="9008745" cy="1053465"/>
            <a:chOff x="774073" y="2787395"/>
            <a:chExt cx="9008745" cy="1053465"/>
          </a:xfrm>
        </p:grpSpPr>
        <p:sp>
          <p:nvSpPr>
            <p:cNvPr id="3" name="object 3"/>
            <p:cNvSpPr/>
            <p:nvPr/>
          </p:nvSpPr>
          <p:spPr>
            <a:xfrm>
              <a:off x="1065157" y="2895599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5" h="474345">
                  <a:moveTo>
                    <a:pt x="437387" y="473963"/>
                  </a:moveTo>
                  <a:lnTo>
                    <a:pt x="437387" y="0"/>
                  </a:lnTo>
                  <a:lnTo>
                    <a:pt x="0" y="0"/>
                  </a:lnTo>
                  <a:lnTo>
                    <a:pt x="0" y="473963"/>
                  </a:lnTo>
                  <a:lnTo>
                    <a:pt x="437387" y="473963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47681" y="2895599"/>
              <a:ext cx="327656" cy="473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88601" y="3317747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5">
                  <a:moveTo>
                    <a:pt x="422147" y="473963"/>
                  </a:moveTo>
                  <a:lnTo>
                    <a:pt x="422147" y="0"/>
                  </a:lnTo>
                  <a:lnTo>
                    <a:pt x="0" y="0"/>
                  </a:lnTo>
                  <a:lnTo>
                    <a:pt x="0" y="473963"/>
                  </a:lnTo>
                  <a:lnTo>
                    <a:pt x="422147" y="473963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3244595"/>
              <a:ext cx="9008360" cy="5471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09581" y="2787395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3" y="1053083"/>
                  </a:moveTo>
                  <a:lnTo>
                    <a:pt x="32003" y="0"/>
                  </a:lnTo>
                  <a:lnTo>
                    <a:pt x="0" y="0"/>
                  </a:lnTo>
                  <a:lnTo>
                    <a:pt x="0" y="1053083"/>
                  </a:lnTo>
                  <a:lnTo>
                    <a:pt x="32003" y="1053083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2828" y="1762759"/>
            <a:ext cx="6908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œ</a:t>
            </a:r>
            <a:r>
              <a:rPr sz="6600" dirty="0"/>
              <a:t>uf</a:t>
            </a:r>
            <a:r>
              <a:rPr sz="6600" spc="-25" dirty="0"/>
              <a:t> </a:t>
            </a:r>
            <a:r>
              <a:rPr sz="5400" dirty="0"/>
              <a:t>&amp;</a:t>
            </a:r>
            <a:r>
              <a:rPr sz="5400" spc="360" dirty="0"/>
              <a:t> </a:t>
            </a:r>
            <a:r>
              <a:rPr sz="6600" spc="-10" dirty="0"/>
              <a:t>0v0pr0duits</a:t>
            </a:r>
            <a:endParaRPr sz="660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73" y="2406395"/>
            <a:ext cx="1463033" cy="2036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74073" y="577596"/>
            <a:ext cx="9143993" cy="60899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57916" y="2136138"/>
            <a:ext cx="1419225" cy="1490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600" dirty="0">
                <a:latin typeface="Tahoma" panose="020B0604030504040204"/>
                <a:cs typeface="Tahoma" panose="020B0604030504040204"/>
              </a:rPr>
              <a:t>1-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Dans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l'ovaire </a:t>
            </a:r>
            <a:r>
              <a:rPr sz="1600" dirty="0">
                <a:latin typeface="Tahoma" panose="020B0604030504040204"/>
                <a:cs typeface="Tahoma" panose="020B0604030504040204"/>
              </a:rPr>
              <a:t>les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ovules </a:t>
            </a:r>
            <a:r>
              <a:rPr sz="1600" dirty="0">
                <a:latin typeface="Tahoma" panose="020B0604030504040204"/>
                <a:cs typeface="Tahoma" panose="020B0604030504040204"/>
              </a:rPr>
              <a:t>jaunissent</a:t>
            </a:r>
            <a:r>
              <a:rPr sz="16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et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grossissent, </a:t>
            </a:r>
            <a:r>
              <a:rPr sz="1600" dirty="0">
                <a:latin typeface="Tahoma" panose="020B0604030504040204"/>
                <a:cs typeface="Tahoma" panose="020B0604030504040204"/>
              </a:rPr>
              <a:t>entourés</a:t>
            </a:r>
            <a:r>
              <a:rPr sz="16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d'une </a:t>
            </a:r>
            <a:r>
              <a:rPr sz="1600" dirty="0">
                <a:latin typeface="Tahoma" panose="020B0604030504040204"/>
                <a:cs typeface="Tahoma" panose="020B0604030504040204"/>
              </a:rPr>
              <a:t>fine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mb.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6812" y="3736338"/>
            <a:ext cx="1231900" cy="19805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600" dirty="0">
                <a:latin typeface="Tahoma" panose="020B0604030504040204"/>
                <a:cs typeface="Tahoma" panose="020B0604030504040204"/>
              </a:rPr>
              <a:t>2-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matin, </a:t>
            </a:r>
            <a:r>
              <a:rPr sz="1600" dirty="0">
                <a:latin typeface="Tahoma" panose="020B0604030504040204"/>
                <a:cs typeface="Tahoma" panose="020B0604030504040204"/>
              </a:rPr>
              <a:t>un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jaune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mur </a:t>
            </a:r>
            <a:r>
              <a:rPr sz="1600" dirty="0">
                <a:latin typeface="Tahoma" panose="020B0604030504040204"/>
                <a:cs typeface="Tahoma" panose="020B0604030504040204"/>
              </a:rPr>
              <a:t>tombe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dans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l'entonnoir, </a:t>
            </a:r>
            <a:r>
              <a:rPr sz="1600" dirty="0">
                <a:latin typeface="Tahoma" panose="020B0604030504040204"/>
                <a:cs typeface="Tahoma" panose="020B0604030504040204"/>
              </a:rPr>
              <a:t>relié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à 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un </a:t>
            </a:r>
            <a:r>
              <a:rPr sz="1600" dirty="0">
                <a:latin typeface="Tahoma" panose="020B0604030504040204"/>
                <a:cs typeface="Tahoma" panose="020B0604030504040204"/>
              </a:rPr>
              <a:t>tube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qui </a:t>
            </a:r>
            <a:r>
              <a:rPr sz="1600" dirty="0">
                <a:latin typeface="Tahoma" panose="020B0604030504040204"/>
                <a:cs typeface="Tahoma" panose="020B0604030504040204"/>
              </a:rPr>
              <a:t>fabrique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le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blanc.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8015" y="4879337"/>
            <a:ext cx="21742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 panose="020B0604030504040204"/>
                <a:cs typeface="Tahoma" panose="020B0604030504040204"/>
              </a:rPr>
              <a:t>3-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jaune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s'entoure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1600" dirty="0">
                <a:latin typeface="Tahoma" panose="020B0604030504040204"/>
                <a:cs typeface="Tahoma" panose="020B0604030504040204"/>
              </a:rPr>
              <a:t>blanc,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en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tournant,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d'où </a:t>
            </a:r>
            <a:r>
              <a:rPr sz="1600" dirty="0">
                <a:latin typeface="Tahoma" panose="020B0604030504040204"/>
                <a:cs typeface="Tahoma" panose="020B0604030504040204"/>
              </a:rPr>
              <a:t>les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2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"tortillons"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4426" y="2517138"/>
            <a:ext cx="2192020" cy="1490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600" dirty="0">
                <a:latin typeface="Tahoma" panose="020B0604030504040204"/>
                <a:cs typeface="Tahoma" panose="020B0604030504040204"/>
              </a:rPr>
              <a:t>4-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soir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J&amp;B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arrivent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0" dirty="0">
                <a:latin typeface="Tahoma" panose="020B0604030504040204"/>
                <a:cs typeface="Tahoma" panose="020B0604030504040204"/>
              </a:rPr>
              <a:t>à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"chambre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à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coquille", </a:t>
            </a:r>
            <a:r>
              <a:rPr sz="1600" dirty="0">
                <a:latin typeface="Tahoma" panose="020B0604030504040204"/>
                <a:cs typeface="Tahoma" panose="020B0604030504040204"/>
              </a:rPr>
              <a:t>et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s'entourent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2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mb.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dépose </a:t>
            </a:r>
            <a:r>
              <a:rPr sz="1600" dirty="0">
                <a:latin typeface="Tahoma" panose="020B0604030504040204"/>
                <a:cs typeface="Tahoma" panose="020B0604030504040204"/>
              </a:rPr>
              <a:t>pendant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nuit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sur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1600" dirty="0">
                <a:latin typeface="Tahoma" panose="020B0604030504040204"/>
                <a:cs typeface="Tahoma" panose="020B0604030504040204"/>
              </a:rPr>
              <a:t>mb.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ext.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Ponte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matin.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1475" y="6872729"/>
            <a:ext cx="154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INRA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+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Astrapi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744727"/>
            <a:ext cx="29940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Formation</a:t>
            </a:r>
            <a:r>
              <a:rPr sz="4000" spc="-150" dirty="0"/>
              <a:t> </a:t>
            </a:r>
            <a:r>
              <a:rPr sz="4000" spc="-25" dirty="0"/>
              <a:t>de </a:t>
            </a:r>
            <a:r>
              <a:rPr sz="4000" spc="-10" dirty="0"/>
              <a:t>l’oeuf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74073" y="384041"/>
            <a:ext cx="9121140" cy="6794500"/>
            <a:chOff x="774073" y="384041"/>
            <a:chExt cx="9121140" cy="67945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698114" y="384041"/>
              <a:ext cx="4151376" cy="548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03569" y="434333"/>
              <a:ext cx="1481455" cy="9525"/>
            </a:xfrm>
            <a:custGeom>
              <a:avLst/>
              <a:gdLst/>
              <a:ahLst/>
              <a:cxnLst/>
              <a:rect l="l" t="t" r="r" b="b"/>
              <a:pathLst>
                <a:path w="1481454" h="9525">
                  <a:moveTo>
                    <a:pt x="649224" y="0"/>
                  </a:moveTo>
                  <a:lnTo>
                    <a:pt x="658368" y="0"/>
                  </a:lnTo>
                </a:path>
                <a:path w="1481454" h="9525">
                  <a:moveTo>
                    <a:pt x="758951" y="0"/>
                  </a:moveTo>
                  <a:lnTo>
                    <a:pt x="1005840" y="0"/>
                  </a:lnTo>
                </a:path>
                <a:path w="1481454" h="9525">
                  <a:moveTo>
                    <a:pt x="1024127" y="0"/>
                  </a:moveTo>
                  <a:lnTo>
                    <a:pt x="1033272" y="0"/>
                  </a:lnTo>
                </a:path>
                <a:path w="1481454" h="9525">
                  <a:moveTo>
                    <a:pt x="1463040" y="0"/>
                  </a:moveTo>
                  <a:lnTo>
                    <a:pt x="1481328" y="0"/>
                  </a:lnTo>
                </a:path>
                <a:path w="1481454" h="9525">
                  <a:moveTo>
                    <a:pt x="0" y="9144"/>
                  </a:moveTo>
                  <a:lnTo>
                    <a:pt x="18288" y="9144"/>
                  </a:lnTo>
                </a:path>
                <a:path w="1481454" h="9525">
                  <a:moveTo>
                    <a:pt x="100584" y="9144"/>
                  </a:moveTo>
                  <a:lnTo>
                    <a:pt x="118872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8969" y="438905"/>
              <a:ext cx="2404872" cy="182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31586" y="443477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92023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73" y="2148839"/>
              <a:ext cx="5308088" cy="40462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74769" y="452621"/>
              <a:ext cx="3328670" cy="82550"/>
            </a:xfrm>
            <a:custGeom>
              <a:avLst/>
              <a:gdLst/>
              <a:ahLst/>
              <a:cxnLst/>
              <a:rect l="l" t="t" r="r" b="b"/>
              <a:pathLst>
                <a:path w="3328670" h="82550">
                  <a:moveTo>
                    <a:pt x="1179575" y="0"/>
                  </a:moveTo>
                  <a:lnTo>
                    <a:pt x="1243583" y="0"/>
                  </a:lnTo>
                </a:path>
                <a:path w="3328670" h="82550">
                  <a:moveTo>
                    <a:pt x="1316736" y="0"/>
                  </a:moveTo>
                  <a:lnTo>
                    <a:pt x="1371600" y="0"/>
                  </a:lnTo>
                </a:path>
                <a:path w="3328670" h="82550">
                  <a:moveTo>
                    <a:pt x="0" y="9144"/>
                  </a:moveTo>
                  <a:lnTo>
                    <a:pt x="64007" y="9144"/>
                  </a:lnTo>
                </a:path>
                <a:path w="3328670" h="82550">
                  <a:moveTo>
                    <a:pt x="82295" y="9144"/>
                  </a:moveTo>
                  <a:lnTo>
                    <a:pt x="173735" y="9144"/>
                  </a:lnTo>
                </a:path>
                <a:path w="3328670" h="82550">
                  <a:moveTo>
                    <a:pt x="182880" y="9144"/>
                  </a:moveTo>
                  <a:lnTo>
                    <a:pt x="219456" y="9144"/>
                  </a:lnTo>
                </a:path>
                <a:path w="3328670" h="82550">
                  <a:moveTo>
                    <a:pt x="237743" y="27431"/>
                  </a:moveTo>
                  <a:lnTo>
                    <a:pt x="292608" y="27431"/>
                  </a:lnTo>
                </a:path>
                <a:path w="3328670" h="82550">
                  <a:moveTo>
                    <a:pt x="3090671" y="64007"/>
                  </a:moveTo>
                  <a:lnTo>
                    <a:pt x="3172968" y="64007"/>
                  </a:lnTo>
                </a:path>
                <a:path w="3328670" h="82550">
                  <a:moveTo>
                    <a:pt x="3236975" y="64007"/>
                  </a:moveTo>
                  <a:lnTo>
                    <a:pt x="3264408" y="64007"/>
                  </a:lnTo>
                </a:path>
                <a:path w="3328670" h="82550">
                  <a:moveTo>
                    <a:pt x="3282695" y="64007"/>
                  </a:moveTo>
                  <a:lnTo>
                    <a:pt x="3328415" y="64007"/>
                  </a:lnTo>
                </a:path>
                <a:path w="3328670" h="82550">
                  <a:moveTo>
                    <a:pt x="1883664" y="73151"/>
                  </a:moveTo>
                  <a:lnTo>
                    <a:pt x="1892808" y="73151"/>
                  </a:lnTo>
                </a:path>
                <a:path w="3328670" h="82550">
                  <a:moveTo>
                    <a:pt x="1938527" y="73151"/>
                  </a:moveTo>
                  <a:lnTo>
                    <a:pt x="1984247" y="73151"/>
                  </a:lnTo>
                </a:path>
                <a:path w="3328670" h="82550">
                  <a:moveTo>
                    <a:pt x="2011680" y="73151"/>
                  </a:moveTo>
                  <a:lnTo>
                    <a:pt x="2048256" y="73151"/>
                  </a:lnTo>
                </a:path>
                <a:path w="3328670" h="82550">
                  <a:moveTo>
                    <a:pt x="2084832" y="73151"/>
                  </a:moveTo>
                  <a:lnTo>
                    <a:pt x="2121408" y="73151"/>
                  </a:lnTo>
                </a:path>
                <a:path w="3328670" h="82550">
                  <a:moveTo>
                    <a:pt x="1664208" y="82296"/>
                  </a:moveTo>
                  <a:lnTo>
                    <a:pt x="1719072" y="82296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5898" y="475481"/>
              <a:ext cx="594360" cy="118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2562" y="429761"/>
              <a:ext cx="566928" cy="201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8393" y="530345"/>
              <a:ext cx="758952" cy="1097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9049" y="585209"/>
              <a:ext cx="502920" cy="365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28466" y="608069"/>
              <a:ext cx="795655" cy="9525"/>
            </a:xfrm>
            <a:custGeom>
              <a:avLst/>
              <a:gdLst/>
              <a:ahLst/>
              <a:cxnLst/>
              <a:rect l="l" t="t" r="r" b="b"/>
              <a:pathLst>
                <a:path w="795654" h="9525">
                  <a:moveTo>
                    <a:pt x="768096" y="0"/>
                  </a:moveTo>
                  <a:lnTo>
                    <a:pt x="795528" y="0"/>
                  </a:lnTo>
                </a:path>
                <a:path w="795654" h="9525">
                  <a:moveTo>
                    <a:pt x="0" y="9144"/>
                  </a:moveTo>
                  <a:lnTo>
                    <a:pt x="18288" y="9144"/>
                  </a:lnTo>
                </a:path>
                <a:path w="795654" h="9525">
                  <a:moveTo>
                    <a:pt x="73152" y="9144"/>
                  </a:moveTo>
                  <a:lnTo>
                    <a:pt x="82296" y="9144"/>
                  </a:lnTo>
                </a:path>
                <a:path w="795654" h="9525">
                  <a:moveTo>
                    <a:pt x="502920" y="9144"/>
                  </a:moveTo>
                  <a:lnTo>
                    <a:pt x="548639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66026" y="621785"/>
              <a:ext cx="118872" cy="9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5281" y="630929"/>
              <a:ext cx="91440" cy="91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22441" y="63550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27432" y="0"/>
                  </a:lnTo>
                </a:path>
                <a:path w="109854">
                  <a:moveTo>
                    <a:pt x="54864" y="0"/>
                  </a:moveTo>
                  <a:lnTo>
                    <a:pt x="10972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9602" y="630929"/>
              <a:ext cx="100584" cy="91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24193" y="630929"/>
              <a:ext cx="45719" cy="91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88969" y="457193"/>
              <a:ext cx="1362456" cy="2651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965826" y="644645"/>
              <a:ext cx="1582420" cy="64135"/>
            </a:xfrm>
            <a:custGeom>
              <a:avLst/>
              <a:gdLst/>
              <a:ahLst/>
              <a:cxnLst/>
              <a:rect l="l" t="t" r="r" b="b"/>
              <a:pathLst>
                <a:path w="1582420" h="64134">
                  <a:moveTo>
                    <a:pt x="0" y="0"/>
                  </a:moveTo>
                  <a:lnTo>
                    <a:pt x="9144" y="0"/>
                  </a:lnTo>
                </a:path>
                <a:path w="1582420" h="64134">
                  <a:moveTo>
                    <a:pt x="292607" y="0"/>
                  </a:moveTo>
                  <a:lnTo>
                    <a:pt x="301752" y="0"/>
                  </a:lnTo>
                </a:path>
                <a:path w="1582420" h="64134">
                  <a:moveTo>
                    <a:pt x="1536191" y="64007"/>
                  </a:moveTo>
                  <a:lnTo>
                    <a:pt x="1581911" y="64007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8114" y="457193"/>
              <a:ext cx="4151375" cy="2926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383914" y="717797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6210" y="713225"/>
              <a:ext cx="329183" cy="91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639177" y="74522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98114" y="713225"/>
              <a:ext cx="3090671" cy="640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07842" y="772661"/>
              <a:ext cx="1161415" cy="18415"/>
            </a:xfrm>
            <a:custGeom>
              <a:avLst/>
              <a:gdLst/>
              <a:ahLst/>
              <a:cxnLst/>
              <a:rect l="l" t="t" r="r" b="b"/>
              <a:pathLst>
                <a:path w="1161415" h="18415">
                  <a:moveTo>
                    <a:pt x="1133856" y="0"/>
                  </a:moveTo>
                  <a:lnTo>
                    <a:pt x="1161288" y="0"/>
                  </a:lnTo>
                </a:path>
                <a:path w="1161415" h="18415">
                  <a:moveTo>
                    <a:pt x="0" y="9143"/>
                  </a:moveTo>
                  <a:lnTo>
                    <a:pt x="9144" y="9143"/>
                  </a:lnTo>
                </a:path>
                <a:path w="1161415" h="18415">
                  <a:moveTo>
                    <a:pt x="576071" y="9143"/>
                  </a:moveTo>
                  <a:lnTo>
                    <a:pt x="603504" y="9143"/>
                  </a:lnTo>
                </a:path>
                <a:path w="1161415" h="18415">
                  <a:moveTo>
                    <a:pt x="365759" y="18287"/>
                  </a:moveTo>
                  <a:lnTo>
                    <a:pt x="438912" y="18287"/>
                  </a:lnTo>
                </a:path>
                <a:path w="1161415" h="18415">
                  <a:moveTo>
                    <a:pt x="466343" y="18287"/>
                  </a:moveTo>
                  <a:lnTo>
                    <a:pt x="475488" y="18287"/>
                  </a:lnTo>
                </a:path>
                <a:path w="1161415" h="18415">
                  <a:moveTo>
                    <a:pt x="512063" y="18287"/>
                  </a:moveTo>
                  <a:lnTo>
                    <a:pt x="521208" y="18287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35274" y="777233"/>
              <a:ext cx="758952" cy="914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9593" y="864101"/>
              <a:ext cx="283845" cy="27940"/>
            </a:xfrm>
            <a:custGeom>
              <a:avLst/>
              <a:gdLst/>
              <a:ahLst/>
              <a:cxnLst/>
              <a:rect l="l" t="t" r="r" b="b"/>
              <a:pathLst>
                <a:path w="283845" h="27940">
                  <a:moveTo>
                    <a:pt x="0" y="0"/>
                  </a:moveTo>
                  <a:lnTo>
                    <a:pt x="9144" y="0"/>
                  </a:lnTo>
                </a:path>
                <a:path w="283845" h="27940">
                  <a:moveTo>
                    <a:pt x="118871" y="27432"/>
                  </a:moveTo>
                  <a:lnTo>
                    <a:pt x="128016" y="27432"/>
                  </a:lnTo>
                </a:path>
                <a:path w="283845" h="27940">
                  <a:moveTo>
                    <a:pt x="265175" y="27432"/>
                  </a:moveTo>
                  <a:lnTo>
                    <a:pt x="283464" y="27432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38010" y="740657"/>
              <a:ext cx="411480" cy="2468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157850" y="928109"/>
              <a:ext cx="942340" cy="9525"/>
            </a:xfrm>
            <a:custGeom>
              <a:avLst/>
              <a:gdLst/>
              <a:ahLst/>
              <a:cxnLst/>
              <a:rect l="l" t="t" r="r" b="b"/>
              <a:pathLst>
                <a:path w="942340" h="9525">
                  <a:moveTo>
                    <a:pt x="0" y="0"/>
                  </a:moveTo>
                  <a:lnTo>
                    <a:pt x="9144" y="0"/>
                  </a:lnTo>
                </a:path>
                <a:path w="942340" h="9525">
                  <a:moveTo>
                    <a:pt x="914400" y="0"/>
                  </a:moveTo>
                  <a:lnTo>
                    <a:pt x="941832" y="0"/>
                  </a:lnTo>
                </a:path>
                <a:path w="942340" h="9525">
                  <a:moveTo>
                    <a:pt x="265175" y="9144"/>
                  </a:moveTo>
                  <a:lnTo>
                    <a:pt x="292608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01034" y="896105"/>
              <a:ext cx="210311" cy="9144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44418" y="946397"/>
              <a:ext cx="3365500" cy="0"/>
            </a:xfrm>
            <a:custGeom>
              <a:avLst/>
              <a:gdLst/>
              <a:ahLst/>
              <a:cxnLst/>
              <a:rect l="l" t="t" r="r" b="b"/>
              <a:pathLst>
                <a:path w="3365500">
                  <a:moveTo>
                    <a:pt x="0" y="0"/>
                  </a:moveTo>
                  <a:lnTo>
                    <a:pt x="9144" y="0"/>
                  </a:lnTo>
                </a:path>
                <a:path w="3365500">
                  <a:moveTo>
                    <a:pt x="3337560" y="0"/>
                  </a:moveTo>
                  <a:lnTo>
                    <a:pt x="336499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33137" y="768089"/>
              <a:ext cx="329184" cy="3749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74769" y="955541"/>
              <a:ext cx="3091180" cy="27940"/>
            </a:xfrm>
            <a:custGeom>
              <a:avLst/>
              <a:gdLst/>
              <a:ahLst/>
              <a:cxnLst/>
              <a:rect l="l" t="t" r="r" b="b"/>
              <a:pathLst>
                <a:path w="3091179" h="27940">
                  <a:moveTo>
                    <a:pt x="1929384" y="0"/>
                  </a:moveTo>
                  <a:lnTo>
                    <a:pt x="1938528" y="0"/>
                  </a:lnTo>
                </a:path>
                <a:path w="3091179" h="27940">
                  <a:moveTo>
                    <a:pt x="1965960" y="0"/>
                  </a:moveTo>
                  <a:lnTo>
                    <a:pt x="1993392" y="0"/>
                  </a:lnTo>
                </a:path>
                <a:path w="3091179" h="27940">
                  <a:moveTo>
                    <a:pt x="2112264" y="0"/>
                  </a:moveTo>
                  <a:lnTo>
                    <a:pt x="2130552" y="0"/>
                  </a:lnTo>
                </a:path>
                <a:path w="3091179" h="27940">
                  <a:moveTo>
                    <a:pt x="2386584" y="0"/>
                  </a:moveTo>
                  <a:lnTo>
                    <a:pt x="2414016" y="0"/>
                  </a:lnTo>
                </a:path>
                <a:path w="3091179" h="27940">
                  <a:moveTo>
                    <a:pt x="1271015" y="9144"/>
                  </a:moveTo>
                  <a:lnTo>
                    <a:pt x="1289304" y="9144"/>
                  </a:lnTo>
                </a:path>
                <a:path w="3091179" h="27940">
                  <a:moveTo>
                    <a:pt x="3072384" y="9144"/>
                  </a:moveTo>
                  <a:lnTo>
                    <a:pt x="3090672" y="9144"/>
                  </a:lnTo>
                </a:path>
                <a:path w="3091179" h="27940">
                  <a:moveTo>
                    <a:pt x="0" y="27431"/>
                  </a:moveTo>
                  <a:lnTo>
                    <a:pt x="18288" y="27431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98698" y="941825"/>
              <a:ext cx="118872" cy="9144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675753" y="9829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65826" y="749801"/>
              <a:ext cx="1371600" cy="2926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675753" y="99211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81777" y="969257"/>
              <a:ext cx="256031" cy="822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816986" y="103783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38010" y="987545"/>
              <a:ext cx="265176" cy="914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06489" y="1033265"/>
              <a:ext cx="292608" cy="914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008241" y="103783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9144" y="0"/>
                  </a:lnTo>
                </a:path>
                <a:path w="45720">
                  <a:moveTo>
                    <a:pt x="27431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72250" y="1033265"/>
              <a:ext cx="36576" cy="914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654929" y="1037837"/>
              <a:ext cx="1591310" cy="9525"/>
            </a:xfrm>
            <a:custGeom>
              <a:avLst/>
              <a:gdLst/>
              <a:ahLst/>
              <a:cxnLst/>
              <a:rect l="l" t="t" r="r" b="b"/>
              <a:pathLst>
                <a:path w="1591309" h="9525">
                  <a:moveTo>
                    <a:pt x="1481327" y="0"/>
                  </a:moveTo>
                  <a:lnTo>
                    <a:pt x="1499616" y="0"/>
                  </a:lnTo>
                </a:path>
                <a:path w="1591309" h="9525">
                  <a:moveTo>
                    <a:pt x="1517903" y="0"/>
                  </a:moveTo>
                  <a:lnTo>
                    <a:pt x="1554480" y="0"/>
                  </a:lnTo>
                </a:path>
                <a:path w="1591309" h="9525">
                  <a:moveTo>
                    <a:pt x="1581911" y="0"/>
                  </a:moveTo>
                  <a:lnTo>
                    <a:pt x="1591056" y="0"/>
                  </a:lnTo>
                </a:path>
                <a:path w="1591309" h="9525">
                  <a:moveTo>
                    <a:pt x="0" y="9143"/>
                  </a:moveTo>
                  <a:lnTo>
                    <a:pt x="27432" y="9143"/>
                  </a:lnTo>
                </a:path>
                <a:path w="1591309" h="9525">
                  <a:moveTo>
                    <a:pt x="320039" y="9143"/>
                  </a:moveTo>
                  <a:lnTo>
                    <a:pt x="374904" y="914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84698" y="1042409"/>
              <a:ext cx="54864" cy="914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166993" y="1046981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40146" y="1042409"/>
              <a:ext cx="18288" cy="914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679058" y="1046981"/>
              <a:ext cx="923925" cy="27940"/>
            </a:xfrm>
            <a:custGeom>
              <a:avLst/>
              <a:gdLst/>
              <a:ahLst/>
              <a:cxnLst/>
              <a:rect l="l" t="t" r="r" b="b"/>
              <a:pathLst>
                <a:path w="923925" h="27940">
                  <a:moveTo>
                    <a:pt x="91439" y="0"/>
                  </a:moveTo>
                  <a:lnTo>
                    <a:pt x="100584" y="0"/>
                  </a:lnTo>
                </a:path>
                <a:path w="923925" h="27940">
                  <a:moveTo>
                    <a:pt x="0" y="18288"/>
                  </a:moveTo>
                  <a:lnTo>
                    <a:pt x="9144" y="18288"/>
                  </a:lnTo>
                </a:path>
                <a:path w="923925" h="27940">
                  <a:moveTo>
                    <a:pt x="36575" y="18288"/>
                  </a:moveTo>
                  <a:lnTo>
                    <a:pt x="54864" y="18288"/>
                  </a:lnTo>
                </a:path>
                <a:path w="923925" h="27940">
                  <a:moveTo>
                    <a:pt x="886968" y="27432"/>
                  </a:moveTo>
                  <a:lnTo>
                    <a:pt x="923544" y="27432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76722" y="1042409"/>
              <a:ext cx="228600" cy="640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90338" y="1042409"/>
              <a:ext cx="393192" cy="8229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639177" y="1069841"/>
              <a:ext cx="64008" cy="3657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761353" y="109270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9144" y="0"/>
                  </a:lnTo>
                </a:path>
                <a:path w="73659">
                  <a:moveTo>
                    <a:pt x="54863" y="0"/>
                  </a:moveTo>
                  <a:lnTo>
                    <a:pt x="7315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98698" y="1033265"/>
              <a:ext cx="128015" cy="12801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810377" y="1101845"/>
              <a:ext cx="685800" cy="18415"/>
            </a:xfrm>
            <a:custGeom>
              <a:avLst/>
              <a:gdLst/>
              <a:ahLst/>
              <a:cxnLst/>
              <a:rect l="l" t="t" r="r" b="b"/>
              <a:pathLst>
                <a:path w="685800" h="18415">
                  <a:moveTo>
                    <a:pt x="640079" y="0"/>
                  </a:moveTo>
                  <a:lnTo>
                    <a:pt x="685799" y="0"/>
                  </a:lnTo>
                </a:path>
                <a:path w="685800" h="18415">
                  <a:moveTo>
                    <a:pt x="0" y="18287"/>
                  </a:moveTo>
                  <a:lnTo>
                    <a:pt x="18288" y="18287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95593" y="1042409"/>
              <a:ext cx="512064" cy="13716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868546" y="1138421"/>
              <a:ext cx="1957070" cy="36830"/>
            </a:xfrm>
            <a:custGeom>
              <a:avLst/>
              <a:gdLst/>
              <a:ahLst/>
              <a:cxnLst/>
              <a:rect l="l" t="t" r="r" b="b"/>
              <a:pathLst>
                <a:path w="1957070" h="36830">
                  <a:moveTo>
                    <a:pt x="54864" y="0"/>
                  </a:moveTo>
                  <a:lnTo>
                    <a:pt x="64008" y="0"/>
                  </a:lnTo>
                </a:path>
                <a:path w="1957070" h="36830">
                  <a:moveTo>
                    <a:pt x="0" y="9144"/>
                  </a:moveTo>
                  <a:lnTo>
                    <a:pt x="27432" y="9144"/>
                  </a:lnTo>
                </a:path>
                <a:path w="1957070" h="36830">
                  <a:moveTo>
                    <a:pt x="192024" y="9144"/>
                  </a:moveTo>
                  <a:lnTo>
                    <a:pt x="228600" y="9144"/>
                  </a:lnTo>
                </a:path>
                <a:path w="1957070" h="36830">
                  <a:moveTo>
                    <a:pt x="128016" y="36575"/>
                  </a:moveTo>
                  <a:lnTo>
                    <a:pt x="137160" y="36575"/>
                  </a:lnTo>
                </a:path>
                <a:path w="1957070" h="36830">
                  <a:moveTo>
                    <a:pt x="164592" y="36575"/>
                  </a:moveTo>
                  <a:lnTo>
                    <a:pt x="173736" y="36575"/>
                  </a:lnTo>
                </a:path>
                <a:path w="1957070" h="36830">
                  <a:moveTo>
                    <a:pt x="265175" y="36575"/>
                  </a:moveTo>
                  <a:lnTo>
                    <a:pt x="274320" y="36575"/>
                  </a:lnTo>
                </a:path>
                <a:path w="1957070" h="36830">
                  <a:moveTo>
                    <a:pt x="310896" y="36575"/>
                  </a:moveTo>
                  <a:lnTo>
                    <a:pt x="338328" y="36575"/>
                  </a:lnTo>
                </a:path>
                <a:path w="1957070" h="36830">
                  <a:moveTo>
                    <a:pt x="1591056" y="36575"/>
                  </a:moveTo>
                  <a:lnTo>
                    <a:pt x="1627632" y="36575"/>
                  </a:lnTo>
                </a:path>
                <a:path w="1957070" h="36830">
                  <a:moveTo>
                    <a:pt x="1645920" y="36575"/>
                  </a:moveTo>
                  <a:lnTo>
                    <a:pt x="1655064" y="36575"/>
                  </a:lnTo>
                </a:path>
                <a:path w="1957070" h="36830">
                  <a:moveTo>
                    <a:pt x="1892808" y="36575"/>
                  </a:moveTo>
                  <a:lnTo>
                    <a:pt x="1901952" y="36575"/>
                  </a:lnTo>
                </a:path>
                <a:path w="1957070" h="36830">
                  <a:moveTo>
                    <a:pt x="1938527" y="36575"/>
                  </a:moveTo>
                  <a:lnTo>
                    <a:pt x="1956816" y="36575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98698" y="1161281"/>
              <a:ext cx="118872" cy="457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81193" y="1115561"/>
              <a:ext cx="411479" cy="16459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76522" y="1142993"/>
              <a:ext cx="548640" cy="10972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98698" y="1197857"/>
              <a:ext cx="118872" cy="7315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694810" y="1257293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27432" y="0"/>
                  </a:lnTo>
                </a:path>
                <a:path w="109854">
                  <a:moveTo>
                    <a:pt x="82296" y="0"/>
                  </a:moveTo>
                  <a:lnTo>
                    <a:pt x="10972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41114" y="1252721"/>
              <a:ext cx="310896" cy="914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46754" y="1207001"/>
              <a:ext cx="73152" cy="11887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890137" y="1257293"/>
              <a:ext cx="1801495" cy="18415"/>
            </a:xfrm>
            <a:custGeom>
              <a:avLst/>
              <a:gdLst/>
              <a:ahLst/>
              <a:cxnLst/>
              <a:rect l="l" t="t" r="r" b="b"/>
              <a:pathLst>
                <a:path w="1801495" h="18415">
                  <a:moveTo>
                    <a:pt x="1280159" y="0"/>
                  </a:moveTo>
                  <a:lnTo>
                    <a:pt x="1307592" y="0"/>
                  </a:lnTo>
                </a:path>
                <a:path w="1801495" h="18415">
                  <a:moveTo>
                    <a:pt x="0" y="9143"/>
                  </a:moveTo>
                  <a:lnTo>
                    <a:pt x="18288" y="9143"/>
                  </a:lnTo>
                </a:path>
                <a:path w="1801495" h="18415">
                  <a:moveTo>
                    <a:pt x="1764792" y="18287"/>
                  </a:moveTo>
                  <a:lnTo>
                    <a:pt x="1801368" y="18287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92089" y="1271009"/>
              <a:ext cx="100583" cy="914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801234" y="12847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81193" y="1280153"/>
              <a:ext cx="36576" cy="2743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517769" y="1303013"/>
              <a:ext cx="2148840" cy="45720"/>
            </a:xfrm>
            <a:custGeom>
              <a:avLst/>
              <a:gdLst/>
              <a:ahLst/>
              <a:cxnLst/>
              <a:rect l="l" t="t" r="r" b="b"/>
              <a:pathLst>
                <a:path w="2148840" h="45719">
                  <a:moveTo>
                    <a:pt x="0" y="0"/>
                  </a:moveTo>
                  <a:lnTo>
                    <a:pt x="18288" y="0"/>
                  </a:lnTo>
                </a:path>
                <a:path w="2148840" h="45719">
                  <a:moveTo>
                    <a:pt x="868680" y="36575"/>
                  </a:moveTo>
                  <a:lnTo>
                    <a:pt x="877824" y="36575"/>
                  </a:lnTo>
                </a:path>
                <a:path w="2148840" h="45719">
                  <a:moveTo>
                    <a:pt x="1014984" y="36575"/>
                  </a:moveTo>
                  <a:lnTo>
                    <a:pt x="1033272" y="36575"/>
                  </a:lnTo>
                </a:path>
                <a:path w="2148840" h="45719">
                  <a:moveTo>
                    <a:pt x="1161288" y="36575"/>
                  </a:moveTo>
                  <a:lnTo>
                    <a:pt x="1170432" y="36575"/>
                  </a:lnTo>
                </a:path>
                <a:path w="2148840" h="45719">
                  <a:moveTo>
                    <a:pt x="2039112" y="36575"/>
                  </a:moveTo>
                  <a:lnTo>
                    <a:pt x="2066544" y="36575"/>
                  </a:lnTo>
                </a:path>
                <a:path w="2148840" h="45719">
                  <a:moveTo>
                    <a:pt x="1152144" y="45720"/>
                  </a:moveTo>
                  <a:lnTo>
                    <a:pt x="1179576" y="45720"/>
                  </a:lnTo>
                </a:path>
                <a:path w="2148840" h="45719">
                  <a:moveTo>
                    <a:pt x="1984248" y="45720"/>
                  </a:moveTo>
                  <a:lnTo>
                    <a:pt x="2002536" y="45720"/>
                  </a:lnTo>
                </a:path>
                <a:path w="2148840" h="45719">
                  <a:moveTo>
                    <a:pt x="2130552" y="45720"/>
                  </a:moveTo>
                  <a:lnTo>
                    <a:pt x="2148840" y="4572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98698" y="1271009"/>
              <a:ext cx="118872" cy="19202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698114" y="777233"/>
              <a:ext cx="4160520" cy="88697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83729" y="1344161"/>
              <a:ext cx="201168" cy="10058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30417" y="1344161"/>
              <a:ext cx="832104" cy="1097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81193" y="1280153"/>
              <a:ext cx="411479" cy="36576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523610" y="144931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4" y="0"/>
                  </a:lnTo>
                </a:path>
                <a:path w="91440">
                  <a:moveTo>
                    <a:pt x="64007" y="0"/>
                  </a:moveTo>
                  <a:lnTo>
                    <a:pt x="91440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502017" y="1444745"/>
              <a:ext cx="82296" cy="914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51626" y="1444745"/>
              <a:ext cx="45719" cy="274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630034" y="1444745"/>
              <a:ext cx="45719" cy="2743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240146" y="1444745"/>
              <a:ext cx="91440" cy="365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435474" y="1476749"/>
              <a:ext cx="2331720" cy="192405"/>
            </a:xfrm>
            <a:custGeom>
              <a:avLst/>
              <a:gdLst/>
              <a:ahLst/>
              <a:cxnLst/>
              <a:rect l="l" t="t" r="r" b="b"/>
              <a:pathLst>
                <a:path w="2331720" h="192405">
                  <a:moveTo>
                    <a:pt x="1225295" y="0"/>
                  </a:moveTo>
                  <a:lnTo>
                    <a:pt x="1243584" y="0"/>
                  </a:lnTo>
                </a:path>
                <a:path w="2331720" h="192405">
                  <a:moveTo>
                    <a:pt x="2203704" y="0"/>
                  </a:moveTo>
                  <a:lnTo>
                    <a:pt x="2221992" y="0"/>
                  </a:lnTo>
                </a:path>
                <a:path w="2331720" h="192405">
                  <a:moveTo>
                    <a:pt x="1298447" y="155454"/>
                  </a:moveTo>
                  <a:lnTo>
                    <a:pt x="1307592" y="155454"/>
                  </a:lnTo>
                </a:path>
                <a:path w="2331720" h="192405">
                  <a:moveTo>
                    <a:pt x="0" y="164598"/>
                  </a:moveTo>
                  <a:lnTo>
                    <a:pt x="9144" y="164598"/>
                  </a:lnTo>
                </a:path>
                <a:path w="2331720" h="192405">
                  <a:moveTo>
                    <a:pt x="374903" y="164598"/>
                  </a:moveTo>
                  <a:lnTo>
                    <a:pt x="384048" y="164598"/>
                  </a:lnTo>
                </a:path>
                <a:path w="2331720" h="192405">
                  <a:moveTo>
                    <a:pt x="411479" y="164598"/>
                  </a:moveTo>
                  <a:lnTo>
                    <a:pt x="649223" y="164598"/>
                  </a:lnTo>
                </a:path>
                <a:path w="2331720" h="192405">
                  <a:moveTo>
                    <a:pt x="2258567" y="182886"/>
                  </a:moveTo>
                  <a:lnTo>
                    <a:pt x="2304287" y="182886"/>
                  </a:lnTo>
                </a:path>
                <a:path w="2331720" h="192405">
                  <a:moveTo>
                    <a:pt x="2313431" y="182886"/>
                  </a:moveTo>
                  <a:lnTo>
                    <a:pt x="2331720" y="182886"/>
                  </a:lnTo>
                </a:path>
                <a:path w="2331720" h="192405">
                  <a:moveTo>
                    <a:pt x="841247" y="192030"/>
                  </a:moveTo>
                  <a:lnTo>
                    <a:pt x="923544" y="19203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386450" y="1664208"/>
              <a:ext cx="292608" cy="914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359017" y="1769364"/>
              <a:ext cx="668020" cy="0"/>
            </a:xfrm>
            <a:custGeom>
              <a:avLst/>
              <a:gdLst/>
              <a:ahLst/>
              <a:cxnLst/>
              <a:rect l="l" t="t" r="r" b="b"/>
              <a:pathLst>
                <a:path w="668020">
                  <a:moveTo>
                    <a:pt x="0" y="0"/>
                  </a:moveTo>
                  <a:lnTo>
                    <a:pt x="18288" y="0"/>
                  </a:lnTo>
                </a:path>
                <a:path w="668020">
                  <a:moveTo>
                    <a:pt x="155448" y="0"/>
                  </a:moveTo>
                  <a:lnTo>
                    <a:pt x="182880" y="0"/>
                  </a:lnTo>
                </a:path>
                <a:path w="668020">
                  <a:moveTo>
                    <a:pt x="457200" y="0"/>
                  </a:moveTo>
                  <a:lnTo>
                    <a:pt x="475488" y="0"/>
                  </a:lnTo>
                </a:path>
                <a:path w="668020">
                  <a:moveTo>
                    <a:pt x="484632" y="0"/>
                  </a:moveTo>
                  <a:lnTo>
                    <a:pt x="539496" y="0"/>
                  </a:lnTo>
                </a:path>
                <a:path w="668020">
                  <a:moveTo>
                    <a:pt x="649224" y="0"/>
                  </a:moveTo>
                  <a:lnTo>
                    <a:pt x="66751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698114" y="1664208"/>
              <a:ext cx="2505456" cy="4206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313298" y="1764792"/>
              <a:ext cx="786384" cy="11887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349874" y="1879092"/>
              <a:ext cx="676910" cy="9525"/>
            </a:xfrm>
            <a:custGeom>
              <a:avLst/>
              <a:gdLst/>
              <a:ahLst/>
              <a:cxnLst/>
              <a:rect l="l" t="t" r="r" b="b"/>
              <a:pathLst>
                <a:path w="676909" h="9525">
                  <a:moveTo>
                    <a:pt x="667511" y="0"/>
                  </a:moveTo>
                  <a:lnTo>
                    <a:pt x="676656" y="0"/>
                  </a:lnTo>
                </a:path>
                <a:path w="676909" h="9525">
                  <a:moveTo>
                    <a:pt x="0" y="9144"/>
                  </a:moveTo>
                  <a:lnTo>
                    <a:pt x="36576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32753" y="1883664"/>
              <a:ext cx="45719" cy="914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615050" y="188823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73152" y="0"/>
                  </a:lnTo>
                </a:path>
                <a:path w="109854">
                  <a:moveTo>
                    <a:pt x="82295" y="0"/>
                  </a:moveTo>
                  <a:lnTo>
                    <a:pt x="10972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98114" y="1655064"/>
              <a:ext cx="4169664" cy="46634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157850" y="2080260"/>
              <a:ext cx="338455" cy="36830"/>
            </a:xfrm>
            <a:custGeom>
              <a:avLst/>
              <a:gdLst/>
              <a:ahLst/>
              <a:cxnLst/>
              <a:rect l="l" t="t" r="r" b="b"/>
              <a:pathLst>
                <a:path w="338454" h="36830">
                  <a:moveTo>
                    <a:pt x="0" y="0"/>
                  </a:moveTo>
                  <a:lnTo>
                    <a:pt x="73152" y="0"/>
                  </a:lnTo>
                </a:path>
                <a:path w="338454" h="36830">
                  <a:moveTo>
                    <a:pt x="100583" y="0"/>
                  </a:moveTo>
                  <a:lnTo>
                    <a:pt x="137160" y="0"/>
                  </a:lnTo>
                </a:path>
                <a:path w="338454" h="36830">
                  <a:moveTo>
                    <a:pt x="292607" y="36575"/>
                  </a:moveTo>
                  <a:lnTo>
                    <a:pt x="338327" y="36575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523610" y="2112263"/>
              <a:ext cx="374904" cy="91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819522" y="2125979"/>
              <a:ext cx="338455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54864" y="0"/>
                  </a:lnTo>
                </a:path>
                <a:path w="338454">
                  <a:moveTo>
                    <a:pt x="100584" y="0"/>
                  </a:moveTo>
                  <a:lnTo>
                    <a:pt x="338327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698114" y="2093975"/>
              <a:ext cx="2029967" cy="5486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091305" y="2144267"/>
              <a:ext cx="1765300" cy="109855"/>
            </a:xfrm>
            <a:custGeom>
              <a:avLst/>
              <a:gdLst/>
              <a:ahLst/>
              <a:cxnLst/>
              <a:rect l="l" t="t" r="r" b="b"/>
              <a:pathLst>
                <a:path w="1765300" h="109855">
                  <a:moveTo>
                    <a:pt x="0" y="0"/>
                  </a:moveTo>
                  <a:lnTo>
                    <a:pt x="9144" y="0"/>
                  </a:lnTo>
                </a:path>
                <a:path w="1765300" h="109855">
                  <a:moveTo>
                    <a:pt x="36575" y="0"/>
                  </a:moveTo>
                  <a:lnTo>
                    <a:pt x="100583" y="0"/>
                  </a:lnTo>
                </a:path>
                <a:path w="1765300" h="109855">
                  <a:moveTo>
                    <a:pt x="1755648" y="0"/>
                  </a:moveTo>
                  <a:lnTo>
                    <a:pt x="1764792" y="0"/>
                  </a:lnTo>
                </a:path>
                <a:path w="1765300" h="109855">
                  <a:moveTo>
                    <a:pt x="1042415" y="109728"/>
                  </a:moveTo>
                  <a:lnTo>
                    <a:pt x="1060704" y="109728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392289" y="2194560"/>
              <a:ext cx="347471" cy="1097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14266" y="2249423"/>
              <a:ext cx="109728" cy="3657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57649" y="2139695"/>
              <a:ext cx="1344167" cy="21945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667378" y="2281428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4">
                  <a:moveTo>
                    <a:pt x="0" y="0"/>
                  </a:moveTo>
                  <a:lnTo>
                    <a:pt x="27432" y="0"/>
                  </a:lnTo>
                </a:path>
                <a:path w="521334">
                  <a:moveTo>
                    <a:pt x="182879" y="0"/>
                  </a:moveTo>
                  <a:lnTo>
                    <a:pt x="201168" y="0"/>
                  </a:lnTo>
                </a:path>
                <a:path w="521334">
                  <a:moveTo>
                    <a:pt x="310896" y="0"/>
                  </a:moveTo>
                  <a:lnTo>
                    <a:pt x="320040" y="0"/>
                  </a:lnTo>
                </a:path>
                <a:path w="521334">
                  <a:moveTo>
                    <a:pt x="502919" y="0"/>
                  </a:moveTo>
                  <a:lnTo>
                    <a:pt x="52120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81393" y="2112263"/>
              <a:ext cx="786384" cy="2743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237610" y="2258567"/>
              <a:ext cx="73152" cy="10972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7078858" y="2308860"/>
              <a:ext cx="2560320" cy="55244"/>
            </a:xfrm>
            <a:custGeom>
              <a:avLst/>
              <a:gdLst/>
              <a:ahLst/>
              <a:cxnLst/>
              <a:rect l="l" t="t" r="r" b="b"/>
              <a:pathLst>
                <a:path w="2560320" h="55244">
                  <a:moveTo>
                    <a:pt x="2322576" y="0"/>
                  </a:moveTo>
                  <a:lnTo>
                    <a:pt x="2368295" y="0"/>
                  </a:lnTo>
                </a:path>
                <a:path w="2560320" h="55244">
                  <a:moveTo>
                    <a:pt x="2395728" y="0"/>
                  </a:moveTo>
                  <a:lnTo>
                    <a:pt x="2423160" y="0"/>
                  </a:lnTo>
                </a:path>
                <a:path w="2560320" h="55244">
                  <a:moveTo>
                    <a:pt x="2029968" y="36575"/>
                  </a:moveTo>
                  <a:lnTo>
                    <a:pt x="2048256" y="36575"/>
                  </a:lnTo>
                </a:path>
                <a:path w="2560320" h="55244">
                  <a:moveTo>
                    <a:pt x="2139696" y="36575"/>
                  </a:moveTo>
                  <a:lnTo>
                    <a:pt x="2148840" y="36575"/>
                  </a:lnTo>
                </a:path>
                <a:path w="2560320" h="55244">
                  <a:moveTo>
                    <a:pt x="2505455" y="36575"/>
                  </a:moveTo>
                  <a:lnTo>
                    <a:pt x="2560320" y="36575"/>
                  </a:lnTo>
                </a:path>
                <a:path w="2560320" h="55244">
                  <a:moveTo>
                    <a:pt x="164592" y="45720"/>
                  </a:moveTo>
                  <a:lnTo>
                    <a:pt x="173736" y="45720"/>
                  </a:lnTo>
                </a:path>
                <a:path w="2560320" h="55244">
                  <a:moveTo>
                    <a:pt x="1316735" y="45720"/>
                  </a:moveTo>
                  <a:lnTo>
                    <a:pt x="1353312" y="45720"/>
                  </a:lnTo>
                </a:path>
                <a:path w="2560320" h="55244">
                  <a:moveTo>
                    <a:pt x="0" y="54863"/>
                  </a:moveTo>
                  <a:lnTo>
                    <a:pt x="45719" y="54863"/>
                  </a:lnTo>
                </a:path>
                <a:path w="2560320" h="55244">
                  <a:moveTo>
                    <a:pt x="100583" y="54863"/>
                  </a:moveTo>
                  <a:lnTo>
                    <a:pt x="146303" y="54863"/>
                  </a:lnTo>
                </a:path>
                <a:path w="2560320" h="55244">
                  <a:moveTo>
                    <a:pt x="521207" y="54863"/>
                  </a:moveTo>
                  <a:lnTo>
                    <a:pt x="548640" y="5486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557649" y="2359151"/>
              <a:ext cx="484632" cy="1828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246754" y="237286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87034" y="2350007"/>
              <a:ext cx="548640" cy="4572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557649" y="2350007"/>
              <a:ext cx="1883664" cy="5486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392289" y="2382011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59">
                  <a:moveTo>
                    <a:pt x="0" y="0"/>
                  </a:moveTo>
                  <a:lnTo>
                    <a:pt x="36576" y="0"/>
                  </a:lnTo>
                </a:path>
                <a:path w="137159">
                  <a:moveTo>
                    <a:pt x="109727" y="0"/>
                  </a:moveTo>
                  <a:lnTo>
                    <a:pt x="137160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584314" y="2377439"/>
              <a:ext cx="54864" cy="914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694041" y="2340863"/>
              <a:ext cx="54864" cy="4572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978274" y="2391156"/>
              <a:ext cx="2148840" cy="9525"/>
            </a:xfrm>
            <a:custGeom>
              <a:avLst/>
              <a:gdLst/>
              <a:ahLst/>
              <a:cxnLst/>
              <a:rect l="l" t="t" r="r" b="b"/>
              <a:pathLst>
                <a:path w="2148840" h="9525">
                  <a:moveTo>
                    <a:pt x="1609343" y="0"/>
                  </a:moveTo>
                  <a:lnTo>
                    <a:pt x="1655063" y="0"/>
                  </a:lnTo>
                </a:path>
                <a:path w="2148840" h="9525">
                  <a:moveTo>
                    <a:pt x="1719071" y="0"/>
                  </a:moveTo>
                  <a:lnTo>
                    <a:pt x="1755648" y="0"/>
                  </a:lnTo>
                </a:path>
                <a:path w="2148840" h="9525">
                  <a:moveTo>
                    <a:pt x="1929383" y="0"/>
                  </a:moveTo>
                  <a:lnTo>
                    <a:pt x="1956816" y="0"/>
                  </a:lnTo>
                </a:path>
                <a:path w="2148840" h="9525">
                  <a:moveTo>
                    <a:pt x="2011679" y="0"/>
                  </a:moveTo>
                  <a:lnTo>
                    <a:pt x="2048256" y="0"/>
                  </a:lnTo>
                </a:path>
                <a:path w="2148840" h="9525">
                  <a:moveTo>
                    <a:pt x="2112263" y="0"/>
                  </a:moveTo>
                  <a:lnTo>
                    <a:pt x="2148840" y="0"/>
                  </a:lnTo>
                </a:path>
                <a:path w="2148840" h="9525">
                  <a:moveTo>
                    <a:pt x="0" y="9144"/>
                  </a:moveTo>
                  <a:lnTo>
                    <a:pt x="45719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078858" y="2395728"/>
              <a:ext cx="54864" cy="914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892674" y="2400300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4">
                  <a:moveTo>
                    <a:pt x="0" y="0"/>
                  </a:moveTo>
                  <a:lnTo>
                    <a:pt x="36576" y="0"/>
                  </a:lnTo>
                </a:path>
                <a:path w="421004">
                  <a:moveTo>
                    <a:pt x="393191" y="0"/>
                  </a:moveTo>
                  <a:lnTo>
                    <a:pt x="420624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685666" y="2395728"/>
              <a:ext cx="749808" cy="896112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228466" y="3186684"/>
              <a:ext cx="3319779" cy="55244"/>
            </a:xfrm>
            <a:custGeom>
              <a:avLst/>
              <a:gdLst/>
              <a:ahLst/>
              <a:cxnLst/>
              <a:rect l="l" t="t" r="r" b="b"/>
              <a:pathLst>
                <a:path w="3319779" h="55244">
                  <a:moveTo>
                    <a:pt x="466344" y="0"/>
                  </a:moveTo>
                  <a:lnTo>
                    <a:pt x="484632" y="0"/>
                  </a:lnTo>
                </a:path>
                <a:path w="3319779" h="55244">
                  <a:moveTo>
                    <a:pt x="539496" y="0"/>
                  </a:moveTo>
                  <a:lnTo>
                    <a:pt x="557784" y="0"/>
                  </a:lnTo>
                </a:path>
                <a:path w="3319779" h="55244">
                  <a:moveTo>
                    <a:pt x="3264407" y="9143"/>
                  </a:moveTo>
                  <a:lnTo>
                    <a:pt x="3273552" y="9143"/>
                  </a:lnTo>
                </a:path>
                <a:path w="3319779" h="55244">
                  <a:moveTo>
                    <a:pt x="585216" y="18287"/>
                  </a:moveTo>
                  <a:lnTo>
                    <a:pt x="612648" y="18287"/>
                  </a:lnTo>
                </a:path>
                <a:path w="3319779" h="55244">
                  <a:moveTo>
                    <a:pt x="658368" y="18287"/>
                  </a:moveTo>
                  <a:lnTo>
                    <a:pt x="676656" y="18287"/>
                  </a:lnTo>
                </a:path>
                <a:path w="3319779" h="55244">
                  <a:moveTo>
                    <a:pt x="3310128" y="18287"/>
                  </a:moveTo>
                  <a:lnTo>
                    <a:pt x="3319272" y="18287"/>
                  </a:lnTo>
                </a:path>
                <a:path w="3319779" h="55244">
                  <a:moveTo>
                    <a:pt x="713232" y="27431"/>
                  </a:moveTo>
                  <a:lnTo>
                    <a:pt x="758951" y="27431"/>
                  </a:lnTo>
                </a:path>
                <a:path w="3319779" h="55244">
                  <a:moveTo>
                    <a:pt x="768096" y="27431"/>
                  </a:moveTo>
                  <a:lnTo>
                    <a:pt x="786384" y="27431"/>
                  </a:lnTo>
                </a:path>
                <a:path w="3319779" h="55244">
                  <a:moveTo>
                    <a:pt x="804672" y="27431"/>
                  </a:moveTo>
                  <a:lnTo>
                    <a:pt x="822960" y="27431"/>
                  </a:lnTo>
                </a:path>
                <a:path w="3319779" h="55244">
                  <a:moveTo>
                    <a:pt x="2011679" y="36575"/>
                  </a:moveTo>
                  <a:lnTo>
                    <a:pt x="2048256" y="36575"/>
                  </a:lnTo>
                </a:path>
                <a:path w="3319779" h="55244">
                  <a:moveTo>
                    <a:pt x="2414016" y="36575"/>
                  </a:moveTo>
                  <a:lnTo>
                    <a:pt x="2432304" y="36575"/>
                  </a:lnTo>
                </a:path>
                <a:path w="3319779" h="55244">
                  <a:moveTo>
                    <a:pt x="2121408" y="45720"/>
                  </a:moveTo>
                  <a:lnTo>
                    <a:pt x="2139696" y="45720"/>
                  </a:lnTo>
                </a:path>
                <a:path w="3319779" h="55244">
                  <a:moveTo>
                    <a:pt x="0" y="54863"/>
                  </a:moveTo>
                  <a:lnTo>
                    <a:pt x="27432" y="54863"/>
                  </a:lnTo>
                </a:path>
                <a:path w="3319779" h="55244">
                  <a:moveTo>
                    <a:pt x="2295144" y="54863"/>
                  </a:moveTo>
                  <a:lnTo>
                    <a:pt x="2322576" y="54863"/>
                  </a:lnTo>
                </a:path>
                <a:path w="3319779" h="55244">
                  <a:moveTo>
                    <a:pt x="2798064" y="54863"/>
                  </a:moveTo>
                  <a:lnTo>
                    <a:pt x="2807208" y="5486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465441" y="3200400"/>
              <a:ext cx="283464" cy="82296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395593" y="3250691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231002" y="3218688"/>
              <a:ext cx="822960" cy="10972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106290" y="3282695"/>
              <a:ext cx="64008" cy="914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210178" y="3236975"/>
              <a:ext cx="137160" cy="11887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685666" y="3291839"/>
              <a:ext cx="265175" cy="3657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465441" y="3282695"/>
              <a:ext cx="274320" cy="36576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8240146" y="3314700"/>
              <a:ext cx="1481455" cy="18415"/>
            </a:xfrm>
            <a:custGeom>
              <a:avLst/>
              <a:gdLst/>
              <a:ahLst/>
              <a:cxnLst/>
              <a:rect l="l" t="t" r="r" b="b"/>
              <a:pathLst>
                <a:path w="1481454" h="18414">
                  <a:moveTo>
                    <a:pt x="1444752" y="0"/>
                  </a:moveTo>
                  <a:lnTo>
                    <a:pt x="1481328" y="0"/>
                  </a:lnTo>
                </a:path>
                <a:path w="1481454" h="18414">
                  <a:moveTo>
                    <a:pt x="731520" y="9143"/>
                  </a:moveTo>
                  <a:lnTo>
                    <a:pt x="749808" y="9143"/>
                  </a:lnTo>
                </a:path>
                <a:path w="1481454" h="18414">
                  <a:moveTo>
                    <a:pt x="777240" y="9143"/>
                  </a:moveTo>
                  <a:lnTo>
                    <a:pt x="804672" y="9143"/>
                  </a:lnTo>
                </a:path>
                <a:path w="1481454" h="18414">
                  <a:moveTo>
                    <a:pt x="0" y="18287"/>
                  </a:moveTo>
                  <a:lnTo>
                    <a:pt x="54864" y="18287"/>
                  </a:lnTo>
                </a:path>
                <a:path w="1481454" h="18414">
                  <a:moveTo>
                    <a:pt x="109728" y="18287"/>
                  </a:moveTo>
                  <a:lnTo>
                    <a:pt x="128016" y="18287"/>
                  </a:lnTo>
                </a:path>
                <a:path w="1481454" h="18414">
                  <a:moveTo>
                    <a:pt x="237744" y="18287"/>
                  </a:moveTo>
                  <a:lnTo>
                    <a:pt x="265176" y="18287"/>
                  </a:lnTo>
                </a:path>
                <a:path w="1481454" h="18414">
                  <a:moveTo>
                    <a:pt x="292608" y="18287"/>
                  </a:moveTo>
                  <a:lnTo>
                    <a:pt x="320040" y="18287"/>
                  </a:lnTo>
                </a:path>
                <a:path w="1481454" h="18414">
                  <a:moveTo>
                    <a:pt x="374904" y="18287"/>
                  </a:moveTo>
                  <a:lnTo>
                    <a:pt x="411480" y="18287"/>
                  </a:lnTo>
                </a:path>
                <a:path w="1481454" h="18414">
                  <a:moveTo>
                    <a:pt x="448056" y="18287"/>
                  </a:moveTo>
                  <a:lnTo>
                    <a:pt x="484632" y="18287"/>
                  </a:lnTo>
                </a:path>
                <a:path w="1481454" h="18414">
                  <a:moveTo>
                    <a:pt x="530351" y="18287"/>
                  </a:moveTo>
                  <a:lnTo>
                    <a:pt x="557784" y="18287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377305" y="3328416"/>
              <a:ext cx="45719" cy="2743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292474" y="3360419"/>
              <a:ext cx="2112645" cy="0"/>
            </a:xfrm>
            <a:custGeom>
              <a:avLst/>
              <a:gdLst/>
              <a:ahLst/>
              <a:cxnLst/>
              <a:rect l="l" t="t" r="r" b="b"/>
              <a:pathLst>
                <a:path w="2112645">
                  <a:moveTo>
                    <a:pt x="0" y="0"/>
                  </a:moveTo>
                  <a:lnTo>
                    <a:pt x="18288" y="0"/>
                  </a:lnTo>
                </a:path>
                <a:path w="2112645">
                  <a:moveTo>
                    <a:pt x="2093976" y="0"/>
                  </a:moveTo>
                  <a:lnTo>
                    <a:pt x="2112264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557649" y="2404872"/>
              <a:ext cx="484632" cy="200253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703186" y="2377439"/>
              <a:ext cx="182880" cy="226771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088002" y="2386584"/>
              <a:ext cx="2569464" cy="200253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5945002" y="415594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844418" y="4160519"/>
              <a:ext cx="128015" cy="7315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935858" y="422909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844418" y="4233672"/>
              <a:ext cx="128016" cy="12801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862705" y="4338828"/>
              <a:ext cx="3785870" cy="45720"/>
            </a:xfrm>
            <a:custGeom>
              <a:avLst/>
              <a:gdLst/>
              <a:ahLst/>
              <a:cxnLst/>
              <a:rect l="l" t="t" r="r" b="b"/>
              <a:pathLst>
                <a:path w="3785870" h="45720">
                  <a:moveTo>
                    <a:pt x="3758183" y="0"/>
                  </a:moveTo>
                  <a:lnTo>
                    <a:pt x="3776472" y="0"/>
                  </a:lnTo>
                </a:path>
                <a:path w="3785870" h="45720">
                  <a:moveTo>
                    <a:pt x="3044952" y="9143"/>
                  </a:moveTo>
                  <a:lnTo>
                    <a:pt x="3081528" y="9143"/>
                  </a:lnTo>
                </a:path>
                <a:path w="3785870" h="45720">
                  <a:moveTo>
                    <a:pt x="3145535" y="9143"/>
                  </a:moveTo>
                  <a:lnTo>
                    <a:pt x="3182112" y="9143"/>
                  </a:lnTo>
                </a:path>
                <a:path w="3785870" h="45720">
                  <a:moveTo>
                    <a:pt x="3236976" y="9143"/>
                  </a:moveTo>
                  <a:lnTo>
                    <a:pt x="3282695" y="9143"/>
                  </a:lnTo>
                </a:path>
                <a:path w="3785870" h="45720">
                  <a:moveTo>
                    <a:pt x="3337559" y="9143"/>
                  </a:moveTo>
                  <a:lnTo>
                    <a:pt x="3346704" y="9143"/>
                  </a:lnTo>
                </a:path>
                <a:path w="3785870" h="45720">
                  <a:moveTo>
                    <a:pt x="2331720" y="18287"/>
                  </a:moveTo>
                  <a:lnTo>
                    <a:pt x="2386584" y="18287"/>
                  </a:lnTo>
                </a:path>
                <a:path w="3785870" h="45720">
                  <a:moveTo>
                    <a:pt x="2642615" y="18287"/>
                  </a:moveTo>
                  <a:lnTo>
                    <a:pt x="2670048" y="18287"/>
                  </a:lnTo>
                </a:path>
                <a:path w="3785870" h="45720">
                  <a:moveTo>
                    <a:pt x="2761487" y="18287"/>
                  </a:moveTo>
                  <a:lnTo>
                    <a:pt x="2779776" y="18287"/>
                  </a:lnTo>
                </a:path>
                <a:path w="3785870" h="45720">
                  <a:moveTo>
                    <a:pt x="0" y="27432"/>
                  </a:moveTo>
                  <a:lnTo>
                    <a:pt x="27432" y="27432"/>
                  </a:lnTo>
                </a:path>
                <a:path w="3785870" h="45720">
                  <a:moveTo>
                    <a:pt x="832103" y="27431"/>
                  </a:moveTo>
                  <a:lnTo>
                    <a:pt x="877823" y="27431"/>
                  </a:lnTo>
                </a:path>
                <a:path w="3785870" h="45720">
                  <a:moveTo>
                    <a:pt x="1051559" y="27431"/>
                  </a:moveTo>
                  <a:lnTo>
                    <a:pt x="1078992" y="27431"/>
                  </a:lnTo>
                </a:path>
                <a:path w="3785870" h="45720">
                  <a:moveTo>
                    <a:pt x="3346704" y="45719"/>
                  </a:moveTo>
                  <a:lnTo>
                    <a:pt x="3383280" y="45719"/>
                  </a:lnTo>
                </a:path>
                <a:path w="3785870" h="45720">
                  <a:moveTo>
                    <a:pt x="3547872" y="45719"/>
                  </a:moveTo>
                  <a:lnTo>
                    <a:pt x="3584448" y="45719"/>
                  </a:lnTo>
                </a:path>
                <a:path w="3785870" h="45720">
                  <a:moveTo>
                    <a:pt x="3648455" y="45719"/>
                  </a:moveTo>
                  <a:lnTo>
                    <a:pt x="3685032" y="45719"/>
                  </a:lnTo>
                </a:path>
                <a:path w="3785870" h="45720">
                  <a:moveTo>
                    <a:pt x="3749039" y="45719"/>
                  </a:moveTo>
                  <a:lnTo>
                    <a:pt x="3785616" y="45719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716402" y="4160519"/>
              <a:ext cx="36576" cy="49377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088002" y="4389119"/>
              <a:ext cx="54864" cy="914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188586" y="4389119"/>
              <a:ext cx="256032" cy="9144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499481" y="439369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892674" y="4352543"/>
              <a:ext cx="54864" cy="4572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8002402" y="439369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9144" y="0"/>
                  </a:lnTo>
                </a:path>
                <a:path w="238125">
                  <a:moveTo>
                    <a:pt x="192024" y="0"/>
                  </a:moveTo>
                  <a:lnTo>
                    <a:pt x="237743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295010" y="4389119"/>
              <a:ext cx="45719" cy="914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6795393" y="4393692"/>
              <a:ext cx="1645920" cy="9525"/>
            </a:xfrm>
            <a:custGeom>
              <a:avLst/>
              <a:gdLst/>
              <a:ahLst/>
              <a:cxnLst/>
              <a:rect l="l" t="t" r="r" b="b"/>
              <a:pathLst>
                <a:path w="1645920" h="9525">
                  <a:moveTo>
                    <a:pt x="1600200" y="0"/>
                  </a:moveTo>
                  <a:lnTo>
                    <a:pt x="1645919" y="0"/>
                  </a:lnTo>
                </a:path>
                <a:path w="1645920" h="9525">
                  <a:moveTo>
                    <a:pt x="0" y="9143"/>
                  </a:moveTo>
                  <a:lnTo>
                    <a:pt x="27432" y="9143"/>
                  </a:lnTo>
                </a:path>
                <a:path w="1645920" h="9525">
                  <a:moveTo>
                    <a:pt x="301751" y="9143"/>
                  </a:moveTo>
                  <a:lnTo>
                    <a:pt x="338328" y="9143"/>
                  </a:lnTo>
                </a:path>
                <a:path w="1645920" h="9525">
                  <a:moveTo>
                    <a:pt x="411480" y="9143"/>
                  </a:moveTo>
                  <a:lnTo>
                    <a:pt x="438912" y="914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844418" y="4361687"/>
              <a:ext cx="128016" cy="393192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246754" y="4622292"/>
              <a:ext cx="3511550" cy="55244"/>
            </a:xfrm>
            <a:custGeom>
              <a:avLst/>
              <a:gdLst/>
              <a:ahLst/>
              <a:cxnLst/>
              <a:rect l="l" t="t" r="r" b="b"/>
              <a:pathLst>
                <a:path w="3511550" h="55245">
                  <a:moveTo>
                    <a:pt x="2029967" y="0"/>
                  </a:moveTo>
                  <a:lnTo>
                    <a:pt x="2057400" y="0"/>
                  </a:lnTo>
                </a:path>
                <a:path w="3511550" h="55245">
                  <a:moveTo>
                    <a:pt x="2642615" y="0"/>
                  </a:moveTo>
                  <a:lnTo>
                    <a:pt x="2660904" y="0"/>
                  </a:lnTo>
                </a:path>
                <a:path w="3511550" h="55245">
                  <a:moveTo>
                    <a:pt x="2953511" y="18287"/>
                  </a:moveTo>
                  <a:lnTo>
                    <a:pt x="2971800" y="18287"/>
                  </a:lnTo>
                </a:path>
                <a:path w="3511550" h="55245">
                  <a:moveTo>
                    <a:pt x="2084831" y="27431"/>
                  </a:moveTo>
                  <a:lnTo>
                    <a:pt x="2103120" y="27431"/>
                  </a:lnTo>
                </a:path>
                <a:path w="3511550" h="55245">
                  <a:moveTo>
                    <a:pt x="2240279" y="27431"/>
                  </a:moveTo>
                  <a:lnTo>
                    <a:pt x="2267712" y="27431"/>
                  </a:lnTo>
                </a:path>
                <a:path w="3511550" h="55245">
                  <a:moveTo>
                    <a:pt x="2441448" y="27431"/>
                  </a:moveTo>
                  <a:lnTo>
                    <a:pt x="2459736" y="27431"/>
                  </a:lnTo>
                </a:path>
                <a:path w="3511550" h="55245">
                  <a:moveTo>
                    <a:pt x="3273552" y="27431"/>
                  </a:moveTo>
                  <a:lnTo>
                    <a:pt x="3282696" y="27431"/>
                  </a:lnTo>
                </a:path>
                <a:path w="3511550" h="55245">
                  <a:moveTo>
                    <a:pt x="3310128" y="27431"/>
                  </a:moveTo>
                  <a:lnTo>
                    <a:pt x="3328416" y="27431"/>
                  </a:lnTo>
                </a:path>
                <a:path w="3511550" h="55245">
                  <a:moveTo>
                    <a:pt x="3474719" y="27431"/>
                  </a:moveTo>
                  <a:lnTo>
                    <a:pt x="3511296" y="27431"/>
                  </a:lnTo>
                </a:path>
                <a:path w="3511550" h="55245">
                  <a:moveTo>
                    <a:pt x="0" y="54863"/>
                  </a:moveTo>
                  <a:lnTo>
                    <a:pt x="9144" y="5486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29834" y="4626863"/>
              <a:ext cx="1216152" cy="100584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923410" y="47045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502017" y="4654295"/>
              <a:ext cx="265176" cy="10058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228466" y="4672584"/>
              <a:ext cx="137160" cy="109728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779641" y="4722875"/>
              <a:ext cx="265430" cy="0"/>
            </a:xfrm>
            <a:custGeom>
              <a:avLst/>
              <a:gdLst/>
              <a:ahLst/>
              <a:cxnLst/>
              <a:rect l="l" t="t" r="r" b="b"/>
              <a:pathLst>
                <a:path w="265429">
                  <a:moveTo>
                    <a:pt x="0" y="0"/>
                  </a:moveTo>
                  <a:lnTo>
                    <a:pt x="18288" y="0"/>
                  </a:lnTo>
                </a:path>
                <a:path w="265429">
                  <a:moveTo>
                    <a:pt x="45720" y="0"/>
                  </a:moveTo>
                  <a:lnTo>
                    <a:pt x="64008" y="0"/>
                  </a:lnTo>
                </a:path>
                <a:path w="265429">
                  <a:moveTo>
                    <a:pt x="91440" y="0"/>
                  </a:moveTo>
                  <a:lnTo>
                    <a:pt x="100584" y="0"/>
                  </a:lnTo>
                </a:path>
                <a:path w="265429">
                  <a:moveTo>
                    <a:pt x="128016" y="0"/>
                  </a:moveTo>
                  <a:lnTo>
                    <a:pt x="137160" y="0"/>
                  </a:lnTo>
                </a:path>
                <a:path w="265429">
                  <a:moveTo>
                    <a:pt x="228600" y="0"/>
                  </a:moveTo>
                  <a:lnTo>
                    <a:pt x="237744" y="0"/>
                  </a:lnTo>
                </a:path>
                <a:path w="265429">
                  <a:moveTo>
                    <a:pt x="256031" y="0"/>
                  </a:moveTo>
                  <a:lnTo>
                    <a:pt x="26517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099681" y="4718304"/>
              <a:ext cx="128016" cy="9144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7060569" y="4732019"/>
              <a:ext cx="1499870" cy="0"/>
            </a:xfrm>
            <a:custGeom>
              <a:avLst/>
              <a:gdLst/>
              <a:ahLst/>
              <a:cxnLst/>
              <a:rect l="l" t="t" r="r" b="b"/>
              <a:pathLst>
                <a:path w="1499870">
                  <a:moveTo>
                    <a:pt x="0" y="0"/>
                  </a:moveTo>
                  <a:lnTo>
                    <a:pt x="9144" y="0"/>
                  </a:lnTo>
                </a:path>
                <a:path w="1499870">
                  <a:moveTo>
                    <a:pt x="45720" y="0"/>
                  </a:moveTo>
                  <a:lnTo>
                    <a:pt x="64008" y="0"/>
                  </a:lnTo>
                </a:path>
                <a:path w="1499870">
                  <a:moveTo>
                    <a:pt x="978408" y="0"/>
                  </a:moveTo>
                  <a:lnTo>
                    <a:pt x="1042415" y="0"/>
                  </a:lnTo>
                </a:path>
                <a:path w="1499870">
                  <a:moveTo>
                    <a:pt x="1097280" y="0"/>
                  </a:moveTo>
                  <a:lnTo>
                    <a:pt x="1124712" y="0"/>
                  </a:lnTo>
                </a:path>
                <a:path w="1499870">
                  <a:moveTo>
                    <a:pt x="1225296" y="0"/>
                  </a:moveTo>
                  <a:lnTo>
                    <a:pt x="1234440" y="0"/>
                  </a:lnTo>
                </a:path>
                <a:path w="1499870">
                  <a:moveTo>
                    <a:pt x="1362456" y="0"/>
                  </a:moveTo>
                  <a:lnTo>
                    <a:pt x="1408175" y="0"/>
                  </a:lnTo>
                </a:path>
                <a:path w="1499870">
                  <a:moveTo>
                    <a:pt x="1435608" y="0"/>
                  </a:moveTo>
                  <a:lnTo>
                    <a:pt x="1453896" y="0"/>
                  </a:lnTo>
                </a:path>
                <a:path w="1499870">
                  <a:moveTo>
                    <a:pt x="1472184" y="0"/>
                  </a:moveTo>
                  <a:lnTo>
                    <a:pt x="149961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194426" y="4727448"/>
              <a:ext cx="36576" cy="365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9556881" y="4750307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27432" y="0"/>
                  </a:lnTo>
                </a:path>
                <a:path w="64134">
                  <a:moveTo>
                    <a:pt x="36575" y="0"/>
                  </a:moveTo>
                  <a:lnTo>
                    <a:pt x="6400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639177" y="4745736"/>
              <a:ext cx="100584" cy="914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5871849" y="4759451"/>
              <a:ext cx="3858895" cy="0"/>
            </a:xfrm>
            <a:custGeom>
              <a:avLst/>
              <a:gdLst/>
              <a:ahLst/>
              <a:cxnLst/>
              <a:rect l="l" t="t" r="r" b="b"/>
              <a:pathLst>
                <a:path w="3858895">
                  <a:moveTo>
                    <a:pt x="0" y="0"/>
                  </a:moveTo>
                  <a:lnTo>
                    <a:pt x="73152" y="0"/>
                  </a:lnTo>
                </a:path>
                <a:path w="3858895">
                  <a:moveTo>
                    <a:pt x="3776471" y="0"/>
                  </a:moveTo>
                  <a:lnTo>
                    <a:pt x="3794760" y="0"/>
                  </a:lnTo>
                </a:path>
                <a:path w="3858895">
                  <a:moveTo>
                    <a:pt x="3840480" y="0"/>
                  </a:moveTo>
                  <a:lnTo>
                    <a:pt x="385876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587617" y="4754880"/>
              <a:ext cx="182879" cy="2743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777105" y="4700016"/>
              <a:ext cx="374904" cy="118872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6301618" y="4777739"/>
              <a:ext cx="2432685" cy="9525"/>
            </a:xfrm>
            <a:custGeom>
              <a:avLst/>
              <a:gdLst/>
              <a:ahLst/>
              <a:cxnLst/>
              <a:rect l="l" t="t" r="r" b="b"/>
              <a:pathLst>
                <a:path w="2432684" h="9525">
                  <a:moveTo>
                    <a:pt x="0" y="0"/>
                  </a:moveTo>
                  <a:lnTo>
                    <a:pt x="36576" y="0"/>
                  </a:lnTo>
                </a:path>
                <a:path w="2432684" h="9525">
                  <a:moveTo>
                    <a:pt x="2112264" y="0"/>
                  </a:moveTo>
                  <a:lnTo>
                    <a:pt x="2121408" y="0"/>
                  </a:lnTo>
                </a:path>
                <a:path w="2432684" h="9525">
                  <a:moveTo>
                    <a:pt x="2404871" y="0"/>
                  </a:moveTo>
                  <a:lnTo>
                    <a:pt x="2423160" y="0"/>
                  </a:lnTo>
                </a:path>
                <a:path w="2432684" h="9525">
                  <a:moveTo>
                    <a:pt x="2221991" y="9143"/>
                  </a:moveTo>
                  <a:lnTo>
                    <a:pt x="2231136" y="9143"/>
                  </a:lnTo>
                </a:path>
                <a:path w="2432684" h="9525">
                  <a:moveTo>
                    <a:pt x="2249423" y="9143"/>
                  </a:moveTo>
                  <a:lnTo>
                    <a:pt x="2267712" y="9143"/>
                  </a:lnTo>
                </a:path>
                <a:path w="2432684" h="9525">
                  <a:moveTo>
                    <a:pt x="2404871" y="9143"/>
                  </a:moveTo>
                  <a:lnTo>
                    <a:pt x="2432304" y="914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725546" y="4654295"/>
              <a:ext cx="27432" cy="32918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66793" y="4389119"/>
              <a:ext cx="2121408" cy="758952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6841114" y="482346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8" y="0"/>
                  </a:lnTo>
                </a:path>
                <a:path w="165100">
                  <a:moveTo>
                    <a:pt x="54864" y="0"/>
                  </a:moveTo>
                  <a:lnTo>
                    <a:pt x="73152" y="0"/>
                  </a:lnTo>
                </a:path>
                <a:path w="165100">
                  <a:moveTo>
                    <a:pt x="118872" y="0"/>
                  </a:moveTo>
                  <a:lnTo>
                    <a:pt x="137160" y="0"/>
                  </a:lnTo>
                </a:path>
                <a:path w="165100">
                  <a:moveTo>
                    <a:pt x="155448" y="0"/>
                  </a:moveTo>
                  <a:lnTo>
                    <a:pt x="16459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" name="object 15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313298" y="4773168"/>
              <a:ext cx="649223" cy="91440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8340729" y="4860036"/>
              <a:ext cx="603885" cy="9525"/>
            </a:xfrm>
            <a:custGeom>
              <a:avLst/>
              <a:gdLst/>
              <a:ahLst/>
              <a:cxnLst/>
              <a:rect l="l" t="t" r="r" b="b"/>
              <a:pathLst>
                <a:path w="603884" h="9525">
                  <a:moveTo>
                    <a:pt x="512063" y="0"/>
                  </a:moveTo>
                  <a:lnTo>
                    <a:pt x="548640" y="0"/>
                  </a:lnTo>
                </a:path>
                <a:path w="603884" h="9525">
                  <a:moveTo>
                    <a:pt x="566927" y="0"/>
                  </a:moveTo>
                  <a:lnTo>
                    <a:pt x="603504" y="0"/>
                  </a:lnTo>
                </a:path>
                <a:path w="603884" h="9525">
                  <a:moveTo>
                    <a:pt x="0" y="9144"/>
                  </a:moveTo>
                  <a:lnTo>
                    <a:pt x="18288" y="9144"/>
                  </a:lnTo>
                </a:path>
                <a:path w="603884" h="9525">
                  <a:moveTo>
                    <a:pt x="246887" y="9144"/>
                  </a:moveTo>
                  <a:lnTo>
                    <a:pt x="274320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733922" y="4379975"/>
              <a:ext cx="1152144" cy="758952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404738" y="4864607"/>
              <a:ext cx="164592" cy="3657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679825" y="4983480"/>
              <a:ext cx="73152" cy="91440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5679825" y="5042916"/>
              <a:ext cx="4105910" cy="91440"/>
            </a:xfrm>
            <a:custGeom>
              <a:avLst/>
              <a:gdLst/>
              <a:ahLst/>
              <a:cxnLst/>
              <a:rect l="l" t="t" r="r" b="b"/>
              <a:pathLst>
                <a:path w="4105909" h="91439">
                  <a:moveTo>
                    <a:pt x="54863" y="0"/>
                  </a:moveTo>
                  <a:lnTo>
                    <a:pt x="73152" y="0"/>
                  </a:lnTo>
                </a:path>
                <a:path w="4105909" h="91439">
                  <a:moveTo>
                    <a:pt x="64008" y="9143"/>
                  </a:moveTo>
                  <a:lnTo>
                    <a:pt x="73152" y="9143"/>
                  </a:lnTo>
                </a:path>
                <a:path w="4105909" h="91439">
                  <a:moveTo>
                    <a:pt x="64008" y="18287"/>
                  </a:moveTo>
                  <a:lnTo>
                    <a:pt x="73152" y="18287"/>
                  </a:lnTo>
                </a:path>
                <a:path w="4105909" h="91439">
                  <a:moveTo>
                    <a:pt x="0" y="36575"/>
                  </a:moveTo>
                  <a:lnTo>
                    <a:pt x="45719" y="36575"/>
                  </a:lnTo>
                </a:path>
                <a:path w="4105909" h="91439">
                  <a:moveTo>
                    <a:pt x="64008" y="45719"/>
                  </a:moveTo>
                  <a:lnTo>
                    <a:pt x="73152" y="45719"/>
                  </a:lnTo>
                </a:path>
                <a:path w="4105909" h="91439">
                  <a:moveTo>
                    <a:pt x="64008" y="54863"/>
                  </a:moveTo>
                  <a:lnTo>
                    <a:pt x="73152" y="54863"/>
                  </a:lnTo>
                </a:path>
                <a:path w="4105909" h="91439">
                  <a:moveTo>
                    <a:pt x="3758184" y="54863"/>
                  </a:moveTo>
                  <a:lnTo>
                    <a:pt x="3803903" y="54863"/>
                  </a:lnTo>
                </a:path>
                <a:path w="4105909" h="91439">
                  <a:moveTo>
                    <a:pt x="3858767" y="54863"/>
                  </a:moveTo>
                  <a:lnTo>
                    <a:pt x="3895344" y="54863"/>
                  </a:lnTo>
                </a:path>
                <a:path w="4105909" h="91439">
                  <a:moveTo>
                    <a:pt x="4096512" y="54863"/>
                  </a:moveTo>
                  <a:lnTo>
                    <a:pt x="4105656" y="54863"/>
                  </a:lnTo>
                </a:path>
                <a:path w="4105909" h="91439">
                  <a:moveTo>
                    <a:pt x="64008" y="64007"/>
                  </a:moveTo>
                  <a:lnTo>
                    <a:pt x="73152" y="64007"/>
                  </a:lnTo>
                </a:path>
                <a:path w="4105909" h="91439">
                  <a:moveTo>
                    <a:pt x="2862071" y="64007"/>
                  </a:moveTo>
                  <a:lnTo>
                    <a:pt x="2889504" y="64007"/>
                  </a:lnTo>
                </a:path>
                <a:path w="4105909" h="91439">
                  <a:moveTo>
                    <a:pt x="2953512" y="64007"/>
                  </a:moveTo>
                  <a:lnTo>
                    <a:pt x="3008376" y="64007"/>
                  </a:lnTo>
                </a:path>
                <a:path w="4105909" h="91439">
                  <a:moveTo>
                    <a:pt x="64008" y="73151"/>
                  </a:moveTo>
                  <a:lnTo>
                    <a:pt x="73152" y="73151"/>
                  </a:lnTo>
                </a:path>
                <a:path w="4105909" h="91439">
                  <a:moveTo>
                    <a:pt x="1554480" y="73151"/>
                  </a:moveTo>
                  <a:lnTo>
                    <a:pt x="1581912" y="73151"/>
                  </a:lnTo>
                </a:path>
                <a:path w="4105909" h="91439">
                  <a:moveTo>
                    <a:pt x="64008" y="82295"/>
                  </a:moveTo>
                  <a:lnTo>
                    <a:pt x="73152" y="82295"/>
                  </a:lnTo>
                </a:path>
                <a:path w="4105909" h="91439">
                  <a:moveTo>
                    <a:pt x="64008" y="91439"/>
                  </a:moveTo>
                  <a:lnTo>
                    <a:pt x="73152" y="91439"/>
                  </a:lnTo>
                </a:path>
                <a:path w="4105909" h="91439">
                  <a:moveTo>
                    <a:pt x="3456432" y="91439"/>
                  </a:moveTo>
                  <a:lnTo>
                    <a:pt x="3502151" y="91439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38010" y="5129784"/>
              <a:ext cx="54864" cy="914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7426329" y="5134355"/>
              <a:ext cx="2249805" cy="9525"/>
            </a:xfrm>
            <a:custGeom>
              <a:avLst/>
              <a:gdLst/>
              <a:ahLst/>
              <a:cxnLst/>
              <a:rect l="l" t="t" r="r" b="b"/>
              <a:pathLst>
                <a:path w="2249804" h="9525">
                  <a:moveTo>
                    <a:pt x="2103120" y="0"/>
                  </a:moveTo>
                  <a:lnTo>
                    <a:pt x="2157984" y="0"/>
                  </a:lnTo>
                </a:path>
                <a:path w="2249804" h="9525">
                  <a:moveTo>
                    <a:pt x="2212848" y="0"/>
                  </a:moveTo>
                  <a:lnTo>
                    <a:pt x="2249424" y="0"/>
                  </a:lnTo>
                </a:path>
                <a:path w="2249804" h="9525">
                  <a:moveTo>
                    <a:pt x="0" y="9143"/>
                  </a:moveTo>
                  <a:lnTo>
                    <a:pt x="45719" y="9143"/>
                  </a:lnTo>
                </a:path>
                <a:path w="2249804" h="9525">
                  <a:moveTo>
                    <a:pt x="502920" y="9143"/>
                  </a:moveTo>
                  <a:lnTo>
                    <a:pt x="548639" y="914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029834" y="5138928"/>
              <a:ext cx="36576" cy="914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121274" y="5102351"/>
              <a:ext cx="54864" cy="4572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21858" y="5102351"/>
              <a:ext cx="54864" cy="45720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322441" y="5138928"/>
              <a:ext cx="54864" cy="914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6722242" y="5143499"/>
              <a:ext cx="2158365" cy="9525"/>
            </a:xfrm>
            <a:custGeom>
              <a:avLst/>
              <a:gdLst/>
              <a:ahLst/>
              <a:cxnLst/>
              <a:rect l="l" t="t" r="r" b="b"/>
              <a:pathLst>
                <a:path w="2158365" h="9525">
                  <a:moveTo>
                    <a:pt x="1709927" y="0"/>
                  </a:moveTo>
                  <a:lnTo>
                    <a:pt x="1737360" y="0"/>
                  </a:lnTo>
                </a:path>
                <a:path w="2158365" h="9525">
                  <a:moveTo>
                    <a:pt x="1920240" y="0"/>
                  </a:moveTo>
                  <a:lnTo>
                    <a:pt x="1947672" y="0"/>
                  </a:lnTo>
                </a:path>
                <a:path w="2158365" h="9525">
                  <a:moveTo>
                    <a:pt x="2020824" y="0"/>
                  </a:moveTo>
                  <a:lnTo>
                    <a:pt x="2057400" y="0"/>
                  </a:lnTo>
                </a:path>
                <a:path w="2158365" h="9525">
                  <a:moveTo>
                    <a:pt x="2112264" y="0"/>
                  </a:moveTo>
                  <a:lnTo>
                    <a:pt x="2157983" y="0"/>
                  </a:lnTo>
                </a:path>
                <a:path w="2158365" h="9525">
                  <a:moveTo>
                    <a:pt x="0" y="9144"/>
                  </a:moveTo>
                  <a:lnTo>
                    <a:pt x="36576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923410" y="5111495"/>
              <a:ext cx="54864" cy="45720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7023993" y="515264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124578" y="5148072"/>
              <a:ext cx="45719" cy="9144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7234305" y="5152643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117969" y="5129784"/>
              <a:ext cx="265175" cy="28346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237610" y="5390387"/>
              <a:ext cx="2935605" cy="55244"/>
            </a:xfrm>
            <a:custGeom>
              <a:avLst/>
              <a:gdLst/>
              <a:ahLst/>
              <a:cxnLst/>
              <a:rect l="l" t="t" r="r" b="b"/>
              <a:pathLst>
                <a:path w="2935604" h="55245">
                  <a:moveTo>
                    <a:pt x="2889504" y="0"/>
                  </a:moveTo>
                  <a:lnTo>
                    <a:pt x="2898648" y="0"/>
                  </a:lnTo>
                </a:path>
                <a:path w="2935604" h="55245">
                  <a:moveTo>
                    <a:pt x="2926079" y="0"/>
                  </a:moveTo>
                  <a:lnTo>
                    <a:pt x="2935224" y="0"/>
                  </a:lnTo>
                </a:path>
                <a:path w="2935604" h="55245">
                  <a:moveTo>
                    <a:pt x="2496311" y="9143"/>
                  </a:moveTo>
                  <a:lnTo>
                    <a:pt x="2523744" y="9143"/>
                  </a:lnTo>
                </a:path>
                <a:path w="2935604" h="55245">
                  <a:moveTo>
                    <a:pt x="2889504" y="27431"/>
                  </a:moveTo>
                  <a:lnTo>
                    <a:pt x="2907792" y="27431"/>
                  </a:lnTo>
                </a:path>
                <a:path w="2935604" h="55245">
                  <a:moveTo>
                    <a:pt x="2414016" y="36575"/>
                  </a:moveTo>
                  <a:lnTo>
                    <a:pt x="2450592" y="36575"/>
                  </a:lnTo>
                </a:path>
                <a:path w="2935604" h="55245">
                  <a:moveTo>
                    <a:pt x="2816352" y="36575"/>
                  </a:moveTo>
                  <a:lnTo>
                    <a:pt x="2843784" y="36575"/>
                  </a:lnTo>
                </a:path>
                <a:path w="2935604" h="55245">
                  <a:moveTo>
                    <a:pt x="2852928" y="36575"/>
                  </a:moveTo>
                  <a:lnTo>
                    <a:pt x="2871216" y="36575"/>
                  </a:lnTo>
                </a:path>
                <a:path w="2935604" h="55245">
                  <a:moveTo>
                    <a:pt x="0" y="54863"/>
                  </a:moveTo>
                  <a:lnTo>
                    <a:pt x="18288" y="54863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03569" y="5394960"/>
              <a:ext cx="1161287" cy="100584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996561" y="5472684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59">
                  <a:moveTo>
                    <a:pt x="0" y="0"/>
                  </a:moveTo>
                  <a:lnTo>
                    <a:pt x="45719" y="0"/>
                  </a:lnTo>
                </a:path>
                <a:path w="137159">
                  <a:moveTo>
                    <a:pt x="73151" y="0"/>
                  </a:moveTo>
                  <a:lnTo>
                    <a:pt x="82296" y="0"/>
                  </a:lnTo>
                </a:path>
                <a:path w="137159">
                  <a:moveTo>
                    <a:pt x="100583" y="0"/>
                  </a:moveTo>
                  <a:lnTo>
                    <a:pt x="137160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228466" y="5440680"/>
              <a:ext cx="128016" cy="10058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9245986" y="5490972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12714" y="5495543"/>
              <a:ext cx="45719" cy="914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8450458" y="5500116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786249" y="5449824"/>
              <a:ext cx="365760" cy="109728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8514465" y="5500116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9144" y="0"/>
                  </a:lnTo>
                </a:path>
                <a:path w="448309">
                  <a:moveTo>
                    <a:pt x="365760" y="0"/>
                  </a:moveTo>
                  <a:lnTo>
                    <a:pt x="374904" y="0"/>
                  </a:lnTo>
                </a:path>
                <a:path w="448309">
                  <a:moveTo>
                    <a:pt x="429768" y="0"/>
                  </a:moveTo>
                  <a:lnTo>
                    <a:pt x="448056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313298" y="5495543"/>
              <a:ext cx="100584" cy="27432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008241" y="5495543"/>
              <a:ext cx="45720" cy="18288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237610" y="5518404"/>
              <a:ext cx="2807335" cy="36830"/>
            </a:xfrm>
            <a:custGeom>
              <a:avLst/>
              <a:gdLst/>
              <a:ahLst/>
              <a:cxnLst/>
              <a:rect l="l" t="t" r="r" b="b"/>
              <a:pathLst>
                <a:path w="2807334" h="36829">
                  <a:moveTo>
                    <a:pt x="2779776" y="0"/>
                  </a:moveTo>
                  <a:lnTo>
                    <a:pt x="2807208" y="0"/>
                  </a:lnTo>
                </a:path>
                <a:path w="2807334" h="36829">
                  <a:moveTo>
                    <a:pt x="2130552" y="9143"/>
                  </a:moveTo>
                  <a:lnTo>
                    <a:pt x="2157984" y="9143"/>
                  </a:lnTo>
                </a:path>
                <a:path w="2807334" h="36829">
                  <a:moveTo>
                    <a:pt x="0" y="27431"/>
                  </a:moveTo>
                  <a:lnTo>
                    <a:pt x="18288" y="27431"/>
                  </a:lnTo>
                </a:path>
                <a:path w="2807334" h="36829">
                  <a:moveTo>
                    <a:pt x="64008" y="27431"/>
                  </a:moveTo>
                  <a:lnTo>
                    <a:pt x="91440" y="27431"/>
                  </a:lnTo>
                </a:path>
                <a:path w="2807334" h="36829">
                  <a:moveTo>
                    <a:pt x="667511" y="36575"/>
                  </a:moveTo>
                  <a:lnTo>
                    <a:pt x="676656" y="36575"/>
                  </a:lnTo>
                </a:path>
                <a:path w="2807334" h="36829">
                  <a:moveTo>
                    <a:pt x="704088" y="36575"/>
                  </a:moveTo>
                  <a:lnTo>
                    <a:pt x="731520" y="36575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334889" y="5138928"/>
              <a:ext cx="630935" cy="1024128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529450" y="5733287"/>
              <a:ext cx="219456" cy="10972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6777105" y="5847587"/>
              <a:ext cx="2871470" cy="320040"/>
            </a:xfrm>
            <a:custGeom>
              <a:avLst/>
              <a:gdLst/>
              <a:ahLst/>
              <a:cxnLst/>
              <a:rect l="l" t="t" r="r" b="b"/>
              <a:pathLst>
                <a:path w="2871470" h="320039">
                  <a:moveTo>
                    <a:pt x="2761487" y="0"/>
                  </a:moveTo>
                  <a:lnTo>
                    <a:pt x="2807207" y="0"/>
                  </a:lnTo>
                </a:path>
                <a:path w="2871470" h="320039">
                  <a:moveTo>
                    <a:pt x="2852928" y="0"/>
                  </a:moveTo>
                  <a:lnTo>
                    <a:pt x="2871216" y="0"/>
                  </a:lnTo>
                </a:path>
                <a:path w="2871470" h="320039">
                  <a:moveTo>
                    <a:pt x="0" y="301752"/>
                  </a:moveTo>
                  <a:lnTo>
                    <a:pt x="27432" y="301752"/>
                  </a:lnTo>
                </a:path>
                <a:path w="2871470" h="320039">
                  <a:moveTo>
                    <a:pt x="64007" y="301752"/>
                  </a:moveTo>
                  <a:lnTo>
                    <a:pt x="82296" y="301752"/>
                  </a:lnTo>
                </a:path>
                <a:path w="2871470" h="320039">
                  <a:moveTo>
                    <a:pt x="859535" y="310896"/>
                  </a:moveTo>
                  <a:lnTo>
                    <a:pt x="877824" y="310896"/>
                  </a:lnTo>
                </a:path>
                <a:path w="2871470" h="320039">
                  <a:moveTo>
                    <a:pt x="118872" y="320040"/>
                  </a:moveTo>
                  <a:lnTo>
                    <a:pt x="128016" y="320040"/>
                  </a:lnTo>
                </a:path>
                <a:path w="2871470" h="320039">
                  <a:moveTo>
                    <a:pt x="182879" y="320040"/>
                  </a:moveTo>
                  <a:lnTo>
                    <a:pt x="201168" y="32004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789554" y="4151375"/>
              <a:ext cx="4105656" cy="2578608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7042281" y="617677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767961" y="6144768"/>
              <a:ext cx="329183" cy="9144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237610" y="6153911"/>
              <a:ext cx="128016" cy="109728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6804537" y="6240780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868546" y="6236207"/>
              <a:ext cx="228600" cy="18288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7042281" y="624992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6923410" y="6254495"/>
              <a:ext cx="64008" cy="18288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6310761" y="6268211"/>
              <a:ext cx="668020" cy="9525"/>
            </a:xfrm>
            <a:custGeom>
              <a:avLst/>
              <a:gdLst/>
              <a:ahLst/>
              <a:cxnLst/>
              <a:rect l="l" t="t" r="r" b="b"/>
              <a:pathLst>
                <a:path w="668020" h="9525">
                  <a:moveTo>
                    <a:pt x="0" y="0"/>
                  </a:moveTo>
                  <a:lnTo>
                    <a:pt x="18288" y="0"/>
                  </a:lnTo>
                </a:path>
                <a:path w="668020" h="9525">
                  <a:moveTo>
                    <a:pt x="640079" y="9144"/>
                  </a:moveTo>
                  <a:lnTo>
                    <a:pt x="667512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258434" y="5486399"/>
              <a:ext cx="1115567" cy="1033272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9017386" y="6414516"/>
              <a:ext cx="91440" cy="27940"/>
            </a:xfrm>
            <a:custGeom>
              <a:avLst/>
              <a:gdLst/>
              <a:ahLst/>
              <a:cxnLst/>
              <a:rect l="l" t="t" r="r" b="b"/>
              <a:pathLst>
                <a:path w="91440" h="27939">
                  <a:moveTo>
                    <a:pt x="0" y="0"/>
                  </a:moveTo>
                  <a:lnTo>
                    <a:pt x="9144" y="0"/>
                  </a:lnTo>
                </a:path>
                <a:path w="91440" h="27939">
                  <a:moveTo>
                    <a:pt x="27431" y="0"/>
                  </a:moveTo>
                  <a:lnTo>
                    <a:pt x="36576" y="0"/>
                  </a:lnTo>
                </a:path>
                <a:path w="91440" h="27939">
                  <a:moveTo>
                    <a:pt x="73151" y="27431"/>
                  </a:moveTo>
                  <a:lnTo>
                    <a:pt x="91440" y="27431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551041" y="6419087"/>
              <a:ext cx="118872" cy="3657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8487034" y="6441948"/>
              <a:ext cx="759460" cy="73660"/>
            </a:xfrm>
            <a:custGeom>
              <a:avLst/>
              <a:gdLst/>
              <a:ahLst/>
              <a:cxnLst/>
              <a:rect l="l" t="t" r="r" b="b"/>
              <a:pathLst>
                <a:path w="759459" h="73659">
                  <a:moveTo>
                    <a:pt x="667511" y="0"/>
                  </a:moveTo>
                  <a:lnTo>
                    <a:pt x="694944" y="0"/>
                  </a:lnTo>
                </a:path>
                <a:path w="759459" h="73659">
                  <a:moveTo>
                    <a:pt x="713231" y="0"/>
                  </a:moveTo>
                  <a:lnTo>
                    <a:pt x="731520" y="0"/>
                  </a:lnTo>
                </a:path>
                <a:path w="759459" h="73659">
                  <a:moveTo>
                    <a:pt x="749807" y="0"/>
                  </a:moveTo>
                  <a:lnTo>
                    <a:pt x="758952" y="0"/>
                  </a:lnTo>
                </a:path>
                <a:path w="759459" h="73659">
                  <a:moveTo>
                    <a:pt x="0" y="9144"/>
                  </a:moveTo>
                  <a:lnTo>
                    <a:pt x="18288" y="9144"/>
                  </a:lnTo>
                </a:path>
                <a:path w="759459" h="73659">
                  <a:moveTo>
                    <a:pt x="27431" y="9144"/>
                  </a:moveTo>
                  <a:lnTo>
                    <a:pt x="54864" y="9144"/>
                  </a:lnTo>
                </a:path>
                <a:path w="759459" h="73659">
                  <a:moveTo>
                    <a:pt x="164592" y="9144"/>
                  </a:moveTo>
                  <a:lnTo>
                    <a:pt x="182880" y="9144"/>
                  </a:lnTo>
                </a:path>
                <a:path w="759459" h="73659">
                  <a:moveTo>
                    <a:pt x="274320" y="9144"/>
                  </a:moveTo>
                  <a:lnTo>
                    <a:pt x="310896" y="9144"/>
                  </a:lnTo>
                </a:path>
                <a:path w="759459" h="73659">
                  <a:moveTo>
                    <a:pt x="530351" y="73152"/>
                  </a:moveTo>
                  <a:lnTo>
                    <a:pt x="539496" y="73152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9081393" y="6510528"/>
              <a:ext cx="292607" cy="914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8267577" y="6524243"/>
              <a:ext cx="841375" cy="0"/>
            </a:xfrm>
            <a:custGeom>
              <a:avLst/>
              <a:gdLst/>
              <a:ahLst/>
              <a:cxnLst/>
              <a:rect l="l" t="t" r="r" b="b"/>
              <a:pathLst>
                <a:path w="841375">
                  <a:moveTo>
                    <a:pt x="0" y="0"/>
                  </a:moveTo>
                  <a:lnTo>
                    <a:pt x="36576" y="0"/>
                  </a:lnTo>
                </a:path>
                <a:path w="841375">
                  <a:moveTo>
                    <a:pt x="45719" y="0"/>
                  </a:moveTo>
                  <a:lnTo>
                    <a:pt x="64008" y="0"/>
                  </a:lnTo>
                </a:path>
                <a:path w="841375">
                  <a:moveTo>
                    <a:pt x="82296" y="0"/>
                  </a:moveTo>
                  <a:lnTo>
                    <a:pt x="100584" y="0"/>
                  </a:lnTo>
                </a:path>
                <a:path w="841375">
                  <a:moveTo>
                    <a:pt x="429767" y="0"/>
                  </a:moveTo>
                  <a:lnTo>
                    <a:pt x="466344" y="0"/>
                  </a:lnTo>
                </a:path>
                <a:path w="841375">
                  <a:moveTo>
                    <a:pt x="832103" y="0"/>
                  </a:moveTo>
                  <a:lnTo>
                    <a:pt x="84124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" name="object 20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8413881" y="6519672"/>
              <a:ext cx="265176" cy="36576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8514465" y="6551675"/>
              <a:ext cx="448309" cy="9525"/>
            </a:xfrm>
            <a:custGeom>
              <a:avLst/>
              <a:gdLst/>
              <a:ahLst/>
              <a:cxnLst/>
              <a:rect l="l" t="t" r="r" b="b"/>
              <a:pathLst>
                <a:path w="448309" h="9525">
                  <a:moveTo>
                    <a:pt x="0" y="0"/>
                  </a:moveTo>
                  <a:lnTo>
                    <a:pt x="18288" y="0"/>
                  </a:lnTo>
                </a:path>
                <a:path w="448309" h="9525">
                  <a:moveTo>
                    <a:pt x="429768" y="9144"/>
                  </a:moveTo>
                  <a:lnTo>
                    <a:pt x="448056" y="9144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8633338" y="6547104"/>
              <a:ext cx="45719" cy="2743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6859402" y="6579107"/>
              <a:ext cx="1993900" cy="18415"/>
            </a:xfrm>
            <a:custGeom>
              <a:avLst/>
              <a:gdLst/>
              <a:ahLst/>
              <a:cxnLst/>
              <a:rect l="l" t="t" r="r" b="b"/>
              <a:pathLst>
                <a:path w="1993900" h="18415">
                  <a:moveTo>
                    <a:pt x="1783079" y="0"/>
                  </a:moveTo>
                  <a:lnTo>
                    <a:pt x="1810512" y="0"/>
                  </a:lnTo>
                </a:path>
                <a:path w="1993900" h="18415">
                  <a:moveTo>
                    <a:pt x="1901952" y="0"/>
                  </a:moveTo>
                  <a:lnTo>
                    <a:pt x="1920240" y="0"/>
                  </a:lnTo>
                </a:path>
                <a:path w="1993900" h="18415">
                  <a:moveTo>
                    <a:pt x="1956815" y="0"/>
                  </a:moveTo>
                  <a:lnTo>
                    <a:pt x="1993392" y="0"/>
                  </a:lnTo>
                </a:path>
                <a:path w="1993900" h="18415">
                  <a:moveTo>
                    <a:pt x="0" y="18288"/>
                  </a:moveTo>
                  <a:lnTo>
                    <a:pt x="45719" y="18288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722242" y="6565392"/>
              <a:ext cx="457199" cy="82296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413881" y="6547104"/>
              <a:ext cx="740664" cy="118872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722242" y="6638543"/>
              <a:ext cx="457200" cy="45720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8587617" y="666140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5" name="object 21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035674" y="6656831"/>
              <a:ext cx="100584" cy="18288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432169" y="6665975"/>
              <a:ext cx="100584" cy="18288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7133722" y="6679692"/>
              <a:ext cx="2030095" cy="45720"/>
            </a:xfrm>
            <a:custGeom>
              <a:avLst/>
              <a:gdLst/>
              <a:ahLst/>
              <a:cxnLst/>
              <a:rect l="l" t="t" r="r" b="b"/>
              <a:pathLst>
                <a:path w="2030095" h="45720">
                  <a:moveTo>
                    <a:pt x="0" y="0"/>
                  </a:moveTo>
                  <a:lnTo>
                    <a:pt x="18288" y="0"/>
                  </a:lnTo>
                </a:path>
                <a:path w="2030095" h="45720">
                  <a:moveTo>
                    <a:pt x="1975104" y="0"/>
                  </a:moveTo>
                  <a:lnTo>
                    <a:pt x="1984248" y="0"/>
                  </a:lnTo>
                </a:path>
                <a:path w="2030095" h="45720">
                  <a:moveTo>
                    <a:pt x="1325880" y="9144"/>
                  </a:moveTo>
                  <a:lnTo>
                    <a:pt x="1335024" y="9144"/>
                  </a:lnTo>
                </a:path>
                <a:path w="2030095" h="45720">
                  <a:moveTo>
                    <a:pt x="265175" y="18288"/>
                  </a:moveTo>
                  <a:lnTo>
                    <a:pt x="274320" y="18288"/>
                  </a:lnTo>
                </a:path>
                <a:path w="2030095" h="45720">
                  <a:moveTo>
                    <a:pt x="310896" y="18288"/>
                  </a:moveTo>
                  <a:lnTo>
                    <a:pt x="356615" y="18288"/>
                  </a:lnTo>
                </a:path>
                <a:path w="2030095" h="45720">
                  <a:moveTo>
                    <a:pt x="713232" y="18288"/>
                  </a:moveTo>
                  <a:lnTo>
                    <a:pt x="932688" y="18288"/>
                  </a:lnTo>
                </a:path>
                <a:path w="2030095" h="45720">
                  <a:moveTo>
                    <a:pt x="1773936" y="45720"/>
                  </a:moveTo>
                  <a:lnTo>
                    <a:pt x="1837943" y="45720"/>
                  </a:lnTo>
                </a:path>
                <a:path w="2030095" h="45720">
                  <a:moveTo>
                    <a:pt x="1883664" y="45720"/>
                  </a:moveTo>
                  <a:lnTo>
                    <a:pt x="1947671" y="45720"/>
                  </a:lnTo>
                </a:path>
                <a:path w="2030095" h="45720">
                  <a:moveTo>
                    <a:pt x="1993392" y="45720"/>
                  </a:moveTo>
                  <a:lnTo>
                    <a:pt x="2029968" y="4572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" name="object 21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789554" y="6702551"/>
              <a:ext cx="740663" cy="36576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6713098" y="6675119"/>
              <a:ext cx="274320" cy="64008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5798698" y="6734555"/>
              <a:ext cx="2085339" cy="137160"/>
            </a:xfrm>
            <a:custGeom>
              <a:avLst/>
              <a:gdLst/>
              <a:ahLst/>
              <a:cxnLst/>
              <a:rect l="l" t="t" r="r" b="b"/>
              <a:pathLst>
                <a:path w="2085340" h="137159">
                  <a:moveTo>
                    <a:pt x="2075687" y="0"/>
                  </a:moveTo>
                  <a:lnTo>
                    <a:pt x="2084832" y="0"/>
                  </a:lnTo>
                </a:path>
                <a:path w="2085340" h="137159">
                  <a:moveTo>
                    <a:pt x="0" y="9144"/>
                  </a:moveTo>
                  <a:lnTo>
                    <a:pt x="36576" y="9144"/>
                  </a:lnTo>
                </a:path>
                <a:path w="2085340" h="137159">
                  <a:moveTo>
                    <a:pt x="393191" y="9144"/>
                  </a:moveTo>
                  <a:lnTo>
                    <a:pt x="411480" y="9144"/>
                  </a:lnTo>
                </a:path>
                <a:path w="2085340" h="137159">
                  <a:moveTo>
                    <a:pt x="1819655" y="137159"/>
                  </a:moveTo>
                  <a:lnTo>
                    <a:pt x="1901952" y="137159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280026" y="6729984"/>
              <a:ext cx="594359" cy="44805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8011546" y="7018019"/>
              <a:ext cx="622300" cy="27940"/>
            </a:xfrm>
            <a:custGeom>
              <a:avLst/>
              <a:gdLst/>
              <a:ahLst/>
              <a:cxnLst/>
              <a:rect l="l" t="t" r="r" b="b"/>
              <a:pathLst>
                <a:path w="622300" h="27940">
                  <a:moveTo>
                    <a:pt x="0" y="0"/>
                  </a:moveTo>
                  <a:lnTo>
                    <a:pt x="27432" y="0"/>
                  </a:lnTo>
                </a:path>
                <a:path w="622300" h="27940">
                  <a:moveTo>
                    <a:pt x="603504" y="0"/>
                  </a:moveTo>
                  <a:lnTo>
                    <a:pt x="621792" y="0"/>
                  </a:lnTo>
                </a:path>
                <a:path w="622300" h="27940">
                  <a:moveTo>
                    <a:pt x="274320" y="27431"/>
                  </a:moveTo>
                  <a:lnTo>
                    <a:pt x="301752" y="27431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3" name="object 22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965826" y="7013448"/>
              <a:ext cx="685800" cy="10972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541898" y="7114031"/>
              <a:ext cx="91440" cy="9144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002402" y="7123176"/>
              <a:ext cx="219456" cy="914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8276722" y="7127748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27432" y="0"/>
                  </a:lnTo>
                </a:path>
                <a:path w="347979">
                  <a:moveTo>
                    <a:pt x="329184" y="0"/>
                  </a:moveTo>
                  <a:lnTo>
                    <a:pt x="347472" y="0"/>
                  </a:lnTo>
                </a:path>
              </a:pathLst>
            </a:custGeom>
            <a:ln w="9144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Courbe</a:t>
            </a:r>
            <a:r>
              <a:rPr spc="-4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ponte</a:t>
            </a:r>
            <a:r>
              <a:rPr spc="-65" dirty="0"/>
              <a:t> </a:t>
            </a:r>
            <a:r>
              <a:rPr dirty="0"/>
              <a:t>des</a:t>
            </a:r>
            <a:r>
              <a:rPr spc="-40" dirty="0"/>
              <a:t> </a:t>
            </a:r>
            <a:r>
              <a:rPr spc="-10" dirty="0"/>
              <a:t>oeufs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41536" y="5466077"/>
            <a:ext cx="6833870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 panose="020B0604030504040204"/>
                <a:cs typeface="Tahoma" panose="020B0604030504040204"/>
              </a:rPr>
              <a:t>Il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faut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à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peu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près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une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journée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à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une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poule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pour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fabriquer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un </a:t>
            </a:r>
            <a:r>
              <a:rPr sz="2000" dirty="0">
                <a:latin typeface="Tahoma" panose="020B0604030504040204"/>
                <a:cs typeface="Tahoma" panose="020B0604030504040204"/>
              </a:rPr>
              <a:t>œuf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60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g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en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 moyenne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000" dirty="0">
                <a:latin typeface="Tahoma" panose="020B0604030504040204"/>
                <a:cs typeface="Tahoma" panose="020B0604030504040204"/>
              </a:rPr>
              <a:t>Elle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pond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en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moyenne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280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par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an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(un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par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jour,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sauf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le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WE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95" dirty="0">
                <a:latin typeface="Tahoma" panose="020B0604030504040204"/>
                <a:cs typeface="Tahoma" panose="020B0604030504040204"/>
              </a:rPr>
              <a:t>;o)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4073" y="2406396"/>
            <a:ext cx="9144000" cy="2807335"/>
            <a:chOff x="774073" y="2406396"/>
            <a:chExt cx="9144000" cy="280733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327269" y="2634996"/>
              <a:ext cx="2590799" cy="1996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2406396"/>
              <a:ext cx="6553193" cy="2807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Composition</a:t>
            </a:r>
            <a:r>
              <a:rPr spc="-5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l’oeuf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31211"/>
            <a:ext cx="7522845" cy="40049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spc="185" dirty="0">
                <a:latin typeface="Tahoma" panose="020B0604030504040204"/>
                <a:cs typeface="Tahoma" panose="020B0604030504040204"/>
              </a:rPr>
              <a:t>Poids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90" dirty="0">
                <a:latin typeface="Tahoma" panose="020B0604030504040204"/>
                <a:cs typeface="Tahoma" panose="020B0604030504040204"/>
              </a:rPr>
              <a:t>moyen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65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204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60</a:t>
            </a:r>
            <a:r>
              <a:rPr sz="24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g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2023745" indent="-343535">
              <a:lnSpc>
                <a:spcPts val="2590"/>
              </a:lnSpc>
              <a:spcBef>
                <a:spcPts val="60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Jaune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environ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30%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poids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l’œuf, </a:t>
            </a:r>
            <a:r>
              <a:rPr sz="2400" dirty="0">
                <a:latin typeface="Tahoma" panose="020B0604030504040204"/>
                <a:cs typeface="Tahoma" panose="020B0604030504040204"/>
              </a:rPr>
              <a:t>Blanc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60%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10%.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jaune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compose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d’environ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50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%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d’eau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40640" indent="-342900">
              <a:lnSpc>
                <a:spcPct val="90000"/>
              </a:lnSpc>
              <a:spcBef>
                <a:spcPts val="56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blanc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est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constitué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très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majoritairement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d’eau </a:t>
            </a:r>
            <a:r>
              <a:rPr sz="2400" dirty="0">
                <a:latin typeface="Tahoma" panose="020B0604030504040204"/>
                <a:cs typeface="Tahoma" panose="020B0604030504040204"/>
              </a:rPr>
              <a:t>(90%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environ),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mais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aussi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glycoprotéines </a:t>
            </a:r>
            <a:r>
              <a:rPr sz="2400" dirty="0">
                <a:latin typeface="Tahoma" panose="020B0604030504040204"/>
                <a:cs typeface="Tahoma" panose="020B0604030504040204"/>
              </a:rPr>
              <a:t>(ovalbumine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essentiellement),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sucres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(glucose)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et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sels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minéraux.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lipides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y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sont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uniquement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à </a:t>
            </a:r>
            <a:r>
              <a:rPr sz="2400" dirty="0">
                <a:latin typeface="Tahoma" panose="020B0604030504040204"/>
                <a:cs typeface="Tahoma" panose="020B0604030504040204"/>
              </a:rPr>
              <a:t>l’état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traces,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même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que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vitamines.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ts val="2590"/>
              </a:lnSpc>
              <a:spcBef>
                <a:spcPts val="60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contient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99%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matière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sèche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dont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95%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sels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minéraux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4%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protéines.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Composition</a:t>
            </a:r>
            <a:r>
              <a:rPr spc="-30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dirty="0"/>
              <a:t>l’œuf</a:t>
            </a:r>
            <a:r>
              <a:rPr spc="-50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spc="-20" dirty="0"/>
              <a:t>bref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01341"/>
            <a:ext cx="7282815" cy="22904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Pour</a:t>
            </a:r>
            <a:r>
              <a:rPr sz="3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un</a:t>
            </a:r>
            <a:r>
              <a:rPr sz="3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œuf</a:t>
            </a:r>
            <a:r>
              <a:rPr sz="3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type</a:t>
            </a:r>
            <a:r>
              <a:rPr sz="3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60</a:t>
            </a:r>
            <a:r>
              <a:rPr sz="3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50" dirty="0">
                <a:latin typeface="Tahoma" panose="020B0604030504040204"/>
                <a:cs typeface="Tahoma" panose="020B0604030504040204"/>
              </a:rPr>
              <a:t>g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  <a:tab pos="251142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Jaune,</a:t>
            </a:r>
            <a:r>
              <a:rPr sz="32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1/3</a:t>
            </a:r>
            <a:r>
              <a:rPr sz="3200" dirty="0">
                <a:latin typeface="Tahoma" panose="020B0604030504040204"/>
                <a:cs typeface="Tahoma" panose="020B0604030504040204"/>
              </a:rPr>
              <a:t>	=</a:t>
            </a:r>
            <a:r>
              <a:rPr sz="3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18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g</a:t>
            </a:r>
            <a:r>
              <a:rPr sz="3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de</a:t>
            </a:r>
            <a:r>
              <a:rPr sz="3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vitellus,</a:t>
            </a:r>
            <a:r>
              <a:rPr sz="3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½</a:t>
            </a:r>
            <a:r>
              <a:rPr sz="3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H2O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Protéines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30,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lipides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70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Blanc,</a:t>
            </a:r>
            <a:r>
              <a:rPr sz="3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2/3</a:t>
            </a:r>
            <a:r>
              <a:rPr sz="3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=</a:t>
            </a:r>
            <a:r>
              <a:rPr sz="3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36</a:t>
            </a:r>
            <a:r>
              <a:rPr sz="3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g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d'albumen,</a:t>
            </a:r>
            <a:r>
              <a:rPr sz="32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9/10</a:t>
            </a:r>
            <a:r>
              <a:rPr sz="2400" spc="2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H2O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83767"/>
            <a:ext cx="7456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Composition</a:t>
            </a:r>
            <a:r>
              <a:rPr sz="4000" spc="-85" dirty="0"/>
              <a:t> </a:t>
            </a:r>
            <a:r>
              <a:rPr sz="4000" dirty="0"/>
              <a:t>moyenne</a:t>
            </a:r>
            <a:r>
              <a:rPr sz="4000" spc="-90" dirty="0"/>
              <a:t> </a:t>
            </a:r>
            <a:r>
              <a:rPr sz="4000" dirty="0"/>
              <a:t>du</a:t>
            </a:r>
            <a:r>
              <a:rPr sz="4000" spc="-110" dirty="0"/>
              <a:t> </a:t>
            </a:r>
            <a:r>
              <a:rPr spc="325" dirty="0"/>
              <a:t>jaune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04960" y="1354327"/>
            <a:ext cx="7405370" cy="5159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(%</a:t>
            </a:r>
            <a:r>
              <a:rPr sz="4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Mat.Sèche)</a:t>
            </a:r>
            <a:endParaRPr sz="4000">
              <a:latin typeface="Tahoma" panose="020B0604030504040204"/>
              <a:cs typeface="Tahoma" panose="020B0604030504040204"/>
            </a:endParaRPr>
          </a:p>
          <a:p>
            <a:pPr marL="385445" indent="-342900">
              <a:lnSpc>
                <a:spcPct val="100000"/>
              </a:lnSpc>
              <a:spcBef>
                <a:spcPts val="314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8544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Protéines: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30%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du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jaune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42545">
              <a:lnSpc>
                <a:spcPct val="100000"/>
              </a:lnSpc>
              <a:spcBef>
                <a:spcPts val="265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2/3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sous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forme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lipoprotéines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85445" indent="-342900">
              <a:lnSpc>
                <a:spcPct val="100000"/>
              </a:lnSpc>
              <a:spcBef>
                <a:spcPts val="35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8544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Lipides: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69%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du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jaune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86130" lvl="1" indent="-286385">
              <a:lnSpc>
                <a:spcPct val="100000"/>
              </a:lnSpc>
              <a:spcBef>
                <a:spcPts val="27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13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Triglycérides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: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46%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ct val="100000"/>
              </a:lnSpc>
              <a:spcBef>
                <a:spcPts val="27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Phopholipides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: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20%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(lécithine,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céphaline)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Stérols: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3%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85445" marR="5080" indent="-342900">
              <a:lnSpc>
                <a:spcPts val="3020"/>
              </a:lnSpc>
              <a:spcBef>
                <a:spcPts val="74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8544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Minéraux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(surtout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du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phosphore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et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du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fer), </a:t>
            </a:r>
            <a:r>
              <a:rPr sz="2800" dirty="0">
                <a:latin typeface="Tahoma" panose="020B0604030504040204"/>
                <a:cs typeface="Tahoma" panose="020B0604030504040204"/>
              </a:rPr>
              <a:t>vitamines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(surtout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25" dirty="0">
                <a:latin typeface="Tahoma" panose="020B0604030504040204"/>
                <a:cs typeface="Tahoma" panose="020B0604030504040204"/>
              </a:rPr>
              <a:t>A,</a:t>
            </a:r>
            <a:r>
              <a:rPr sz="28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95" dirty="0">
                <a:latin typeface="Tahoma" panose="020B0604030504040204"/>
                <a:cs typeface="Tahoma" panose="020B0604030504040204"/>
              </a:rPr>
              <a:t>D,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E,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certaines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B,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mais </a:t>
            </a:r>
            <a:r>
              <a:rPr sz="2800" dirty="0">
                <a:latin typeface="Tahoma" panose="020B0604030504040204"/>
                <a:cs typeface="Tahoma" panose="020B0604030504040204"/>
              </a:rPr>
              <a:t>aussi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K,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PP),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pigments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(carotènes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et </a:t>
            </a:r>
            <a:r>
              <a:rPr sz="2800" dirty="0">
                <a:latin typeface="Tahoma" panose="020B0604030504040204"/>
                <a:cs typeface="Tahoma" panose="020B0604030504040204"/>
              </a:rPr>
              <a:t>xanthophylles):</a:t>
            </a:r>
            <a:r>
              <a:rPr sz="2800" spc="-1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1%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074286" y="1906523"/>
            <a:ext cx="2519172" cy="18806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68527"/>
            <a:ext cx="4091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Couleur</a:t>
            </a:r>
            <a:r>
              <a:rPr sz="4000" spc="-40" dirty="0"/>
              <a:t> </a:t>
            </a:r>
            <a:r>
              <a:rPr sz="3200" dirty="0"/>
              <a:t>du</a:t>
            </a:r>
            <a:r>
              <a:rPr sz="3200" spc="215" dirty="0"/>
              <a:t> </a:t>
            </a:r>
            <a:r>
              <a:rPr spc="325" dirty="0"/>
              <a:t>jaune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52812" y="1953868"/>
            <a:ext cx="5031105" cy="1244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4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Carotènes,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xanthophylles: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1%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poids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du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J.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 marR="31750" indent="-342900">
              <a:lnSpc>
                <a:spcPts val="2160"/>
              </a:lnSpc>
              <a:spcBef>
                <a:spcPts val="51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Seuls</a:t>
            </a:r>
            <a:r>
              <a:rPr sz="20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caroténoïdes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hydroxylés</a:t>
            </a:r>
            <a:r>
              <a:rPr sz="20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sont </a:t>
            </a:r>
            <a:r>
              <a:rPr sz="2000" dirty="0">
                <a:latin typeface="Tahoma" panose="020B0604030504040204"/>
                <a:cs typeface="Tahoma" panose="020B0604030504040204"/>
              </a:rPr>
              <a:t>efficaces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chez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poule.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B-</a:t>
            </a:r>
            <a:r>
              <a:rPr sz="2000" dirty="0">
                <a:latin typeface="Tahoma" panose="020B0604030504040204"/>
                <a:cs typeface="Tahoma" panose="020B0604030504040204"/>
              </a:rPr>
              <a:t>carotène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est </a:t>
            </a:r>
            <a:r>
              <a:rPr sz="2000" dirty="0">
                <a:latin typeface="Tahoma" panose="020B0604030504040204"/>
                <a:cs typeface="Tahoma" panose="020B0604030504040204"/>
              </a:rPr>
              <a:t>peu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efficace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car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scindé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en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2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mol.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vit.A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25062" y="348995"/>
            <a:ext cx="3377184" cy="28331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812" y="6772613"/>
            <a:ext cx="2132330" cy="4019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15"/>
              </a:spcBef>
            </a:pPr>
            <a:r>
              <a:rPr sz="1250" spc="-25" dirty="0">
                <a:latin typeface="Tahoma" panose="020B0604030504040204"/>
                <a:cs typeface="Tahoma" panose="020B0604030504040204"/>
              </a:rPr>
              <a:t>Source:</a:t>
            </a:r>
            <a:r>
              <a:rPr sz="125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Inra</a:t>
            </a:r>
            <a:r>
              <a:rPr sz="125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prod.anim.,</a:t>
            </a:r>
            <a:r>
              <a:rPr sz="125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2010, </a:t>
            </a:r>
            <a:r>
              <a:rPr sz="1250" dirty="0">
                <a:latin typeface="Tahoma" panose="020B0604030504040204"/>
                <a:cs typeface="Tahoma" panose="020B0604030504040204"/>
              </a:rPr>
              <a:t>23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(2)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N°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spé.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Qualité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de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l’oeuf</a:t>
            </a:r>
            <a:endParaRPr sz="12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5667" y="3233418"/>
            <a:ext cx="3660775" cy="3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68910" indent="-342900">
              <a:lnSpc>
                <a:spcPct val="100000"/>
              </a:lnSpc>
              <a:spcBef>
                <a:spcPts val="10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Lutéine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et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Zéaxantine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sont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2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pigments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macula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L’aliment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des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poules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modifie </a:t>
            </a:r>
            <a:r>
              <a:rPr sz="2000" dirty="0">
                <a:latin typeface="Tahoma" panose="020B0604030504040204"/>
                <a:cs typeface="Tahoma" panose="020B0604030504040204"/>
              </a:rPr>
              <a:t>fortement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leur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teneur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dans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le </a:t>
            </a:r>
            <a:r>
              <a:rPr sz="2000" dirty="0">
                <a:latin typeface="Tahoma" panose="020B0604030504040204"/>
                <a:cs typeface="Tahoma" panose="020B0604030504040204"/>
              </a:rPr>
              <a:t>jaune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(de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0.3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à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3.8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mg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!)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 marR="306070" indent="-342900">
              <a:lnSpc>
                <a:spcPct val="100000"/>
              </a:lnSpc>
              <a:spcBef>
                <a:spcPts val="47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Meilleure</a:t>
            </a:r>
            <a:r>
              <a:rPr sz="20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absorption</a:t>
            </a:r>
            <a:r>
              <a:rPr sz="20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/œuf </a:t>
            </a:r>
            <a:r>
              <a:rPr sz="2000" dirty="0">
                <a:latin typeface="Tahoma" panose="020B0604030504040204"/>
                <a:cs typeface="Tahoma" panose="020B0604030504040204"/>
              </a:rPr>
              <a:t>que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/légumes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pour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l’homme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4965" marR="46990" indent="-342900">
              <a:lnSpc>
                <a:spcPct val="100000"/>
              </a:lnSpc>
              <a:spcBef>
                <a:spcPts val="48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Prévention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probable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000" dirty="0">
                <a:latin typeface="Tahoma" panose="020B0604030504040204"/>
                <a:cs typeface="Tahoma" panose="020B0604030504040204"/>
              </a:rPr>
              <a:t>DMLA: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dégénérescence </a:t>
            </a:r>
            <a:r>
              <a:rPr sz="2000" dirty="0">
                <a:latin typeface="Tahoma" panose="020B0604030504040204"/>
                <a:cs typeface="Tahoma" panose="020B0604030504040204"/>
              </a:rPr>
              <a:t>maculaire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liée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à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l’âge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(plus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1800" dirty="0">
                <a:latin typeface="Tahoma" panose="020B0604030504040204"/>
                <a:cs typeface="Tahoma" panose="020B0604030504040204"/>
              </a:rPr>
              <a:t>1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million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cas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en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France)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897127"/>
            <a:ext cx="7606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spc="-35" dirty="0"/>
              <a:t> </a:t>
            </a:r>
            <a:r>
              <a:rPr dirty="0"/>
              <a:t>protéines</a:t>
            </a:r>
            <a:r>
              <a:rPr spc="-20" dirty="0"/>
              <a:t> </a:t>
            </a:r>
            <a:r>
              <a:rPr dirty="0"/>
              <a:t>du</a:t>
            </a:r>
            <a:r>
              <a:rPr spc="-40" dirty="0"/>
              <a:t> </a:t>
            </a:r>
            <a:r>
              <a:rPr sz="4800" spc="340" dirty="0"/>
              <a:t>blanc</a:t>
            </a:r>
            <a:r>
              <a:rPr sz="4800" spc="-150" dirty="0"/>
              <a:t> </a:t>
            </a:r>
            <a:r>
              <a:rPr spc="-10" dirty="0"/>
              <a:t>d’oeuf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7680" y="2035175"/>
          <a:ext cx="9545320" cy="50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1350"/>
                <a:gridCol w="1456055"/>
                <a:gridCol w="4907915"/>
              </a:tblGrid>
              <a:tr h="4210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Protéine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5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%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Caractéristiques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Ovalbumine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54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coagulation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Conalbumine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ou</a:t>
                      </a:r>
                      <a:r>
                        <a:rPr sz="1800" spc="-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Ovotransferrine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13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Fixe</a:t>
                      </a: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le</a:t>
                      </a:r>
                      <a:r>
                        <a:rPr sz="24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fer,</a:t>
                      </a:r>
                      <a:r>
                        <a:rPr sz="24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antimicrobien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Ovomucoïde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11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Inhibiteur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trypsique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Ovoglobulines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50" dirty="0">
                          <a:latin typeface="Tahoma" panose="020B0604030504040204"/>
                          <a:cs typeface="Tahoma" panose="020B0604030504040204"/>
                        </a:rPr>
                        <a:t>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Formation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mousse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Lysozyme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3,5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Lyse</a:t>
                      </a: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la</a:t>
                      </a: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paroi</a:t>
                      </a:r>
                      <a:r>
                        <a:rPr sz="24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des</a:t>
                      </a: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Gram+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Ovomucine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1,5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Viscosité</a:t>
                      </a:r>
                      <a:r>
                        <a:rPr sz="24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(très</a:t>
                      </a:r>
                      <a:r>
                        <a:rPr sz="18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gd</a:t>
                      </a:r>
                      <a:r>
                        <a:rPr sz="18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25" dirty="0">
                          <a:latin typeface="Tahoma" panose="020B0604030504040204"/>
                          <a:cs typeface="Tahoma" panose="020B0604030504040204"/>
                        </a:rPr>
                        <a:t>PM)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37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Flavoprotéines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0,8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Fixe</a:t>
                      </a: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la</a:t>
                      </a:r>
                      <a:r>
                        <a:rPr sz="24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riboflavine</a:t>
                      </a:r>
                      <a:r>
                        <a:rPr lang="fr-FR" sz="2400" spc="-10" dirty="0">
                          <a:latin typeface="Tahoma" panose="020B0604030504040204"/>
                          <a:cs typeface="Tahoma" panose="020B0604030504040204"/>
                        </a:rPr>
                        <a:t> ‘</a:t>
                      </a:r>
                      <a:r>
                        <a:rPr lang="en-US" altLang="fr-FR" sz="2400" spc="-10" dirty="0">
                          <a:latin typeface="Tahoma" panose="020B0604030504040204"/>
                          <a:cs typeface="Tahoma" panose="020B0604030504040204"/>
                        </a:rPr>
                        <a:t>vitamin B2</a:t>
                      </a:r>
                      <a:r>
                        <a:rPr lang="fr-FR" altLang="en-US" sz="2400" spc="-10" dirty="0">
                          <a:latin typeface="Tahoma" panose="020B0604030504040204"/>
                          <a:cs typeface="Tahoma" panose="020B0604030504040204"/>
                        </a:rPr>
                        <a:t>’</a:t>
                      </a:r>
                      <a:endParaRPr lang="fr-FR" altLang="en-US" sz="2400" spc="-10" dirty="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533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Avidine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0,005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Fixe</a:t>
                      </a: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la</a:t>
                      </a:r>
                      <a:r>
                        <a:rPr sz="24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biotine</a:t>
                      </a:r>
                      <a:r>
                        <a:rPr lang="fr-FR" sz="2400" spc="-10" dirty="0">
                          <a:latin typeface="Tahoma" panose="020B0604030504040204"/>
                          <a:cs typeface="Tahoma" panose="020B0604030504040204"/>
                        </a:rPr>
                        <a:t> ‘</a:t>
                      </a:r>
                      <a:r>
                        <a:rPr lang="en-US" altLang="fr-FR" sz="2400" spc="-10" dirty="0">
                          <a:latin typeface="Tahoma" panose="020B0604030504040204"/>
                          <a:cs typeface="Tahoma" panose="020B0604030504040204"/>
                          <a:sym typeface="+mn-ea"/>
                        </a:rPr>
                        <a:t>vitamin </a:t>
                      </a:r>
                      <a:r>
                        <a:rPr lang="en-US" altLang="fr-FR" sz="2400" spc="-10" dirty="0">
                          <a:latin typeface="Tahoma" panose="020B0604030504040204"/>
                          <a:cs typeface="Tahoma" panose="020B0604030504040204"/>
                        </a:rPr>
                        <a:t>B8 ou B7</a:t>
                      </a:r>
                      <a:r>
                        <a:rPr lang="fr-FR" altLang="en-US" sz="2400" spc="-10" dirty="0">
                          <a:latin typeface="Tahoma" panose="020B0604030504040204"/>
                          <a:cs typeface="Tahoma" panose="020B0604030504040204"/>
                        </a:rPr>
                        <a:t>’</a:t>
                      </a:r>
                      <a:endParaRPr lang="fr-FR" altLang="en-US" sz="2400" spc="-10" dirty="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+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au</a:t>
                      </a:r>
                      <a:r>
                        <a:rPr sz="20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moins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8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autres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Qualité</a:t>
            </a:r>
            <a:r>
              <a:rPr spc="-65" dirty="0"/>
              <a:t> </a:t>
            </a:r>
            <a:r>
              <a:rPr spc="-10" dirty="0"/>
              <a:t>nutritionnelle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80348" y="2005989"/>
            <a:ext cx="7533005" cy="42729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Arial" panose="020B0604020202020204"/>
                <a:cs typeface="Arial" panose="020B0604020202020204"/>
              </a:rPr>
              <a:t>œuf</a:t>
            </a:r>
            <a:r>
              <a:rPr sz="25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=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7</a:t>
            </a:r>
            <a:r>
              <a:rPr sz="25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2500" spc="5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prot.</a:t>
            </a:r>
            <a:r>
              <a:rPr sz="25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+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7</a:t>
            </a:r>
            <a:r>
              <a:rPr sz="25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2500" spc="5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lipides</a:t>
            </a:r>
            <a:r>
              <a:rPr sz="25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=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77</a:t>
            </a:r>
            <a:r>
              <a:rPr sz="2500" spc="-1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kcalories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521335" marR="90805" indent="-343535">
              <a:lnSpc>
                <a:spcPct val="90000"/>
              </a:lnSpc>
              <a:spcBef>
                <a:spcPts val="60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2290445" algn="l"/>
              </a:tabLst>
            </a:pPr>
            <a:r>
              <a:rPr sz="250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Source</a:t>
            </a:r>
            <a:r>
              <a:rPr sz="2500" spc="-35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500" spc="-4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b="1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protéines</a:t>
            </a:r>
            <a:r>
              <a:rPr sz="2500" b="1" spc="-15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b="1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très</a:t>
            </a:r>
            <a:r>
              <a:rPr sz="2500" b="1" spc="-35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b="1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équilibrée</a:t>
            </a:r>
            <a:r>
              <a:rPr sz="2500" dirty="0">
                <a:latin typeface="Arial" panose="020B0604020202020204"/>
                <a:cs typeface="Arial" panose="020B0604020202020204"/>
              </a:rPr>
              <a:t>,</a:t>
            </a:r>
            <a:r>
              <a:rPr sz="25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100" dirty="0">
                <a:latin typeface="Arial" panose="020B0604020202020204"/>
                <a:cs typeface="Arial" panose="020B0604020202020204"/>
              </a:rPr>
              <a:t>contient</a:t>
            </a:r>
            <a:r>
              <a:rPr sz="2100" spc="-20" dirty="0">
                <a:latin typeface="Arial" panose="020B0604020202020204"/>
                <a:cs typeface="Arial" panose="020B0604020202020204"/>
              </a:rPr>
              <a:t> tous </a:t>
            </a:r>
            <a:r>
              <a:rPr sz="2100" spc="-20" dirty="0">
                <a:latin typeface="Arial" panose="020B0604020202020204"/>
                <a:cs typeface="Arial" panose="020B0604020202020204"/>
              </a:rPr>
              <a:t>	</a:t>
            </a:r>
            <a:r>
              <a:rPr sz="2100" dirty="0">
                <a:latin typeface="Arial" panose="020B0604020202020204"/>
                <a:cs typeface="Arial" panose="020B0604020202020204"/>
              </a:rPr>
              <a:t>les</a:t>
            </a:r>
            <a:r>
              <a:rPr sz="21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100" dirty="0">
                <a:latin typeface="Arial" panose="020B0604020202020204"/>
                <a:cs typeface="Arial" panose="020B0604020202020204"/>
              </a:rPr>
              <a:t>acides</a:t>
            </a:r>
            <a:r>
              <a:rPr sz="21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100" dirty="0">
                <a:latin typeface="Arial" panose="020B0604020202020204"/>
                <a:cs typeface="Arial" panose="020B0604020202020204"/>
              </a:rPr>
              <a:t>aminés</a:t>
            </a:r>
            <a:r>
              <a:rPr sz="21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100" spc="-10" dirty="0">
                <a:latin typeface="Arial" panose="020B0604020202020204"/>
                <a:cs typeface="Arial" panose="020B0604020202020204"/>
              </a:rPr>
              <a:t>essentiels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2049780">
              <a:lnSpc>
                <a:spcPts val="2175"/>
              </a:lnSpc>
            </a:pPr>
            <a:r>
              <a:rPr sz="2000" dirty="0">
                <a:latin typeface="Arial" panose="020B0604020202020204"/>
                <a:cs typeface="Arial" panose="020B0604020202020204"/>
              </a:rPr>
              <a:t>(Valeur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Biologique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proche</a:t>
            </a:r>
            <a:r>
              <a:rPr sz="2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de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20" dirty="0">
                <a:latin typeface="Arial" panose="020B0604020202020204"/>
                <a:cs typeface="Arial" panose="020B0604020202020204"/>
              </a:rPr>
              <a:t>100)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4965" marR="5080" indent="-342900">
              <a:lnSpc>
                <a:spcPts val="2700"/>
              </a:lnSpc>
              <a:spcBef>
                <a:spcPts val="645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500" dirty="0">
                <a:latin typeface="Arial" panose="020B0604020202020204"/>
                <a:cs typeface="Arial" panose="020B0604020202020204"/>
              </a:rPr>
              <a:t>Source</a:t>
            </a:r>
            <a:r>
              <a:rPr sz="25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de</a:t>
            </a:r>
            <a:r>
              <a:rPr sz="25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vitamine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dirty="0">
                <a:latin typeface="Arial" panose="020B0604020202020204"/>
                <a:cs typeface="Arial" panose="020B0604020202020204"/>
              </a:rPr>
              <a:t>A</a:t>
            </a:r>
            <a:r>
              <a:rPr sz="2500" dirty="0">
                <a:latin typeface="Arial" panose="020B0604020202020204"/>
                <a:cs typeface="Arial" panose="020B0604020202020204"/>
              </a:rPr>
              <a:t>,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de</a:t>
            </a:r>
            <a:r>
              <a:rPr sz="25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vitamines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du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groupe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B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25" dirty="0">
                <a:latin typeface="Arial" panose="020B0604020202020204"/>
                <a:cs typeface="Arial" panose="020B0604020202020204"/>
              </a:rPr>
              <a:t>et </a:t>
            </a:r>
            <a:r>
              <a:rPr sz="2500" dirty="0">
                <a:latin typeface="Arial" panose="020B0604020202020204"/>
                <a:cs typeface="Arial" panose="020B0604020202020204"/>
              </a:rPr>
              <a:t>de</a:t>
            </a:r>
            <a:r>
              <a:rPr sz="25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vitamine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dirty="0">
                <a:latin typeface="Arial" panose="020B0604020202020204"/>
                <a:cs typeface="Arial" panose="020B0604020202020204"/>
              </a:rPr>
              <a:t>D</a:t>
            </a:r>
            <a:r>
              <a:rPr sz="25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10" dirty="0">
                <a:latin typeface="Arial" panose="020B0604020202020204"/>
                <a:cs typeface="Arial" panose="020B0604020202020204"/>
              </a:rPr>
              <a:t>(jaune)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355600" marR="320675" indent="-342900">
              <a:lnSpc>
                <a:spcPts val="2700"/>
              </a:lnSpc>
              <a:spcBef>
                <a:spcPts val="60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500" dirty="0">
                <a:latin typeface="Arial" panose="020B0604020202020204"/>
                <a:cs typeface="Arial" panose="020B0604020202020204"/>
              </a:rPr>
              <a:t>Source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de</a:t>
            </a:r>
            <a:r>
              <a:rPr sz="25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magnésium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et</a:t>
            </a:r>
            <a:r>
              <a:rPr sz="25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de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dirty="0">
                <a:latin typeface="Arial" panose="020B0604020202020204"/>
                <a:cs typeface="Arial" panose="020B0604020202020204"/>
              </a:rPr>
              <a:t>fer</a:t>
            </a:r>
            <a:r>
              <a:rPr sz="25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et</a:t>
            </a:r>
            <a:r>
              <a:rPr sz="25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de</a:t>
            </a:r>
            <a:r>
              <a:rPr sz="25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10" dirty="0">
                <a:latin typeface="Arial" panose="020B0604020202020204"/>
                <a:cs typeface="Arial" panose="020B0604020202020204"/>
              </a:rPr>
              <a:t>phosphore (phosphoprotéines)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354965" marR="218440" indent="-342900">
              <a:lnSpc>
                <a:spcPct val="90000"/>
              </a:lnSpc>
              <a:spcBef>
                <a:spcPts val="565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500" dirty="0">
                <a:latin typeface="Arial" panose="020B0604020202020204"/>
                <a:cs typeface="Arial" panose="020B0604020202020204"/>
              </a:rPr>
              <a:t>Teneur</a:t>
            </a:r>
            <a:r>
              <a:rPr sz="25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latin typeface="Arial" panose="020B0604020202020204"/>
                <a:cs typeface="Arial" panose="020B0604020202020204"/>
              </a:rPr>
              <a:t>en</a:t>
            </a:r>
            <a:r>
              <a:rPr sz="25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50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cholestérol</a:t>
            </a:r>
            <a:r>
              <a:rPr sz="2500" spc="-60" dirty="0">
                <a:solidFill>
                  <a:srgbClr val="3232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considérée</a:t>
            </a:r>
            <a:r>
              <a:rPr sz="22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à</a:t>
            </a:r>
            <a:r>
              <a:rPr sz="22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tort</a:t>
            </a:r>
            <a:r>
              <a:rPr sz="22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comme </a:t>
            </a:r>
            <a:r>
              <a:rPr sz="2200" dirty="0">
                <a:latin typeface="Arial" panose="020B0604020202020204"/>
                <a:cs typeface="Arial" panose="020B0604020202020204"/>
              </a:rPr>
              <a:t>gênante:</a:t>
            </a:r>
            <a:r>
              <a:rPr sz="22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la</a:t>
            </a:r>
            <a:r>
              <a:rPr sz="22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cholestérolémie</a:t>
            </a:r>
            <a:r>
              <a:rPr sz="22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n’est</a:t>
            </a:r>
            <a:r>
              <a:rPr sz="22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pas</a:t>
            </a:r>
            <a:r>
              <a:rPr sz="2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liée</a:t>
            </a:r>
            <a:r>
              <a:rPr sz="2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au</a:t>
            </a:r>
            <a:r>
              <a:rPr sz="22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cholestérol </a:t>
            </a:r>
            <a:r>
              <a:rPr sz="2200" dirty="0">
                <a:latin typeface="Arial" panose="020B0604020202020204"/>
                <a:cs typeface="Arial" panose="020B0604020202020204"/>
              </a:rPr>
              <a:t>ingéré,</a:t>
            </a:r>
            <a:r>
              <a:rPr sz="22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mais</a:t>
            </a:r>
            <a:r>
              <a:rPr sz="22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à</a:t>
            </a:r>
            <a:r>
              <a:rPr sz="2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l’ingestion</a:t>
            </a:r>
            <a:r>
              <a:rPr sz="2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de</a:t>
            </a:r>
            <a:r>
              <a:rPr sz="2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graisses</a:t>
            </a:r>
            <a:r>
              <a:rPr sz="22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saturées,</a:t>
            </a:r>
            <a:r>
              <a:rPr sz="22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et</a:t>
            </a:r>
            <a:r>
              <a:rPr sz="2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à</a:t>
            </a:r>
            <a:r>
              <a:rPr sz="2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25" dirty="0">
                <a:latin typeface="Arial" panose="020B0604020202020204"/>
                <a:cs typeface="Arial" panose="020B0604020202020204"/>
              </a:rPr>
              <a:t>la </a:t>
            </a:r>
            <a:r>
              <a:rPr sz="2200" dirty="0">
                <a:latin typeface="Arial" panose="020B0604020202020204"/>
                <a:cs typeface="Arial" panose="020B0604020202020204"/>
              </a:rPr>
              <a:t>synthèse</a:t>
            </a:r>
            <a:r>
              <a:rPr sz="2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200" dirty="0">
                <a:latin typeface="Arial" panose="020B0604020202020204"/>
                <a:cs typeface="Arial" panose="020B0604020202020204"/>
              </a:rPr>
              <a:t>hépatique</a:t>
            </a:r>
            <a:r>
              <a:rPr sz="22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(hypercholestérolémies</a:t>
            </a:r>
            <a:r>
              <a:rPr sz="22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10" dirty="0">
                <a:latin typeface="Arial" panose="020B0604020202020204"/>
                <a:cs typeface="Arial" panose="020B0604020202020204"/>
              </a:rPr>
              <a:t>familiales)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53062" y="1491995"/>
            <a:ext cx="8065007" cy="5714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1417" y="389636"/>
            <a:ext cx="6662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Qualité</a:t>
            </a:r>
            <a:r>
              <a:rPr sz="3600" spc="-65" dirty="0"/>
              <a:t> </a:t>
            </a:r>
            <a:r>
              <a:rPr sz="3600" dirty="0"/>
              <a:t>nutr.:</a:t>
            </a:r>
            <a:r>
              <a:rPr sz="3600" spc="-60" dirty="0"/>
              <a:t> </a:t>
            </a:r>
            <a:r>
              <a:rPr sz="3600" spc="-20" dirty="0"/>
              <a:t>Acides-</a:t>
            </a:r>
            <a:r>
              <a:rPr sz="3600" dirty="0"/>
              <a:t>aminés</a:t>
            </a:r>
            <a:r>
              <a:rPr sz="3600" spc="-60" dirty="0"/>
              <a:t> </a:t>
            </a:r>
            <a:r>
              <a:rPr sz="3600" spc="-25" dirty="0"/>
              <a:t>et </a:t>
            </a:r>
            <a:r>
              <a:rPr sz="3600" dirty="0"/>
              <a:t>Valeur</a:t>
            </a:r>
            <a:r>
              <a:rPr sz="3600" spc="-70" dirty="0"/>
              <a:t> </a:t>
            </a:r>
            <a:r>
              <a:rPr sz="3600" dirty="0"/>
              <a:t>Biologique</a:t>
            </a:r>
            <a:r>
              <a:rPr sz="3600" spc="-65" dirty="0"/>
              <a:t> </a:t>
            </a:r>
            <a:r>
              <a:rPr sz="3600" dirty="0"/>
              <a:t>de</a:t>
            </a:r>
            <a:r>
              <a:rPr sz="3600" spc="-65" dirty="0"/>
              <a:t> </a:t>
            </a:r>
            <a:r>
              <a:rPr sz="3600" dirty="0"/>
              <a:t>l’Œuf</a:t>
            </a:r>
            <a:r>
              <a:rPr sz="3600" spc="-60" dirty="0"/>
              <a:t> </a:t>
            </a:r>
            <a:r>
              <a:rPr sz="3600" spc="-10" dirty="0"/>
              <a:t>entier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678306" y="1532636"/>
            <a:ext cx="960119" cy="5687060"/>
            <a:chOff x="3678306" y="1532636"/>
            <a:chExt cx="960119" cy="5687060"/>
          </a:xfrm>
        </p:grpSpPr>
        <p:sp>
          <p:nvSpPr>
            <p:cNvPr id="5" name="object 5"/>
            <p:cNvSpPr/>
            <p:nvPr/>
          </p:nvSpPr>
          <p:spPr>
            <a:xfrm>
              <a:off x="3691006" y="1545335"/>
              <a:ext cx="934719" cy="647700"/>
            </a:xfrm>
            <a:custGeom>
              <a:avLst/>
              <a:gdLst/>
              <a:ahLst/>
              <a:cxnLst/>
              <a:rect l="l" t="t" r="r" b="b"/>
              <a:pathLst>
                <a:path w="934720" h="647700">
                  <a:moveTo>
                    <a:pt x="466343" y="0"/>
                  </a:moveTo>
                  <a:lnTo>
                    <a:pt x="411958" y="2197"/>
                  </a:lnTo>
                  <a:lnTo>
                    <a:pt x="359415" y="8624"/>
                  </a:lnTo>
                  <a:lnTo>
                    <a:pt x="309064" y="19029"/>
                  </a:lnTo>
                  <a:lnTo>
                    <a:pt x="261257" y="33163"/>
                  </a:lnTo>
                  <a:lnTo>
                    <a:pt x="216341" y="50776"/>
                  </a:lnTo>
                  <a:lnTo>
                    <a:pt x="174669" y="71619"/>
                  </a:lnTo>
                  <a:lnTo>
                    <a:pt x="136588" y="95440"/>
                  </a:lnTo>
                  <a:lnTo>
                    <a:pt x="102450" y="121991"/>
                  </a:lnTo>
                  <a:lnTo>
                    <a:pt x="72603" y="151020"/>
                  </a:lnTo>
                  <a:lnTo>
                    <a:pt x="47399" y="182280"/>
                  </a:lnTo>
                  <a:lnTo>
                    <a:pt x="27187" y="215518"/>
                  </a:lnTo>
                  <a:lnTo>
                    <a:pt x="3137" y="286934"/>
                  </a:lnTo>
                  <a:lnTo>
                    <a:pt x="0" y="324611"/>
                  </a:lnTo>
                  <a:lnTo>
                    <a:pt x="3137" y="362267"/>
                  </a:lnTo>
                  <a:lnTo>
                    <a:pt x="27187" y="433525"/>
                  </a:lnTo>
                  <a:lnTo>
                    <a:pt x="47399" y="466641"/>
                  </a:lnTo>
                  <a:lnTo>
                    <a:pt x="72603" y="497758"/>
                  </a:lnTo>
                  <a:lnTo>
                    <a:pt x="102450" y="526633"/>
                  </a:lnTo>
                  <a:lnTo>
                    <a:pt x="136588" y="553021"/>
                  </a:lnTo>
                  <a:lnTo>
                    <a:pt x="174669" y="576680"/>
                  </a:lnTo>
                  <a:lnTo>
                    <a:pt x="216341" y="597367"/>
                  </a:lnTo>
                  <a:lnTo>
                    <a:pt x="261257" y="614838"/>
                  </a:lnTo>
                  <a:lnTo>
                    <a:pt x="309064" y="628850"/>
                  </a:lnTo>
                  <a:lnTo>
                    <a:pt x="359415" y="639160"/>
                  </a:lnTo>
                  <a:lnTo>
                    <a:pt x="411958" y="645524"/>
                  </a:lnTo>
                  <a:lnTo>
                    <a:pt x="466343" y="647699"/>
                  </a:lnTo>
                  <a:lnTo>
                    <a:pt x="521033" y="645524"/>
                  </a:lnTo>
                  <a:lnTo>
                    <a:pt x="573837" y="639160"/>
                  </a:lnTo>
                  <a:lnTo>
                    <a:pt x="624407" y="628850"/>
                  </a:lnTo>
                  <a:lnTo>
                    <a:pt x="672399" y="614838"/>
                  </a:lnTo>
                  <a:lnTo>
                    <a:pt x="717465" y="597367"/>
                  </a:lnTo>
                  <a:lnTo>
                    <a:pt x="759258" y="576680"/>
                  </a:lnTo>
                  <a:lnTo>
                    <a:pt x="797432" y="553021"/>
                  </a:lnTo>
                  <a:lnTo>
                    <a:pt x="831641" y="526633"/>
                  </a:lnTo>
                  <a:lnTo>
                    <a:pt x="861538" y="497758"/>
                  </a:lnTo>
                  <a:lnTo>
                    <a:pt x="886776" y="466641"/>
                  </a:lnTo>
                  <a:lnTo>
                    <a:pt x="907009" y="433525"/>
                  </a:lnTo>
                  <a:lnTo>
                    <a:pt x="931074" y="362267"/>
                  </a:lnTo>
                  <a:lnTo>
                    <a:pt x="934211" y="324611"/>
                  </a:lnTo>
                  <a:lnTo>
                    <a:pt x="931074" y="286934"/>
                  </a:lnTo>
                  <a:lnTo>
                    <a:pt x="907009" y="215518"/>
                  </a:lnTo>
                  <a:lnTo>
                    <a:pt x="886776" y="182280"/>
                  </a:lnTo>
                  <a:lnTo>
                    <a:pt x="861538" y="151020"/>
                  </a:lnTo>
                  <a:lnTo>
                    <a:pt x="831641" y="121991"/>
                  </a:lnTo>
                  <a:lnTo>
                    <a:pt x="797432" y="95440"/>
                  </a:lnTo>
                  <a:lnTo>
                    <a:pt x="759258" y="71619"/>
                  </a:lnTo>
                  <a:lnTo>
                    <a:pt x="717465" y="50776"/>
                  </a:lnTo>
                  <a:lnTo>
                    <a:pt x="672399" y="33163"/>
                  </a:lnTo>
                  <a:lnTo>
                    <a:pt x="624407" y="19029"/>
                  </a:lnTo>
                  <a:lnTo>
                    <a:pt x="573837" y="8624"/>
                  </a:lnTo>
                  <a:lnTo>
                    <a:pt x="521033" y="2197"/>
                  </a:lnTo>
                  <a:lnTo>
                    <a:pt x="466343" y="0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32738" y="6801611"/>
              <a:ext cx="649605" cy="405765"/>
            </a:xfrm>
            <a:custGeom>
              <a:avLst/>
              <a:gdLst/>
              <a:ahLst/>
              <a:cxnLst/>
              <a:rect l="l" t="t" r="r" b="b"/>
              <a:pathLst>
                <a:path w="649604" h="405765">
                  <a:moveTo>
                    <a:pt x="324611" y="0"/>
                  </a:moveTo>
                  <a:lnTo>
                    <a:pt x="266518" y="3288"/>
                  </a:lnTo>
                  <a:lnTo>
                    <a:pt x="211735" y="12760"/>
                  </a:lnTo>
                  <a:lnTo>
                    <a:pt x="161205" y="27827"/>
                  </a:lnTo>
                  <a:lnTo>
                    <a:pt x="115867" y="47898"/>
                  </a:lnTo>
                  <a:lnTo>
                    <a:pt x="76664" y="72384"/>
                  </a:lnTo>
                  <a:lnTo>
                    <a:pt x="44534" y="100696"/>
                  </a:lnTo>
                  <a:lnTo>
                    <a:pt x="20420" y="132245"/>
                  </a:lnTo>
                  <a:lnTo>
                    <a:pt x="0" y="202691"/>
                  </a:lnTo>
                  <a:lnTo>
                    <a:pt x="5261" y="239345"/>
                  </a:lnTo>
                  <a:lnTo>
                    <a:pt x="44534" y="305364"/>
                  </a:lnTo>
                  <a:lnTo>
                    <a:pt x="76664" y="333626"/>
                  </a:lnTo>
                  <a:lnTo>
                    <a:pt x="115867" y="357987"/>
                  </a:lnTo>
                  <a:lnTo>
                    <a:pt x="161205" y="377895"/>
                  </a:lnTo>
                  <a:lnTo>
                    <a:pt x="211735" y="392798"/>
                  </a:lnTo>
                  <a:lnTo>
                    <a:pt x="266518" y="402145"/>
                  </a:lnTo>
                  <a:lnTo>
                    <a:pt x="324611" y="405383"/>
                  </a:lnTo>
                  <a:lnTo>
                    <a:pt x="383107" y="402145"/>
                  </a:lnTo>
                  <a:lnTo>
                    <a:pt x="438102" y="392798"/>
                  </a:lnTo>
                  <a:lnTo>
                    <a:pt x="488695" y="377895"/>
                  </a:lnTo>
                  <a:lnTo>
                    <a:pt x="533983" y="357987"/>
                  </a:lnTo>
                  <a:lnTo>
                    <a:pt x="573061" y="333626"/>
                  </a:lnTo>
                  <a:lnTo>
                    <a:pt x="605027" y="305364"/>
                  </a:lnTo>
                  <a:lnTo>
                    <a:pt x="628979" y="273753"/>
                  </a:lnTo>
                  <a:lnTo>
                    <a:pt x="649223" y="202691"/>
                  </a:lnTo>
                  <a:lnTo>
                    <a:pt x="644012" y="166440"/>
                  </a:lnTo>
                  <a:lnTo>
                    <a:pt x="605027" y="100696"/>
                  </a:lnTo>
                  <a:lnTo>
                    <a:pt x="573061" y="72384"/>
                  </a:lnTo>
                  <a:lnTo>
                    <a:pt x="533983" y="47898"/>
                  </a:lnTo>
                  <a:lnTo>
                    <a:pt x="488695" y="27827"/>
                  </a:lnTo>
                  <a:lnTo>
                    <a:pt x="438102" y="12760"/>
                  </a:lnTo>
                  <a:lnTo>
                    <a:pt x="383107" y="3288"/>
                  </a:lnTo>
                  <a:lnTo>
                    <a:pt x="324611" y="0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88349" y="2358556"/>
            <a:ext cx="270510" cy="476821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PD-</a:t>
            </a:r>
            <a:r>
              <a:rPr sz="1600" dirty="0">
                <a:latin typeface="Tahoma" panose="020B0604030504040204"/>
                <a:cs typeface="Tahoma" panose="020B0604030504040204"/>
              </a:rPr>
              <a:t>CAAS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=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score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chimique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corrigé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par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digestibilité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4143" y="2745871"/>
            <a:ext cx="220345" cy="4262120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spc="-25" dirty="0">
                <a:latin typeface="Tahoma" panose="020B0604030504040204"/>
                <a:cs typeface="Tahoma" panose="020B0604030504040204"/>
              </a:rPr>
              <a:t>Source: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Inra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prod.anim.,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2010,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23</a:t>
            </a:r>
            <a:r>
              <a:rPr sz="125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(2)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N°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spé.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Qualité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de</a:t>
            </a:r>
            <a:r>
              <a:rPr sz="125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l’oeuf</a:t>
            </a:r>
            <a:endParaRPr sz="12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89" y="622807"/>
            <a:ext cx="8340621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Définitions</a:t>
            </a:r>
            <a:endParaRPr spc="-10" dirty="0"/>
          </a:p>
          <a:p>
            <a:pPr marL="840740">
              <a:lnSpc>
                <a:spcPct val="100000"/>
              </a:lnSpc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26638"/>
            <a:ext cx="7587615" cy="40360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76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8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8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</a:t>
            </a:r>
            <a:r>
              <a:rPr sz="28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: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œufs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dans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leur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(à </a:t>
            </a:r>
            <a:r>
              <a:rPr sz="2800" dirty="0">
                <a:latin typeface="Tahoma" panose="020B0604030504040204"/>
                <a:cs typeface="Tahoma" panose="020B0604030504040204"/>
              </a:rPr>
              <a:t>l’exclusion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des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œufs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cassés,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incubés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ou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cuits) </a:t>
            </a:r>
            <a:r>
              <a:rPr sz="2800" dirty="0">
                <a:latin typeface="Tahoma" panose="020B0604030504040204"/>
                <a:cs typeface="Tahoma" panose="020B0604030504040204"/>
              </a:rPr>
              <a:t>qui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sont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produits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par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des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oiseaux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d’élevage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et </a:t>
            </a:r>
            <a:r>
              <a:rPr sz="2800" dirty="0">
                <a:latin typeface="Tahoma" panose="020B0604030504040204"/>
                <a:cs typeface="Tahoma" panose="020B0604030504040204"/>
              </a:rPr>
              <a:t>qui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sont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propres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8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800" spc="-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consommation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humaine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directe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ou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préparation</a:t>
            </a:r>
            <a:r>
              <a:rPr sz="28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d’ovoproduits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Clr>
                <a:srgbClr val="3232CC"/>
              </a:buClr>
              <a:buFont typeface="Wingdings" panose="05000000000000000000"/>
              <a:buChar char=""/>
            </a:pPr>
            <a:endParaRPr sz="2800">
              <a:latin typeface="Tahoma" panose="020B0604030504040204"/>
              <a:cs typeface="Tahoma" panose="020B0604030504040204"/>
            </a:endParaRPr>
          </a:p>
          <a:p>
            <a:pPr marL="355600" marR="37465" indent="-343535">
              <a:lnSpc>
                <a:spcPct val="80000"/>
              </a:lnSpc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ovoproduits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80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produits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transformés </a:t>
            </a:r>
            <a:r>
              <a:rPr sz="2800" dirty="0">
                <a:latin typeface="Tahoma" panose="020B0604030504040204"/>
                <a:cs typeface="Tahoma" panose="020B0604030504040204"/>
              </a:rPr>
              <a:t>résultant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transformation</a:t>
            </a:r>
            <a:r>
              <a:rPr sz="2800" spc="-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ou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2800" dirty="0">
                <a:latin typeface="Tahoma" panose="020B0604030504040204"/>
                <a:cs typeface="Tahoma" panose="020B0604030504040204"/>
              </a:rPr>
              <a:t>leurs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différents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composants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ou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mélanges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ou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d’une</a:t>
            </a:r>
            <a:r>
              <a:rPr sz="28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nouvelle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transformation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ces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produits transformés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59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00"/>
              </a:spcBef>
            </a:pPr>
            <a:r>
              <a:rPr dirty="0"/>
              <a:t>Qualités</a:t>
            </a:r>
            <a:r>
              <a:rPr spc="-35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spc="-10" dirty="0"/>
              <a:t>l'Œuf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72016" y="2264764"/>
            <a:ext cx="7507605" cy="44951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spc="215" dirty="0">
                <a:latin typeface="Tahoma" panose="020B0604030504040204"/>
                <a:cs typeface="Tahoma" panose="020B0604030504040204"/>
              </a:rPr>
              <a:t>Fraîcheur</a:t>
            </a:r>
            <a:r>
              <a:rPr sz="32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215" dirty="0">
                <a:latin typeface="Tahoma" panose="020B0604030504040204"/>
                <a:cs typeface="Tahoma" panose="020B0604030504040204"/>
              </a:rPr>
              <a:t>et</a:t>
            </a:r>
            <a:r>
              <a:rPr sz="32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200" dirty="0">
                <a:latin typeface="Tahoma" panose="020B0604030504040204"/>
                <a:cs typeface="Tahoma" panose="020B0604030504040204"/>
              </a:rPr>
              <a:t>Poids,</a:t>
            </a:r>
            <a:r>
              <a:rPr sz="3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qualités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 principales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3795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Mode</a:t>
            </a:r>
            <a:r>
              <a:rPr sz="32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d'élevage:</a:t>
            </a:r>
            <a:r>
              <a:rPr sz="32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cage,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sur</a:t>
            </a:r>
            <a:r>
              <a:rPr sz="2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sol,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parcours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ext.: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2475"/>
              </a:lnSpc>
            </a:pPr>
            <a:r>
              <a:rPr sz="2100" spc="-20" dirty="0">
                <a:latin typeface="Tahoma" panose="020B0604030504040204"/>
                <a:cs typeface="Tahoma" panose="020B0604030504040204"/>
              </a:rPr>
              <a:t>Pas</a:t>
            </a:r>
            <a:r>
              <a:rPr sz="2100" spc="-120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10" dirty="0">
                <a:latin typeface="Tahoma" panose="020B0604030504040204"/>
                <a:cs typeface="Tahoma" panose="020B0604030504040204"/>
              </a:rPr>
              <a:t>de</a:t>
            </a:r>
            <a:r>
              <a:rPr sz="21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45" dirty="0">
                <a:latin typeface="Tahoma" panose="020B0604030504040204"/>
                <a:cs typeface="Tahoma" panose="020B0604030504040204"/>
              </a:rPr>
              <a:t>différence</a:t>
            </a:r>
            <a:r>
              <a:rPr sz="21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55" dirty="0">
                <a:latin typeface="Tahoma" panose="020B0604030504040204"/>
                <a:cs typeface="Tahoma" panose="020B0604030504040204"/>
              </a:rPr>
              <a:t>mesurable,</a:t>
            </a:r>
            <a:r>
              <a:rPr sz="21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40" dirty="0">
                <a:latin typeface="Tahoma" panose="020B0604030504040204"/>
                <a:cs typeface="Tahoma" panose="020B0604030504040204"/>
              </a:rPr>
              <a:t>mais</a:t>
            </a:r>
            <a:r>
              <a:rPr sz="21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60" dirty="0">
                <a:latin typeface="Tahoma" panose="020B0604030504040204"/>
                <a:cs typeface="Tahoma" panose="020B0604030504040204"/>
              </a:rPr>
              <a:t>marquage</a:t>
            </a:r>
            <a:r>
              <a:rPr sz="21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100" dirty="0">
                <a:latin typeface="Tahoma" panose="020B0604030504040204"/>
                <a:cs typeface="Tahoma" panose="020B0604030504040204"/>
              </a:rPr>
              <a:t>et</a:t>
            </a:r>
            <a:r>
              <a:rPr sz="21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25" dirty="0">
                <a:latin typeface="Tahoma" panose="020B0604030504040204"/>
                <a:cs typeface="Tahoma" panose="020B0604030504040204"/>
              </a:rPr>
              <a:t>prix</a:t>
            </a:r>
            <a:r>
              <a:rPr sz="2100" spc="-125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40" dirty="0">
                <a:latin typeface="Tahoma" panose="020B0604030504040204"/>
                <a:cs typeface="Tahoma" panose="020B0604030504040204"/>
              </a:rPr>
              <a:t>différents</a:t>
            </a:r>
            <a:r>
              <a:rPr sz="21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50" dirty="0">
                <a:latin typeface="Tahoma" panose="020B0604030504040204"/>
                <a:cs typeface="Tahoma" panose="020B0604030504040204"/>
              </a:rPr>
              <a:t>!</a:t>
            </a:r>
            <a:endParaRPr sz="21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21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Coquille:</a:t>
            </a:r>
            <a:r>
              <a:rPr sz="32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propreté,</a:t>
            </a:r>
            <a:r>
              <a:rPr sz="32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solidité,</a:t>
            </a:r>
            <a:r>
              <a:rPr sz="32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couleur,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forme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Clr>
                <a:srgbClr val="3232CC"/>
              </a:buClr>
              <a:buSzPct val="56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500" spc="-50" dirty="0">
                <a:latin typeface="Tahoma" panose="020B0604030504040204"/>
                <a:cs typeface="Tahoma" panose="020B0604030504040204"/>
              </a:rPr>
              <a:t>Couleur</a:t>
            </a:r>
            <a:r>
              <a:rPr sz="250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4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250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55" dirty="0">
                <a:latin typeface="Tahoma" panose="020B0604030504040204"/>
                <a:cs typeface="Tahoma" panose="020B0604030504040204"/>
              </a:rPr>
              <a:t>dépend</a:t>
            </a:r>
            <a:r>
              <a:rPr sz="25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500" dirty="0">
                <a:latin typeface="Tahoma" panose="020B0604030504040204"/>
                <a:cs typeface="Tahoma" panose="020B0604030504040204"/>
              </a:rPr>
              <a:t>de</a:t>
            </a:r>
            <a:r>
              <a:rPr sz="250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500" dirty="0">
                <a:latin typeface="Tahoma" panose="020B0604030504040204"/>
                <a:cs typeface="Tahoma" panose="020B0604030504040204"/>
              </a:rPr>
              <a:t>la</a:t>
            </a:r>
            <a:r>
              <a:rPr sz="2500" spc="-120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20" dirty="0">
                <a:latin typeface="Tahoma" panose="020B0604030504040204"/>
                <a:cs typeface="Tahoma" panose="020B0604030504040204"/>
              </a:rPr>
              <a:t>race</a:t>
            </a:r>
            <a:r>
              <a:rPr sz="2500" spc="-120" dirty="0">
                <a:latin typeface="Tahoma" panose="020B0604030504040204"/>
                <a:cs typeface="Tahoma" panose="020B0604030504040204"/>
              </a:rPr>
              <a:t> </a:t>
            </a:r>
            <a:r>
              <a:rPr sz="2500" dirty="0">
                <a:latin typeface="Tahoma" panose="020B0604030504040204"/>
                <a:cs typeface="Tahoma" panose="020B0604030504040204"/>
              </a:rPr>
              <a:t>de</a:t>
            </a:r>
            <a:r>
              <a:rPr sz="2500" spc="-125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10" dirty="0">
                <a:latin typeface="Tahoma" panose="020B0604030504040204"/>
                <a:cs typeface="Tahoma" panose="020B0604030504040204"/>
              </a:rPr>
              <a:t>poule</a:t>
            </a:r>
            <a:endParaRPr sz="25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4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Albumen: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épaisseur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blanc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épais,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unités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Haugh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Vitellus:</a:t>
            </a:r>
            <a:r>
              <a:rPr sz="32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couleur</a:t>
            </a:r>
            <a:r>
              <a:rPr sz="2400" dirty="0">
                <a:latin typeface="Tahoma" panose="020B0604030504040204"/>
                <a:cs typeface="Tahoma" panose="020B0604030504040204"/>
              </a:rPr>
              <a:t>,</a:t>
            </a:r>
            <a:r>
              <a:rPr sz="2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forme,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tâches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3232CC"/>
              </a:buClr>
              <a:buSzPct val="56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500" spc="-50" dirty="0">
                <a:latin typeface="Tahoma" panose="020B0604030504040204"/>
                <a:cs typeface="Tahoma" panose="020B0604030504040204"/>
              </a:rPr>
              <a:t>Couleur</a:t>
            </a:r>
            <a:r>
              <a:rPr sz="25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40" dirty="0">
                <a:latin typeface="Tahoma" panose="020B0604030504040204"/>
                <a:cs typeface="Tahoma" panose="020B0604030504040204"/>
              </a:rPr>
              <a:t>jaune</a:t>
            </a:r>
            <a:r>
              <a:rPr sz="2500" spc="-100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50" dirty="0">
                <a:latin typeface="Tahoma" panose="020B0604030504040204"/>
                <a:cs typeface="Tahoma" panose="020B0604030504040204"/>
              </a:rPr>
              <a:t>dépend</a:t>
            </a:r>
            <a:r>
              <a:rPr sz="25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55" dirty="0">
                <a:latin typeface="Tahoma" panose="020B0604030504040204"/>
                <a:cs typeface="Tahoma" panose="020B0604030504040204"/>
              </a:rPr>
              <a:t>alim.pondeuse:</a:t>
            </a:r>
            <a:r>
              <a:rPr sz="25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10" dirty="0">
                <a:latin typeface="Tahoma" panose="020B0604030504040204"/>
                <a:cs typeface="Tahoma" panose="020B0604030504040204"/>
              </a:rPr>
              <a:t>caroténoïdes</a:t>
            </a:r>
            <a:endParaRPr sz="25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5416" y="318008"/>
            <a:ext cx="436118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Qualités</a:t>
            </a:r>
            <a:r>
              <a:rPr sz="4000" spc="-55" dirty="0"/>
              <a:t> </a:t>
            </a:r>
            <a:r>
              <a:rPr sz="4000" dirty="0"/>
              <a:t>de</a:t>
            </a:r>
            <a:r>
              <a:rPr sz="4000" spc="-65" dirty="0"/>
              <a:t> </a:t>
            </a:r>
            <a:r>
              <a:rPr sz="4000" dirty="0"/>
              <a:t>l'Œuf</a:t>
            </a:r>
            <a:r>
              <a:rPr sz="4000" spc="-45" dirty="0"/>
              <a:t> </a:t>
            </a:r>
            <a:r>
              <a:rPr sz="4000" spc="-50" dirty="0"/>
              <a:t>&amp;</a:t>
            </a:r>
            <a:endParaRPr sz="40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800" dirty="0"/>
              <a:t>Mode</a:t>
            </a:r>
            <a:r>
              <a:rPr sz="4800" spc="-45" dirty="0"/>
              <a:t> </a:t>
            </a:r>
            <a:r>
              <a:rPr sz="4800" spc="-10" dirty="0"/>
              <a:t>d'élevage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072016" y="2290062"/>
            <a:ext cx="7340600" cy="44811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4965" marR="709930" indent="-342900">
              <a:lnSpc>
                <a:spcPts val="2690"/>
              </a:lnSpc>
              <a:spcBef>
                <a:spcPts val="74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Œufs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pondus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en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cage: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si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l’aliment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est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le </a:t>
            </a:r>
            <a:r>
              <a:rPr sz="2800" dirty="0">
                <a:latin typeface="Tahoma" panose="020B0604030504040204"/>
                <a:cs typeface="Tahoma" panose="020B0604030504040204"/>
              </a:rPr>
              <a:t>même,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composition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est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même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marR="496570" indent="-342900">
              <a:lnSpc>
                <a:spcPts val="2690"/>
              </a:lnSpc>
              <a:spcBef>
                <a:spcPts val="67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Un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peu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plus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polluant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dans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l’œuf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des </a:t>
            </a:r>
            <a:r>
              <a:rPr sz="2800" dirty="0">
                <a:latin typeface="Tahoma" panose="020B0604030504040204"/>
                <a:cs typeface="Tahoma" panose="020B0604030504040204"/>
              </a:rPr>
              <a:t>poules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ayant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un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parcours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extérieur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(PCB)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marR="38100" indent="-342900">
              <a:lnSpc>
                <a:spcPct val="80000"/>
              </a:lnSpc>
              <a:spcBef>
                <a:spcPts val="71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Moins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cassés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et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sales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pondus </a:t>
            </a:r>
            <a:r>
              <a:rPr sz="2800" dirty="0">
                <a:latin typeface="Tahoma" panose="020B0604030504040204"/>
                <a:cs typeface="Tahoma" panose="020B0604030504040204"/>
              </a:rPr>
              <a:t>en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cages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«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classique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»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qu’en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cage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«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norme </a:t>
            </a:r>
            <a:r>
              <a:rPr sz="2800" dirty="0">
                <a:latin typeface="Tahoma" panose="020B0604030504040204"/>
                <a:cs typeface="Tahoma" panose="020B0604030504040204"/>
              </a:rPr>
              <a:t>UE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2012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»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(pour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œufs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pondus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«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hors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du </a:t>
            </a:r>
            <a:r>
              <a:rPr sz="2800" dirty="0">
                <a:latin typeface="Tahoma" panose="020B0604030504040204"/>
                <a:cs typeface="Tahoma" panose="020B0604030504040204"/>
              </a:rPr>
              <a:t>nid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»: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améliorations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possibles)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ct val="80000"/>
              </a:lnSpc>
              <a:spcBef>
                <a:spcPts val="68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Moins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cassés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et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sales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pondus </a:t>
            </a:r>
            <a:r>
              <a:rPr sz="2800" dirty="0">
                <a:latin typeface="Tahoma" panose="020B0604030504040204"/>
                <a:cs typeface="Tahoma" panose="020B0604030504040204"/>
              </a:rPr>
              <a:t>en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cages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qu’au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sol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ou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sur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parcours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extérieur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3270"/>
              </a:lnSpc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Plus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cher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et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qualité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moindre: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plus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bien-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être</a:t>
            </a:r>
            <a:r>
              <a:rPr sz="2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0" dirty="0">
                <a:latin typeface="Times New Roman" panose="02020603050405020304"/>
                <a:cs typeface="Times New Roman" panose="02020603050405020304"/>
              </a:rPr>
              <a:t>?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54965" indent="-342265">
              <a:lnSpc>
                <a:spcPts val="2240"/>
              </a:lnSpc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900" spc="-60" dirty="0">
                <a:latin typeface="Tahoma" panose="020B0604030504040204"/>
                <a:cs typeface="Tahoma" panose="020B0604030504040204"/>
              </a:rPr>
              <a:t>Tavel-</a:t>
            </a:r>
            <a:r>
              <a:rPr sz="1900" spc="-65" dirty="0">
                <a:latin typeface="Tahoma" panose="020B0604030504040204"/>
                <a:cs typeface="Tahoma" panose="020B0604030504040204"/>
              </a:rPr>
              <a:t>Nys-</a:t>
            </a:r>
            <a:r>
              <a:rPr sz="1900" spc="-45" dirty="0">
                <a:latin typeface="Tahoma" panose="020B0604030504040204"/>
                <a:cs typeface="Tahoma" panose="020B0604030504040204"/>
              </a:rPr>
              <a:t>Lopes,</a:t>
            </a:r>
            <a:r>
              <a:rPr sz="19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1900" spc="-40" dirty="0">
                <a:latin typeface="Tahoma" panose="020B0604030504040204"/>
                <a:cs typeface="Tahoma" panose="020B0604030504040204"/>
              </a:rPr>
              <a:t>Inra</a:t>
            </a:r>
            <a:r>
              <a:rPr sz="19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1900" spc="-50" dirty="0">
                <a:latin typeface="Tahoma" panose="020B0604030504040204"/>
                <a:cs typeface="Tahoma" panose="020B0604030504040204"/>
              </a:rPr>
              <a:t>prod.anim.,</a:t>
            </a:r>
            <a:r>
              <a:rPr sz="1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900" spc="-40" dirty="0">
                <a:latin typeface="Tahoma" panose="020B0604030504040204"/>
                <a:cs typeface="Tahoma" panose="020B0604030504040204"/>
              </a:rPr>
              <a:t>2010,</a:t>
            </a:r>
            <a:r>
              <a:rPr sz="19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1900" dirty="0">
                <a:latin typeface="Tahoma" panose="020B0604030504040204"/>
                <a:cs typeface="Tahoma" panose="020B0604030504040204"/>
              </a:rPr>
              <a:t>23</a:t>
            </a:r>
            <a:r>
              <a:rPr sz="1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900" spc="-20" dirty="0">
                <a:latin typeface="Tahoma" panose="020B0604030504040204"/>
                <a:cs typeface="Tahoma" panose="020B0604030504040204"/>
              </a:rPr>
              <a:t>(2)</a:t>
            </a:r>
            <a:r>
              <a:rPr sz="19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1900" spc="-65" dirty="0">
                <a:latin typeface="Tahoma" panose="020B0604030504040204"/>
                <a:cs typeface="Tahoma" panose="020B0604030504040204"/>
              </a:rPr>
              <a:t>155-</a:t>
            </a:r>
            <a:r>
              <a:rPr sz="1900" spc="-25" dirty="0">
                <a:latin typeface="Tahoma" panose="020B0604030504040204"/>
                <a:cs typeface="Tahoma" panose="020B0604030504040204"/>
              </a:rPr>
              <a:t>66</a:t>
            </a:r>
            <a:endParaRPr sz="19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83767"/>
            <a:ext cx="5442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Microbiologie</a:t>
            </a:r>
            <a:r>
              <a:rPr spc="-7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l’œuf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04960" y="1354327"/>
            <a:ext cx="7606030" cy="457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4000" spc="-8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contamination</a:t>
            </a:r>
            <a:r>
              <a:rPr sz="4000" spc="-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des</a:t>
            </a:r>
            <a:r>
              <a:rPr sz="4000" spc="-8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oeufs</a:t>
            </a:r>
            <a:endParaRPr sz="4000">
              <a:latin typeface="Tahoma" panose="020B0604030504040204"/>
              <a:cs typeface="Tahoma" panose="020B0604030504040204"/>
            </a:endParaRPr>
          </a:p>
          <a:p>
            <a:pPr marL="385445" marR="267335" indent="-342900">
              <a:lnSpc>
                <a:spcPct val="100000"/>
              </a:lnSpc>
              <a:spcBef>
                <a:spcPts val="341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8544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Transmission</a:t>
            </a:r>
            <a:r>
              <a:rPr sz="32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verticale</a:t>
            </a:r>
            <a:r>
              <a:rPr sz="32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et</a:t>
            </a:r>
            <a:r>
              <a:rPr sz="32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horizontale </a:t>
            </a:r>
            <a:r>
              <a:rPr sz="3200" dirty="0">
                <a:latin typeface="Tahoma" panose="020B0604030504040204"/>
                <a:cs typeface="Tahoma" panose="020B0604030504040204"/>
              </a:rPr>
              <a:t>(contamination</a:t>
            </a:r>
            <a:r>
              <a:rPr sz="32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interne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et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externe)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des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Salmonelles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85445" marR="5080" indent="-342900">
              <a:lnSpc>
                <a:spcPct val="100000"/>
              </a:lnSpc>
              <a:spcBef>
                <a:spcPts val="76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8544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Les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contaminations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sont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le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plus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souvent </a:t>
            </a:r>
            <a:r>
              <a:rPr sz="3200" spc="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exogènes</a:t>
            </a:r>
            <a:r>
              <a:rPr sz="3200" spc="200" dirty="0">
                <a:latin typeface="Tahoma" panose="020B0604030504040204"/>
                <a:cs typeface="Tahoma" panose="020B0604030504040204"/>
              </a:rPr>
              <a:t>: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bactéries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du</a:t>
            </a:r>
            <a:r>
              <a:rPr sz="3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cloaque,</a:t>
            </a:r>
            <a:r>
              <a:rPr sz="32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crotte </a:t>
            </a:r>
            <a:r>
              <a:rPr sz="3200" dirty="0">
                <a:latin typeface="Tahoma" panose="020B0604030504040204"/>
                <a:cs typeface="Tahoma" panose="020B0604030504040204"/>
              </a:rPr>
              <a:t>de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poule,</a:t>
            </a:r>
            <a:r>
              <a:rPr sz="32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bactéries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de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surface,</a:t>
            </a:r>
            <a:r>
              <a:rPr sz="32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eau </a:t>
            </a:r>
            <a:r>
              <a:rPr sz="3200" dirty="0">
                <a:latin typeface="Tahoma" panose="020B0604030504040204"/>
                <a:cs typeface="Tahoma" panose="020B0604030504040204"/>
              </a:rPr>
              <a:t>souillée,</a:t>
            </a:r>
            <a:r>
              <a:rPr sz="32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moisissures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86650" y="750112"/>
            <a:ext cx="8993064" cy="64568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9648" y="380492"/>
            <a:ext cx="5645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0" dirty="0">
                <a:solidFill>
                  <a:srgbClr val="000000"/>
                </a:solidFill>
              </a:rPr>
              <a:t>Contamination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140" dirty="0">
                <a:solidFill>
                  <a:srgbClr val="000000"/>
                </a:solidFill>
              </a:rPr>
              <a:t>des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spc="140" dirty="0">
                <a:solidFill>
                  <a:srgbClr val="000000"/>
                </a:solidFill>
              </a:rPr>
              <a:t>œufs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140" dirty="0">
                <a:solidFill>
                  <a:srgbClr val="000000"/>
                </a:solidFill>
              </a:rPr>
              <a:t>par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135" dirty="0">
                <a:solidFill>
                  <a:srgbClr val="000000"/>
                </a:solidFill>
              </a:rPr>
              <a:t>les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spc="135" dirty="0">
                <a:solidFill>
                  <a:srgbClr val="000000"/>
                </a:solidFill>
              </a:rPr>
              <a:t>salmonelles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83767"/>
            <a:ext cx="5442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Microbiologie</a:t>
            </a:r>
            <a:r>
              <a:rPr spc="-7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l’œuf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04960" y="1354327"/>
            <a:ext cx="7323455" cy="4771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400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défenses</a:t>
            </a:r>
            <a:r>
              <a:rPr sz="40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naturelles</a:t>
            </a:r>
            <a:r>
              <a:rPr sz="400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4000" spc="-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l’oeuf</a:t>
            </a:r>
            <a:endParaRPr sz="4000">
              <a:latin typeface="Tahoma" panose="020B0604030504040204"/>
              <a:cs typeface="Tahoma" panose="020B0604030504040204"/>
            </a:endParaRPr>
          </a:p>
          <a:p>
            <a:pPr marL="385445" indent="-342900">
              <a:lnSpc>
                <a:spcPts val="3355"/>
              </a:lnSpc>
              <a:spcBef>
                <a:spcPts val="285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8544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barrières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physiques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à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pénétration: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ts val="2870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60" dirty="0">
                <a:latin typeface="Tahoma" panose="020B0604030504040204"/>
                <a:cs typeface="Tahoma" panose="020B0604030504040204"/>
              </a:rPr>
              <a:t>cuticule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50" dirty="0">
                <a:latin typeface="Tahoma" panose="020B0604030504040204"/>
                <a:cs typeface="Tahoma" panose="020B0604030504040204"/>
              </a:rPr>
              <a:t>(sèche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254" dirty="0">
                <a:latin typeface="Tahoma" panose="020B0604030504040204"/>
                <a:cs typeface="Tahoma" panose="020B0604030504040204"/>
              </a:rPr>
              <a:t>&amp;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55" dirty="0">
                <a:latin typeface="Tahoma" panose="020B0604030504040204"/>
                <a:cs typeface="Tahoma" panose="020B0604030504040204"/>
              </a:rPr>
              <a:t>intacte)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coquille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membranes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coquillières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l’albumen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son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85" dirty="0">
                <a:latin typeface="Tahoma" panose="020B0604030504040204"/>
                <a:cs typeface="Tahoma" panose="020B0604030504040204"/>
              </a:rPr>
              <a:t>pH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60" dirty="0">
                <a:latin typeface="Tahoma" panose="020B0604030504040204"/>
                <a:cs typeface="Tahoma" panose="020B0604030504040204"/>
              </a:rPr>
              <a:t>alcalin</a:t>
            </a:r>
            <a:r>
              <a:rPr sz="240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(8-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9)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ct val="100000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membrane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vitelline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jaune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85445" indent="-342900">
              <a:lnSpc>
                <a:spcPts val="3355"/>
              </a:lnSpc>
              <a:spcBef>
                <a:spcPts val="1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8544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défenses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chimiques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et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biologiques: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ts val="2870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70" dirty="0">
                <a:latin typeface="Tahoma" panose="020B0604030504040204"/>
                <a:cs typeface="Tahoma" panose="020B0604030504040204"/>
              </a:rPr>
              <a:t>lysozyme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conalbumine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(ovotransferrine)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86765" lvl="1" indent="-287020">
              <a:lnSpc>
                <a:spcPct val="100000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867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autres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agents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inhibiteurs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83767"/>
            <a:ext cx="5442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Microbiologie</a:t>
            </a:r>
            <a:r>
              <a:rPr spc="-7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l’œuf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04960" y="1354327"/>
            <a:ext cx="7438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conserver</a:t>
            </a:r>
            <a:r>
              <a:rPr sz="4000" spc="-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40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défenses</a:t>
            </a:r>
            <a:r>
              <a:rPr sz="40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naturelles</a:t>
            </a:r>
            <a:endParaRPr sz="4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6116" y="2326638"/>
            <a:ext cx="7609840" cy="4678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indent="-342265">
              <a:lnSpc>
                <a:spcPct val="100000"/>
              </a:lnSpc>
              <a:spcBef>
                <a:spcPts val="9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4184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Dans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l'Œuf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c'est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stérile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au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départ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418465" indent="-342265">
              <a:lnSpc>
                <a:spcPts val="3070"/>
              </a:lnSpc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4184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"propre"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porte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10</a:t>
            </a:r>
            <a:r>
              <a:rPr sz="2850" baseline="23000" dirty="0">
                <a:latin typeface="Tahoma" panose="020B0604030504040204"/>
                <a:cs typeface="Tahoma" panose="020B0604030504040204"/>
              </a:rPr>
              <a:t>5</a:t>
            </a:r>
            <a:r>
              <a:rPr sz="2850" spc="345" baseline="2300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à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10</a:t>
            </a:r>
            <a:r>
              <a:rPr sz="2850" baseline="23000" dirty="0">
                <a:latin typeface="Tahoma" panose="020B0604030504040204"/>
                <a:cs typeface="Tahoma" panose="020B0604030504040204"/>
              </a:rPr>
              <a:t>7</a:t>
            </a:r>
            <a:r>
              <a:rPr sz="2850" spc="367" baseline="2300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bactéries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418465">
              <a:lnSpc>
                <a:spcPts val="2590"/>
              </a:lnSpc>
            </a:pPr>
            <a:r>
              <a:rPr sz="2400" dirty="0">
                <a:latin typeface="Tahoma" panose="020B0604030504040204"/>
                <a:cs typeface="Tahoma" panose="020B0604030504040204"/>
              </a:rPr>
              <a:t>(une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crotte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contient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moins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mille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fois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plus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10</a:t>
            </a:r>
            <a:r>
              <a:rPr sz="2400" spc="-15" baseline="24000" dirty="0">
                <a:latin typeface="Tahoma" panose="020B0604030504040204"/>
                <a:cs typeface="Tahoma" panose="020B0604030504040204"/>
              </a:rPr>
              <a:t>10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18465" marR="1186180" indent="-342900">
              <a:lnSpc>
                <a:spcPts val="2690"/>
              </a:lnSpc>
              <a:spcBef>
                <a:spcPts val="65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4184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propreté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l'œuf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est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essentielle </a:t>
            </a:r>
            <a:r>
              <a:rPr sz="2800" dirty="0">
                <a:latin typeface="Tahoma" panose="020B0604030504040204"/>
                <a:cs typeface="Tahoma" panose="020B0604030504040204"/>
              </a:rPr>
              <a:t>(poules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en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cages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&gt;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élevage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"fermier")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418465" marR="140970" indent="-342900">
              <a:lnSpc>
                <a:spcPct val="80000"/>
              </a:lnSpc>
              <a:spcBef>
                <a:spcPts val="69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4184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Le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lavage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œufs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est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interdit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dans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l'UE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(il </a:t>
            </a:r>
            <a:r>
              <a:rPr sz="2800" dirty="0">
                <a:latin typeface="Tahoma" panose="020B0604030504040204"/>
                <a:cs typeface="Tahoma" panose="020B0604030504040204"/>
              </a:rPr>
              <a:t>détruit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cuticule,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même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que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grattage)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418465" indent="-342265"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4184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USA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: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œufs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lavés,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désinfectés,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huilés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418465" marR="480695" indent="-342900">
              <a:lnSpc>
                <a:spcPct val="80000"/>
              </a:lnSpc>
              <a:spcBef>
                <a:spcPts val="67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4184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Refroidir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vite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l'œuf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(10°C,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est-</a:t>
            </a:r>
            <a:r>
              <a:rPr sz="2800" dirty="0">
                <a:latin typeface="Tahoma" panose="020B0604030504040204"/>
                <a:cs typeface="Tahoma" panose="020B0604030504040204"/>
              </a:rPr>
              <a:t>ce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fait?) </a:t>
            </a:r>
            <a:r>
              <a:rPr sz="2800" dirty="0">
                <a:latin typeface="Tahoma" panose="020B0604030504040204"/>
                <a:cs typeface="Tahoma" panose="020B0604030504040204"/>
              </a:rPr>
              <a:t>température</a:t>
            </a:r>
            <a:r>
              <a:rPr sz="28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et</a:t>
            </a:r>
            <a:r>
              <a:rPr sz="28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humidité</a:t>
            </a:r>
            <a:r>
              <a:rPr sz="2800" spc="-10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constante</a:t>
            </a:r>
            <a:r>
              <a:rPr sz="28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(80%) </a:t>
            </a:r>
            <a:r>
              <a:rPr sz="2800" dirty="0">
                <a:latin typeface="Tahoma" panose="020B0604030504040204"/>
                <a:cs typeface="Tahoma" panose="020B0604030504040204"/>
              </a:rPr>
              <a:t>(évite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condensation),</a:t>
            </a:r>
            <a:r>
              <a:rPr sz="28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atmosph.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CO2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(cher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275965">
              <a:lnSpc>
                <a:spcPct val="100000"/>
              </a:lnSpc>
              <a:spcBef>
                <a:spcPts val="1255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Objectif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n°1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=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maintenir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cuticule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sèche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22807"/>
            <a:ext cx="691388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Evolution</a:t>
            </a:r>
            <a:r>
              <a:rPr spc="-4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l’œuf</a:t>
            </a: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au</a:t>
            </a:r>
            <a:r>
              <a:rPr spc="-25" dirty="0"/>
              <a:t> </a:t>
            </a:r>
            <a:r>
              <a:rPr dirty="0"/>
              <a:t>cours</a:t>
            </a:r>
            <a:r>
              <a:rPr spc="-1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sa</a:t>
            </a:r>
            <a:r>
              <a:rPr spc="-25" dirty="0"/>
              <a:t> </a:t>
            </a:r>
            <a:r>
              <a:rPr spc="-10" dirty="0"/>
              <a:t>conservation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538617" y="1979167"/>
            <a:ext cx="7872095" cy="4620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3360"/>
              </a:lnSpc>
              <a:spcBef>
                <a:spcPts val="9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Conditions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de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conservation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optimales: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756285" lvl="1" indent="-287020">
              <a:lnSpc>
                <a:spcPts val="240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local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propre,</a:t>
            </a:r>
            <a:r>
              <a:rPr sz="20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aéré,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sombre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756285" lvl="1" indent="-287020">
              <a:lnSpc>
                <a:spcPct val="10000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10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à</a:t>
            </a:r>
            <a:r>
              <a:rPr sz="2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20" dirty="0">
                <a:latin typeface="Arial" panose="020B0604020202020204"/>
                <a:cs typeface="Arial" panose="020B0604020202020204"/>
              </a:rPr>
              <a:t>12°C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756285" lvl="1" indent="-287020">
              <a:lnSpc>
                <a:spcPct val="10000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humidité:</a:t>
            </a:r>
            <a:r>
              <a:rPr sz="2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20" dirty="0">
                <a:latin typeface="Arial" panose="020B0604020202020204"/>
                <a:cs typeface="Arial" panose="020B0604020202020204"/>
              </a:rPr>
              <a:t>80-</a:t>
            </a:r>
            <a:r>
              <a:rPr sz="2000" spc="-25" dirty="0">
                <a:latin typeface="Arial" panose="020B0604020202020204"/>
                <a:cs typeface="Arial" panose="020B0604020202020204"/>
              </a:rPr>
              <a:t>85%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756285" lvl="1" indent="-287020">
              <a:lnSpc>
                <a:spcPct val="10000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ventilation</a:t>
            </a:r>
            <a:r>
              <a:rPr sz="2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légère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Evolution</a:t>
            </a:r>
            <a:r>
              <a:rPr sz="28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du</a:t>
            </a:r>
            <a:r>
              <a:rPr sz="28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blanc: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8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400" b="1" dirty="0">
                <a:latin typeface="Arial" panose="020B0604020202020204"/>
                <a:cs typeface="Arial" panose="020B0604020202020204"/>
              </a:rPr>
              <a:t>pertes</a:t>
            </a:r>
            <a:r>
              <a:rPr sz="24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en</a:t>
            </a:r>
            <a:r>
              <a:rPr sz="24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eau</a:t>
            </a:r>
            <a:r>
              <a:rPr sz="24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par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évaporation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(perte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de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poids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25" dirty="0">
                <a:latin typeface="Arial" panose="020B0604020202020204"/>
                <a:cs typeface="Arial" panose="020B0604020202020204"/>
              </a:rPr>
              <a:t>de </a:t>
            </a:r>
            <a:r>
              <a:rPr sz="2400" dirty="0">
                <a:latin typeface="Arial" panose="020B0604020202020204"/>
                <a:cs typeface="Arial" panose="020B0604020202020204"/>
              </a:rPr>
              <a:t>l’œuf,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augmentation</a:t>
            </a:r>
            <a:r>
              <a:rPr sz="2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du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volume</a:t>
            </a:r>
            <a:r>
              <a:rPr sz="2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de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la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chambre</a:t>
            </a:r>
            <a:r>
              <a:rPr sz="24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à</a:t>
            </a:r>
            <a:r>
              <a:rPr sz="24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0" dirty="0">
                <a:latin typeface="Arial" panose="020B0604020202020204"/>
                <a:cs typeface="Arial" panose="020B0604020202020204"/>
              </a:rPr>
              <a:t>air</a:t>
            </a:r>
            <a:r>
              <a:rPr sz="2400" spc="-20" dirty="0">
                <a:latin typeface="Arial" panose="020B0604020202020204"/>
                <a:cs typeface="Arial" panose="020B0604020202020204"/>
              </a:rPr>
              <a:t>)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–1g/sem.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756285" marR="1262380" lvl="1" indent="-287020">
              <a:lnSpc>
                <a:spcPct val="80000"/>
              </a:lnSpc>
              <a:spcBef>
                <a:spcPts val="57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400" b="1" dirty="0">
                <a:latin typeface="Arial" panose="020B0604020202020204"/>
                <a:cs typeface="Arial" panose="020B0604020202020204"/>
              </a:rPr>
              <a:t>pertes</a:t>
            </a:r>
            <a:r>
              <a:rPr sz="24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en</a:t>
            </a:r>
            <a:r>
              <a:rPr sz="24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CO2</a:t>
            </a:r>
            <a:r>
              <a:rPr sz="24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(élévation</a:t>
            </a:r>
            <a:r>
              <a:rPr sz="2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du</a:t>
            </a:r>
            <a:r>
              <a:rPr sz="2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latin typeface="Arial" panose="020B0604020202020204"/>
                <a:cs typeface="Arial" panose="020B0604020202020204"/>
              </a:rPr>
              <a:t>pH</a:t>
            </a:r>
            <a:r>
              <a:rPr sz="24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7,4=&gt;</a:t>
            </a:r>
            <a:r>
              <a:rPr sz="24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20" dirty="0">
                <a:latin typeface="Arial" panose="020B0604020202020204"/>
                <a:cs typeface="Arial" panose="020B0604020202020204"/>
              </a:rPr>
              <a:t>9.4</a:t>
            </a:r>
            <a:r>
              <a:rPr sz="2400" spc="-20" dirty="0">
                <a:latin typeface="Arial" panose="020B0604020202020204"/>
                <a:cs typeface="Arial" panose="020B0604020202020204"/>
              </a:rPr>
              <a:t>, </a:t>
            </a:r>
            <a:r>
              <a:rPr sz="2400" dirty="0">
                <a:latin typeface="Arial" panose="020B0604020202020204"/>
                <a:cs typeface="Arial" panose="020B0604020202020204"/>
              </a:rPr>
              <a:t>liquéfaction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du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blanc)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355600" marR="132080" indent="-343535">
              <a:lnSpc>
                <a:spcPct val="81000"/>
              </a:lnSpc>
              <a:spcBef>
                <a:spcPts val="64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Evolution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du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jaune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latin typeface="Arial" panose="020B0604020202020204"/>
                <a:cs typeface="Arial" panose="020B0604020202020204"/>
              </a:rPr>
              <a:t>:</a:t>
            </a:r>
            <a:r>
              <a:rPr sz="24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entrée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d’eau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et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de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minéraux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du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blanc </a:t>
            </a:r>
            <a:r>
              <a:rPr sz="2000" dirty="0">
                <a:latin typeface="Arial" panose="020B0604020202020204"/>
                <a:cs typeface="Arial" panose="020B0604020202020204"/>
              </a:rPr>
              <a:t>vers</a:t>
            </a:r>
            <a:r>
              <a:rPr sz="2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le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jaune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=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jaune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plus</a:t>
            </a:r>
            <a:r>
              <a:rPr sz="2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liquide,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plat,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fragile.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Fragilisation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de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25" dirty="0">
                <a:latin typeface="Arial" panose="020B0604020202020204"/>
                <a:cs typeface="Arial" panose="020B0604020202020204"/>
              </a:rPr>
              <a:t>la </a:t>
            </a:r>
            <a:r>
              <a:rPr sz="2000" dirty="0">
                <a:latin typeface="Arial" panose="020B0604020202020204"/>
                <a:cs typeface="Arial" panose="020B0604020202020204"/>
              </a:rPr>
              <a:t>membrane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vitelline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78925" y="616008"/>
            <a:ext cx="5663007" cy="62958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2916" y="578611"/>
            <a:ext cx="2594610" cy="2707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Estimation </a:t>
            </a:r>
            <a:r>
              <a:rPr dirty="0"/>
              <a:t>de</a:t>
            </a:r>
            <a:r>
              <a:rPr spc="-25" dirty="0"/>
              <a:t> la </a:t>
            </a:r>
            <a:r>
              <a:rPr spc="-10" dirty="0"/>
              <a:t>fraîcheur </a:t>
            </a:r>
            <a:r>
              <a:rPr dirty="0"/>
              <a:t>des</a:t>
            </a:r>
            <a:r>
              <a:rPr spc="-25" dirty="0"/>
              <a:t> </a:t>
            </a:r>
            <a:r>
              <a:rPr spc="-20" dirty="0"/>
              <a:t>oeufs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852812" y="3853686"/>
            <a:ext cx="2618740" cy="2508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399415" indent="-342900">
              <a:lnSpc>
                <a:spcPts val="2580"/>
              </a:lnSpc>
              <a:spcBef>
                <a:spcPts val="43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oeuf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dur: </a:t>
            </a:r>
            <a:r>
              <a:rPr sz="2400" dirty="0">
                <a:latin typeface="Tahoma" panose="020B0604030504040204"/>
                <a:cs typeface="Tahoma" panose="020B0604030504040204"/>
              </a:rPr>
              <a:t>chambre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air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Clr>
                <a:srgbClr val="3232CC"/>
              </a:buClr>
              <a:buFont typeface="Wingdings" panose="05000000000000000000"/>
              <a:buChar char=""/>
            </a:pP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ct val="90000"/>
              </a:lnSpc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oeuf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plat: </a:t>
            </a:r>
            <a:r>
              <a:rPr sz="2400" dirty="0">
                <a:latin typeface="Tahoma" panose="020B0604030504040204"/>
                <a:cs typeface="Tahoma" panose="020B0604030504040204"/>
              </a:rPr>
              <a:t>étalement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blc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USDA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2580"/>
              </a:lnSpc>
            </a:pPr>
            <a:r>
              <a:rPr sz="2400" dirty="0">
                <a:latin typeface="Tahoma" panose="020B0604030504040204"/>
                <a:cs typeface="Tahoma" panose="020B0604030504040204"/>
              </a:rPr>
              <a:t>Unité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Haugh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Définitions</a:t>
            </a:r>
            <a:endParaRPr spc="-10" dirty="0"/>
          </a:p>
          <a:p>
            <a:pPr marL="840740">
              <a:lnSpc>
                <a:spcPct val="100000"/>
              </a:lnSpc>
            </a:pPr>
            <a:r>
              <a:rPr dirty="0"/>
              <a:t>R</a:t>
            </a:r>
            <a:r>
              <a:rPr spc="-20" dirty="0"/>
              <a:t> </a:t>
            </a:r>
            <a:r>
              <a:rPr dirty="0"/>
              <a:t>CE</a:t>
            </a:r>
            <a:r>
              <a:rPr spc="-20" dirty="0"/>
              <a:t> </a:t>
            </a:r>
            <a:r>
              <a:rPr spc="-10" dirty="0"/>
              <a:t>N°1907/90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77424" y="2431794"/>
            <a:ext cx="8281034" cy="45161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390525" indent="-342900">
              <a:lnSpc>
                <a:spcPct val="80000"/>
              </a:lnSpc>
              <a:spcBef>
                <a:spcPts val="62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2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poule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en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coquille,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propres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à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200" dirty="0">
                <a:latin typeface="Tahoma" panose="020B0604030504040204"/>
                <a:cs typeface="Tahoma" panose="020B0604030504040204"/>
              </a:rPr>
              <a:t>consommation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en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l’état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ou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à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l’utilisation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par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industriels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2200" dirty="0">
                <a:latin typeface="Tahoma" panose="020B0604030504040204"/>
                <a:cs typeface="Tahoma" panose="020B0604030504040204"/>
              </a:rPr>
              <a:t>l’alimentation</a:t>
            </a:r>
            <a:r>
              <a:rPr sz="22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humaine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841500">
              <a:lnSpc>
                <a:spcPts val="2615"/>
              </a:lnSpc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→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catégorie</a:t>
            </a:r>
            <a:r>
              <a:rPr sz="22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spc="-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et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B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5600" marR="189865" indent="-342900">
              <a:lnSpc>
                <a:spcPct val="80000"/>
              </a:lnSpc>
              <a:spcBef>
                <a:spcPts val="54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2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2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industriels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2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poule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en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coquille,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autres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que </a:t>
            </a:r>
            <a:r>
              <a:rPr sz="2200" dirty="0">
                <a:latin typeface="Tahoma" panose="020B0604030504040204"/>
                <a:cs typeface="Tahoma" panose="020B0604030504040204"/>
              </a:rPr>
              <a:t>ceux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visés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par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la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définition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précédente,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y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compris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œufs </a:t>
            </a:r>
            <a:r>
              <a:rPr sz="2200" dirty="0">
                <a:latin typeface="Tahoma" panose="020B0604030504040204"/>
                <a:cs typeface="Tahoma" panose="020B0604030504040204"/>
              </a:rPr>
              <a:t>cassés,</a:t>
            </a:r>
            <a:r>
              <a:rPr sz="2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couvés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mais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à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l’exclusion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cuits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4965" marR="1002665" indent="-342900">
              <a:lnSpc>
                <a:spcPct val="80000"/>
              </a:lnSpc>
              <a:spcBef>
                <a:spcPts val="53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2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2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couver</a:t>
            </a:r>
            <a:r>
              <a:rPr sz="22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destinés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à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la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production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poussins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2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2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couvés</a:t>
            </a:r>
            <a:r>
              <a:rPr sz="22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2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à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partir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leur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mise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en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incubation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4965" marR="154305" indent="-342900">
              <a:lnSpc>
                <a:spcPct val="80000"/>
              </a:lnSpc>
              <a:spcBef>
                <a:spcPts val="53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2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cassés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2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présentant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des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défauts</a:t>
            </a:r>
            <a:r>
              <a:rPr sz="2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la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et </a:t>
            </a:r>
            <a:r>
              <a:rPr sz="2200" dirty="0">
                <a:latin typeface="Tahoma" panose="020B0604030504040204"/>
                <a:cs typeface="Tahoma" panose="020B0604030504040204"/>
              </a:rPr>
              <a:t>des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membranes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entraînant</a:t>
            </a:r>
            <a:r>
              <a:rPr sz="22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l’exposition</a:t>
            </a:r>
            <a:r>
              <a:rPr sz="22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leur</a:t>
            </a:r>
            <a:r>
              <a:rPr sz="22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contenu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ct val="80000"/>
              </a:lnSpc>
              <a:spcBef>
                <a:spcPts val="52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2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fêlés</a:t>
            </a:r>
            <a:r>
              <a:rPr sz="22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2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les</a:t>
            </a:r>
            <a:r>
              <a:rPr sz="2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œufs</a:t>
            </a:r>
            <a:r>
              <a:rPr sz="2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dont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la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coquille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est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abîmée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mais</a:t>
            </a:r>
            <a:r>
              <a:rPr sz="2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qui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 ne </a:t>
            </a:r>
            <a:r>
              <a:rPr sz="2200" dirty="0">
                <a:latin typeface="Tahoma" panose="020B0604030504040204"/>
                <a:cs typeface="Tahoma" panose="020B0604030504040204"/>
              </a:rPr>
              <a:t>présente</a:t>
            </a:r>
            <a:r>
              <a:rPr sz="2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pas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solution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de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continuité,</a:t>
            </a:r>
            <a:r>
              <a:rPr sz="2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sans</a:t>
            </a:r>
            <a:r>
              <a:rPr sz="2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latin typeface="Tahoma" panose="020B0604030504040204"/>
                <a:cs typeface="Tahoma" panose="020B0604030504040204"/>
              </a:rPr>
              <a:t>rupture</a:t>
            </a:r>
            <a:r>
              <a:rPr sz="2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2200" spc="-10" dirty="0">
                <a:latin typeface="Tahoma" panose="020B0604030504040204"/>
                <a:cs typeface="Tahoma" panose="020B0604030504040204"/>
              </a:rPr>
              <a:t>membrane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Circuit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commercialisation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463941" y="2091943"/>
            <a:ext cx="8184515" cy="46894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225425" indent="-342900">
              <a:lnSpc>
                <a:spcPct val="80000"/>
              </a:lnSpc>
              <a:spcBef>
                <a:spcPts val="6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Pour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être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remis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tiers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avant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leur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remise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au </a:t>
            </a:r>
            <a:r>
              <a:rPr sz="2400" dirty="0">
                <a:latin typeface="Tahoma" panose="020B0604030504040204"/>
                <a:cs typeface="Tahoma" panose="020B0604030504040204"/>
              </a:rPr>
              <a:t>consommateur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final,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doivent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être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traités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un </a:t>
            </a:r>
            <a:r>
              <a:rPr sz="2800" spc="19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centre</a:t>
            </a:r>
            <a:r>
              <a:rPr sz="28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204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d’emballage</a:t>
            </a:r>
            <a:r>
              <a:rPr sz="28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18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agréé</a:t>
            </a:r>
            <a:r>
              <a:rPr sz="2800" spc="-1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pour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y</a:t>
            </a:r>
            <a:r>
              <a:rPr sz="24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être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classés,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marqués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et</a:t>
            </a:r>
            <a:r>
              <a:rPr sz="24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emballés</a:t>
            </a:r>
            <a:r>
              <a:rPr sz="24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dans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emballages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identifiés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297815" indent="-342900">
              <a:lnSpc>
                <a:spcPct val="80000"/>
              </a:lnSpc>
              <a:spcBef>
                <a:spcPts val="56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Cas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particulier: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remise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directe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producteur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primaire </a:t>
            </a:r>
            <a:r>
              <a:rPr sz="2400" dirty="0">
                <a:latin typeface="Tahoma" panose="020B0604030504040204"/>
                <a:cs typeface="Tahoma" panose="020B0604030504040204"/>
              </a:rPr>
              <a:t>au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consommateur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final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pour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ses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besoins personnels: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ts val="238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sur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site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production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par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colportage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sur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marchés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publics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locaux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5600" marR="5080" indent="-343535">
              <a:lnSpc>
                <a:spcPct val="80000"/>
              </a:lnSpc>
              <a:spcBef>
                <a:spcPts val="58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Collecteur:</a:t>
            </a:r>
            <a:r>
              <a:rPr sz="24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collecte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auprès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d’un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producteur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pour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livrer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ts val="238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à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un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centre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d’emballage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à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l’industrie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marR="854710" lvl="1" indent="-287020">
              <a:lnSpc>
                <a:spcPct val="80000"/>
              </a:lnSpc>
              <a:spcBef>
                <a:spcPts val="48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sur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un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marché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dont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l’accès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est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réservé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aux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grossistes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dont </a:t>
            </a:r>
            <a:r>
              <a:rPr sz="2000" dirty="0">
                <a:latin typeface="Tahoma" panose="020B0604030504040204"/>
                <a:cs typeface="Tahoma" panose="020B0604030504040204"/>
              </a:rPr>
              <a:t>l’entreprise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est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agrée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comme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centre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d’emballage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0506" rIns="0" bIns="0" rtlCol="0">
            <a:spAutoFit/>
          </a:bodyPr>
          <a:lstStyle/>
          <a:p>
            <a:pPr marL="1212850" marR="1034415" indent="-342900">
              <a:lnSpc>
                <a:spcPts val="2690"/>
              </a:lnSpc>
              <a:spcBef>
                <a:spcPts val="74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dirty="0"/>
              <a:t>années</a:t>
            </a:r>
            <a:r>
              <a:rPr spc="-55" dirty="0"/>
              <a:t> </a:t>
            </a:r>
            <a:r>
              <a:rPr dirty="0"/>
              <a:t>50</a:t>
            </a:r>
            <a:r>
              <a:rPr spc="-60" dirty="0"/>
              <a:t> </a:t>
            </a:r>
            <a:r>
              <a:rPr dirty="0"/>
              <a:t>:</a:t>
            </a:r>
            <a:r>
              <a:rPr spc="-60" dirty="0"/>
              <a:t> </a:t>
            </a:r>
            <a:r>
              <a:rPr dirty="0"/>
              <a:t>l’aviculture</a:t>
            </a:r>
            <a:r>
              <a:rPr spc="-50" dirty="0"/>
              <a:t> </a:t>
            </a:r>
            <a:r>
              <a:rPr dirty="0"/>
              <a:t>prend</a:t>
            </a:r>
            <a:r>
              <a:rPr spc="-55" dirty="0"/>
              <a:t> </a:t>
            </a:r>
            <a:r>
              <a:rPr dirty="0"/>
              <a:t>un</a:t>
            </a:r>
            <a:r>
              <a:rPr spc="-55" dirty="0"/>
              <a:t> </a:t>
            </a:r>
            <a:r>
              <a:rPr spc="-10" dirty="0"/>
              <a:t>essor industriel</a:t>
            </a:r>
            <a:endParaRPr spc="-10" dirty="0"/>
          </a:p>
          <a:p>
            <a:pPr marL="1212850" marR="55880" indent="-342900">
              <a:lnSpc>
                <a:spcPct val="80000"/>
              </a:lnSpc>
              <a:spcBef>
                <a:spcPts val="69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dirty="0"/>
              <a:t>tendance</a:t>
            </a:r>
            <a:r>
              <a:rPr spc="-65" dirty="0"/>
              <a:t> </a:t>
            </a:r>
            <a:r>
              <a:rPr dirty="0"/>
              <a:t>à</a:t>
            </a:r>
            <a:r>
              <a:rPr spc="-65" dirty="0"/>
              <a:t> </a:t>
            </a:r>
            <a:r>
              <a:rPr dirty="0"/>
              <a:t>la</a:t>
            </a:r>
            <a:r>
              <a:rPr spc="-65" dirty="0"/>
              <a:t> </a:t>
            </a:r>
            <a:r>
              <a:rPr dirty="0"/>
              <a:t>baisse</a:t>
            </a:r>
            <a:r>
              <a:rPr spc="-60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consommation</a:t>
            </a:r>
            <a:r>
              <a:rPr spc="-65" dirty="0"/>
              <a:t> </a:t>
            </a:r>
            <a:r>
              <a:rPr spc="-10" dirty="0"/>
              <a:t>totale </a:t>
            </a:r>
            <a:r>
              <a:rPr dirty="0"/>
              <a:t>des</a:t>
            </a:r>
            <a:r>
              <a:rPr spc="-65" dirty="0"/>
              <a:t> </a:t>
            </a:r>
            <a:r>
              <a:rPr dirty="0"/>
              <a:t>œufs</a:t>
            </a:r>
            <a:r>
              <a:rPr spc="-50" dirty="0"/>
              <a:t> </a:t>
            </a:r>
            <a:r>
              <a:rPr dirty="0"/>
              <a:t>dans</a:t>
            </a:r>
            <a:r>
              <a:rPr spc="-60" dirty="0"/>
              <a:t> </a:t>
            </a:r>
            <a:r>
              <a:rPr dirty="0"/>
              <a:t>les</a:t>
            </a:r>
            <a:r>
              <a:rPr spc="-60" dirty="0"/>
              <a:t> </a:t>
            </a:r>
            <a:r>
              <a:rPr dirty="0"/>
              <a:t>pays</a:t>
            </a:r>
            <a:r>
              <a:rPr spc="-60" dirty="0"/>
              <a:t> </a:t>
            </a:r>
            <a:r>
              <a:rPr dirty="0"/>
              <a:t>occidentaux</a:t>
            </a:r>
            <a:r>
              <a:rPr spc="-55" dirty="0"/>
              <a:t> </a:t>
            </a:r>
            <a:r>
              <a:rPr spc="-10" dirty="0"/>
              <a:t>enrayée </a:t>
            </a:r>
            <a:r>
              <a:rPr dirty="0"/>
              <a:t>par</a:t>
            </a:r>
            <a:r>
              <a:rPr spc="-100" dirty="0"/>
              <a:t> </a:t>
            </a:r>
            <a:r>
              <a:rPr dirty="0"/>
              <a:t>le</a:t>
            </a:r>
            <a:r>
              <a:rPr spc="-100" dirty="0"/>
              <a:t> </a:t>
            </a:r>
            <a:r>
              <a:rPr dirty="0"/>
              <a:t>développement</a:t>
            </a:r>
            <a:r>
              <a:rPr spc="-95" dirty="0"/>
              <a:t> </a:t>
            </a:r>
            <a:r>
              <a:rPr dirty="0"/>
              <a:t>spectaculaire</a:t>
            </a:r>
            <a:r>
              <a:rPr spc="-100" dirty="0"/>
              <a:t> </a:t>
            </a:r>
            <a:r>
              <a:rPr spc="-25" dirty="0"/>
              <a:t>des </a:t>
            </a:r>
            <a:r>
              <a:rPr spc="-10" dirty="0"/>
              <a:t>ovoproduits</a:t>
            </a:r>
            <a:endParaRPr spc="-10" dirty="0"/>
          </a:p>
          <a:p>
            <a:pPr marL="1212850" indent="-342265">
              <a:lnSpc>
                <a:spcPts val="3355"/>
              </a:lnSpc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dirty="0">
                <a:solidFill>
                  <a:srgbClr val="323299"/>
                </a:solidFill>
              </a:rPr>
              <a:t>Intérêt</a:t>
            </a:r>
            <a:r>
              <a:rPr spc="-50" dirty="0">
                <a:solidFill>
                  <a:srgbClr val="323299"/>
                </a:solidFill>
              </a:rPr>
              <a:t> </a:t>
            </a:r>
            <a:r>
              <a:rPr dirty="0">
                <a:solidFill>
                  <a:srgbClr val="323299"/>
                </a:solidFill>
              </a:rPr>
              <a:t>de</a:t>
            </a:r>
            <a:r>
              <a:rPr spc="-50" dirty="0">
                <a:solidFill>
                  <a:srgbClr val="323299"/>
                </a:solidFill>
              </a:rPr>
              <a:t> </a:t>
            </a:r>
            <a:r>
              <a:rPr dirty="0">
                <a:solidFill>
                  <a:srgbClr val="323299"/>
                </a:solidFill>
              </a:rPr>
              <a:t>l’étude</a:t>
            </a:r>
            <a:r>
              <a:rPr spc="-50" dirty="0">
                <a:solidFill>
                  <a:srgbClr val="323299"/>
                </a:solidFill>
              </a:rPr>
              <a:t> </a:t>
            </a:r>
            <a:r>
              <a:rPr dirty="0">
                <a:solidFill>
                  <a:srgbClr val="323299"/>
                </a:solidFill>
              </a:rPr>
              <a:t>de</a:t>
            </a:r>
            <a:r>
              <a:rPr spc="-50" dirty="0">
                <a:solidFill>
                  <a:srgbClr val="323299"/>
                </a:solidFill>
              </a:rPr>
              <a:t> </a:t>
            </a:r>
            <a:r>
              <a:rPr dirty="0">
                <a:solidFill>
                  <a:srgbClr val="323299"/>
                </a:solidFill>
              </a:rPr>
              <a:t>la</a:t>
            </a:r>
            <a:r>
              <a:rPr spc="-55" dirty="0">
                <a:solidFill>
                  <a:srgbClr val="323299"/>
                </a:solidFill>
              </a:rPr>
              <a:t> </a:t>
            </a:r>
            <a:r>
              <a:rPr dirty="0">
                <a:solidFill>
                  <a:srgbClr val="323299"/>
                </a:solidFill>
              </a:rPr>
              <a:t>filière</a:t>
            </a:r>
            <a:r>
              <a:rPr spc="-45" dirty="0">
                <a:solidFill>
                  <a:srgbClr val="323299"/>
                </a:solidFill>
              </a:rPr>
              <a:t> </a:t>
            </a:r>
            <a:r>
              <a:rPr sz="2400" spc="-10" dirty="0">
                <a:solidFill>
                  <a:srgbClr val="323299"/>
                </a:solidFill>
              </a:rPr>
              <a:t>Oeuf/ovoproduits</a:t>
            </a:r>
            <a:r>
              <a:rPr spc="-10" dirty="0">
                <a:solidFill>
                  <a:srgbClr val="323299"/>
                </a:solidFill>
              </a:rPr>
              <a:t>:</a:t>
            </a:r>
            <a:endParaRPr sz="2400"/>
          </a:p>
          <a:p>
            <a:pPr marL="1614170" lvl="1" indent="-287020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1614170" algn="l"/>
              </a:tabLst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économique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614170" lvl="1" indent="-287020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1614170" algn="l"/>
              </a:tabLst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technologique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614170" lvl="1" indent="-287020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1614170" algn="l"/>
              </a:tabLst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sanitaire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318008"/>
            <a:ext cx="70294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Equipement</a:t>
            </a:r>
            <a:r>
              <a:rPr sz="4000" spc="-114" dirty="0"/>
              <a:t> </a:t>
            </a:r>
            <a:r>
              <a:rPr sz="4000" dirty="0"/>
              <a:t>technique</a:t>
            </a:r>
            <a:r>
              <a:rPr sz="4000" spc="-114" dirty="0"/>
              <a:t> </a:t>
            </a:r>
            <a:r>
              <a:rPr sz="4000" spc="-25" dirty="0"/>
              <a:t>des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285" dirty="0"/>
              <a:t>centres</a:t>
            </a:r>
            <a:r>
              <a:rPr sz="4000" spc="-80" dirty="0"/>
              <a:t> </a:t>
            </a:r>
            <a:r>
              <a:rPr sz="4000" spc="295" dirty="0"/>
              <a:t>d’emballage</a:t>
            </a:r>
            <a:r>
              <a:rPr sz="4000" spc="-70" dirty="0"/>
              <a:t> </a:t>
            </a:r>
            <a:r>
              <a:rPr sz="4000" spc="265" dirty="0"/>
              <a:t>agréés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53500" y="1538731"/>
            <a:ext cx="7508240" cy="1673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pour</a:t>
            </a:r>
            <a:r>
              <a:rPr sz="2800" spc="-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classer,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marquer,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emballer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2800" spc="-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5600" marR="5080" indent="-343535">
              <a:lnSpc>
                <a:spcPts val="2160"/>
              </a:lnSpc>
              <a:spcBef>
                <a:spcPts val="269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installation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appropriée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pour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mirage</a:t>
            </a:r>
            <a:r>
              <a:rPr sz="20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1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en</a:t>
            </a:r>
            <a:r>
              <a:rPr sz="20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1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continu</a:t>
            </a:r>
            <a:r>
              <a:rPr sz="2000" spc="120" dirty="0">
                <a:latin typeface="Tahoma" panose="020B0604030504040204"/>
                <a:cs typeface="Tahoma" panose="020B0604030504040204"/>
              </a:rPr>
              <a:t>,</a:t>
            </a:r>
            <a:r>
              <a:rPr sz="20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permettant </a:t>
            </a:r>
            <a:r>
              <a:rPr sz="2000" dirty="0">
                <a:latin typeface="Tahoma" panose="020B0604030504040204"/>
                <a:cs typeface="Tahoma" panose="020B0604030504040204"/>
              </a:rPr>
              <a:t>d’examiner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individuellement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qualité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chaque</a:t>
            </a:r>
            <a:r>
              <a:rPr sz="20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œuf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1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un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dispositif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d’appréciation</a:t>
            </a:r>
            <a:r>
              <a:rPr sz="20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20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0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1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chambre</a:t>
            </a:r>
            <a:r>
              <a:rPr sz="20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1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0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1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air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25527" y="3561588"/>
            <a:ext cx="3596640" cy="34869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9662" y="3561588"/>
            <a:ext cx="4643628" cy="34960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318008"/>
            <a:ext cx="70294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Equipement</a:t>
            </a:r>
            <a:r>
              <a:rPr sz="4000" spc="-114" dirty="0"/>
              <a:t> </a:t>
            </a:r>
            <a:r>
              <a:rPr sz="4000" dirty="0"/>
              <a:t>technique</a:t>
            </a:r>
            <a:r>
              <a:rPr sz="4000" spc="-114" dirty="0"/>
              <a:t> </a:t>
            </a:r>
            <a:r>
              <a:rPr sz="4000" spc="-25" dirty="0"/>
              <a:t>des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285" dirty="0"/>
              <a:t>centres</a:t>
            </a:r>
            <a:r>
              <a:rPr sz="4000" spc="-80" dirty="0"/>
              <a:t> </a:t>
            </a:r>
            <a:r>
              <a:rPr sz="4000" spc="295" dirty="0"/>
              <a:t>d’emballage</a:t>
            </a:r>
            <a:r>
              <a:rPr sz="4000" spc="-70" dirty="0"/>
              <a:t> </a:t>
            </a:r>
            <a:r>
              <a:rPr sz="4000" spc="265" dirty="0"/>
              <a:t>agréés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53500" y="1538731"/>
            <a:ext cx="7543165" cy="443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pour</a:t>
            </a:r>
            <a:r>
              <a:rPr sz="2800" spc="-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classer,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marquer,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emballer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2800" spc="-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marR="96520" indent="-342900">
              <a:lnSpc>
                <a:spcPct val="90000"/>
              </a:lnSpc>
              <a:spcBef>
                <a:spcPts val="265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installation</a:t>
            </a:r>
            <a:r>
              <a:rPr sz="2400" spc="-4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appropriée</a:t>
            </a:r>
            <a:r>
              <a:rPr sz="2400" spc="-3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pour</a:t>
            </a:r>
            <a:r>
              <a:rPr sz="2400" spc="-3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le</a:t>
            </a:r>
            <a:r>
              <a:rPr sz="2400" spc="-3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8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mirage</a:t>
            </a:r>
            <a:r>
              <a:rPr sz="2400" spc="-6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6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en</a:t>
            </a:r>
            <a:r>
              <a:rPr sz="2400" spc="-8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4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continu,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permettant</a:t>
            </a:r>
            <a:r>
              <a:rPr sz="2400" spc="-6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d’examiner</a:t>
            </a:r>
            <a:r>
              <a:rPr sz="2400" spc="-4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individuellement</a:t>
            </a:r>
            <a:r>
              <a:rPr sz="2400" spc="-4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400" spc="-5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qualité</a:t>
            </a:r>
            <a:r>
              <a:rPr sz="2400" spc="-6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chaque</a:t>
            </a:r>
            <a:r>
              <a:rPr sz="2400" spc="-2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œuf</a:t>
            </a:r>
            <a:r>
              <a:rPr sz="2400" spc="-1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(automatisé)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un</a:t>
            </a:r>
            <a:r>
              <a:rPr sz="2400" spc="-2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dispositif</a:t>
            </a:r>
            <a:r>
              <a:rPr sz="2400" spc="-2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d’appréciation</a:t>
            </a:r>
            <a:r>
              <a:rPr sz="2400" spc="-2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400" spc="-3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7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chambre</a:t>
            </a:r>
            <a:r>
              <a:rPr sz="2400" spc="-85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6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400" spc="-6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40" dirty="0">
                <a:solidFill>
                  <a:srgbClr val="969696"/>
                </a:solidFill>
                <a:latin typeface="Tahoma" panose="020B0604030504040204"/>
                <a:cs typeface="Tahoma" panose="020B0604030504040204"/>
              </a:rPr>
              <a:t>air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2735"/>
              </a:lnSpc>
              <a:spcBef>
                <a:spcPts val="28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équipement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pour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classement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par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2735"/>
              </a:lnSpc>
            </a:pPr>
            <a:r>
              <a:rPr sz="2400" spc="1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catégorie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poids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ts val="2580"/>
              </a:lnSpc>
              <a:spcBef>
                <a:spcPts val="62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Donc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plusieurs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balances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homologuées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pour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le </a:t>
            </a:r>
            <a:r>
              <a:rPr sz="2400" dirty="0">
                <a:latin typeface="Tahoma" panose="020B0604030504040204"/>
                <a:cs typeface="Tahoma" panose="020B0604030504040204"/>
              </a:rPr>
              <a:t>pesage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œufs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5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dispositif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pour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l’estampillage</a:t>
            </a:r>
            <a:r>
              <a:rPr sz="24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des</a:t>
            </a:r>
            <a:r>
              <a:rPr sz="240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système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40" dirty="0">
                <a:latin typeface="Tahoma" panose="020B0604030504040204"/>
                <a:cs typeface="Tahoma" panose="020B0604030504040204"/>
              </a:rPr>
              <a:t>d’</a:t>
            </a:r>
            <a:r>
              <a:rPr sz="2400" spc="1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emballage</a:t>
            </a:r>
            <a:r>
              <a:rPr sz="24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évidemment…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74073" y="2055875"/>
            <a:ext cx="8752325" cy="51511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900" y="567943"/>
            <a:ext cx="83381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3460" marR="5080" indent="-100139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Schéma</a:t>
            </a:r>
            <a:r>
              <a:rPr sz="4000" spc="-80" dirty="0"/>
              <a:t> </a:t>
            </a:r>
            <a:r>
              <a:rPr sz="4000" dirty="0"/>
              <a:t>des</a:t>
            </a:r>
            <a:r>
              <a:rPr sz="4000" spc="-70" dirty="0"/>
              <a:t> </a:t>
            </a:r>
            <a:r>
              <a:rPr sz="4000" dirty="0"/>
              <a:t>circuits</a:t>
            </a:r>
            <a:r>
              <a:rPr sz="4000" spc="-80" dirty="0"/>
              <a:t> </a:t>
            </a:r>
            <a:r>
              <a:rPr sz="4000" dirty="0"/>
              <a:t>autorisés</a:t>
            </a:r>
            <a:r>
              <a:rPr sz="4000" spc="-80" dirty="0"/>
              <a:t> </a:t>
            </a:r>
            <a:r>
              <a:rPr sz="4000" dirty="0"/>
              <a:t>pour</a:t>
            </a:r>
            <a:r>
              <a:rPr sz="4000" spc="-85" dirty="0"/>
              <a:t> </a:t>
            </a:r>
            <a:r>
              <a:rPr sz="4000" spc="-25" dirty="0"/>
              <a:t>la </a:t>
            </a:r>
            <a:r>
              <a:rPr sz="4000" dirty="0"/>
              <a:t>commercialisation</a:t>
            </a:r>
            <a:r>
              <a:rPr sz="4000" spc="-140" dirty="0"/>
              <a:t> </a:t>
            </a:r>
            <a:r>
              <a:rPr sz="4000" dirty="0"/>
              <a:t>des</a:t>
            </a:r>
            <a:r>
              <a:rPr sz="4000" spc="-140" dirty="0"/>
              <a:t> </a:t>
            </a:r>
            <a:r>
              <a:rPr sz="4000" spc="-10" dirty="0"/>
              <a:t>oeufs</a:t>
            </a:r>
            <a:endParaRPr sz="4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22807"/>
            <a:ext cx="5181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50" algn="l"/>
              </a:tabLst>
            </a:pPr>
            <a:r>
              <a:rPr dirty="0"/>
              <a:t>Oeufs</a:t>
            </a:r>
            <a:r>
              <a:rPr spc="-3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catégorie</a:t>
            </a:r>
            <a:r>
              <a:rPr dirty="0"/>
              <a:t>	</a:t>
            </a:r>
            <a:r>
              <a:rPr spc="-50" dirty="0"/>
              <a:t>A</a:t>
            </a:r>
            <a:endParaRPr spc="-5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2873" y="2250376"/>
          <a:ext cx="8736965" cy="4825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415"/>
                <a:gridCol w="6327775"/>
              </a:tblGrid>
              <a:tr h="68516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Coquille</a:t>
                      </a:r>
                      <a:r>
                        <a:rPr sz="2000" spc="-3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et</a:t>
                      </a:r>
                      <a:r>
                        <a:rPr sz="2000" spc="-3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cuticule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Normales,</a:t>
                      </a:r>
                      <a:r>
                        <a:rPr sz="2000" spc="-6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propres,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intactes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Chambre</a:t>
                      </a:r>
                      <a:r>
                        <a:rPr sz="2000" spc="-3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à</a:t>
                      </a:r>
                      <a:r>
                        <a:rPr sz="2000" spc="-2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air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h</a:t>
                      </a:r>
                      <a:r>
                        <a:rPr sz="20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≤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6mm</a:t>
                      </a:r>
                      <a:r>
                        <a:rPr sz="20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et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 immobile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h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≤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4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mm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pour</a:t>
                      </a:r>
                      <a:r>
                        <a:rPr sz="2000" spc="-1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les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œufs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«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extra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»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23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Blanc</a:t>
                      </a:r>
                      <a:r>
                        <a:rPr sz="2000" spc="-3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d’oeuf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832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Clair,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limpide,</a:t>
                      </a:r>
                      <a:r>
                        <a:rPr sz="2000" spc="-5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consistance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gélatineuse,</a:t>
                      </a:r>
                      <a:r>
                        <a:rPr sz="20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exempt</a:t>
                      </a:r>
                      <a:r>
                        <a:rPr sz="2000" spc="-5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de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corps</a:t>
                      </a:r>
                      <a:r>
                        <a:rPr sz="20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étranger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toute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nature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73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Jaune</a:t>
                      </a:r>
                      <a:r>
                        <a:rPr sz="2000" spc="-3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d’oeuf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3030" indent="-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Visible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au</a:t>
                      </a:r>
                      <a:r>
                        <a:rPr sz="20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mirage</a:t>
                      </a:r>
                      <a:r>
                        <a:rPr sz="2000" spc="-5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sous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forme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d’ombre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seulement,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20" dirty="0">
                          <a:latin typeface="Tahoma" panose="020B0604030504040204"/>
                          <a:cs typeface="Tahoma" panose="020B0604030504040204"/>
                        </a:rPr>
                        <a:t>sans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contour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apparent,</a:t>
                      </a:r>
                      <a:r>
                        <a:rPr sz="20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ne</a:t>
                      </a:r>
                      <a:r>
                        <a:rPr sz="2000" spc="-6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s’écartant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pas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sensiblement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50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la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position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centrale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en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cas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rotation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l’œuf,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exempt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corps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étranger</a:t>
                      </a:r>
                      <a:r>
                        <a:rPr sz="20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toute</a:t>
                      </a:r>
                      <a:r>
                        <a:rPr sz="20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nature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Tache</a:t>
                      </a:r>
                      <a:r>
                        <a:rPr sz="2000" spc="-3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germinative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Développement</a:t>
                      </a:r>
                      <a:r>
                        <a:rPr sz="2000" spc="-11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imperceptible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Odeur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Exempts</a:t>
                      </a:r>
                      <a:r>
                        <a:rPr sz="2000" spc="-6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d’odeurs</a:t>
                      </a:r>
                      <a:r>
                        <a:rPr sz="2000" spc="-7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étrangères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22807"/>
            <a:ext cx="5181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50" algn="l"/>
              </a:tabLst>
            </a:pPr>
            <a:r>
              <a:rPr dirty="0"/>
              <a:t>Oeufs</a:t>
            </a:r>
            <a:r>
              <a:rPr spc="-3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catégorie</a:t>
            </a:r>
            <a:r>
              <a:rPr dirty="0"/>
              <a:t>	</a:t>
            </a:r>
            <a:r>
              <a:rPr spc="-50" dirty="0"/>
              <a:t>A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608721" y="2227652"/>
            <a:ext cx="7819390" cy="43992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Autres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critères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classement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dans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catégorie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A: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marR="132080" lvl="1" indent="-287020">
              <a:lnSpc>
                <a:spcPts val="2160"/>
              </a:lnSpc>
              <a:spcBef>
                <a:spcPts val="515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Œufs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ne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devant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être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ni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lavés</a:t>
            </a:r>
            <a:r>
              <a:rPr sz="2000" dirty="0">
                <a:latin typeface="Tahoma" panose="020B0604030504040204"/>
                <a:cs typeface="Tahoma" panose="020B0604030504040204"/>
              </a:rPr>
              <a:t>,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ni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nettoyés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quelque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manière </a:t>
            </a:r>
            <a:r>
              <a:rPr sz="2000" dirty="0">
                <a:latin typeface="Tahoma" panose="020B0604030504040204"/>
                <a:cs typeface="Tahoma" panose="020B0604030504040204"/>
              </a:rPr>
              <a:t>avant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après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leur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classement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marR="5080" lvl="1" indent="-28702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Œufs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ne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devant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subir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aucun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traitement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conservation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ni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être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réfrigérés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dans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locaux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installations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dans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lesquels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000" dirty="0">
                <a:latin typeface="Tahoma" panose="020B0604030504040204"/>
                <a:cs typeface="Tahoma" panose="020B0604030504040204"/>
              </a:rPr>
              <a:t>température</a:t>
            </a:r>
            <a:r>
              <a:rPr sz="20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est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maintenue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artificiellement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au</a:t>
            </a:r>
            <a:r>
              <a:rPr sz="20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dessous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5°C.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marR="555625" lvl="1" indent="-28702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Œufs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recueillis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tous</a:t>
            </a:r>
            <a:r>
              <a:rPr sz="20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jours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ouvrables</a:t>
            </a:r>
            <a:r>
              <a:rPr sz="20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ou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une</a:t>
            </a:r>
            <a:r>
              <a:rPr sz="20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fois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par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semaine</a:t>
            </a:r>
            <a:r>
              <a:rPr sz="20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si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température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ambiante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est</a:t>
            </a:r>
            <a:r>
              <a:rPr sz="20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inférieure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18°C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.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lvl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/>
              <a:buChar char=""/>
            </a:pPr>
            <a:endParaRPr sz="20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Synonymes: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première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qualité,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«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frais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»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880"/>
              </a:spcBef>
              <a:buClr>
                <a:srgbClr val="3232CC"/>
              </a:buClr>
              <a:buFont typeface="Wingdings" panose="05000000000000000000"/>
              <a:buChar char=""/>
            </a:pP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86360" indent="-343535">
              <a:lnSpc>
                <a:spcPts val="2580"/>
              </a:lnSpc>
              <a:spcBef>
                <a:spcPts val="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Comprend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garantis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extra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frais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œufs </a:t>
            </a:r>
            <a:r>
              <a:rPr sz="2400" dirty="0">
                <a:latin typeface="Tahoma" panose="020B0604030504040204"/>
                <a:cs typeface="Tahoma" panose="020B0604030504040204"/>
              </a:rPr>
              <a:t>qu’il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est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prévu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d’estampiller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avec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date</a:t>
            </a:r>
            <a:r>
              <a:rPr sz="24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ponte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Œufs</a:t>
            </a:r>
            <a:r>
              <a:rPr spc="-6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catégorie</a:t>
            </a:r>
            <a:r>
              <a:rPr spc="-55" dirty="0"/>
              <a:t> </a:t>
            </a:r>
            <a:r>
              <a:rPr spc="-50" dirty="0"/>
              <a:t>A </a:t>
            </a:r>
            <a:r>
              <a:rPr dirty="0"/>
              <a:t>catégories</a:t>
            </a:r>
            <a:r>
              <a:rPr spc="-80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/>
              <a:t>poids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74073" y="1952243"/>
            <a:ext cx="9143993" cy="41407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22807"/>
            <a:ext cx="701611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74850" algn="l"/>
              </a:tabLst>
            </a:pPr>
            <a:r>
              <a:rPr spc="-10" dirty="0"/>
              <a:t>Marché</a:t>
            </a:r>
            <a:r>
              <a:rPr dirty="0"/>
              <a:t>	de</a:t>
            </a:r>
            <a:r>
              <a:rPr spc="-35" dirty="0"/>
              <a:t> </a:t>
            </a:r>
            <a:r>
              <a:rPr dirty="0"/>
              <a:t>l’œuf</a:t>
            </a:r>
            <a:r>
              <a:rPr spc="-3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spc="-10" dirty="0"/>
              <a:t>coquille: </a:t>
            </a:r>
            <a:r>
              <a:rPr dirty="0"/>
              <a:t>CA</a:t>
            </a:r>
            <a:r>
              <a:rPr spc="-30" dirty="0"/>
              <a:t> </a:t>
            </a:r>
            <a:r>
              <a:rPr dirty="0"/>
              <a:t>en</a:t>
            </a:r>
            <a:r>
              <a:rPr spc="-40" dirty="0"/>
              <a:t> </a:t>
            </a:r>
            <a:r>
              <a:rPr dirty="0"/>
              <a:t>grandes</a:t>
            </a:r>
            <a:r>
              <a:rPr spc="-40" dirty="0"/>
              <a:t> </a:t>
            </a:r>
            <a:r>
              <a:rPr spc="-10" dirty="0"/>
              <a:t>surfaces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72016" y="2055367"/>
            <a:ext cx="6593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«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alternatifs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»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=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1/3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ventes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65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55" dirty="0">
                <a:latin typeface="Tahoma" panose="020B0604030504040204"/>
                <a:cs typeface="Tahoma" panose="020B0604030504040204"/>
              </a:rPr>
              <a:t>valeur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0530" y="2578863"/>
            <a:ext cx="8343900" cy="4526280"/>
            <a:chOff x="850530" y="2578863"/>
            <a:chExt cx="8343900" cy="4526280"/>
          </a:xfrm>
        </p:grpSpPr>
        <p:sp>
          <p:nvSpPr>
            <p:cNvPr id="5" name="object 5"/>
            <p:cNvSpPr/>
            <p:nvPr/>
          </p:nvSpPr>
          <p:spPr>
            <a:xfrm>
              <a:off x="859420" y="2587753"/>
              <a:ext cx="8326120" cy="4508500"/>
            </a:xfrm>
            <a:custGeom>
              <a:avLst/>
              <a:gdLst/>
              <a:ahLst/>
              <a:cxnLst/>
              <a:rect l="l" t="t" r="r" b="b"/>
              <a:pathLst>
                <a:path w="8326120" h="4508500">
                  <a:moveTo>
                    <a:pt x="0" y="0"/>
                  </a:moveTo>
                  <a:lnTo>
                    <a:pt x="8325642" y="0"/>
                  </a:lnTo>
                  <a:lnTo>
                    <a:pt x="8325642" y="4507991"/>
                  </a:lnTo>
                  <a:lnTo>
                    <a:pt x="0" y="4507991"/>
                  </a:lnTo>
                  <a:lnTo>
                    <a:pt x="0" y="0"/>
                  </a:lnTo>
                  <a:close/>
                </a:path>
              </a:pathLst>
            </a:custGeom>
            <a:ln w="17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98141" y="4253483"/>
              <a:ext cx="538480" cy="675640"/>
            </a:xfrm>
            <a:custGeom>
              <a:avLst/>
              <a:gdLst/>
              <a:ahLst/>
              <a:cxnLst/>
              <a:rect l="l" t="t" r="r" b="b"/>
              <a:pathLst>
                <a:path w="538479" h="675639">
                  <a:moveTo>
                    <a:pt x="537971" y="675131"/>
                  </a:moveTo>
                  <a:lnTo>
                    <a:pt x="537971" y="310895"/>
                  </a:lnTo>
                  <a:lnTo>
                    <a:pt x="0" y="0"/>
                  </a:lnTo>
                  <a:lnTo>
                    <a:pt x="0" y="362711"/>
                  </a:lnTo>
                  <a:lnTo>
                    <a:pt x="537971" y="675131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98156" y="4253482"/>
              <a:ext cx="538480" cy="675640"/>
            </a:xfrm>
            <a:custGeom>
              <a:avLst/>
              <a:gdLst/>
              <a:ahLst/>
              <a:cxnLst/>
              <a:rect l="l" t="t" r="r" b="b"/>
              <a:pathLst>
                <a:path w="538479" h="675639">
                  <a:moveTo>
                    <a:pt x="537977" y="310902"/>
                  </a:moveTo>
                  <a:lnTo>
                    <a:pt x="0" y="0"/>
                  </a:lnTo>
                  <a:lnTo>
                    <a:pt x="0" y="362709"/>
                  </a:lnTo>
                  <a:lnTo>
                    <a:pt x="537977" y="675135"/>
                  </a:lnTo>
                  <a:lnTo>
                    <a:pt x="537977" y="310902"/>
                  </a:lnTo>
                  <a:close/>
                </a:path>
              </a:pathLst>
            </a:custGeom>
            <a:ln w="17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98141" y="4218431"/>
              <a:ext cx="538480" cy="346075"/>
            </a:xfrm>
            <a:custGeom>
              <a:avLst/>
              <a:gdLst/>
              <a:ahLst/>
              <a:cxnLst/>
              <a:rect l="l" t="t" r="r" b="b"/>
              <a:pathLst>
                <a:path w="538479" h="346075">
                  <a:moveTo>
                    <a:pt x="537971" y="345947"/>
                  </a:moveTo>
                  <a:lnTo>
                    <a:pt x="537971" y="0"/>
                  </a:lnTo>
                  <a:lnTo>
                    <a:pt x="242315" y="0"/>
                  </a:lnTo>
                  <a:lnTo>
                    <a:pt x="173735" y="16763"/>
                  </a:lnTo>
                  <a:lnTo>
                    <a:pt x="0" y="16763"/>
                  </a:lnTo>
                  <a:lnTo>
                    <a:pt x="537971" y="34594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98156" y="4218436"/>
              <a:ext cx="538480" cy="346075"/>
            </a:xfrm>
            <a:custGeom>
              <a:avLst/>
              <a:gdLst/>
              <a:ahLst/>
              <a:cxnLst/>
              <a:rect l="l" t="t" r="r" b="b"/>
              <a:pathLst>
                <a:path w="538479" h="346075">
                  <a:moveTo>
                    <a:pt x="0" y="16761"/>
                  </a:moveTo>
                  <a:lnTo>
                    <a:pt x="173736" y="16761"/>
                  </a:lnTo>
                  <a:lnTo>
                    <a:pt x="242329" y="0"/>
                  </a:lnTo>
                  <a:lnTo>
                    <a:pt x="537977" y="0"/>
                  </a:lnTo>
                  <a:lnTo>
                    <a:pt x="537977" y="345948"/>
                  </a:lnTo>
                  <a:lnTo>
                    <a:pt x="0" y="16761"/>
                  </a:lnTo>
                  <a:close/>
                </a:path>
              </a:pathLst>
            </a:custGeom>
            <a:ln w="17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11273" y="3941063"/>
              <a:ext cx="347980" cy="277495"/>
            </a:xfrm>
            <a:custGeom>
              <a:avLst/>
              <a:gdLst/>
              <a:ahLst/>
              <a:cxnLst/>
              <a:rect l="l" t="t" r="r" b="b"/>
              <a:pathLst>
                <a:path w="347979" h="277495">
                  <a:moveTo>
                    <a:pt x="0" y="0"/>
                  </a:moveTo>
                  <a:lnTo>
                    <a:pt x="0" y="86867"/>
                  </a:lnTo>
                  <a:lnTo>
                    <a:pt x="347471" y="2773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109850" y="4287011"/>
              <a:ext cx="762000" cy="641985"/>
            </a:xfrm>
            <a:custGeom>
              <a:avLst/>
              <a:gdLst/>
              <a:ahLst/>
              <a:cxnLst/>
              <a:rect l="l" t="t" r="r" b="b"/>
              <a:pathLst>
                <a:path w="762000" h="641985">
                  <a:moveTo>
                    <a:pt x="761999" y="364235"/>
                  </a:moveTo>
                  <a:lnTo>
                    <a:pt x="761999" y="0"/>
                  </a:lnTo>
                  <a:lnTo>
                    <a:pt x="0" y="277367"/>
                  </a:lnTo>
                  <a:lnTo>
                    <a:pt x="0" y="641603"/>
                  </a:lnTo>
                  <a:lnTo>
                    <a:pt x="761999" y="364235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09870" y="4287004"/>
              <a:ext cx="762000" cy="641985"/>
            </a:xfrm>
            <a:custGeom>
              <a:avLst/>
              <a:gdLst/>
              <a:ahLst/>
              <a:cxnLst/>
              <a:rect l="l" t="t" r="r" b="b"/>
              <a:pathLst>
                <a:path w="762000" h="641985">
                  <a:moveTo>
                    <a:pt x="0" y="277380"/>
                  </a:moveTo>
                  <a:lnTo>
                    <a:pt x="761999" y="0"/>
                  </a:lnTo>
                  <a:lnTo>
                    <a:pt x="761999" y="364248"/>
                  </a:lnTo>
                  <a:lnTo>
                    <a:pt x="0" y="641612"/>
                  </a:lnTo>
                  <a:lnTo>
                    <a:pt x="0" y="277380"/>
                  </a:lnTo>
                  <a:close/>
                </a:path>
              </a:pathLst>
            </a:custGeom>
            <a:ln w="17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09850" y="4218431"/>
              <a:ext cx="780415" cy="346075"/>
            </a:xfrm>
            <a:custGeom>
              <a:avLst/>
              <a:gdLst/>
              <a:ahLst/>
              <a:cxnLst/>
              <a:rect l="l" t="t" r="r" b="b"/>
              <a:pathLst>
                <a:path w="780414" h="346075">
                  <a:moveTo>
                    <a:pt x="780287" y="51815"/>
                  </a:moveTo>
                  <a:lnTo>
                    <a:pt x="710183" y="51815"/>
                  </a:lnTo>
                  <a:lnTo>
                    <a:pt x="658367" y="35051"/>
                  </a:lnTo>
                  <a:lnTo>
                    <a:pt x="589787" y="35051"/>
                  </a:lnTo>
                  <a:lnTo>
                    <a:pt x="536447" y="16763"/>
                  </a:lnTo>
                  <a:lnTo>
                    <a:pt x="416051" y="16763"/>
                  </a:lnTo>
                  <a:lnTo>
                    <a:pt x="345947" y="0"/>
                  </a:lnTo>
                  <a:lnTo>
                    <a:pt x="0" y="0"/>
                  </a:lnTo>
                  <a:lnTo>
                    <a:pt x="0" y="345947"/>
                  </a:lnTo>
                  <a:lnTo>
                    <a:pt x="780287" y="51815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09870" y="4218436"/>
              <a:ext cx="780415" cy="346075"/>
            </a:xfrm>
            <a:custGeom>
              <a:avLst/>
              <a:gdLst/>
              <a:ahLst/>
              <a:cxnLst/>
              <a:rect l="l" t="t" r="r" b="b"/>
              <a:pathLst>
                <a:path w="780414" h="346075">
                  <a:moveTo>
                    <a:pt x="0" y="0"/>
                  </a:moveTo>
                  <a:lnTo>
                    <a:pt x="345949" y="0"/>
                  </a:lnTo>
                  <a:lnTo>
                    <a:pt x="416050" y="16761"/>
                  </a:lnTo>
                  <a:lnTo>
                    <a:pt x="536453" y="16761"/>
                  </a:lnTo>
                  <a:lnTo>
                    <a:pt x="589787" y="35045"/>
                  </a:lnTo>
                  <a:lnTo>
                    <a:pt x="658379" y="35045"/>
                  </a:lnTo>
                  <a:lnTo>
                    <a:pt x="710189" y="51806"/>
                  </a:lnTo>
                  <a:lnTo>
                    <a:pt x="780291" y="51806"/>
                  </a:lnTo>
                  <a:lnTo>
                    <a:pt x="0" y="345948"/>
                  </a:lnTo>
                  <a:lnTo>
                    <a:pt x="0" y="0"/>
                  </a:lnTo>
                  <a:close/>
                </a:path>
              </a:pathLst>
            </a:custGeom>
            <a:ln w="17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07614" y="3558539"/>
              <a:ext cx="86995" cy="676910"/>
            </a:xfrm>
            <a:custGeom>
              <a:avLst/>
              <a:gdLst/>
              <a:ahLst/>
              <a:cxnLst/>
              <a:rect l="l" t="t" r="r" b="b"/>
              <a:pathLst>
                <a:path w="86995" h="676910">
                  <a:moveTo>
                    <a:pt x="86867" y="0"/>
                  </a:moveTo>
                  <a:lnTo>
                    <a:pt x="0" y="0"/>
                  </a:lnTo>
                  <a:lnTo>
                    <a:pt x="0" y="67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48534" y="4443983"/>
              <a:ext cx="1196340" cy="520065"/>
            </a:xfrm>
            <a:custGeom>
              <a:avLst/>
              <a:gdLst/>
              <a:ahLst/>
              <a:cxnLst/>
              <a:rect l="l" t="t" r="r" b="b"/>
              <a:pathLst>
                <a:path w="1196339" h="520064">
                  <a:moveTo>
                    <a:pt x="1196339" y="364235"/>
                  </a:moveTo>
                  <a:lnTo>
                    <a:pt x="1196339" y="0"/>
                  </a:lnTo>
                  <a:lnTo>
                    <a:pt x="0" y="155447"/>
                  </a:lnTo>
                  <a:lnTo>
                    <a:pt x="0" y="519683"/>
                  </a:lnTo>
                  <a:lnTo>
                    <a:pt x="1196339" y="364235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248564" y="4443979"/>
              <a:ext cx="1196340" cy="520065"/>
            </a:xfrm>
            <a:custGeom>
              <a:avLst/>
              <a:gdLst/>
              <a:ahLst/>
              <a:cxnLst/>
              <a:rect l="l" t="t" r="r" b="b"/>
              <a:pathLst>
                <a:path w="1196339" h="520064">
                  <a:moveTo>
                    <a:pt x="0" y="155451"/>
                  </a:moveTo>
                  <a:lnTo>
                    <a:pt x="1196341" y="0"/>
                  </a:lnTo>
                  <a:lnTo>
                    <a:pt x="1196341" y="364232"/>
                  </a:lnTo>
                  <a:lnTo>
                    <a:pt x="0" y="519683"/>
                  </a:lnTo>
                  <a:lnTo>
                    <a:pt x="0" y="155451"/>
                  </a:lnTo>
                  <a:close/>
                </a:path>
              </a:pathLst>
            </a:custGeom>
            <a:ln w="17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248534" y="4305299"/>
              <a:ext cx="1196340" cy="294640"/>
            </a:xfrm>
            <a:custGeom>
              <a:avLst/>
              <a:gdLst/>
              <a:ahLst/>
              <a:cxnLst/>
              <a:rect l="l" t="t" r="r" b="b"/>
              <a:pathLst>
                <a:path w="1196339" h="294639">
                  <a:moveTo>
                    <a:pt x="1196339" y="138683"/>
                  </a:moveTo>
                  <a:lnTo>
                    <a:pt x="1161287" y="120395"/>
                  </a:lnTo>
                  <a:lnTo>
                    <a:pt x="1126235" y="103631"/>
                  </a:lnTo>
                  <a:lnTo>
                    <a:pt x="1092707" y="86867"/>
                  </a:lnTo>
                  <a:lnTo>
                    <a:pt x="1040891" y="68579"/>
                  </a:lnTo>
                  <a:lnTo>
                    <a:pt x="987551" y="51815"/>
                  </a:lnTo>
                  <a:lnTo>
                    <a:pt x="935735" y="33527"/>
                  </a:lnTo>
                  <a:lnTo>
                    <a:pt x="883919" y="33527"/>
                  </a:lnTo>
                  <a:lnTo>
                    <a:pt x="780287" y="0"/>
                  </a:lnTo>
                  <a:lnTo>
                    <a:pt x="0" y="294131"/>
                  </a:lnTo>
                  <a:lnTo>
                    <a:pt x="1196339" y="1386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248564" y="4305304"/>
              <a:ext cx="1196340" cy="294640"/>
            </a:xfrm>
            <a:custGeom>
              <a:avLst/>
              <a:gdLst/>
              <a:ahLst/>
              <a:cxnLst/>
              <a:rect l="l" t="t" r="r" b="b"/>
              <a:pathLst>
                <a:path w="1196339" h="294639">
                  <a:moveTo>
                    <a:pt x="780291" y="0"/>
                  </a:moveTo>
                  <a:lnTo>
                    <a:pt x="832101" y="16761"/>
                  </a:lnTo>
                  <a:lnTo>
                    <a:pt x="883911" y="33522"/>
                  </a:lnTo>
                  <a:lnTo>
                    <a:pt x="935736" y="33522"/>
                  </a:lnTo>
                  <a:lnTo>
                    <a:pt x="987546" y="51806"/>
                  </a:lnTo>
                  <a:lnTo>
                    <a:pt x="1040896" y="68567"/>
                  </a:lnTo>
                  <a:lnTo>
                    <a:pt x="1092706" y="86867"/>
                  </a:lnTo>
                  <a:lnTo>
                    <a:pt x="1126240" y="103629"/>
                  </a:lnTo>
                  <a:lnTo>
                    <a:pt x="1161283" y="120390"/>
                  </a:lnTo>
                  <a:lnTo>
                    <a:pt x="1196341" y="138674"/>
                  </a:lnTo>
                  <a:lnTo>
                    <a:pt x="0" y="294125"/>
                  </a:lnTo>
                  <a:lnTo>
                    <a:pt x="780291" y="0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71138" y="3732275"/>
              <a:ext cx="451484" cy="641985"/>
            </a:xfrm>
            <a:custGeom>
              <a:avLst/>
              <a:gdLst/>
              <a:ahLst/>
              <a:cxnLst/>
              <a:rect l="l" t="t" r="r" b="b"/>
              <a:pathLst>
                <a:path w="451484" h="641985">
                  <a:moveTo>
                    <a:pt x="451103" y="0"/>
                  </a:moveTo>
                  <a:lnTo>
                    <a:pt x="364235" y="0"/>
                  </a:lnTo>
                  <a:lnTo>
                    <a:pt x="0" y="6416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44117" y="4512563"/>
              <a:ext cx="1301750" cy="451484"/>
            </a:xfrm>
            <a:custGeom>
              <a:avLst/>
              <a:gdLst/>
              <a:ahLst/>
              <a:cxnLst/>
              <a:rect l="l" t="t" r="r" b="b"/>
              <a:pathLst>
                <a:path w="1301750" h="451485">
                  <a:moveTo>
                    <a:pt x="1301495" y="451103"/>
                  </a:moveTo>
                  <a:lnTo>
                    <a:pt x="1301495" y="86867"/>
                  </a:lnTo>
                  <a:lnTo>
                    <a:pt x="0" y="0"/>
                  </a:lnTo>
                  <a:lnTo>
                    <a:pt x="0" y="364235"/>
                  </a:lnTo>
                  <a:lnTo>
                    <a:pt x="1301495" y="45110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44128" y="4512562"/>
              <a:ext cx="1301750" cy="451484"/>
            </a:xfrm>
            <a:custGeom>
              <a:avLst/>
              <a:gdLst/>
              <a:ahLst/>
              <a:cxnLst/>
              <a:rect l="l" t="t" r="r" b="b"/>
              <a:pathLst>
                <a:path w="1301750" h="451485">
                  <a:moveTo>
                    <a:pt x="1301501" y="86867"/>
                  </a:moveTo>
                  <a:lnTo>
                    <a:pt x="0" y="0"/>
                  </a:lnTo>
                  <a:lnTo>
                    <a:pt x="0" y="364232"/>
                  </a:lnTo>
                  <a:lnTo>
                    <a:pt x="1301501" y="451100"/>
                  </a:lnTo>
                  <a:lnTo>
                    <a:pt x="1301501" y="86867"/>
                  </a:lnTo>
                  <a:close/>
                </a:path>
              </a:pathLst>
            </a:custGeom>
            <a:ln w="17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44117" y="4270247"/>
              <a:ext cx="1301750" cy="329565"/>
            </a:xfrm>
            <a:custGeom>
              <a:avLst/>
              <a:gdLst/>
              <a:ahLst/>
              <a:cxnLst/>
              <a:rect l="l" t="t" r="r" b="b"/>
              <a:pathLst>
                <a:path w="1301750" h="329564">
                  <a:moveTo>
                    <a:pt x="1301495" y="329183"/>
                  </a:moveTo>
                  <a:lnTo>
                    <a:pt x="763523" y="0"/>
                  </a:lnTo>
                  <a:lnTo>
                    <a:pt x="693419" y="16763"/>
                  </a:lnTo>
                  <a:lnTo>
                    <a:pt x="624839" y="16763"/>
                  </a:lnTo>
                  <a:lnTo>
                    <a:pt x="589787" y="35051"/>
                  </a:lnTo>
                  <a:lnTo>
                    <a:pt x="537971" y="35051"/>
                  </a:lnTo>
                  <a:lnTo>
                    <a:pt x="486155" y="51815"/>
                  </a:lnTo>
                  <a:lnTo>
                    <a:pt x="416051" y="68579"/>
                  </a:lnTo>
                  <a:lnTo>
                    <a:pt x="364235" y="68579"/>
                  </a:lnTo>
                  <a:lnTo>
                    <a:pt x="329183" y="86867"/>
                  </a:lnTo>
                  <a:lnTo>
                    <a:pt x="295655" y="103631"/>
                  </a:lnTo>
                  <a:lnTo>
                    <a:pt x="242315" y="103631"/>
                  </a:lnTo>
                  <a:lnTo>
                    <a:pt x="208787" y="121919"/>
                  </a:lnTo>
                  <a:lnTo>
                    <a:pt x="173735" y="138683"/>
                  </a:lnTo>
                  <a:lnTo>
                    <a:pt x="121919" y="155447"/>
                  </a:lnTo>
                  <a:lnTo>
                    <a:pt x="103631" y="173735"/>
                  </a:lnTo>
                  <a:lnTo>
                    <a:pt x="70103" y="190499"/>
                  </a:lnTo>
                  <a:lnTo>
                    <a:pt x="51815" y="207263"/>
                  </a:lnTo>
                  <a:lnTo>
                    <a:pt x="35051" y="225551"/>
                  </a:lnTo>
                  <a:lnTo>
                    <a:pt x="0" y="242315"/>
                  </a:lnTo>
                  <a:lnTo>
                    <a:pt x="1301495" y="3291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44128" y="4270243"/>
              <a:ext cx="1301750" cy="329565"/>
            </a:xfrm>
            <a:custGeom>
              <a:avLst/>
              <a:gdLst/>
              <a:ahLst/>
              <a:cxnLst/>
              <a:rect l="l" t="t" r="r" b="b"/>
              <a:pathLst>
                <a:path w="1301750" h="329564">
                  <a:moveTo>
                    <a:pt x="0" y="242319"/>
                  </a:moveTo>
                  <a:lnTo>
                    <a:pt x="35058" y="225558"/>
                  </a:lnTo>
                  <a:lnTo>
                    <a:pt x="51825" y="207273"/>
                  </a:lnTo>
                  <a:lnTo>
                    <a:pt x="70116" y="190496"/>
                  </a:lnTo>
                  <a:lnTo>
                    <a:pt x="103635" y="173735"/>
                  </a:lnTo>
                  <a:lnTo>
                    <a:pt x="121926" y="155451"/>
                  </a:lnTo>
                  <a:lnTo>
                    <a:pt x="173736" y="138690"/>
                  </a:lnTo>
                  <a:lnTo>
                    <a:pt x="208795" y="121929"/>
                  </a:lnTo>
                  <a:lnTo>
                    <a:pt x="242329" y="103629"/>
                  </a:lnTo>
                  <a:lnTo>
                    <a:pt x="295663" y="103629"/>
                  </a:lnTo>
                  <a:lnTo>
                    <a:pt x="329197" y="86867"/>
                  </a:lnTo>
                  <a:lnTo>
                    <a:pt x="364240" y="68583"/>
                  </a:lnTo>
                  <a:lnTo>
                    <a:pt x="416065" y="68583"/>
                  </a:lnTo>
                  <a:lnTo>
                    <a:pt x="486167" y="51822"/>
                  </a:lnTo>
                  <a:lnTo>
                    <a:pt x="537977" y="35061"/>
                  </a:lnTo>
                  <a:lnTo>
                    <a:pt x="589802" y="35061"/>
                  </a:lnTo>
                  <a:lnTo>
                    <a:pt x="624845" y="16761"/>
                  </a:lnTo>
                  <a:lnTo>
                    <a:pt x="693422" y="16761"/>
                  </a:lnTo>
                  <a:lnTo>
                    <a:pt x="763539" y="0"/>
                  </a:lnTo>
                  <a:lnTo>
                    <a:pt x="1301501" y="329187"/>
                  </a:lnTo>
                  <a:lnTo>
                    <a:pt x="0" y="242319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322198" y="3697223"/>
              <a:ext cx="382905" cy="676910"/>
            </a:xfrm>
            <a:custGeom>
              <a:avLst/>
              <a:gdLst/>
              <a:ahLst/>
              <a:cxnLst/>
              <a:rect l="l" t="t" r="r" b="b"/>
              <a:pathLst>
                <a:path w="382904" h="676910">
                  <a:moveTo>
                    <a:pt x="0" y="0"/>
                  </a:moveTo>
                  <a:lnTo>
                    <a:pt x="86867" y="0"/>
                  </a:lnTo>
                  <a:lnTo>
                    <a:pt x="382523" y="676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36161" y="4634476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0"/>
                  </a:moveTo>
                  <a:lnTo>
                    <a:pt x="0" y="364248"/>
                  </a:lnTo>
                </a:path>
              </a:pathLst>
            </a:custGeom>
            <a:ln w="86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340486" y="4634483"/>
              <a:ext cx="1335405" cy="364490"/>
            </a:xfrm>
            <a:custGeom>
              <a:avLst/>
              <a:gdLst/>
              <a:ahLst/>
              <a:cxnLst/>
              <a:rect l="l" t="t" r="r" b="b"/>
              <a:pathLst>
                <a:path w="1335404" h="364489">
                  <a:moveTo>
                    <a:pt x="1335023" y="364235"/>
                  </a:moveTo>
                  <a:lnTo>
                    <a:pt x="1335023" y="0"/>
                  </a:lnTo>
                  <a:lnTo>
                    <a:pt x="0" y="0"/>
                  </a:lnTo>
                  <a:lnTo>
                    <a:pt x="0" y="364235"/>
                  </a:lnTo>
                  <a:lnTo>
                    <a:pt x="1335023" y="364235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340508" y="4634476"/>
              <a:ext cx="1335405" cy="364490"/>
            </a:xfrm>
            <a:custGeom>
              <a:avLst/>
              <a:gdLst/>
              <a:ahLst/>
              <a:cxnLst/>
              <a:rect l="l" t="t" r="r" b="b"/>
              <a:pathLst>
                <a:path w="1335404" h="364489">
                  <a:moveTo>
                    <a:pt x="1335020" y="0"/>
                  </a:moveTo>
                  <a:lnTo>
                    <a:pt x="0" y="0"/>
                  </a:lnTo>
                  <a:lnTo>
                    <a:pt x="0" y="364248"/>
                  </a:lnTo>
                  <a:lnTo>
                    <a:pt x="1335020" y="364248"/>
                  </a:lnTo>
                  <a:lnTo>
                    <a:pt x="1335020" y="0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40486" y="4547615"/>
              <a:ext cx="1335405" cy="86995"/>
            </a:xfrm>
            <a:custGeom>
              <a:avLst/>
              <a:gdLst/>
              <a:ahLst/>
              <a:cxnLst/>
              <a:rect l="l" t="t" r="r" b="b"/>
              <a:pathLst>
                <a:path w="1335404" h="86995">
                  <a:moveTo>
                    <a:pt x="1335023" y="86867"/>
                  </a:moveTo>
                  <a:lnTo>
                    <a:pt x="35051" y="0"/>
                  </a:lnTo>
                  <a:lnTo>
                    <a:pt x="16763" y="16763"/>
                  </a:lnTo>
                  <a:lnTo>
                    <a:pt x="16763" y="35051"/>
                  </a:lnTo>
                  <a:lnTo>
                    <a:pt x="0" y="35051"/>
                  </a:lnTo>
                  <a:lnTo>
                    <a:pt x="0" y="86867"/>
                  </a:lnTo>
                  <a:lnTo>
                    <a:pt x="1335023" y="8686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40508" y="4547608"/>
              <a:ext cx="1335405" cy="86995"/>
            </a:xfrm>
            <a:custGeom>
              <a:avLst/>
              <a:gdLst/>
              <a:ahLst/>
              <a:cxnLst/>
              <a:rect l="l" t="t" r="r" b="b"/>
              <a:pathLst>
                <a:path w="1335404" h="86995">
                  <a:moveTo>
                    <a:pt x="0" y="86867"/>
                  </a:moveTo>
                  <a:lnTo>
                    <a:pt x="0" y="35061"/>
                  </a:lnTo>
                  <a:lnTo>
                    <a:pt x="16751" y="35061"/>
                  </a:lnTo>
                  <a:lnTo>
                    <a:pt x="16751" y="16776"/>
                  </a:lnTo>
                  <a:lnTo>
                    <a:pt x="35043" y="0"/>
                  </a:lnTo>
                  <a:lnTo>
                    <a:pt x="1335020" y="86867"/>
                  </a:lnTo>
                  <a:lnTo>
                    <a:pt x="0" y="86867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906145" y="4599431"/>
              <a:ext cx="416559" cy="155575"/>
            </a:xfrm>
            <a:custGeom>
              <a:avLst/>
              <a:gdLst/>
              <a:ahLst/>
              <a:cxnLst/>
              <a:rect l="l" t="t" r="r" b="b"/>
              <a:pathLst>
                <a:path w="416560" h="155575">
                  <a:moveTo>
                    <a:pt x="0" y="155447"/>
                  </a:moveTo>
                  <a:lnTo>
                    <a:pt x="86867" y="155447"/>
                  </a:lnTo>
                  <a:lnTo>
                    <a:pt x="4160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548506" y="4651247"/>
              <a:ext cx="139065" cy="520065"/>
            </a:xfrm>
            <a:custGeom>
              <a:avLst/>
              <a:gdLst/>
              <a:ahLst/>
              <a:cxnLst/>
              <a:rect l="l" t="t" r="r" b="b"/>
              <a:pathLst>
                <a:path w="139065" h="520064">
                  <a:moveTo>
                    <a:pt x="138683" y="380999"/>
                  </a:moveTo>
                  <a:lnTo>
                    <a:pt x="138683" y="0"/>
                  </a:lnTo>
                  <a:lnTo>
                    <a:pt x="138683" y="18287"/>
                  </a:lnTo>
                  <a:lnTo>
                    <a:pt x="121919" y="35051"/>
                  </a:lnTo>
                  <a:lnTo>
                    <a:pt x="121919" y="51815"/>
                  </a:lnTo>
                  <a:lnTo>
                    <a:pt x="35051" y="138683"/>
                  </a:lnTo>
                  <a:lnTo>
                    <a:pt x="0" y="156971"/>
                  </a:lnTo>
                  <a:lnTo>
                    <a:pt x="0" y="519683"/>
                  </a:lnTo>
                  <a:lnTo>
                    <a:pt x="35051" y="502919"/>
                  </a:lnTo>
                  <a:lnTo>
                    <a:pt x="121919" y="416051"/>
                  </a:lnTo>
                  <a:lnTo>
                    <a:pt x="121919" y="399287"/>
                  </a:lnTo>
                  <a:lnTo>
                    <a:pt x="138683" y="380999"/>
                  </a:lnTo>
                  <a:close/>
                </a:path>
              </a:pathLst>
            </a:custGeom>
            <a:solidFill>
              <a:srgbClr val="7F4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548541" y="4651252"/>
              <a:ext cx="139065" cy="520065"/>
            </a:xfrm>
            <a:custGeom>
              <a:avLst/>
              <a:gdLst/>
              <a:ahLst/>
              <a:cxnLst/>
              <a:rect l="l" t="t" r="r" b="b"/>
              <a:pathLst>
                <a:path w="139065" h="520064">
                  <a:moveTo>
                    <a:pt x="138678" y="0"/>
                  </a:moveTo>
                  <a:lnTo>
                    <a:pt x="138678" y="18284"/>
                  </a:lnTo>
                  <a:lnTo>
                    <a:pt x="121911" y="35045"/>
                  </a:lnTo>
                  <a:lnTo>
                    <a:pt x="121911" y="51806"/>
                  </a:lnTo>
                  <a:lnTo>
                    <a:pt x="103620" y="70091"/>
                  </a:lnTo>
                  <a:lnTo>
                    <a:pt x="86868" y="86867"/>
                  </a:lnTo>
                  <a:lnTo>
                    <a:pt x="70101" y="103629"/>
                  </a:lnTo>
                  <a:lnTo>
                    <a:pt x="51810" y="121913"/>
                  </a:lnTo>
                  <a:lnTo>
                    <a:pt x="35043" y="138674"/>
                  </a:lnTo>
                  <a:lnTo>
                    <a:pt x="0" y="156959"/>
                  </a:lnTo>
                  <a:lnTo>
                    <a:pt x="0" y="519683"/>
                  </a:lnTo>
                  <a:lnTo>
                    <a:pt x="35043" y="502907"/>
                  </a:lnTo>
                  <a:lnTo>
                    <a:pt x="51810" y="486146"/>
                  </a:lnTo>
                  <a:lnTo>
                    <a:pt x="70101" y="467861"/>
                  </a:lnTo>
                  <a:lnTo>
                    <a:pt x="86868" y="451100"/>
                  </a:lnTo>
                  <a:lnTo>
                    <a:pt x="103620" y="434339"/>
                  </a:lnTo>
                  <a:lnTo>
                    <a:pt x="121911" y="416039"/>
                  </a:lnTo>
                  <a:lnTo>
                    <a:pt x="121911" y="399278"/>
                  </a:lnTo>
                  <a:lnTo>
                    <a:pt x="138678" y="380993"/>
                  </a:lnTo>
                  <a:lnTo>
                    <a:pt x="138678" y="0"/>
                  </a:lnTo>
                  <a:close/>
                </a:path>
              </a:pathLst>
            </a:custGeom>
            <a:ln w="17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335402" y="4651247"/>
              <a:ext cx="1196340" cy="520065"/>
            </a:xfrm>
            <a:custGeom>
              <a:avLst/>
              <a:gdLst/>
              <a:ahLst/>
              <a:cxnLst/>
              <a:rect l="l" t="t" r="r" b="b"/>
              <a:pathLst>
                <a:path w="1196340" h="520064">
                  <a:moveTo>
                    <a:pt x="1196339" y="519683"/>
                  </a:moveTo>
                  <a:lnTo>
                    <a:pt x="1196339" y="156971"/>
                  </a:lnTo>
                  <a:lnTo>
                    <a:pt x="0" y="0"/>
                  </a:lnTo>
                  <a:lnTo>
                    <a:pt x="0" y="364235"/>
                  </a:lnTo>
                  <a:lnTo>
                    <a:pt x="1196339" y="519683"/>
                  </a:lnTo>
                  <a:close/>
                </a:path>
              </a:pathLst>
            </a:custGeom>
            <a:solidFill>
              <a:srgbClr val="7F4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335432" y="4651252"/>
              <a:ext cx="1196340" cy="520065"/>
            </a:xfrm>
            <a:custGeom>
              <a:avLst/>
              <a:gdLst/>
              <a:ahLst/>
              <a:cxnLst/>
              <a:rect l="l" t="t" r="r" b="b"/>
              <a:pathLst>
                <a:path w="1196340" h="520064">
                  <a:moveTo>
                    <a:pt x="0" y="0"/>
                  </a:moveTo>
                  <a:lnTo>
                    <a:pt x="1196341" y="156959"/>
                  </a:lnTo>
                  <a:lnTo>
                    <a:pt x="1196341" y="519683"/>
                  </a:lnTo>
                  <a:lnTo>
                    <a:pt x="0" y="364232"/>
                  </a:lnTo>
                  <a:lnTo>
                    <a:pt x="0" y="0"/>
                  </a:lnTo>
                  <a:close/>
                </a:path>
              </a:pathLst>
            </a:custGeom>
            <a:ln w="17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335402" y="4495800"/>
              <a:ext cx="1351915" cy="312420"/>
            </a:xfrm>
            <a:custGeom>
              <a:avLst/>
              <a:gdLst/>
              <a:ahLst/>
              <a:cxnLst/>
              <a:rect l="l" t="t" r="r" b="b"/>
              <a:pathLst>
                <a:path w="1351915" h="312420">
                  <a:moveTo>
                    <a:pt x="1335024" y="207264"/>
                  </a:moveTo>
                  <a:lnTo>
                    <a:pt x="1335024" y="103632"/>
                  </a:lnTo>
                  <a:lnTo>
                    <a:pt x="1316736" y="86868"/>
                  </a:lnTo>
                  <a:lnTo>
                    <a:pt x="1299972" y="68580"/>
                  </a:lnTo>
                  <a:lnTo>
                    <a:pt x="1283208" y="51816"/>
                  </a:lnTo>
                  <a:lnTo>
                    <a:pt x="1264920" y="35052"/>
                  </a:lnTo>
                  <a:lnTo>
                    <a:pt x="1231392" y="16764"/>
                  </a:lnTo>
                  <a:lnTo>
                    <a:pt x="1196340" y="0"/>
                  </a:lnTo>
                  <a:lnTo>
                    <a:pt x="0" y="155448"/>
                  </a:lnTo>
                  <a:lnTo>
                    <a:pt x="1213104" y="312420"/>
                  </a:lnTo>
                  <a:lnTo>
                    <a:pt x="1248156" y="294132"/>
                  </a:lnTo>
                  <a:lnTo>
                    <a:pt x="1335024" y="207264"/>
                  </a:lnTo>
                  <a:close/>
                </a:path>
                <a:path w="1351915" h="312420">
                  <a:moveTo>
                    <a:pt x="1351788" y="155448"/>
                  </a:moveTo>
                  <a:lnTo>
                    <a:pt x="1351788" y="138684"/>
                  </a:lnTo>
                  <a:lnTo>
                    <a:pt x="1335024" y="120396"/>
                  </a:lnTo>
                  <a:lnTo>
                    <a:pt x="1335024" y="173736"/>
                  </a:lnTo>
                  <a:lnTo>
                    <a:pt x="1351788" y="155448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335432" y="4495801"/>
              <a:ext cx="1351915" cy="312420"/>
            </a:xfrm>
            <a:custGeom>
              <a:avLst/>
              <a:gdLst/>
              <a:ahLst/>
              <a:cxnLst/>
              <a:rect l="l" t="t" r="r" b="b"/>
              <a:pathLst>
                <a:path w="1351915" h="312420">
                  <a:moveTo>
                    <a:pt x="1196341" y="0"/>
                  </a:moveTo>
                  <a:lnTo>
                    <a:pt x="1231384" y="16761"/>
                  </a:lnTo>
                  <a:lnTo>
                    <a:pt x="1264919" y="35045"/>
                  </a:lnTo>
                  <a:lnTo>
                    <a:pt x="1299977" y="68583"/>
                  </a:lnTo>
                  <a:lnTo>
                    <a:pt x="1316729" y="86867"/>
                  </a:lnTo>
                  <a:lnTo>
                    <a:pt x="1335020" y="103629"/>
                  </a:lnTo>
                  <a:lnTo>
                    <a:pt x="1335020" y="120390"/>
                  </a:lnTo>
                  <a:lnTo>
                    <a:pt x="1351787" y="138674"/>
                  </a:lnTo>
                  <a:lnTo>
                    <a:pt x="1351787" y="155451"/>
                  </a:lnTo>
                  <a:lnTo>
                    <a:pt x="1335020" y="173735"/>
                  </a:lnTo>
                  <a:lnTo>
                    <a:pt x="1335020" y="207258"/>
                  </a:lnTo>
                  <a:lnTo>
                    <a:pt x="1316729" y="225542"/>
                  </a:lnTo>
                  <a:lnTo>
                    <a:pt x="1299977" y="242319"/>
                  </a:lnTo>
                  <a:lnTo>
                    <a:pt x="1283210" y="259080"/>
                  </a:lnTo>
                  <a:lnTo>
                    <a:pt x="1264919" y="277364"/>
                  </a:lnTo>
                  <a:lnTo>
                    <a:pt x="1248151" y="294125"/>
                  </a:lnTo>
                  <a:lnTo>
                    <a:pt x="1213108" y="312410"/>
                  </a:lnTo>
                  <a:lnTo>
                    <a:pt x="0" y="155451"/>
                  </a:lnTo>
                  <a:lnTo>
                    <a:pt x="1196341" y="0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687189" y="4651247"/>
              <a:ext cx="780415" cy="157480"/>
            </a:xfrm>
            <a:custGeom>
              <a:avLst/>
              <a:gdLst/>
              <a:ahLst/>
              <a:cxnLst/>
              <a:rect l="l" t="t" r="r" b="b"/>
              <a:pathLst>
                <a:path w="780415" h="157479">
                  <a:moveTo>
                    <a:pt x="780287" y="156971"/>
                  </a:moveTo>
                  <a:lnTo>
                    <a:pt x="693419" y="1569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479926" y="4841747"/>
              <a:ext cx="33655" cy="364490"/>
            </a:xfrm>
            <a:custGeom>
              <a:avLst/>
              <a:gdLst/>
              <a:ahLst/>
              <a:cxnLst/>
              <a:rect l="l" t="t" r="r" b="b"/>
              <a:pathLst>
                <a:path w="33654" h="364489">
                  <a:moveTo>
                    <a:pt x="33527" y="364235"/>
                  </a:moveTo>
                  <a:lnTo>
                    <a:pt x="33527" y="0"/>
                  </a:lnTo>
                  <a:lnTo>
                    <a:pt x="0" y="0"/>
                  </a:lnTo>
                  <a:lnTo>
                    <a:pt x="0" y="364235"/>
                  </a:lnTo>
                  <a:lnTo>
                    <a:pt x="33527" y="364235"/>
                  </a:lnTo>
                  <a:close/>
                </a:path>
              </a:pathLst>
            </a:custGeom>
            <a:solidFill>
              <a:srgbClr val="7F7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479948" y="4841749"/>
              <a:ext cx="33655" cy="364490"/>
            </a:xfrm>
            <a:custGeom>
              <a:avLst/>
              <a:gdLst/>
              <a:ahLst/>
              <a:cxnLst/>
              <a:rect l="l" t="t" r="r" b="b"/>
              <a:pathLst>
                <a:path w="33654" h="364489">
                  <a:moveTo>
                    <a:pt x="33534" y="0"/>
                  </a:moveTo>
                  <a:lnTo>
                    <a:pt x="0" y="0"/>
                  </a:lnTo>
                  <a:lnTo>
                    <a:pt x="0" y="364232"/>
                  </a:lnTo>
                  <a:lnTo>
                    <a:pt x="33534" y="364232"/>
                  </a:lnTo>
                  <a:lnTo>
                    <a:pt x="33534" y="0"/>
                  </a:lnTo>
                  <a:close/>
                </a:path>
              </a:pathLst>
            </a:custGeom>
            <a:ln w="17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00350" y="4686299"/>
              <a:ext cx="1179830" cy="520065"/>
            </a:xfrm>
            <a:custGeom>
              <a:avLst/>
              <a:gdLst/>
              <a:ahLst/>
              <a:cxnLst/>
              <a:rect l="l" t="t" r="r" b="b"/>
              <a:pathLst>
                <a:path w="1179829" h="520064">
                  <a:moveTo>
                    <a:pt x="1179575" y="519683"/>
                  </a:moveTo>
                  <a:lnTo>
                    <a:pt x="1179575" y="155447"/>
                  </a:lnTo>
                  <a:lnTo>
                    <a:pt x="0" y="0"/>
                  </a:lnTo>
                  <a:lnTo>
                    <a:pt x="0" y="364235"/>
                  </a:lnTo>
                  <a:lnTo>
                    <a:pt x="1179575" y="519683"/>
                  </a:lnTo>
                  <a:close/>
                </a:path>
              </a:pathLst>
            </a:custGeom>
            <a:solidFill>
              <a:srgbClr val="7F7F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300374" y="4686298"/>
              <a:ext cx="1179830" cy="520065"/>
            </a:xfrm>
            <a:custGeom>
              <a:avLst/>
              <a:gdLst/>
              <a:ahLst/>
              <a:cxnLst/>
              <a:rect l="l" t="t" r="r" b="b"/>
              <a:pathLst>
                <a:path w="1179829" h="520064">
                  <a:moveTo>
                    <a:pt x="0" y="0"/>
                  </a:moveTo>
                  <a:lnTo>
                    <a:pt x="1179574" y="155451"/>
                  </a:lnTo>
                  <a:lnTo>
                    <a:pt x="1179574" y="519683"/>
                  </a:lnTo>
                  <a:lnTo>
                    <a:pt x="0" y="364232"/>
                  </a:lnTo>
                  <a:lnTo>
                    <a:pt x="0" y="0"/>
                  </a:lnTo>
                  <a:close/>
                </a:path>
              </a:pathLst>
            </a:custGeom>
            <a:ln w="17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300350" y="4686299"/>
              <a:ext cx="1213485" cy="155575"/>
            </a:xfrm>
            <a:custGeom>
              <a:avLst/>
              <a:gdLst/>
              <a:ahLst/>
              <a:cxnLst/>
              <a:rect l="l" t="t" r="r" b="b"/>
              <a:pathLst>
                <a:path w="1213484" h="155575">
                  <a:moveTo>
                    <a:pt x="1213103" y="155447"/>
                  </a:moveTo>
                  <a:lnTo>
                    <a:pt x="0" y="0"/>
                  </a:lnTo>
                  <a:lnTo>
                    <a:pt x="1179575" y="155447"/>
                  </a:lnTo>
                  <a:lnTo>
                    <a:pt x="1213103" y="155447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300374" y="4686298"/>
              <a:ext cx="1213485" cy="155575"/>
            </a:xfrm>
            <a:custGeom>
              <a:avLst/>
              <a:gdLst/>
              <a:ahLst/>
              <a:cxnLst/>
              <a:rect l="l" t="t" r="r" b="b"/>
              <a:pathLst>
                <a:path w="1213484" h="155575">
                  <a:moveTo>
                    <a:pt x="1213108" y="155451"/>
                  </a:moveTo>
                  <a:lnTo>
                    <a:pt x="1179574" y="155451"/>
                  </a:lnTo>
                  <a:lnTo>
                    <a:pt x="0" y="0"/>
                  </a:lnTo>
                  <a:lnTo>
                    <a:pt x="1213108" y="155451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496689" y="5205983"/>
              <a:ext cx="416559" cy="554990"/>
            </a:xfrm>
            <a:custGeom>
              <a:avLst/>
              <a:gdLst/>
              <a:ahLst/>
              <a:cxnLst/>
              <a:rect l="l" t="t" r="r" b="b"/>
              <a:pathLst>
                <a:path w="416559" h="554989">
                  <a:moveTo>
                    <a:pt x="416051" y="554735"/>
                  </a:moveTo>
                  <a:lnTo>
                    <a:pt x="329183" y="55473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601090" y="4754880"/>
              <a:ext cx="2514600" cy="693420"/>
            </a:xfrm>
            <a:custGeom>
              <a:avLst/>
              <a:gdLst/>
              <a:ahLst/>
              <a:cxnLst/>
              <a:rect l="l" t="t" r="r" b="b"/>
              <a:pathLst>
                <a:path w="2514600" h="693420">
                  <a:moveTo>
                    <a:pt x="16764" y="399288"/>
                  </a:moveTo>
                  <a:lnTo>
                    <a:pt x="16764" y="35052"/>
                  </a:lnTo>
                  <a:lnTo>
                    <a:pt x="0" y="0"/>
                  </a:lnTo>
                  <a:lnTo>
                    <a:pt x="0" y="364236"/>
                  </a:lnTo>
                  <a:lnTo>
                    <a:pt x="16764" y="399288"/>
                  </a:lnTo>
                  <a:close/>
                </a:path>
                <a:path w="2514600" h="693420">
                  <a:moveTo>
                    <a:pt x="2514600" y="502920"/>
                  </a:moveTo>
                  <a:lnTo>
                    <a:pt x="2514600" y="138684"/>
                  </a:lnTo>
                  <a:lnTo>
                    <a:pt x="2479548" y="156972"/>
                  </a:lnTo>
                  <a:lnTo>
                    <a:pt x="2427732" y="192024"/>
                  </a:lnTo>
                  <a:lnTo>
                    <a:pt x="2375916" y="192024"/>
                  </a:lnTo>
                  <a:lnTo>
                    <a:pt x="2340864" y="208788"/>
                  </a:lnTo>
                  <a:lnTo>
                    <a:pt x="2270760" y="225552"/>
                  </a:lnTo>
                  <a:lnTo>
                    <a:pt x="2218944" y="243840"/>
                  </a:lnTo>
                  <a:lnTo>
                    <a:pt x="2167128" y="260604"/>
                  </a:lnTo>
                  <a:lnTo>
                    <a:pt x="2115312" y="260604"/>
                  </a:lnTo>
                  <a:lnTo>
                    <a:pt x="2028444" y="277368"/>
                  </a:lnTo>
                  <a:lnTo>
                    <a:pt x="1976628" y="277368"/>
                  </a:lnTo>
                  <a:lnTo>
                    <a:pt x="1906524" y="295656"/>
                  </a:lnTo>
                  <a:lnTo>
                    <a:pt x="1819656" y="295656"/>
                  </a:lnTo>
                  <a:lnTo>
                    <a:pt x="1751076" y="312420"/>
                  </a:lnTo>
                  <a:lnTo>
                    <a:pt x="1595628" y="312420"/>
                  </a:lnTo>
                  <a:lnTo>
                    <a:pt x="1525524" y="330708"/>
                  </a:lnTo>
                  <a:lnTo>
                    <a:pt x="1126236" y="330708"/>
                  </a:lnTo>
                  <a:lnTo>
                    <a:pt x="1057656" y="312420"/>
                  </a:lnTo>
                  <a:lnTo>
                    <a:pt x="918972" y="312420"/>
                  </a:lnTo>
                  <a:lnTo>
                    <a:pt x="832104" y="295656"/>
                  </a:lnTo>
                  <a:lnTo>
                    <a:pt x="762000" y="295656"/>
                  </a:lnTo>
                  <a:lnTo>
                    <a:pt x="710184" y="277368"/>
                  </a:lnTo>
                  <a:lnTo>
                    <a:pt x="623316" y="277368"/>
                  </a:lnTo>
                  <a:lnTo>
                    <a:pt x="571500" y="260604"/>
                  </a:lnTo>
                  <a:lnTo>
                    <a:pt x="519684" y="260604"/>
                  </a:lnTo>
                  <a:lnTo>
                    <a:pt x="432816" y="243840"/>
                  </a:lnTo>
                  <a:lnTo>
                    <a:pt x="381000" y="225552"/>
                  </a:lnTo>
                  <a:lnTo>
                    <a:pt x="345948" y="208788"/>
                  </a:lnTo>
                  <a:lnTo>
                    <a:pt x="277368" y="192024"/>
                  </a:lnTo>
                  <a:lnTo>
                    <a:pt x="242316" y="173736"/>
                  </a:lnTo>
                  <a:lnTo>
                    <a:pt x="207264" y="156972"/>
                  </a:lnTo>
                  <a:lnTo>
                    <a:pt x="155448" y="138684"/>
                  </a:lnTo>
                  <a:lnTo>
                    <a:pt x="85344" y="105156"/>
                  </a:lnTo>
                  <a:lnTo>
                    <a:pt x="68580" y="86868"/>
                  </a:lnTo>
                  <a:lnTo>
                    <a:pt x="33528" y="70104"/>
                  </a:lnTo>
                  <a:lnTo>
                    <a:pt x="16764" y="53340"/>
                  </a:lnTo>
                  <a:lnTo>
                    <a:pt x="16764" y="416052"/>
                  </a:lnTo>
                  <a:lnTo>
                    <a:pt x="33528" y="434340"/>
                  </a:lnTo>
                  <a:lnTo>
                    <a:pt x="68580" y="451104"/>
                  </a:lnTo>
                  <a:lnTo>
                    <a:pt x="85344" y="469392"/>
                  </a:lnTo>
                  <a:lnTo>
                    <a:pt x="155448" y="502920"/>
                  </a:lnTo>
                  <a:lnTo>
                    <a:pt x="207264" y="521208"/>
                  </a:lnTo>
                  <a:lnTo>
                    <a:pt x="277368" y="554736"/>
                  </a:lnTo>
                  <a:lnTo>
                    <a:pt x="345948" y="573024"/>
                  </a:lnTo>
                  <a:lnTo>
                    <a:pt x="381000" y="589788"/>
                  </a:lnTo>
                  <a:lnTo>
                    <a:pt x="432816" y="608076"/>
                  </a:lnTo>
                  <a:lnTo>
                    <a:pt x="519684" y="624840"/>
                  </a:lnTo>
                  <a:lnTo>
                    <a:pt x="571500" y="624840"/>
                  </a:lnTo>
                  <a:lnTo>
                    <a:pt x="623316" y="641604"/>
                  </a:lnTo>
                  <a:lnTo>
                    <a:pt x="710184" y="641604"/>
                  </a:lnTo>
                  <a:lnTo>
                    <a:pt x="762000" y="659892"/>
                  </a:lnTo>
                  <a:lnTo>
                    <a:pt x="832104" y="659892"/>
                  </a:lnTo>
                  <a:lnTo>
                    <a:pt x="918972" y="676656"/>
                  </a:lnTo>
                  <a:lnTo>
                    <a:pt x="1057656" y="676656"/>
                  </a:lnTo>
                  <a:lnTo>
                    <a:pt x="1126236" y="693420"/>
                  </a:lnTo>
                  <a:lnTo>
                    <a:pt x="1525524" y="693420"/>
                  </a:lnTo>
                  <a:lnTo>
                    <a:pt x="1595628" y="676656"/>
                  </a:lnTo>
                  <a:lnTo>
                    <a:pt x="1751076" y="676656"/>
                  </a:lnTo>
                  <a:lnTo>
                    <a:pt x="1819656" y="659892"/>
                  </a:lnTo>
                  <a:lnTo>
                    <a:pt x="1906524" y="659892"/>
                  </a:lnTo>
                  <a:lnTo>
                    <a:pt x="1976628" y="641604"/>
                  </a:lnTo>
                  <a:lnTo>
                    <a:pt x="2028444" y="641604"/>
                  </a:lnTo>
                  <a:lnTo>
                    <a:pt x="2115312" y="624840"/>
                  </a:lnTo>
                  <a:lnTo>
                    <a:pt x="2167128" y="624840"/>
                  </a:lnTo>
                  <a:lnTo>
                    <a:pt x="2218944" y="608076"/>
                  </a:lnTo>
                  <a:lnTo>
                    <a:pt x="2270760" y="589788"/>
                  </a:lnTo>
                  <a:lnTo>
                    <a:pt x="2340864" y="573024"/>
                  </a:lnTo>
                  <a:lnTo>
                    <a:pt x="2375916" y="554736"/>
                  </a:lnTo>
                  <a:lnTo>
                    <a:pt x="2427732" y="554736"/>
                  </a:lnTo>
                  <a:lnTo>
                    <a:pt x="2479548" y="521208"/>
                  </a:lnTo>
                  <a:lnTo>
                    <a:pt x="2514600" y="502920"/>
                  </a:lnTo>
                  <a:close/>
                </a:path>
              </a:pathLst>
            </a:custGeom>
            <a:solidFill>
              <a:srgbClr val="4C65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601113" y="4738120"/>
              <a:ext cx="2515235" cy="710565"/>
            </a:xfrm>
            <a:custGeom>
              <a:avLst/>
              <a:gdLst/>
              <a:ahLst/>
              <a:cxnLst/>
              <a:rect l="l" t="t" r="r" b="b"/>
              <a:pathLst>
                <a:path w="2515235" h="710564">
                  <a:moveTo>
                    <a:pt x="2514610" y="155435"/>
                  </a:moveTo>
                  <a:lnTo>
                    <a:pt x="2479552" y="173735"/>
                  </a:lnTo>
                  <a:lnTo>
                    <a:pt x="2427742" y="208781"/>
                  </a:lnTo>
                  <a:lnTo>
                    <a:pt x="2375916" y="208781"/>
                  </a:lnTo>
                  <a:lnTo>
                    <a:pt x="2340873" y="225542"/>
                  </a:lnTo>
                  <a:lnTo>
                    <a:pt x="2270757" y="242303"/>
                  </a:lnTo>
                  <a:lnTo>
                    <a:pt x="2218947" y="260603"/>
                  </a:lnTo>
                  <a:lnTo>
                    <a:pt x="2167136" y="277364"/>
                  </a:lnTo>
                  <a:lnTo>
                    <a:pt x="2115311" y="277364"/>
                  </a:lnTo>
                  <a:lnTo>
                    <a:pt x="2028443" y="294125"/>
                  </a:lnTo>
                  <a:lnTo>
                    <a:pt x="1976633" y="294125"/>
                  </a:lnTo>
                  <a:lnTo>
                    <a:pt x="1906531" y="312410"/>
                  </a:lnTo>
                  <a:lnTo>
                    <a:pt x="1819663" y="312410"/>
                  </a:lnTo>
                  <a:lnTo>
                    <a:pt x="1751071" y="329171"/>
                  </a:lnTo>
                  <a:lnTo>
                    <a:pt x="1595625" y="329171"/>
                  </a:lnTo>
                  <a:lnTo>
                    <a:pt x="1525524" y="347471"/>
                  </a:lnTo>
                  <a:lnTo>
                    <a:pt x="1126240" y="347471"/>
                  </a:lnTo>
                  <a:lnTo>
                    <a:pt x="1057648" y="329171"/>
                  </a:lnTo>
                  <a:lnTo>
                    <a:pt x="918969" y="329171"/>
                  </a:lnTo>
                  <a:lnTo>
                    <a:pt x="832101" y="312410"/>
                  </a:lnTo>
                  <a:lnTo>
                    <a:pt x="761999" y="312410"/>
                  </a:lnTo>
                  <a:lnTo>
                    <a:pt x="710174" y="294125"/>
                  </a:lnTo>
                  <a:lnTo>
                    <a:pt x="623306" y="294125"/>
                  </a:lnTo>
                  <a:lnTo>
                    <a:pt x="571496" y="277364"/>
                  </a:lnTo>
                  <a:lnTo>
                    <a:pt x="519686" y="277364"/>
                  </a:lnTo>
                  <a:lnTo>
                    <a:pt x="432817" y="260603"/>
                  </a:lnTo>
                  <a:lnTo>
                    <a:pt x="380992" y="242303"/>
                  </a:lnTo>
                  <a:lnTo>
                    <a:pt x="345949" y="225542"/>
                  </a:lnTo>
                  <a:lnTo>
                    <a:pt x="277356" y="208781"/>
                  </a:lnTo>
                  <a:lnTo>
                    <a:pt x="242313" y="190496"/>
                  </a:lnTo>
                  <a:lnTo>
                    <a:pt x="207255" y="173735"/>
                  </a:lnTo>
                  <a:lnTo>
                    <a:pt x="155445" y="155435"/>
                  </a:lnTo>
                  <a:lnTo>
                    <a:pt x="120387" y="138674"/>
                  </a:lnTo>
                  <a:lnTo>
                    <a:pt x="85344" y="121913"/>
                  </a:lnTo>
                  <a:lnTo>
                    <a:pt x="68577" y="103629"/>
                  </a:lnTo>
                  <a:lnTo>
                    <a:pt x="33518" y="86867"/>
                  </a:lnTo>
                  <a:lnTo>
                    <a:pt x="16751" y="70091"/>
                  </a:lnTo>
                  <a:lnTo>
                    <a:pt x="16751" y="51806"/>
                  </a:lnTo>
                  <a:lnTo>
                    <a:pt x="0" y="16761"/>
                  </a:lnTo>
                  <a:lnTo>
                    <a:pt x="0" y="0"/>
                  </a:lnTo>
                  <a:lnTo>
                    <a:pt x="0" y="380993"/>
                  </a:lnTo>
                  <a:lnTo>
                    <a:pt x="16751" y="416039"/>
                  </a:lnTo>
                  <a:lnTo>
                    <a:pt x="16751" y="432816"/>
                  </a:lnTo>
                  <a:lnTo>
                    <a:pt x="33518" y="451100"/>
                  </a:lnTo>
                  <a:lnTo>
                    <a:pt x="68577" y="467861"/>
                  </a:lnTo>
                  <a:lnTo>
                    <a:pt x="85344" y="486146"/>
                  </a:lnTo>
                  <a:lnTo>
                    <a:pt x="120387" y="502907"/>
                  </a:lnTo>
                  <a:lnTo>
                    <a:pt x="155445" y="519683"/>
                  </a:lnTo>
                  <a:lnTo>
                    <a:pt x="207255" y="537968"/>
                  </a:lnTo>
                  <a:lnTo>
                    <a:pt x="242313" y="554729"/>
                  </a:lnTo>
                  <a:lnTo>
                    <a:pt x="277356" y="571490"/>
                  </a:lnTo>
                  <a:lnTo>
                    <a:pt x="345949" y="589775"/>
                  </a:lnTo>
                  <a:lnTo>
                    <a:pt x="380992" y="606551"/>
                  </a:lnTo>
                  <a:lnTo>
                    <a:pt x="432817" y="624836"/>
                  </a:lnTo>
                  <a:lnTo>
                    <a:pt x="519686" y="641597"/>
                  </a:lnTo>
                  <a:lnTo>
                    <a:pt x="571496" y="641597"/>
                  </a:lnTo>
                  <a:lnTo>
                    <a:pt x="623306" y="658358"/>
                  </a:lnTo>
                  <a:lnTo>
                    <a:pt x="710174" y="658358"/>
                  </a:lnTo>
                  <a:lnTo>
                    <a:pt x="761999" y="676643"/>
                  </a:lnTo>
                  <a:lnTo>
                    <a:pt x="832101" y="676643"/>
                  </a:lnTo>
                  <a:lnTo>
                    <a:pt x="918969" y="693419"/>
                  </a:lnTo>
                  <a:lnTo>
                    <a:pt x="1057648" y="693419"/>
                  </a:lnTo>
                  <a:lnTo>
                    <a:pt x="1126240" y="710180"/>
                  </a:lnTo>
                  <a:lnTo>
                    <a:pt x="1525524" y="710180"/>
                  </a:lnTo>
                  <a:lnTo>
                    <a:pt x="1595625" y="693419"/>
                  </a:lnTo>
                  <a:lnTo>
                    <a:pt x="1751071" y="693419"/>
                  </a:lnTo>
                  <a:lnTo>
                    <a:pt x="1819663" y="676643"/>
                  </a:lnTo>
                  <a:lnTo>
                    <a:pt x="1906531" y="676643"/>
                  </a:lnTo>
                  <a:lnTo>
                    <a:pt x="1976633" y="658358"/>
                  </a:lnTo>
                  <a:lnTo>
                    <a:pt x="2028443" y="658358"/>
                  </a:lnTo>
                  <a:lnTo>
                    <a:pt x="2115311" y="641597"/>
                  </a:lnTo>
                  <a:lnTo>
                    <a:pt x="2167136" y="641597"/>
                  </a:lnTo>
                  <a:lnTo>
                    <a:pt x="2218947" y="624836"/>
                  </a:lnTo>
                  <a:lnTo>
                    <a:pt x="2270757" y="606551"/>
                  </a:lnTo>
                  <a:lnTo>
                    <a:pt x="2340873" y="589775"/>
                  </a:lnTo>
                  <a:lnTo>
                    <a:pt x="2375916" y="571490"/>
                  </a:lnTo>
                  <a:lnTo>
                    <a:pt x="2427742" y="571490"/>
                  </a:lnTo>
                  <a:lnTo>
                    <a:pt x="2479552" y="537968"/>
                  </a:lnTo>
                  <a:lnTo>
                    <a:pt x="2514610" y="519683"/>
                  </a:lnTo>
                  <a:lnTo>
                    <a:pt x="2514610" y="155435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601089" y="4738115"/>
              <a:ext cx="2514600" cy="347980"/>
            </a:xfrm>
            <a:custGeom>
              <a:avLst/>
              <a:gdLst/>
              <a:ahLst/>
              <a:cxnLst/>
              <a:rect l="l" t="t" r="r" b="b"/>
              <a:pathLst>
                <a:path w="2514600" h="347979">
                  <a:moveTo>
                    <a:pt x="2514599" y="155447"/>
                  </a:moveTo>
                  <a:lnTo>
                    <a:pt x="1335023" y="0"/>
                  </a:lnTo>
                  <a:lnTo>
                    <a:pt x="0" y="0"/>
                  </a:lnTo>
                  <a:lnTo>
                    <a:pt x="0" y="16763"/>
                  </a:lnTo>
                  <a:lnTo>
                    <a:pt x="16763" y="51815"/>
                  </a:lnTo>
                  <a:lnTo>
                    <a:pt x="16763" y="70103"/>
                  </a:lnTo>
                  <a:lnTo>
                    <a:pt x="33527" y="86867"/>
                  </a:lnTo>
                  <a:lnTo>
                    <a:pt x="68579" y="103631"/>
                  </a:lnTo>
                  <a:lnTo>
                    <a:pt x="85343" y="121919"/>
                  </a:lnTo>
                  <a:lnTo>
                    <a:pt x="155447" y="155447"/>
                  </a:lnTo>
                  <a:lnTo>
                    <a:pt x="207263" y="173735"/>
                  </a:lnTo>
                  <a:lnTo>
                    <a:pt x="242315" y="190499"/>
                  </a:lnTo>
                  <a:lnTo>
                    <a:pt x="277367" y="208787"/>
                  </a:lnTo>
                  <a:lnTo>
                    <a:pt x="345947" y="225551"/>
                  </a:lnTo>
                  <a:lnTo>
                    <a:pt x="380999" y="242315"/>
                  </a:lnTo>
                  <a:lnTo>
                    <a:pt x="432815" y="260603"/>
                  </a:lnTo>
                  <a:lnTo>
                    <a:pt x="519683" y="277367"/>
                  </a:lnTo>
                  <a:lnTo>
                    <a:pt x="571499" y="277367"/>
                  </a:lnTo>
                  <a:lnTo>
                    <a:pt x="623315" y="294131"/>
                  </a:lnTo>
                  <a:lnTo>
                    <a:pt x="710183" y="294131"/>
                  </a:lnTo>
                  <a:lnTo>
                    <a:pt x="761999" y="312419"/>
                  </a:lnTo>
                  <a:lnTo>
                    <a:pt x="832103" y="312419"/>
                  </a:lnTo>
                  <a:lnTo>
                    <a:pt x="918971" y="329183"/>
                  </a:lnTo>
                  <a:lnTo>
                    <a:pt x="1057655" y="329183"/>
                  </a:lnTo>
                  <a:lnTo>
                    <a:pt x="1126235" y="347471"/>
                  </a:lnTo>
                  <a:lnTo>
                    <a:pt x="1525523" y="347471"/>
                  </a:lnTo>
                  <a:lnTo>
                    <a:pt x="1595627" y="329183"/>
                  </a:lnTo>
                  <a:lnTo>
                    <a:pt x="1751075" y="329183"/>
                  </a:lnTo>
                  <a:lnTo>
                    <a:pt x="1819655" y="312419"/>
                  </a:lnTo>
                  <a:lnTo>
                    <a:pt x="1906523" y="312419"/>
                  </a:lnTo>
                  <a:lnTo>
                    <a:pt x="1976627" y="294131"/>
                  </a:lnTo>
                  <a:lnTo>
                    <a:pt x="2028443" y="294131"/>
                  </a:lnTo>
                  <a:lnTo>
                    <a:pt x="2115311" y="277367"/>
                  </a:lnTo>
                  <a:lnTo>
                    <a:pt x="2167127" y="277367"/>
                  </a:lnTo>
                  <a:lnTo>
                    <a:pt x="2218943" y="260603"/>
                  </a:lnTo>
                  <a:lnTo>
                    <a:pt x="2270759" y="242315"/>
                  </a:lnTo>
                  <a:lnTo>
                    <a:pt x="2340863" y="225551"/>
                  </a:lnTo>
                  <a:lnTo>
                    <a:pt x="2375915" y="208787"/>
                  </a:lnTo>
                  <a:lnTo>
                    <a:pt x="2427731" y="208787"/>
                  </a:lnTo>
                  <a:lnTo>
                    <a:pt x="2479547" y="173735"/>
                  </a:lnTo>
                  <a:lnTo>
                    <a:pt x="2514599" y="155447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601113" y="4738120"/>
              <a:ext cx="2515235" cy="347980"/>
            </a:xfrm>
            <a:custGeom>
              <a:avLst/>
              <a:gdLst/>
              <a:ahLst/>
              <a:cxnLst/>
              <a:rect l="l" t="t" r="r" b="b"/>
              <a:pathLst>
                <a:path w="2515235" h="347979">
                  <a:moveTo>
                    <a:pt x="2514610" y="155435"/>
                  </a:moveTo>
                  <a:lnTo>
                    <a:pt x="2479552" y="173735"/>
                  </a:lnTo>
                  <a:lnTo>
                    <a:pt x="2427742" y="208781"/>
                  </a:lnTo>
                  <a:lnTo>
                    <a:pt x="2375916" y="208781"/>
                  </a:lnTo>
                  <a:lnTo>
                    <a:pt x="2340873" y="225542"/>
                  </a:lnTo>
                  <a:lnTo>
                    <a:pt x="2270757" y="242303"/>
                  </a:lnTo>
                  <a:lnTo>
                    <a:pt x="2218947" y="260603"/>
                  </a:lnTo>
                  <a:lnTo>
                    <a:pt x="2167136" y="277364"/>
                  </a:lnTo>
                  <a:lnTo>
                    <a:pt x="2115311" y="277364"/>
                  </a:lnTo>
                  <a:lnTo>
                    <a:pt x="2028443" y="294125"/>
                  </a:lnTo>
                  <a:lnTo>
                    <a:pt x="1976633" y="294125"/>
                  </a:lnTo>
                  <a:lnTo>
                    <a:pt x="1906531" y="312410"/>
                  </a:lnTo>
                  <a:lnTo>
                    <a:pt x="1819663" y="312410"/>
                  </a:lnTo>
                  <a:lnTo>
                    <a:pt x="1751071" y="329171"/>
                  </a:lnTo>
                  <a:lnTo>
                    <a:pt x="1595625" y="329171"/>
                  </a:lnTo>
                  <a:lnTo>
                    <a:pt x="1525524" y="347471"/>
                  </a:lnTo>
                  <a:lnTo>
                    <a:pt x="1126240" y="347471"/>
                  </a:lnTo>
                  <a:lnTo>
                    <a:pt x="1057648" y="329171"/>
                  </a:lnTo>
                  <a:lnTo>
                    <a:pt x="918969" y="329171"/>
                  </a:lnTo>
                  <a:lnTo>
                    <a:pt x="832101" y="312410"/>
                  </a:lnTo>
                  <a:lnTo>
                    <a:pt x="761999" y="312410"/>
                  </a:lnTo>
                  <a:lnTo>
                    <a:pt x="710174" y="294125"/>
                  </a:lnTo>
                  <a:lnTo>
                    <a:pt x="623306" y="294125"/>
                  </a:lnTo>
                  <a:lnTo>
                    <a:pt x="571496" y="277364"/>
                  </a:lnTo>
                  <a:lnTo>
                    <a:pt x="519686" y="277364"/>
                  </a:lnTo>
                  <a:lnTo>
                    <a:pt x="432817" y="260603"/>
                  </a:lnTo>
                  <a:lnTo>
                    <a:pt x="380992" y="242303"/>
                  </a:lnTo>
                  <a:lnTo>
                    <a:pt x="345949" y="225542"/>
                  </a:lnTo>
                  <a:lnTo>
                    <a:pt x="277356" y="208781"/>
                  </a:lnTo>
                  <a:lnTo>
                    <a:pt x="242313" y="190496"/>
                  </a:lnTo>
                  <a:lnTo>
                    <a:pt x="207255" y="173735"/>
                  </a:lnTo>
                  <a:lnTo>
                    <a:pt x="155445" y="155435"/>
                  </a:lnTo>
                  <a:lnTo>
                    <a:pt x="120387" y="138674"/>
                  </a:lnTo>
                  <a:lnTo>
                    <a:pt x="85344" y="121913"/>
                  </a:lnTo>
                  <a:lnTo>
                    <a:pt x="68577" y="103629"/>
                  </a:lnTo>
                  <a:lnTo>
                    <a:pt x="33518" y="86867"/>
                  </a:lnTo>
                  <a:lnTo>
                    <a:pt x="16751" y="70091"/>
                  </a:lnTo>
                  <a:lnTo>
                    <a:pt x="16751" y="51806"/>
                  </a:lnTo>
                  <a:lnTo>
                    <a:pt x="0" y="16761"/>
                  </a:lnTo>
                  <a:lnTo>
                    <a:pt x="0" y="0"/>
                  </a:lnTo>
                  <a:lnTo>
                    <a:pt x="1335020" y="0"/>
                  </a:lnTo>
                  <a:lnTo>
                    <a:pt x="2514610" y="155435"/>
                  </a:lnTo>
                  <a:close/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224406" y="5431535"/>
              <a:ext cx="399415" cy="364490"/>
            </a:xfrm>
            <a:custGeom>
              <a:avLst/>
              <a:gdLst/>
              <a:ahLst/>
              <a:cxnLst/>
              <a:rect l="l" t="t" r="r" b="b"/>
              <a:pathLst>
                <a:path w="399414" h="364489">
                  <a:moveTo>
                    <a:pt x="0" y="364235"/>
                  </a:moveTo>
                  <a:lnTo>
                    <a:pt x="0" y="277367"/>
                  </a:lnTo>
                  <a:lnTo>
                    <a:pt x="399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3723016" y="2926450"/>
            <a:ext cx="1181735" cy="9448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45440" marR="5080" indent="-346075">
              <a:lnSpc>
                <a:spcPct val="114000"/>
              </a:lnSpc>
              <a:spcBef>
                <a:spcPts val="165"/>
              </a:spcBef>
            </a:pPr>
            <a:r>
              <a:rPr sz="1750" spc="-10" dirty="0">
                <a:latin typeface="Arial" panose="020B0604020202020204"/>
                <a:cs typeface="Arial" panose="020B0604020202020204"/>
              </a:rPr>
              <a:t>PREMIERS </a:t>
            </a:r>
            <a:r>
              <a:rPr sz="1750" spc="-20" dirty="0">
                <a:latin typeface="Arial" panose="020B0604020202020204"/>
                <a:cs typeface="Arial" panose="020B0604020202020204"/>
              </a:rPr>
              <a:t>PRIX </a:t>
            </a:r>
            <a:r>
              <a:rPr sz="1750" spc="-25" dirty="0">
                <a:latin typeface="Arial" panose="020B0604020202020204"/>
                <a:cs typeface="Arial" panose="020B0604020202020204"/>
              </a:rPr>
              <a:t>7%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31061" y="3188578"/>
            <a:ext cx="449580" cy="64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33020">
              <a:lnSpc>
                <a:spcPct val="117000"/>
              </a:lnSpc>
              <a:spcBef>
                <a:spcPts val="95"/>
              </a:spcBef>
            </a:pPr>
            <a:r>
              <a:rPr sz="1750" spc="-25" dirty="0">
                <a:latin typeface="Arial" panose="020B0604020202020204"/>
                <a:cs typeface="Arial" panose="020B0604020202020204"/>
              </a:rPr>
              <a:t>BIO </a:t>
            </a:r>
            <a:r>
              <a:rPr sz="1750" spc="-40" dirty="0">
                <a:latin typeface="Arial" panose="020B0604020202020204"/>
                <a:cs typeface="Arial" panose="020B0604020202020204"/>
              </a:rPr>
              <a:t>10%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57297" y="3359266"/>
            <a:ext cx="1598930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0" marR="5080" indent="-641985">
              <a:lnSpc>
                <a:spcPct val="117000"/>
              </a:lnSpc>
              <a:spcBef>
                <a:spcPts val="95"/>
              </a:spcBef>
            </a:pPr>
            <a:r>
              <a:rPr sz="1750" dirty="0">
                <a:latin typeface="Arial" panose="020B0604020202020204"/>
                <a:cs typeface="Arial" panose="020B0604020202020204"/>
              </a:rPr>
              <a:t>LABEL</a:t>
            </a:r>
            <a:r>
              <a:rPr sz="1750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1750" spc="-20" dirty="0">
                <a:latin typeface="Arial" panose="020B0604020202020204"/>
                <a:cs typeface="Arial" panose="020B0604020202020204"/>
              </a:rPr>
              <a:t>ROUGE </a:t>
            </a:r>
            <a:r>
              <a:rPr sz="1750" spc="-25" dirty="0">
                <a:latin typeface="Arial" panose="020B0604020202020204"/>
                <a:cs typeface="Arial" panose="020B0604020202020204"/>
              </a:rPr>
              <a:t>8%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04055" y="4278238"/>
            <a:ext cx="1228725" cy="9448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 indent="-1905" algn="ctr">
              <a:lnSpc>
                <a:spcPct val="114000"/>
              </a:lnSpc>
              <a:spcBef>
                <a:spcPts val="165"/>
              </a:spcBef>
            </a:pPr>
            <a:r>
              <a:rPr sz="1750" dirty="0">
                <a:latin typeface="Arial" panose="020B0604020202020204"/>
                <a:cs typeface="Arial" panose="020B0604020202020204"/>
              </a:rPr>
              <a:t>PLEIN</a:t>
            </a:r>
            <a:r>
              <a:rPr sz="175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1750" spc="-25" dirty="0">
                <a:latin typeface="Arial" panose="020B0604020202020204"/>
                <a:cs typeface="Arial" panose="020B0604020202020204"/>
              </a:rPr>
              <a:t>AIR </a:t>
            </a:r>
            <a:r>
              <a:rPr sz="1750" spc="-10" dirty="0">
                <a:latin typeface="Arial" panose="020B0604020202020204"/>
                <a:cs typeface="Arial" panose="020B0604020202020204"/>
              </a:rPr>
              <a:t>STANDARD </a:t>
            </a:r>
            <a:r>
              <a:rPr sz="1750" spc="-25" dirty="0">
                <a:latin typeface="Arial" panose="020B0604020202020204"/>
                <a:cs typeface="Arial" panose="020B0604020202020204"/>
              </a:rPr>
              <a:t>15%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47796" y="5387709"/>
            <a:ext cx="46545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marR="5080" indent="-70485">
              <a:lnSpc>
                <a:spcPct val="117000"/>
              </a:lnSpc>
              <a:spcBef>
                <a:spcPts val="95"/>
              </a:spcBef>
            </a:pPr>
            <a:r>
              <a:rPr sz="1750" spc="-25" dirty="0">
                <a:latin typeface="Arial" panose="020B0604020202020204"/>
                <a:cs typeface="Arial" panose="020B0604020202020204"/>
              </a:rPr>
              <a:t>SOL 1%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61699" y="5771757"/>
            <a:ext cx="748665" cy="64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940" marR="5080" indent="-155575">
              <a:lnSpc>
                <a:spcPct val="117000"/>
              </a:lnSpc>
              <a:spcBef>
                <a:spcPts val="95"/>
              </a:spcBef>
            </a:pPr>
            <a:r>
              <a:rPr sz="1750" spc="-20" dirty="0">
                <a:latin typeface="Arial" panose="020B0604020202020204"/>
                <a:cs typeface="Arial" panose="020B0604020202020204"/>
              </a:rPr>
              <a:t>DATES </a:t>
            </a:r>
            <a:r>
              <a:rPr sz="1750" spc="-25" dirty="0">
                <a:latin typeface="Arial" panose="020B0604020202020204"/>
                <a:cs typeface="Arial" panose="020B0604020202020204"/>
              </a:rPr>
              <a:t>40%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50737" y="4384918"/>
            <a:ext cx="1442085" cy="64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355" marR="5080" indent="-554990">
              <a:lnSpc>
                <a:spcPct val="117000"/>
              </a:lnSpc>
              <a:spcBef>
                <a:spcPts val="95"/>
              </a:spcBef>
            </a:pPr>
            <a:r>
              <a:rPr sz="1750" spc="-35" dirty="0">
                <a:latin typeface="Arial" panose="020B0604020202020204"/>
                <a:cs typeface="Arial" panose="020B0604020202020204"/>
              </a:rPr>
              <a:t>EXTRA</a:t>
            </a:r>
            <a:r>
              <a:rPr sz="175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750" spc="-20" dirty="0">
                <a:latin typeface="Arial" panose="020B0604020202020204"/>
                <a:cs typeface="Arial" panose="020B0604020202020204"/>
              </a:rPr>
              <a:t>FRAIS </a:t>
            </a:r>
            <a:r>
              <a:rPr sz="1750" spc="-25" dirty="0">
                <a:latin typeface="Arial" panose="020B0604020202020204"/>
                <a:cs typeface="Arial" panose="020B0604020202020204"/>
              </a:rPr>
              <a:t>5%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47077" y="3327262"/>
            <a:ext cx="661670" cy="64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104140">
              <a:lnSpc>
                <a:spcPct val="117000"/>
              </a:lnSpc>
              <a:spcBef>
                <a:spcPts val="95"/>
              </a:spcBef>
            </a:pPr>
            <a:r>
              <a:rPr sz="1750" spc="-15" dirty="0">
                <a:latin typeface="Arial" panose="020B0604020202020204"/>
                <a:cs typeface="Arial" panose="020B0604020202020204"/>
              </a:rPr>
              <a:t>FRAIS </a:t>
            </a:r>
            <a:r>
              <a:rPr sz="1750" spc="-25" dirty="0">
                <a:latin typeface="Arial" panose="020B0604020202020204"/>
                <a:cs typeface="Arial" panose="020B0604020202020204"/>
              </a:rPr>
              <a:t>14%</a:t>
            </a:r>
            <a:endParaRPr sz="1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59420" y="2587753"/>
            <a:ext cx="8326120" cy="4508500"/>
          </a:xfrm>
          <a:custGeom>
            <a:avLst/>
            <a:gdLst/>
            <a:ahLst/>
            <a:cxnLst/>
            <a:rect l="l" t="t" r="r" b="b"/>
            <a:pathLst>
              <a:path w="8326120" h="4508500">
                <a:moveTo>
                  <a:pt x="0" y="0"/>
                </a:moveTo>
                <a:lnTo>
                  <a:pt x="8325642" y="0"/>
                </a:lnTo>
                <a:lnTo>
                  <a:pt x="8325642" y="4507991"/>
                </a:lnTo>
                <a:lnTo>
                  <a:pt x="0" y="4507991"/>
                </a:lnTo>
                <a:lnTo>
                  <a:pt x="0" y="0"/>
                </a:lnTo>
                <a:close/>
              </a:path>
            </a:pathLst>
          </a:custGeom>
          <a:ln w="17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9417722" y="2713734"/>
            <a:ext cx="301625" cy="306832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Nielsen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2002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Hypers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+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supers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2670" marR="5080" indent="-114300">
              <a:lnSpc>
                <a:spcPct val="100000"/>
              </a:lnSpc>
              <a:spcBef>
                <a:spcPts val="100"/>
              </a:spcBef>
            </a:pPr>
            <a:r>
              <a:rPr dirty="0"/>
              <a:t>Marquage</a:t>
            </a:r>
            <a:r>
              <a:rPr spc="-60" dirty="0"/>
              <a:t> </a:t>
            </a:r>
            <a:r>
              <a:rPr dirty="0"/>
              <a:t>des</a:t>
            </a:r>
            <a:r>
              <a:rPr spc="-50" dirty="0"/>
              <a:t> </a:t>
            </a:r>
            <a:r>
              <a:rPr spc="-20" dirty="0"/>
              <a:t>œufs </a:t>
            </a:r>
            <a:r>
              <a:rPr dirty="0"/>
              <a:t>centre</a:t>
            </a:r>
            <a:r>
              <a:rPr spc="-50" dirty="0"/>
              <a:t> </a:t>
            </a:r>
            <a:r>
              <a:rPr spc="-10" dirty="0"/>
              <a:t>d’emballage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41341" y="2145837"/>
            <a:ext cx="8976728" cy="3211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8617" y="5560565"/>
            <a:ext cx="7218045" cy="1304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marquage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lieu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sur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l’exploitation,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plus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tard, </a:t>
            </a:r>
            <a:r>
              <a:rPr sz="2400" dirty="0">
                <a:latin typeface="Tahoma" panose="020B0604030504040204"/>
                <a:cs typeface="Tahoma" panose="020B0604030504040204"/>
              </a:rPr>
              <a:t>au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premier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centre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d’emballage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ayant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reçu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œufs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Hier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j’ai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mangé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coque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marqué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60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3FRLBP01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74073" y="826007"/>
            <a:ext cx="9143993" cy="51511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8928" y="6183881"/>
            <a:ext cx="8654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ahoma" panose="020B0604030504040204"/>
                <a:cs typeface="Tahoma" panose="020B0604030504040204"/>
              </a:rPr>
              <a:t>Marquage</a:t>
            </a:r>
            <a:r>
              <a:rPr sz="28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des</a:t>
            </a:r>
            <a:r>
              <a:rPr sz="28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Œufs : </a:t>
            </a:r>
            <a:r>
              <a:rPr sz="2800" spc="80" dirty="0">
                <a:latin typeface="Tahoma" panose="020B0604030504040204"/>
                <a:cs typeface="Tahoma" panose="020B0604030504040204"/>
              </a:rPr>
              <a:t>Bi</a:t>
            </a:r>
            <a:r>
              <a:rPr sz="3200" spc="80" dirty="0">
                <a:latin typeface="Tahoma" panose="020B0604030504040204"/>
                <a:cs typeface="Tahoma" panose="020B0604030504040204"/>
              </a:rPr>
              <a:t>0</a:t>
            </a:r>
            <a:r>
              <a:rPr sz="32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–</a:t>
            </a:r>
            <a:r>
              <a:rPr sz="28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Ple</a:t>
            </a:r>
            <a:r>
              <a:rPr sz="3200" dirty="0">
                <a:latin typeface="Tahoma" panose="020B0604030504040204"/>
                <a:cs typeface="Tahoma" panose="020B0604030504040204"/>
              </a:rPr>
              <a:t>1</a:t>
            </a:r>
            <a:r>
              <a:rPr sz="2800" dirty="0">
                <a:latin typeface="Tahoma" panose="020B0604030504040204"/>
                <a:cs typeface="Tahoma" panose="020B0604030504040204"/>
              </a:rPr>
              <a:t>n-air</a:t>
            </a:r>
            <a:r>
              <a:rPr sz="28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– </a:t>
            </a:r>
            <a:r>
              <a:rPr sz="3200" spc="120" dirty="0">
                <a:latin typeface="Tahoma" panose="020B0604030504040204"/>
                <a:cs typeface="Tahoma" panose="020B0604030504040204"/>
              </a:rPr>
              <a:t>2S</a:t>
            </a:r>
            <a:r>
              <a:rPr sz="2800" spc="120" dirty="0">
                <a:latin typeface="Tahoma" panose="020B0604030504040204"/>
                <a:cs typeface="Tahoma" panose="020B0604030504040204"/>
              </a:rPr>
              <a:t>ol</a:t>
            </a:r>
            <a:r>
              <a:rPr sz="2800" dirty="0">
                <a:latin typeface="Tahoma" panose="020B0604030504040204"/>
                <a:cs typeface="Tahoma" panose="020B0604030504040204"/>
              </a:rPr>
              <a:t> – </a:t>
            </a:r>
            <a:r>
              <a:rPr sz="2800" spc="65" dirty="0">
                <a:latin typeface="Tahoma" panose="020B0604030504040204"/>
                <a:cs typeface="Tahoma" panose="020B0604030504040204"/>
              </a:rPr>
              <a:t>Cag</a:t>
            </a:r>
            <a:r>
              <a:rPr sz="3200" spc="65" dirty="0">
                <a:latin typeface="Tahoma" panose="020B0604030504040204"/>
                <a:cs typeface="Tahoma" panose="020B0604030504040204"/>
              </a:rPr>
              <a:t>E3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008" y="418592"/>
            <a:ext cx="4879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 panose="020B0604030504040204"/>
                <a:cs typeface="Tahoma" panose="020B0604030504040204"/>
              </a:rPr>
              <a:t>©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Denis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Corpet,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prise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au</a:t>
            </a:r>
            <a:r>
              <a:rPr sz="1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Marché</a:t>
            </a:r>
            <a:r>
              <a:rPr sz="1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Saint-</a:t>
            </a:r>
            <a:r>
              <a:rPr sz="1400" dirty="0">
                <a:latin typeface="Tahoma" panose="020B0604030504040204"/>
                <a:cs typeface="Tahoma" panose="020B0604030504040204"/>
              </a:rPr>
              <a:t>Aubin,</a:t>
            </a:r>
            <a:r>
              <a:rPr sz="1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Toulouse,</a:t>
            </a:r>
            <a:r>
              <a:rPr sz="1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2009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31273" y="1949195"/>
            <a:ext cx="8081795" cy="320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6466" y="348995"/>
            <a:ext cx="7152640" cy="6858000"/>
            <a:chOff x="926466" y="348995"/>
            <a:chExt cx="715264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466" y="729995"/>
              <a:ext cx="949452" cy="1143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1162" y="348995"/>
              <a:ext cx="6187440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640" y="689555"/>
            <a:ext cx="7450455" cy="11728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600" spc="240" dirty="0"/>
              <a:t>Toxi-</a:t>
            </a:r>
            <a:r>
              <a:rPr sz="3600" spc="265" dirty="0"/>
              <a:t>Infections</a:t>
            </a:r>
            <a:r>
              <a:rPr sz="3600" spc="-70" dirty="0"/>
              <a:t> </a:t>
            </a:r>
            <a:r>
              <a:rPr sz="3600" spc="245" dirty="0"/>
              <a:t>Alim.</a:t>
            </a:r>
            <a:r>
              <a:rPr sz="3600" spc="-55" dirty="0"/>
              <a:t> </a:t>
            </a:r>
            <a:r>
              <a:rPr sz="3600" spc="240" dirty="0"/>
              <a:t>Collectives</a:t>
            </a:r>
            <a:endParaRPr sz="3600"/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3200" dirty="0"/>
              <a:t>en</a:t>
            </a:r>
            <a:r>
              <a:rPr sz="3200" spc="-50" dirty="0"/>
              <a:t> </a:t>
            </a:r>
            <a:r>
              <a:rPr sz="3200" dirty="0"/>
              <a:t>France</a:t>
            </a:r>
            <a:r>
              <a:rPr sz="3200" spc="-40" dirty="0"/>
              <a:t> </a:t>
            </a:r>
            <a:r>
              <a:rPr sz="3200" spc="-25" dirty="0"/>
              <a:t>1996-</a:t>
            </a:r>
            <a:r>
              <a:rPr sz="3200" dirty="0"/>
              <a:t>2005</a:t>
            </a:r>
            <a:r>
              <a:rPr sz="3200" spc="90" dirty="0"/>
              <a:t> </a:t>
            </a:r>
            <a:r>
              <a:rPr sz="2800" dirty="0"/>
              <a:t>BEH,</a:t>
            </a:r>
            <a:r>
              <a:rPr sz="2800" spc="-25" dirty="0"/>
              <a:t> </a:t>
            </a:r>
            <a:r>
              <a:rPr sz="2800" dirty="0"/>
              <a:t>déc.</a:t>
            </a:r>
            <a:r>
              <a:rPr sz="2800" spc="-20" dirty="0"/>
              <a:t> 2006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08721" y="2345911"/>
            <a:ext cx="7631430" cy="317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75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Salmonella</a:t>
            </a:r>
            <a:r>
              <a:rPr sz="2750" spc="-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à</a:t>
            </a:r>
            <a:r>
              <a:rPr sz="2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l’origine</a:t>
            </a:r>
            <a:r>
              <a:rPr sz="2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de</a:t>
            </a:r>
            <a:r>
              <a:rPr sz="26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64%</a:t>
            </a:r>
            <a:r>
              <a:rPr sz="26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des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foyers</a:t>
            </a:r>
            <a:r>
              <a:rPr sz="2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TIAC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3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75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Salmonella</a:t>
            </a:r>
            <a:r>
              <a:rPr sz="2750" spc="-1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Enteritidis</a:t>
            </a:r>
            <a:r>
              <a:rPr sz="26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=</a:t>
            </a:r>
            <a:r>
              <a:rPr sz="26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sérotype</a:t>
            </a:r>
            <a:r>
              <a:rPr sz="26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prédominant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354965" marR="319405" indent="-342900">
              <a:lnSpc>
                <a:spcPts val="2820"/>
              </a:lnSpc>
              <a:spcBef>
                <a:spcPts val="625"/>
              </a:spcBef>
              <a:buClr>
                <a:srgbClr val="3232CC"/>
              </a:buClr>
              <a:buSzPct val="62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59%</a:t>
            </a:r>
            <a:r>
              <a:rPr sz="26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de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ces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foyers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attribués</a:t>
            </a:r>
            <a:r>
              <a:rPr sz="2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à</a:t>
            </a:r>
            <a:r>
              <a:rPr sz="2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la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consommation </a:t>
            </a:r>
            <a:r>
              <a:rPr sz="26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ou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de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produits</a:t>
            </a:r>
            <a:r>
              <a:rPr sz="26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à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base</a:t>
            </a:r>
            <a:r>
              <a:rPr sz="2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d’œufs.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ct val="90000"/>
              </a:lnSpc>
              <a:spcBef>
                <a:spcPts val="575"/>
              </a:spcBef>
              <a:buClr>
                <a:srgbClr val="3232CC"/>
              </a:buClr>
              <a:buSzPct val="62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600" dirty="0">
                <a:latin typeface="Tahoma" panose="020B0604030504040204"/>
                <a:cs typeface="Tahoma" panose="020B0604030504040204"/>
              </a:rPr>
              <a:t>La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persistance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de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l’utilisation</a:t>
            </a:r>
            <a:r>
              <a:rPr sz="26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frais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en </a:t>
            </a:r>
            <a:r>
              <a:rPr sz="2600" dirty="0">
                <a:latin typeface="Tahoma" panose="020B0604030504040204"/>
                <a:cs typeface="Tahoma" panose="020B0604030504040204"/>
              </a:rPr>
              <a:t>restauration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collective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a</a:t>
            </a:r>
            <a:r>
              <a:rPr sz="2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continué</a:t>
            </a:r>
            <a:r>
              <a:rPr sz="26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d’être</a:t>
            </a:r>
            <a:r>
              <a:rPr sz="26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à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l’origine </a:t>
            </a:r>
            <a:r>
              <a:rPr sz="2600" dirty="0">
                <a:latin typeface="Tahoma" panose="020B0604030504040204"/>
                <a:cs typeface="Tahoma" panose="020B0604030504040204"/>
              </a:rPr>
              <a:t>de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TIAC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à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salmonelles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dont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les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conséquences </a:t>
            </a:r>
            <a:r>
              <a:rPr sz="2600" dirty="0">
                <a:latin typeface="Tahoma" panose="020B0604030504040204"/>
                <a:cs typeface="Tahoma" panose="020B0604030504040204"/>
              </a:rPr>
              <a:t>peuvent</a:t>
            </a:r>
            <a:r>
              <a:rPr sz="26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être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graves.</a:t>
            </a:r>
            <a:endParaRPr sz="2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8721" y="5539229"/>
            <a:ext cx="15405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232CC"/>
              </a:buClr>
              <a:buSzPct val="62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600" dirty="0">
                <a:latin typeface="Tahoma" panose="020B0604030504040204"/>
                <a:cs typeface="Tahoma" panose="020B0604030504040204"/>
              </a:rPr>
              <a:t>En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bref:</a:t>
            </a:r>
            <a:endParaRPr sz="2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7526" y="5539229"/>
            <a:ext cx="486854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Tahoma" panose="020B0604030504040204"/>
                <a:cs typeface="Tahoma" panose="020B0604030504040204"/>
              </a:rPr>
              <a:t>les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2/3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des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TIAC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&lt;=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Salmonelles </a:t>
            </a:r>
            <a:r>
              <a:rPr sz="2600" dirty="0">
                <a:latin typeface="Tahoma" panose="020B0604030504040204"/>
                <a:cs typeface="Tahoma" panose="020B0604030504040204"/>
              </a:rPr>
              <a:t>les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2/3</a:t>
            </a:r>
            <a:r>
              <a:rPr sz="2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des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Salmonelles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&lt;=</a:t>
            </a:r>
            <a:r>
              <a:rPr sz="2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œufs</a:t>
            </a:r>
            <a:endParaRPr sz="2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22807"/>
            <a:ext cx="491871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Marquage</a:t>
            </a:r>
            <a:r>
              <a:rPr spc="-60" dirty="0"/>
              <a:t> </a:t>
            </a:r>
            <a:r>
              <a:rPr dirty="0"/>
              <a:t>des</a:t>
            </a:r>
            <a:r>
              <a:rPr spc="-50" dirty="0"/>
              <a:t> </a:t>
            </a:r>
            <a:r>
              <a:rPr spc="-20" dirty="0"/>
              <a:t>œufs </a:t>
            </a:r>
            <a:r>
              <a:rPr dirty="0"/>
              <a:t>vente</a:t>
            </a:r>
            <a:r>
              <a:rPr spc="-60" dirty="0"/>
              <a:t> </a:t>
            </a:r>
            <a:r>
              <a:rPr spc="-10" dirty="0"/>
              <a:t>directe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46359" y="2405620"/>
            <a:ext cx="8133526" cy="25332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56420" y="5463029"/>
            <a:ext cx="6138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Marque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si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aucun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troupeau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n’est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traité </a:t>
            </a:r>
            <a:r>
              <a:rPr sz="2400" dirty="0">
                <a:latin typeface="Tahoma" panose="020B0604030504040204"/>
                <a:cs typeface="Tahoma" panose="020B0604030504040204"/>
              </a:rPr>
              <a:t>par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centre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d’emballage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Caractéristiques</a:t>
            </a:r>
            <a:r>
              <a:rPr spc="-100" dirty="0"/>
              <a:t> </a:t>
            </a:r>
            <a:r>
              <a:rPr dirty="0"/>
              <a:t>de</a:t>
            </a:r>
            <a:r>
              <a:rPr spc="-80" dirty="0"/>
              <a:t> </a:t>
            </a:r>
            <a:r>
              <a:rPr spc="-10" dirty="0"/>
              <a:t>ventes</a:t>
            </a:r>
            <a:endParaRPr spc="-10" dirty="0"/>
          </a:p>
          <a:p>
            <a:pPr marL="840740">
              <a:lnSpc>
                <a:spcPct val="100000"/>
              </a:lnSpc>
            </a:pPr>
            <a:r>
              <a:rPr dirty="0"/>
              <a:t>…</a:t>
            </a:r>
            <a:r>
              <a:rPr spc="-10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20" dirty="0"/>
              <a:t>bref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9813" rIns="0" bIns="0" rtlCol="0">
            <a:spAutoFit/>
          </a:bodyPr>
          <a:lstStyle/>
          <a:p>
            <a:pPr marL="1212850" indent="-342265">
              <a:lnSpc>
                <a:spcPct val="100000"/>
              </a:lnSpc>
              <a:spcBef>
                <a:spcPts val="8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sz="3200" dirty="0"/>
              <a:t>Catégorie</a:t>
            </a:r>
            <a:r>
              <a:rPr sz="3200" spc="-114" dirty="0"/>
              <a:t> </a:t>
            </a:r>
            <a:r>
              <a:rPr sz="3200" spc="-50" dirty="0"/>
              <a:t>A</a:t>
            </a:r>
            <a:endParaRPr sz="3200"/>
          </a:p>
          <a:p>
            <a:pPr marL="1212850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sz="3200" dirty="0"/>
              <a:t>Fraicheur:</a:t>
            </a:r>
            <a:r>
              <a:rPr sz="3200" spc="-55" dirty="0"/>
              <a:t> </a:t>
            </a:r>
            <a:r>
              <a:rPr sz="3200" spc="-20" dirty="0"/>
              <a:t>Extra-</a:t>
            </a:r>
            <a:r>
              <a:rPr sz="3200" dirty="0"/>
              <a:t>frais,</a:t>
            </a:r>
            <a:r>
              <a:rPr sz="3200" spc="-35" dirty="0"/>
              <a:t> </a:t>
            </a:r>
            <a:r>
              <a:rPr sz="3200" dirty="0"/>
              <a:t>frais,</a:t>
            </a:r>
            <a:r>
              <a:rPr sz="3200" spc="-35" dirty="0"/>
              <a:t> </a:t>
            </a:r>
            <a:r>
              <a:rPr sz="3200" dirty="0"/>
              <a:t>ou</a:t>
            </a:r>
            <a:r>
              <a:rPr sz="3200" spc="-40" dirty="0"/>
              <a:t> </a:t>
            </a:r>
            <a:r>
              <a:rPr sz="3200" dirty="0"/>
              <a:t>«</a:t>
            </a:r>
            <a:r>
              <a:rPr sz="3200" spc="-30" dirty="0"/>
              <a:t> </a:t>
            </a:r>
            <a:r>
              <a:rPr sz="3200" dirty="0"/>
              <a:t>daté</a:t>
            </a:r>
            <a:r>
              <a:rPr sz="3200" spc="-45" dirty="0"/>
              <a:t> </a:t>
            </a:r>
            <a:r>
              <a:rPr sz="3200" spc="-50" dirty="0"/>
              <a:t>»</a:t>
            </a:r>
            <a:endParaRPr sz="3200"/>
          </a:p>
          <a:p>
            <a:pPr marL="1212850" indent="-342265">
              <a:lnSpc>
                <a:spcPct val="100000"/>
              </a:lnSpc>
              <a:spcBef>
                <a:spcPts val="77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sz="3200" dirty="0"/>
              <a:t>Elevage:</a:t>
            </a:r>
            <a:r>
              <a:rPr sz="3200" spc="-55" dirty="0"/>
              <a:t> </a:t>
            </a:r>
            <a:r>
              <a:rPr sz="3200" dirty="0"/>
              <a:t>Bio,</a:t>
            </a:r>
            <a:r>
              <a:rPr sz="3200" spc="-35" dirty="0"/>
              <a:t> </a:t>
            </a:r>
            <a:r>
              <a:rPr sz="3200" spc="-10" dirty="0"/>
              <a:t>plein-</a:t>
            </a:r>
            <a:r>
              <a:rPr sz="3200" dirty="0"/>
              <a:t>air,</a:t>
            </a:r>
            <a:r>
              <a:rPr sz="3200" spc="-35" dirty="0"/>
              <a:t> </a:t>
            </a:r>
            <a:r>
              <a:rPr sz="3200" dirty="0"/>
              <a:t>sol</a:t>
            </a:r>
            <a:r>
              <a:rPr sz="3200" spc="-35" dirty="0"/>
              <a:t> </a:t>
            </a:r>
            <a:r>
              <a:rPr sz="3200" dirty="0"/>
              <a:t>ou</a:t>
            </a:r>
            <a:r>
              <a:rPr sz="3200" spc="-40" dirty="0"/>
              <a:t> </a:t>
            </a:r>
            <a:r>
              <a:rPr sz="3200" dirty="0"/>
              <a:t>en</a:t>
            </a:r>
            <a:r>
              <a:rPr sz="3200" spc="-45" dirty="0"/>
              <a:t> </a:t>
            </a:r>
            <a:r>
              <a:rPr sz="3200" spc="-20" dirty="0"/>
              <a:t>cage</a:t>
            </a:r>
            <a:endParaRPr sz="3200"/>
          </a:p>
          <a:p>
            <a:pPr marL="1212850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sz="3200" dirty="0"/>
              <a:t>Calibre:</a:t>
            </a:r>
            <a:r>
              <a:rPr sz="3200" spc="-60" dirty="0"/>
              <a:t> </a:t>
            </a:r>
            <a:r>
              <a:rPr sz="3200" dirty="0"/>
              <a:t>Très</a:t>
            </a:r>
            <a:r>
              <a:rPr sz="3200" spc="-65" dirty="0"/>
              <a:t> </a:t>
            </a:r>
            <a:r>
              <a:rPr sz="3200" dirty="0"/>
              <a:t>gros,</a:t>
            </a:r>
            <a:r>
              <a:rPr sz="3200" spc="-60" dirty="0"/>
              <a:t> </a:t>
            </a:r>
            <a:r>
              <a:rPr sz="3200" dirty="0"/>
              <a:t>gros,</a:t>
            </a:r>
            <a:r>
              <a:rPr sz="3200" spc="-55" dirty="0"/>
              <a:t> </a:t>
            </a:r>
            <a:r>
              <a:rPr sz="3200" dirty="0"/>
              <a:t>moyen,</a:t>
            </a:r>
            <a:r>
              <a:rPr sz="3200" spc="-60" dirty="0"/>
              <a:t> </a:t>
            </a:r>
            <a:r>
              <a:rPr sz="3200" spc="-10" dirty="0"/>
              <a:t>petit</a:t>
            </a:r>
            <a:endParaRPr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424" y="1253743"/>
            <a:ext cx="22402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Mentions</a:t>
            </a:r>
            <a:endParaRPr sz="4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424" y="1922779"/>
            <a:ext cx="2860675" cy="3377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obligatoires </a:t>
            </a:r>
            <a:r>
              <a:rPr sz="4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portées</a:t>
            </a:r>
            <a:r>
              <a:rPr sz="44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par les </a:t>
            </a:r>
            <a:r>
              <a:rPr sz="4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emballages d’oeuf</a:t>
            </a:r>
            <a:endParaRPr sz="44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15116" y="348995"/>
            <a:ext cx="5237421" cy="68225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4972" y="569467"/>
            <a:ext cx="34715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</a:rPr>
              <a:t>Exemple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d’étiquetage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des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gros </a:t>
            </a:r>
            <a:r>
              <a:rPr sz="2000" dirty="0">
                <a:solidFill>
                  <a:srgbClr val="000000"/>
                </a:solidFill>
              </a:rPr>
              <a:t>emballages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en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sortie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centre d’emballage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04250" y="5897369"/>
            <a:ext cx="5911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Date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consommation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recommandée: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28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j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après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ponte </a:t>
            </a:r>
            <a:r>
              <a:rPr sz="1800" dirty="0">
                <a:latin typeface="Tahoma" panose="020B0604030504040204"/>
                <a:cs typeface="Tahoma" panose="020B0604030504040204"/>
              </a:rPr>
              <a:t>Date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vente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recommandée: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21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j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après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ponte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(max)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5440" y="2366263"/>
            <a:ext cx="7750809" cy="24491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121920" indent="-342900">
              <a:lnSpc>
                <a:spcPct val="90000"/>
              </a:lnSpc>
              <a:spcBef>
                <a:spcPts val="39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«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deuxième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qualité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»,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«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déclassés </a:t>
            </a:r>
            <a:r>
              <a:rPr sz="2400" dirty="0">
                <a:latin typeface="Tahoma" panose="020B0604030504040204"/>
                <a:cs typeface="Tahoma" panose="020B0604030504040204"/>
              </a:rPr>
              <a:t>destinés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aux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entreprises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l’industrie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alimentaire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à </a:t>
            </a:r>
            <a:r>
              <a:rPr sz="2400" dirty="0">
                <a:latin typeface="Tahoma" panose="020B0604030504040204"/>
                <a:cs typeface="Tahoma" panose="020B0604030504040204"/>
              </a:rPr>
              <a:t>l’industrie</a:t>
            </a:r>
            <a:r>
              <a:rPr sz="2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non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alimentaire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»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5080" indent="-342900">
              <a:lnSpc>
                <a:spcPts val="2580"/>
              </a:lnSpc>
              <a:spcBef>
                <a:spcPts val="62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ne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satisfaisant</a:t>
            </a:r>
            <a:r>
              <a:rPr sz="24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pas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aux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critères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requis</a:t>
            </a:r>
            <a:r>
              <a:rPr sz="24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pour</a:t>
            </a:r>
            <a:r>
              <a:rPr sz="24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catégorie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400" dirty="0">
                <a:latin typeface="Tahoma" panose="020B0604030504040204"/>
                <a:cs typeface="Tahoma" panose="020B0604030504040204"/>
              </a:rPr>
              <a:t>.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Ils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ne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doivent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être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cependant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1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ni</a:t>
            </a:r>
            <a:r>
              <a:rPr sz="20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cassés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ni</a:t>
            </a:r>
            <a:r>
              <a:rPr sz="20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couvés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2640" y="4819902"/>
            <a:ext cx="1107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299085" algn="l"/>
              </a:tabLst>
            </a:pP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ni</a:t>
            </a:r>
            <a:r>
              <a:rPr sz="20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cuits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5440" y="5495033"/>
            <a:ext cx="71647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sont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pourvus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d’une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marque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distinctive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indiquant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400" dirty="0">
                <a:latin typeface="Tahoma" panose="020B0604030504040204"/>
                <a:cs typeface="Tahoma" panose="020B0604030504040204"/>
              </a:rPr>
              <a:t>catégorie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qualité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(exception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fêlés).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4960" y="622807"/>
            <a:ext cx="499618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Catégorie</a:t>
            </a:r>
            <a:r>
              <a:rPr spc="-65" dirty="0"/>
              <a:t> </a:t>
            </a:r>
            <a:r>
              <a:rPr dirty="0"/>
              <a:t>des</a:t>
            </a:r>
            <a:r>
              <a:rPr spc="-55" dirty="0"/>
              <a:t> </a:t>
            </a:r>
            <a:r>
              <a:rPr spc="-20" dirty="0"/>
              <a:t>œufs </a:t>
            </a:r>
            <a:r>
              <a:rPr dirty="0"/>
              <a:t>œufs</a:t>
            </a:r>
            <a:r>
              <a:rPr spc="-6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catégorie</a:t>
            </a:r>
            <a:r>
              <a:rPr spc="-50" dirty="0"/>
              <a:t> B</a:t>
            </a:r>
            <a:endParaRPr spc="-50" dirty="0"/>
          </a:p>
        </p:txBody>
      </p:sp>
      <p:sp>
        <p:nvSpPr>
          <p:cNvPr id="6" name="object 6"/>
          <p:cNvSpPr/>
          <p:nvPr/>
        </p:nvSpPr>
        <p:spPr>
          <a:xfrm>
            <a:off x="6498213" y="4354067"/>
            <a:ext cx="1009015" cy="937260"/>
          </a:xfrm>
          <a:custGeom>
            <a:avLst/>
            <a:gdLst/>
            <a:ahLst/>
            <a:cxnLst/>
            <a:rect l="l" t="t" r="r" b="b"/>
            <a:pathLst>
              <a:path w="1009015" h="937260">
                <a:moveTo>
                  <a:pt x="504443" y="0"/>
                </a:moveTo>
                <a:lnTo>
                  <a:pt x="455816" y="2149"/>
                </a:lnTo>
                <a:lnTo>
                  <a:pt x="408506" y="8467"/>
                </a:lnTo>
                <a:lnTo>
                  <a:pt x="362725" y="18752"/>
                </a:lnTo>
                <a:lnTo>
                  <a:pt x="318681" y="32806"/>
                </a:lnTo>
                <a:lnTo>
                  <a:pt x="276586" y="50430"/>
                </a:lnTo>
                <a:lnTo>
                  <a:pt x="236651" y="71424"/>
                </a:lnTo>
                <a:lnTo>
                  <a:pt x="199084" y="95590"/>
                </a:lnTo>
                <a:lnTo>
                  <a:pt x="164097" y="122728"/>
                </a:lnTo>
                <a:lnTo>
                  <a:pt x="131900" y="152640"/>
                </a:lnTo>
                <a:lnTo>
                  <a:pt x="102704" y="185125"/>
                </a:lnTo>
                <a:lnTo>
                  <a:pt x="76718" y="219986"/>
                </a:lnTo>
                <a:lnTo>
                  <a:pt x="54152" y="257022"/>
                </a:lnTo>
                <a:lnTo>
                  <a:pt x="35218" y="296034"/>
                </a:lnTo>
                <a:lnTo>
                  <a:pt x="20125" y="336824"/>
                </a:lnTo>
                <a:lnTo>
                  <a:pt x="9085" y="379193"/>
                </a:lnTo>
                <a:lnTo>
                  <a:pt x="2306" y="422940"/>
                </a:lnTo>
                <a:lnTo>
                  <a:pt x="0" y="467867"/>
                </a:lnTo>
                <a:lnTo>
                  <a:pt x="2306" y="513048"/>
                </a:lnTo>
                <a:lnTo>
                  <a:pt x="9085" y="557019"/>
                </a:lnTo>
                <a:lnTo>
                  <a:pt x="20125" y="599584"/>
                </a:lnTo>
                <a:lnTo>
                  <a:pt x="35218" y="640543"/>
                </a:lnTo>
                <a:lnTo>
                  <a:pt x="54152" y="679701"/>
                </a:lnTo>
                <a:lnTo>
                  <a:pt x="76718" y="716860"/>
                </a:lnTo>
                <a:lnTo>
                  <a:pt x="102704" y="751823"/>
                </a:lnTo>
                <a:lnTo>
                  <a:pt x="131900" y="784393"/>
                </a:lnTo>
                <a:lnTo>
                  <a:pt x="164097" y="814372"/>
                </a:lnTo>
                <a:lnTo>
                  <a:pt x="199084" y="841562"/>
                </a:lnTo>
                <a:lnTo>
                  <a:pt x="236651" y="865768"/>
                </a:lnTo>
                <a:lnTo>
                  <a:pt x="276586" y="886790"/>
                </a:lnTo>
                <a:lnTo>
                  <a:pt x="318681" y="904433"/>
                </a:lnTo>
                <a:lnTo>
                  <a:pt x="362725" y="918499"/>
                </a:lnTo>
                <a:lnTo>
                  <a:pt x="408506" y="928790"/>
                </a:lnTo>
                <a:lnTo>
                  <a:pt x="455816" y="935109"/>
                </a:lnTo>
                <a:lnTo>
                  <a:pt x="504443" y="937259"/>
                </a:lnTo>
                <a:lnTo>
                  <a:pt x="553071" y="935109"/>
                </a:lnTo>
                <a:lnTo>
                  <a:pt x="600381" y="928790"/>
                </a:lnTo>
                <a:lnTo>
                  <a:pt x="646162" y="918499"/>
                </a:lnTo>
                <a:lnTo>
                  <a:pt x="690206" y="904433"/>
                </a:lnTo>
                <a:lnTo>
                  <a:pt x="732301" y="886790"/>
                </a:lnTo>
                <a:lnTo>
                  <a:pt x="772236" y="865768"/>
                </a:lnTo>
                <a:lnTo>
                  <a:pt x="809803" y="841562"/>
                </a:lnTo>
                <a:lnTo>
                  <a:pt x="844790" y="814372"/>
                </a:lnTo>
                <a:lnTo>
                  <a:pt x="876987" y="784393"/>
                </a:lnTo>
                <a:lnTo>
                  <a:pt x="906183" y="751823"/>
                </a:lnTo>
                <a:lnTo>
                  <a:pt x="932169" y="716860"/>
                </a:lnTo>
                <a:lnTo>
                  <a:pt x="954735" y="679701"/>
                </a:lnTo>
                <a:lnTo>
                  <a:pt x="973669" y="640543"/>
                </a:lnTo>
                <a:lnTo>
                  <a:pt x="988762" y="599584"/>
                </a:lnTo>
                <a:lnTo>
                  <a:pt x="999802" y="557019"/>
                </a:lnTo>
                <a:lnTo>
                  <a:pt x="1006581" y="513048"/>
                </a:lnTo>
                <a:lnTo>
                  <a:pt x="1008887" y="467867"/>
                </a:lnTo>
                <a:lnTo>
                  <a:pt x="1006581" y="422940"/>
                </a:lnTo>
                <a:lnTo>
                  <a:pt x="999802" y="379193"/>
                </a:lnTo>
                <a:lnTo>
                  <a:pt x="988762" y="336824"/>
                </a:lnTo>
                <a:lnTo>
                  <a:pt x="973669" y="296034"/>
                </a:lnTo>
                <a:lnTo>
                  <a:pt x="954735" y="257022"/>
                </a:lnTo>
                <a:lnTo>
                  <a:pt x="932169" y="219986"/>
                </a:lnTo>
                <a:lnTo>
                  <a:pt x="906183" y="185125"/>
                </a:lnTo>
                <a:lnTo>
                  <a:pt x="876987" y="152640"/>
                </a:lnTo>
                <a:lnTo>
                  <a:pt x="844790" y="122728"/>
                </a:lnTo>
                <a:lnTo>
                  <a:pt x="809803" y="95590"/>
                </a:lnTo>
                <a:lnTo>
                  <a:pt x="772236" y="71424"/>
                </a:lnTo>
                <a:lnTo>
                  <a:pt x="732301" y="50430"/>
                </a:lnTo>
                <a:lnTo>
                  <a:pt x="690206" y="32806"/>
                </a:lnTo>
                <a:lnTo>
                  <a:pt x="646162" y="18752"/>
                </a:lnTo>
                <a:lnTo>
                  <a:pt x="600381" y="8467"/>
                </a:lnTo>
                <a:lnTo>
                  <a:pt x="553071" y="2149"/>
                </a:lnTo>
                <a:lnTo>
                  <a:pt x="50444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64994" y="4600445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ahoma" panose="020B0604030504040204"/>
                <a:cs typeface="Tahoma" panose="020B0604030504040204"/>
              </a:rPr>
              <a:t>B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Mentions</a:t>
            </a:r>
            <a:r>
              <a:rPr spc="-100" dirty="0"/>
              <a:t> </a:t>
            </a:r>
            <a:r>
              <a:rPr dirty="0"/>
              <a:t>obligatoires</a:t>
            </a:r>
            <a:r>
              <a:rPr spc="-110" dirty="0"/>
              <a:t> </a:t>
            </a:r>
            <a:r>
              <a:rPr spc="-10" dirty="0"/>
              <a:t>portées </a:t>
            </a:r>
            <a:r>
              <a:rPr dirty="0"/>
              <a:t>par</a:t>
            </a:r>
            <a:r>
              <a:rPr spc="-50" dirty="0"/>
              <a:t> </a:t>
            </a:r>
            <a:r>
              <a:rPr dirty="0"/>
              <a:t>les</a:t>
            </a:r>
            <a:r>
              <a:rPr spc="-45" dirty="0"/>
              <a:t> </a:t>
            </a:r>
            <a:r>
              <a:rPr dirty="0"/>
              <a:t>emballages</a:t>
            </a:r>
            <a:r>
              <a:rPr spc="-45" dirty="0"/>
              <a:t> </a:t>
            </a:r>
            <a:r>
              <a:rPr spc="-10" dirty="0"/>
              <a:t>d’oeuf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61266" y="2264664"/>
            <a:ext cx="7348129" cy="33817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96756" y="6042149"/>
            <a:ext cx="621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Exemple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d’étiquetage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spécifique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sur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les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emballages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œufs </a:t>
            </a:r>
            <a:r>
              <a:rPr sz="1800" dirty="0">
                <a:latin typeface="Tahoma" panose="020B0604030504040204"/>
                <a:cs typeface="Tahoma" panose="020B0604030504040204"/>
              </a:rPr>
              <a:t>destinés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à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«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l’industrie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alimentaire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»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Mentions</a:t>
            </a:r>
            <a:r>
              <a:rPr spc="-100" dirty="0"/>
              <a:t> </a:t>
            </a:r>
            <a:r>
              <a:rPr dirty="0"/>
              <a:t>obligatoires</a:t>
            </a:r>
            <a:r>
              <a:rPr spc="-110" dirty="0"/>
              <a:t> </a:t>
            </a:r>
            <a:r>
              <a:rPr spc="-10" dirty="0"/>
              <a:t>portées </a:t>
            </a:r>
            <a:r>
              <a:rPr dirty="0"/>
              <a:t>par</a:t>
            </a:r>
            <a:r>
              <a:rPr spc="-50" dirty="0"/>
              <a:t> </a:t>
            </a:r>
            <a:r>
              <a:rPr dirty="0"/>
              <a:t>les</a:t>
            </a:r>
            <a:r>
              <a:rPr spc="-45" dirty="0"/>
              <a:t> </a:t>
            </a:r>
            <a:r>
              <a:rPr dirty="0"/>
              <a:t>emballages</a:t>
            </a:r>
            <a:r>
              <a:rPr spc="-45" dirty="0"/>
              <a:t> </a:t>
            </a:r>
            <a:r>
              <a:rPr spc="-10" dirty="0"/>
              <a:t>d’oeuf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24002" y="2049779"/>
            <a:ext cx="8403335" cy="41290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7093" y="6258557"/>
            <a:ext cx="621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Exemple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d’étiquetage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spécifique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sur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les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emballages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œufs </a:t>
            </a:r>
            <a:r>
              <a:rPr sz="1800" dirty="0">
                <a:latin typeface="Tahoma" panose="020B0604030504040204"/>
                <a:cs typeface="Tahoma" panose="020B0604030504040204"/>
              </a:rPr>
              <a:t>destinés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à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«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l’industrie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non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alimentaire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»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2787395"/>
            <a:ext cx="9008745" cy="1053465"/>
            <a:chOff x="774073" y="2787395"/>
            <a:chExt cx="9008745" cy="1053465"/>
          </a:xfrm>
        </p:grpSpPr>
        <p:sp>
          <p:nvSpPr>
            <p:cNvPr id="3" name="object 3"/>
            <p:cNvSpPr/>
            <p:nvPr/>
          </p:nvSpPr>
          <p:spPr>
            <a:xfrm>
              <a:off x="1065157" y="2895599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5" h="474345">
                  <a:moveTo>
                    <a:pt x="437387" y="473963"/>
                  </a:moveTo>
                  <a:lnTo>
                    <a:pt x="437387" y="0"/>
                  </a:lnTo>
                  <a:lnTo>
                    <a:pt x="0" y="0"/>
                  </a:lnTo>
                  <a:lnTo>
                    <a:pt x="0" y="473963"/>
                  </a:lnTo>
                  <a:lnTo>
                    <a:pt x="437387" y="473963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47681" y="2895599"/>
              <a:ext cx="327656" cy="473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88601" y="3317747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5">
                  <a:moveTo>
                    <a:pt x="422147" y="473963"/>
                  </a:moveTo>
                  <a:lnTo>
                    <a:pt x="422147" y="0"/>
                  </a:lnTo>
                  <a:lnTo>
                    <a:pt x="0" y="0"/>
                  </a:lnTo>
                  <a:lnTo>
                    <a:pt x="0" y="473963"/>
                  </a:lnTo>
                  <a:lnTo>
                    <a:pt x="422147" y="473963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3244595"/>
              <a:ext cx="9008360" cy="5471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09581" y="2787395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3" y="1053083"/>
                  </a:moveTo>
                  <a:lnTo>
                    <a:pt x="32003" y="0"/>
                  </a:lnTo>
                  <a:lnTo>
                    <a:pt x="0" y="0"/>
                  </a:lnTo>
                  <a:lnTo>
                    <a:pt x="0" y="1053083"/>
                  </a:lnTo>
                  <a:lnTo>
                    <a:pt x="32003" y="1053083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10216" y="2494279"/>
            <a:ext cx="510032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500" dirty="0"/>
              <a:t>0v0pr0duits</a:t>
            </a:r>
            <a:endParaRPr sz="66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73" y="2406395"/>
            <a:ext cx="1463033" cy="203606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711" y="1006982"/>
            <a:ext cx="3720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65" dirty="0"/>
              <a:t>0v0pr0duits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917965" y="1263522"/>
            <a:ext cx="7554595" cy="431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définition,</a:t>
            </a:r>
            <a:r>
              <a:rPr sz="4400" spc="-114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endParaRPr sz="4400">
              <a:latin typeface="Tahoma" panose="020B0604030504040204"/>
              <a:cs typeface="Tahoma" panose="020B0604030504040204"/>
            </a:endParaRPr>
          </a:p>
          <a:p>
            <a:pPr marL="355600" marR="5080" indent="-343535">
              <a:lnSpc>
                <a:spcPct val="100000"/>
              </a:lnSpc>
              <a:spcBef>
                <a:spcPts val="341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0voproduits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»:</a:t>
            </a:r>
            <a:r>
              <a:rPr sz="280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produits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transformés </a:t>
            </a:r>
            <a:r>
              <a:rPr sz="2800" dirty="0">
                <a:latin typeface="Tahoma" panose="020B0604030504040204"/>
                <a:cs typeface="Tahoma" panose="020B0604030504040204"/>
              </a:rPr>
              <a:t>résultant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transformation</a:t>
            </a:r>
            <a:r>
              <a:rPr sz="2800" spc="-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ou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2800" dirty="0">
                <a:latin typeface="Tahoma" panose="020B0604030504040204"/>
                <a:cs typeface="Tahoma" panose="020B0604030504040204"/>
              </a:rPr>
              <a:t>leurs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différents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composants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ou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mélange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ou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d’une</a:t>
            </a:r>
            <a:r>
              <a:rPr sz="28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nouvelle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transformation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ces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produits </a:t>
            </a:r>
            <a:r>
              <a:rPr sz="2800" dirty="0">
                <a:latin typeface="Tahoma" panose="020B0604030504040204"/>
                <a:cs typeface="Tahoma" panose="020B0604030504040204"/>
              </a:rPr>
              <a:t>transformés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1330"/>
              </a:spcBef>
              <a:buClr>
                <a:srgbClr val="3232CC"/>
              </a:buClr>
              <a:buFont typeface="Wingdings" panose="05000000000000000000"/>
              <a:buChar char=""/>
            </a:pPr>
            <a:endParaRPr sz="2800">
              <a:latin typeface="Tahoma" panose="020B0604030504040204"/>
              <a:cs typeface="Tahoma" panose="020B0604030504040204"/>
            </a:endParaRPr>
          </a:p>
          <a:p>
            <a:pPr marL="12065" marR="121920" indent="0">
              <a:lnSpc>
                <a:spcPct val="100000"/>
              </a:lnSpc>
              <a:buClr>
                <a:srgbClr val="3232CC"/>
              </a:buClr>
              <a:buSzPct val="61000"/>
              <a:buFont typeface="Wingdings" panose="05000000000000000000"/>
              <a:buNone/>
              <a:tabLst>
                <a:tab pos="354965" algn="l"/>
              </a:tabLst>
            </a:pP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50">
              <a:lnSpc>
                <a:spcPts val="5275"/>
              </a:lnSpc>
              <a:spcBef>
                <a:spcPts val="100"/>
              </a:spcBef>
            </a:pPr>
            <a:r>
              <a:rPr spc="-10" dirty="0"/>
              <a:t>0voproduits:</a:t>
            </a:r>
            <a:endParaRPr spc="-10" dirty="0"/>
          </a:p>
          <a:p>
            <a:pPr marL="1136650">
              <a:lnSpc>
                <a:spcPts val="5275"/>
              </a:lnSpc>
            </a:pPr>
            <a:r>
              <a:rPr dirty="0"/>
              <a:t>différentes</a:t>
            </a:r>
            <a:r>
              <a:rPr spc="-80" dirty="0"/>
              <a:t> </a:t>
            </a:r>
            <a:r>
              <a:rPr dirty="0"/>
              <a:t>formes,</a:t>
            </a:r>
            <a:r>
              <a:rPr spc="-65" dirty="0"/>
              <a:t> </a:t>
            </a:r>
            <a:r>
              <a:rPr spc="-10" dirty="0"/>
              <a:t>Mat.I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64724" y="2398267"/>
            <a:ext cx="4155440" cy="337375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68300" marR="118110" indent="-342900">
              <a:lnSpc>
                <a:spcPct val="100000"/>
              </a:lnSpc>
              <a:spcBef>
                <a:spcPts val="8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68300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matières</a:t>
            </a:r>
            <a:r>
              <a:rPr sz="2800" spc="-12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premières</a:t>
            </a:r>
            <a:r>
              <a:rPr sz="28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=&gt; </a:t>
            </a:r>
            <a:r>
              <a:rPr sz="2800" dirty="0">
                <a:latin typeface="Tahoma" panose="020B0604030504040204"/>
                <a:cs typeface="Tahoma" panose="020B0604030504040204"/>
              </a:rPr>
              <a:t>industrie</a:t>
            </a:r>
            <a:r>
              <a:rPr sz="28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agro-aliment</a:t>
            </a:r>
            <a:r>
              <a:rPr sz="2850" spc="-15" baseline="23000" dirty="0">
                <a:latin typeface="Tahoma" panose="020B0604030504040204"/>
                <a:cs typeface="Tahoma" panose="020B0604030504040204"/>
              </a:rPr>
              <a:t>re</a:t>
            </a:r>
            <a:endParaRPr sz="2850" baseline="23000">
              <a:latin typeface="Tahoma" panose="020B0604030504040204"/>
              <a:cs typeface="Tahoma" panose="020B0604030504040204"/>
            </a:endParaRPr>
          </a:p>
          <a:p>
            <a:pPr marL="3683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Tahoma" panose="020B0604030504040204"/>
                <a:cs typeface="Tahoma" panose="020B0604030504040204"/>
              </a:rPr>
              <a:t>(Blanc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Jaune,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Blc+Jne)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68985" lvl="1" indent="-286385">
              <a:lnSpc>
                <a:spcPct val="100000"/>
              </a:lnSpc>
              <a:spcBef>
                <a:spcPts val="54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689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0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entier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liquide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non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past.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68985" lvl="1" indent="-286385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689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0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liquides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pasteurisés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68985" lvl="1" indent="-286385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689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0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congelés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68985" lvl="1" indent="-286385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689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0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concentrés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68985" lvl="1" indent="-286385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689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0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poudre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26642" y="2337815"/>
            <a:ext cx="6091427" cy="467258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329815" marR="5080" indent="-1088390">
              <a:lnSpc>
                <a:spcPts val="5270"/>
              </a:lnSpc>
              <a:spcBef>
                <a:spcPts val="210"/>
              </a:spcBef>
            </a:pPr>
            <a:r>
              <a:rPr dirty="0"/>
              <a:t>0voproduits:</a:t>
            </a:r>
            <a:r>
              <a:rPr spc="-55" dirty="0"/>
              <a:t> </a:t>
            </a:r>
            <a:r>
              <a:rPr dirty="0"/>
              <a:t>10%</a:t>
            </a:r>
            <a:r>
              <a:rPr spc="-75" dirty="0"/>
              <a:t> </a:t>
            </a:r>
            <a:r>
              <a:rPr spc="-10" dirty="0"/>
              <a:t>destinés </a:t>
            </a:r>
            <a:r>
              <a:rPr dirty="0"/>
              <a:t>au</a:t>
            </a:r>
            <a:r>
              <a:rPr spc="-15" dirty="0"/>
              <a:t> </a:t>
            </a:r>
            <a:r>
              <a:rPr spc="-10" dirty="0"/>
              <a:t>consommateur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5346069" y="2264663"/>
            <a:ext cx="4231005" cy="4724400"/>
          </a:xfrm>
          <a:custGeom>
            <a:avLst/>
            <a:gdLst/>
            <a:ahLst/>
            <a:cxnLst/>
            <a:rect l="l" t="t" r="r" b="b"/>
            <a:pathLst>
              <a:path w="4231005" h="4724400">
                <a:moveTo>
                  <a:pt x="4230623" y="4724399"/>
                </a:moveTo>
                <a:lnTo>
                  <a:pt x="4230623" y="0"/>
                </a:lnTo>
                <a:lnTo>
                  <a:pt x="0" y="0"/>
                </a:lnTo>
                <a:lnTo>
                  <a:pt x="0" y="4724399"/>
                </a:lnTo>
                <a:lnTo>
                  <a:pt x="4230623" y="4724399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24815" y="2294634"/>
            <a:ext cx="4058285" cy="407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1435" indent="-342900">
              <a:lnSpc>
                <a:spcPct val="100000"/>
              </a:lnSpc>
              <a:spcBef>
                <a:spcPts val="10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produits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32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60" dirty="0">
                <a:latin typeface="Tahoma" panose="020B0604030504040204"/>
                <a:cs typeface="Tahoma" panose="020B0604030504040204"/>
              </a:rPr>
              <a:t>à </a:t>
            </a:r>
            <a:r>
              <a:rPr sz="3200" dirty="0">
                <a:latin typeface="Tahoma" panose="020B0604030504040204"/>
                <a:cs typeface="Tahoma" panose="020B0604030504040204"/>
              </a:rPr>
              <a:t>partir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d’ovoproduits: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Omelette</a:t>
            </a:r>
            <a:r>
              <a:rPr sz="2800" spc="-114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individuelle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0</a:t>
            </a:r>
            <a:r>
              <a:rPr sz="28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durs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0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durs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écalés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blanc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d’0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en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neige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0</a:t>
            </a:r>
            <a:r>
              <a:rPr sz="28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concassés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0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durs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en</a:t>
            </a:r>
            <a:r>
              <a:rPr sz="2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barre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74073" y="2101595"/>
            <a:ext cx="4648193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792" y="409447"/>
            <a:ext cx="4721225" cy="13658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5270"/>
              </a:lnSpc>
              <a:spcBef>
                <a:spcPts val="210"/>
              </a:spcBef>
            </a:pPr>
            <a:r>
              <a:rPr dirty="0"/>
              <a:t>Données</a:t>
            </a:r>
            <a:r>
              <a:rPr spc="-55" dirty="0"/>
              <a:t> </a:t>
            </a:r>
            <a:r>
              <a:rPr spc="-10" dirty="0"/>
              <a:t>Europe </a:t>
            </a:r>
            <a:r>
              <a:rPr dirty="0"/>
              <a:t>élevage</a:t>
            </a:r>
            <a:r>
              <a:rPr spc="-60" dirty="0"/>
              <a:t> </a:t>
            </a:r>
            <a:r>
              <a:rPr spc="-10" dirty="0"/>
              <a:t>pondeuses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241935" y="1978152"/>
            <a:ext cx="8676640" cy="5229225"/>
            <a:chOff x="1241935" y="1978152"/>
            <a:chExt cx="8676640" cy="522922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41935" y="1978152"/>
              <a:ext cx="8676131" cy="52288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38550" y="6225539"/>
              <a:ext cx="287020" cy="792480"/>
            </a:xfrm>
            <a:custGeom>
              <a:avLst/>
              <a:gdLst/>
              <a:ahLst/>
              <a:cxnLst/>
              <a:rect l="l" t="t" r="r" b="b"/>
              <a:pathLst>
                <a:path w="287020" h="792479">
                  <a:moveTo>
                    <a:pt x="143255" y="0"/>
                  </a:moveTo>
                  <a:lnTo>
                    <a:pt x="97926" y="20287"/>
                  </a:lnTo>
                  <a:lnTo>
                    <a:pt x="58594" y="76712"/>
                  </a:lnTo>
                  <a:lnTo>
                    <a:pt x="41909" y="116395"/>
                  </a:lnTo>
                  <a:lnTo>
                    <a:pt x="27602" y="162616"/>
                  </a:lnTo>
                  <a:lnTo>
                    <a:pt x="15965" y="214544"/>
                  </a:lnTo>
                  <a:lnTo>
                    <a:pt x="7290" y="271345"/>
                  </a:lnTo>
                  <a:lnTo>
                    <a:pt x="1871" y="332187"/>
                  </a:lnTo>
                  <a:lnTo>
                    <a:pt x="0" y="396239"/>
                  </a:lnTo>
                  <a:lnTo>
                    <a:pt x="1871" y="460662"/>
                  </a:lnTo>
                  <a:lnTo>
                    <a:pt x="7290" y="521720"/>
                  </a:lnTo>
                  <a:lnTo>
                    <a:pt x="15965" y="578607"/>
                  </a:lnTo>
                  <a:lnTo>
                    <a:pt x="27602" y="630521"/>
                  </a:lnTo>
                  <a:lnTo>
                    <a:pt x="41909" y="676655"/>
                  </a:lnTo>
                  <a:lnTo>
                    <a:pt x="58594" y="716206"/>
                  </a:lnTo>
                  <a:lnTo>
                    <a:pt x="97926" y="772338"/>
                  </a:lnTo>
                  <a:lnTo>
                    <a:pt x="143255" y="792479"/>
                  </a:lnTo>
                  <a:lnTo>
                    <a:pt x="166524" y="787310"/>
                  </a:lnTo>
                  <a:lnTo>
                    <a:pt x="209147" y="748369"/>
                  </a:lnTo>
                  <a:lnTo>
                    <a:pt x="244601" y="676655"/>
                  </a:lnTo>
                  <a:lnTo>
                    <a:pt x="258909" y="630521"/>
                  </a:lnTo>
                  <a:lnTo>
                    <a:pt x="270546" y="578607"/>
                  </a:lnTo>
                  <a:lnTo>
                    <a:pt x="279221" y="521720"/>
                  </a:lnTo>
                  <a:lnTo>
                    <a:pt x="284640" y="460662"/>
                  </a:lnTo>
                  <a:lnTo>
                    <a:pt x="286511" y="396239"/>
                  </a:lnTo>
                  <a:lnTo>
                    <a:pt x="284640" y="332187"/>
                  </a:lnTo>
                  <a:lnTo>
                    <a:pt x="279221" y="271345"/>
                  </a:lnTo>
                  <a:lnTo>
                    <a:pt x="270546" y="214544"/>
                  </a:lnTo>
                  <a:lnTo>
                    <a:pt x="258909" y="162616"/>
                  </a:lnTo>
                  <a:lnTo>
                    <a:pt x="244601" y="116395"/>
                  </a:lnTo>
                  <a:lnTo>
                    <a:pt x="227917" y="76712"/>
                  </a:lnTo>
                  <a:lnTo>
                    <a:pt x="188585" y="20287"/>
                  </a:lnTo>
                  <a:lnTo>
                    <a:pt x="143255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512694" y="1639784"/>
            <a:ext cx="2132330" cy="4019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15"/>
              </a:spcBef>
            </a:pPr>
            <a:r>
              <a:rPr sz="1250" spc="-25" dirty="0">
                <a:latin typeface="Tahoma" panose="020B0604030504040204"/>
                <a:cs typeface="Tahoma" panose="020B0604030504040204"/>
              </a:rPr>
              <a:t>Source:</a:t>
            </a:r>
            <a:r>
              <a:rPr sz="125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Inra</a:t>
            </a:r>
            <a:r>
              <a:rPr sz="125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prod.anim.,</a:t>
            </a:r>
            <a:r>
              <a:rPr sz="125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2010, </a:t>
            </a:r>
            <a:r>
              <a:rPr sz="1250" dirty="0">
                <a:latin typeface="Tahoma" panose="020B0604030504040204"/>
                <a:cs typeface="Tahoma" panose="020B0604030504040204"/>
              </a:rPr>
              <a:t>23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(2)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N°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spé.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Qualité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de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l’oeuf</a:t>
            </a:r>
            <a:endParaRPr sz="12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Production</a:t>
            </a:r>
            <a:r>
              <a:rPr spc="-100" dirty="0"/>
              <a:t> </a:t>
            </a:r>
            <a:r>
              <a:rPr spc="-10" dirty="0"/>
              <a:t>française d’ovoproduits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8385" y="2352484"/>
          <a:ext cx="8715375" cy="4318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8255"/>
                <a:gridCol w="638175"/>
                <a:gridCol w="775969"/>
                <a:gridCol w="638175"/>
                <a:gridCol w="733425"/>
                <a:gridCol w="638175"/>
                <a:gridCol w="733425"/>
                <a:gridCol w="1905000"/>
              </a:tblGrid>
              <a:tr h="685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2000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2002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2004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150" dirty="0">
                          <a:latin typeface="Tahoma" panose="020B0604030504040204"/>
                          <a:cs typeface="Tahoma" panose="020B0604030504040204"/>
                        </a:rPr>
                        <a:t>En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45" dirty="0">
                          <a:latin typeface="Tahoma" panose="020B0604030504040204"/>
                          <a:cs typeface="Tahoma" panose="020B0604030504040204"/>
                        </a:rPr>
                        <a:t>gros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Liquides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167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798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170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109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180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784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204" dirty="0">
                          <a:latin typeface="Tahoma" panose="020B0604030504040204"/>
                          <a:cs typeface="Tahoma" panose="020B0604030504040204"/>
                        </a:rPr>
                        <a:t>180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80" dirty="0">
                          <a:latin typeface="Tahoma" panose="020B0604030504040204"/>
                          <a:cs typeface="Tahoma" panose="020B0604030504040204"/>
                        </a:rPr>
                        <a:t>mille</a:t>
                      </a:r>
                      <a:r>
                        <a:rPr sz="24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30" dirty="0">
                          <a:latin typeface="Tahoma" panose="020B0604030504040204"/>
                          <a:cs typeface="Tahoma" panose="020B0604030504040204"/>
                        </a:rPr>
                        <a:t>t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Congelés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2436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2450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1930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210" dirty="0">
                          <a:latin typeface="Tahoma" panose="020B0604030504040204"/>
                          <a:cs typeface="Tahoma" panose="020B0604030504040204"/>
                        </a:rPr>
                        <a:t>2</a:t>
                      </a:r>
                      <a:r>
                        <a:rPr sz="24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204" dirty="0">
                          <a:latin typeface="Tahoma" panose="020B0604030504040204"/>
                          <a:cs typeface="Tahoma" panose="020B0604030504040204"/>
                        </a:rPr>
                        <a:t>000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40" dirty="0">
                          <a:latin typeface="Tahoma" panose="020B0604030504040204"/>
                          <a:cs typeface="Tahoma" panose="020B0604030504040204"/>
                        </a:rPr>
                        <a:t>t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Déshydratés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7528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1848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8194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210" dirty="0">
                          <a:latin typeface="Tahoma" panose="020B0604030504040204"/>
                          <a:cs typeface="Tahoma" panose="020B0604030504040204"/>
                        </a:rPr>
                        <a:t>8</a:t>
                      </a:r>
                      <a:r>
                        <a:rPr sz="24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204" dirty="0">
                          <a:latin typeface="Tahoma" panose="020B0604030504040204"/>
                          <a:cs typeface="Tahoma" panose="020B0604030504040204"/>
                        </a:rPr>
                        <a:t>000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40" dirty="0">
                          <a:latin typeface="Tahoma" panose="020B0604030504040204"/>
                          <a:cs typeface="Tahoma" panose="020B0604030504040204"/>
                        </a:rPr>
                        <a:t>t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Autres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1828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2331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ahoma" panose="020B0604030504040204"/>
                          <a:cs typeface="Tahoma" panose="020B0604030504040204"/>
                        </a:rPr>
                        <a:t>6638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210" dirty="0">
                          <a:latin typeface="Tahoma" panose="020B0604030504040204"/>
                          <a:cs typeface="Tahoma" panose="020B0604030504040204"/>
                        </a:rPr>
                        <a:t>7</a:t>
                      </a:r>
                      <a:r>
                        <a:rPr sz="24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204" dirty="0">
                          <a:latin typeface="Tahoma" panose="020B0604030504040204"/>
                          <a:cs typeface="Tahoma" panose="020B0604030504040204"/>
                        </a:rPr>
                        <a:t>000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40" dirty="0">
                          <a:latin typeface="Tahoma" panose="020B0604030504040204"/>
                          <a:cs typeface="Tahoma" panose="020B0604030504040204"/>
                        </a:rPr>
                        <a:t>t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28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Total</a:t>
                      </a:r>
                      <a:r>
                        <a:rPr sz="24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tonnes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dirty="0">
                          <a:latin typeface="Tahoma" panose="020B0604030504040204"/>
                          <a:cs typeface="Tahoma" panose="020B0604030504040204"/>
                        </a:rPr>
                        <a:t>(Équiv.</a:t>
                      </a:r>
                      <a:r>
                        <a:rPr sz="24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-10" dirty="0">
                          <a:latin typeface="Tahoma" panose="020B0604030504040204"/>
                          <a:cs typeface="Tahoma" panose="020B0604030504040204"/>
                        </a:rPr>
                        <a:t>liquide)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214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290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221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455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234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5" dirty="0">
                          <a:latin typeface="Tahoma" panose="020B0604030504040204"/>
                          <a:cs typeface="Tahoma" panose="020B0604030504040204"/>
                        </a:rPr>
                        <a:t>308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204" dirty="0">
                          <a:latin typeface="Tahoma" panose="020B0604030504040204"/>
                          <a:cs typeface="Tahoma" panose="020B0604030504040204"/>
                        </a:rPr>
                        <a:t>250</a:t>
                      </a:r>
                      <a:r>
                        <a:rPr sz="24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80" dirty="0">
                          <a:latin typeface="Tahoma" panose="020B0604030504040204"/>
                          <a:cs typeface="Tahoma" panose="020B0604030504040204"/>
                        </a:rPr>
                        <a:t>mille</a:t>
                      </a:r>
                      <a:r>
                        <a:rPr sz="24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400" spc="130" dirty="0">
                          <a:latin typeface="Tahoma" panose="020B0604030504040204"/>
                          <a:cs typeface="Tahoma" panose="020B0604030504040204"/>
                        </a:rPr>
                        <a:t>t</a:t>
                      </a:r>
                      <a:endParaRPr sz="24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5374" y="5939027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0"/>
                </a:moveTo>
                <a:lnTo>
                  <a:pt x="0" y="380999"/>
                </a:lnTo>
                <a:lnTo>
                  <a:pt x="914399" y="380999"/>
                </a:lnTo>
                <a:lnTo>
                  <a:pt x="9143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9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8984" y="5918705"/>
            <a:ext cx="64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22%</a:t>
            </a:r>
            <a:endParaRPr sz="24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8869" y="5939027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0"/>
                </a:moveTo>
                <a:lnTo>
                  <a:pt x="0" y="380999"/>
                </a:lnTo>
                <a:lnTo>
                  <a:pt x="914399" y="380999"/>
                </a:lnTo>
                <a:lnTo>
                  <a:pt x="9143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9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45339" y="5918705"/>
            <a:ext cx="598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31%</a:t>
            </a:r>
            <a:endParaRPr sz="24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41469" y="5939027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0"/>
                </a:moveTo>
                <a:lnTo>
                  <a:pt x="0" y="380999"/>
                </a:lnTo>
                <a:lnTo>
                  <a:pt x="914399" y="380999"/>
                </a:lnTo>
                <a:lnTo>
                  <a:pt x="9143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9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75078" y="5918705"/>
            <a:ext cx="64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38%</a:t>
            </a:r>
            <a:endParaRPr sz="24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07" rIns="0" bIns="0" rtlCol="0">
            <a:spAutoFit/>
          </a:bodyPr>
          <a:lstStyle/>
          <a:p>
            <a:pPr marL="9842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Ovoproduits/Œufs,</a:t>
            </a:r>
            <a:r>
              <a:rPr sz="3600" spc="-70" dirty="0"/>
              <a:t> </a:t>
            </a:r>
            <a:r>
              <a:rPr sz="3600" dirty="0"/>
              <a:t>le</a:t>
            </a:r>
            <a:r>
              <a:rPr sz="3600" spc="-70" dirty="0"/>
              <a:t> </a:t>
            </a:r>
            <a:r>
              <a:rPr sz="3600" dirty="0"/>
              <a:t>%</a:t>
            </a:r>
            <a:r>
              <a:rPr sz="3600" spc="-70" dirty="0"/>
              <a:t> </a:t>
            </a:r>
            <a:r>
              <a:rPr sz="3600" spc="-10" dirty="0"/>
              <a:t>augmente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4201160" y="6367145"/>
            <a:ext cx="4304030" cy="670560"/>
          </a:xfrm>
          <a:prstGeom prst="rect">
            <a:avLst/>
          </a:prstGeom>
        </p:spPr>
        <p:txBody>
          <a:bodyPr vert="horz" wrap="square" lIns="0" tIns="18288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100" i="1" spc="-40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Part</a:t>
            </a:r>
            <a:r>
              <a:rPr sz="2100" i="1" spc="-90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2100" i="1" spc="-40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des</a:t>
            </a:r>
            <a:r>
              <a:rPr sz="2100" i="1" spc="-100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2100" i="1" spc="-10" dirty="0">
                <a:solidFill>
                  <a:srgbClr val="FF6500"/>
                </a:solidFill>
                <a:latin typeface="Comic Sans MS" panose="030F0702030302020204"/>
                <a:cs typeface="Comic Sans MS" panose="030F0702030302020204"/>
              </a:rPr>
              <a:t>ovoproduits</a:t>
            </a:r>
            <a:endParaRPr sz="2100">
              <a:latin typeface="Comic Sans MS" panose="030F0702030302020204"/>
              <a:cs typeface="Comic Sans MS" panose="030F0702030302020204"/>
            </a:endParaRPr>
          </a:p>
          <a:p>
            <a:pPr marL="2674620">
              <a:lnSpc>
                <a:spcPct val="100000"/>
              </a:lnSpc>
              <a:spcBef>
                <a:spcPts val="1195"/>
              </a:spcBef>
            </a:pPr>
            <a:endParaRPr sz="19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376" y="5172696"/>
            <a:ext cx="16065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i="1" spc="-50" dirty="0">
                <a:latin typeface="Comic Sans MS" panose="030F0702030302020204"/>
                <a:cs typeface="Comic Sans MS" panose="030F0702030302020204"/>
              </a:rPr>
              <a:t>*</a:t>
            </a:r>
            <a:endParaRPr sz="21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812" y="5230608"/>
            <a:ext cx="16065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i="1" spc="-50" dirty="0">
                <a:latin typeface="Comic Sans MS" panose="030F0702030302020204"/>
                <a:cs typeface="Comic Sans MS" panose="030F0702030302020204"/>
              </a:rPr>
              <a:t>*</a:t>
            </a:r>
            <a:endParaRPr sz="21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5468" y="5230608"/>
            <a:ext cx="16065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i="1" spc="-50" dirty="0">
                <a:latin typeface="Comic Sans MS" panose="030F0702030302020204"/>
                <a:cs typeface="Comic Sans MS" panose="030F0702030302020204"/>
              </a:rPr>
              <a:t>*</a:t>
            </a:r>
            <a:endParaRPr sz="2100">
              <a:latin typeface="Comic Sans MS" panose="030F0702030302020204"/>
              <a:cs typeface="Comic Sans MS" panose="030F070203030202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46382" y="1330451"/>
            <a:ext cx="6553200" cy="456133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Utilisations</a:t>
            </a:r>
            <a:r>
              <a:rPr spc="-75" dirty="0"/>
              <a:t> </a:t>
            </a:r>
            <a:r>
              <a:rPr dirty="0"/>
              <a:t>des</a:t>
            </a:r>
            <a:r>
              <a:rPr spc="-50" dirty="0"/>
              <a:t> </a:t>
            </a:r>
            <a:r>
              <a:rPr spc="-10" dirty="0"/>
              <a:t>ovoproduits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01341"/>
            <a:ext cx="6764020" cy="41148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Biscuiteries,</a:t>
            </a:r>
            <a:r>
              <a:rPr sz="32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pâtisseries</a:t>
            </a:r>
            <a:r>
              <a:rPr sz="32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industrielles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spc="-10" dirty="0">
                <a:latin typeface="Tahoma" panose="020B0604030504040204"/>
                <a:cs typeface="Tahoma" panose="020B0604030504040204"/>
              </a:rPr>
              <a:t>Confiseries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Industries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des</a:t>
            </a:r>
            <a:r>
              <a:rPr sz="32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desserts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spc="-10" dirty="0">
                <a:latin typeface="Tahoma" panose="020B0604030504040204"/>
                <a:cs typeface="Tahoma" panose="020B0604030504040204"/>
              </a:rPr>
              <a:t>Mayonnaises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Charcuteries,</a:t>
            </a:r>
            <a:r>
              <a:rPr sz="32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salaisons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Pâtes</a:t>
            </a:r>
            <a:r>
              <a:rPr sz="32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alimentaires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Aliments</a:t>
            </a:r>
            <a:r>
              <a:rPr sz="32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diététiques….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Propriétés</a:t>
            </a:r>
            <a:r>
              <a:rPr spc="-90" dirty="0"/>
              <a:t> </a:t>
            </a:r>
            <a:r>
              <a:rPr spc="-10" dirty="0"/>
              <a:t>fonctionnelles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26638"/>
            <a:ext cx="7458709" cy="348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Pouvoir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75" dirty="0">
                <a:latin typeface="Tahoma" panose="020B0604030504040204"/>
                <a:cs typeface="Tahoma" panose="020B0604030504040204"/>
              </a:rPr>
              <a:t>gélifiant,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coagulant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(t°C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pH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-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Next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slide)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3110"/>
              </a:lnSpc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Pouvoir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200" dirty="0">
                <a:latin typeface="Tahoma" panose="020B0604030504040204"/>
                <a:cs typeface="Tahoma" panose="020B0604030504040204"/>
              </a:rPr>
              <a:t>foisonnant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=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moussant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5600">
              <a:lnSpc>
                <a:spcPts val="2150"/>
              </a:lnSpc>
            </a:pPr>
            <a:r>
              <a:rPr sz="2000" dirty="0">
                <a:latin typeface="Tahoma" panose="020B0604030504040204"/>
                <a:cs typeface="Tahoma" panose="020B0604030504040204"/>
              </a:rPr>
              <a:t>(blanc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d'œuf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battu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en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neige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: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gel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emprisonnant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l'air.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meringue)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3130"/>
              </a:lnSpc>
              <a:spcBef>
                <a:spcPts val="2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Pouvoir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95" dirty="0">
                <a:latin typeface="Tahoma" panose="020B0604030504040204"/>
                <a:cs typeface="Tahoma" panose="020B0604030504040204"/>
              </a:rPr>
              <a:t>émulsifiant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1930"/>
              </a:lnSpc>
            </a:pPr>
            <a:r>
              <a:rPr sz="1800" dirty="0">
                <a:latin typeface="Tahoma" panose="020B0604030504040204"/>
                <a:cs typeface="Tahoma" panose="020B0604030504040204"/>
              </a:rPr>
              <a:t>(que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114" dirty="0">
                <a:latin typeface="Tahoma" panose="020B0604030504040204"/>
                <a:cs typeface="Tahoma" panose="020B0604030504040204"/>
              </a:rPr>
              <a:t>le</a:t>
            </a:r>
            <a:r>
              <a:rPr sz="1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105" dirty="0">
                <a:latin typeface="Tahoma" panose="020B0604030504040204"/>
                <a:cs typeface="Tahoma" panose="020B0604030504040204"/>
              </a:rPr>
              <a:t>jaune: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lécithine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interface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phases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hydrophile/phobe)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3130"/>
              </a:lnSpc>
              <a:spcBef>
                <a:spcPts val="3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Pouvoir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90" dirty="0">
                <a:latin typeface="Tahoma" panose="020B0604030504040204"/>
                <a:cs typeface="Tahoma" panose="020B0604030504040204"/>
              </a:rPr>
              <a:t>anticristallisant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1930"/>
              </a:lnSpc>
            </a:pPr>
            <a:r>
              <a:rPr sz="1800" dirty="0">
                <a:latin typeface="Tahoma" panose="020B0604030504040204"/>
                <a:cs typeface="Tahoma" panose="020B0604030504040204"/>
              </a:rPr>
              <a:t>(confiseries: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blanc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=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nbx</a:t>
            </a:r>
            <a:r>
              <a:rPr sz="1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noyaux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cristallisation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=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cristaux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+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petits)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4965" marR="207645" indent="-342900">
              <a:lnSpc>
                <a:spcPct val="80000"/>
              </a:lnSpc>
              <a:spcBef>
                <a:spcPts val="69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Pouvoir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204" dirty="0">
                <a:latin typeface="Tahoma" panose="020B0604030504040204"/>
                <a:cs typeface="Tahoma" panose="020B0604030504040204"/>
              </a:rPr>
              <a:t>aromatique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135" dirty="0">
                <a:latin typeface="Tahoma" panose="020B0604030504040204"/>
                <a:cs typeface="Tahoma" panose="020B0604030504040204"/>
              </a:rPr>
              <a:t>du</a:t>
            </a:r>
            <a:r>
              <a:rPr sz="1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130" dirty="0">
                <a:latin typeface="Tahoma" panose="020B0604030504040204"/>
                <a:cs typeface="Tahoma" panose="020B0604030504040204"/>
              </a:rPr>
              <a:t>jaune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(fixation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arômes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sur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les </a:t>
            </a:r>
            <a:r>
              <a:rPr sz="1800" dirty="0">
                <a:latin typeface="Tahoma" panose="020B0604030504040204"/>
                <a:cs typeface="Tahoma" panose="020B0604030504040204"/>
              </a:rPr>
              <a:t>lipides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du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jaune,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mauvaises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odeurs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si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trop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chauffé: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H2S,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peroxydes)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3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Pouvoir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95" dirty="0">
                <a:latin typeface="Tahoma" panose="020B0604030504040204"/>
                <a:cs typeface="Tahoma" panose="020B0604030504040204"/>
              </a:rPr>
              <a:t>colorant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140" dirty="0">
                <a:latin typeface="Tahoma" panose="020B0604030504040204"/>
                <a:cs typeface="Tahoma" panose="020B0604030504040204"/>
              </a:rPr>
              <a:t>du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130" dirty="0">
                <a:latin typeface="Tahoma" panose="020B0604030504040204"/>
                <a:cs typeface="Tahoma" panose="020B0604030504040204"/>
              </a:rPr>
              <a:t>jaune</a:t>
            </a:r>
            <a:r>
              <a:rPr sz="1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(nouilles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aux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œufs)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272" y="482599"/>
            <a:ext cx="8731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Utilisation</a:t>
            </a:r>
            <a:r>
              <a:rPr sz="2800" spc="-65" dirty="0"/>
              <a:t> </a:t>
            </a:r>
            <a:r>
              <a:rPr sz="2800" dirty="0"/>
              <a:t>des</a:t>
            </a:r>
            <a:r>
              <a:rPr sz="2800" spc="-75" dirty="0"/>
              <a:t> </a:t>
            </a:r>
            <a:r>
              <a:rPr sz="2800" dirty="0"/>
              <a:t>propriétés</a:t>
            </a:r>
            <a:r>
              <a:rPr sz="2800" spc="-75" dirty="0"/>
              <a:t> </a:t>
            </a:r>
            <a:r>
              <a:rPr sz="2800" dirty="0"/>
              <a:t>fonctionnelles</a:t>
            </a:r>
            <a:r>
              <a:rPr sz="2800" spc="-75" dirty="0"/>
              <a:t> </a:t>
            </a:r>
            <a:r>
              <a:rPr sz="2800" dirty="0"/>
              <a:t>de</a:t>
            </a:r>
            <a:r>
              <a:rPr sz="2800" spc="-75" dirty="0"/>
              <a:t> </a:t>
            </a:r>
            <a:r>
              <a:rPr sz="2800" dirty="0"/>
              <a:t>l’œuf</a:t>
            </a:r>
            <a:r>
              <a:rPr sz="2800" spc="-65" dirty="0"/>
              <a:t> </a:t>
            </a:r>
            <a:r>
              <a:rPr sz="2800" dirty="0"/>
              <a:t>en</a:t>
            </a:r>
            <a:r>
              <a:rPr sz="2800" spc="-75" dirty="0"/>
              <a:t> </a:t>
            </a:r>
            <a:r>
              <a:rPr sz="2800" spc="-25" dirty="0"/>
              <a:t>IAA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27653" y="1099756"/>
          <a:ext cx="8592185" cy="537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2805"/>
                <a:gridCol w="2342515"/>
                <a:gridCol w="2304414"/>
                <a:gridCol w="1717675"/>
              </a:tblGrid>
              <a:tr h="456565">
                <a:tc>
                  <a:txBody>
                    <a:bodyPr/>
                    <a:lstStyle/>
                    <a:p>
                      <a:pPr marR="83185" algn="r">
                        <a:lnSpc>
                          <a:spcPts val="1970"/>
                        </a:lnSpc>
                      </a:pPr>
                      <a:r>
                        <a:rPr sz="1800" spc="9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Oeuf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</a:pPr>
                      <a:r>
                        <a:rPr sz="1800" spc="1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Entier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70"/>
                        </a:lnSpc>
                      </a:pPr>
                      <a:r>
                        <a:rPr sz="1800" spc="12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Blanc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</a:pPr>
                      <a:r>
                        <a:rPr sz="1800" spc="12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Jaune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92710" marR="884555">
                        <a:lnSpc>
                          <a:spcPct val="70000"/>
                        </a:lnSpc>
                        <a:spcBef>
                          <a:spcPts val="455"/>
                        </a:spcBef>
                      </a:pPr>
                      <a:r>
                        <a:rPr sz="1800" spc="10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Toutes </a:t>
                      </a:r>
                      <a:r>
                        <a:rPr sz="1800" spc="114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industries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77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marR="180340" indent="222250">
                        <a:lnSpc>
                          <a:spcPts val="196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valeur</a:t>
                      </a:r>
                      <a:r>
                        <a:rPr sz="18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nutritive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pouvoir</a:t>
                      </a:r>
                      <a:r>
                        <a:rPr sz="1800" spc="-5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aromatique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 marL="92710" marR="738505">
                        <a:lnSpc>
                          <a:spcPct val="70000"/>
                        </a:lnSpc>
                        <a:spcBef>
                          <a:spcPts val="455"/>
                        </a:spcBef>
                      </a:pPr>
                      <a:r>
                        <a:rPr sz="1800" spc="10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Biscuiterie, </a:t>
                      </a:r>
                      <a:r>
                        <a:rPr sz="1800" spc="1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pâtisserie,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2710">
                        <a:lnSpc>
                          <a:spcPts val="1955"/>
                        </a:lnSpc>
                      </a:pPr>
                      <a:r>
                        <a:rPr sz="1800" spc="14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flans…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77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0720" marR="455930" indent="-216535">
                        <a:lnSpc>
                          <a:spcPct val="9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Colorant,</a:t>
                      </a:r>
                      <a:r>
                        <a:rPr sz="1800" spc="-7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20" dirty="0">
                          <a:latin typeface="Tahoma" panose="020B0604030504040204"/>
                          <a:cs typeface="Tahoma" panose="020B0604030504040204"/>
                        </a:rPr>
                        <a:t>liant </a:t>
                      </a: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coagulant moussant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 marR="344805" algn="ctr">
                        <a:lnSpc>
                          <a:spcPct val="90000"/>
                        </a:lnSpc>
                        <a:spcBef>
                          <a:spcPts val="15"/>
                        </a:spcBef>
                      </a:pPr>
                      <a:r>
                        <a:rPr sz="1800" spc="130" dirty="0">
                          <a:latin typeface="Tahoma" panose="020B0604030504040204"/>
                          <a:cs typeface="Tahoma" panose="020B0604030504040204"/>
                        </a:rPr>
                        <a:t>Moussant </a:t>
                      </a:r>
                      <a:r>
                        <a:rPr sz="1800" spc="120" dirty="0">
                          <a:latin typeface="Tahoma" panose="020B0604030504040204"/>
                          <a:cs typeface="Tahoma" panose="020B0604030504040204"/>
                        </a:rPr>
                        <a:t>foisonnant </a:t>
                      </a: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Anti-cristallisant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120" marR="303530" indent="-143510">
                        <a:lnSpc>
                          <a:spcPts val="1960"/>
                        </a:lnSpc>
                        <a:spcBef>
                          <a:spcPts val="40"/>
                        </a:spcBef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émulsifiant colorant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 marL="92710">
                        <a:lnSpc>
                          <a:spcPts val="1655"/>
                        </a:lnSpc>
                      </a:pPr>
                      <a:r>
                        <a:rPr sz="1800" spc="1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Confiserie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2710">
                        <a:lnSpc>
                          <a:spcPts val="1835"/>
                        </a:lnSpc>
                      </a:pPr>
                      <a:r>
                        <a:rPr sz="18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(nougat)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 marR="344805" algn="ctr">
                        <a:lnSpc>
                          <a:spcPct val="90000"/>
                        </a:lnSpc>
                        <a:spcBef>
                          <a:spcPts val="30"/>
                        </a:spcBef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Anti-cristallisant élasticité </a:t>
                      </a:r>
                      <a:r>
                        <a:rPr sz="1800" spc="120" dirty="0">
                          <a:latin typeface="Tahoma" panose="020B0604030504040204"/>
                          <a:cs typeface="Tahoma" panose="020B0604030504040204"/>
                        </a:rPr>
                        <a:t>foisonnant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92710">
                        <a:lnSpc>
                          <a:spcPts val="1970"/>
                        </a:lnSpc>
                      </a:pPr>
                      <a:r>
                        <a:rPr sz="1800" spc="1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Glaces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liant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</a:pPr>
                      <a:r>
                        <a:rPr sz="1800" spc="120" dirty="0">
                          <a:latin typeface="Tahoma" panose="020B0604030504040204"/>
                          <a:cs typeface="Tahoma" panose="020B0604030504040204"/>
                        </a:rPr>
                        <a:t>émulsifiant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92710">
                        <a:lnSpc>
                          <a:spcPts val="1645"/>
                        </a:lnSpc>
                      </a:pPr>
                      <a:r>
                        <a:rPr sz="1800" spc="114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Charcuterie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2710">
                        <a:lnSpc>
                          <a:spcPts val="1835"/>
                        </a:lnSpc>
                      </a:pPr>
                      <a:r>
                        <a:rPr sz="18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(pâtés,</a:t>
                      </a:r>
                      <a:r>
                        <a:rPr sz="1800" spc="-4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quenelles)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 marR="614680" indent="333375">
                        <a:lnSpc>
                          <a:spcPts val="1960"/>
                        </a:lnSpc>
                        <a:spcBef>
                          <a:spcPts val="40"/>
                        </a:spcBef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liant émulsifiant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92710" marR="594360">
                        <a:lnSpc>
                          <a:spcPct val="70000"/>
                        </a:lnSpc>
                        <a:spcBef>
                          <a:spcPts val="455"/>
                        </a:spcBef>
                      </a:pPr>
                      <a:r>
                        <a:rPr sz="1800" spc="12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Pâtes </a:t>
                      </a:r>
                      <a:r>
                        <a:rPr sz="1800" spc="114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alimentaires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77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marR="408940" indent="348615">
                        <a:lnSpc>
                          <a:spcPts val="1940"/>
                        </a:lnSpc>
                        <a:spcBef>
                          <a:spcPts val="55"/>
                        </a:spcBef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colorant </a:t>
                      </a:r>
                      <a:r>
                        <a:rPr sz="1800" dirty="0">
                          <a:latin typeface="Tahoma" panose="020B0604030504040204"/>
                          <a:cs typeface="Tahoma" panose="020B0604030504040204"/>
                        </a:rPr>
                        <a:t>Liant,</a:t>
                      </a:r>
                      <a:r>
                        <a:rPr sz="1800" spc="-4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élasticité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92710" marR="233680">
                        <a:lnSpc>
                          <a:spcPct val="70000"/>
                        </a:lnSpc>
                        <a:spcBef>
                          <a:spcPts val="465"/>
                        </a:spcBef>
                      </a:pPr>
                      <a:r>
                        <a:rPr sz="1800" spc="1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Mayonnaises, </a:t>
                      </a:r>
                      <a:r>
                        <a:rPr sz="1800" spc="12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sauces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114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chaudes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90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viscosité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800" spc="120" dirty="0">
                          <a:latin typeface="Tahoma" panose="020B0604030504040204"/>
                          <a:cs typeface="Tahoma" panose="020B0604030504040204"/>
                        </a:rPr>
                        <a:t>émulsifiant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viscosité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1995">
                <a:tc>
                  <a:txBody>
                    <a:bodyPr/>
                    <a:lstStyle/>
                    <a:p>
                      <a:pPr marL="92710">
                        <a:lnSpc>
                          <a:spcPts val="1655"/>
                        </a:lnSpc>
                      </a:pPr>
                      <a:r>
                        <a:rPr sz="1800" spc="13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Industries</a:t>
                      </a:r>
                      <a:r>
                        <a:rPr sz="1800" spc="-1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1800" spc="114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non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2710" marR="372745">
                        <a:lnSpc>
                          <a:spcPct val="70000"/>
                        </a:lnSpc>
                        <a:spcBef>
                          <a:spcPts val="320"/>
                        </a:spcBef>
                      </a:pPr>
                      <a:r>
                        <a:rPr sz="1800" spc="114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alimentaires (cosmétiques)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 marR="490220" indent="1270" algn="ctr">
                        <a:lnSpc>
                          <a:spcPct val="8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liant propriétés biochimiques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</a:pPr>
                      <a:r>
                        <a:rPr sz="1800" spc="-10" dirty="0">
                          <a:latin typeface="Tahoma" panose="020B0604030504040204"/>
                          <a:cs typeface="Tahoma" panose="020B0604030504040204"/>
                        </a:rPr>
                        <a:t>émulsifiant</a:t>
                      </a:r>
                      <a:endParaRPr sz="18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016" y="606043"/>
            <a:ext cx="31280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Coagulation: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201802" y="3616452"/>
            <a:ext cx="6716395" cy="3590925"/>
            <a:chOff x="3201802" y="3616452"/>
            <a:chExt cx="6716395" cy="359092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745870" y="4000500"/>
              <a:ext cx="6172199" cy="32064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19450" y="3621786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6697" y="3616452"/>
              <a:ext cx="608075" cy="853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43378" y="3696462"/>
              <a:ext cx="149860" cy="10795"/>
            </a:xfrm>
            <a:custGeom>
              <a:avLst/>
              <a:gdLst/>
              <a:ahLst/>
              <a:cxnLst/>
              <a:rect l="l" t="t" r="r" b="b"/>
              <a:pathLst>
                <a:path w="149860" h="10795">
                  <a:moveTo>
                    <a:pt x="0" y="0"/>
                  </a:moveTo>
                  <a:lnTo>
                    <a:pt x="21335" y="0"/>
                  </a:lnTo>
                </a:path>
                <a:path w="149860" h="10795">
                  <a:moveTo>
                    <a:pt x="128016" y="0"/>
                  </a:moveTo>
                  <a:lnTo>
                    <a:pt x="149351" y="0"/>
                  </a:lnTo>
                </a:path>
                <a:path w="149860" h="10795">
                  <a:moveTo>
                    <a:pt x="0" y="10668"/>
                  </a:moveTo>
                  <a:lnTo>
                    <a:pt x="21335" y="10668"/>
                  </a:lnTo>
                </a:path>
                <a:path w="149860" h="10795">
                  <a:moveTo>
                    <a:pt x="128016" y="10668"/>
                  </a:moveTo>
                  <a:lnTo>
                    <a:pt x="149351" y="10668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9450" y="3616452"/>
              <a:ext cx="725424" cy="1600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43378" y="3717798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21335" y="0"/>
                  </a:lnTo>
                </a:path>
                <a:path w="149860">
                  <a:moveTo>
                    <a:pt x="128016" y="0"/>
                  </a:moveTo>
                  <a:lnTo>
                    <a:pt x="149351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44774" y="371779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6697" y="3691128"/>
              <a:ext cx="629411" cy="853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1414" y="3819144"/>
              <a:ext cx="352043" cy="53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8034" y="3861816"/>
              <a:ext cx="821435" cy="320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2142" y="3819144"/>
              <a:ext cx="160020" cy="106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4734" y="3883152"/>
              <a:ext cx="554736" cy="533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58034" y="3893820"/>
              <a:ext cx="224027" cy="533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2142" y="3915156"/>
              <a:ext cx="160020" cy="320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6109" y="3925824"/>
              <a:ext cx="192023" cy="213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31414" y="3936492"/>
              <a:ext cx="42671" cy="106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06090" y="3904488"/>
              <a:ext cx="138683" cy="4267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623437" y="394182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32709" y="3936492"/>
              <a:ext cx="256031" cy="320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43178" y="3952494"/>
              <a:ext cx="1013460" cy="0"/>
            </a:xfrm>
            <a:custGeom>
              <a:avLst/>
              <a:gdLst/>
              <a:ahLst/>
              <a:cxnLst/>
              <a:rect l="l" t="t" r="r" b="b"/>
              <a:pathLst>
                <a:path w="1013460">
                  <a:moveTo>
                    <a:pt x="0" y="0"/>
                  </a:moveTo>
                  <a:lnTo>
                    <a:pt x="10667" y="0"/>
                  </a:lnTo>
                </a:path>
                <a:path w="1013460">
                  <a:moveTo>
                    <a:pt x="618743" y="0"/>
                  </a:moveTo>
                  <a:lnTo>
                    <a:pt x="629411" y="0"/>
                  </a:lnTo>
                </a:path>
                <a:path w="1013460">
                  <a:moveTo>
                    <a:pt x="1002791" y="0"/>
                  </a:moveTo>
                  <a:lnTo>
                    <a:pt x="1013459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671194" y="3973830"/>
              <a:ext cx="661670" cy="0"/>
            </a:xfrm>
            <a:custGeom>
              <a:avLst/>
              <a:gdLst/>
              <a:ahLst/>
              <a:cxnLst/>
              <a:rect l="l" t="t" r="r" b="b"/>
              <a:pathLst>
                <a:path w="661670">
                  <a:moveTo>
                    <a:pt x="0" y="0"/>
                  </a:moveTo>
                  <a:lnTo>
                    <a:pt x="32003" y="0"/>
                  </a:lnTo>
                </a:path>
                <a:path w="661670">
                  <a:moveTo>
                    <a:pt x="234696" y="0"/>
                  </a:moveTo>
                  <a:lnTo>
                    <a:pt x="288035" y="0"/>
                  </a:lnTo>
                </a:path>
                <a:path w="661670">
                  <a:moveTo>
                    <a:pt x="362712" y="0"/>
                  </a:moveTo>
                  <a:lnTo>
                    <a:pt x="384047" y="0"/>
                  </a:lnTo>
                </a:path>
                <a:path w="661670">
                  <a:moveTo>
                    <a:pt x="640079" y="0"/>
                  </a:moveTo>
                  <a:lnTo>
                    <a:pt x="661415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1802" y="3936492"/>
              <a:ext cx="1386839" cy="746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01802" y="400583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7834" y="4000500"/>
              <a:ext cx="501395" cy="213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201802" y="4016502"/>
              <a:ext cx="501650" cy="10795"/>
            </a:xfrm>
            <a:custGeom>
              <a:avLst/>
              <a:gdLst/>
              <a:ahLst/>
              <a:cxnLst/>
              <a:rect l="l" t="t" r="r" b="b"/>
              <a:pathLst>
                <a:path w="501650" h="10795">
                  <a:moveTo>
                    <a:pt x="0" y="0"/>
                  </a:moveTo>
                  <a:lnTo>
                    <a:pt x="21335" y="0"/>
                  </a:lnTo>
                </a:path>
                <a:path w="501650" h="10795">
                  <a:moveTo>
                    <a:pt x="480059" y="0"/>
                  </a:moveTo>
                  <a:lnTo>
                    <a:pt x="501395" y="0"/>
                  </a:lnTo>
                </a:path>
                <a:path w="501650" h="10795">
                  <a:moveTo>
                    <a:pt x="0" y="10667"/>
                  </a:moveTo>
                  <a:lnTo>
                    <a:pt x="21335" y="10667"/>
                  </a:lnTo>
                </a:path>
                <a:path w="501650" h="10795">
                  <a:moveTo>
                    <a:pt x="480059" y="10667"/>
                  </a:moveTo>
                  <a:lnTo>
                    <a:pt x="501395" y="10667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1902" y="4000500"/>
              <a:ext cx="554735" cy="426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01802" y="4011168"/>
              <a:ext cx="1386839" cy="533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81862" y="4037838"/>
              <a:ext cx="757555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21335" y="0"/>
                  </a:lnTo>
                </a:path>
                <a:path w="757554">
                  <a:moveTo>
                    <a:pt x="736092" y="0"/>
                  </a:moveTo>
                  <a:lnTo>
                    <a:pt x="757427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31414" y="4032504"/>
              <a:ext cx="74675" cy="320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97814" y="4053840"/>
              <a:ext cx="128016" cy="106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8502" y="4053840"/>
              <a:ext cx="64007" cy="106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43178" y="4053840"/>
              <a:ext cx="170687" cy="1066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56538" y="4053840"/>
              <a:ext cx="128015" cy="1066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895222" y="405917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91234" y="4053840"/>
              <a:ext cx="53339" cy="106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97914" y="4053840"/>
              <a:ext cx="42671" cy="106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61922" y="4053840"/>
              <a:ext cx="362712" cy="1066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545969" y="4059174"/>
              <a:ext cx="949960" cy="0"/>
            </a:xfrm>
            <a:custGeom>
              <a:avLst/>
              <a:gdLst/>
              <a:ahLst/>
              <a:cxnLst/>
              <a:rect l="l" t="t" r="r" b="b"/>
              <a:pathLst>
                <a:path w="949960">
                  <a:moveTo>
                    <a:pt x="0" y="0"/>
                  </a:moveTo>
                  <a:lnTo>
                    <a:pt x="32003" y="0"/>
                  </a:lnTo>
                </a:path>
                <a:path w="949960">
                  <a:moveTo>
                    <a:pt x="928115" y="0"/>
                  </a:moveTo>
                  <a:lnTo>
                    <a:pt x="949451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058034" y="4069842"/>
              <a:ext cx="586740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21335" y="0"/>
                  </a:lnTo>
                </a:path>
                <a:path w="586739">
                  <a:moveTo>
                    <a:pt x="42672" y="0"/>
                  </a:moveTo>
                  <a:lnTo>
                    <a:pt x="53339" y="0"/>
                  </a:lnTo>
                </a:path>
                <a:path w="586739">
                  <a:moveTo>
                    <a:pt x="213360" y="0"/>
                  </a:moveTo>
                  <a:lnTo>
                    <a:pt x="245363" y="0"/>
                  </a:lnTo>
                </a:path>
                <a:path w="586739">
                  <a:moveTo>
                    <a:pt x="266700" y="0"/>
                  </a:moveTo>
                  <a:lnTo>
                    <a:pt x="288035" y="0"/>
                  </a:lnTo>
                </a:path>
                <a:path w="586739">
                  <a:moveTo>
                    <a:pt x="320039" y="0"/>
                  </a:moveTo>
                  <a:lnTo>
                    <a:pt x="330707" y="0"/>
                  </a:lnTo>
                </a:path>
                <a:path w="586739">
                  <a:moveTo>
                    <a:pt x="480060" y="0"/>
                  </a:moveTo>
                  <a:lnTo>
                    <a:pt x="512063" y="0"/>
                  </a:lnTo>
                </a:path>
                <a:path w="586739">
                  <a:moveTo>
                    <a:pt x="544067" y="0"/>
                  </a:moveTo>
                  <a:lnTo>
                    <a:pt x="565403" y="0"/>
                  </a:lnTo>
                </a:path>
                <a:path w="586739">
                  <a:moveTo>
                    <a:pt x="576072" y="0"/>
                  </a:moveTo>
                  <a:lnTo>
                    <a:pt x="586739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68802" y="4032504"/>
              <a:ext cx="266700" cy="7467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36697" y="4043172"/>
              <a:ext cx="629412" cy="8534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40786" y="4032504"/>
              <a:ext cx="74676" cy="1280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740786" y="41231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22142" y="4096512"/>
              <a:ext cx="277367" cy="640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36697" y="4117848"/>
              <a:ext cx="640079" cy="4267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01802" y="4128516"/>
              <a:ext cx="224027" cy="10667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500506" y="419785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00506" y="4128516"/>
              <a:ext cx="320040" cy="12801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788542" y="422986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1802" y="4203192"/>
              <a:ext cx="234695" cy="5333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124334" y="2090927"/>
            <a:ext cx="21590" cy="32384"/>
            <a:chOff x="2124334" y="2090927"/>
            <a:chExt cx="21590" cy="32384"/>
          </a:xfrm>
        </p:grpSpPr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24334" y="2090927"/>
              <a:ext cx="21335" cy="2133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124334" y="21175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/>
          <p:nvPr/>
        </p:nvSpPr>
        <p:spPr>
          <a:xfrm>
            <a:off x="1793625" y="224561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F4E4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537594" y="226695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F4E4E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9" name="object 59"/>
          <p:cNvGrpSpPr/>
          <p:nvPr/>
        </p:nvGrpSpPr>
        <p:grpSpPr>
          <a:xfrm>
            <a:off x="1014858" y="2400300"/>
            <a:ext cx="576580" cy="341630"/>
            <a:chOff x="1014858" y="2400300"/>
            <a:chExt cx="576580" cy="341630"/>
          </a:xfrm>
        </p:grpSpPr>
        <p:sp>
          <p:nvSpPr>
            <p:cNvPr id="60" name="object 60"/>
            <p:cNvSpPr/>
            <p:nvPr/>
          </p:nvSpPr>
          <p:spPr>
            <a:xfrm>
              <a:off x="1036194" y="2426969"/>
              <a:ext cx="224154" cy="53340"/>
            </a:xfrm>
            <a:custGeom>
              <a:avLst/>
              <a:gdLst/>
              <a:ahLst/>
              <a:cxnLst/>
              <a:rect l="l" t="t" r="r" b="b"/>
              <a:pathLst>
                <a:path w="224155" h="53339">
                  <a:moveTo>
                    <a:pt x="0" y="0"/>
                  </a:moveTo>
                  <a:lnTo>
                    <a:pt x="53339" y="0"/>
                  </a:lnTo>
                </a:path>
                <a:path w="224155" h="53339">
                  <a:moveTo>
                    <a:pt x="213359" y="53340"/>
                  </a:moveTo>
                  <a:lnTo>
                    <a:pt x="224027" y="5334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14858" y="2400300"/>
              <a:ext cx="234695" cy="20269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10870" y="259765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334898" y="259765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F285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02894" y="2506979"/>
              <a:ext cx="288039" cy="22402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92226" y="2640329"/>
              <a:ext cx="245745" cy="96520"/>
            </a:xfrm>
            <a:custGeom>
              <a:avLst/>
              <a:gdLst/>
              <a:ahLst/>
              <a:cxnLst/>
              <a:rect l="l" t="t" r="r" b="b"/>
              <a:pathLst>
                <a:path w="245744" h="96519">
                  <a:moveTo>
                    <a:pt x="0" y="0"/>
                  </a:moveTo>
                  <a:lnTo>
                    <a:pt x="10667" y="0"/>
                  </a:lnTo>
                </a:path>
                <a:path w="245744" h="96519">
                  <a:moveTo>
                    <a:pt x="42671" y="85343"/>
                  </a:moveTo>
                  <a:lnTo>
                    <a:pt x="96011" y="85343"/>
                  </a:lnTo>
                </a:path>
                <a:path w="245744" h="96519">
                  <a:moveTo>
                    <a:pt x="181356" y="96012"/>
                  </a:moveTo>
                  <a:lnTo>
                    <a:pt x="245363" y="96012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6" name="object 6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705990" y="2613660"/>
            <a:ext cx="458723" cy="181355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1814962" y="2154935"/>
            <a:ext cx="2635250" cy="1270000"/>
            <a:chOff x="1814962" y="2154935"/>
            <a:chExt cx="2635250" cy="1270000"/>
          </a:xfrm>
        </p:grpSpPr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23038" y="2154935"/>
              <a:ext cx="330708" cy="5333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497714" y="220294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969897" y="2224277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0" y="0"/>
                  </a:moveTo>
                  <a:lnTo>
                    <a:pt x="21335" y="0"/>
                  </a:lnTo>
                </a:path>
                <a:path w="21589" h="10794">
                  <a:moveTo>
                    <a:pt x="0" y="10668"/>
                  </a:moveTo>
                  <a:lnTo>
                    <a:pt x="21335" y="10668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95022" y="2197607"/>
              <a:ext cx="469392" cy="14935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273686" y="2277617"/>
              <a:ext cx="1632585" cy="64135"/>
            </a:xfrm>
            <a:custGeom>
              <a:avLst/>
              <a:gdLst/>
              <a:ahLst/>
              <a:cxnLst/>
              <a:rect l="l" t="t" r="r" b="b"/>
              <a:pathLst>
                <a:path w="1632585" h="64135">
                  <a:moveTo>
                    <a:pt x="1589532" y="0"/>
                  </a:moveTo>
                  <a:lnTo>
                    <a:pt x="1632203" y="0"/>
                  </a:lnTo>
                </a:path>
                <a:path w="1632585" h="64135">
                  <a:moveTo>
                    <a:pt x="586739" y="53339"/>
                  </a:moveTo>
                  <a:lnTo>
                    <a:pt x="618743" y="53339"/>
                  </a:lnTo>
                </a:path>
                <a:path w="1632585" h="64135">
                  <a:moveTo>
                    <a:pt x="0" y="64007"/>
                  </a:moveTo>
                  <a:lnTo>
                    <a:pt x="10667" y="64007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679070" y="2341625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F285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273686" y="2341625"/>
              <a:ext cx="2112645" cy="106680"/>
            </a:xfrm>
            <a:custGeom>
              <a:avLst/>
              <a:gdLst/>
              <a:ahLst/>
              <a:cxnLst/>
              <a:rect l="l" t="t" r="r" b="b"/>
              <a:pathLst>
                <a:path w="2112645" h="106680">
                  <a:moveTo>
                    <a:pt x="2090927" y="0"/>
                  </a:moveTo>
                  <a:lnTo>
                    <a:pt x="2112263" y="0"/>
                  </a:lnTo>
                </a:path>
                <a:path w="2112645" h="106680">
                  <a:moveTo>
                    <a:pt x="96011" y="10668"/>
                  </a:moveTo>
                  <a:lnTo>
                    <a:pt x="128015" y="10668"/>
                  </a:lnTo>
                </a:path>
                <a:path w="2112645" h="106680">
                  <a:moveTo>
                    <a:pt x="384047" y="32004"/>
                  </a:moveTo>
                  <a:lnTo>
                    <a:pt x="416051" y="32004"/>
                  </a:lnTo>
                </a:path>
                <a:path w="2112645" h="106680">
                  <a:moveTo>
                    <a:pt x="0" y="64008"/>
                  </a:moveTo>
                  <a:lnTo>
                    <a:pt x="10667" y="64008"/>
                  </a:lnTo>
                </a:path>
                <a:path w="2112645" h="106680">
                  <a:moveTo>
                    <a:pt x="512063" y="106680"/>
                  </a:moveTo>
                  <a:lnTo>
                    <a:pt x="554735" y="106680"/>
                  </a:lnTo>
                </a:path>
                <a:path w="2112645" h="106680">
                  <a:moveTo>
                    <a:pt x="1098804" y="106679"/>
                  </a:moveTo>
                  <a:lnTo>
                    <a:pt x="1120139" y="106679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88342" y="2336291"/>
              <a:ext cx="864108" cy="28803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3786" y="2240279"/>
              <a:ext cx="1376171" cy="42671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732410" y="2618993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551054" y="2624327"/>
              <a:ext cx="106679" cy="2133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56438" y="2613659"/>
              <a:ext cx="74676" cy="5333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023238" y="266166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988442" y="267233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14962" y="2613659"/>
              <a:ext cx="821435" cy="17068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073786" y="2656331"/>
              <a:ext cx="1354836" cy="11734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604394" y="2768345"/>
              <a:ext cx="1013460" cy="10795"/>
            </a:xfrm>
            <a:custGeom>
              <a:avLst/>
              <a:gdLst/>
              <a:ahLst/>
              <a:cxnLst/>
              <a:rect l="l" t="t" r="r" b="b"/>
              <a:pathLst>
                <a:path w="1013460" h="10794">
                  <a:moveTo>
                    <a:pt x="928115" y="0"/>
                  </a:moveTo>
                  <a:lnTo>
                    <a:pt x="970787" y="0"/>
                  </a:lnTo>
                </a:path>
                <a:path w="1013460" h="10794">
                  <a:moveTo>
                    <a:pt x="992124" y="0"/>
                  </a:moveTo>
                  <a:lnTo>
                    <a:pt x="1013459" y="0"/>
                  </a:lnTo>
                </a:path>
                <a:path w="1013460" h="10794">
                  <a:moveTo>
                    <a:pt x="0" y="10668"/>
                  </a:moveTo>
                  <a:lnTo>
                    <a:pt x="21335" y="10668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393826" y="2773679"/>
              <a:ext cx="42671" cy="2133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02998" y="2784347"/>
              <a:ext cx="21335" cy="1066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252350" y="2789681"/>
              <a:ext cx="1803400" cy="10795"/>
            </a:xfrm>
            <a:custGeom>
              <a:avLst/>
              <a:gdLst/>
              <a:ahLst/>
              <a:cxnLst/>
              <a:rect l="l" t="t" r="r" b="b"/>
              <a:pathLst>
                <a:path w="1803400" h="10794">
                  <a:moveTo>
                    <a:pt x="1792223" y="0"/>
                  </a:moveTo>
                  <a:lnTo>
                    <a:pt x="1802891" y="0"/>
                  </a:lnTo>
                </a:path>
                <a:path w="1803400" h="10794">
                  <a:moveTo>
                    <a:pt x="0" y="10668"/>
                  </a:moveTo>
                  <a:lnTo>
                    <a:pt x="42671" y="10668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209678" y="2784347"/>
              <a:ext cx="352044" cy="10667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511174" y="2763011"/>
              <a:ext cx="928116" cy="14935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476378" y="2885693"/>
              <a:ext cx="1632585" cy="21590"/>
            </a:xfrm>
            <a:custGeom>
              <a:avLst/>
              <a:gdLst/>
              <a:ahLst/>
              <a:cxnLst/>
              <a:rect l="l" t="t" r="r" b="b"/>
              <a:pathLst>
                <a:path w="1632585" h="21589">
                  <a:moveTo>
                    <a:pt x="0" y="0"/>
                  </a:moveTo>
                  <a:lnTo>
                    <a:pt x="32003" y="0"/>
                  </a:lnTo>
                </a:path>
                <a:path w="1632585" h="21589">
                  <a:moveTo>
                    <a:pt x="1621535" y="21335"/>
                  </a:moveTo>
                  <a:lnTo>
                    <a:pt x="1632203" y="21335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177674" y="2891027"/>
              <a:ext cx="341376" cy="26669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703197" y="2992373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42671" y="0"/>
                  </a:lnTo>
                </a:path>
                <a:path w="139064">
                  <a:moveTo>
                    <a:pt x="53339" y="0"/>
                  </a:moveTo>
                  <a:lnTo>
                    <a:pt x="96011" y="0"/>
                  </a:lnTo>
                </a:path>
                <a:path w="139064">
                  <a:moveTo>
                    <a:pt x="106680" y="0"/>
                  </a:moveTo>
                  <a:lnTo>
                    <a:pt x="138683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436498" y="2912363"/>
              <a:ext cx="576072" cy="14935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61722" y="2795015"/>
              <a:ext cx="426719" cy="448055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348362" y="305638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3820546" y="305638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657734" y="3109721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51154" y="2901695"/>
              <a:ext cx="1034796" cy="341375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359030" y="3152393"/>
              <a:ext cx="1824355" cy="117475"/>
            </a:xfrm>
            <a:custGeom>
              <a:avLst/>
              <a:gdLst/>
              <a:ahLst/>
              <a:cxnLst/>
              <a:rect l="l" t="t" r="r" b="b"/>
              <a:pathLst>
                <a:path w="1824354" h="117475">
                  <a:moveTo>
                    <a:pt x="800100" y="0"/>
                  </a:moveTo>
                  <a:lnTo>
                    <a:pt x="821435" y="0"/>
                  </a:lnTo>
                </a:path>
                <a:path w="1824354" h="117475">
                  <a:moveTo>
                    <a:pt x="74675" y="10668"/>
                  </a:moveTo>
                  <a:lnTo>
                    <a:pt x="96011" y="10668"/>
                  </a:lnTo>
                </a:path>
                <a:path w="1824354" h="117475">
                  <a:moveTo>
                    <a:pt x="800100" y="10667"/>
                  </a:moveTo>
                  <a:lnTo>
                    <a:pt x="821435" y="10667"/>
                  </a:lnTo>
                </a:path>
                <a:path w="1824354" h="117475">
                  <a:moveTo>
                    <a:pt x="0" y="85344"/>
                  </a:moveTo>
                  <a:lnTo>
                    <a:pt x="42671" y="85344"/>
                  </a:lnTo>
                </a:path>
                <a:path w="1824354" h="117475">
                  <a:moveTo>
                    <a:pt x="1813559" y="85343"/>
                  </a:moveTo>
                  <a:lnTo>
                    <a:pt x="1824227" y="85343"/>
                  </a:lnTo>
                </a:path>
                <a:path w="1824354" h="117475">
                  <a:moveTo>
                    <a:pt x="213359" y="96012"/>
                  </a:moveTo>
                  <a:lnTo>
                    <a:pt x="234695" y="96012"/>
                  </a:lnTo>
                </a:path>
                <a:path w="1824354" h="117475">
                  <a:moveTo>
                    <a:pt x="256031" y="96012"/>
                  </a:moveTo>
                  <a:lnTo>
                    <a:pt x="266699" y="96012"/>
                  </a:lnTo>
                </a:path>
                <a:path w="1824354" h="117475">
                  <a:moveTo>
                    <a:pt x="224027" y="106679"/>
                  </a:moveTo>
                  <a:lnTo>
                    <a:pt x="234695" y="106679"/>
                  </a:lnTo>
                </a:path>
                <a:path w="1824354" h="117475">
                  <a:moveTo>
                    <a:pt x="1354835" y="117348"/>
                  </a:moveTo>
                  <a:lnTo>
                    <a:pt x="1365503" y="117348"/>
                  </a:lnTo>
                </a:path>
                <a:path w="1824354" h="117475">
                  <a:moveTo>
                    <a:pt x="1429511" y="117348"/>
                  </a:moveTo>
                  <a:lnTo>
                    <a:pt x="1440179" y="117348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61822" y="3243071"/>
              <a:ext cx="288035" cy="7467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329818" y="328040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215262" y="3232403"/>
              <a:ext cx="213360" cy="12801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03197" y="3243071"/>
              <a:ext cx="394716" cy="17068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252350" y="3243071"/>
              <a:ext cx="277368" cy="14935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412370" y="3323081"/>
              <a:ext cx="1536700" cy="74930"/>
            </a:xfrm>
            <a:custGeom>
              <a:avLst/>
              <a:gdLst/>
              <a:ahLst/>
              <a:cxnLst/>
              <a:rect l="l" t="t" r="r" b="b"/>
              <a:pathLst>
                <a:path w="1536700" h="74929">
                  <a:moveTo>
                    <a:pt x="992123" y="0"/>
                  </a:moveTo>
                  <a:lnTo>
                    <a:pt x="1024127" y="0"/>
                  </a:lnTo>
                </a:path>
                <a:path w="1536700" h="74929">
                  <a:moveTo>
                    <a:pt x="1504187" y="21336"/>
                  </a:moveTo>
                  <a:lnTo>
                    <a:pt x="1536191" y="21336"/>
                  </a:lnTo>
                </a:path>
                <a:path w="1536700" h="74929">
                  <a:moveTo>
                    <a:pt x="1504187" y="32003"/>
                  </a:moveTo>
                  <a:lnTo>
                    <a:pt x="1536191" y="32003"/>
                  </a:lnTo>
                </a:path>
                <a:path w="1536700" h="74929">
                  <a:moveTo>
                    <a:pt x="64007" y="64008"/>
                  </a:moveTo>
                  <a:lnTo>
                    <a:pt x="85343" y="64008"/>
                  </a:lnTo>
                </a:path>
                <a:path w="1536700" h="74929">
                  <a:moveTo>
                    <a:pt x="0" y="74675"/>
                  </a:moveTo>
                  <a:lnTo>
                    <a:pt x="32003" y="74675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95022" y="3392423"/>
              <a:ext cx="106679" cy="32003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5058033" y="2261616"/>
            <a:ext cx="1088390" cy="1290955"/>
            <a:chOff x="5058033" y="2261616"/>
            <a:chExt cx="1088390" cy="1290955"/>
          </a:xfrm>
        </p:grpSpPr>
        <p:pic>
          <p:nvPicPr>
            <p:cNvPr id="108" name="object 10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868801" y="2261616"/>
              <a:ext cx="224027" cy="64007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708781" y="233095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879469" y="2314956"/>
              <a:ext cx="224028" cy="32003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335401" y="2373630"/>
              <a:ext cx="597535" cy="128270"/>
            </a:xfrm>
            <a:custGeom>
              <a:avLst/>
              <a:gdLst/>
              <a:ahLst/>
              <a:cxnLst/>
              <a:rect l="l" t="t" r="r" b="b"/>
              <a:pathLst>
                <a:path w="597535" h="128269">
                  <a:moveTo>
                    <a:pt x="373380" y="0"/>
                  </a:moveTo>
                  <a:lnTo>
                    <a:pt x="394715" y="0"/>
                  </a:lnTo>
                </a:path>
                <a:path w="597535" h="128269">
                  <a:moveTo>
                    <a:pt x="96012" y="10668"/>
                  </a:moveTo>
                  <a:lnTo>
                    <a:pt x="202691" y="10668"/>
                  </a:lnTo>
                </a:path>
                <a:path w="597535" h="128269">
                  <a:moveTo>
                    <a:pt x="96012" y="21336"/>
                  </a:moveTo>
                  <a:lnTo>
                    <a:pt x="202691" y="21336"/>
                  </a:lnTo>
                </a:path>
                <a:path w="597535" h="128269">
                  <a:moveTo>
                    <a:pt x="0" y="74675"/>
                  </a:moveTo>
                  <a:lnTo>
                    <a:pt x="42671" y="74675"/>
                  </a:lnTo>
                </a:path>
                <a:path w="597535" h="128269">
                  <a:moveTo>
                    <a:pt x="586740" y="128016"/>
                  </a:moveTo>
                  <a:lnTo>
                    <a:pt x="597407" y="128016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292729" y="2336292"/>
              <a:ext cx="650747" cy="36271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324733" y="2629662"/>
              <a:ext cx="800100" cy="149860"/>
            </a:xfrm>
            <a:custGeom>
              <a:avLst/>
              <a:gdLst/>
              <a:ahLst/>
              <a:cxnLst/>
              <a:rect l="l" t="t" r="r" b="b"/>
              <a:pathLst>
                <a:path w="800100" h="149860">
                  <a:moveTo>
                    <a:pt x="0" y="0"/>
                  </a:moveTo>
                  <a:lnTo>
                    <a:pt x="10667" y="0"/>
                  </a:lnTo>
                </a:path>
                <a:path w="800100" h="149860">
                  <a:moveTo>
                    <a:pt x="373379" y="64008"/>
                  </a:moveTo>
                  <a:lnTo>
                    <a:pt x="394715" y="64008"/>
                  </a:lnTo>
                </a:path>
                <a:path w="800100" h="149860">
                  <a:moveTo>
                    <a:pt x="586739" y="117348"/>
                  </a:moveTo>
                  <a:lnTo>
                    <a:pt x="597407" y="117348"/>
                  </a:lnTo>
                </a:path>
                <a:path w="800100" h="149860">
                  <a:moveTo>
                    <a:pt x="629412" y="128015"/>
                  </a:moveTo>
                  <a:lnTo>
                    <a:pt x="704088" y="128015"/>
                  </a:lnTo>
                </a:path>
                <a:path w="800100" h="149860">
                  <a:moveTo>
                    <a:pt x="576072" y="138684"/>
                  </a:moveTo>
                  <a:lnTo>
                    <a:pt x="608075" y="138684"/>
                  </a:lnTo>
                </a:path>
                <a:path w="800100" h="149860">
                  <a:moveTo>
                    <a:pt x="789431" y="149351"/>
                  </a:moveTo>
                  <a:lnTo>
                    <a:pt x="800099" y="149351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356737" y="2688336"/>
              <a:ext cx="789432" cy="21335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060825" y="2896362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218053" y="2901696"/>
              <a:ext cx="885444" cy="234695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868801" y="31310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698113" y="3136391"/>
              <a:ext cx="96011" cy="4267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36797" y="3125724"/>
              <a:ext cx="160020" cy="9601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86049" y="3136391"/>
              <a:ext cx="533400" cy="234695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058033" y="3227069"/>
              <a:ext cx="853440" cy="266700"/>
            </a:xfrm>
            <a:custGeom>
              <a:avLst/>
              <a:gdLst/>
              <a:ahLst/>
              <a:cxnLst/>
              <a:rect l="l" t="t" r="r" b="b"/>
              <a:pathLst>
                <a:path w="853439" h="266700">
                  <a:moveTo>
                    <a:pt x="842772" y="0"/>
                  </a:moveTo>
                  <a:lnTo>
                    <a:pt x="853439" y="0"/>
                  </a:lnTo>
                </a:path>
                <a:path w="853439" h="266700">
                  <a:moveTo>
                    <a:pt x="565403" y="149351"/>
                  </a:moveTo>
                  <a:lnTo>
                    <a:pt x="576071" y="149351"/>
                  </a:lnTo>
                </a:path>
                <a:path w="853439" h="266700">
                  <a:moveTo>
                    <a:pt x="0" y="266700"/>
                  </a:moveTo>
                  <a:lnTo>
                    <a:pt x="21335" y="26670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399409" y="3424427"/>
              <a:ext cx="501395" cy="10667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58033" y="3424427"/>
              <a:ext cx="117347" cy="12801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228721" y="3424427"/>
              <a:ext cx="128016" cy="12801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954145" y="3467100"/>
              <a:ext cx="138684" cy="8534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99409" y="3520440"/>
              <a:ext cx="501395" cy="32003"/>
            </a:xfrm>
            <a:prstGeom prst="rect">
              <a:avLst/>
            </a:prstGeom>
          </p:spPr>
        </p:pic>
      </p:grpSp>
      <p:sp>
        <p:nvSpPr>
          <p:cNvPr id="127" name="object 127"/>
          <p:cNvSpPr txBox="1"/>
          <p:nvPr/>
        </p:nvSpPr>
        <p:spPr>
          <a:xfrm>
            <a:off x="2453016" y="1278127"/>
            <a:ext cx="6482080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Blanc</a:t>
            </a:r>
            <a:r>
              <a:rPr sz="3600" spc="-6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57-</a:t>
            </a:r>
            <a:r>
              <a:rPr sz="3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63°C,</a:t>
            </a:r>
            <a:r>
              <a:rPr sz="36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Jaune</a:t>
            </a:r>
            <a:r>
              <a:rPr sz="36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vers</a:t>
            </a:r>
            <a:r>
              <a:rPr sz="36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70°C</a:t>
            </a:r>
            <a:endParaRPr sz="3600">
              <a:latin typeface="Tahoma" panose="020B0604030504040204"/>
              <a:cs typeface="Tahoma" panose="020B0604030504040204"/>
            </a:endParaRPr>
          </a:p>
          <a:p>
            <a:pPr marR="379095" algn="r">
              <a:lnSpc>
                <a:spcPct val="100000"/>
              </a:lnSpc>
              <a:spcBef>
                <a:spcPts val="206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&lt;=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Ovalbumine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014858" y="2805683"/>
            <a:ext cx="629920" cy="619125"/>
            <a:chOff x="1014858" y="2805683"/>
            <a:chExt cx="629920" cy="619125"/>
          </a:xfrm>
        </p:grpSpPr>
        <p:pic>
          <p:nvPicPr>
            <p:cNvPr id="129" name="object 1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21538" y="2805683"/>
              <a:ext cx="266699" cy="6400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356234" y="2864357"/>
              <a:ext cx="32384" cy="10795"/>
            </a:xfrm>
            <a:custGeom>
              <a:avLst/>
              <a:gdLst/>
              <a:ahLst/>
              <a:cxnLst/>
              <a:rect l="l" t="t" r="r" b="b"/>
              <a:pathLst>
                <a:path w="32384" h="10794">
                  <a:moveTo>
                    <a:pt x="0" y="0"/>
                  </a:moveTo>
                  <a:lnTo>
                    <a:pt x="32003" y="0"/>
                  </a:lnTo>
                </a:path>
                <a:path w="32384" h="10794">
                  <a:moveTo>
                    <a:pt x="0" y="10667"/>
                  </a:moveTo>
                  <a:lnTo>
                    <a:pt x="32003" y="10667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484250" y="299237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7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10870" y="2869691"/>
              <a:ext cx="533403" cy="29870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377570" y="3131057"/>
              <a:ext cx="117475" cy="43180"/>
            </a:xfrm>
            <a:custGeom>
              <a:avLst/>
              <a:gdLst/>
              <a:ahLst/>
              <a:cxnLst/>
              <a:rect l="l" t="t" r="r" b="b"/>
              <a:pathLst>
                <a:path w="117475" h="43180">
                  <a:moveTo>
                    <a:pt x="0" y="0"/>
                  </a:moveTo>
                  <a:lnTo>
                    <a:pt x="10667" y="0"/>
                  </a:lnTo>
                </a:path>
                <a:path w="117475" h="43180">
                  <a:moveTo>
                    <a:pt x="85343" y="42672"/>
                  </a:moveTo>
                  <a:lnTo>
                    <a:pt x="117347" y="42672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14858" y="3211067"/>
              <a:ext cx="277368" cy="213359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897511" y="3531108"/>
            <a:ext cx="1610995" cy="533400"/>
            <a:chOff x="897511" y="3531108"/>
            <a:chExt cx="1610995" cy="533400"/>
          </a:xfrm>
        </p:grpSpPr>
        <p:sp>
          <p:nvSpPr>
            <p:cNvPr id="136" name="object 136"/>
            <p:cNvSpPr/>
            <p:nvPr/>
          </p:nvSpPr>
          <p:spPr>
            <a:xfrm>
              <a:off x="1270891" y="354711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F7F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260223" y="356844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32207" y="3531108"/>
              <a:ext cx="896115" cy="7467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081662" y="3531108"/>
              <a:ext cx="416052" cy="7467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08179" y="3531108"/>
              <a:ext cx="181356" cy="96011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97614" y="3595116"/>
              <a:ext cx="330707" cy="3200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69698" y="3595116"/>
              <a:ext cx="128016" cy="3200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092330" y="3595116"/>
              <a:ext cx="224027" cy="3200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08179" y="3595116"/>
              <a:ext cx="768099" cy="5333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97614" y="3616452"/>
              <a:ext cx="341376" cy="3200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59030" y="3616452"/>
              <a:ext cx="149352" cy="3200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081662" y="3616452"/>
              <a:ext cx="224027" cy="64007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2092330" y="365379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142875" y="3685794"/>
              <a:ext cx="981710" cy="53340"/>
            </a:xfrm>
            <a:custGeom>
              <a:avLst/>
              <a:gdLst/>
              <a:ahLst/>
              <a:cxnLst/>
              <a:rect l="l" t="t" r="r" b="b"/>
              <a:pathLst>
                <a:path w="981710" h="53339">
                  <a:moveTo>
                    <a:pt x="938787" y="0"/>
                  </a:moveTo>
                  <a:lnTo>
                    <a:pt x="981459" y="0"/>
                  </a:lnTo>
                </a:path>
                <a:path w="981710" h="53339">
                  <a:moveTo>
                    <a:pt x="0" y="53339"/>
                  </a:moveTo>
                  <a:lnTo>
                    <a:pt x="32003" y="53339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08179" y="3733800"/>
              <a:ext cx="512064" cy="7467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05587" y="3755136"/>
              <a:ext cx="512067" cy="5333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060326" y="3733800"/>
              <a:ext cx="170687" cy="74675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612270" y="380314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505587" y="3797808"/>
              <a:ext cx="512067" cy="9601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08179" y="3797808"/>
              <a:ext cx="512063" cy="64007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060326" y="3797808"/>
              <a:ext cx="170687" cy="6400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2102998" y="383514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08179" y="3936492"/>
              <a:ext cx="64007" cy="32003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932310" y="396316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F7F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612270" y="3973830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42671" y="0"/>
                  </a:lnTo>
                </a:path>
                <a:path w="533400">
                  <a:moveTo>
                    <a:pt x="490728" y="0"/>
                  </a:moveTo>
                  <a:lnTo>
                    <a:pt x="533399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708282" y="3936492"/>
              <a:ext cx="725423" cy="74675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97511" y="3957828"/>
              <a:ext cx="501396" cy="5333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41579" y="3936492"/>
              <a:ext cx="213363" cy="12801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04191" y="4000500"/>
              <a:ext cx="394715" cy="4267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708282" y="4000500"/>
              <a:ext cx="725424" cy="42671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08179" y="4011168"/>
              <a:ext cx="469391" cy="5333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708282" y="4032504"/>
              <a:ext cx="725423" cy="3200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908179" y="4059174"/>
              <a:ext cx="843280" cy="0"/>
            </a:xfrm>
            <a:custGeom>
              <a:avLst/>
              <a:gdLst/>
              <a:ahLst/>
              <a:cxnLst/>
              <a:rect l="l" t="t" r="r" b="b"/>
              <a:pathLst>
                <a:path w="843280">
                  <a:moveTo>
                    <a:pt x="0" y="0"/>
                  </a:moveTo>
                  <a:lnTo>
                    <a:pt x="42671" y="0"/>
                  </a:lnTo>
                </a:path>
                <a:path w="843280">
                  <a:moveTo>
                    <a:pt x="693423" y="0"/>
                  </a:moveTo>
                  <a:lnTo>
                    <a:pt x="736095" y="0"/>
                  </a:lnTo>
                </a:path>
                <a:path w="843280">
                  <a:moveTo>
                    <a:pt x="810771" y="0"/>
                  </a:moveTo>
                  <a:lnTo>
                    <a:pt x="842775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102998" y="4053840"/>
              <a:ext cx="106679" cy="10667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273686" y="4053840"/>
              <a:ext cx="149351" cy="10667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3191134" y="3531108"/>
            <a:ext cx="875030" cy="117475"/>
            <a:chOff x="3191134" y="3531108"/>
            <a:chExt cx="875030" cy="117475"/>
          </a:xfrm>
        </p:grpSpPr>
        <p:sp>
          <p:nvSpPr>
            <p:cNvPr id="172" name="object 172"/>
            <p:cNvSpPr/>
            <p:nvPr/>
          </p:nvSpPr>
          <p:spPr>
            <a:xfrm>
              <a:off x="3212470" y="355777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191134" y="3531108"/>
              <a:ext cx="746759" cy="7467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201802" y="3595116"/>
              <a:ext cx="736091" cy="32003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297814" y="3531108"/>
              <a:ext cx="768096" cy="11734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3820546" y="36217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7" name="object 17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191134" y="3627120"/>
              <a:ext cx="64007" cy="21335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4129918" y="3531108"/>
            <a:ext cx="213360" cy="117475"/>
            <a:chOff x="4129918" y="3531108"/>
            <a:chExt cx="213360" cy="117475"/>
          </a:xfrm>
        </p:grpSpPr>
        <p:sp>
          <p:nvSpPr>
            <p:cNvPr id="179" name="object 179"/>
            <p:cNvSpPr/>
            <p:nvPr/>
          </p:nvSpPr>
          <p:spPr>
            <a:xfrm>
              <a:off x="4129918" y="35897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4172590" y="36004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129918" y="3531108"/>
              <a:ext cx="213360" cy="117347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4172590" y="3611118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5">
                  <a:moveTo>
                    <a:pt x="0" y="0"/>
                  </a:moveTo>
                  <a:lnTo>
                    <a:pt x="21335" y="0"/>
                  </a:lnTo>
                </a:path>
                <a:path w="21589" h="10795">
                  <a:moveTo>
                    <a:pt x="0" y="10667"/>
                  </a:moveTo>
                  <a:lnTo>
                    <a:pt x="21335" y="10667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3" name="object 183"/>
          <p:cNvGrpSpPr/>
          <p:nvPr/>
        </p:nvGrpSpPr>
        <p:grpSpPr>
          <a:xfrm>
            <a:off x="3191134" y="3723132"/>
            <a:ext cx="1355090" cy="160020"/>
            <a:chOff x="3191134" y="3723132"/>
            <a:chExt cx="1355090" cy="160020"/>
          </a:xfrm>
        </p:grpSpPr>
        <p:sp>
          <p:nvSpPr>
            <p:cNvPr id="184" name="object 184"/>
            <p:cNvSpPr/>
            <p:nvPr/>
          </p:nvSpPr>
          <p:spPr>
            <a:xfrm>
              <a:off x="3724534" y="3728466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191134" y="3733800"/>
              <a:ext cx="448055" cy="64007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681862" y="3723132"/>
              <a:ext cx="864107" cy="74675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201802" y="3792474"/>
              <a:ext cx="1237615" cy="21590"/>
            </a:xfrm>
            <a:custGeom>
              <a:avLst/>
              <a:gdLst/>
              <a:ahLst/>
              <a:cxnLst/>
              <a:rect l="l" t="t" r="r" b="b"/>
              <a:pathLst>
                <a:path w="1237614" h="21589">
                  <a:moveTo>
                    <a:pt x="362711" y="0"/>
                  </a:moveTo>
                  <a:lnTo>
                    <a:pt x="384047" y="0"/>
                  </a:lnTo>
                </a:path>
                <a:path w="1237614" h="21589">
                  <a:moveTo>
                    <a:pt x="1216152" y="0"/>
                  </a:moveTo>
                  <a:lnTo>
                    <a:pt x="1237487" y="0"/>
                  </a:lnTo>
                </a:path>
                <a:path w="1237614" h="21589">
                  <a:moveTo>
                    <a:pt x="0" y="10668"/>
                  </a:moveTo>
                  <a:lnTo>
                    <a:pt x="21335" y="10668"/>
                  </a:lnTo>
                </a:path>
                <a:path w="1237614" h="21589">
                  <a:moveTo>
                    <a:pt x="362711" y="10668"/>
                  </a:moveTo>
                  <a:lnTo>
                    <a:pt x="384047" y="10668"/>
                  </a:lnTo>
                </a:path>
                <a:path w="1237614" h="21589">
                  <a:moveTo>
                    <a:pt x="586739" y="10668"/>
                  </a:moveTo>
                  <a:lnTo>
                    <a:pt x="650747" y="10668"/>
                  </a:lnTo>
                </a:path>
                <a:path w="1237614" h="21589">
                  <a:moveTo>
                    <a:pt x="0" y="21336"/>
                  </a:moveTo>
                  <a:lnTo>
                    <a:pt x="21335" y="21336"/>
                  </a:lnTo>
                </a:path>
                <a:path w="1237614" h="21589">
                  <a:moveTo>
                    <a:pt x="362711" y="21336"/>
                  </a:moveTo>
                  <a:lnTo>
                    <a:pt x="384047" y="21336"/>
                  </a:lnTo>
                </a:path>
              </a:pathLst>
            </a:custGeom>
            <a:ln w="10667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895222" y="3787140"/>
              <a:ext cx="650747" cy="74675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191134" y="3787140"/>
              <a:ext cx="757427" cy="96011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297814" y="3856482"/>
              <a:ext cx="1216660" cy="0"/>
            </a:xfrm>
            <a:custGeom>
              <a:avLst/>
              <a:gdLst/>
              <a:ahLst/>
              <a:cxnLst/>
              <a:rect l="l" t="t" r="r" b="b"/>
              <a:pathLst>
                <a:path w="1216660">
                  <a:moveTo>
                    <a:pt x="0" y="0"/>
                  </a:moveTo>
                  <a:lnTo>
                    <a:pt x="21335" y="0"/>
                  </a:lnTo>
                </a:path>
                <a:path w="1216660">
                  <a:moveTo>
                    <a:pt x="64008" y="0"/>
                  </a:moveTo>
                  <a:lnTo>
                    <a:pt x="85343" y="0"/>
                  </a:lnTo>
                </a:path>
                <a:path w="1216660">
                  <a:moveTo>
                    <a:pt x="128016" y="0"/>
                  </a:moveTo>
                  <a:lnTo>
                    <a:pt x="160019" y="0"/>
                  </a:lnTo>
                </a:path>
                <a:path w="1216660">
                  <a:moveTo>
                    <a:pt x="202692" y="0"/>
                  </a:moveTo>
                  <a:lnTo>
                    <a:pt x="256031" y="0"/>
                  </a:lnTo>
                </a:path>
                <a:path w="1216660">
                  <a:moveTo>
                    <a:pt x="288036" y="0"/>
                  </a:moveTo>
                  <a:lnTo>
                    <a:pt x="341375" y="0"/>
                  </a:lnTo>
                </a:path>
                <a:path w="1216660">
                  <a:moveTo>
                    <a:pt x="416052" y="0"/>
                  </a:moveTo>
                  <a:lnTo>
                    <a:pt x="458723" y="0"/>
                  </a:lnTo>
                </a:path>
                <a:path w="1216660">
                  <a:moveTo>
                    <a:pt x="512064" y="0"/>
                  </a:moveTo>
                  <a:lnTo>
                    <a:pt x="533399" y="0"/>
                  </a:lnTo>
                </a:path>
                <a:path w="1216660">
                  <a:moveTo>
                    <a:pt x="693420" y="0"/>
                  </a:moveTo>
                  <a:lnTo>
                    <a:pt x="725423" y="0"/>
                  </a:lnTo>
                </a:path>
                <a:path w="1216660">
                  <a:moveTo>
                    <a:pt x="800100" y="0"/>
                  </a:moveTo>
                  <a:lnTo>
                    <a:pt x="821435" y="0"/>
                  </a:lnTo>
                </a:path>
                <a:path w="1216660">
                  <a:moveTo>
                    <a:pt x="917448" y="0"/>
                  </a:moveTo>
                  <a:lnTo>
                    <a:pt x="960119" y="0"/>
                  </a:lnTo>
                </a:path>
                <a:path w="1216660">
                  <a:moveTo>
                    <a:pt x="981456" y="0"/>
                  </a:moveTo>
                  <a:lnTo>
                    <a:pt x="1045463" y="0"/>
                  </a:lnTo>
                </a:path>
                <a:path w="1216660">
                  <a:moveTo>
                    <a:pt x="1077468" y="0"/>
                  </a:moveTo>
                  <a:lnTo>
                    <a:pt x="1088135" y="0"/>
                  </a:lnTo>
                </a:path>
                <a:path w="1216660">
                  <a:moveTo>
                    <a:pt x="1141476" y="0"/>
                  </a:moveTo>
                  <a:lnTo>
                    <a:pt x="1162811" y="0"/>
                  </a:lnTo>
                </a:path>
                <a:path w="1216660">
                  <a:moveTo>
                    <a:pt x="1194816" y="0"/>
                  </a:moveTo>
                  <a:lnTo>
                    <a:pt x="1216151" y="0"/>
                  </a:lnTo>
                </a:path>
              </a:pathLst>
            </a:custGeom>
            <a:ln w="10667">
              <a:solidFill>
                <a:srgbClr val="F4E4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1" name="object 191"/>
          <p:cNvGrpSpPr/>
          <p:nvPr/>
        </p:nvGrpSpPr>
        <p:grpSpPr>
          <a:xfrm>
            <a:off x="897511" y="4128515"/>
            <a:ext cx="693420" cy="160020"/>
            <a:chOff x="897511" y="4128515"/>
            <a:chExt cx="693420" cy="160020"/>
          </a:xfrm>
        </p:grpSpPr>
        <p:sp>
          <p:nvSpPr>
            <p:cNvPr id="192" name="object 192"/>
            <p:cNvSpPr/>
            <p:nvPr/>
          </p:nvSpPr>
          <p:spPr>
            <a:xfrm>
              <a:off x="1238887" y="417652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97511" y="4128515"/>
              <a:ext cx="661416" cy="85343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068199" y="4203191"/>
              <a:ext cx="490728" cy="32003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08179" y="4203191"/>
              <a:ext cx="149351" cy="7467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068199" y="4224527"/>
              <a:ext cx="522735" cy="32003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908179" y="428320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D0C0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8" name="object 198"/>
          <p:cNvSpPr txBox="1"/>
          <p:nvPr/>
        </p:nvSpPr>
        <p:spPr>
          <a:xfrm>
            <a:off x="1919603" y="6095489"/>
            <a:ext cx="1412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Lysozyme</a:t>
            </a:r>
            <a:r>
              <a:rPr sz="1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=&gt;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6858000"/>
            <a:chOff x="774073" y="348995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74073" y="1978151"/>
              <a:ext cx="4611617" cy="5228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405" y="348995"/>
              <a:ext cx="4931663" cy="3608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069" y="4064507"/>
              <a:ext cx="2196083" cy="2953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2758" y="4064507"/>
              <a:ext cx="1915667" cy="29535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4960" y="481075"/>
            <a:ext cx="28149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Emulsifiant</a:t>
            </a:r>
            <a:r>
              <a:rPr sz="4000" spc="-140" dirty="0"/>
              <a:t> </a:t>
            </a:r>
            <a:r>
              <a:rPr sz="4000" spc="-50" dirty="0"/>
              <a:t>: </a:t>
            </a:r>
            <a:r>
              <a:rPr sz="4000" spc="-10" dirty="0"/>
              <a:t>Mayonnaise</a:t>
            </a:r>
            <a:endParaRPr sz="4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Ovoproduits:</a:t>
            </a:r>
            <a:r>
              <a:rPr spc="-114" dirty="0"/>
              <a:t> </a:t>
            </a:r>
            <a:r>
              <a:rPr spc="-10" dirty="0"/>
              <a:t>justification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42406" y="2352484"/>
          <a:ext cx="7877175" cy="4671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0"/>
                <a:gridCol w="4958715"/>
              </a:tblGrid>
              <a:tr h="10280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Economique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23795">
                        <a:lnSpc>
                          <a:spcPts val="2880"/>
                        </a:lnSpc>
                        <a:spcBef>
                          <a:spcPts val="45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Rapport</a:t>
                      </a:r>
                      <a:r>
                        <a:rPr sz="20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qualité/prix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Régulariser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le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marché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91440" marR="9467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Hygiénique</a:t>
                      </a:r>
                      <a:r>
                        <a:rPr sz="2000" spc="-65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5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+ </a:t>
                      </a: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microbiologique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Hygiène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la</a:t>
                      </a:r>
                      <a:r>
                        <a:rPr sz="2000" spc="-2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transformation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spc="145" dirty="0">
                          <a:latin typeface="Tahoma" panose="020B0604030504040204"/>
                          <a:cs typeface="Tahoma" panose="020B0604030504040204"/>
                        </a:rPr>
                        <a:t>Pasteurisation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145" dirty="0">
                          <a:latin typeface="Tahoma" panose="020B0604030504040204"/>
                          <a:cs typeface="Tahoma" panose="020B0604030504040204"/>
                        </a:rPr>
                        <a:t>(danger</a:t>
                      </a:r>
                      <a:r>
                        <a:rPr sz="2000" spc="-4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135" dirty="0">
                          <a:latin typeface="Tahoma" panose="020B0604030504040204"/>
                          <a:cs typeface="Tahoma" panose="020B0604030504040204"/>
                        </a:rPr>
                        <a:t>salmonelles)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Durée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de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conservation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Technologique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20520">
                        <a:lnSpc>
                          <a:spcPts val="287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Pouvoir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gélifiant</a:t>
                      </a:r>
                      <a:r>
                        <a:rPr sz="2000" spc="-3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+</a:t>
                      </a:r>
                      <a:r>
                        <a:rPr sz="2000" spc="-35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coagulant </a:t>
                      </a:r>
                      <a:r>
                        <a:rPr sz="2000" dirty="0">
                          <a:latin typeface="Tahoma" panose="020B0604030504040204"/>
                          <a:cs typeface="Tahoma" panose="020B0604030504040204"/>
                        </a:rPr>
                        <a:t>Pouvoir</a:t>
                      </a:r>
                      <a:r>
                        <a:rPr sz="2000" spc="-50" dirty="0">
                          <a:latin typeface="Tahoma" panose="020B0604030504040204"/>
                          <a:cs typeface="Tahoma" panose="020B0604030504040204"/>
                        </a:rPr>
                        <a:t> </a:t>
                      </a: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émulsifiant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  <a:p>
                      <a:pPr marL="90805" marR="3329305">
                        <a:lnSpc>
                          <a:spcPts val="2880"/>
                        </a:lnSpc>
                      </a:pP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Colorant Antimicrobien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36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solidFill>
                            <a:srgbClr val="323299"/>
                          </a:solidFill>
                          <a:latin typeface="Tahoma" panose="020B0604030504040204"/>
                          <a:cs typeface="Tahoma" panose="020B0604030504040204"/>
                        </a:rPr>
                        <a:t>Nutritionnelle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825240">
                        <a:lnSpc>
                          <a:spcPts val="2880"/>
                        </a:lnSpc>
                        <a:spcBef>
                          <a:spcPts val="45"/>
                        </a:spcBef>
                      </a:pPr>
                      <a:r>
                        <a:rPr sz="2000" spc="-10" dirty="0">
                          <a:latin typeface="Tahoma" panose="020B0604030504040204"/>
                          <a:cs typeface="Tahoma" panose="020B0604030504040204"/>
                        </a:rPr>
                        <a:t>Protéines Lipides</a:t>
                      </a:r>
                      <a:endParaRPr sz="2000">
                        <a:latin typeface="Tahoma" panose="020B0604030504040204"/>
                        <a:cs typeface="Tahoma" panose="020B06040305040402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2787395"/>
            <a:ext cx="9008745" cy="1053465"/>
            <a:chOff x="774073" y="2787395"/>
            <a:chExt cx="9008745" cy="1053465"/>
          </a:xfrm>
        </p:grpSpPr>
        <p:sp>
          <p:nvSpPr>
            <p:cNvPr id="3" name="object 3"/>
            <p:cNvSpPr/>
            <p:nvPr/>
          </p:nvSpPr>
          <p:spPr>
            <a:xfrm>
              <a:off x="1065157" y="2895599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5" h="474345">
                  <a:moveTo>
                    <a:pt x="437387" y="473963"/>
                  </a:moveTo>
                  <a:lnTo>
                    <a:pt x="437387" y="0"/>
                  </a:lnTo>
                  <a:lnTo>
                    <a:pt x="0" y="0"/>
                  </a:lnTo>
                  <a:lnTo>
                    <a:pt x="0" y="473963"/>
                  </a:lnTo>
                  <a:lnTo>
                    <a:pt x="437387" y="473963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47681" y="2895599"/>
              <a:ext cx="327656" cy="473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88601" y="3317747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5">
                  <a:moveTo>
                    <a:pt x="422147" y="473963"/>
                  </a:moveTo>
                  <a:lnTo>
                    <a:pt x="422147" y="0"/>
                  </a:lnTo>
                  <a:lnTo>
                    <a:pt x="0" y="0"/>
                  </a:lnTo>
                  <a:lnTo>
                    <a:pt x="0" y="473963"/>
                  </a:lnTo>
                  <a:lnTo>
                    <a:pt x="422147" y="473963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3244595"/>
              <a:ext cx="9008360" cy="5471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09581" y="2787395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4">
                  <a:moveTo>
                    <a:pt x="32003" y="1053083"/>
                  </a:moveTo>
                  <a:lnTo>
                    <a:pt x="32003" y="0"/>
                  </a:lnTo>
                  <a:lnTo>
                    <a:pt x="0" y="0"/>
                  </a:lnTo>
                  <a:lnTo>
                    <a:pt x="0" y="1053083"/>
                  </a:lnTo>
                  <a:lnTo>
                    <a:pt x="32003" y="1053083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10216" y="1672843"/>
            <a:ext cx="57442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spc="450" dirty="0"/>
              <a:t>Production</a:t>
            </a:r>
            <a:r>
              <a:rPr sz="6000" spc="-120" dirty="0"/>
              <a:t> </a:t>
            </a:r>
            <a:r>
              <a:rPr sz="6000" spc="385" dirty="0"/>
              <a:t>des </a:t>
            </a:r>
            <a:r>
              <a:rPr sz="6000" spc="455" dirty="0"/>
              <a:t>0v0pr0duits</a:t>
            </a:r>
            <a:endParaRPr sz="60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73" y="2406395"/>
            <a:ext cx="1463033" cy="203606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6269" y="501395"/>
            <a:ext cx="4409440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Réception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coquille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8469" y="1187195"/>
            <a:ext cx="2292350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Stockage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8°C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469" y="1187195"/>
            <a:ext cx="3514725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Lavage/séchage</a:t>
            </a:r>
            <a:r>
              <a:rPr sz="24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/mirage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5869" y="1949195"/>
            <a:ext cx="3275329" cy="486409"/>
          </a:xfrm>
          <a:custGeom>
            <a:avLst/>
            <a:gdLst/>
            <a:ahLst/>
            <a:cxnLst/>
            <a:rect l="l" t="t" r="r" b="b"/>
            <a:pathLst>
              <a:path w="3275329" h="486410">
                <a:moveTo>
                  <a:pt x="0" y="0"/>
                </a:moveTo>
                <a:lnTo>
                  <a:pt x="0" y="486155"/>
                </a:lnTo>
                <a:lnTo>
                  <a:pt x="3275075" y="486155"/>
                </a:lnTo>
                <a:lnTo>
                  <a:pt x="3275075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39856" y="1992883"/>
            <a:ext cx="308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70" dirty="0">
                <a:latin typeface="Tahoma" panose="020B0604030504040204"/>
                <a:cs typeface="Tahoma" panose="020B0604030504040204"/>
              </a:rPr>
              <a:t>Cassage/séparation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4842" y="2634995"/>
            <a:ext cx="1390015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Filtration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6053" y="3396995"/>
            <a:ext cx="1804670" cy="486409"/>
          </a:xfrm>
          <a:prstGeom prst="rect">
            <a:avLst/>
          </a:prstGeom>
          <a:ln w="28574">
            <a:solidFill>
              <a:srgbClr val="323298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Blanc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d’œuf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8350" y="3396995"/>
            <a:ext cx="1644650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Œuf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entier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74869" y="3396995"/>
            <a:ext cx="1871980" cy="486409"/>
          </a:xfrm>
          <a:custGeom>
            <a:avLst/>
            <a:gdLst/>
            <a:ahLst/>
            <a:cxnLst/>
            <a:rect l="l" t="t" r="r" b="b"/>
            <a:pathLst>
              <a:path w="1871979" h="486410">
                <a:moveTo>
                  <a:pt x="0" y="0"/>
                </a:moveTo>
                <a:lnTo>
                  <a:pt x="0" y="486155"/>
                </a:lnTo>
                <a:lnTo>
                  <a:pt x="1871471" y="486155"/>
                </a:lnTo>
                <a:lnTo>
                  <a:pt x="1871471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268854" y="3440682"/>
            <a:ext cx="168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Jaune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d’œuf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0669" y="4082795"/>
            <a:ext cx="2632075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Homogénéisation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6869" y="4692395"/>
            <a:ext cx="2512060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spc="165" dirty="0">
                <a:latin typeface="Tahoma" panose="020B0604030504040204"/>
                <a:cs typeface="Tahoma" panose="020B0604030504040204"/>
              </a:rPr>
              <a:t>Pasteurisation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8997" y="5301995"/>
            <a:ext cx="1943100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Réfrigération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4469" y="5911595"/>
            <a:ext cx="2857500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spc="170" dirty="0">
                <a:latin typeface="Tahoma" panose="020B0604030504040204"/>
                <a:cs typeface="Tahoma" panose="020B0604030504040204"/>
              </a:rPr>
              <a:t>Conditionnement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473" y="6492239"/>
            <a:ext cx="3865245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Ovopts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pasteurisés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liquides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16986" y="6492239"/>
            <a:ext cx="4025265" cy="486409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Ovopts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pasteurisés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congelés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10165" y="4174235"/>
            <a:ext cx="1536700" cy="486409"/>
          </a:xfrm>
          <a:custGeom>
            <a:avLst/>
            <a:gdLst/>
            <a:ahLst/>
            <a:cxnLst/>
            <a:rect l="l" t="t" r="r" b="b"/>
            <a:pathLst>
              <a:path w="1536700" h="486410">
                <a:moveTo>
                  <a:pt x="0" y="0"/>
                </a:moveTo>
                <a:lnTo>
                  <a:pt x="0" y="486155"/>
                </a:lnTo>
                <a:lnTo>
                  <a:pt x="1536191" y="486155"/>
                </a:lnTo>
                <a:lnTo>
                  <a:pt x="1536191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232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04149" y="4219446"/>
            <a:ext cx="134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Ionisation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7577" y="4954523"/>
            <a:ext cx="1800225" cy="486409"/>
          </a:xfrm>
          <a:prstGeom prst="rect">
            <a:avLst/>
          </a:prstGeom>
          <a:ln w="28574">
            <a:solidFill>
              <a:srgbClr val="323298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Blanc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ionisé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31470" y="725424"/>
            <a:ext cx="292735" cy="433070"/>
          </a:xfrm>
          <a:custGeom>
            <a:avLst/>
            <a:gdLst/>
            <a:ahLst/>
            <a:cxnLst/>
            <a:rect l="l" t="t" r="r" b="b"/>
            <a:pathLst>
              <a:path w="292735" h="433069">
                <a:moveTo>
                  <a:pt x="38812" y="367759"/>
                </a:moveTo>
                <a:lnTo>
                  <a:pt x="10668" y="348996"/>
                </a:lnTo>
                <a:lnTo>
                  <a:pt x="0" y="432816"/>
                </a:lnTo>
                <a:lnTo>
                  <a:pt x="30480" y="416020"/>
                </a:lnTo>
                <a:lnTo>
                  <a:pt x="30480" y="381000"/>
                </a:lnTo>
                <a:lnTo>
                  <a:pt x="32004" y="377952"/>
                </a:lnTo>
                <a:lnTo>
                  <a:pt x="38812" y="367759"/>
                </a:lnTo>
                <a:close/>
              </a:path>
              <a:path w="292735" h="433069">
                <a:moveTo>
                  <a:pt x="46216" y="372695"/>
                </a:moveTo>
                <a:lnTo>
                  <a:pt x="38812" y="367759"/>
                </a:lnTo>
                <a:lnTo>
                  <a:pt x="32004" y="377952"/>
                </a:lnTo>
                <a:lnTo>
                  <a:pt x="30480" y="381000"/>
                </a:lnTo>
                <a:lnTo>
                  <a:pt x="32004" y="384048"/>
                </a:lnTo>
                <a:lnTo>
                  <a:pt x="36576" y="385572"/>
                </a:lnTo>
                <a:lnTo>
                  <a:pt x="39624" y="382524"/>
                </a:lnTo>
                <a:lnTo>
                  <a:pt x="46216" y="372695"/>
                </a:lnTo>
                <a:close/>
              </a:path>
              <a:path w="292735" h="433069">
                <a:moveTo>
                  <a:pt x="74676" y="391668"/>
                </a:moveTo>
                <a:lnTo>
                  <a:pt x="46216" y="372695"/>
                </a:lnTo>
                <a:lnTo>
                  <a:pt x="39624" y="382524"/>
                </a:lnTo>
                <a:lnTo>
                  <a:pt x="36576" y="385572"/>
                </a:lnTo>
                <a:lnTo>
                  <a:pt x="32004" y="384048"/>
                </a:lnTo>
                <a:lnTo>
                  <a:pt x="30480" y="381000"/>
                </a:lnTo>
                <a:lnTo>
                  <a:pt x="30480" y="416020"/>
                </a:lnTo>
                <a:lnTo>
                  <a:pt x="74676" y="391668"/>
                </a:lnTo>
                <a:close/>
              </a:path>
              <a:path w="292735" h="433069">
                <a:moveTo>
                  <a:pt x="292608" y="3048"/>
                </a:moveTo>
                <a:lnTo>
                  <a:pt x="289560" y="0"/>
                </a:lnTo>
                <a:lnTo>
                  <a:pt x="286512" y="0"/>
                </a:lnTo>
                <a:lnTo>
                  <a:pt x="283464" y="1524"/>
                </a:lnTo>
                <a:lnTo>
                  <a:pt x="38812" y="367759"/>
                </a:lnTo>
                <a:lnTo>
                  <a:pt x="46216" y="372695"/>
                </a:lnTo>
                <a:lnTo>
                  <a:pt x="291084" y="7620"/>
                </a:lnTo>
                <a:lnTo>
                  <a:pt x="292608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21686" y="3130296"/>
            <a:ext cx="76200" cy="25298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183770" y="1391412"/>
            <a:ext cx="5930265" cy="3548379"/>
            <a:chOff x="2183770" y="1391412"/>
            <a:chExt cx="5930265" cy="3548379"/>
          </a:xfrm>
        </p:grpSpPr>
        <p:sp>
          <p:nvSpPr>
            <p:cNvPr id="24" name="object 24"/>
            <p:cNvSpPr/>
            <p:nvPr/>
          </p:nvSpPr>
          <p:spPr>
            <a:xfrm>
              <a:off x="3975989" y="1391424"/>
              <a:ext cx="2275840" cy="538480"/>
            </a:xfrm>
            <a:custGeom>
              <a:avLst/>
              <a:gdLst/>
              <a:ahLst/>
              <a:cxnLst/>
              <a:rect l="l" t="t" r="r" b="b"/>
              <a:pathLst>
                <a:path w="2275840" h="538480">
                  <a:moveTo>
                    <a:pt x="1370076" y="528828"/>
                  </a:moveTo>
                  <a:lnTo>
                    <a:pt x="1312164" y="466344"/>
                  </a:lnTo>
                  <a:lnTo>
                    <a:pt x="1299895" y="498373"/>
                  </a:lnTo>
                  <a:lnTo>
                    <a:pt x="6096" y="19812"/>
                  </a:lnTo>
                  <a:lnTo>
                    <a:pt x="3048" y="19812"/>
                  </a:lnTo>
                  <a:lnTo>
                    <a:pt x="0" y="22860"/>
                  </a:lnTo>
                  <a:lnTo>
                    <a:pt x="0" y="25908"/>
                  </a:lnTo>
                  <a:lnTo>
                    <a:pt x="3048" y="28956"/>
                  </a:lnTo>
                  <a:lnTo>
                    <a:pt x="1296441" y="507377"/>
                  </a:lnTo>
                  <a:lnTo>
                    <a:pt x="1284732" y="537972"/>
                  </a:lnTo>
                  <a:lnTo>
                    <a:pt x="1315212" y="534695"/>
                  </a:lnTo>
                  <a:lnTo>
                    <a:pt x="1370076" y="528828"/>
                  </a:lnTo>
                  <a:close/>
                </a:path>
                <a:path w="2275840" h="538480">
                  <a:moveTo>
                    <a:pt x="2275332" y="25908"/>
                  </a:moveTo>
                  <a:lnTo>
                    <a:pt x="2273808" y="21336"/>
                  </a:lnTo>
                  <a:lnTo>
                    <a:pt x="2272284" y="19812"/>
                  </a:lnTo>
                  <a:lnTo>
                    <a:pt x="2267712" y="19812"/>
                  </a:lnTo>
                  <a:lnTo>
                    <a:pt x="2251659" y="28562"/>
                  </a:lnTo>
                  <a:lnTo>
                    <a:pt x="2194560" y="0"/>
                  </a:lnTo>
                  <a:lnTo>
                    <a:pt x="2193887" y="33439"/>
                  </a:lnTo>
                  <a:lnTo>
                    <a:pt x="71628" y="19812"/>
                  </a:lnTo>
                  <a:lnTo>
                    <a:pt x="68580" y="21336"/>
                  </a:lnTo>
                  <a:lnTo>
                    <a:pt x="67056" y="24384"/>
                  </a:lnTo>
                  <a:lnTo>
                    <a:pt x="68580" y="27432"/>
                  </a:lnTo>
                  <a:lnTo>
                    <a:pt x="71628" y="28956"/>
                  </a:lnTo>
                  <a:lnTo>
                    <a:pt x="2193036" y="42583"/>
                  </a:lnTo>
                  <a:lnTo>
                    <a:pt x="2193709" y="42583"/>
                  </a:lnTo>
                  <a:lnTo>
                    <a:pt x="2193340" y="60350"/>
                  </a:lnTo>
                  <a:lnTo>
                    <a:pt x="1434630" y="473938"/>
                  </a:lnTo>
                  <a:lnTo>
                    <a:pt x="1418844" y="445008"/>
                  </a:lnTo>
                  <a:lnTo>
                    <a:pt x="1370076" y="515112"/>
                  </a:lnTo>
                  <a:lnTo>
                    <a:pt x="1418844" y="513359"/>
                  </a:lnTo>
                  <a:lnTo>
                    <a:pt x="1421892" y="513257"/>
                  </a:lnTo>
                  <a:lnTo>
                    <a:pt x="1455420" y="512064"/>
                  </a:lnTo>
                  <a:lnTo>
                    <a:pt x="1439519" y="482904"/>
                  </a:lnTo>
                  <a:lnTo>
                    <a:pt x="2193112" y="72110"/>
                  </a:lnTo>
                  <a:lnTo>
                    <a:pt x="2193036" y="76200"/>
                  </a:lnTo>
                  <a:lnTo>
                    <a:pt x="2211324" y="67233"/>
                  </a:lnTo>
                  <a:lnTo>
                    <a:pt x="2270760" y="38100"/>
                  </a:lnTo>
                  <a:lnTo>
                    <a:pt x="2262797" y="34124"/>
                  </a:lnTo>
                  <a:lnTo>
                    <a:pt x="2272284" y="28956"/>
                  </a:lnTo>
                  <a:lnTo>
                    <a:pt x="2275332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2354" y="2444496"/>
              <a:ext cx="76200" cy="1767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221865" y="2173236"/>
              <a:ext cx="5892165" cy="1271270"/>
            </a:xfrm>
            <a:custGeom>
              <a:avLst/>
              <a:gdLst/>
              <a:ahLst/>
              <a:cxnLst/>
              <a:rect l="l" t="t" r="r" b="b"/>
              <a:pathLst>
                <a:path w="5892165" h="1271270">
                  <a:moveTo>
                    <a:pt x="1711452" y="6096"/>
                  </a:moveTo>
                  <a:lnTo>
                    <a:pt x="1709928" y="1524"/>
                  </a:lnTo>
                  <a:lnTo>
                    <a:pt x="1706880" y="0"/>
                  </a:lnTo>
                  <a:lnTo>
                    <a:pt x="1703832" y="0"/>
                  </a:lnTo>
                  <a:lnTo>
                    <a:pt x="58750" y="1175473"/>
                  </a:lnTo>
                  <a:lnTo>
                    <a:pt x="39624" y="1149096"/>
                  </a:lnTo>
                  <a:lnTo>
                    <a:pt x="0" y="1223772"/>
                  </a:lnTo>
                  <a:lnTo>
                    <a:pt x="47244" y="1216037"/>
                  </a:lnTo>
                  <a:lnTo>
                    <a:pt x="83820" y="1210056"/>
                  </a:lnTo>
                  <a:lnTo>
                    <a:pt x="64477" y="1183373"/>
                  </a:lnTo>
                  <a:lnTo>
                    <a:pt x="1709928" y="9144"/>
                  </a:lnTo>
                  <a:lnTo>
                    <a:pt x="1711452" y="6096"/>
                  </a:lnTo>
                  <a:close/>
                </a:path>
                <a:path w="5892165" h="1271270">
                  <a:moveTo>
                    <a:pt x="5891784" y="1271016"/>
                  </a:moveTo>
                  <a:lnTo>
                    <a:pt x="5859780" y="1191768"/>
                  </a:lnTo>
                  <a:lnTo>
                    <a:pt x="5837771" y="1216431"/>
                  </a:lnTo>
                  <a:lnTo>
                    <a:pt x="4575048" y="77724"/>
                  </a:lnTo>
                  <a:lnTo>
                    <a:pt x="4572000" y="76200"/>
                  </a:lnTo>
                  <a:lnTo>
                    <a:pt x="4568952" y="77724"/>
                  </a:lnTo>
                  <a:lnTo>
                    <a:pt x="4567428" y="80772"/>
                  </a:lnTo>
                  <a:lnTo>
                    <a:pt x="4568952" y="83820"/>
                  </a:lnTo>
                  <a:lnTo>
                    <a:pt x="5831294" y="1223695"/>
                  </a:lnTo>
                  <a:lnTo>
                    <a:pt x="5809488" y="1248156"/>
                  </a:lnTo>
                  <a:lnTo>
                    <a:pt x="5849112" y="1259154"/>
                  </a:lnTo>
                  <a:lnTo>
                    <a:pt x="5891784" y="1271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7298" y="4687824"/>
              <a:ext cx="80772" cy="2514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183770" y="3925824"/>
              <a:ext cx="76200" cy="285115"/>
            </a:xfrm>
            <a:custGeom>
              <a:avLst/>
              <a:gdLst/>
              <a:ahLst/>
              <a:cxnLst/>
              <a:rect l="l" t="t" r="r" b="b"/>
              <a:pathLst>
                <a:path w="76200" h="285114">
                  <a:moveTo>
                    <a:pt x="76200" y="208788"/>
                  </a:moveTo>
                  <a:lnTo>
                    <a:pt x="0" y="208788"/>
                  </a:lnTo>
                  <a:lnTo>
                    <a:pt x="33528" y="275844"/>
                  </a:lnTo>
                  <a:lnTo>
                    <a:pt x="33528" y="222504"/>
                  </a:lnTo>
                  <a:lnTo>
                    <a:pt x="35052" y="225552"/>
                  </a:lnTo>
                  <a:lnTo>
                    <a:pt x="38100" y="227076"/>
                  </a:lnTo>
                  <a:lnTo>
                    <a:pt x="41148" y="225552"/>
                  </a:lnTo>
                  <a:lnTo>
                    <a:pt x="42672" y="222504"/>
                  </a:lnTo>
                  <a:lnTo>
                    <a:pt x="42672" y="275844"/>
                  </a:lnTo>
                  <a:lnTo>
                    <a:pt x="76200" y="208788"/>
                  </a:lnTo>
                  <a:close/>
                </a:path>
                <a:path w="76200" h="285114">
                  <a:moveTo>
                    <a:pt x="42672" y="208788"/>
                  </a:moveTo>
                  <a:lnTo>
                    <a:pt x="42672" y="4572"/>
                  </a:lnTo>
                  <a:lnTo>
                    <a:pt x="41148" y="1524"/>
                  </a:lnTo>
                  <a:lnTo>
                    <a:pt x="38100" y="0"/>
                  </a:lnTo>
                  <a:lnTo>
                    <a:pt x="35052" y="1524"/>
                  </a:lnTo>
                  <a:lnTo>
                    <a:pt x="33528" y="4572"/>
                  </a:lnTo>
                  <a:lnTo>
                    <a:pt x="33528" y="208788"/>
                  </a:lnTo>
                  <a:lnTo>
                    <a:pt x="42672" y="208788"/>
                  </a:lnTo>
                  <a:close/>
                </a:path>
                <a:path w="76200" h="285114">
                  <a:moveTo>
                    <a:pt x="42672" y="275844"/>
                  </a:moveTo>
                  <a:lnTo>
                    <a:pt x="42672" y="222504"/>
                  </a:lnTo>
                  <a:lnTo>
                    <a:pt x="41148" y="225552"/>
                  </a:lnTo>
                  <a:lnTo>
                    <a:pt x="38100" y="227076"/>
                  </a:lnTo>
                  <a:lnTo>
                    <a:pt x="35052" y="225552"/>
                  </a:lnTo>
                  <a:lnTo>
                    <a:pt x="33528" y="222504"/>
                  </a:lnTo>
                  <a:lnTo>
                    <a:pt x="33528" y="275844"/>
                  </a:lnTo>
                  <a:lnTo>
                    <a:pt x="38100" y="284988"/>
                  </a:lnTo>
                  <a:lnTo>
                    <a:pt x="42672" y="275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9415345" y="4237734"/>
            <a:ext cx="253365" cy="1367790"/>
          </a:xfrm>
          <a:prstGeom prst="rect">
            <a:avLst/>
          </a:prstGeom>
        </p:spPr>
        <p:txBody>
          <a:bodyPr vert="vert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latin typeface="Tahoma" panose="020B0604030504040204"/>
                <a:cs typeface="Tahoma" panose="020B0604030504040204"/>
              </a:rPr>
              <a:t>Diapo.</a:t>
            </a:r>
            <a:r>
              <a:rPr sz="14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450" dirty="0">
                <a:latin typeface="Tahoma" panose="020B0604030504040204"/>
                <a:cs typeface="Tahoma" panose="020B0604030504040204"/>
              </a:rPr>
              <a:t>G.</a:t>
            </a:r>
            <a:r>
              <a:rPr sz="14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10" dirty="0">
                <a:latin typeface="Tahoma" panose="020B0604030504040204"/>
                <a:cs typeface="Tahoma" panose="020B0604030504040204"/>
              </a:rPr>
              <a:t>Bénard</a:t>
            </a:r>
            <a:endParaRPr sz="14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31273" y="1949195"/>
            <a:ext cx="8081795" cy="320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66" y="729995"/>
            <a:ext cx="949452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5018" y="348995"/>
            <a:ext cx="6643116" cy="6857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68641" y="2480563"/>
            <a:ext cx="2179320" cy="332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Filière</a:t>
            </a:r>
            <a:endParaRPr sz="3600">
              <a:latin typeface="Tahoma" panose="020B0604030504040204"/>
              <a:cs typeface="Tahoma" panose="020B0604030504040204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« </a:t>
            </a:r>
            <a:r>
              <a:rPr sz="36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Poules</a:t>
            </a:r>
            <a:endParaRPr sz="3600">
              <a:latin typeface="Tahoma" panose="020B0604030504040204"/>
              <a:cs typeface="Tahoma" panose="020B0604030504040204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pondeuses </a:t>
            </a:r>
            <a:r>
              <a:rPr sz="3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d’œufs</a:t>
            </a:r>
            <a:r>
              <a:rPr sz="3600" spc="-8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36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consom- </a:t>
            </a:r>
            <a:r>
              <a:rPr sz="36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mation</a:t>
            </a:r>
            <a:r>
              <a:rPr sz="36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»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26466" y="729995"/>
            <a:ext cx="949452" cy="1143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8304" rIns="0" bIns="0" rtlCol="0">
            <a:spAutoFit/>
          </a:bodyPr>
          <a:lstStyle/>
          <a:p>
            <a:pPr marL="181356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Casserie…</a:t>
            </a:r>
            <a:r>
              <a:rPr sz="4000" spc="-60" dirty="0"/>
              <a:t> </a:t>
            </a:r>
            <a:r>
              <a:rPr sz="4000" dirty="0"/>
              <a:t>vue</a:t>
            </a:r>
            <a:r>
              <a:rPr sz="4000" spc="-55" dirty="0"/>
              <a:t> </a:t>
            </a:r>
            <a:r>
              <a:rPr sz="4000" dirty="0"/>
              <a:t>de</a:t>
            </a:r>
            <a:r>
              <a:rPr sz="4000" spc="-60" dirty="0"/>
              <a:t> </a:t>
            </a:r>
            <a:r>
              <a:rPr sz="4000" spc="-10" dirty="0"/>
              <a:t>l’extérieur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273" y="1949195"/>
            <a:ext cx="8296652" cy="451561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071" y="257047"/>
            <a:ext cx="86271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Casserie,</a:t>
            </a:r>
            <a:r>
              <a:rPr spc="-60" dirty="0"/>
              <a:t> </a:t>
            </a:r>
            <a:r>
              <a:rPr sz="3200" dirty="0"/>
              <a:t>Plan</a:t>
            </a:r>
            <a:r>
              <a:rPr sz="3200" spc="-45" dirty="0"/>
              <a:t> </a:t>
            </a:r>
            <a:r>
              <a:rPr sz="3200" spc="-10" dirty="0"/>
              <a:t>type.</a:t>
            </a:r>
            <a:endParaRPr sz="32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/>
              <a:t>Un</a:t>
            </a:r>
            <a:r>
              <a:rPr sz="2400" spc="-45" dirty="0"/>
              <a:t> </a:t>
            </a:r>
            <a:r>
              <a:rPr sz="2400" dirty="0"/>
              <a:t>établissement</a:t>
            </a:r>
            <a:r>
              <a:rPr sz="2400" spc="-60" dirty="0"/>
              <a:t> </a:t>
            </a:r>
            <a:r>
              <a:rPr sz="2400" dirty="0"/>
              <a:t>qui</a:t>
            </a:r>
            <a:r>
              <a:rPr sz="2400" spc="-50" dirty="0"/>
              <a:t> </a:t>
            </a:r>
            <a:r>
              <a:rPr sz="2400" dirty="0"/>
              <a:t>doit</a:t>
            </a:r>
            <a:r>
              <a:rPr sz="2400" spc="-50" dirty="0"/>
              <a:t> </a:t>
            </a:r>
            <a:r>
              <a:rPr sz="2400" dirty="0"/>
              <a:t>être</a:t>
            </a:r>
            <a:r>
              <a:rPr sz="2400" spc="60" dirty="0"/>
              <a:t> </a:t>
            </a:r>
            <a:r>
              <a:rPr sz="2800" dirty="0"/>
              <a:t>agréé,</a:t>
            </a:r>
            <a:r>
              <a:rPr sz="2800" spc="-55" dirty="0"/>
              <a:t> </a:t>
            </a:r>
            <a:r>
              <a:rPr sz="2800" dirty="0"/>
              <a:t>immatriculé,</a:t>
            </a:r>
            <a:r>
              <a:rPr sz="2800" spc="-40" dirty="0"/>
              <a:t> </a:t>
            </a:r>
            <a:r>
              <a:rPr sz="2800" spc="-10" dirty="0"/>
              <a:t>inspecté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83666" y="1449324"/>
            <a:ext cx="7924800" cy="57576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5533" y="3777995"/>
            <a:ext cx="4700270" cy="1461770"/>
          </a:xfrm>
          <a:prstGeom prst="rect">
            <a:avLst/>
          </a:prstGeom>
          <a:solidFill>
            <a:srgbClr val="FFCC98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ts val="2875"/>
              </a:lnSpc>
              <a:spcBef>
                <a:spcPts val="335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On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vérifie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sur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plan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297180" indent="-206375">
              <a:lnSpc>
                <a:spcPts val="2875"/>
              </a:lnSpc>
              <a:buChar char="-"/>
              <a:tabLst>
                <a:tab pos="29718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marche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avant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297180" indent="-206375">
              <a:lnSpc>
                <a:spcPct val="100000"/>
              </a:lnSpc>
              <a:buChar char="-"/>
              <a:tabLst>
                <a:tab pos="29718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séparation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secteurs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(matière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première</a:t>
            </a:r>
            <a:r>
              <a:rPr sz="1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souillée,</a:t>
            </a:r>
            <a:r>
              <a:rPr sz="1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produit</a:t>
            </a:r>
            <a:r>
              <a:rPr sz="1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fini</a:t>
            </a:r>
            <a:r>
              <a:rPr sz="1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sain)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Réception</a:t>
            </a:r>
            <a:r>
              <a:rPr spc="-65" dirty="0"/>
              <a:t> </a:t>
            </a:r>
            <a:r>
              <a:rPr dirty="0"/>
              <a:t>des</a:t>
            </a:r>
            <a:r>
              <a:rPr spc="-70" dirty="0"/>
              <a:t> </a:t>
            </a:r>
            <a:r>
              <a:rPr spc="-20" dirty="0"/>
              <a:t>œufs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26638"/>
            <a:ext cx="7578725" cy="36906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847090" indent="-343535">
              <a:lnSpc>
                <a:spcPct val="80000"/>
              </a:lnSpc>
              <a:spcBef>
                <a:spcPts val="77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Œufs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poule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(de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cane,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d’oie,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dinde,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de </a:t>
            </a:r>
            <a:r>
              <a:rPr sz="2400" dirty="0">
                <a:latin typeface="Tahoma" panose="020B0604030504040204"/>
                <a:cs typeface="Tahoma" panose="020B0604030504040204"/>
              </a:rPr>
              <a:t>pintade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caille,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l’exclusion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mélanges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d’espèces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différentes)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64770" indent="-342900">
              <a:lnSpc>
                <a:spcPct val="80000"/>
              </a:lnSpc>
              <a:spcBef>
                <a:spcPts val="69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Oeufs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non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incubés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propres</a:t>
            </a:r>
            <a:r>
              <a:rPr sz="28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8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consommation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humaine;</a:t>
            </a:r>
            <a:r>
              <a:rPr sz="2800" spc="-9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leur</a:t>
            </a:r>
            <a:r>
              <a:rPr sz="2400" spc="-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coquille</a:t>
            </a:r>
            <a:r>
              <a:rPr sz="2400" spc="-8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doivent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être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entièrement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développées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et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ne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pas</a:t>
            </a:r>
            <a:r>
              <a:rPr sz="24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présenter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défauts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5080" indent="-343535">
              <a:lnSpc>
                <a:spcPct val="80000"/>
              </a:lnSpc>
              <a:spcBef>
                <a:spcPts val="68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Exception: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8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fêlés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s’ils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sont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livrés </a:t>
            </a:r>
            <a:r>
              <a:rPr sz="2400" dirty="0">
                <a:latin typeface="Tahoma" panose="020B0604030504040204"/>
                <a:cs typeface="Tahoma" panose="020B0604030504040204"/>
              </a:rPr>
              <a:t>directement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centres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d’emballage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ou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d’exploitation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production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où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ils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doivent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être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cassés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traités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aussi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rapidement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que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possible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8376" rIns="0" bIns="0" rtlCol="0">
            <a:spAutoFit/>
          </a:bodyPr>
          <a:lstStyle/>
          <a:p>
            <a:pPr marL="8058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Stockage…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98679" y="2554224"/>
            <a:ext cx="4625340" cy="34701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97839" y="2310789"/>
            <a:ext cx="3178810" cy="19062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spc="-10" dirty="0">
                <a:latin typeface="Tahoma" panose="020B0604030504040204"/>
                <a:cs typeface="Tahoma" panose="020B0604030504040204"/>
              </a:rPr>
              <a:t>Mesure: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3232CC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1700" dirty="0">
                <a:solidFill>
                  <a:srgbClr val="3232CC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800" dirty="0">
                <a:latin typeface="Tahoma" panose="020B0604030504040204"/>
                <a:cs typeface="Tahoma" panose="020B0604030504040204"/>
              </a:rPr>
              <a:t>Contrôle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800" dirty="0">
                <a:latin typeface="Tahoma" panose="020B0604030504040204"/>
                <a:cs typeface="Tahoma" panose="020B0604030504040204"/>
              </a:rPr>
              <a:t>température</a:t>
            </a:r>
            <a:r>
              <a:rPr sz="2800" spc="-10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10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800" dirty="0">
                <a:latin typeface="Tahoma" panose="020B0604030504040204"/>
                <a:cs typeface="Tahoma" panose="020B0604030504040204"/>
              </a:rPr>
              <a:t>salle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stockage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Stockage</a:t>
            </a:r>
            <a:r>
              <a:rPr spc="-65" dirty="0"/>
              <a:t> </a:t>
            </a:r>
            <a:r>
              <a:rPr dirty="0"/>
              <a:t>des</a:t>
            </a:r>
            <a:r>
              <a:rPr spc="-55" dirty="0"/>
              <a:t> </a:t>
            </a:r>
            <a:r>
              <a:rPr spc="-10" dirty="0"/>
              <a:t>oeufs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08919"/>
            <a:ext cx="7199630" cy="38284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spc="-10" dirty="0">
                <a:latin typeface="Tahoma" panose="020B0604030504040204"/>
                <a:cs typeface="Tahoma" panose="020B0604030504040204"/>
              </a:rPr>
              <a:t>Intérêts: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33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régulariser</a:t>
            </a:r>
            <a:r>
              <a:rPr sz="28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l’approvisionnement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amélioration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la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séparation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des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milieux internes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spc="-10" dirty="0">
                <a:latin typeface="Tahoma" panose="020B0604030504040204"/>
                <a:cs typeface="Tahoma" panose="020B0604030504040204"/>
              </a:rPr>
              <a:t>Conditions: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local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adéquat,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séparé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réfrigéré</a:t>
            </a:r>
            <a:r>
              <a:rPr sz="2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: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≤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13°C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si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&lt;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7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jours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250888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 panose="020B0604030504040204"/>
                <a:cs typeface="Tahoma" panose="020B0604030504040204"/>
              </a:rPr>
              <a:t>≤</a:t>
            </a:r>
            <a:r>
              <a:rPr sz="2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8°C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si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&gt;</a:t>
            </a:r>
            <a:r>
              <a:rPr sz="2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7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jours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Triage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26638"/>
            <a:ext cx="7578725" cy="39363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965" marR="64770" indent="-342900">
              <a:lnSpc>
                <a:spcPct val="80000"/>
              </a:lnSpc>
              <a:spcBef>
                <a:spcPts val="76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Oeufs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non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incubés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propres</a:t>
            </a:r>
            <a:r>
              <a:rPr sz="28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8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consommation</a:t>
            </a:r>
            <a:r>
              <a:rPr sz="2800" spc="-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humaine;</a:t>
            </a:r>
            <a:r>
              <a:rPr sz="2800" spc="-9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leur</a:t>
            </a:r>
            <a:r>
              <a:rPr sz="2400" spc="-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coquille</a:t>
            </a:r>
            <a:r>
              <a:rPr sz="2400" spc="-8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doivent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être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entièrement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développées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et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ne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pas</a:t>
            </a:r>
            <a:r>
              <a:rPr sz="24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présenter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défauts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5080" indent="-343535">
              <a:lnSpc>
                <a:spcPct val="80000"/>
              </a:lnSpc>
              <a:spcBef>
                <a:spcPts val="69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Exception:</a:t>
            </a:r>
            <a:r>
              <a:rPr sz="28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r>
              <a:rPr sz="28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fêlés</a:t>
            </a:r>
            <a:r>
              <a:rPr sz="28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s’ils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sont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livrés </a:t>
            </a:r>
            <a:r>
              <a:rPr sz="2400" dirty="0">
                <a:latin typeface="Tahoma" panose="020B0604030504040204"/>
                <a:cs typeface="Tahoma" panose="020B0604030504040204"/>
              </a:rPr>
              <a:t>directement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centres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d’emballage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ou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d’exploitation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production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où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ils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doivent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être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cassés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traités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aussi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rapidement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que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possible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3105"/>
              </a:lnSpc>
              <a:spcBef>
                <a:spcPts val="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Tri</a:t>
            </a:r>
            <a:r>
              <a:rPr sz="28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des</a:t>
            </a:r>
            <a:r>
              <a:rPr sz="28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œufs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1870"/>
              </a:lnSpc>
            </a:pP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(et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mirage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s’ils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ne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viennent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pas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d’un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centre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d’emballage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agréé)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: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2315"/>
              </a:lnSpc>
            </a:pPr>
            <a:r>
              <a:rPr sz="1800" dirty="0">
                <a:latin typeface="Tahoma" panose="020B0604030504040204"/>
                <a:cs typeface="Tahoma" panose="020B0604030504040204"/>
              </a:rPr>
              <a:t>-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élimination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non-conformes,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>
              <a:lnSpc>
                <a:spcPts val="2590"/>
              </a:lnSpc>
            </a:pPr>
            <a:r>
              <a:rPr sz="2400" dirty="0">
                <a:latin typeface="Tahoma" panose="020B0604030504040204"/>
                <a:cs typeface="Tahoma" panose="020B0604030504040204"/>
              </a:rPr>
              <a:t>-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sélection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sales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vers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circuit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«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lavage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»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31273" y="1949195"/>
            <a:ext cx="8081795" cy="320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66" y="729995"/>
            <a:ext cx="949452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669" y="2063495"/>
            <a:ext cx="6650735" cy="498652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79554" y="563880"/>
            <a:ext cx="7588510" cy="591769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Le</a:t>
            </a:r>
            <a:r>
              <a:rPr spc="-5" dirty="0"/>
              <a:t> </a:t>
            </a:r>
            <a:r>
              <a:rPr spc="-10" dirty="0"/>
              <a:t>lavage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31211"/>
            <a:ext cx="6979920" cy="3956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souillés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=&gt;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nettoyés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avant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cassage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2735"/>
              </a:lnSpc>
              <a:spcBef>
                <a:spcPts val="2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coquilles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doivent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être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suffisamment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2590"/>
              </a:lnSpc>
            </a:pPr>
            <a:r>
              <a:rPr sz="2400" spc="1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sèches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7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au</a:t>
            </a:r>
            <a:r>
              <a:rPr sz="24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moment</a:t>
            </a:r>
            <a:r>
              <a:rPr sz="24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8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du</a:t>
            </a:r>
            <a:r>
              <a:rPr sz="24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1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cassage</a:t>
            </a:r>
            <a:r>
              <a:rPr sz="2400" spc="125" dirty="0">
                <a:latin typeface="Tahoma" panose="020B0604030504040204"/>
                <a:cs typeface="Tahoma" panose="020B0604030504040204"/>
              </a:rPr>
              <a:t>,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245745">
              <a:lnSpc>
                <a:spcPts val="2580"/>
              </a:lnSpc>
              <a:spcBef>
                <a:spcPts val="19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manière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éviter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que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résidus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d’eau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de </a:t>
            </a:r>
            <a:r>
              <a:rPr sz="2400" dirty="0">
                <a:latin typeface="Tahoma" panose="020B0604030504040204"/>
                <a:cs typeface="Tahoma" panose="020B0604030504040204"/>
              </a:rPr>
              <a:t>nettoyage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ne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souillent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contenu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œufs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5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Dans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local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spécial,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séparé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local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cassage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51485" indent="-438785">
              <a:lnSpc>
                <a:spcPct val="100000"/>
              </a:lnSpc>
              <a:spcBef>
                <a:spcPts val="2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45085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Quatre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temps: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45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spc="-10" dirty="0">
                <a:latin typeface="Tahoma" panose="020B0604030504040204"/>
                <a:cs typeface="Tahoma" panose="020B0604030504040204"/>
              </a:rPr>
              <a:t>prélavage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brossage/exposition</a:t>
            </a:r>
            <a:r>
              <a:rPr sz="20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à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des</a:t>
            </a:r>
            <a:r>
              <a:rPr sz="20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produits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chimiques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spc="-10" dirty="0">
                <a:latin typeface="Tahoma" panose="020B0604030504040204"/>
                <a:cs typeface="Tahoma" panose="020B0604030504040204"/>
              </a:rPr>
              <a:t>rinçage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spc="-10" dirty="0">
                <a:latin typeface="Tahoma" panose="020B0604030504040204"/>
                <a:cs typeface="Tahoma" panose="020B0604030504040204"/>
              </a:rPr>
              <a:t>séchage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7069" y="1263396"/>
            <a:ext cx="7646034" cy="5747385"/>
            <a:chOff x="1917069" y="1263396"/>
            <a:chExt cx="7646034" cy="574738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850514" y="4570476"/>
              <a:ext cx="1309116" cy="9845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17069" y="1263396"/>
              <a:ext cx="7645907" cy="57470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62231" y="561847"/>
            <a:ext cx="429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Lavage</a:t>
            </a:r>
            <a:r>
              <a:rPr sz="2800" spc="-6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suivi</a:t>
            </a:r>
            <a:r>
              <a:rPr sz="2800" spc="-6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d'un</a:t>
            </a:r>
            <a:r>
              <a:rPr sz="2800" spc="-5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séchage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18010" y="1690115"/>
            <a:ext cx="7705343" cy="5294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</a:t>
            </a:r>
            <a:r>
              <a:rPr spc="-50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l’oeuf</a:t>
            </a:r>
            <a:r>
              <a:rPr spc="-60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poule</a:t>
            </a:r>
            <a:endParaRPr spc="-1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Le</a:t>
            </a:r>
            <a:r>
              <a:rPr spc="-45" dirty="0"/>
              <a:t> </a:t>
            </a:r>
            <a:r>
              <a:rPr dirty="0"/>
              <a:t>cassage</a:t>
            </a:r>
            <a:r>
              <a:rPr spc="-40" dirty="0"/>
              <a:t> </a:t>
            </a:r>
            <a:r>
              <a:rPr dirty="0"/>
              <a:t>et</a:t>
            </a:r>
            <a:r>
              <a:rPr spc="-30" dirty="0"/>
              <a:t> </a:t>
            </a:r>
            <a:r>
              <a:rPr dirty="0"/>
              <a:t>la</a:t>
            </a:r>
            <a:r>
              <a:rPr spc="-40" dirty="0"/>
              <a:t> </a:t>
            </a:r>
            <a:r>
              <a:rPr dirty="0"/>
              <a:t>séparation</a:t>
            </a:r>
            <a:r>
              <a:rPr spc="-20" dirty="0"/>
              <a:t> </a:t>
            </a:r>
            <a:r>
              <a:rPr spc="-25" dirty="0"/>
              <a:t>du </a:t>
            </a:r>
            <a:r>
              <a:rPr dirty="0"/>
              <a:t>blanc</a:t>
            </a:r>
            <a:r>
              <a:rPr spc="-50" dirty="0"/>
              <a:t> </a:t>
            </a:r>
            <a:r>
              <a:rPr dirty="0"/>
              <a:t>et</a:t>
            </a:r>
            <a:r>
              <a:rPr spc="-25" dirty="0"/>
              <a:t> </a:t>
            </a:r>
            <a:r>
              <a:rPr dirty="0"/>
              <a:t>du</a:t>
            </a:r>
            <a:r>
              <a:rPr spc="-35" dirty="0"/>
              <a:t> </a:t>
            </a:r>
            <a:r>
              <a:rPr spc="-10" dirty="0"/>
              <a:t>jaune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31211"/>
            <a:ext cx="7550784" cy="4150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3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Il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est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individuel,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mais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20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000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Œufs/h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ou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plus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!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 algn="just">
              <a:lnSpc>
                <a:spcPct val="100000"/>
              </a:lnSpc>
              <a:spcBef>
                <a:spcPts val="2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Séparation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blanc/jaune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aussitôt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(en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général)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224155" indent="-342900" algn="just">
              <a:lnSpc>
                <a:spcPct val="90000"/>
              </a:lnSpc>
              <a:spcBef>
                <a:spcPts val="58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contrôle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visuel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important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afin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repérer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éviter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le </a:t>
            </a:r>
            <a:r>
              <a:rPr sz="2400" dirty="0">
                <a:latin typeface="Tahoma" panose="020B0604030504040204"/>
                <a:cs typeface="Tahoma" panose="020B0604030504040204"/>
              </a:rPr>
              <a:t>mélange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d’œufs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altérés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avec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totalité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charge d’ovoproduits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5080" indent="-343535">
              <a:lnSpc>
                <a:spcPts val="2580"/>
              </a:lnSpc>
              <a:spcBef>
                <a:spcPts val="62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obtention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coule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fraîche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ou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coule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d’œuf</a:t>
            </a:r>
            <a:r>
              <a:rPr sz="24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(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œuf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liquide</a:t>
            </a:r>
            <a:r>
              <a:rPr sz="2400" dirty="0">
                <a:latin typeface="Tahoma" panose="020B0604030504040204"/>
                <a:cs typeface="Tahoma" panose="020B0604030504040204"/>
              </a:rPr>
              <a:t>),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sensible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contamination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milieu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ambiant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497840" indent="-342900">
              <a:lnSpc>
                <a:spcPts val="2580"/>
              </a:lnSpc>
              <a:spcBef>
                <a:spcPts val="59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coquilles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vides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sont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enlevées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immédiatement, </a:t>
            </a:r>
            <a:r>
              <a:rPr sz="2400" dirty="0">
                <a:latin typeface="Tahoma" panose="020B0604030504040204"/>
                <a:cs typeface="Tahoma" panose="020B0604030504040204"/>
              </a:rPr>
              <a:t>compactés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stockés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dans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un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local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spécifique.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suivis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filtration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homogénéisation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toutes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étapes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réalisent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au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froid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28294" y="348996"/>
            <a:ext cx="7613279" cy="62788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8" rIns="0" bIns="0" rtlCol="0">
            <a:spAutoFit/>
          </a:bodyPr>
          <a:lstStyle/>
          <a:p>
            <a:pPr marL="90805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Comic Sans MS" panose="030F0702030302020204"/>
                <a:cs typeface="Comic Sans MS" panose="030F0702030302020204"/>
              </a:rPr>
              <a:t>Cassage</a:t>
            </a:r>
            <a:endParaRPr sz="280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«</a:t>
            </a:r>
            <a:r>
              <a:rPr sz="4000" spc="-60" dirty="0"/>
              <a:t> </a:t>
            </a:r>
            <a:r>
              <a:rPr sz="4000" dirty="0"/>
              <a:t>casseuse</a:t>
            </a:r>
            <a:r>
              <a:rPr sz="4000" spc="-60" dirty="0"/>
              <a:t> </a:t>
            </a:r>
            <a:r>
              <a:rPr sz="4000" spc="-50" dirty="0"/>
              <a:t>»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441314" y="4785359"/>
            <a:ext cx="1106423" cy="204370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06046" y="348996"/>
            <a:ext cx="7812405" cy="6338570"/>
            <a:chOff x="2106046" y="348996"/>
            <a:chExt cx="7812405" cy="63385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6046" y="2482596"/>
              <a:ext cx="6263640" cy="42049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1782" y="1475232"/>
              <a:ext cx="1056131" cy="10408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7542" y="2482596"/>
              <a:ext cx="1056131" cy="10408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8810" y="537971"/>
              <a:ext cx="2735579" cy="2151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2902" y="348996"/>
              <a:ext cx="1725167" cy="242163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93837" y="6833105"/>
            <a:ext cx="3416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 panose="020B0604030504040204"/>
                <a:cs typeface="Tahoma" panose="020B0604030504040204"/>
              </a:rPr>
              <a:t>Source</a:t>
            </a:r>
            <a:r>
              <a:rPr sz="12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:</a:t>
            </a:r>
            <a:r>
              <a:rPr sz="12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Sanovo</a:t>
            </a:r>
            <a:r>
              <a:rPr sz="12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Engineering,</a:t>
            </a:r>
            <a:r>
              <a:rPr sz="12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  <a:hlinkClick r:id="rId7"/>
              </a:rPr>
              <a:t>www.sanoveng.com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333122" y="348995"/>
            <a:ext cx="60258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812" y="455167"/>
            <a:ext cx="20504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Cassage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435298" y="1254061"/>
            <a:ext cx="7821930" cy="5421630"/>
            <a:chOff x="1435298" y="1254061"/>
            <a:chExt cx="7821930" cy="542163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44627" y="1263396"/>
              <a:ext cx="7802880" cy="54025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40061" y="1258823"/>
              <a:ext cx="7812405" cy="5412105"/>
            </a:xfrm>
            <a:custGeom>
              <a:avLst/>
              <a:gdLst/>
              <a:ahLst/>
              <a:cxnLst/>
              <a:rect l="l" t="t" r="r" b="b"/>
              <a:pathLst>
                <a:path w="7812405" h="5412105">
                  <a:moveTo>
                    <a:pt x="0" y="0"/>
                  </a:moveTo>
                  <a:lnTo>
                    <a:pt x="0" y="5411723"/>
                  </a:lnTo>
                  <a:lnTo>
                    <a:pt x="7812023" y="5411723"/>
                  </a:lnTo>
                  <a:lnTo>
                    <a:pt x="781202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46254" y="563880"/>
            <a:ext cx="7162800" cy="5834888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02673" y="653795"/>
            <a:ext cx="3752081" cy="4648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070" y="3396995"/>
            <a:ext cx="4512564" cy="3387852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617" y="392683"/>
            <a:ext cx="42183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5" dirty="0"/>
              <a:t> </a:t>
            </a:r>
            <a:r>
              <a:rPr spc="-10" dirty="0"/>
              <a:t>pasteurisation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57612" y="1092199"/>
            <a:ext cx="8190230" cy="5328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0" marR="304165">
              <a:lnSpc>
                <a:spcPct val="80000"/>
              </a:lnSpc>
              <a:spcBef>
                <a:spcPts val="580"/>
              </a:spcBef>
            </a:pP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"Après</a:t>
            </a:r>
            <a:r>
              <a:rPr sz="20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cassage,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l’ovoproduit</a:t>
            </a:r>
            <a:r>
              <a:rPr sz="20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doit</a:t>
            </a:r>
            <a:r>
              <a:rPr sz="20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être</a:t>
            </a:r>
            <a:r>
              <a:rPr sz="20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intégralement</a:t>
            </a:r>
            <a:r>
              <a:rPr sz="2000" spc="-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soumis,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aussi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rapidement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que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possible,</a:t>
            </a:r>
            <a:r>
              <a:rPr sz="20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0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une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transformation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visant</a:t>
            </a:r>
            <a:r>
              <a:rPr sz="20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éliminer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risques</a:t>
            </a:r>
            <a:r>
              <a:rPr sz="20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microbiologiques</a:t>
            </a:r>
            <a:r>
              <a:rPr sz="20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ou</a:t>
            </a:r>
            <a:r>
              <a:rPr sz="20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000" spc="-3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ramener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à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un</a:t>
            </a:r>
            <a:r>
              <a:rPr sz="20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niveau</a:t>
            </a:r>
            <a:r>
              <a:rPr sz="20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acceptable."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5600" marR="596265" indent="-342900">
              <a:lnSpc>
                <a:spcPts val="2300"/>
              </a:lnSpc>
              <a:spcBef>
                <a:spcPts val="143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spc="185" dirty="0">
                <a:latin typeface="Tahoma" panose="020B0604030504040204"/>
                <a:cs typeface="Tahoma" panose="020B0604030504040204"/>
              </a:rPr>
              <a:t>Compromis</a:t>
            </a:r>
            <a:r>
              <a:rPr sz="24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45" dirty="0">
                <a:latin typeface="Tahoma" panose="020B0604030504040204"/>
                <a:cs typeface="Tahoma" panose="020B0604030504040204"/>
              </a:rPr>
              <a:t>difficile: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Salmonelles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=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danger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majeur. </a:t>
            </a:r>
            <a:r>
              <a:rPr sz="2400" dirty="0">
                <a:latin typeface="Tahoma" panose="020B0604030504040204"/>
                <a:cs typeface="Tahoma" panose="020B0604030504040204"/>
              </a:rPr>
              <a:t>Protéines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blanc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très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sensibles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dénaturation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2535"/>
              </a:lnSpc>
              <a:spcBef>
                <a:spcPts val="2890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spc="165" dirty="0">
                <a:latin typeface="Tahoma" panose="020B0604030504040204"/>
                <a:cs typeface="Tahoma" panose="020B0604030504040204"/>
              </a:rPr>
              <a:t>Traitement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80" dirty="0">
                <a:latin typeface="Tahoma" panose="020B0604030504040204"/>
                <a:cs typeface="Tahoma" panose="020B0604030504040204"/>
              </a:rPr>
              <a:t>thermique</a:t>
            </a:r>
            <a:r>
              <a:rPr sz="24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pour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>
              <a:lnSpc>
                <a:spcPts val="2645"/>
              </a:lnSpc>
            </a:pPr>
            <a:r>
              <a:rPr sz="2400" dirty="0">
                <a:latin typeface="Tahoma" panose="020B0604030504040204"/>
                <a:cs typeface="Tahoma" panose="020B0604030504040204"/>
              </a:rPr>
              <a:t>éliminer</a:t>
            </a:r>
            <a:r>
              <a:rPr sz="24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45" dirty="0">
                <a:latin typeface="Tahoma" panose="020B0604030504040204"/>
                <a:cs typeface="Tahoma" panose="020B0604030504040204"/>
              </a:rPr>
              <a:t>Salmonella</a:t>
            </a:r>
            <a:r>
              <a:rPr sz="25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-40" dirty="0">
                <a:latin typeface="Tahoma" panose="020B0604030504040204"/>
                <a:cs typeface="Tahoma" panose="020B0604030504040204"/>
              </a:rPr>
              <a:t>enteritidis</a:t>
            </a:r>
            <a:r>
              <a:rPr sz="25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sans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dégrader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les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protéines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6385">
              <a:lnSpc>
                <a:spcPts val="2870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  <a:tab pos="1973580" algn="l"/>
              </a:tabLst>
            </a:pPr>
            <a:r>
              <a:rPr sz="2400" spc="140" dirty="0">
                <a:latin typeface="Tahoma" panose="020B0604030504040204"/>
                <a:cs typeface="Tahoma" panose="020B0604030504040204"/>
              </a:rPr>
              <a:t>64,4°C</a:t>
            </a:r>
            <a:r>
              <a:rPr sz="2400" dirty="0">
                <a:latin typeface="Tahoma" panose="020B0604030504040204"/>
                <a:cs typeface="Tahoma" panose="020B0604030504040204"/>
              </a:rPr>
              <a:t>	</a:t>
            </a:r>
            <a:r>
              <a:rPr sz="2400" spc="260" dirty="0">
                <a:latin typeface="Tahoma" panose="020B0604030504040204"/>
                <a:cs typeface="Tahoma" panose="020B0604030504040204"/>
              </a:rPr>
              <a:t>x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45" dirty="0">
                <a:latin typeface="Tahoma" panose="020B0604030504040204"/>
                <a:cs typeface="Tahoma" panose="020B0604030504040204"/>
              </a:rPr>
              <a:t>2,5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200" dirty="0">
                <a:latin typeface="Tahoma" panose="020B0604030504040204"/>
                <a:cs typeface="Tahoma" panose="020B0604030504040204"/>
              </a:rPr>
              <a:t>min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65" dirty="0">
                <a:latin typeface="Tahoma" panose="020B0604030504040204"/>
                <a:cs typeface="Tahoma" panose="020B0604030504040204"/>
              </a:rPr>
              <a:t>(jaunes</a:t>
            </a:r>
            <a:r>
              <a:rPr sz="2400" dirty="0">
                <a:latin typeface="Tahoma" panose="020B0604030504040204"/>
                <a:cs typeface="Tahoma" panose="020B0604030504040204"/>
              </a:rPr>
              <a:t> ou</a:t>
            </a:r>
            <a:r>
              <a:rPr sz="24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oeuf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entier)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6385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400" spc="170" dirty="0">
                <a:latin typeface="Tahoma" panose="020B0604030504040204"/>
                <a:cs typeface="Tahoma" panose="020B0604030504040204"/>
              </a:rPr>
              <a:t>57°C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260" dirty="0">
                <a:latin typeface="Tahoma" panose="020B0604030504040204"/>
                <a:cs typeface="Tahoma" panose="020B0604030504040204"/>
              </a:rPr>
              <a:t>x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210" dirty="0">
                <a:latin typeface="Tahoma" panose="020B0604030504040204"/>
                <a:cs typeface="Tahoma" panose="020B0604030504040204"/>
              </a:rPr>
              <a:t>2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6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210" dirty="0">
                <a:latin typeface="Tahoma" panose="020B0604030504040204"/>
                <a:cs typeface="Tahoma" panose="020B0604030504040204"/>
              </a:rPr>
              <a:t>6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200" dirty="0">
                <a:latin typeface="Tahoma" panose="020B0604030504040204"/>
                <a:cs typeface="Tahoma" panose="020B0604030504040204"/>
              </a:rPr>
              <a:t>min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45" dirty="0">
                <a:latin typeface="Tahoma" panose="020B0604030504040204"/>
                <a:cs typeface="Tahoma" panose="020B0604030504040204"/>
              </a:rPr>
              <a:t>(blancs)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6385">
              <a:lnSpc>
                <a:spcPts val="2875"/>
              </a:lnSpc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Refroidissement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rapide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30" dirty="0">
                <a:latin typeface="Tahoma" panose="020B0604030504040204"/>
                <a:cs typeface="Tahoma" panose="020B0604030504040204"/>
              </a:rPr>
              <a:t>4°C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lvl="1">
              <a:lnSpc>
                <a:spcPct val="100000"/>
              </a:lnSpc>
              <a:spcBef>
                <a:spcPts val="390"/>
              </a:spcBef>
              <a:buClr>
                <a:srgbClr val="FF0000"/>
              </a:buClr>
              <a:buFont typeface="Wingdings" panose="05000000000000000000"/>
              <a:buChar char=""/>
            </a:pP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640715" indent="-342900">
              <a:lnSpc>
                <a:spcPct val="80000"/>
              </a:lnSpc>
              <a:spcBef>
                <a:spcPts val="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1800" spc="-10" dirty="0">
                <a:latin typeface="Tahoma" panose="020B0604030504040204"/>
                <a:cs typeface="Tahoma" panose="020B0604030504040204"/>
              </a:rPr>
              <a:t>Non-</a:t>
            </a:r>
            <a:r>
              <a:rPr sz="1800" dirty="0">
                <a:latin typeface="Tahoma" panose="020B0604030504040204"/>
                <a:cs typeface="Tahoma" panose="020B0604030504040204"/>
              </a:rPr>
              <a:t>Pasteurisés: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destinés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à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industries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qui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intègrent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un </a:t>
            </a:r>
            <a:r>
              <a:rPr sz="1800" dirty="0">
                <a:latin typeface="Tahoma" panose="020B0604030504040204"/>
                <a:cs typeface="Tahoma" panose="020B0604030504040204"/>
              </a:rPr>
              <a:t>traitement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thermique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dans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leur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procédé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fabrication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15"/>
              </a:spcBef>
              <a:buFont typeface="Wingdings" panose="05000000000000000000"/>
              <a:buChar char=""/>
            </a:pPr>
            <a:endParaRPr sz="1800">
              <a:latin typeface="Tahoma" panose="020B0604030504040204"/>
              <a:cs typeface="Tahoma" panose="020B0604030504040204"/>
            </a:endParaRPr>
          </a:p>
          <a:p>
            <a:pPr marL="355600" marR="353060" indent="-342900">
              <a:lnSpc>
                <a:spcPct val="80000"/>
              </a:lnSpc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1800" spc="-10" dirty="0">
                <a:latin typeface="Tahoma" panose="020B0604030504040204"/>
                <a:cs typeface="Tahoma" panose="020B0604030504040204"/>
              </a:rPr>
              <a:t>Non-</a:t>
            </a:r>
            <a:r>
              <a:rPr sz="1800" dirty="0">
                <a:latin typeface="Tahoma" panose="020B0604030504040204"/>
                <a:cs typeface="Tahoma" panose="020B0604030504040204"/>
              </a:rPr>
              <a:t>Pasteurisé: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blanc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d’œuf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destiné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à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fabrication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d’albumine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séchée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ou </a:t>
            </a:r>
            <a:r>
              <a:rPr sz="1800" dirty="0">
                <a:latin typeface="Tahoma" panose="020B0604030504040204"/>
                <a:cs typeface="Tahoma" panose="020B0604030504040204"/>
              </a:rPr>
              <a:t>cristallisée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destinée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à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subir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par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suite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un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traitement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thermique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Pasteurisateur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81806" y="1906523"/>
            <a:ext cx="3340607" cy="50139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33812" y="2207767"/>
            <a:ext cx="4196715" cy="3311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181100" algn="just">
              <a:lnSpc>
                <a:spcPts val="2870"/>
              </a:lnSpc>
              <a:spcBef>
                <a:spcPts val="2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Echangeur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chaleur </a:t>
            </a:r>
            <a:r>
              <a:rPr sz="2400" dirty="0">
                <a:latin typeface="Tahoma" panose="020B0604030504040204"/>
                <a:cs typeface="Tahoma" panose="020B0604030504040204"/>
              </a:rPr>
              <a:t>tubulaires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ou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plaque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83820" algn="just">
              <a:lnSpc>
                <a:spcPct val="100000"/>
              </a:lnSpc>
              <a:spcBef>
                <a:spcPts val="135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Echangeur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contre-</a:t>
            </a:r>
            <a:r>
              <a:rPr sz="2400" dirty="0">
                <a:latin typeface="Tahoma" panose="020B0604030504040204"/>
                <a:cs typeface="Tahoma" panose="020B0604030504040204"/>
              </a:rPr>
              <a:t>courant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= </a:t>
            </a:r>
            <a:r>
              <a:rPr sz="2400" dirty="0">
                <a:latin typeface="Tahoma" panose="020B0604030504040204"/>
                <a:cs typeface="Tahoma" panose="020B0604030504040204"/>
              </a:rPr>
              <a:t>Système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récupération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chaleur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1435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Refroidissement</a:t>
            </a:r>
            <a:r>
              <a:rPr sz="24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immédiat</a:t>
            </a:r>
            <a:r>
              <a:rPr sz="2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en </a:t>
            </a:r>
            <a:r>
              <a:rPr sz="2400" dirty="0">
                <a:latin typeface="Tahoma" panose="020B0604030504040204"/>
                <a:cs typeface="Tahoma" panose="020B0604030504040204"/>
              </a:rPr>
              <a:t>sortie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(soit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4°C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cuve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agitée, </a:t>
            </a:r>
            <a:r>
              <a:rPr sz="2400" dirty="0">
                <a:latin typeface="Tahoma" panose="020B0604030504040204"/>
                <a:cs typeface="Tahoma" panose="020B0604030504040204"/>
              </a:rPr>
              <a:t>soit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surgélation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tunnel)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793" y="958608"/>
            <a:ext cx="4615180" cy="4691380"/>
          </a:xfrm>
          <a:custGeom>
            <a:avLst/>
            <a:gdLst/>
            <a:ahLst/>
            <a:cxnLst/>
            <a:rect l="l" t="t" r="r" b="b"/>
            <a:pathLst>
              <a:path w="4615180" h="4691380">
                <a:moveTo>
                  <a:pt x="4614672" y="4648200"/>
                </a:moveTo>
                <a:lnTo>
                  <a:pt x="4529328" y="4605528"/>
                </a:lnTo>
                <a:lnTo>
                  <a:pt x="4529328" y="4634484"/>
                </a:lnTo>
                <a:lnTo>
                  <a:pt x="56388" y="4634484"/>
                </a:lnTo>
                <a:lnTo>
                  <a:pt x="56388" y="85344"/>
                </a:lnTo>
                <a:lnTo>
                  <a:pt x="85344" y="85344"/>
                </a:ln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4648200"/>
                </a:lnTo>
                <a:lnTo>
                  <a:pt x="42672" y="4648200"/>
                </a:lnTo>
                <a:lnTo>
                  <a:pt x="42672" y="4661916"/>
                </a:lnTo>
                <a:lnTo>
                  <a:pt x="4529328" y="4661916"/>
                </a:lnTo>
                <a:lnTo>
                  <a:pt x="4529328" y="4690872"/>
                </a:lnTo>
                <a:lnTo>
                  <a:pt x="4543044" y="4684014"/>
                </a:lnTo>
                <a:lnTo>
                  <a:pt x="4614672" y="4648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3416" y="607567"/>
            <a:ext cx="16821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température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831469" y="1934908"/>
            <a:ext cx="4581525" cy="3672204"/>
            <a:chOff x="2831469" y="1934908"/>
            <a:chExt cx="4581525" cy="3672204"/>
          </a:xfrm>
        </p:grpSpPr>
        <p:sp>
          <p:nvSpPr>
            <p:cNvPr id="5" name="object 5"/>
            <p:cNvSpPr/>
            <p:nvPr/>
          </p:nvSpPr>
          <p:spPr>
            <a:xfrm>
              <a:off x="2831469" y="1949195"/>
              <a:ext cx="4572000" cy="0"/>
            </a:xfrm>
            <a:custGeom>
              <a:avLst/>
              <a:gdLst/>
              <a:ahLst/>
              <a:cxnLst/>
              <a:rect l="l" t="t" r="r" b="b"/>
              <a:pathLst>
                <a:path w="4572000">
                  <a:moveTo>
                    <a:pt x="0" y="0"/>
                  </a:moveTo>
                  <a:lnTo>
                    <a:pt x="4571999" y="0"/>
                  </a:lnTo>
                </a:path>
              </a:pathLst>
            </a:custGeom>
            <a:ln w="12699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65069" y="1949195"/>
              <a:ext cx="1371600" cy="2819400"/>
            </a:xfrm>
            <a:custGeom>
              <a:avLst/>
              <a:gdLst/>
              <a:ahLst/>
              <a:cxnLst/>
              <a:rect l="l" t="t" r="r" b="b"/>
              <a:pathLst>
                <a:path w="1371600" h="2819400">
                  <a:moveTo>
                    <a:pt x="0" y="0"/>
                  </a:moveTo>
                  <a:lnTo>
                    <a:pt x="1371599" y="2819399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7269" y="1949195"/>
              <a:ext cx="3886200" cy="2438400"/>
            </a:xfrm>
            <a:custGeom>
              <a:avLst/>
              <a:gdLst/>
              <a:ahLst/>
              <a:cxnLst/>
              <a:rect l="l" t="t" r="r" b="b"/>
              <a:pathLst>
                <a:path w="3886200" h="2438400">
                  <a:moveTo>
                    <a:pt x="0" y="0"/>
                  </a:moveTo>
                  <a:lnTo>
                    <a:pt x="3886199" y="2438399"/>
                  </a:lnTo>
                </a:path>
              </a:pathLst>
            </a:custGeom>
            <a:ln w="19049">
              <a:solidFill>
                <a:srgbClr val="0098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31469" y="3244595"/>
              <a:ext cx="2819400" cy="0"/>
            </a:xfrm>
            <a:custGeom>
              <a:avLst/>
              <a:gdLst/>
              <a:ahLst/>
              <a:cxnLst/>
              <a:rect l="l" t="t" r="r" b="b"/>
              <a:pathLst>
                <a:path w="2819399">
                  <a:moveTo>
                    <a:pt x="0" y="0"/>
                  </a:moveTo>
                  <a:lnTo>
                    <a:pt x="2819399" y="0"/>
                  </a:lnTo>
                </a:path>
              </a:pathLst>
            </a:custGeom>
            <a:ln w="1269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74669" y="3320795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h="2286000">
                  <a:moveTo>
                    <a:pt x="0" y="0"/>
                  </a:moveTo>
                  <a:lnTo>
                    <a:pt x="0" y="2285999"/>
                  </a:lnTo>
                </a:path>
              </a:pathLst>
            </a:custGeom>
            <a:ln w="1904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123602" y="4222494"/>
            <a:ext cx="110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Œuf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cru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3438" y="1250695"/>
            <a:ext cx="6616065" cy="218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62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Œuf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coagulé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400">
              <a:latin typeface="Tahoma" panose="020B0604030504040204"/>
              <a:cs typeface="Tahoma" panose="020B0604030504040204"/>
            </a:endParaRPr>
          </a:p>
          <a:p>
            <a:pPr marL="2679065">
              <a:lnSpc>
                <a:spcPct val="100000"/>
              </a:lnSpc>
            </a:pPr>
            <a:r>
              <a:rPr sz="2400" spc="-25" dirty="0">
                <a:latin typeface="Tahoma" panose="020B0604030504040204"/>
                <a:cs typeface="Tahoma" panose="020B0604030504040204"/>
              </a:rPr>
              <a:t>(1)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4556125" algn="ctr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latin typeface="Tahoma" panose="020B0604030504040204"/>
                <a:cs typeface="Tahoma" panose="020B0604030504040204"/>
              </a:rPr>
              <a:t>Œuf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pasteurisé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260"/>
              </a:spcBef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64,4°C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6982" y="4146294"/>
            <a:ext cx="1408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α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-amylase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3981" y="3993894"/>
            <a:ext cx="4260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ahoma" panose="020B0604030504040204"/>
                <a:cs typeface="Tahoma" panose="020B0604030504040204"/>
              </a:rPr>
              <a:t>(2)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1002" y="4908293"/>
            <a:ext cx="6868795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816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Salmonella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974465">
              <a:lnSpc>
                <a:spcPct val="100000"/>
              </a:lnSpc>
              <a:spcBef>
                <a:spcPts val="2520"/>
              </a:spcBef>
              <a:tabLst>
                <a:tab pos="6031865" algn="l"/>
              </a:tabLst>
            </a:pPr>
            <a:r>
              <a:rPr sz="2400" spc="-20" dirty="0">
                <a:latin typeface="Tahoma" panose="020B0604030504040204"/>
                <a:cs typeface="Tahoma" panose="020B0604030504040204"/>
              </a:rPr>
              <a:t>150s</a:t>
            </a:r>
            <a:r>
              <a:rPr sz="2400" dirty="0">
                <a:latin typeface="Tahoma" panose="020B0604030504040204"/>
                <a:cs typeface="Tahoma" panose="020B0604030504040204"/>
              </a:rPr>
              <a:t>	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temps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2400" spc="-20" dirty="0">
                <a:latin typeface="Tahoma" panose="020B0604030504040204"/>
                <a:cs typeface="Tahoma" panose="020B0604030504040204"/>
              </a:rPr>
              <a:t>(1)</a:t>
            </a:r>
            <a:r>
              <a:rPr sz="2400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α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-</a:t>
            </a:r>
            <a:r>
              <a:rPr sz="2400" dirty="0">
                <a:latin typeface="Tahoma" panose="020B0604030504040204"/>
                <a:cs typeface="Tahoma" panose="020B0604030504040204"/>
              </a:rPr>
              <a:t>Amylase</a:t>
            </a:r>
            <a:r>
              <a:rPr sz="24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inactivée,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salmonella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survivante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1002" y="6644129"/>
            <a:ext cx="5545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ahoma" panose="020B0604030504040204"/>
                <a:cs typeface="Tahoma" panose="020B0604030504040204"/>
              </a:rPr>
              <a:t>(2)</a:t>
            </a:r>
            <a:r>
              <a:rPr sz="2400" spc="-30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α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-</a:t>
            </a:r>
            <a:r>
              <a:rPr sz="2400" dirty="0">
                <a:latin typeface="Tahoma" panose="020B0604030504040204"/>
                <a:cs typeface="Tahoma" panose="020B0604030504040204"/>
              </a:rPr>
              <a:t>Amylase</a:t>
            </a:r>
            <a:r>
              <a:rPr sz="24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active,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Salmonella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détruite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58414" y="6887098"/>
            <a:ext cx="155511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-20" dirty="0">
                <a:latin typeface="Tahoma" panose="020B0604030504040204"/>
                <a:cs typeface="Tahoma" panose="020B0604030504040204"/>
              </a:rPr>
              <a:t>Diapo.</a:t>
            </a:r>
            <a:r>
              <a:rPr sz="16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650" dirty="0">
                <a:latin typeface="Tahoma" panose="020B0604030504040204"/>
                <a:cs typeface="Tahoma" panose="020B0604030504040204"/>
              </a:rPr>
              <a:t>G.</a:t>
            </a:r>
            <a:r>
              <a:rPr sz="16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650" spc="-20" dirty="0">
                <a:latin typeface="Tahoma" panose="020B0604030504040204"/>
                <a:cs typeface="Tahoma" panose="020B0604030504040204"/>
              </a:rPr>
              <a:t>Bénard</a:t>
            </a:r>
            <a:endParaRPr sz="16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6756" y="572515"/>
            <a:ext cx="2630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spc="-10" dirty="0"/>
              <a:t>coquille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4818765" y="537971"/>
            <a:ext cx="5099685" cy="5904230"/>
            <a:chOff x="4818765" y="537971"/>
            <a:chExt cx="5099685" cy="5904230"/>
          </a:xfrm>
        </p:grpSpPr>
        <p:sp>
          <p:nvSpPr>
            <p:cNvPr id="4" name="object 4"/>
            <p:cNvSpPr/>
            <p:nvPr/>
          </p:nvSpPr>
          <p:spPr>
            <a:xfrm>
              <a:off x="7174869" y="2863595"/>
              <a:ext cx="1062355" cy="431800"/>
            </a:xfrm>
            <a:custGeom>
              <a:avLst/>
              <a:gdLst/>
              <a:ahLst/>
              <a:cxnLst/>
              <a:rect l="l" t="t" r="r" b="b"/>
              <a:pathLst>
                <a:path w="1062354" h="431800">
                  <a:moveTo>
                    <a:pt x="609599" y="0"/>
                  </a:moveTo>
                  <a:lnTo>
                    <a:pt x="609599" y="431291"/>
                  </a:lnTo>
                  <a:lnTo>
                    <a:pt x="681227" y="431291"/>
                  </a:lnTo>
                  <a:lnTo>
                    <a:pt x="681227" y="0"/>
                  </a:lnTo>
                  <a:lnTo>
                    <a:pt x="609599" y="0"/>
                  </a:lnTo>
                  <a:close/>
                </a:path>
                <a:path w="1062354" h="431800">
                  <a:moveTo>
                    <a:pt x="380999" y="0"/>
                  </a:moveTo>
                  <a:lnTo>
                    <a:pt x="380999" y="431291"/>
                  </a:lnTo>
                  <a:lnTo>
                    <a:pt x="452627" y="431291"/>
                  </a:lnTo>
                  <a:lnTo>
                    <a:pt x="452627" y="0"/>
                  </a:lnTo>
                  <a:lnTo>
                    <a:pt x="380999" y="0"/>
                  </a:lnTo>
                  <a:close/>
                </a:path>
                <a:path w="1062354" h="431800">
                  <a:moveTo>
                    <a:pt x="0" y="0"/>
                  </a:moveTo>
                  <a:lnTo>
                    <a:pt x="0" y="431291"/>
                  </a:lnTo>
                  <a:lnTo>
                    <a:pt x="71627" y="431291"/>
                  </a:lnTo>
                  <a:lnTo>
                    <a:pt x="71627" y="0"/>
                  </a:lnTo>
                  <a:lnTo>
                    <a:pt x="0" y="0"/>
                  </a:lnTo>
                  <a:close/>
                </a:path>
                <a:path w="1062354" h="431800">
                  <a:moveTo>
                    <a:pt x="838199" y="0"/>
                  </a:moveTo>
                  <a:lnTo>
                    <a:pt x="838199" y="431291"/>
                  </a:lnTo>
                  <a:lnTo>
                    <a:pt x="909827" y="431291"/>
                  </a:lnTo>
                  <a:lnTo>
                    <a:pt x="909827" y="0"/>
                  </a:lnTo>
                  <a:lnTo>
                    <a:pt x="838199" y="0"/>
                  </a:lnTo>
                  <a:close/>
                </a:path>
                <a:path w="1062354" h="431800">
                  <a:moveTo>
                    <a:pt x="990599" y="0"/>
                  </a:moveTo>
                  <a:lnTo>
                    <a:pt x="990599" y="431291"/>
                  </a:lnTo>
                  <a:lnTo>
                    <a:pt x="1062227" y="431291"/>
                  </a:lnTo>
                  <a:lnTo>
                    <a:pt x="1062227" y="0"/>
                  </a:lnTo>
                  <a:lnTo>
                    <a:pt x="990599" y="0"/>
                  </a:lnTo>
                  <a:close/>
                </a:path>
                <a:path w="1062354" h="431800">
                  <a:moveTo>
                    <a:pt x="152399" y="0"/>
                  </a:moveTo>
                  <a:lnTo>
                    <a:pt x="152399" y="431291"/>
                  </a:lnTo>
                  <a:lnTo>
                    <a:pt x="224027" y="431291"/>
                  </a:lnTo>
                  <a:lnTo>
                    <a:pt x="224027" y="0"/>
                  </a:lnTo>
                  <a:lnTo>
                    <a:pt x="152399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18765" y="537971"/>
              <a:ext cx="5099303" cy="59039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77424" y="2226055"/>
            <a:ext cx="322135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40" dirty="0">
                <a:latin typeface="Tahoma" panose="020B0604030504040204"/>
                <a:cs typeface="Tahoma" panose="020B0604030504040204"/>
              </a:rPr>
              <a:t>Couleur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coquille </a:t>
            </a:r>
            <a:r>
              <a:rPr sz="2000" dirty="0">
                <a:latin typeface="Tahoma" panose="020B0604030504040204"/>
                <a:cs typeface="Tahoma" panose="020B0604030504040204"/>
              </a:rPr>
              <a:t>dépend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35" dirty="0">
                <a:latin typeface="Tahoma" panose="020B0604030504040204"/>
                <a:cs typeface="Tahoma" panose="020B0604030504040204"/>
              </a:rPr>
              <a:t>race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poule.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12700" marR="116205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Tahoma" panose="020B0604030504040204"/>
                <a:cs typeface="Tahoma" panose="020B0604030504040204"/>
              </a:rPr>
              <a:t>Préférences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très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différentes </a:t>
            </a:r>
            <a:r>
              <a:rPr sz="2000" dirty="0">
                <a:latin typeface="Tahoma" panose="020B0604030504040204"/>
                <a:cs typeface="Tahoma" panose="020B0604030504040204"/>
              </a:rPr>
              <a:t>suivant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pays: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12700" marR="167640">
              <a:lnSpc>
                <a:spcPct val="100000"/>
              </a:lnSpc>
              <a:tabLst>
                <a:tab pos="118427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France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=</a:t>
            </a:r>
            <a:r>
              <a:rPr sz="2000" dirty="0">
                <a:latin typeface="Tahoma" panose="020B0604030504040204"/>
                <a:cs typeface="Tahoma" panose="020B0604030504040204"/>
              </a:rPr>
              <a:t>	œufs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bruns-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roux </a:t>
            </a:r>
            <a:r>
              <a:rPr sz="2000" dirty="0">
                <a:latin typeface="Tahoma" panose="020B0604030504040204"/>
                <a:cs typeface="Tahoma" panose="020B0604030504040204"/>
              </a:rPr>
              <a:t>USA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=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œufs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blancs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1200" y="6176730"/>
            <a:ext cx="2132330" cy="4019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15"/>
              </a:spcBef>
            </a:pPr>
            <a:r>
              <a:rPr sz="1250" spc="-25" dirty="0">
                <a:latin typeface="Tahoma" panose="020B0604030504040204"/>
                <a:cs typeface="Tahoma" panose="020B0604030504040204"/>
              </a:rPr>
              <a:t>Source:</a:t>
            </a:r>
            <a:r>
              <a:rPr sz="125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Inra</a:t>
            </a:r>
            <a:r>
              <a:rPr sz="125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prod.anim.,</a:t>
            </a:r>
            <a:r>
              <a:rPr sz="125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2010, </a:t>
            </a:r>
            <a:r>
              <a:rPr sz="1250" dirty="0">
                <a:latin typeface="Tahoma" panose="020B0604030504040204"/>
                <a:cs typeface="Tahoma" panose="020B0604030504040204"/>
              </a:rPr>
              <a:t>23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(2)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N°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spé.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Qualité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de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l’oeuf</a:t>
            </a:r>
            <a:endParaRPr sz="125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Conditionnement</a:t>
            </a:r>
            <a:r>
              <a:rPr spc="-155" dirty="0"/>
              <a:t> </a:t>
            </a:r>
            <a:r>
              <a:rPr spc="-10" dirty="0"/>
              <a:t>aseptique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02666" y="2025395"/>
            <a:ext cx="5486400" cy="4114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669" y="2025395"/>
            <a:ext cx="2895600" cy="14798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7669" y="3777995"/>
            <a:ext cx="2895600" cy="2221992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31273" y="1949195"/>
            <a:ext cx="8081795" cy="320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66" y="729995"/>
            <a:ext cx="949452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7338" y="355091"/>
            <a:ext cx="7380731" cy="68519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6528" y="2389732"/>
            <a:ext cx="1939289" cy="36607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5715" algn="just">
              <a:lnSpc>
                <a:spcPct val="112000"/>
              </a:lnSpc>
              <a:spcBef>
                <a:spcPts val="415"/>
              </a:spcBef>
            </a:pPr>
            <a:r>
              <a:rPr sz="32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Principales </a:t>
            </a:r>
            <a:r>
              <a:rPr sz="3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voies</a:t>
            </a:r>
            <a:r>
              <a:rPr sz="32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32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 </a:t>
            </a:r>
            <a:r>
              <a:rPr sz="4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techno-</a:t>
            </a:r>
            <a:endParaRPr sz="4000">
              <a:latin typeface="Tahoma" panose="020B0604030504040204"/>
              <a:cs typeface="Tahoma" panose="020B0604030504040204"/>
            </a:endParaRPr>
          </a:p>
          <a:p>
            <a:pPr marL="60960" marR="54610" indent="-635" algn="ctr">
              <a:lnSpc>
                <a:spcPct val="100000"/>
              </a:lnSpc>
            </a:pPr>
            <a:r>
              <a:rPr sz="4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logie</a:t>
            </a:r>
            <a:r>
              <a:rPr sz="4000" spc="10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des</a:t>
            </a:r>
            <a:r>
              <a:rPr sz="32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0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ovo- </a:t>
            </a:r>
            <a:r>
              <a:rPr sz="40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produits</a:t>
            </a:r>
            <a:endParaRPr sz="4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38394" y="2255520"/>
            <a:ext cx="440690" cy="370840"/>
          </a:xfrm>
          <a:custGeom>
            <a:avLst/>
            <a:gdLst/>
            <a:ahLst/>
            <a:cxnLst/>
            <a:rect l="l" t="t" r="r" b="b"/>
            <a:pathLst>
              <a:path w="440690" h="370839">
                <a:moveTo>
                  <a:pt x="89238" y="278201"/>
                </a:moveTo>
                <a:lnTo>
                  <a:pt x="56388" y="239268"/>
                </a:lnTo>
                <a:lnTo>
                  <a:pt x="0" y="370332"/>
                </a:lnTo>
                <a:lnTo>
                  <a:pt x="79248" y="351173"/>
                </a:lnTo>
                <a:lnTo>
                  <a:pt x="79248" y="286512"/>
                </a:lnTo>
                <a:lnTo>
                  <a:pt x="89238" y="278201"/>
                </a:lnTo>
                <a:close/>
              </a:path>
              <a:path w="440690" h="370839">
                <a:moveTo>
                  <a:pt x="105974" y="298036"/>
                </a:moveTo>
                <a:lnTo>
                  <a:pt x="89238" y="278201"/>
                </a:lnTo>
                <a:lnTo>
                  <a:pt x="79248" y="286512"/>
                </a:lnTo>
                <a:lnTo>
                  <a:pt x="96012" y="306324"/>
                </a:lnTo>
                <a:lnTo>
                  <a:pt x="105974" y="298036"/>
                </a:lnTo>
                <a:close/>
              </a:path>
              <a:path w="440690" h="370839">
                <a:moveTo>
                  <a:pt x="138684" y="336804"/>
                </a:moveTo>
                <a:lnTo>
                  <a:pt x="105974" y="298036"/>
                </a:lnTo>
                <a:lnTo>
                  <a:pt x="96012" y="306324"/>
                </a:lnTo>
                <a:lnTo>
                  <a:pt x="79248" y="286512"/>
                </a:lnTo>
                <a:lnTo>
                  <a:pt x="79248" y="351173"/>
                </a:lnTo>
                <a:lnTo>
                  <a:pt x="138684" y="336804"/>
                </a:lnTo>
                <a:close/>
              </a:path>
              <a:path w="440690" h="370839">
                <a:moveTo>
                  <a:pt x="440436" y="19812"/>
                </a:moveTo>
                <a:lnTo>
                  <a:pt x="423672" y="0"/>
                </a:lnTo>
                <a:lnTo>
                  <a:pt x="89238" y="278201"/>
                </a:lnTo>
                <a:lnTo>
                  <a:pt x="105974" y="298036"/>
                </a:lnTo>
                <a:lnTo>
                  <a:pt x="44043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622807"/>
            <a:ext cx="300228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Ovoproduits</a:t>
            </a:r>
            <a:endParaRPr spc="-10" dirty="0"/>
          </a:p>
          <a:p>
            <a:pPr marL="12700">
              <a:lnSpc>
                <a:spcPct val="100000"/>
              </a:lnSpc>
            </a:pPr>
            <a:r>
              <a:rPr spc="330" dirty="0"/>
              <a:t>en</a:t>
            </a:r>
            <a:r>
              <a:rPr spc="-90" dirty="0"/>
              <a:t> </a:t>
            </a:r>
            <a:r>
              <a:rPr spc="305" dirty="0"/>
              <a:t>poudre</a:t>
            </a:r>
            <a:endParaRPr spc="305" dirty="0"/>
          </a:p>
        </p:txBody>
      </p:sp>
      <p:sp>
        <p:nvSpPr>
          <p:cNvPr id="3" name="object 3"/>
          <p:cNvSpPr txBox="1"/>
          <p:nvPr/>
        </p:nvSpPr>
        <p:spPr>
          <a:xfrm>
            <a:off x="1104272" y="2468371"/>
            <a:ext cx="7865745" cy="3773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1895"/>
              </a:lnSpc>
              <a:spcBef>
                <a:spcPts val="10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800" dirty="0">
                <a:latin typeface="Tahoma" panose="020B0604030504040204"/>
                <a:cs typeface="Tahoma" panose="020B0604030504040204"/>
              </a:rPr>
              <a:t>Le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Blanc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contient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du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glucose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(0.5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g/l)=&gt;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réaction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Maillard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au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séchage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5600">
              <a:lnSpc>
                <a:spcPts val="2005"/>
              </a:lnSpc>
            </a:pPr>
            <a:r>
              <a:rPr sz="1800" spc="120" dirty="0">
                <a:latin typeface="Tahoma" panose="020B0604030504040204"/>
                <a:cs typeface="Tahoma" panose="020B0604030504040204"/>
              </a:rPr>
              <a:t>Désucrage</a:t>
            </a:r>
            <a:r>
              <a:rPr sz="1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120" dirty="0">
                <a:latin typeface="Tahoma" panose="020B0604030504040204"/>
                <a:cs typeface="Tahoma" panose="020B0604030504040204"/>
              </a:rPr>
              <a:t>préalable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(levures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+centrif.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900" spc="-20" dirty="0">
                <a:latin typeface="Tahoma" panose="020B0604030504040204"/>
                <a:cs typeface="Tahoma" panose="020B0604030504040204"/>
              </a:rPr>
              <a:t>ou</a:t>
            </a:r>
            <a:r>
              <a:rPr sz="19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900" spc="-10" dirty="0">
                <a:latin typeface="Tahoma" panose="020B0604030504040204"/>
                <a:cs typeface="Tahoma" panose="020B0604030504040204"/>
              </a:rPr>
              <a:t>enzymes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)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2210"/>
              </a:lnSpc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spc="150" dirty="0">
                <a:latin typeface="Tahoma" panose="020B0604030504040204"/>
                <a:cs typeface="Tahoma" panose="020B0604030504040204"/>
              </a:rPr>
              <a:t>Blanc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40" dirty="0">
                <a:latin typeface="Tahoma" panose="020B0604030504040204"/>
                <a:cs typeface="Tahoma" panose="020B0604030504040204"/>
              </a:rPr>
              <a:t>en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50" dirty="0">
                <a:latin typeface="Tahoma" panose="020B0604030504040204"/>
                <a:cs typeface="Tahoma" panose="020B0604030504040204"/>
              </a:rPr>
              <a:t>Poudre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par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atomisation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(=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spray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horizontal)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>
              <a:lnSpc>
                <a:spcPts val="1500"/>
              </a:lnSpc>
            </a:pPr>
            <a:r>
              <a:rPr sz="1400" dirty="0">
                <a:latin typeface="Tahoma" panose="020B0604030504040204"/>
                <a:cs typeface="Tahoma" panose="020B0604030504040204"/>
              </a:rPr>
              <a:t>ou</a:t>
            </a:r>
            <a:r>
              <a:rPr sz="1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paillettes</a:t>
            </a:r>
            <a:r>
              <a:rPr sz="1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cristallines</a:t>
            </a:r>
            <a:r>
              <a:rPr sz="1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(séchage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en</a:t>
            </a:r>
            <a:r>
              <a:rPr sz="1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plats)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355600" marR="215900" indent="-342900" algn="just">
              <a:lnSpc>
                <a:spcPct val="80000"/>
              </a:lnSpc>
              <a:spcBef>
                <a:spcPts val="485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Avantage: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plus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simple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35" dirty="0">
                <a:latin typeface="Tahoma" panose="020B0604030504040204"/>
                <a:cs typeface="Tahoma" panose="020B0604030504040204"/>
              </a:rPr>
              <a:t>d’assainir</a:t>
            </a:r>
            <a:r>
              <a:rPr sz="20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4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45" dirty="0">
                <a:latin typeface="Tahoma" panose="020B0604030504040204"/>
                <a:cs typeface="Tahoma" panose="020B0604030504040204"/>
              </a:rPr>
              <a:t>poudre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que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blanc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liquide </a:t>
            </a:r>
            <a:r>
              <a:rPr sz="2000" dirty="0">
                <a:latin typeface="Tahoma" panose="020B0604030504040204"/>
                <a:cs typeface="Tahoma" panose="020B0604030504040204"/>
              </a:rPr>
              <a:t>car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traitement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thermique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fait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sans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risquer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coagulation,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ni </a:t>
            </a:r>
            <a:r>
              <a:rPr sz="2000" dirty="0">
                <a:latin typeface="Tahoma" panose="020B0604030504040204"/>
                <a:cs typeface="Tahoma" panose="020B0604030504040204"/>
              </a:rPr>
              <a:t>perdre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qualités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du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blanc.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5600" marR="270510" indent="-342900" algn="just">
              <a:lnSpc>
                <a:spcPct val="80000"/>
              </a:lnSpc>
              <a:spcBef>
                <a:spcPts val="480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Bien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au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contraire,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un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étuvage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prolongé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(80°C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10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jours)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améliore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propriétés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fonctionnelles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du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blanc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en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poudre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 indent="-342265" algn="just">
              <a:lnSpc>
                <a:spcPct val="100000"/>
              </a:lnSpc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000" spc="150" dirty="0">
                <a:latin typeface="Tahoma" panose="020B0604030504040204"/>
                <a:cs typeface="Tahoma" panose="020B0604030504040204"/>
              </a:rPr>
              <a:t>Jaune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35" dirty="0">
                <a:latin typeface="Tahoma" panose="020B0604030504040204"/>
                <a:cs typeface="Tahoma" panose="020B0604030504040204"/>
              </a:rPr>
              <a:t>et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30" dirty="0">
                <a:latin typeface="Tahoma" panose="020B0604030504040204"/>
                <a:cs typeface="Tahoma" panose="020B0604030504040204"/>
              </a:rPr>
              <a:t>Œuf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130" dirty="0">
                <a:latin typeface="Tahoma" panose="020B0604030504040204"/>
                <a:cs typeface="Tahoma" panose="020B0604030504040204"/>
              </a:rPr>
              <a:t>entier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SzPct val="56000"/>
              <a:buFont typeface="Wingdings" panose="05000000000000000000"/>
              <a:buChar char=""/>
              <a:tabLst>
                <a:tab pos="755650" algn="l"/>
              </a:tabLst>
            </a:pPr>
            <a:r>
              <a:rPr sz="1800" dirty="0">
                <a:latin typeface="Tahoma" panose="020B0604030504040204"/>
                <a:cs typeface="Tahoma" panose="020B0604030504040204"/>
              </a:rPr>
              <a:t>Poudre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avec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Teneur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en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eau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7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à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8%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5"/>
              </a:spcBef>
              <a:buClr>
                <a:srgbClr val="3232CC"/>
              </a:buClr>
              <a:buSzPct val="60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La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conservation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étant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plus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simple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et</a:t>
            </a:r>
            <a:r>
              <a:rPr sz="20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plus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longue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qu’avec</a:t>
            </a:r>
            <a:r>
              <a:rPr sz="20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les</a:t>
            </a:r>
            <a:r>
              <a:rPr sz="20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autres </a:t>
            </a:r>
            <a:r>
              <a:rPr sz="2000" dirty="0">
                <a:latin typeface="Tahoma" panose="020B0604030504040204"/>
                <a:cs typeface="Tahoma" panose="020B0604030504040204"/>
              </a:rPr>
              <a:t>ovoproduits,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l’utilisation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des</a:t>
            </a:r>
            <a:r>
              <a:rPr sz="20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poudres</a:t>
            </a:r>
            <a:r>
              <a:rPr sz="20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se</a:t>
            </a:r>
            <a:r>
              <a:rPr sz="20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développe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4965" indent="-342265" algn="just">
              <a:lnSpc>
                <a:spcPts val="2420"/>
              </a:lnSpc>
              <a:buClr>
                <a:srgbClr val="3232CC"/>
              </a:buClr>
              <a:buSzPct val="57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100" spc="-45" dirty="0">
                <a:latin typeface="Tahoma" panose="020B0604030504040204"/>
                <a:cs typeface="Tahoma" panose="020B0604030504040204"/>
              </a:rPr>
              <a:t>Source:</a:t>
            </a:r>
            <a:r>
              <a:rPr sz="21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50" dirty="0">
                <a:latin typeface="Tahoma" panose="020B0604030504040204"/>
                <a:cs typeface="Tahoma" panose="020B0604030504040204"/>
              </a:rPr>
              <a:t>Anton</a:t>
            </a:r>
            <a:r>
              <a:rPr sz="21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100" dirty="0">
                <a:latin typeface="Tahoma" panose="020B0604030504040204"/>
                <a:cs typeface="Tahoma" panose="020B0604030504040204"/>
              </a:rPr>
              <a:t>et</a:t>
            </a:r>
            <a:r>
              <a:rPr sz="21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10" dirty="0">
                <a:latin typeface="Tahoma" panose="020B0604030504040204"/>
                <a:cs typeface="Tahoma" panose="020B0604030504040204"/>
              </a:rPr>
              <a:t>al.,</a:t>
            </a:r>
            <a:r>
              <a:rPr sz="21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40" dirty="0">
                <a:latin typeface="Tahoma" panose="020B0604030504040204"/>
                <a:cs typeface="Tahoma" panose="020B0604030504040204"/>
              </a:rPr>
              <a:t>Inra</a:t>
            </a:r>
            <a:r>
              <a:rPr sz="21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50" dirty="0">
                <a:latin typeface="Tahoma" panose="020B0604030504040204"/>
                <a:cs typeface="Tahoma" panose="020B0604030504040204"/>
              </a:rPr>
              <a:t>prod.anim.,</a:t>
            </a:r>
            <a:r>
              <a:rPr sz="21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50" dirty="0">
                <a:latin typeface="Tahoma" panose="020B0604030504040204"/>
                <a:cs typeface="Tahoma" panose="020B0604030504040204"/>
              </a:rPr>
              <a:t>2010,</a:t>
            </a:r>
            <a:r>
              <a:rPr sz="21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100" dirty="0">
                <a:latin typeface="Tahoma" panose="020B0604030504040204"/>
                <a:cs typeface="Tahoma" panose="020B0604030504040204"/>
              </a:rPr>
              <a:t>23</a:t>
            </a:r>
            <a:r>
              <a:rPr sz="21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30" dirty="0">
                <a:latin typeface="Tahoma" panose="020B0604030504040204"/>
                <a:cs typeface="Tahoma" panose="020B0604030504040204"/>
              </a:rPr>
              <a:t>(2)</a:t>
            </a:r>
            <a:r>
              <a:rPr sz="2100" spc="-125" dirty="0">
                <a:latin typeface="Tahoma" panose="020B0604030504040204"/>
                <a:cs typeface="Tahoma" panose="020B0604030504040204"/>
              </a:rPr>
              <a:t> </a:t>
            </a:r>
            <a:r>
              <a:rPr sz="2100" spc="-70" dirty="0">
                <a:latin typeface="Tahoma" panose="020B0604030504040204"/>
                <a:cs typeface="Tahoma" panose="020B0604030504040204"/>
              </a:rPr>
              <a:t>215-</a:t>
            </a:r>
            <a:r>
              <a:rPr sz="2100" spc="-25" dirty="0">
                <a:latin typeface="Tahoma" panose="020B0604030504040204"/>
                <a:cs typeface="Tahoma" panose="020B0604030504040204"/>
              </a:rPr>
              <a:t>224</a:t>
            </a:r>
            <a:endParaRPr sz="21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93770" y="464820"/>
            <a:ext cx="2354579" cy="19293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1582" y="1140967"/>
            <a:ext cx="1342390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0"/>
              </a:spcBef>
            </a:pPr>
            <a:r>
              <a:rPr sz="2400" spc="-10" dirty="0">
                <a:latin typeface="Tahoma" panose="020B0604030504040204"/>
                <a:cs typeface="Tahoma" panose="020B0604030504040204"/>
              </a:rPr>
              <a:t>Spray horizontal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25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Inspection</a:t>
            </a:r>
            <a:r>
              <a:rPr spc="-70" dirty="0"/>
              <a:t> </a:t>
            </a:r>
            <a:r>
              <a:rPr dirty="0"/>
              <a:t>des</a:t>
            </a:r>
            <a:r>
              <a:rPr spc="-70" dirty="0"/>
              <a:t> </a:t>
            </a:r>
            <a:r>
              <a:rPr spc="-10" dirty="0"/>
              <a:t>industries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297897"/>
            <a:ext cx="7021195" cy="31623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8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Règles</a:t>
            </a:r>
            <a:r>
              <a:rPr sz="32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générales</a:t>
            </a:r>
            <a:r>
              <a:rPr sz="32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des</a:t>
            </a:r>
            <a:r>
              <a:rPr sz="32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25" dirty="0">
                <a:latin typeface="Tahoma" panose="020B0604030504040204"/>
                <a:cs typeface="Tahoma" panose="020B0604030504040204"/>
              </a:rPr>
              <a:t>IAA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spc="-10" dirty="0">
                <a:latin typeface="Tahoma" panose="020B0604030504040204"/>
                <a:cs typeface="Tahoma" panose="020B0604030504040204"/>
              </a:rPr>
              <a:t>Installation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spc="-10" dirty="0">
                <a:latin typeface="Tahoma" panose="020B0604030504040204"/>
                <a:cs typeface="Tahoma" panose="020B0604030504040204"/>
              </a:rPr>
              <a:t>Fonctionnement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Validation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l’étude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risques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fondée </a:t>
            </a:r>
            <a:r>
              <a:rPr sz="2800" dirty="0">
                <a:latin typeface="Tahoma" panose="020B0604030504040204"/>
                <a:cs typeface="Tahoma" panose="020B0604030504040204"/>
              </a:rPr>
              <a:t>sur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système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HACCP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75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3200" dirty="0">
                <a:latin typeface="Tahoma" panose="020B0604030504040204"/>
                <a:cs typeface="Tahoma" panose="020B0604030504040204"/>
              </a:rPr>
              <a:t>Contrôle</a:t>
            </a:r>
            <a:r>
              <a:rPr sz="32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du</a:t>
            </a:r>
            <a:r>
              <a:rPr sz="3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latin typeface="Tahoma" panose="020B0604030504040204"/>
                <a:cs typeface="Tahoma" panose="020B0604030504040204"/>
              </a:rPr>
              <a:t>produit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Spécifications</a:t>
            </a:r>
            <a:r>
              <a:rPr spc="-120" dirty="0"/>
              <a:t> </a:t>
            </a:r>
            <a:r>
              <a:rPr dirty="0"/>
              <a:t>analytiques</a:t>
            </a:r>
            <a:r>
              <a:rPr spc="-110" dirty="0"/>
              <a:t> </a:t>
            </a:r>
            <a:r>
              <a:rPr spc="-25" dirty="0"/>
              <a:t>des </a:t>
            </a:r>
            <a:r>
              <a:rPr spc="-10" dirty="0"/>
              <a:t>ovoproduits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8315" rIns="0" bIns="0" rtlCol="0">
            <a:spAutoFit/>
          </a:bodyPr>
          <a:lstStyle/>
          <a:p>
            <a:pPr marL="1212850" marR="1570355" indent="-342900">
              <a:lnSpc>
                <a:spcPct val="100000"/>
              </a:lnSpc>
              <a:spcBef>
                <a:spcPts val="80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dirty="0"/>
              <a:t>quantité</a:t>
            </a:r>
            <a:r>
              <a:rPr spc="-6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dirty="0"/>
              <a:t>résidus</a:t>
            </a:r>
            <a:r>
              <a:rPr spc="-7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dirty="0"/>
              <a:t>coquilles,</a:t>
            </a:r>
            <a:r>
              <a:rPr spc="-65" dirty="0"/>
              <a:t> </a:t>
            </a:r>
            <a:r>
              <a:rPr spc="-25" dirty="0"/>
              <a:t>de </a:t>
            </a:r>
            <a:r>
              <a:rPr dirty="0"/>
              <a:t>membranes</a:t>
            </a:r>
            <a:r>
              <a:rPr spc="-65" dirty="0"/>
              <a:t> </a:t>
            </a:r>
            <a:r>
              <a:rPr dirty="0"/>
              <a:t>d’œufs</a:t>
            </a:r>
            <a:r>
              <a:rPr spc="-50" dirty="0"/>
              <a:t> </a:t>
            </a:r>
            <a:r>
              <a:rPr dirty="0"/>
              <a:t>&lt;</a:t>
            </a:r>
            <a:r>
              <a:rPr spc="-55" dirty="0"/>
              <a:t> </a:t>
            </a:r>
            <a:r>
              <a:rPr dirty="0"/>
              <a:t>100</a:t>
            </a:r>
            <a:r>
              <a:rPr spc="-65" dirty="0"/>
              <a:t> </a:t>
            </a:r>
            <a:r>
              <a:rPr spc="-10" dirty="0"/>
              <a:t>mg/kg</a:t>
            </a:r>
            <a:endParaRPr spc="-10" dirty="0"/>
          </a:p>
          <a:p>
            <a:pPr marL="1212850" indent="-342265">
              <a:lnSpc>
                <a:spcPct val="100000"/>
              </a:lnSpc>
              <a:spcBef>
                <a:spcPts val="67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dirty="0"/>
              <a:t>indicateur</a:t>
            </a:r>
            <a:r>
              <a:rPr spc="-70" dirty="0"/>
              <a:t> </a:t>
            </a:r>
            <a:r>
              <a:rPr dirty="0"/>
              <a:t>de</a:t>
            </a:r>
            <a:r>
              <a:rPr spc="-80" dirty="0"/>
              <a:t> </a:t>
            </a:r>
            <a:r>
              <a:rPr dirty="0"/>
              <a:t>présence</a:t>
            </a:r>
            <a:r>
              <a:rPr spc="-80" dirty="0"/>
              <a:t> </a:t>
            </a:r>
            <a:r>
              <a:rPr dirty="0"/>
              <a:t>d’oeufs</a:t>
            </a:r>
            <a:r>
              <a:rPr spc="-80" dirty="0"/>
              <a:t> </a:t>
            </a:r>
            <a:r>
              <a:rPr spc="-10" dirty="0"/>
              <a:t>incubés:</a:t>
            </a:r>
            <a:endParaRPr spc="-10" dirty="0"/>
          </a:p>
          <a:p>
            <a:pPr marL="1614170" marR="219710" lvl="1" indent="-287020">
              <a:lnSpc>
                <a:spcPts val="2870"/>
              </a:lnSpc>
              <a:spcBef>
                <a:spcPts val="67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161417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concentration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acide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ß-</a:t>
            </a:r>
            <a:r>
              <a:rPr sz="2400" dirty="0">
                <a:latin typeface="Tahoma" panose="020B0604030504040204"/>
                <a:cs typeface="Tahoma" panose="020B0604030504040204"/>
              </a:rPr>
              <a:t>hydroxybutyrique</a:t>
            </a:r>
            <a:r>
              <a:rPr sz="2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&lt;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10 </a:t>
            </a:r>
            <a:r>
              <a:rPr sz="2400" dirty="0">
                <a:latin typeface="Tahoma" panose="020B0604030504040204"/>
                <a:cs typeface="Tahoma" panose="020B0604030504040204"/>
              </a:rPr>
              <a:t>mg/kg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MS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12850" marR="5080" indent="-342900">
              <a:lnSpc>
                <a:spcPct val="100000"/>
              </a:lnSpc>
              <a:spcBef>
                <a:spcPts val="59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1212850" algn="l"/>
              </a:tabLst>
            </a:pPr>
            <a:r>
              <a:rPr dirty="0"/>
              <a:t>2</a:t>
            </a:r>
            <a:r>
              <a:rPr spc="-75" dirty="0"/>
              <a:t> </a:t>
            </a:r>
            <a:r>
              <a:rPr dirty="0"/>
              <a:t>indicateurs</a:t>
            </a:r>
            <a:r>
              <a:rPr spc="-65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dirty="0"/>
              <a:t>la</a:t>
            </a:r>
            <a:r>
              <a:rPr spc="-55" dirty="0"/>
              <a:t> </a:t>
            </a:r>
            <a:r>
              <a:rPr dirty="0"/>
              <a:t>qualité</a:t>
            </a:r>
            <a:r>
              <a:rPr spc="-65" dirty="0"/>
              <a:t> </a:t>
            </a:r>
            <a:r>
              <a:rPr dirty="0"/>
              <a:t>microbiologique</a:t>
            </a:r>
            <a:r>
              <a:rPr spc="-65" dirty="0"/>
              <a:t> </a:t>
            </a:r>
            <a:r>
              <a:rPr spc="-25" dirty="0"/>
              <a:t>de </a:t>
            </a:r>
            <a:r>
              <a:rPr dirty="0"/>
              <a:t>l’ovoproduit</a:t>
            </a:r>
            <a:r>
              <a:rPr spc="-90" dirty="0"/>
              <a:t> </a:t>
            </a:r>
            <a:r>
              <a:rPr dirty="0"/>
              <a:t>avant</a:t>
            </a:r>
            <a:r>
              <a:rPr spc="-85" dirty="0"/>
              <a:t> </a:t>
            </a:r>
            <a:r>
              <a:rPr spc="-10" dirty="0"/>
              <a:t>pasteurisation:</a:t>
            </a:r>
            <a:endParaRPr spc="-10" dirty="0"/>
          </a:p>
          <a:p>
            <a:pPr marL="1614170" lvl="1" indent="-287020">
              <a:lnSpc>
                <a:spcPct val="100000"/>
              </a:lnSpc>
              <a:spcBef>
                <a:spcPts val="55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161417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teneur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acide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lactique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&lt;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1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g/kg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MS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614170" lvl="1" indent="-28702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161417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teneur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en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acide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succinique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&lt;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25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mg/kg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MS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Critère</a:t>
            </a:r>
            <a:r>
              <a:rPr spc="-105" dirty="0"/>
              <a:t> </a:t>
            </a:r>
            <a:r>
              <a:rPr dirty="0"/>
              <a:t>microbiologique</a:t>
            </a:r>
            <a:r>
              <a:rPr spc="-110" dirty="0"/>
              <a:t> </a:t>
            </a:r>
            <a:r>
              <a:rPr spc="-25" dirty="0"/>
              <a:t>de</a:t>
            </a:r>
            <a:endParaRPr spc="-25" dirty="0"/>
          </a:p>
          <a:p>
            <a:pPr marL="840740">
              <a:lnSpc>
                <a:spcPct val="100000"/>
              </a:lnSpc>
            </a:pPr>
            <a:r>
              <a:rPr spc="300" dirty="0"/>
              <a:t>sécurité</a:t>
            </a:r>
            <a:endParaRPr spc="30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18104"/>
            <a:ext cx="7282180" cy="40398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900" dirty="0">
                <a:latin typeface="Tahoma" panose="020B0604030504040204"/>
                <a:cs typeface="Tahoma" panose="020B0604030504040204"/>
              </a:rPr>
              <a:t>Recherche</a:t>
            </a:r>
            <a:r>
              <a:rPr sz="29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des</a:t>
            </a:r>
            <a:r>
              <a:rPr sz="29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204" dirty="0">
                <a:latin typeface="Tahoma" panose="020B0604030504040204"/>
                <a:cs typeface="Tahoma" panose="020B0604030504040204"/>
              </a:rPr>
              <a:t>Salmonelles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354965" marR="109855" indent="-342900">
              <a:lnSpc>
                <a:spcPct val="90000"/>
              </a:lnSpc>
              <a:spcBef>
                <a:spcPts val="690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900" dirty="0">
                <a:latin typeface="Tahoma" panose="020B0604030504040204"/>
                <a:cs typeface="Tahoma" panose="020B0604030504040204"/>
              </a:rPr>
              <a:t>Stade</a:t>
            </a:r>
            <a:r>
              <a:rPr sz="29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d’application</a:t>
            </a:r>
            <a:r>
              <a:rPr sz="29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du</a:t>
            </a:r>
            <a:r>
              <a:rPr sz="29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critère:</a:t>
            </a:r>
            <a:r>
              <a:rPr sz="29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produit</a:t>
            </a:r>
            <a:r>
              <a:rPr sz="29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25" dirty="0">
                <a:latin typeface="Tahoma" panose="020B0604030504040204"/>
                <a:cs typeface="Tahoma" panose="020B0604030504040204"/>
              </a:rPr>
              <a:t>mis </a:t>
            </a:r>
            <a:r>
              <a:rPr sz="2900" dirty="0">
                <a:latin typeface="Tahoma" panose="020B0604030504040204"/>
                <a:cs typeface="Tahoma" panose="020B0604030504040204"/>
              </a:rPr>
              <a:t>sur</a:t>
            </a:r>
            <a:r>
              <a:rPr sz="29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le</a:t>
            </a:r>
            <a:r>
              <a:rPr sz="29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marché</a:t>
            </a:r>
            <a:r>
              <a:rPr sz="29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pendant</a:t>
            </a:r>
            <a:r>
              <a:rPr sz="29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leur</a:t>
            </a:r>
            <a:r>
              <a:rPr sz="29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durée</a:t>
            </a:r>
            <a:r>
              <a:rPr sz="29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conservation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354965" marR="5080" indent="-342900">
              <a:lnSpc>
                <a:spcPct val="90000"/>
              </a:lnSpc>
              <a:spcBef>
                <a:spcPts val="70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900" dirty="0">
                <a:latin typeface="Tahoma" panose="020B0604030504040204"/>
                <a:cs typeface="Tahoma" panose="020B0604030504040204"/>
              </a:rPr>
              <a:t>Catégories</a:t>
            </a:r>
            <a:r>
              <a:rPr sz="29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de</a:t>
            </a:r>
            <a:r>
              <a:rPr sz="29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denrées</a:t>
            </a:r>
            <a:r>
              <a:rPr sz="29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alimentaires: </a:t>
            </a:r>
            <a:r>
              <a:rPr sz="29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ovoproduits</a:t>
            </a:r>
            <a:r>
              <a:rPr sz="29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et</a:t>
            </a:r>
            <a:r>
              <a:rPr sz="29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denrées</a:t>
            </a:r>
            <a:r>
              <a:rPr sz="29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PAC</a:t>
            </a:r>
            <a:r>
              <a:rPr sz="29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contenant</a:t>
            </a:r>
            <a:r>
              <a:rPr sz="2900" spc="-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sz="29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oeufs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34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900" dirty="0">
                <a:latin typeface="Tahoma" panose="020B0604030504040204"/>
                <a:cs typeface="Tahoma" panose="020B0604030504040204"/>
              </a:rPr>
              <a:t>5</a:t>
            </a:r>
            <a:r>
              <a:rPr sz="29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échantillons</a:t>
            </a:r>
            <a:r>
              <a:rPr sz="29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par</a:t>
            </a:r>
            <a:r>
              <a:rPr sz="29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25" dirty="0">
                <a:latin typeface="Tahoma" panose="020B0604030504040204"/>
                <a:cs typeface="Tahoma" panose="020B0604030504040204"/>
              </a:rPr>
              <a:t>lot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lr>
                <a:srgbClr val="3232CC"/>
              </a:buClr>
              <a:buSzPct val="59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900" spc="204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Absence</a:t>
            </a:r>
            <a:r>
              <a:rPr sz="2900" spc="-6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2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dans</a:t>
            </a:r>
            <a:r>
              <a:rPr sz="29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2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25</a:t>
            </a:r>
            <a:r>
              <a:rPr sz="2900" spc="-5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17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g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Critère</a:t>
            </a:r>
            <a:r>
              <a:rPr spc="-20" dirty="0"/>
              <a:t> </a:t>
            </a:r>
            <a:r>
              <a:rPr spc="245" dirty="0"/>
              <a:t>d’hygiène</a:t>
            </a:r>
            <a:r>
              <a:rPr spc="-15" dirty="0"/>
              <a:t> </a:t>
            </a:r>
            <a:r>
              <a:rPr spc="-25" dirty="0"/>
              <a:t>de </a:t>
            </a:r>
            <a:r>
              <a:rPr dirty="0"/>
              <a:t>fabrication</a:t>
            </a:r>
            <a:r>
              <a:rPr spc="-70" dirty="0"/>
              <a:t> </a:t>
            </a:r>
            <a:r>
              <a:rPr dirty="0"/>
              <a:t>des</a:t>
            </a:r>
            <a:r>
              <a:rPr spc="-55" dirty="0"/>
              <a:t> </a:t>
            </a:r>
            <a:r>
              <a:rPr spc="-10" dirty="0"/>
              <a:t>ovoproduits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035440" y="2331211"/>
            <a:ext cx="7084695" cy="36963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Dénombrement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des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5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Entérobactéries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marR="237490" indent="-342900">
              <a:lnSpc>
                <a:spcPts val="2590"/>
              </a:lnSpc>
              <a:spcBef>
                <a:spcPts val="60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Stade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d’application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critère: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fin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procédé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de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fabrication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5600" marR="5080" indent="-343535">
              <a:lnSpc>
                <a:spcPts val="2580"/>
              </a:lnSpc>
              <a:spcBef>
                <a:spcPts val="58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Contrôle</a:t>
            </a:r>
            <a:r>
              <a:rPr sz="24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l’efficacité</a:t>
            </a:r>
            <a:r>
              <a:rPr sz="24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du</a:t>
            </a:r>
            <a:r>
              <a:rPr sz="2400" spc="-3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traitement</a:t>
            </a:r>
            <a:r>
              <a:rPr sz="2400" spc="-4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thermique</a:t>
            </a:r>
            <a:r>
              <a:rPr sz="2400" spc="-4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et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prévention</a:t>
            </a:r>
            <a:r>
              <a:rPr sz="2400" spc="-2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2400" spc="-2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400" spc="-15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solidFill>
                  <a:srgbClr val="323299"/>
                </a:solidFill>
                <a:latin typeface="Tahoma" panose="020B0604030504040204"/>
                <a:cs typeface="Tahoma" panose="020B0604030504040204"/>
              </a:rPr>
              <a:t>recontamination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5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5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échantillons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par</a:t>
            </a:r>
            <a:r>
              <a:rPr sz="24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lot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275"/>
              </a:spcBef>
              <a:buClr>
                <a:srgbClr val="3232CC"/>
              </a:buClr>
              <a:buSzPct val="58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Plan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à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trois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classes: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45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m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=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10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ufc/g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mL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M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=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100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ufc/g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ou</a:t>
            </a:r>
            <a:r>
              <a:rPr sz="20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mL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SzPct val="55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000" dirty="0">
                <a:latin typeface="Tahoma" panose="020B0604030504040204"/>
                <a:cs typeface="Tahoma" panose="020B0604030504040204"/>
              </a:rPr>
              <a:t>C</a:t>
            </a:r>
            <a:r>
              <a:rPr sz="20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=</a:t>
            </a:r>
            <a:r>
              <a:rPr sz="20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2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739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Ovoproduits</a:t>
            </a:r>
            <a:r>
              <a:rPr spc="-60" dirty="0"/>
              <a:t> </a:t>
            </a:r>
            <a:r>
              <a:rPr dirty="0"/>
              <a:t>:</a:t>
            </a:r>
            <a:r>
              <a:rPr spc="-55" dirty="0"/>
              <a:t> </a:t>
            </a:r>
            <a:r>
              <a:rPr spc="-10" dirty="0"/>
              <a:t>conclusion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80348" y="2429934"/>
            <a:ext cx="5744845" cy="32397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Intérêt</a:t>
            </a:r>
            <a:r>
              <a:rPr sz="28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: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56285" marR="669925" lvl="1" indent="-287020">
              <a:lnSpc>
                <a:spcPct val="120000"/>
              </a:lnSpc>
              <a:spcBef>
                <a:spcPts val="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Maîtrise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du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risque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salmonellique </a:t>
            </a:r>
            <a:r>
              <a:rPr sz="2400" dirty="0">
                <a:latin typeface="Tahoma" panose="020B0604030504040204"/>
                <a:cs typeface="Tahoma" panose="020B0604030504040204"/>
              </a:rPr>
              <a:t>étape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clé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: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pasteurisation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Régularité,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conservation,</a:t>
            </a:r>
            <a:r>
              <a:rPr sz="24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facilité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FF0000"/>
              </a:buClr>
              <a:buSzPct val="54000"/>
              <a:buFont typeface="Wingdings" panose="05000000000000000000"/>
              <a:buChar char=""/>
              <a:tabLst>
                <a:tab pos="75628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Ingrédients</a:t>
            </a:r>
            <a:r>
              <a:rPr sz="2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polyfonctionnels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lvl="1">
              <a:lnSpc>
                <a:spcPct val="100000"/>
              </a:lnSpc>
              <a:spcBef>
                <a:spcPts val="1240"/>
              </a:spcBef>
              <a:buClr>
                <a:srgbClr val="FF0000"/>
              </a:buClr>
              <a:buFont typeface="Wingdings" panose="05000000000000000000"/>
              <a:buChar char=""/>
            </a:pPr>
            <a:endParaRPr sz="2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1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2800" dirty="0">
                <a:latin typeface="Tahoma" panose="020B0604030504040204"/>
                <a:cs typeface="Tahoma" panose="020B0604030504040204"/>
              </a:rPr>
              <a:t>Secteur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économique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en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expansion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Perspectives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52812" y="1447291"/>
            <a:ext cx="5915025" cy="1306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0"/>
              </a:spcBef>
            </a:pPr>
            <a:r>
              <a:rPr sz="2800" dirty="0">
                <a:latin typeface="Tahoma" panose="020B0604030504040204"/>
                <a:cs typeface="Tahoma" panose="020B0604030504040204"/>
              </a:rPr>
              <a:t>Facteur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d’incertitude: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modalités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la </a:t>
            </a:r>
            <a:r>
              <a:rPr sz="2800" dirty="0">
                <a:latin typeface="Tahoma" panose="020B0604030504040204"/>
                <a:cs typeface="Tahoma" panose="020B0604030504040204"/>
              </a:rPr>
              <a:t>directive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1999/74/CE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«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0" dirty="0">
                <a:latin typeface="Tahoma" panose="020B0604030504040204"/>
                <a:cs typeface="Tahoma" panose="020B0604030504040204"/>
              </a:rPr>
              <a:t>bien-</a:t>
            </a:r>
            <a:r>
              <a:rPr sz="2800" dirty="0">
                <a:latin typeface="Tahoma" panose="020B0604030504040204"/>
                <a:cs typeface="Tahoma" panose="020B0604030504040204"/>
              </a:rPr>
              <a:t>être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», </a:t>
            </a:r>
            <a:r>
              <a:rPr sz="2800" dirty="0">
                <a:latin typeface="Tahoma" panose="020B0604030504040204"/>
                <a:cs typeface="Tahoma" panose="020B0604030504040204"/>
              </a:rPr>
              <a:t>dans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différents</a:t>
            </a:r>
            <a:r>
              <a:rPr sz="28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états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membres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26466" y="2939796"/>
            <a:ext cx="3456432" cy="26685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774570" y="653795"/>
            <a:ext cx="5143500" cy="6553200"/>
            <a:chOff x="4774570" y="653795"/>
            <a:chExt cx="5143500" cy="65532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0362" y="653795"/>
              <a:ext cx="2740151" cy="3657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4570" y="3572255"/>
              <a:ext cx="5143499" cy="36347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74073" y="348995"/>
            <a:ext cx="4591353" cy="3458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2748" y="1448815"/>
            <a:ext cx="8754110" cy="5495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52670" marR="85725">
              <a:lnSpc>
                <a:spcPct val="100000"/>
              </a:lnSpc>
              <a:spcBef>
                <a:spcPts val="90"/>
              </a:spcBef>
            </a:pPr>
            <a:r>
              <a:rPr sz="2800" dirty="0">
                <a:latin typeface="Tahoma" panose="020B0604030504040204"/>
                <a:cs typeface="Tahoma" panose="020B0604030504040204"/>
              </a:rPr>
              <a:t>Depuis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janvier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2012, </a:t>
            </a:r>
            <a:r>
              <a:rPr sz="2800" dirty="0">
                <a:latin typeface="Tahoma" panose="020B0604030504040204"/>
                <a:cs typeface="Tahoma" panose="020B0604030504040204"/>
              </a:rPr>
              <a:t>l’utilisation</a:t>
            </a:r>
            <a:r>
              <a:rPr sz="28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de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cages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en </a:t>
            </a:r>
            <a:r>
              <a:rPr sz="2800" dirty="0">
                <a:latin typeface="Tahoma" panose="020B0604030504040204"/>
                <a:cs typeface="Tahoma" panose="020B0604030504040204"/>
              </a:rPr>
              <a:t>batterie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non</a:t>
            </a:r>
            <a:r>
              <a:rPr sz="28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aménagées </a:t>
            </a:r>
            <a:r>
              <a:rPr sz="2800" dirty="0">
                <a:latin typeface="Tahoma" panose="020B0604030504040204"/>
                <a:cs typeface="Tahoma" panose="020B0604030504040204"/>
              </a:rPr>
              <a:t>pour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les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poules </a:t>
            </a:r>
            <a:r>
              <a:rPr sz="2800" dirty="0">
                <a:latin typeface="Tahoma" panose="020B0604030504040204"/>
                <a:cs typeface="Tahoma" panose="020B0604030504040204"/>
              </a:rPr>
              <a:t>pondeuses</a:t>
            </a:r>
            <a:r>
              <a:rPr sz="28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est</a:t>
            </a:r>
            <a:r>
              <a:rPr sz="28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interdite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21/02/2011,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majorité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ministres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l’agriculture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l’UE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vote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contre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toute </a:t>
            </a:r>
            <a:r>
              <a:rPr sz="1800" dirty="0">
                <a:latin typeface="Tahoma" panose="020B0604030504040204"/>
                <a:cs typeface="Tahoma" panose="020B0604030504040204"/>
              </a:rPr>
              <a:t>prolongation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du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délai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mise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en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œuvre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la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loi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europ.99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qui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prévoit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l’interdiction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des </a:t>
            </a:r>
            <a:r>
              <a:rPr sz="1800" dirty="0">
                <a:latin typeface="Tahoma" panose="020B0604030504040204"/>
                <a:cs typeface="Tahoma" panose="020B0604030504040204"/>
              </a:rPr>
              <a:t>cages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non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aménagées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550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cm²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par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poule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pour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remplacer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par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des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855"/>
              </a:lnSpc>
            </a:pPr>
            <a:r>
              <a:rPr sz="2400" spc="155" dirty="0">
                <a:latin typeface="Tahoma" panose="020B0604030504040204"/>
                <a:cs typeface="Tahoma" panose="020B0604030504040204"/>
              </a:rPr>
              <a:t>cages</a:t>
            </a:r>
            <a:r>
              <a:rPr sz="24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170" dirty="0">
                <a:latin typeface="Tahoma" panose="020B0604030504040204"/>
                <a:cs typeface="Tahoma" panose="020B0604030504040204"/>
              </a:rPr>
              <a:t>aménagées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750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cm²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par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poule,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avec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219075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nid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ponte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219075" indent="-206375">
              <a:lnSpc>
                <a:spcPts val="2875"/>
              </a:lnSpc>
              <a:buChar char="-"/>
              <a:tabLst>
                <a:tab pos="21907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litière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permettant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picotage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et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le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grattage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219075" indent="-206375">
              <a:lnSpc>
                <a:spcPts val="2875"/>
              </a:lnSpc>
              <a:buChar char="-"/>
              <a:tabLst>
                <a:tab pos="21907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perchoir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&gt;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15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cm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Bien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ou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mal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?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Pour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les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humains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?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Pour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les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poules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?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 panose="020B0604030504040204"/>
                <a:cs typeface="Tahoma" panose="020B0604030504040204"/>
              </a:rPr>
              <a:t>Cf.</a:t>
            </a:r>
            <a:r>
              <a:rPr sz="18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article</a:t>
            </a:r>
            <a:r>
              <a:rPr sz="1800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  <a:hlinkClick r:id="rId2"/>
              </a:rPr>
              <a:t>http://www.academie-veterinaire-defrance.org/bulletin/pdf/2006/Numero03/219.pdf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2790" y="493267"/>
            <a:ext cx="419417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2870"/>
              </a:lnSpc>
              <a:spcBef>
                <a:spcPts val="200"/>
              </a:spcBef>
            </a:pPr>
            <a:r>
              <a:rPr sz="2400" spc="185" dirty="0">
                <a:solidFill>
                  <a:srgbClr val="000000"/>
                </a:solidFill>
              </a:rPr>
              <a:t>Mise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spc="195" dirty="0">
                <a:solidFill>
                  <a:srgbClr val="000000"/>
                </a:solidFill>
              </a:rPr>
              <a:t>aux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180" dirty="0">
                <a:solidFill>
                  <a:srgbClr val="000000"/>
                </a:solidFill>
              </a:rPr>
              <a:t>normes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spc="155" dirty="0">
                <a:solidFill>
                  <a:srgbClr val="000000"/>
                </a:solidFill>
              </a:rPr>
              <a:t>des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spc="145" dirty="0">
                <a:solidFill>
                  <a:srgbClr val="000000"/>
                </a:solidFill>
              </a:rPr>
              <a:t>cages </a:t>
            </a:r>
            <a:r>
              <a:rPr sz="2400" spc="160" dirty="0">
                <a:solidFill>
                  <a:srgbClr val="000000"/>
                </a:solidFill>
              </a:rPr>
              <a:t>des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spc="165" dirty="0">
                <a:solidFill>
                  <a:srgbClr val="000000"/>
                </a:solidFill>
              </a:rPr>
              <a:t>poules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spc="155" dirty="0">
                <a:solidFill>
                  <a:srgbClr val="000000"/>
                </a:solidFill>
              </a:rPr>
              <a:t>pondeuses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-80" dirty="0"/>
              <a:t> </a:t>
            </a:r>
            <a:r>
              <a:rPr dirty="0"/>
              <a:t>coquille</a:t>
            </a:r>
            <a:r>
              <a:rPr spc="-95" dirty="0"/>
              <a:t> </a:t>
            </a:r>
            <a:r>
              <a:rPr sz="2800" dirty="0"/>
              <a:t>et</a:t>
            </a:r>
            <a:r>
              <a:rPr sz="2800" spc="-45" dirty="0"/>
              <a:t> </a:t>
            </a:r>
            <a:r>
              <a:rPr sz="2800" dirty="0"/>
              <a:t>les</a:t>
            </a:r>
            <a:r>
              <a:rPr sz="2800" spc="-45" dirty="0"/>
              <a:t> </a:t>
            </a:r>
            <a:r>
              <a:rPr sz="2800" dirty="0"/>
              <a:t>membranes</a:t>
            </a:r>
            <a:r>
              <a:rPr sz="2800" spc="-45" dirty="0"/>
              <a:t> </a:t>
            </a:r>
            <a:r>
              <a:rPr sz="2800" spc="-10" dirty="0"/>
              <a:t>coquillières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174869" y="2863595"/>
            <a:ext cx="1062355" cy="431800"/>
          </a:xfrm>
          <a:custGeom>
            <a:avLst/>
            <a:gdLst/>
            <a:ahLst/>
            <a:cxnLst/>
            <a:rect l="l" t="t" r="r" b="b"/>
            <a:pathLst>
              <a:path w="1062354" h="431800">
                <a:moveTo>
                  <a:pt x="609599" y="0"/>
                </a:moveTo>
                <a:lnTo>
                  <a:pt x="609599" y="431291"/>
                </a:lnTo>
                <a:lnTo>
                  <a:pt x="681227" y="431291"/>
                </a:lnTo>
                <a:lnTo>
                  <a:pt x="681227" y="0"/>
                </a:lnTo>
                <a:lnTo>
                  <a:pt x="609599" y="0"/>
                </a:lnTo>
                <a:close/>
              </a:path>
              <a:path w="1062354" h="431800">
                <a:moveTo>
                  <a:pt x="380999" y="0"/>
                </a:moveTo>
                <a:lnTo>
                  <a:pt x="380999" y="431291"/>
                </a:lnTo>
                <a:lnTo>
                  <a:pt x="452627" y="431291"/>
                </a:lnTo>
                <a:lnTo>
                  <a:pt x="452627" y="0"/>
                </a:lnTo>
                <a:lnTo>
                  <a:pt x="380999" y="0"/>
                </a:lnTo>
                <a:close/>
              </a:path>
              <a:path w="1062354" h="431800">
                <a:moveTo>
                  <a:pt x="0" y="0"/>
                </a:moveTo>
                <a:lnTo>
                  <a:pt x="0" y="431291"/>
                </a:lnTo>
                <a:lnTo>
                  <a:pt x="71627" y="431291"/>
                </a:lnTo>
                <a:lnTo>
                  <a:pt x="71627" y="0"/>
                </a:lnTo>
                <a:lnTo>
                  <a:pt x="0" y="0"/>
                </a:lnTo>
                <a:close/>
              </a:path>
              <a:path w="1062354" h="431800">
                <a:moveTo>
                  <a:pt x="838199" y="0"/>
                </a:moveTo>
                <a:lnTo>
                  <a:pt x="838199" y="431291"/>
                </a:lnTo>
                <a:lnTo>
                  <a:pt x="909827" y="431291"/>
                </a:lnTo>
                <a:lnTo>
                  <a:pt x="909827" y="0"/>
                </a:lnTo>
                <a:lnTo>
                  <a:pt x="838199" y="0"/>
                </a:lnTo>
                <a:close/>
              </a:path>
              <a:path w="1062354" h="431800">
                <a:moveTo>
                  <a:pt x="990599" y="0"/>
                </a:moveTo>
                <a:lnTo>
                  <a:pt x="990599" y="431291"/>
                </a:lnTo>
                <a:lnTo>
                  <a:pt x="1062227" y="431291"/>
                </a:lnTo>
                <a:lnTo>
                  <a:pt x="1062227" y="0"/>
                </a:lnTo>
                <a:lnTo>
                  <a:pt x="990599" y="0"/>
                </a:lnTo>
                <a:close/>
              </a:path>
              <a:path w="1062354" h="431800">
                <a:moveTo>
                  <a:pt x="152399" y="0"/>
                </a:moveTo>
                <a:lnTo>
                  <a:pt x="152399" y="431291"/>
                </a:lnTo>
                <a:lnTo>
                  <a:pt x="224027" y="431291"/>
                </a:lnTo>
                <a:lnTo>
                  <a:pt x="224027" y="0"/>
                </a:lnTo>
                <a:lnTo>
                  <a:pt x="15239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41223" y="4455666"/>
            <a:ext cx="3874770" cy="241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 indent="-270510">
              <a:lnSpc>
                <a:spcPts val="2875"/>
              </a:lnSpc>
              <a:spcBef>
                <a:spcPts val="100"/>
              </a:spcBef>
              <a:buChar char="-"/>
              <a:tabLst>
                <a:tab pos="283210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Cuticule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10µm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219075" indent="-206375">
              <a:lnSpc>
                <a:spcPts val="2875"/>
              </a:lnSpc>
              <a:buChar char="-"/>
              <a:tabLst>
                <a:tab pos="219075" algn="l"/>
              </a:tabLst>
            </a:pPr>
            <a:r>
              <a:rPr sz="2400" spc="-20" dirty="0">
                <a:latin typeface="Tahoma" panose="020B0604030504040204"/>
                <a:cs typeface="Tahoma" panose="020B0604030504040204"/>
              </a:rPr>
              <a:t>2-</a:t>
            </a:r>
            <a:r>
              <a:rPr sz="2400" dirty="0">
                <a:latin typeface="Tahoma" panose="020B0604030504040204"/>
                <a:cs typeface="Tahoma" panose="020B0604030504040204"/>
              </a:rPr>
              <a:t>300</a:t>
            </a:r>
            <a:r>
              <a:rPr sz="24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µm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cristaux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CaCO3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150"/>
              </a:lnSpc>
              <a:spcBef>
                <a:spcPts val="2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ancrés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sur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«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cônes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»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latin typeface="Tahoma" panose="020B0604030504040204"/>
                <a:cs typeface="Tahoma" panose="020B0604030504040204"/>
              </a:rPr>
              <a:t>sur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219075" indent="-206375">
              <a:lnSpc>
                <a:spcPts val="2870"/>
              </a:lnSpc>
              <a:buChar char="-"/>
              <a:tabLst>
                <a:tab pos="21907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2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membranes</a:t>
            </a:r>
            <a:r>
              <a:rPr sz="24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latin typeface="Tahoma" panose="020B0604030504040204"/>
                <a:cs typeface="Tahoma" panose="020B0604030504040204"/>
              </a:rPr>
              <a:t>coquillières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219075" indent="-206375">
              <a:lnSpc>
                <a:spcPct val="100000"/>
              </a:lnSpc>
              <a:buChar char="-"/>
              <a:tabLst>
                <a:tab pos="219075" algn="l"/>
              </a:tabLst>
            </a:pPr>
            <a:r>
              <a:rPr sz="2400" dirty="0">
                <a:latin typeface="Tahoma" panose="020B0604030504040204"/>
                <a:cs typeface="Tahoma" panose="020B0604030504040204"/>
              </a:rPr>
              <a:t>10</a:t>
            </a:r>
            <a:r>
              <a:rPr sz="2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000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pores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latin typeface="Tahoma" panose="020B0604030504040204"/>
                <a:cs typeface="Tahoma" panose="020B0604030504040204"/>
              </a:rPr>
              <a:t>de</a:t>
            </a:r>
            <a:r>
              <a:rPr sz="2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400" spc="-20" dirty="0">
                <a:latin typeface="Tahoma" panose="020B0604030504040204"/>
                <a:cs typeface="Tahoma" panose="020B0604030504040204"/>
              </a:rPr>
              <a:t>20µm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733425" marR="5080">
              <a:lnSpc>
                <a:spcPts val="1440"/>
              </a:lnSpc>
              <a:spcBef>
                <a:spcPts val="2270"/>
              </a:spcBef>
            </a:pPr>
            <a:r>
              <a:rPr sz="1250" spc="-25" dirty="0">
                <a:latin typeface="Tahoma" panose="020B0604030504040204"/>
                <a:cs typeface="Tahoma" panose="020B0604030504040204"/>
              </a:rPr>
              <a:t>Source: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Nys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et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al.</a:t>
            </a:r>
            <a:r>
              <a:rPr sz="125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2001,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from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Inra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prod.anim.,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2010,</a:t>
            </a:r>
            <a:r>
              <a:rPr sz="125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23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(2)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N°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spé.</a:t>
            </a:r>
            <a:r>
              <a:rPr sz="125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Qualité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dirty="0">
                <a:latin typeface="Tahoma" panose="020B0604030504040204"/>
                <a:cs typeface="Tahoma" panose="020B0604030504040204"/>
              </a:rPr>
              <a:t>de</a:t>
            </a:r>
            <a:r>
              <a:rPr sz="125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l’oeuf</a:t>
            </a:r>
            <a:endParaRPr sz="125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25527" y="1257300"/>
            <a:ext cx="8892540" cy="4681855"/>
            <a:chOff x="1025527" y="1257300"/>
            <a:chExt cx="8892540" cy="468185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98369" y="1257300"/>
              <a:ext cx="5219699" cy="31927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527" y="1978151"/>
              <a:ext cx="3689603" cy="39608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32644" y="6115301"/>
            <a:ext cx="37484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 panose="020B0604030504040204"/>
                <a:cs typeface="Tahoma" panose="020B0604030504040204"/>
              </a:rPr>
              <a:t>Microscopie</a:t>
            </a:r>
            <a:r>
              <a:rPr sz="1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electronique</a:t>
            </a:r>
            <a:r>
              <a:rPr sz="1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à</a:t>
            </a:r>
            <a:r>
              <a:rPr sz="1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balayage: </a:t>
            </a:r>
            <a:r>
              <a:rPr sz="1800" dirty="0">
                <a:latin typeface="Tahoma" panose="020B0604030504040204"/>
                <a:cs typeface="Tahoma" panose="020B0604030504040204"/>
              </a:rPr>
              <a:t>Fibres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membranes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coquillières, </a:t>
            </a:r>
            <a:r>
              <a:rPr sz="1800" dirty="0">
                <a:latin typeface="Tahoma" panose="020B0604030504040204"/>
                <a:cs typeface="Tahoma" panose="020B0604030504040204"/>
              </a:rPr>
              <a:t>ancrage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d’un</a:t>
            </a:r>
            <a:r>
              <a:rPr sz="1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cône,</a:t>
            </a:r>
            <a:r>
              <a:rPr sz="1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cuticule</a:t>
            </a:r>
            <a:r>
              <a:rPr sz="1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externe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960" y="741679"/>
            <a:ext cx="1569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5" dirty="0"/>
              <a:t>Quizz</a:t>
            </a:r>
            <a:endParaRPr spc="315" dirty="0"/>
          </a:p>
        </p:txBody>
      </p:sp>
      <p:sp>
        <p:nvSpPr>
          <p:cNvPr id="4" name="object 4"/>
          <p:cNvSpPr txBox="1"/>
          <p:nvPr/>
        </p:nvSpPr>
        <p:spPr>
          <a:xfrm>
            <a:off x="1177424" y="2030112"/>
            <a:ext cx="8109584" cy="4925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965" indent="-342265">
              <a:lnSpc>
                <a:spcPts val="1975"/>
              </a:lnSpc>
              <a:spcBef>
                <a:spcPts val="135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Nombre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poules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pondeuses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en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France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50" dirty="0">
                <a:latin typeface="Tahoma" panose="020B0604030504040204"/>
                <a:cs typeface="Tahoma" panose="020B0604030504040204"/>
              </a:rPr>
              <a:t>ou</a:t>
            </a:r>
            <a:r>
              <a:rPr sz="165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Nombre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d’œuf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consommés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par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Français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ts val="1915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Part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des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dans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consommation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d’œuf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poule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Combien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temps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met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poule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pour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fabriquer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son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œuf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Comment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changer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couleur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l’œuf?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Et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couleur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du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jaune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d’œuf?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Quelle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est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part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des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œufs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dans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les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TIAC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0" dirty="0">
                <a:latin typeface="Tahoma" panose="020B0604030504040204"/>
                <a:cs typeface="Tahoma" panose="020B0604030504040204"/>
              </a:rPr>
              <a:t>?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Quel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est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poids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d’un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jaune,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d’un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blanc,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quel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est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l’intérêt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nutritionnel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d’un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œuf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0" dirty="0">
                <a:latin typeface="Tahoma" panose="020B0604030504040204"/>
                <a:cs typeface="Tahoma" panose="020B0604030504040204"/>
              </a:rPr>
              <a:t>?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Comment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salmonelles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peuvent-</a:t>
            </a:r>
            <a:r>
              <a:rPr sz="1600" dirty="0">
                <a:latin typeface="Tahoma" panose="020B0604030504040204"/>
                <a:cs typeface="Tahoma" panose="020B0604030504040204"/>
              </a:rPr>
              <a:t>elles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entrer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dans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l’œuf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?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(deux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voies)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Quels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obstacles/défenses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naturelles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bactéries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trouvent-</a:t>
            </a:r>
            <a:r>
              <a:rPr sz="1600" dirty="0">
                <a:latin typeface="Tahoma" panose="020B0604030504040204"/>
                <a:cs typeface="Tahoma" panose="020B0604030504040204"/>
              </a:rPr>
              <a:t>elles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pour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entrer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dans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l’œuf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Conservation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d’un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œuf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: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comment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vieillit-</a:t>
            </a:r>
            <a:r>
              <a:rPr sz="1600" dirty="0">
                <a:latin typeface="Tahoma" panose="020B0604030504040204"/>
                <a:cs typeface="Tahoma" panose="020B0604030504040204"/>
              </a:rPr>
              <a:t>il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?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Modification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du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contenu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Par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où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passent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majorité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œufs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commercialisés: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Circuits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commercialisation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Quelles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sont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les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caractéristiques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d’un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œuf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à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sa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commercialisation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0" dirty="0">
                <a:latin typeface="Tahoma" panose="020B0604030504040204"/>
                <a:cs typeface="Tahoma" panose="020B0604030504040204"/>
              </a:rPr>
              <a:t>?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Centre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d’emballage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œufs: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équipement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et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fonctions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Critères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classement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d’un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œuf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dans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la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catégorie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0" dirty="0">
                <a:latin typeface="Tahoma" panose="020B0604030504040204"/>
                <a:cs typeface="Tahoma" panose="020B0604030504040204"/>
              </a:rPr>
              <a:t>A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Marquage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et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mentions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portées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par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les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emballages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différentes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catégories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d’oeuf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: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définition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: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différentes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formes,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utilisations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principales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: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propriétés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fonctionnelles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(=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pourquoi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mettre</a:t>
            </a:r>
            <a:r>
              <a:rPr sz="1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Blanc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ou</a:t>
            </a:r>
            <a:r>
              <a:rPr sz="1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Jaune</a:t>
            </a:r>
            <a:r>
              <a:rPr sz="14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dans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une</a:t>
            </a:r>
            <a:r>
              <a:rPr sz="14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recette)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: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avantages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majeurs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/œufs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: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grandes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étapes</a:t>
            </a:r>
            <a:r>
              <a:rPr sz="16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du</a:t>
            </a:r>
            <a:r>
              <a:rPr sz="16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diagramme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fabrication</a:t>
            </a:r>
            <a:endParaRPr sz="1600">
              <a:latin typeface="Tahoma" panose="020B0604030504040204"/>
              <a:cs typeface="Tahoma" panose="020B0604030504040204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Clr>
                <a:srgbClr val="3232CC"/>
              </a:buClr>
              <a:buSzPct val="63000"/>
              <a:buFont typeface="Wingdings" panose="05000000000000000000"/>
              <a:buChar char=""/>
              <a:tabLst>
                <a:tab pos="354965" algn="l"/>
              </a:tabLst>
            </a:pPr>
            <a:r>
              <a:rPr sz="1600" dirty="0">
                <a:latin typeface="Tahoma" panose="020B0604030504040204"/>
                <a:cs typeface="Tahoma" panose="020B0604030504040204"/>
              </a:rPr>
              <a:t>Ovoproduits</a:t>
            </a:r>
            <a:r>
              <a:rPr sz="16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: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pasteurisation,</a:t>
            </a:r>
            <a:r>
              <a:rPr sz="16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difficulté,</a:t>
            </a:r>
            <a:r>
              <a:rPr sz="16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600" dirty="0">
                <a:latin typeface="Tahoma" panose="020B0604030504040204"/>
                <a:cs typeface="Tahoma" panose="020B0604030504040204"/>
              </a:rPr>
              <a:t>intérêt,</a:t>
            </a:r>
            <a:r>
              <a:rPr sz="16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alternatives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51*400"/>
  <p:tag name="TABLE_ENDDRAG_RECT" val="38*160*751*4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23431</Words>
  <Application>WPS Presentation</Application>
  <PresentationFormat>On-screen Show (4:3)</PresentationFormat>
  <Paragraphs>929</Paragraphs>
  <Slides>90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90</vt:i4>
      </vt:variant>
    </vt:vector>
  </HeadingPairs>
  <TitlesOfParts>
    <vt:vector size="102" baseType="lpstr">
      <vt:lpstr>Arial</vt:lpstr>
      <vt:lpstr>SimSun</vt:lpstr>
      <vt:lpstr>Wingdings</vt:lpstr>
      <vt:lpstr>Tahoma</vt:lpstr>
      <vt:lpstr>Wingdings</vt:lpstr>
      <vt:lpstr>Microsoft YaHei</vt:lpstr>
      <vt:lpstr>Arial Unicode MS</vt:lpstr>
      <vt:lpstr>Calibri</vt:lpstr>
      <vt:lpstr>Times New Roman</vt:lpstr>
      <vt:lpstr>Arial</vt:lpstr>
      <vt:lpstr>Comic Sans MS</vt:lpstr>
      <vt:lpstr>Office Theme</vt:lpstr>
      <vt:lpstr>œuf &amp; 0v0pr0duits</vt:lpstr>
      <vt:lpstr>Définitions</vt:lpstr>
      <vt:lpstr>Introduction</vt:lpstr>
      <vt:lpstr>en France 1996-2005 BEH, déc. 2006</vt:lpstr>
      <vt:lpstr>Données Europe élevage pondeuses</vt:lpstr>
      <vt:lpstr>PowerPoint 演示文稿</vt:lpstr>
      <vt:lpstr>Structure de l’oeuf de poule</vt:lpstr>
      <vt:lpstr>La coquille</vt:lpstr>
      <vt:lpstr>La coquille et les membranes coquillières</vt:lpstr>
      <vt:lpstr>PowerPoint 演示文稿</vt:lpstr>
      <vt:lpstr>Formation de l’oeuf</vt:lpstr>
      <vt:lpstr>Courbe de ponte des oeufs</vt:lpstr>
      <vt:lpstr>Composition de l’oeuf</vt:lpstr>
      <vt:lpstr>Composition de l’œuf en bref</vt:lpstr>
      <vt:lpstr>Composition moyenne du jaune</vt:lpstr>
      <vt:lpstr>Couleur du jaune</vt:lpstr>
      <vt:lpstr>Les protéines du blanc d’oeuf</vt:lpstr>
      <vt:lpstr>Qualité nutritionnelle</vt:lpstr>
      <vt:lpstr>Qualité nutr.: Acides-aminés et Valeur Biologique de l’Œuf entier</vt:lpstr>
      <vt:lpstr>Qualités de l'Œuf</vt:lpstr>
      <vt:lpstr>Mode d'élevage</vt:lpstr>
      <vt:lpstr>Microbiologie de l’œuf</vt:lpstr>
      <vt:lpstr>Contamination des œufs par les salmonelles</vt:lpstr>
      <vt:lpstr>Microbiologie de l’œuf</vt:lpstr>
      <vt:lpstr>Microbiologie de l’œuf</vt:lpstr>
      <vt:lpstr>au cours de sa conservation</vt:lpstr>
      <vt:lpstr>Estimation de la fraîcheur des oeufs</vt:lpstr>
      <vt:lpstr>R CE N°1907/90</vt:lpstr>
      <vt:lpstr>Circuit de commercialisation</vt:lpstr>
      <vt:lpstr>centres d’emballage agréés</vt:lpstr>
      <vt:lpstr>centres d’emballage agréés</vt:lpstr>
      <vt:lpstr>Schéma des circuits autorisés pour la commercialisation des oeufs</vt:lpstr>
      <vt:lpstr>Oeufs de catégorie	A</vt:lpstr>
      <vt:lpstr>Oeufs de catégorie	A</vt:lpstr>
      <vt:lpstr>Œufs de catégorie A catégories de poids</vt:lpstr>
      <vt:lpstr>Marché	de l’œuf en coquille: CA en grandes surfaces</vt:lpstr>
      <vt:lpstr>Marquage des œufs centre d’emballage</vt:lpstr>
      <vt:lpstr>PowerPoint 演示文稿</vt:lpstr>
      <vt:lpstr>PowerPoint 演示文稿</vt:lpstr>
      <vt:lpstr>Marquage des œufs vente directe</vt:lpstr>
      <vt:lpstr>… en bref</vt:lpstr>
      <vt:lpstr>Exemple d’étiquetage des gros emballages en sortie de centre d’emballage</vt:lpstr>
      <vt:lpstr>Catégorie des œufs œufs de catégorie B</vt:lpstr>
      <vt:lpstr>Mentions obligatoires portées par les emballages d’oeuf</vt:lpstr>
      <vt:lpstr>Mentions obligatoires portées par les emballages d’oeuf</vt:lpstr>
      <vt:lpstr>0v0pr0duits</vt:lpstr>
      <vt:lpstr>0v0pr0duits</vt:lpstr>
      <vt:lpstr>différentes formes, Mat.I</vt:lpstr>
      <vt:lpstr>0voproduits: 10% destinés au consommateur</vt:lpstr>
      <vt:lpstr>Production française d’ovoproduits</vt:lpstr>
      <vt:lpstr>Ovoproduits/Œufs, le % augmente</vt:lpstr>
      <vt:lpstr>Utilisations des ovoproduits</vt:lpstr>
      <vt:lpstr>Propriétés fonctionnelles</vt:lpstr>
      <vt:lpstr>Utilisation des propriétés fonctionnelles de l’œuf en IAA</vt:lpstr>
      <vt:lpstr>Coagulation:</vt:lpstr>
      <vt:lpstr>Emulsifiant : Mayonnaise</vt:lpstr>
      <vt:lpstr>Ovoproduits: justification</vt:lpstr>
      <vt:lpstr>Production des 0v0pr0duits</vt:lpstr>
      <vt:lpstr>PowerPoint 演示文稿</vt:lpstr>
      <vt:lpstr>Casserie… vue de l’extérieur</vt:lpstr>
      <vt:lpstr>Un établissement qui doit être agréé, immatriculé, inspecté</vt:lpstr>
      <vt:lpstr>Réception des œufs</vt:lpstr>
      <vt:lpstr>Stockage…</vt:lpstr>
      <vt:lpstr>Stockage des oeufs</vt:lpstr>
      <vt:lpstr>Triage</vt:lpstr>
      <vt:lpstr>PowerPoint 演示文稿</vt:lpstr>
      <vt:lpstr>PowerPoint 演示文稿</vt:lpstr>
      <vt:lpstr>Le lavage</vt:lpstr>
      <vt:lpstr>Lavage suivi d'un séchage</vt:lpstr>
      <vt:lpstr>Le cassage et la séparation du blanc et du jaune</vt:lpstr>
      <vt:lpstr>Cassage</vt:lpstr>
      <vt:lpstr>« casseuse »</vt:lpstr>
      <vt:lpstr>PowerPoint 演示文稿</vt:lpstr>
      <vt:lpstr>Cassage</vt:lpstr>
      <vt:lpstr>PowerPoint 演示文稿</vt:lpstr>
      <vt:lpstr>PowerPoint 演示文稿</vt:lpstr>
      <vt:lpstr>La pasteurisation</vt:lpstr>
      <vt:lpstr>Pasteurisateur</vt:lpstr>
      <vt:lpstr>température</vt:lpstr>
      <vt:lpstr>Conditionnement aseptique</vt:lpstr>
      <vt:lpstr>PowerPoint 演示文稿</vt:lpstr>
      <vt:lpstr>en poudre</vt:lpstr>
      <vt:lpstr>Inspection des industries</vt:lpstr>
      <vt:lpstr>Spécifications analytiques des ovoproduits</vt:lpstr>
      <vt:lpstr>sécurité</vt:lpstr>
      <vt:lpstr>Critère d’hygiène de fabrication des ovoproduits</vt:lpstr>
      <vt:lpstr>Ovoproduits : conclusion</vt:lpstr>
      <vt:lpstr>Perspectives</vt:lpstr>
      <vt:lpstr>Mise aux normes des cages des poules pondeuses</vt:lpstr>
      <vt:lpstr>Quizz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œuf &amp; 0v0pr0duits</dc:title>
  <dc:creator>\376\377\000d\000c\000o\000r\000p\000e\000t</dc:creator>
  <cp:lastModifiedBy>mery all</cp:lastModifiedBy>
  <cp:revision>2</cp:revision>
  <dcterms:created xsi:type="dcterms:W3CDTF">2025-10-10T13:43:00Z</dcterms:created>
  <dcterms:modified xsi:type="dcterms:W3CDTF">2025-10-11T08:30:37Z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2013-12-20T02:00:00Z</vt:filetime>
  </property>
  <property fmtid="{D5CDD505-2E9C-101B-9397-08002B2CF9AE}" pid="3" name="Creator">
    <vt:lpwstr>GPL Ghostscript 8.54 PDF Writer</vt:lpwstr>
  </property>
  <property fmtid="{D5CDD505-2E9C-101B-9397-08002B2CF9AE}" pid="4" name="LastSaved">
    <vt:filetime>2025-10-10T02:00:00Z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ICV">
    <vt:lpwstr>08CC2B3953724547B0E00A06BA6667E4_12</vt:lpwstr>
  </property>
  <property fmtid="{D5CDD505-2E9C-101B-9397-08002B2CF9AE}" pid="7" name="KSOProductBuildVer">
    <vt:lpwstr>1036-12.2.0.22549</vt:lpwstr>
  </property>
</Properties>
</file>