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Libre Baskerville"/>
      <p:regular r:id="rId27"/>
    </p:embeddedFont>
    <p:embeddedFont>
      <p:font typeface="Libre Baskerville"/>
      <p:regular r:id="rId28"/>
    </p:embeddedFont>
    <p:embeddedFont>
      <p:font typeface="Libre Baskerville"/>
      <p:regular r:id="rId29"/>
    </p:embeddedFont>
    <p:embeddedFont>
      <p:font typeface="Libre Baskerville"/>
      <p:regular r:id="rId30"/>
    </p:embeddedFont>
    <p:embeddedFont>
      <p:font typeface="DM Sans"/>
      <p:regular r:id="rId31"/>
    </p:embeddedFont>
    <p:embeddedFont>
      <p:font typeface="DM Sans"/>
      <p:regular r:id="rId32"/>
    </p:embeddedFont>
    <p:embeddedFont>
      <p:font typeface="DM Sans"/>
      <p:regular r:id="rId33"/>
    </p:embeddedFont>
    <p:embeddedFont>
      <p:font typeface="DM Sans"/>
      <p:regular r:id="rId3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010-1.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011-1.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012-1.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013-1.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014-1.pn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015-1.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016-1.pn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1017-1.png"/><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1018-1.png"/><Relationship Id="rId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019-1.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020-1.png"/><Relationship Id="rId2"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021-1.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005-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006-1.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007-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008-1.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009-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5.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7.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9.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21.xml"/><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alpha val="80000"/>
            </a:srgbClr>
          </a:solidFill>
          <a:ln/>
        </p:spPr>
      </p:sp>
      <p:sp>
        <p:nvSpPr>
          <p:cNvPr id="4" name="Text 1"/>
          <p:cNvSpPr/>
          <p:nvPr/>
        </p:nvSpPr>
        <p:spPr>
          <a:xfrm>
            <a:off x="864037" y="1815703"/>
            <a:ext cx="12902327" cy="1543050"/>
          </a:xfrm>
          <a:prstGeom prst="rect">
            <a:avLst/>
          </a:prstGeom>
          <a:noFill/>
          <a:ln/>
        </p:spPr>
        <p:txBody>
          <a:bodyPr wrap="square" lIns="0" tIns="0" rIns="0" bIns="0" rtlCol="0" anchor="t"/>
          <a:lstStyle/>
          <a:p>
            <a:pPr algn="l" indent="0" marL="0">
              <a:lnSpc>
                <a:spcPts val="6050"/>
              </a:lnSpc>
              <a:buNone/>
            </a:pPr>
            <a:r>
              <a:rPr lang="en-US" sz="4850" dirty="0">
                <a:solidFill>
                  <a:srgbClr val="FFFFFF"/>
                </a:solidFill>
                <a:latin typeface="Libre Baskerville" pitchFamily="34" charset="0"/>
                <a:ea typeface="Libre Baskerville" pitchFamily="34" charset="-122"/>
                <a:cs typeface="Libre Baskerville" pitchFamily="34" charset="-120"/>
              </a:rPr>
              <a:t>Data Collection Methods: A Comprehensive Guide</a:t>
            </a:r>
            <a:endParaRPr lang="en-US" sz="4850" dirty="0"/>
          </a:p>
        </p:txBody>
      </p:sp>
      <p:sp>
        <p:nvSpPr>
          <p:cNvPr id="5" name="Text 2"/>
          <p:cNvSpPr/>
          <p:nvPr/>
        </p:nvSpPr>
        <p:spPr>
          <a:xfrm>
            <a:off x="864037" y="3729038"/>
            <a:ext cx="12902327" cy="1975247"/>
          </a:xfrm>
          <a:prstGeom prst="rect">
            <a:avLst/>
          </a:prstGeom>
          <a:noFill/>
          <a:ln/>
        </p:spPr>
        <p:txBody>
          <a:bodyPr wrap="square" lIns="0" tIns="0" rIns="0" bIns="0" rtlCol="0" anchor="t"/>
          <a:lstStyle/>
          <a:p>
            <a:pPr algn="l" indent="0" marL="0">
              <a:lnSpc>
                <a:spcPts val="3100"/>
              </a:lnSpc>
              <a:buNone/>
            </a:pPr>
            <a:r>
              <a:rPr lang="en-US" sz="1900" dirty="0">
                <a:solidFill>
                  <a:srgbClr val="FFFFFF"/>
                </a:solidFill>
                <a:latin typeface="DM Sans" pitchFamily="34" charset="0"/>
                <a:ea typeface="DM Sans" pitchFamily="34" charset="-122"/>
                <a:cs typeface="DM Sans" pitchFamily="34" charset="-120"/>
              </a:rPr>
              <a:t>This document provides a thorough examination of various data collection methodologies essential for rigorous research across academic and professional contexts. From traditional surveys and questionnaires to interviews, observations, and document analysis, we explore the fundamental principles, best practices, and practical applications of each approach to help researchers gather reliable, valid data for evidence-based decision-making.</a:t>
            </a:r>
            <a:endParaRPr lang="en-US" sz="1900" dirty="0"/>
          </a:p>
        </p:txBody>
      </p:sp>
      <p:sp>
        <p:nvSpPr>
          <p:cNvPr id="6" name="Shape 3"/>
          <p:cNvSpPr/>
          <p:nvPr/>
        </p:nvSpPr>
        <p:spPr>
          <a:xfrm>
            <a:off x="864037" y="6000393"/>
            <a:ext cx="394930" cy="394930"/>
          </a:xfrm>
          <a:prstGeom prst="roundRect">
            <a:avLst>
              <a:gd name="adj" fmla="val 23151155"/>
            </a:avLst>
          </a:prstGeom>
          <a:noFill/>
          <a:ln w="7620">
            <a:solidFill>
              <a:srgbClr val="4D4D51"/>
            </a:solidFill>
            <a:prstDash val="solid"/>
          </a:ln>
        </p:spPr>
      </p:sp>
      <p:pic>
        <p:nvPicPr>
          <p:cNvPr id="7" name="Image 1" descr="preencoded.png">    </p:cNvPr>
          <p:cNvPicPr>
            <a:picLocks noChangeAspect="1"/>
          </p:cNvPicPr>
          <p:nvPr/>
        </p:nvPicPr>
        <p:blipFill>
          <a:blip r:embed="rId2"/>
          <a:stretch>
            <a:fillRect/>
          </a:stretch>
        </p:blipFill>
        <p:spPr>
          <a:xfrm>
            <a:off x="871657" y="6008013"/>
            <a:ext cx="379690" cy="379690"/>
          </a:xfrm>
          <a:prstGeom prst="rect">
            <a:avLst/>
          </a:prstGeom>
        </p:spPr>
      </p:pic>
      <p:sp>
        <p:nvSpPr>
          <p:cNvPr id="8" name="Text 4"/>
          <p:cNvSpPr/>
          <p:nvPr/>
        </p:nvSpPr>
        <p:spPr>
          <a:xfrm>
            <a:off x="1382316" y="5981938"/>
            <a:ext cx="2148602" cy="431959"/>
          </a:xfrm>
          <a:prstGeom prst="rect">
            <a:avLst/>
          </a:prstGeom>
          <a:noFill/>
          <a:ln/>
        </p:spPr>
        <p:txBody>
          <a:bodyPr wrap="none" lIns="0" tIns="0" rIns="0" bIns="0" rtlCol="0" anchor="t"/>
          <a:lstStyle/>
          <a:p>
            <a:pPr algn="l" indent="0" marL="0">
              <a:lnSpc>
                <a:spcPts val="3400"/>
              </a:lnSpc>
              <a:buNone/>
            </a:pPr>
            <a:r>
              <a:rPr lang="en-US" sz="2400" b="1" dirty="0">
                <a:solidFill>
                  <a:srgbClr val="FFFFFF"/>
                </a:solidFill>
                <a:latin typeface="DM Sans Bold" pitchFamily="34" charset="0"/>
                <a:ea typeface="DM Sans Bold" pitchFamily="34" charset="-122"/>
                <a:cs typeface="DM Sans Bold" pitchFamily="34" charset="-120"/>
              </a:rPr>
              <a:t>by Djazia CHIB</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72095" y="445532"/>
            <a:ext cx="7908608" cy="506254"/>
          </a:xfrm>
          <a:prstGeom prst="rect">
            <a:avLst/>
          </a:prstGeom>
          <a:noFill/>
          <a:ln/>
        </p:spPr>
        <p:txBody>
          <a:bodyPr wrap="none" lIns="0" tIns="0" rIns="0" bIns="0" rtlCol="0" anchor="t"/>
          <a:lstStyle/>
          <a:p>
            <a:pPr algn="l" indent="0" marL="0">
              <a:lnSpc>
                <a:spcPts val="3950"/>
              </a:lnSpc>
              <a:buNone/>
            </a:pPr>
            <a:r>
              <a:rPr lang="en-US" sz="3150" dirty="0">
                <a:solidFill>
                  <a:srgbClr val="5C4E3D"/>
                </a:solidFill>
                <a:latin typeface="Libre Baskerville" pitchFamily="34" charset="0"/>
                <a:ea typeface="Libre Baskerville" pitchFamily="34" charset="-122"/>
                <a:cs typeface="Libre Baskerville" pitchFamily="34" charset="-120"/>
              </a:rPr>
              <a:t>Conducting Interviews: Fundamentals</a:t>
            </a:r>
            <a:endParaRPr lang="en-US" sz="3150" dirty="0"/>
          </a:p>
        </p:txBody>
      </p:sp>
      <p:sp>
        <p:nvSpPr>
          <p:cNvPr id="3" name="Text 1"/>
          <p:cNvSpPr/>
          <p:nvPr/>
        </p:nvSpPr>
        <p:spPr>
          <a:xfrm>
            <a:off x="572095" y="1275755"/>
            <a:ext cx="13486209" cy="1295995"/>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Interviews represent a cornerstone of qualitative research methodology, defined by their conversational approach to data gathering through direct verbal exchange between researcher and participant. Unlike standardised surveys, interviews create spaces for in-depth exploration of experiences, perspectives, and meanings, prioritising richness and nuance over standardisation. This approach recognises participants as meaning-makers rather than merely data sources, positioning the interview as a collaborative knowledge construction process rather than simple information extraction. Interviews excel at capturing complex phenomena difficult to quantify, including lived experiences, decision-making processes, and contextual influences on behaviour.</a:t>
            </a:r>
            <a:endParaRPr lang="en-US" sz="1250" dirty="0"/>
          </a:p>
        </p:txBody>
      </p:sp>
      <p:sp>
        <p:nvSpPr>
          <p:cNvPr id="4" name="Text 2"/>
          <p:cNvSpPr/>
          <p:nvPr/>
        </p:nvSpPr>
        <p:spPr>
          <a:xfrm>
            <a:off x="572095" y="2754035"/>
            <a:ext cx="13486209" cy="1814393"/>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The three primary interview formats occupy different positions along the structure continuum, each serving distinct research purposes. Structured interviews present identical, predetermined questions in fixed sequence to all participants, minimising interviewer variability while maintaining conversational delivery. This format facilitates cross-case comparison and suits research requiring standardised data collection across larger samples, though it limits exploration of unexpected insights. Semi-structured interviews—perhaps the most widely employed format—use interview guides outlining key topics and potential questions whilst allowing flexibility in sequencing, wording, and follow-up probing. This balanced approach ensures systematic coverage of core concepts while permitting individualised exploration of emergent themes. Unstructured interviews begin with broad opening questions before following participants' narrative paths with minimal researcher direction, offering the greatest discovery potential but demanding exceptional interviewer skill and potentially complicating cross-case analysis.</a:t>
            </a:r>
            <a:endParaRPr lang="en-US" sz="1250" dirty="0"/>
          </a:p>
        </p:txBody>
      </p:sp>
      <p:sp>
        <p:nvSpPr>
          <p:cNvPr id="5" name="Text 3"/>
          <p:cNvSpPr/>
          <p:nvPr/>
        </p:nvSpPr>
        <p:spPr>
          <a:xfrm>
            <a:off x="572095" y="4750713"/>
            <a:ext cx="13486209" cy="1555194"/>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Interviews serve diverse functions across qualitative research traditions. Phenomenological approaches employ in-depth interviews to access participants' lived experiences of phenomena, seeking to illuminate essential structures of experience through careful probing and bracketing of researcher preconceptions. Grounded theory utilises theoretical sampling and increasingly focused interviews to develop conceptual categories and relationships, often employing constant comparative analysis between interviews to refine emerging theoretical frameworks. Narrative inquiry privileges extended life story interviews, attending to how participants construct coherent accounts of experience and identity through narrative structures and devices. Ethnographic interviewing combines formal conversations with informal field discussions, contextualising verbal accounts within observed cultural practices.</a:t>
            </a:r>
            <a:endParaRPr lang="en-US" sz="1250" dirty="0"/>
          </a:p>
        </p:txBody>
      </p:sp>
      <p:sp>
        <p:nvSpPr>
          <p:cNvPr id="6" name="Text 4"/>
          <p:cNvSpPr/>
          <p:nvPr/>
        </p:nvSpPr>
        <p:spPr>
          <a:xfrm>
            <a:off x="572095" y="6488192"/>
            <a:ext cx="13486209" cy="1295995"/>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Contemporary interview scholarship increasingly recognises interviews as interactionally co-constructed rather than neutral data collection events. This perspective acknowledges both participants and researchers as active meaning-makers whose identities, power relations, and conversational choices shape the knowledge produced. Reflexive interviewing practices therefore emphasise critical awareness of how the researcher's position, assumptions, and conversational strategies influence data generation. Similarly, increasing attention to diverse cultural communication norms has expanded conceptions of "good" interviewing beyond Western conventions, recognising that effective rapport-building and question-asking strategies vary significantly across cultural contexts.</a:t>
            </a:r>
            <a:endParaRPr lang="en-US" sz="1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72095" y="971431"/>
            <a:ext cx="5916454" cy="404336"/>
          </a:xfrm>
          <a:prstGeom prst="rect">
            <a:avLst/>
          </a:prstGeom>
          <a:noFill/>
          <a:ln/>
        </p:spPr>
        <p:txBody>
          <a:bodyPr wrap="none" lIns="0" tIns="0" rIns="0" bIns="0" rtlCol="0" anchor="t"/>
          <a:lstStyle/>
          <a:p>
            <a:pPr algn="l" indent="0" marL="0">
              <a:lnSpc>
                <a:spcPts val="3150"/>
              </a:lnSpc>
              <a:buNone/>
            </a:pPr>
            <a:r>
              <a:rPr lang="en-US" sz="2500" dirty="0">
                <a:solidFill>
                  <a:srgbClr val="5C4E3D"/>
                </a:solidFill>
                <a:latin typeface="Libre Baskerville" pitchFamily="34" charset="0"/>
                <a:ea typeface="Libre Baskerville" pitchFamily="34" charset="-122"/>
                <a:cs typeface="Libre Baskerville" pitchFamily="34" charset="-120"/>
              </a:rPr>
              <a:t>Interview Techniques and Protocols</a:t>
            </a:r>
            <a:endParaRPr lang="en-US" sz="2500" dirty="0"/>
          </a:p>
        </p:txBody>
      </p:sp>
      <p:sp>
        <p:nvSpPr>
          <p:cNvPr id="3" name="Shape 1"/>
          <p:cNvSpPr/>
          <p:nvPr/>
        </p:nvSpPr>
        <p:spPr>
          <a:xfrm>
            <a:off x="572095" y="1779984"/>
            <a:ext cx="290989" cy="290989"/>
          </a:xfrm>
          <a:prstGeom prst="roundRect">
            <a:avLst>
              <a:gd name="adj" fmla="val 18673"/>
            </a:avLst>
          </a:prstGeom>
          <a:solidFill>
            <a:srgbClr val="F7EDD4"/>
          </a:solidFill>
          <a:ln w="7620">
            <a:solidFill>
              <a:srgbClr val="DDD3BA"/>
            </a:solidFill>
            <a:prstDash val="solid"/>
          </a:ln>
        </p:spPr>
      </p:sp>
      <p:pic>
        <p:nvPicPr>
          <p:cNvPr id="4" name="Image 0" descr="preencoded.png">    </p:cNvPr>
          <p:cNvPicPr>
            <a:picLocks noChangeAspect="1"/>
          </p:cNvPicPr>
          <p:nvPr/>
        </p:nvPicPr>
        <p:blipFill>
          <a:blip r:embed="rId1"/>
          <a:stretch>
            <a:fillRect/>
          </a:stretch>
        </p:blipFill>
        <p:spPr>
          <a:xfrm>
            <a:off x="620613" y="1804214"/>
            <a:ext cx="193953" cy="242530"/>
          </a:xfrm>
          <a:prstGeom prst="rect">
            <a:avLst/>
          </a:prstGeom>
        </p:spPr>
      </p:pic>
      <p:sp>
        <p:nvSpPr>
          <p:cNvPr id="5" name="Text 2"/>
          <p:cNvSpPr/>
          <p:nvPr/>
        </p:nvSpPr>
        <p:spPr>
          <a:xfrm>
            <a:off x="992386" y="1779984"/>
            <a:ext cx="3036570" cy="202049"/>
          </a:xfrm>
          <a:prstGeom prst="rect">
            <a:avLst/>
          </a:prstGeom>
          <a:noFill/>
          <a:ln/>
        </p:spPr>
        <p:txBody>
          <a:bodyPr wrap="none" lIns="0" tIns="0" rIns="0" bIns="0" rtlCol="0" anchor="t"/>
          <a:lstStyle/>
          <a:p>
            <a:pPr algn="l" indent="0" marL="0">
              <a:lnSpc>
                <a:spcPts val="1550"/>
              </a:lnSpc>
              <a:buNone/>
            </a:pPr>
            <a:r>
              <a:rPr lang="en-US" sz="1250" dirty="0">
                <a:solidFill>
                  <a:srgbClr val="454240"/>
                </a:solidFill>
                <a:latin typeface="Libre Baskerville" pitchFamily="34" charset="0"/>
                <a:ea typeface="Libre Baskerville" pitchFamily="34" charset="-122"/>
                <a:cs typeface="Libre Baskerville" pitchFamily="34" charset="-120"/>
              </a:rPr>
              <a:t>Developing Robust Interview Guides</a:t>
            </a:r>
            <a:endParaRPr lang="en-US" sz="1250" dirty="0"/>
          </a:p>
        </p:txBody>
      </p:sp>
      <p:sp>
        <p:nvSpPr>
          <p:cNvPr id="6" name="Text 3"/>
          <p:cNvSpPr/>
          <p:nvPr/>
        </p:nvSpPr>
        <p:spPr>
          <a:xfrm>
            <a:off x="992386" y="2059543"/>
            <a:ext cx="3988951" cy="2070497"/>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Effective interview guides translate research questions into conversational inquiry frameworks without constraining dialogic discovery. For semi-structured approaches, guides typically include 5-8 main topics with potential probes beneath each, moving from broader context-setting questions toward more focused inquiry. Questions should be open-ended, neutral, and singular (addressing one idea per question), avoiding academic jargon and leading formulations. Pilot testing guides with individuals resembling the target population helps identify confusing questions, missed topics, and timing issues.</a:t>
            </a:r>
            <a:endParaRPr lang="en-US" sz="1000" dirty="0"/>
          </a:p>
        </p:txBody>
      </p:sp>
      <p:sp>
        <p:nvSpPr>
          <p:cNvPr id="7" name="Shape 4"/>
          <p:cNvSpPr/>
          <p:nvPr/>
        </p:nvSpPr>
        <p:spPr>
          <a:xfrm>
            <a:off x="5110639" y="1779984"/>
            <a:ext cx="290989" cy="290989"/>
          </a:xfrm>
          <a:prstGeom prst="roundRect">
            <a:avLst>
              <a:gd name="adj" fmla="val 18673"/>
            </a:avLst>
          </a:prstGeom>
          <a:solidFill>
            <a:srgbClr val="F7EDD4"/>
          </a:solidFill>
          <a:ln w="7620">
            <a:solidFill>
              <a:srgbClr val="DDD3BA"/>
            </a:solidFill>
            <a:prstDash val="solid"/>
          </a:ln>
        </p:spPr>
      </p:sp>
      <p:pic>
        <p:nvPicPr>
          <p:cNvPr id="8" name="Image 1" descr="preencoded.png">    </p:cNvPr>
          <p:cNvPicPr>
            <a:picLocks noChangeAspect="1"/>
          </p:cNvPicPr>
          <p:nvPr/>
        </p:nvPicPr>
        <p:blipFill>
          <a:blip r:embed="rId2"/>
          <a:stretch>
            <a:fillRect/>
          </a:stretch>
        </p:blipFill>
        <p:spPr>
          <a:xfrm>
            <a:off x="5159157" y="1804214"/>
            <a:ext cx="193953" cy="242530"/>
          </a:xfrm>
          <a:prstGeom prst="rect">
            <a:avLst/>
          </a:prstGeom>
        </p:spPr>
      </p:pic>
      <p:sp>
        <p:nvSpPr>
          <p:cNvPr id="9" name="Text 5"/>
          <p:cNvSpPr/>
          <p:nvPr/>
        </p:nvSpPr>
        <p:spPr>
          <a:xfrm>
            <a:off x="5530929" y="1779984"/>
            <a:ext cx="3053715" cy="202049"/>
          </a:xfrm>
          <a:prstGeom prst="rect">
            <a:avLst/>
          </a:prstGeom>
          <a:noFill/>
          <a:ln/>
        </p:spPr>
        <p:txBody>
          <a:bodyPr wrap="none" lIns="0" tIns="0" rIns="0" bIns="0" rtlCol="0" anchor="t"/>
          <a:lstStyle/>
          <a:p>
            <a:pPr algn="l" indent="0" marL="0">
              <a:lnSpc>
                <a:spcPts val="1550"/>
              </a:lnSpc>
              <a:buNone/>
            </a:pPr>
            <a:r>
              <a:rPr lang="en-US" sz="1250" dirty="0">
                <a:solidFill>
                  <a:srgbClr val="454240"/>
                </a:solidFill>
                <a:latin typeface="Libre Baskerville" pitchFamily="34" charset="0"/>
                <a:ea typeface="Libre Baskerville" pitchFamily="34" charset="-122"/>
                <a:cs typeface="Libre Baskerville" pitchFamily="34" charset="-120"/>
              </a:rPr>
              <a:t>Building Rapport and Managing Bias</a:t>
            </a:r>
            <a:endParaRPr lang="en-US" sz="1250" dirty="0"/>
          </a:p>
        </p:txBody>
      </p:sp>
      <p:sp>
        <p:nvSpPr>
          <p:cNvPr id="10" name="Text 6"/>
          <p:cNvSpPr/>
          <p:nvPr/>
        </p:nvSpPr>
        <p:spPr>
          <a:xfrm>
            <a:off x="5530929" y="2059543"/>
            <a:ext cx="3988951" cy="2070497"/>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Establishing productive research relationships begins before the formal interview through transparent communication about research purposes and processes. Opening conversations with general, non-threatening topics helps participants acclimate to the interview situation. Active listening techniques—including appropriate non-verbal feedback, minimal verbal encouragers, and judicious silence—demonstrate engagement while creating space for participant reflection. Researchers must vigilantly monitor their own verbal and non-verbal signals that might telegraph preferred responses, particularly when discussing controversial topics.</a:t>
            </a:r>
            <a:endParaRPr lang="en-US" sz="1000" dirty="0"/>
          </a:p>
        </p:txBody>
      </p:sp>
      <p:sp>
        <p:nvSpPr>
          <p:cNvPr id="11" name="Shape 7"/>
          <p:cNvSpPr/>
          <p:nvPr/>
        </p:nvSpPr>
        <p:spPr>
          <a:xfrm>
            <a:off x="9649182" y="1779984"/>
            <a:ext cx="290989" cy="290989"/>
          </a:xfrm>
          <a:prstGeom prst="roundRect">
            <a:avLst>
              <a:gd name="adj" fmla="val 18673"/>
            </a:avLst>
          </a:prstGeom>
          <a:solidFill>
            <a:srgbClr val="F7EDD4"/>
          </a:solidFill>
          <a:ln w="7620">
            <a:solidFill>
              <a:srgbClr val="DDD3BA"/>
            </a:solidFill>
            <a:prstDash val="solid"/>
          </a:ln>
        </p:spPr>
      </p:sp>
      <p:pic>
        <p:nvPicPr>
          <p:cNvPr id="12" name="Image 2" descr="preencoded.png">    </p:cNvPr>
          <p:cNvPicPr>
            <a:picLocks noChangeAspect="1"/>
          </p:cNvPicPr>
          <p:nvPr/>
        </p:nvPicPr>
        <p:blipFill>
          <a:blip r:embed="rId3"/>
          <a:stretch>
            <a:fillRect/>
          </a:stretch>
        </p:blipFill>
        <p:spPr>
          <a:xfrm>
            <a:off x="9697700" y="1804214"/>
            <a:ext cx="193953" cy="242530"/>
          </a:xfrm>
          <a:prstGeom prst="rect">
            <a:avLst/>
          </a:prstGeom>
        </p:spPr>
      </p:pic>
      <p:sp>
        <p:nvSpPr>
          <p:cNvPr id="13" name="Text 8"/>
          <p:cNvSpPr/>
          <p:nvPr/>
        </p:nvSpPr>
        <p:spPr>
          <a:xfrm>
            <a:off x="10069473" y="1779984"/>
            <a:ext cx="3221355" cy="202049"/>
          </a:xfrm>
          <a:prstGeom prst="rect">
            <a:avLst/>
          </a:prstGeom>
          <a:noFill/>
          <a:ln/>
        </p:spPr>
        <p:txBody>
          <a:bodyPr wrap="none" lIns="0" tIns="0" rIns="0" bIns="0" rtlCol="0" anchor="t"/>
          <a:lstStyle/>
          <a:p>
            <a:pPr algn="l" indent="0" marL="0">
              <a:lnSpc>
                <a:spcPts val="1550"/>
              </a:lnSpc>
              <a:buNone/>
            </a:pPr>
            <a:r>
              <a:rPr lang="en-US" sz="1250" dirty="0">
                <a:solidFill>
                  <a:srgbClr val="454240"/>
                </a:solidFill>
                <a:latin typeface="Libre Baskerville" pitchFamily="34" charset="0"/>
                <a:ea typeface="Libre Baskerville" pitchFamily="34" charset="-122"/>
                <a:cs typeface="Libre Baskerville" pitchFamily="34" charset="-120"/>
              </a:rPr>
              <a:t>Recording and Transcribing Interviews</a:t>
            </a:r>
            <a:endParaRPr lang="en-US" sz="1250" dirty="0"/>
          </a:p>
        </p:txBody>
      </p:sp>
      <p:sp>
        <p:nvSpPr>
          <p:cNvPr id="14" name="Text 9"/>
          <p:cNvSpPr/>
          <p:nvPr/>
        </p:nvSpPr>
        <p:spPr>
          <a:xfrm>
            <a:off x="10069473" y="2059543"/>
            <a:ext cx="3988951" cy="2277547"/>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Audio recording represents the gold standard for interview documentation, capturing verbal data comprehensively while freeing researchers to focus on conversation rather than note-taking. Digital recorders or specialised applications offer superior audio quality and convenient file management. For transcription, researchers must select appropriate detail levels—from verbatim approaches capturing all utterances, pauses, and non-verbal vocalisations to denaturalised approaches focusing on semantic content. Transcription software using automated speech recognition can accelerate the process, though human review remains essential for accuracy.</a:t>
            </a:r>
            <a:endParaRPr lang="en-US" sz="1000" dirty="0"/>
          </a:p>
        </p:txBody>
      </p:sp>
      <p:sp>
        <p:nvSpPr>
          <p:cNvPr id="15" name="Text 10"/>
          <p:cNvSpPr/>
          <p:nvPr/>
        </p:nvSpPr>
        <p:spPr>
          <a:xfrm>
            <a:off x="572095" y="4482584"/>
            <a:ext cx="13486209" cy="828199"/>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Interview sequencing significantly impacts data quality, with thoughtful question progression building from rapport-establishing openings toward more challenging topics. Early questions should be accessible and directly relevant to participants' experiences, demonstrating genuine interest in their perspectives. As conversation progresses, researchers can introduce more complex or potentially sensitive questions, having established trust and conversational momentum. Closing questions should provide opportunities for participants to add overlooked information and reflect on the conversation experience, often yielding valuable insights missed in the formal question sequence.</a:t>
            </a:r>
            <a:endParaRPr lang="en-US" sz="1000" dirty="0"/>
          </a:p>
        </p:txBody>
      </p:sp>
      <p:sp>
        <p:nvSpPr>
          <p:cNvPr id="16" name="Text 11"/>
          <p:cNvSpPr/>
          <p:nvPr/>
        </p:nvSpPr>
        <p:spPr>
          <a:xfrm>
            <a:off x="572095" y="5456277"/>
            <a:ext cx="13486209" cy="828199"/>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Advanced interviewing techniques help address common challenges in qualitative data collection. Laddering techniques systematically probe from observable behaviours toward underlying values and motivations through progressive "why" questions, revealing deeper meaning structures. Projective techniques ask participants to interpret ambiguous stimuli or respond from others' perspectives, potentially accessing attitudes difficult to articulate directly. Critical incident technique focuses discussion on specific memorable events rather than general reflections, anchoring conversation in concrete experiences rather than abstractions. For participants with limited verbal expressiveness, participatory visual methods like photo-elicitation or timeline creation can facilitate communication beyond conventional question-answer formats.</a:t>
            </a:r>
            <a:endParaRPr lang="en-US" sz="1000" dirty="0"/>
          </a:p>
        </p:txBody>
      </p:sp>
      <p:sp>
        <p:nvSpPr>
          <p:cNvPr id="17" name="Text 12"/>
          <p:cNvSpPr/>
          <p:nvPr/>
        </p:nvSpPr>
        <p:spPr>
          <a:xfrm>
            <a:off x="572095" y="6429970"/>
            <a:ext cx="13486209" cy="828199"/>
          </a:xfrm>
          <a:prstGeom prst="rect">
            <a:avLst/>
          </a:prstGeom>
          <a:noFill/>
          <a:ln/>
        </p:spPr>
        <p:txBody>
          <a:bodyPr wrap="square" lIns="0" tIns="0" rIns="0" bIns="0" rtlCol="0" anchor="t"/>
          <a:lstStyle/>
          <a:p>
            <a:pPr algn="l" indent="0" marL="0">
              <a:lnSpc>
                <a:spcPts val="1600"/>
              </a:lnSpc>
              <a:buNone/>
            </a:pPr>
            <a:r>
              <a:rPr lang="en-US" sz="1000" dirty="0">
                <a:solidFill>
                  <a:srgbClr val="454240"/>
                </a:solidFill>
                <a:latin typeface="DM Sans" pitchFamily="34" charset="0"/>
                <a:ea typeface="DM Sans" pitchFamily="34" charset="-122"/>
                <a:cs typeface="DM Sans" pitchFamily="34" charset="-120"/>
              </a:rPr>
              <a:t>Remote interviewing has evolved from occasional necessity to mainstream methodology, accelerated by recent global circumstances. Video platforms like Zoom, Microsoft Teams, and Webex offer synchronous interaction with facial visibility, approximating in-person dynamics while eliminating geographical constraints. Telephone interviews sacrifice visual cues but may reduce participant self-consciousness, particularly for sensitive topics. Asynchronous approaches—including email interviews and messaging platforms—allow participants to reflect and respond at their convenience, potentially yielding more considered responses while sacrificing spontaneity and immediate follow-up. Each modality presents distinct advantages and limitations that researchers must weigh against specific study requirements and participant preferences.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72095" y="711160"/>
            <a:ext cx="4432935" cy="431840"/>
          </a:xfrm>
          <a:prstGeom prst="rect">
            <a:avLst/>
          </a:prstGeom>
          <a:noFill/>
          <a:ln/>
        </p:spPr>
        <p:txBody>
          <a:bodyPr wrap="none" lIns="0" tIns="0" rIns="0" bIns="0" rtlCol="0" anchor="t"/>
          <a:lstStyle/>
          <a:p>
            <a:pPr algn="l" indent="0" marL="0">
              <a:lnSpc>
                <a:spcPts val="3400"/>
              </a:lnSpc>
              <a:buNone/>
            </a:pPr>
            <a:r>
              <a:rPr lang="en-US" sz="2700" dirty="0">
                <a:solidFill>
                  <a:srgbClr val="5C4E3D"/>
                </a:solidFill>
                <a:latin typeface="Libre Baskerville" pitchFamily="34" charset="0"/>
                <a:ea typeface="Libre Baskerville" pitchFamily="34" charset="-122"/>
                <a:cs typeface="Libre Baskerville" pitchFamily="34" charset="-120"/>
              </a:rPr>
              <a:t>Analysing Interview Data</a:t>
            </a:r>
            <a:endParaRPr lang="en-US" sz="2700" dirty="0"/>
          </a:p>
        </p:txBody>
      </p:sp>
      <p:sp>
        <p:nvSpPr>
          <p:cNvPr id="3" name="Text 1"/>
          <p:cNvSpPr/>
          <p:nvPr/>
        </p:nvSpPr>
        <p:spPr>
          <a:xfrm>
            <a:off x="572095" y="1488400"/>
            <a:ext cx="1727716" cy="215860"/>
          </a:xfrm>
          <a:prstGeom prst="rect">
            <a:avLst/>
          </a:prstGeom>
          <a:noFill/>
          <a:ln/>
        </p:spPr>
        <p:txBody>
          <a:bodyPr wrap="none" lIns="0" tIns="0" rIns="0" bIns="0" rtlCol="0" anchor="t"/>
          <a:lstStyle/>
          <a:p>
            <a:pPr algn="l" indent="0" marL="0">
              <a:lnSpc>
                <a:spcPts val="1700"/>
              </a:lnSpc>
              <a:buNone/>
            </a:pPr>
            <a:r>
              <a:rPr lang="en-US" sz="1350" dirty="0">
                <a:solidFill>
                  <a:srgbClr val="5C4E3D"/>
                </a:solidFill>
                <a:latin typeface="Libre Baskerville" pitchFamily="34" charset="0"/>
                <a:ea typeface="Libre Baskerville" pitchFamily="34" charset="-122"/>
                <a:cs typeface="Libre Baskerville" pitchFamily="34" charset="-120"/>
              </a:rPr>
              <a:t>Thematic Analysis</a:t>
            </a:r>
            <a:endParaRPr lang="en-US" sz="1350" dirty="0"/>
          </a:p>
        </p:txBody>
      </p:sp>
      <p:sp>
        <p:nvSpPr>
          <p:cNvPr id="4" name="Text 2"/>
          <p:cNvSpPr/>
          <p:nvPr/>
        </p:nvSpPr>
        <p:spPr>
          <a:xfrm>
            <a:off x="572095" y="1842373"/>
            <a:ext cx="6574512" cy="1989892"/>
          </a:xfrm>
          <a:prstGeom prst="rect">
            <a:avLst/>
          </a:prstGeom>
          <a:noFill/>
          <a:ln/>
        </p:spPr>
        <p:txBody>
          <a:bodyPr wrap="square" lIns="0" tIns="0" rIns="0" bIns="0" rtlCol="0" anchor="t"/>
          <a:lstStyle/>
          <a:p>
            <a:pPr algn="l" indent="0" marL="0">
              <a:lnSpc>
                <a:spcPts val="1700"/>
              </a:lnSpc>
              <a:buNone/>
            </a:pPr>
            <a:r>
              <a:rPr lang="en-US" sz="1050" dirty="0">
                <a:solidFill>
                  <a:srgbClr val="454240"/>
                </a:solidFill>
                <a:latin typeface="DM Sans" pitchFamily="34" charset="0"/>
                <a:ea typeface="DM Sans" pitchFamily="34" charset="-122"/>
                <a:cs typeface="DM Sans" pitchFamily="34" charset="-120"/>
              </a:rPr>
              <a:t>Thematic analysis represents one of the most accessible yet powerful approaches to qualitative interview data, systematically identifying patterns of meaning across datasets. The process typically follows Braun and Clarke's six-phase framework: familiarisation through repeated transcript reading; initial coding of meaningful data segments; searching for themes by clustering related codes; reviewing themes for internal coherence and external distinctiveness; defining and naming themes to capture their essence; and producing the final analysis that weaves themes into a coherent narrative. This approach offers exceptional flexibility, accommodating both inductive (data-driven) and deductive (theory-driven) orientations across diverse epistemological frameworks from essentialist to constructionist perspectives.</a:t>
            </a:r>
            <a:endParaRPr lang="en-US" sz="1050" dirty="0"/>
          </a:p>
        </p:txBody>
      </p:sp>
      <p:sp>
        <p:nvSpPr>
          <p:cNvPr id="5" name="Text 3"/>
          <p:cNvSpPr/>
          <p:nvPr/>
        </p:nvSpPr>
        <p:spPr>
          <a:xfrm>
            <a:off x="7491413" y="1488400"/>
            <a:ext cx="1727716" cy="215860"/>
          </a:xfrm>
          <a:prstGeom prst="rect">
            <a:avLst/>
          </a:prstGeom>
          <a:noFill/>
          <a:ln/>
        </p:spPr>
        <p:txBody>
          <a:bodyPr wrap="none" lIns="0" tIns="0" rIns="0" bIns="0" rtlCol="0" anchor="t"/>
          <a:lstStyle/>
          <a:p>
            <a:pPr algn="l" indent="0" marL="0">
              <a:lnSpc>
                <a:spcPts val="1700"/>
              </a:lnSpc>
              <a:buNone/>
            </a:pPr>
            <a:r>
              <a:rPr lang="en-US" sz="1350" dirty="0">
                <a:solidFill>
                  <a:srgbClr val="5C4E3D"/>
                </a:solidFill>
                <a:latin typeface="Libre Baskerville" pitchFamily="34" charset="0"/>
                <a:ea typeface="Libre Baskerville" pitchFamily="34" charset="-122"/>
                <a:cs typeface="Libre Baskerville" pitchFamily="34" charset="-120"/>
              </a:rPr>
              <a:t>Content Analysis</a:t>
            </a:r>
            <a:endParaRPr lang="en-US" sz="1350" dirty="0"/>
          </a:p>
        </p:txBody>
      </p:sp>
      <p:sp>
        <p:nvSpPr>
          <p:cNvPr id="6" name="Text 4"/>
          <p:cNvSpPr/>
          <p:nvPr/>
        </p:nvSpPr>
        <p:spPr>
          <a:xfrm>
            <a:off x="7491413" y="1842373"/>
            <a:ext cx="6574512" cy="1989892"/>
          </a:xfrm>
          <a:prstGeom prst="rect">
            <a:avLst/>
          </a:prstGeom>
          <a:noFill/>
          <a:ln/>
        </p:spPr>
        <p:txBody>
          <a:bodyPr wrap="square" lIns="0" tIns="0" rIns="0" bIns="0" rtlCol="0" anchor="t"/>
          <a:lstStyle/>
          <a:p>
            <a:pPr algn="l" indent="0" marL="0">
              <a:lnSpc>
                <a:spcPts val="1700"/>
              </a:lnSpc>
              <a:buNone/>
            </a:pPr>
            <a:r>
              <a:rPr lang="en-US" sz="1050" dirty="0">
                <a:solidFill>
                  <a:srgbClr val="454240"/>
                </a:solidFill>
                <a:latin typeface="DM Sans" pitchFamily="34" charset="0"/>
                <a:ea typeface="DM Sans" pitchFamily="34" charset="-122"/>
                <a:cs typeface="DM Sans" pitchFamily="34" charset="-120"/>
              </a:rPr>
              <a:t>Content analysis applies more structured, systematic categorisation to interview data, often quantifying qualitative material through frequency counts of coding categories. This approach may employ predefined coding schemes derived from existing theory or develop categories inductively from the data. The method excels at handling larger datasets and facilitating cross-case comparisons through standardised coding frameworks. Quantitative content analysis emphasises reliability measures including intercoder agreement statistics, while qualitative variants focus more on category development and contextual interpretation. The approach bridges qualitative and quantitative traditions, making it particularly valuable for mixed-methods research designs requiring systematic categorisation alongside interpretive depth.</a:t>
            </a:r>
            <a:endParaRPr lang="en-US" sz="1050" dirty="0"/>
          </a:p>
        </p:txBody>
      </p:sp>
      <p:sp>
        <p:nvSpPr>
          <p:cNvPr id="7" name="Text 5"/>
          <p:cNvSpPr/>
          <p:nvPr/>
        </p:nvSpPr>
        <p:spPr>
          <a:xfrm>
            <a:off x="572095" y="4112062"/>
            <a:ext cx="13486209" cy="1105495"/>
          </a:xfrm>
          <a:prstGeom prst="rect">
            <a:avLst/>
          </a:prstGeom>
          <a:noFill/>
          <a:ln/>
        </p:spPr>
        <p:txBody>
          <a:bodyPr wrap="square" lIns="0" tIns="0" rIns="0" bIns="0" rtlCol="0" anchor="t"/>
          <a:lstStyle/>
          <a:p>
            <a:pPr algn="l" indent="0" marL="0">
              <a:lnSpc>
                <a:spcPts val="1700"/>
              </a:lnSpc>
              <a:buNone/>
            </a:pPr>
            <a:r>
              <a:rPr lang="en-US" sz="1050" dirty="0">
                <a:solidFill>
                  <a:srgbClr val="454240"/>
                </a:solidFill>
                <a:latin typeface="DM Sans" pitchFamily="34" charset="0"/>
                <a:ea typeface="DM Sans" pitchFamily="34" charset="-122"/>
                <a:cs typeface="DM Sans" pitchFamily="34" charset="-120"/>
              </a:rPr>
              <a:t>Qualitative data analysis software (QDAS) has transformed interview analysis workflows, offering sophisticated tools for data management, coding, and theory building. Platforms like NVivo, Atlas.ti, MAXQDA, and Dedoose support core functions including transcript importation, hierarchical coding systems, memo writing, and data visualisation. Advanced features encompass automated coding suggestions, sentiment analysis, concept mapping, and team collaboration tools for distributed research teams. These applications particularly excel at managing large or complex datasets, establishing transparent audit trails, and facilitating mixed-methods integration. However, researchers must remain vigilant that software functionalities don't inadvertently drive methodological decisions, recognising that QDAS tools support rather than supplant analytical thinking.</a:t>
            </a:r>
            <a:endParaRPr lang="en-US" sz="1050" dirty="0"/>
          </a:p>
        </p:txBody>
      </p:sp>
      <p:sp>
        <p:nvSpPr>
          <p:cNvPr id="8" name="Text 6"/>
          <p:cNvSpPr/>
          <p:nvPr/>
        </p:nvSpPr>
        <p:spPr>
          <a:xfrm>
            <a:off x="572095" y="5373053"/>
            <a:ext cx="13486209" cy="1105495"/>
          </a:xfrm>
          <a:prstGeom prst="rect">
            <a:avLst/>
          </a:prstGeom>
          <a:noFill/>
          <a:ln/>
        </p:spPr>
        <p:txBody>
          <a:bodyPr wrap="square" lIns="0" tIns="0" rIns="0" bIns="0" rtlCol="0" anchor="t"/>
          <a:lstStyle/>
          <a:p>
            <a:pPr algn="l" indent="0" marL="0">
              <a:lnSpc>
                <a:spcPts val="1700"/>
              </a:lnSpc>
              <a:buNone/>
            </a:pPr>
            <a:r>
              <a:rPr lang="en-US" sz="1050" dirty="0">
                <a:solidFill>
                  <a:srgbClr val="454240"/>
                </a:solidFill>
                <a:latin typeface="DM Sans" pitchFamily="34" charset="0"/>
                <a:ea typeface="DM Sans" pitchFamily="34" charset="-122"/>
                <a:cs typeface="DM Sans" pitchFamily="34" charset="-120"/>
              </a:rPr>
              <a:t>Ensuring rigour and reliability in interview analysis demands systematic attention to methodological integrity. Transparency represents a foundational principle, with researchers explicitly documenting analytical processes, decision points, and evidentiary standards. Methodological procedures that enhance credibility include systematic negative case analysis (actively seeking data contradicting emerging interpretations), member checking (soliciting participant feedback on preliminary findings), and analytical triangulation (employing multiple analytical approaches or analysts examining the same data). For team-based analysis, structured processes for establishing coding consistency—whether through formal intercoder reliability statistics or collaborative coding reconciliation—provide essential quality controls while preserving interpretive depth.</a:t>
            </a:r>
            <a:endParaRPr lang="en-US" sz="1050" dirty="0"/>
          </a:p>
        </p:txBody>
      </p:sp>
      <p:sp>
        <p:nvSpPr>
          <p:cNvPr id="9" name="Text 7"/>
          <p:cNvSpPr/>
          <p:nvPr/>
        </p:nvSpPr>
        <p:spPr>
          <a:xfrm>
            <a:off x="572095" y="6634043"/>
            <a:ext cx="13486209" cy="884396"/>
          </a:xfrm>
          <a:prstGeom prst="rect">
            <a:avLst/>
          </a:prstGeom>
          <a:noFill/>
          <a:ln/>
        </p:spPr>
        <p:txBody>
          <a:bodyPr wrap="square" lIns="0" tIns="0" rIns="0" bIns="0" rtlCol="0" anchor="t"/>
          <a:lstStyle/>
          <a:p>
            <a:pPr algn="l" indent="0" marL="0">
              <a:lnSpc>
                <a:spcPts val="1700"/>
              </a:lnSpc>
              <a:buNone/>
            </a:pPr>
            <a:r>
              <a:rPr lang="en-US" sz="1050" dirty="0">
                <a:solidFill>
                  <a:srgbClr val="454240"/>
                </a:solidFill>
                <a:latin typeface="DM Sans" pitchFamily="34" charset="0"/>
                <a:ea typeface="DM Sans" pitchFamily="34" charset="-122"/>
                <a:cs typeface="DM Sans" pitchFamily="34" charset="-120"/>
              </a:rPr>
              <a:t>Contemporary approaches increasingly recognise reflexivity as integral to rigorous analysis rather than merely procedural. This perspective acknowledges that researchers inevitably bring theoretical sensitivities, personal experiences, and interpretive frameworks to analysis processes. Rather than attempting to eliminate these influences, reflexive analysis explicitly examines how researcher positionality shapes analytical choices and interpretations. Strategies including reflective journaling throughout analysis, transparent positionality statements, and team debriefing sessions help surface assumptions that might otherwise remain unexamined. This reflexive orientation strengthens analytical integrity while acknowledging the inherently interpretive nature of qualitative inquiry.</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72095" y="575072"/>
            <a:ext cx="6729174" cy="506254"/>
          </a:xfrm>
          <a:prstGeom prst="rect">
            <a:avLst/>
          </a:prstGeom>
          <a:noFill/>
          <a:ln/>
        </p:spPr>
        <p:txBody>
          <a:bodyPr wrap="none" lIns="0" tIns="0" rIns="0" bIns="0" rtlCol="0" anchor="t"/>
          <a:lstStyle/>
          <a:p>
            <a:pPr algn="l" indent="0" marL="0">
              <a:lnSpc>
                <a:spcPts val="3950"/>
              </a:lnSpc>
              <a:buNone/>
            </a:pPr>
            <a:r>
              <a:rPr lang="en-US" sz="3150" dirty="0">
                <a:solidFill>
                  <a:srgbClr val="5C4E3D"/>
                </a:solidFill>
                <a:latin typeface="Libre Baskerville" pitchFamily="34" charset="0"/>
                <a:ea typeface="Libre Baskerville" pitchFamily="34" charset="-122"/>
                <a:cs typeface="Libre Baskerville" pitchFamily="34" charset="-120"/>
              </a:rPr>
              <a:t>Observation Methods: Overview</a:t>
            </a:r>
            <a:endParaRPr lang="en-US" sz="3150" dirty="0"/>
          </a:p>
        </p:txBody>
      </p:sp>
      <p:sp>
        <p:nvSpPr>
          <p:cNvPr id="3" name="Text 1"/>
          <p:cNvSpPr/>
          <p:nvPr/>
        </p:nvSpPr>
        <p:spPr>
          <a:xfrm>
            <a:off x="572095" y="1405295"/>
            <a:ext cx="13486209" cy="1295995"/>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Observational methods constitute fundamental approaches to data collection grounded in direct witnessing and systematic recording of phenomena in natural or controlled settings. Unlike self-report methods relying on participants' accounts, observation provides immediate access to behaviours, interactions, and environmental contexts as they naturally unfold. This methodology excels at capturing tacit practices that participants may not articulate in interviews—either because they're taken for granted, socially sensitive, or outside conscious awareness. Observation particularly suits research questions concerning actual practices rather than reported behaviours, contextual influences on action, and interactions within physical or social environments.</a:t>
            </a:r>
            <a:endParaRPr lang="en-US" sz="1250" dirty="0"/>
          </a:p>
        </p:txBody>
      </p:sp>
      <p:sp>
        <p:nvSpPr>
          <p:cNvPr id="4" name="Text 2"/>
          <p:cNvSpPr/>
          <p:nvPr/>
        </p:nvSpPr>
        <p:spPr>
          <a:xfrm>
            <a:off x="572095" y="2883575"/>
            <a:ext cx="13486209" cy="1814393"/>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The participant-observer continuum represents a central methodological dimension in observational research. At one end, non-participant (or "complete observer") approaches position researchers as detached witnesses who minimise their presence and interaction within the observed setting. This stance aims to reduce reactive effects while maintaining analytical distance, though potentially limiting contextual understanding and access to insider perspectives. At the opposite end, complete participant observation involves researchers fully immersing themselves in the setting, often concealing their research role to access authentic behaviour. Between these poles lies participant observation, where researchers openly participate in the setting's activities while maintaining their researcher identity, balancing involvement and detachment to gain both experiential insight and analytical perspective. Each position along this continuum presents distinct ethical and methodological considerations regarding disclosure, relationships with participants, and the balance between insider understanding and analytical distance.</a:t>
            </a:r>
            <a:endParaRPr lang="en-US" sz="1250" dirty="0"/>
          </a:p>
        </p:txBody>
      </p:sp>
      <p:sp>
        <p:nvSpPr>
          <p:cNvPr id="5" name="Text 3"/>
          <p:cNvSpPr/>
          <p:nvPr/>
        </p:nvSpPr>
        <p:spPr>
          <a:xfrm>
            <a:off x="572095" y="4880253"/>
            <a:ext cx="13486209" cy="1295995"/>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Observational methods find particular application in disciplines studying human behaviour in context. In education research, classroom observation captures teaching practices, student engagement, and learning environments through structured protocols like Flanders Interaction Analysis or more naturalistic field notes. Anthropological fieldwork employs extended participant observation within communities to understand cultural practices, social structures, and meaning systems from insider perspectives. Organisational studies utilise observation to examine workplace interactions, decision-making processes, and institutional cultures, often complementing formal interviews with observations of actual practices. Clinical settings increasingly incorporate structured observation to assess patient-provider interactions, treatment fidelity, and clinical environments.</a:t>
            </a:r>
            <a:endParaRPr lang="en-US" sz="1250" dirty="0"/>
          </a:p>
        </p:txBody>
      </p:sp>
      <p:sp>
        <p:nvSpPr>
          <p:cNvPr id="6" name="Text 4"/>
          <p:cNvSpPr/>
          <p:nvPr/>
        </p:nvSpPr>
        <p:spPr>
          <a:xfrm>
            <a:off x="572095" y="6358533"/>
            <a:ext cx="13486209" cy="1295995"/>
          </a:xfrm>
          <a:prstGeom prst="rect">
            <a:avLst/>
          </a:prstGeom>
          <a:noFill/>
          <a:ln/>
        </p:spPr>
        <p:txBody>
          <a:bodyPr wrap="square" lIns="0" tIns="0" rIns="0" bIns="0" rtlCol="0" anchor="t"/>
          <a:lstStyle/>
          <a:p>
            <a:pPr algn="l" indent="0" marL="0">
              <a:lnSpc>
                <a:spcPts val="2000"/>
              </a:lnSpc>
              <a:buNone/>
            </a:pPr>
            <a:r>
              <a:rPr lang="en-US" sz="1250" dirty="0">
                <a:solidFill>
                  <a:srgbClr val="454240"/>
                </a:solidFill>
                <a:latin typeface="DM Sans" pitchFamily="34" charset="0"/>
                <a:ea typeface="DM Sans" pitchFamily="34" charset="-122"/>
                <a:cs typeface="DM Sans" pitchFamily="34" charset="-120"/>
              </a:rPr>
              <a:t>Contemporary observational methods have expanded beyond traditional approaches to incorporate technological innovations. Video ethnography captures rich visual and auditory data for repeated review and microanalysis of interaction details difficult to document in real-time. Wearable cameras offer first-person perspectives that minimise observer effects in sensitive settings. Remote observation through existing surveillance systems or purposefully installed cameras permits extended data collection with minimal researcher presence. These technological approaches generate extraordinarily rich datasets while raising new ethical questions regarding consent, privacy, and data security that researchers must carefully address within ethical frameworks and regulatory requirements.</a:t>
            </a:r>
            <a:endParaRPr lang="en-US" sz="1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72095" y="584121"/>
            <a:ext cx="6214467" cy="385763"/>
          </a:xfrm>
          <a:prstGeom prst="rect">
            <a:avLst/>
          </a:prstGeom>
          <a:noFill/>
          <a:ln/>
        </p:spPr>
        <p:txBody>
          <a:bodyPr wrap="none" lIns="0" tIns="0" rIns="0" bIns="0" rtlCol="0" anchor="t"/>
          <a:lstStyle/>
          <a:p>
            <a:pPr algn="l" indent="0" marL="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Planning and Conducting Observations</a:t>
            </a:r>
            <a:endParaRPr lang="en-US" sz="2400" dirty="0"/>
          </a:p>
        </p:txBody>
      </p:sp>
      <p:sp>
        <p:nvSpPr>
          <p:cNvPr id="3" name="Shape 1"/>
          <p:cNvSpPr/>
          <p:nvPr/>
        </p:nvSpPr>
        <p:spPr>
          <a:xfrm>
            <a:off x="7307580" y="1216700"/>
            <a:ext cx="15240" cy="3444359"/>
          </a:xfrm>
          <a:prstGeom prst="roundRect">
            <a:avLst>
              <a:gd name="adj" fmla="val 340200"/>
            </a:avLst>
          </a:prstGeom>
          <a:solidFill>
            <a:srgbClr val="DDD3BA"/>
          </a:solidFill>
          <a:ln/>
        </p:spPr>
      </p:sp>
      <p:sp>
        <p:nvSpPr>
          <p:cNvPr id="4" name="Shape 2"/>
          <p:cNvSpPr/>
          <p:nvPr/>
        </p:nvSpPr>
        <p:spPr>
          <a:xfrm>
            <a:off x="6821329" y="1486733"/>
            <a:ext cx="370284" cy="15240"/>
          </a:xfrm>
          <a:prstGeom prst="roundRect">
            <a:avLst>
              <a:gd name="adj" fmla="val 340200"/>
            </a:avLst>
          </a:prstGeom>
          <a:solidFill>
            <a:srgbClr val="DDD3BA"/>
          </a:solidFill>
          <a:ln/>
        </p:spPr>
      </p:sp>
      <p:sp>
        <p:nvSpPr>
          <p:cNvPr id="5" name="Shape 3"/>
          <p:cNvSpPr/>
          <p:nvPr/>
        </p:nvSpPr>
        <p:spPr>
          <a:xfrm>
            <a:off x="7176373" y="1355527"/>
            <a:ext cx="277654" cy="277654"/>
          </a:xfrm>
          <a:prstGeom prst="roundRect">
            <a:avLst>
              <a:gd name="adj" fmla="val 18673"/>
            </a:avLst>
          </a:prstGeom>
          <a:solidFill>
            <a:srgbClr val="F7EDD4"/>
          </a:solidFill>
          <a:ln w="7620">
            <a:solidFill>
              <a:srgbClr val="DDD3BA"/>
            </a:solidFill>
            <a:prstDash val="solid"/>
          </a:ln>
        </p:spPr>
      </p:sp>
      <p:pic>
        <p:nvPicPr>
          <p:cNvPr id="6" name="Image 0" descr="preencoded.png">    </p:cNvPr>
          <p:cNvPicPr>
            <a:picLocks noChangeAspect="1"/>
          </p:cNvPicPr>
          <p:nvPr/>
        </p:nvPicPr>
        <p:blipFill>
          <a:blip r:embed="rId1"/>
          <a:stretch>
            <a:fillRect/>
          </a:stretch>
        </p:blipFill>
        <p:spPr>
          <a:xfrm>
            <a:off x="7222629" y="1378625"/>
            <a:ext cx="185142" cy="231458"/>
          </a:xfrm>
          <a:prstGeom prst="rect">
            <a:avLst/>
          </a:prstGeom>
        </p:spPr>
      </p:pic>
      <p:sp>
        <p:nvSpPr>
          <p:cNvPr id="7" name="Text 4"/>
          <p:cNvSpPr/>
          <p:nvPr/>
        </p:nvSpPr>
        <p:spPr>
          <a:xfrm>
            <a:off x="3122176" y="1340048"/>
            <a:ext cx="3575804" cy="192881"/>
          </a:xfrm>
          <a:prstGeom prst="rect">
            <a:avLst/>
          </a:prstGeom>
          <a:noFill/>
          <a:ln/>
        </p:spPr>
        <p:txBody>
          <a:bodyPr wrap="none" lIns="0" tIns="0" rIns="0" bIns="0" rtlCol="0" anchor="t"/>
          <a:lstStyle/>
          <a:p>
            <a:pPr algn="r"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Determining Observation Focus and Strategy</a:t>
            </a:r>
            <a:endParaRPr lang="en-US" sz="1200" dirty="0"/>
          </a:p>
        </p:txBody>
      </p:sp>
      <p:sp>
        <p:nvSpPr>
          <p:cNvPr id="8" name="Text 5"/>
          <p:cNvSpPr/>
          <p:nvPr/>
        </p:nvSpPr>
        <p:spPr>
          <a:xfrm>
            <a:off x="572095" y="1606987"/>
            <a:ext cx="6125885" cy="790099"/>
          </a:xfrm>
          <a:prstGeom prst="rect">
            <a:avLst/>
          </a:prstGeom>
          <a:noFill/>
          <a:ln/>
        </p:spPr>
        <p:txBody>
          <a:bodyPr wrap="square" lIns="0" tIns="0" rIns="0" bIns="0" rtlCol="0" anchor="t"/>
          <a:lstStyle/>
          <a:p>
            <a:pPr algn="r" indent="0" marL="0">
              <a:lnSpc>
                <a:spcPts val="1550"/>
              </a:lnSpc>
              <a:buNone/>
            </a:pPr>
            <a:r>
              <a:rPr lang="en-US" sz="950" dirty="0">
                <a:solidFill>
                  <a:srgbClr val="454240"/>
                </a:solidFill>
                <a:latin typeface="DM Sans" pitchFamily="34" charset="0"/>
                <a:ea typeface="DM Sans" pitchFamily="34" charset="-122"/>
                <a:cs typeface="DM Sans" pitchFamily="34" charset="-120"/>
              </a:rPr>
              <a:t>Begin by clarifying your specific observational goals and theoretical framework. Define whether you'll conduct structured observation with predetermined categories or naturalistic observation recording events as they unfold. Consider time sampling (observing at predetermined intervals) versus event sampling (recording each occurrence of target phenomena) based on your research questions.</a:t>
            </a:r>
            <a:endParaRPr lang="en-US" sz="950" dirty="0"/>
          </a:p>
        </p:txBody>
      </p:sp>
      <p:sp>
        <p:nvSpPr>
          <p:cNvPr id="9" name="Shape 6"/>
          <p:cNvSpPr/>
          <p:nvPr/>
        </p:nvSpPr>
        <p:spPr>
          <a:xfrm>
            <a:off x="7438787" y="2103834"/>
            <a:ext cx="370284" cy="15240"/>
          </a:xfrm>
          <a:prstGeom prst="roundRect">
            <a:avLst>
              <a:gd name="adj" fmla="val 340200"/>
            </a:avLst>
          </a:prstGeom>
          <a:solidFill>
            <a:srgbClr val="DDD3BA"/>
          </a:solidFill>
          <a:ln/>
        </p:spPr>
      </p:sp>
      <p:sp>
        <p:nvSpPr>
          <p:cNvPr id="10" name="Shape 7"/>
          <p:cNvSpPr/>
          <p:nvPr/>
        </p:nvSpPr>
        <p:spPr>
          <a:xfrm>
            <a:off x="7176373" y="1972628"/>
            <a:ext cx="277654" cy="277654"/>
          </a:xfrm>
          <a:prstGeom prst="roundRect">
            <a:avLst>
              <a:gd name="adj" fmla="val 18673"/>
            </a:avLst>
          </a:prstGeom>
          <a:solidFill>
            <a:srgbClr val="F7EDD4"/>
          </a:solidFill>
          <a:ln w="7620">
            <a:solidFill>
              <a:srgbClr val="DDD3BA"/>
            </a:solidFill>
            <a:prstDash val="solid"/>
          </a:ln>
        </p:spPr>
      </p:sp>
      <p:pic>
        <p:nvPicPr>
          <p:cNvPr id="11" name="Image 1" descr="preencoded.png">    </p:cNvPr>
          <p:cNvPicPr>
            <a:picLocks noChangeAspect="1"/>
          </p:cNvPicPr>
          <p:nvPr/>
        </p:nvPicPr>
        <p:blipFill>
          <a:blip r:embed="rId2"/>
          <a:stretch>
            <a:fillRect/>
          </a:stretch>
        </p:blipFill>
        <p:spPr>
          <a:xfrm>
            <a:off x="7222629" y="1995726"/>
            <a:ext cx="185142" cy="231458"/>
          </a:xfrm>
          <a:prstGeom prst="rect">
            <a:avLst/>
          </a:prstGeom>
        </p:spPr>
      </p:pic>
      <p:sp>
        <p:nvSpPr>
          <p:cNvPr id="12" name="Text 8"/>
          <p:cNvSpPr/>
          <p:nvPr/>
        </p:nvSpPr>
        <p:spPr>
          <a:xfrm>
            <a:off x="7932420" y="1957149"/>
            <a:ext cx="2526625"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Gaining and Maintaining Access</a:t>
            </a:r>
            <a:endParaRPr lang="en-US" sz="1200" dirty="0"/>
          </a:p>
        </p:txBody>
      </p:sp>
      <p:sp>
        <p:nvSpPr>
          <p:cNvPr id="13" name="Text 9"/>
          <p:cNvSpPr/>
          <p:nvPr/>
        </p:nvSpPr>
        <p:spPr>
          <a:xfrm>
            <a:off x="7932420" y="2224087"/>
            <a:ext cx="6125885"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Negotiate entry with gatekeepers through formal channels (ethics approval, organisational permission) and informal relationships. Be transparent about research purposes while addressing concerns about disruption or evaluation. Build trust progressively through consistent presence, respect for local norms, and demonstrated confidentiality.</a:t>
            </a:r>
            <a:endParaRPr lang="en-US" sz="950" dirty="0"/>
          </a:p>
        </p:txBody>
      </p:sp>
      <p:sp>
        <p:nvSpPr>
          <p:cNvPr id="14" name="Shape 10"/>
          <p:cNvSpPr/>
          <p:nvPr/>
        </p:nvSpPr>
        <p:spPr>
          <a:xfrm>
            <a:off x="6821329" y="2913817"/>
            <a:ext cx="370284" cy="15240"/>
          </a:xfrm>
          <a:prstGeom prst="roundRect">
            <a:avLst>
              <a:gd name="adj" fmla="val 340200"/>
            </a:avLst>
          </a:prstGeom>
          <a:solidFill>
            <a:srgbClr val="DDD3BA"/>
          </a:solidFill>
          <a:ln/>
        </p:spPr>
      </p:sp>
      <p:sp>
        <p:nvSpPr>
          <p:cNvPr id="15" name="Shape 11"/>
          <p:cNvSpPr/>
          <p:nvPr/>
        </p:nvSpPr>
        <p:spPr>
          <a:xfrm>
            <a:off x="7176373" y="2782610"/>
            <a:ext cx="277654" cy="277654"/>
          </a:xfrm>
          <a:prstGeom prst="roundRect">
            <a:avLst>
              <a:gd name="adj" fmla="val 18673"/>
            </a:avLst>
          </a:prstGeom>
          <a:solidFill>
            <a:srgbClr val="F7EDD4"/>
          </a:solidFill>
          <a:ln w="7620">
            <a:solidFill>
              <a:srgbClr val="DDD3BA"/>
            </a:solidFill>
            <a:prstDash val="solid"/>
          </a:ln>
        </p:spPr>
      </p:sp>
      <p:pic>
        <p:nvPicPr>
          <p:cNvPr id="16" name="Image 2" descr="preencoded.png">    </p:cNvPr>
          <p:cNvPicPr>
            <a:picLocks noChangeAspect="1"/>
          </p:cNvPicPr>
          <p:nvPr/>
        </p:nvPicPr>
        <p:blipFill>
          <a:blip r:embed="rId3"/>
          <a:stretch>
            <a:fillRect/>
          </a:stretch>
        </p:blipFill>
        <p:spPr>
          <a:xfrm>
            <a:off x="7222629" y="2805708"/>
            <a:ext cx="185142" cy="231458"/>
          </a:xfrm>
          <a:prstGeom prst="rect">
            <a:avLst/>
          </a:prstGeom>
        </p:spPr>
      </p:pic>
      <p:sp>
        <p:nvSpPr>
          <p:cNvPr id="17" name="Text 12"/>
          <p:cNvSpPr/>
          <p:nvPr/>
        </p:nvSpPr>
        <p:spPr>
          <a:xfrm>
            <a:off x="3762256" y="2767132"/>
            <a:ext cx="2935724" cy="192881"/>
          </a:xfrm>
          <a:prstGeom prst="rect">
            <a:avLst/>
          </a:prstGeom>
          <a:noFill/>
          <a:ln/>
        </p:spPr>
        <p:txBody>
          <a:bodyPr wrap="none" lIns="0" tIns="0" rIns="0" bIns="0" rtlCol="0" anchor="t"/>
          <a:lstStyle/>
          <a:p>
            <a:pPr algn="r"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Developing Observation Instruments</a:t>
            </a:r>
            <a:endParaRPr lang="en-US" sz="1200" dirty="0"/>
          </a:p>
        </p:txBody>
      </p:sp>
      <p:sp>
        <p:nvSpPr>
          <p:cNvPr id="18" name="Text 13"/>
          <p:cNvSpPr/>
          <p:nvPr/>
        </p:nvSpPr>
        <p:spPr>
          <a:xfrm>
            <a:off x="572095" y="3034070"/>
            <a:ext cx="6125885" cy="790099"/>
          </a:xfrm>
          <a:prstGeom prst="rect">
            <a:avLst/>
          </a:prstGeom>
          <a:noFill/>
          <a:ln/>
        </p:spPr>
        <p:txBody>
          <a:bodyPr wrap="square" lIns="0" tIns="0" rIns="0" bIns="0" rtlCol="0" anchor="t"/>
          <a:lstStyle/>
          <a:p>
            <a:pPr algn="r" indent="0" marL="0">
              <a:lnSpc>
                <a:spcPts val="1550"/>
              </a:lnSpc>
              <a:buNone/>
            </a:pPr>
            <a:r>
              <a:rPr lang="en-US" sz="950" dirty="0">
                <a:solidFill>
                  <a:srgbClr val="454240"/>
                </a:solidFill>
                <a:latin typeface="DM Sans" pitchFamily="34" charset="0"/>
                <a:ea typeface="DM Sans" pitchFamily="34" charset="-122"/>
                <a:cs typeface="DM Sans" pitchFamily="34" charset="-120"/>
              </a:rPr>
              <a:t>Create appropriate documentation tools matching your methodology. Structured observation requires systematic checklists, rating scales, or category systems with clear operational definitions. Naturalistic observation utilises field note templates balancing prestructured sections with open documentation space. Test instruments in preliminary observations to ensure usability under field conditions.</a:t>
            </a:r>
            <a:endParaRPr lang="en-US" sz="950" dirty="0"/>
          </a:p>
        </p:txBody>
      </p:sp>
      <p:sp>
        <p:nvSpPr>
          <p:cNvPr id="19" name="Shape 14"/>
          <p:cNvSpPr/>
          <p:nvPr/>
        </p:nvSpPr>
        <p:spPr>
          <a:xfrm>
            <a:off x="7438787" y="3627358"/>
            <a:ext cx="370284" cy="15240"/>
          </a:xfrm>
          <a:prstGeom prst="roundRect">
            <a:avLst>
              <a:gd name="adj" fmla="val 340200"/>
            </a:avLst>
          </a:prstGeom>
          <a:solidFill>
            <a:srgbClr val="DDD3BA"/>
          </a:solidFill>
          <a:ln/>
        </p:spPr>
      </p:sp>
      <p:sp>
        <p:nvSpPr>
          <p:cNvPr id="20" name="Shape 15"/>
          <p:cNvSpPr/>
          <p:nvPr/>
        </p:nvSpPr>
        <p:spPr>
          <a:xfrm>
            <a:off x="7176373" y="3496151"/>
            <a:ext cx="277654" cy="277654"/>
          </a:xfrm>
          <a:prstGeom prst="roundRect">
            <a:avLst>
              <a:gd name="adj" fmla="val 18673"/>
            </a:avLst>
          </a:prstGeom>
          <a:solidFill>
            <a:srgbClr val="F7EDD4"/>
          </a:solidFill>
          <a:ln w="7620">
            <a:solidFill>
              <a:srgbClr val="DDD3BA"/>
            </a:solidFill>
            <a:prstDash val="solid"/>
          </a:ln>
        </p:spPr>
      </p:sp>
      <p:pic>
        <p:nvPicPr>
          <p:cNvPr id="21" name="Image 3" descr="preencoded.png">    </p:cNvPr>
          <p:cNvPicPr>
            <a:picLocks noChangeAspect="1"/>
          </p:cNvPicPr>
          <p:nvPr/>
        </p:nvPicPr>
        <p:blipFill>
          <a:blip r:embed="rId4"/>
          <a:stretch>
            <a:fillRect/>
          </a:stretch>
        </p:blipFill>
        <p:spPr>
          <a:xfrm>
            <a:off x="7222629" y="3519249"/>
            <a:ext cx="185142" cy="231458"/>
          </a:xfrm>
          <a:prstGeom prst="rect">
            <a:avLst/>
          </a:prstGeom>
        </p:spPr>
      </p:pic>
      <p:sp>
        <p:nvSpPr>
          <p:cNvPr id="22" name="Text 16"/>
          <p:cNvSpPr/>
          <p:nvPr/>
        </p:nvSpPr>
        <p:spPr>
          <a:xfrm>
            <a:off x="7932420" y="3480673"/>
            <a:ext cx="3035379"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Managing Field Relations and Position</a:t>
            </a:r>
            <a:endParaRPr lang="en-US" sz="1200" dirty="0"/>
          </a:p>
        </p:txBody>
      </p:sp>
      <p:sp>
        <p:nvSpPr>
          <p:cNvPr id="23" name="Text 17"/>
          <p:cNvSpPr/>
          <p:nvPr/>
        </p:nvSpPr>
        <p:spPr>
          <a:xfrm>
            <a:off x="7932420" y="3747611"/>
            <a:ext cx="6125885"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Establish appropriate researcher role and relationships within the setting. Consider how your personal characteristics and behaviour influence the observed environment. Develop strategies for navigating challenging situations like requests for intervention or confidential disclosures. Regularly reflect on how your presence may be affecting the phenomena you're studying.</a:t>
            </a:r>
            <a:endParaRPr lang="en-US" sz="950" dirty="0"/>
          </a:p>
        </p:txBody>
      </p:sp>
      <p:sp>
        <p:nvSpPr>
          <p:cNvPr id="24" name="Text 18"/>
          <p:cNvSpPr/>
          <p:nvPr/>
        </p:nvSpPr>
        <p:spPr>
          <a:xfrm>
            <a:off x="572095" y="4799886"/>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Developing robust observation checklists and protocols requires balancing comprehensiveness with practical utility under field conditions. For structured approaches, begin with clear operational definitions specifying precisely what behaviours or conditions constitute each observational category. Ensure mutual exclusivity between categories where appropriate, preventing ambiguous classification. Consider appropriate measurement scales—binary presence/absence indicators, frequency counts, duration measures, or qualitative ratings—based on research questions and practical constraints. Physical checklist design should facilitate rapid, unobtrusive recording through logical layout, adequate writing space, and durability for field conditions. For technology-mediated observation, electronic forms on tablets or smartphones can streamline data capture while reducing conspicuousness.</a:t>
            </a:r>
            <a:endParaRPr lang="en-US" sz="950" dirty="0"/>
          </a:p>
        </p:txBody>
      </p:sp>
      <p:sp>
        <p:nvSpPr>
          <p:cNvPr id="25" name="Text 19"/>
          <p:cNvSpPr/>
          <p:nvPr/>
        </p:nvSpPr>
        <p:spPr>
          <a:xfrm>
            <a:off x="572095" y="5728811"/>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Minimising observer effect—the phenomenon where participants modify behaviour due to awareness of being observed—remains a persistent challenge in observational research. Habituation strategies involve maintaining consistent presence in the setting before formal data collection begins, allowing participants to acclimate to the observer's presence and gradually return to typical behaviour patterns. Minimising obtrusiveness through inconspicuous positioning, neutral attire, and discreet recording practices reduces observer salience. Technological approaches including one-way mirrors, remote video, or unobtrusive wearable devices offer alternatives when physical observer presence would significantly alter behaviour. Regardless of specific techniques, researchers should realistically assess rather than ignore potential reactivity effects, explicitly addressing them in methodological discussions.</a:t>
            </a:r>
            <a:endParaRPr lang="en-US" sz="950" dirty="0"/>
          </a:p>
        </p:txBody>
      </p:sp>
      <p:sp>
        <p:nvSpPr>
          <p:cNvPr id="26" name="Text 20"/>
          <p:cNvSpPr/>
          <p:nvPr/>
        </p:nvSpPr>
        <p:spPr>
          <a:xfrm>
            <a:off x="572095" y="6657737"/>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Effective field notes represent the foundational documentation in observational research, requiring systematic approaches to capture complex phenomena. Jotted notes—brief phrases, key terms, or quick sketches recorded during observation—provide memory triggers for later expansion. These condensed records should be elaborated into comprehensive field notes as soon as possible after observation, ideally within 24 hours to minimise recall degradation. Comprehensive notes typically distinguish descriptive observations (detailed, concrete accounts of observed events with minimal interpretation) from reflective notes (analytical thoughts, methodological issues, and personal reactions). Contemporary practice increasingly incorporates multimedia documentation—photographs, audio recordings, videos, maps, or collected artifacts—that complement written notes with rich contextual data. Digital tools including specialised fieldnote applications support structured documentation while facilitating integration of multimedia elements and immediate secure backup.</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72095" y="763786"/>
            <a:ext cx="5610344" cy="462558"/>
          </a:xfrm>
          <a:prstGeom prst="rect">
            <a:avLst/>
          </a:prstGeom>
          <a:noFill/>
          <a:ln/>
        </p:spPr>
        <p:txBody>
          <a:bodyPr wrap="none" lIns="0" tIns="0" rIns="0" bIns="0" rtlCol="0" anchor="t"/>
          <a:lstStyle/>
          <a:p>
            <a:pPr algn="l" indent="0" marL="0">
              <a:lnSpc>
                <a:spcPts val="3600"/>
              </a:lnSpc>
              <a:buNone/>
            </a:pPr>
            <a:r>
              <a:rPr lang="en-US" sz="2900" dirty="0">
                <a:solidFill>
                  <a:srgbClr val="5C4E3D"/>
                </a:solidFill>
                <a:latin typeface="Libre Baskerville" pitchFamily="34" charset="0"/>
                <a:ea typeface="Libre Baskerville" pitchFamily="34" charset="-122"/>
                <a:cs typeface="Libre Baskerville" pitchFamily="34" charset="-120"/>
              </a:rPr>
              <a:t>Analysing Observational Data</a:t>
            </a:r>
            <a:endParaRPr lang="en-US" sz="2900" dirty="0"/>
          </a:p>
        </p:txBody>
      </p:sp>
      <p:sp>
        <p:nvSpPr>
          <p:cNvPr id="3" name="Text 1"/>
          <p:cNvSpPr/>
          <p:nvPr/>
        </p:nvSpPr>
        <p:spPr>
          <a:xfrm>
            <a:off x="572095" y="1522333"/>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Systematic coding frameworks transform raw observational data into structured formats amenable to pattern identification and, when appropriate, statistical analysis. For quantitative observational studies, coding typically involves applying predetermined categorical schemes to observed events, generating frequency counts, durations, or ratings that can be analysed through statistical methods. These structured approaches, exemplified by systems like the Classroom Assessment Scoring System (CLASS) or Behavioral Observation Research Interactive Software (BORIS), provide standardised metrics for comparing across observations or sites. Qualitative coding of observational data, conversely, employs more inductive approaches—beginning with open coding that identifies conceptual categories emerging from field notes before progressing to focused coding that refines and connects these categories. This iterative process, moving between data and developing analytical frameworks, aligns with grounded theory principles of constant comparison and theoretical sensitivity.</a:t>
            </a:r>
            <a:endParaRPr lang="en-US" sz="1150" dirty="0"/>
          </a:p>
        </p:txBody>
      </p:sp>
      <p:sp>
        <p:nvSpPr>
          <p:cNvPr id="4" name="Text 2"/>
          <p:cNvSpPr/>
          <p:nvPr/>
        </p:nvSpPr>
        <p:spPr>
          <a:xfrm>
            <a:off x="572095" y="3108960"/>
            <a:ext cx="13486209" cy="1183481"/>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Sequential analysis represents a particularly valuable approach for observational datasets capturing interactive processes over time. Unlike aggregative methods that summarise overall frequencies, sequential approaches examine how behaviours unfold in temporal sequence—revealing patterns, transitions, and contingent relationships. For example, lag sequential analysis identifies statistically significant transitions between behavioural states, while event sequence analysis maps complete interaction sequences to identify recurring patterns. These methods prove especially valuable for studying dynamic phenomena like classroom interactions, clinical consultations, or team decision-making processes. Contemporary software tools including GSEQ (Generalized Sequential Querier) and Theme facilitate sophisticated sequence detection while accommodating real-world complexities like incomplete data or multiple concurrent behavioural streams.</a:t>
            </a:r>
            <a:endParaRPr lang="en-US" sz="1150" dirty="0"/>
          </a:p>
        </p:txBody>
      </p:sp>
      <p:sp>
        <p:nvSpPr>
          <p:cNvPr id="5" name="Text 3"/>
          <p:cNvSpPr/>
          <p:nvPr/>
        </p:nvSpPr>
        <p:spPr>
          <a:xfrm>
            <a:off x="572095" y="4458891"/>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Structured observation in educational assessment exemplifies sophisticated observational methodology in applied contexts. Systems like Danielson's Framework for Teaching or the International Comparative Analysis of Learning and Teaching (ICALT) provide comprehensive observational protocols for evaluating teaching quality across multiple dimensions. These frameworks typically structure observation around specific domains (e.g., classroom environment, instructional strategies, professional behaviours) with clearly defined indicators and behavioural anchors calibrating quality judgments. High-stakes applications demand rigorous observer training—often including video exemplars, practice coding sessions, and formal reliability assessment—to ensure consistent application. Contemporary implementation increasingly incorporates technological support through tablet-based forms with embedded guidance, automatic calculation of summary metrics, and immediate feedback generation.</a:t>
            </a:r>
            <a:endParaRPr lang="en-US" sz="1150" dirty="0"/>
          </a:p>
        </p:txBody>
      </p:sp>
      <p:sp>
        <p:nvSpPr>
          <p:cNvPr id="6" name="Text 4"/>
          <p:cNvSpPr/>
          <p:nvPr/>
        </p:nvSpPr>
        <p:spPr>
          <a:xfrm>
            <a:off x="572095" y="6045518"/>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Integration of observational data with other sources represents an increasingly common analytical strategy that contextualises observed behaviours within broader frameworks. Mixed-methods designs might triangulate structured observational metrics with interview data capturing participants' perspectives on the same events, revealing convergence or divergence between observed actions and subjective accounts. Multimodal approaches combine observational data with physiological measures (e.g., heart rate variability, skin conductance, eye tracking) to connect visible behaviours with internal states. Longitudinal designs incorporating repeated observations over time can identify developmental trajectories or intervention effects through growth curve modeling or time series analysis. These integrative approaches recognise that observations, while powerfully direct, capture only visible aspects of human experience and benefit from complementary methods addressing internal states, historical context, or longitudinal development.</a:t>
            </a:r>
            <a:endParaRPr lang="en-US" sz="11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72095" y="882372"/>
            <a:ext cx="5855375" cy="409337"/>
          </a:xfrm>
          <a:prstGeom prst="rect">
            <a:avLst/>
          </a:prstGeom>
          <a:noFill/>
          <a:ln/>
        </p:spPr>
        <p:txBody>
          <a:bodyPr wrap="none" lIns="0" tIns="0" rIns="0" bIns="0" rtlCol="0" anchor="t"/>
          <a:lstStyle/>
          <a:p>
            <a:pPr algn="l" indent="0" marL="0">
              <a:lnSpc>
                <a:spcPts val="3200"/>
              </a:lnSpc>
              <a:buNone/>
            </a:pPr>
            <a:r>
              <a:rPr lang="en-US" sz="2550" dirty="0">
                <a:solidFill>
                  <a:srgbClr val="5C4E3D"/>
                </a:solidFill>
                <a:latin typeface="Libre Baskerville" pitchFamily="34" charset="0"/>
                <a:ea typeface="Libre Baskerville" pitchFamily="34" charset="-122"/>
                <a:cs typeface="Libre Baskerville" pitchFamily="34" charset="-120"/>
              </a:rPr>
              <a:t>Analysing Documents and Content</a:t>
            </a:r>
            <a:endParaRPr lang="en-US" sz="2550" dirty="0"/>
          </a:p>
        </p:txBody>
      </p:sp>
      <p:pic>
        <p:nvPicPr>
          <p:cNvPr id="3" name="Image 0" descr="preencoded.png">    </p:cNvPr>
          <p:cNvPicPr>
            <a:picLocks noChangeAspect="1"/>
          </p:cNvPicPr>
          <p:nvPr/>
        </p:nvPicPr>
        <p:blipFill>
          <a:blip r:embed="rId1"/>
          <a:stretch>
            <a:fillRect/>
          </a:stretch>
        </p:blipFill>
        <p:spPr>
          <a:xfrm>
            <a:off x="572095" y="1553647"/>
            <a:ext cx="327422" cy="327422"/>
          </a:xfrm>
          <a:prstGeom prst="rect">
            <a:avLst/>
          </a:prstGeom>
        </p:spPr>
      </p:pic>
      <p:sp>
        <p:nvSpPr>
          <p:cNvPr id="4" name="Text 1"/>
          <p:cNvSpPr/>
          <p:nvPr/>
        </p:nvSpPr>
        <p:spPr>
          <a:xfrm>
            <a:off x="572095" y="2012037"/>
            <a:ext cx="1637348" cy="204549"/>
          </a:xfrm>
          <a:prstGeom prst="rect">
            <a:avLst/>
          </a:prstGeom>
          <a:noFill/>
          <a:ln/>
        </p:spPr>
        <p:txBody>
          <a:bodyPr wrap="none" lIns="0" tIns="0" rIns="0" bIns="0" rtlCol="0" anchor="t"/>
          <a:lstStyle/>
          <a:p>
            <a:pPr algn="l" indent="0" marL="0">
              <a:lnSpc>
                <a:spcPts val="1600"/>
              </a:lnSpc>
              <a:buNone/>
            </a:pPr>
            <a:r>
              <a:rPr lang="en-US" sz="1250" dirty="0">
                <a:solidFill>
                  <a:srgbClr val="454240"/>
                </a:solidFill>
                <a:latin typeface="Libre Baskerville" pitchFamily="34" charset="0"/>
                <a:ea typeface="Libre Baskerville" pitchFamily="34" charset="-122"/>
                <a:cs typeface="Libre Baskerville" pitchFamily="34" charset="-120"/>
              </a:rPr>
              <a:t>Policy Documents</a:t>
            </a:r>
            <a:endParaRPr lang="en-US" sz="1250" dirty="0"/>
          </a:p>
        </p:txBody>
      </p:sp>
      <p:sp>
        <p:nvSpPr>
          <p:cNvPr id="5" name="Text 2"/>
          <p:cNvSpPr/>
          <p:nvPr/>
        </p:nvSpPr>
        <p:spPr>
          <a:xfrm>
            <a:off x="572095" y="2295168"/>
            <a:ext cx="3224213" cy="146685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Governmental and organisational policies provide formal articulations of institutional positions, priorities, and regulatory frameworks. Analysis examines explicit content alongside implicit assumptions, silences, and contradictions, often tracing how policies translate abstract principles into operational guidelines.</a:t>
            </a:r>
            <a:endParaRPr lang="en-US" sz="1000" dirty="0"/>
          </a:p>
        </p:txBody>
      </p:sp>
      <p:pic>
        <p:nvPicPr>
          <p:cNvPr id="6" name="Image 1" descr="preencoded.png">    </p:cNvPr>
          <p:cNvPicPr>
            <a:picLocks noChangeAspect="1"/>
          </p:cNvPicPr>
          <p:nvPr/>
        </p:nvPicPr>
        <p:blipFill>
          <a:blip r:embed="rId2"/>
          <a:stretch>
            <a:fillRect/>
          </a:stretch>
        </p:blipFill>
        <p:spPr>
          <a:xfrm>
            <a:off x="3992761" y="1553647"/>
            <a:ext cx="327422" cy="327422"/>
          </a:xfrm>
          <a:prstGeom prst="rect">
            <a:avLst/>
          </a:prstGeom>
        </p:spPr>
      </p:pic>
      <p:sp>
        <p:nvSpPr>
          <p:cNvPr id="7" name="Text 3"/>
          <p:cNvSpPr/>
          <p:nvPr/>
        </p:nvSpPr>
        <p:spPr>
          <a:xfrm>
            <a:off x="3992761" y="2012037"/>
            <a:ext cx="1936671" cy="204549"/>
          </a:xfrm>
          <a:prstGeom prst="rect">
            <a:avLst/>
          </a:prstGeom>
          <a:noFill/>
          <a:ln/>
        </p:spPr>
        <p:txBody>
          <a:bodyPr wrap="none" lIns="0" tIns="0" rIns="0" bIns="0" rtlCol="0" anchor="t"/>
          <a:lstStyle/>
          <a:p>
            <a:pPr algn="l" indent="0" marL="0">
              <a:lnSpc>
                <a:spcPts val="1600"/>
              </a:lnSpc>
              <a:buNone/>
            </a:pPr>
            <a:r>
              <a:rPr lang="en-US" sz="1250" dirty="0">
                <a:solidFill>
                  <a:srgbClr val="454240"/>
                </a:solidFill>
                <a:latin typeface="Libre Baskerville" pitchFamily="34" charset="0"/>
                <a:ea typeface="Libre Baskerville" pitchFamily="34" charset="-122"/>
                <a:cs typeface="Libre Baskerville" pitchFamily="34" charset="-120"/>
              </a:rPr>
              <a:t>Organisational Reports</a:t>
            </a:r>
            <a:endParaRPr lang="en-US" sz="1250" dirty="0"/>
          </a:p>
        </p:txBody>
      </p:sp>
      <p:sp>
        <p:nvSpPr>
          <p:cNvPr id="8" name="Text 4"/>
          <p:cNvSpPr/>
          <p:nvPr/>
        </p:nvSpPr>
        <p:spPr>
          <a:xfrm>
            <a:off x="3992761" y="2295168"/>
            <a:ext cx="3224213" cy="125730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Annual reports, strategic plans, and evaluation documents offer insights into organisational self-presentation, priorities, and performance metrics. Critical analysis examines both substantive content and rhetorical framing, including visual elements and stakeholder representation.</a:t>
            </a:r>
            <a:endParaRPr lang="en-US" sz="1000" dirty="0"/>
          </a:p>
        </p:txBody>
      </p:sp>
      <p:pic>
        <p:nvPicPr>
          <p:cNvPr id="9" name="Image 2" descr="preencoded.png">    </p:cNvPr>
          <p:cNvPicPr>
            <a:picLocks noChangeAspect="1"/>
          </p:cNvPicPr>
          <p:nvPr/>
        </p:nvPicPr>
        <p:blipFill>
          <a:blip r:embed="rId3"/>
          <a:stretch>
            <a:fillRect/>
          </a:stretch>
        </p:blipFill>
        <p:spPr>
          <a:xfrm>
            <a:off x="7413427" y="1553647"/>
            <a:ext cx="327422" cy="327422"/>
          </a:xfrm>
          <a:prstGeom prst="rect">
            <a:avLst/>
          </a:prstGeom>
        </p:spPr>
      </p:pic>
      <p:sp>
        <p:nvSpPr>
          <p:cNvPr id="10" name="Text 5"/>
          <p:cNvSpPr/>
          <p:nvPr/>
        </p:nvSpPr>
        <p:spPr>
          <a:xfrm>
            <a:off x="7413427" y="2012037"/>
            <a:ext cx="1637348" cy="204549"/>
          </a:xfrm>
          <a:prstGeom prst="rect">
            <a:avLst/>
          </a:prstGeom>
          <a:noFill/>
          <a:ln/>
        </p:spPr>
        <p:txBody>
          <a:bodyPr wrap="none" lIns="0" tIns="0" rIns="0" bIns="0" rtlCol="0" anchor="t"/>
          <a:lstStyle/>
          <a:p>
            <a:pPr algn="l" indent="0" marL="0">
              <a:lnSpc>
                <a:spcPts val="1600"/>
              </a:lnSpc>
              <a:buNone/>
            </a:pPr>
            <a:r>
              <a:rPr lang="en-US" sz="1250" dirty="0">
                <a:solidFill>
                  <a:srgbClr val="454240"/>
                </a:solidFill>
                <a:latin typeface="Libre Baskerville" pitchFamily="34" charset="0"/>
                <a:ea typeface="Libre Baskerville" pitchFamily="34" charset="-122"/>
                <a:cs typeface="Libre Baskerville" pitchFamily="34" charset="-120"/>
              </a:rPr>
              <a:t>Media Content</a:t>
            </a:r>
            <a:endParaRPr lang="en-US" sz="1250" dirty="0"/>
          </a:p>
        </p:txBody>
      </p:sp>
      <p:sp>
        <p:nvSpPr>
          <p:cNvPr id="11" name="Text 6"/>
          <p:cNvSpPr/>
          <p:nvPr/>
        </p:nvSpPr>
        <p:spPr>
          <a:xfrm>
            <a:off x="7413427" y="2295168"/>
            <a:ext cx="3224213" cy="125730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News articles, broadcasts, and social media provide perspectives on public discourse and representation. Analysis may examine framing, source selection, narrative structure, and visual imagery to understand how media constructs social reality around specific issues.</a:t>
            </a:r>
            <a:endParaRPr lang="en-US" sz="1000" dirty="0"/>
          </a:p>
        </p:txBody>
      </p:sp>
      <p:pic>
        <p:nvPicPr>
          <p:cNvPr id="12" name="Image 3" descr="preencoded.png">    </p:cNvPr>
          <p:cNvPicPr>
            <a:picLocks noChangeAspect="1"/>
          </p:cNvPicPr>
          <p:nvPr/>
        </p:nvPicPr>
        <p:blipFill>
          <a:blip r:embed="rId4"/>
          <a:stretch>
            <a:fillRect/>
          </a:stretch>
        </p:blipFill>
        <p:spPr>
          <a:xfrm>
            <a:off x="10834092" y="1553647"/>
            <a:ext cx="327422" cy="327422"/>
          </a:xfrm>
          <a:prstGeom prst="rect">
            <a:avLst/>
          </a:prstGeom>
        </p:spPr>
      </p:pic>
      <p:sp>
        <p:nvSpPr>
          <p:cNvPr id="13" name="Text 7"/>
          <p:cNvSpPr/>
          <p:nvPr/>
        </p:nvSpPr>
        <p:spPr>
          <a:xfrm>
            <a:off x="10834092" y="2012037"/>
            <a:ext cx="1731050" cy="204549"/>
          </a:xfrm>
          <a:prstGeom prst="rect">
            <a:avLst/>
          </a:prstGeom>
          <a:noFill/>
          <a:ln/>
        </p:spPr>
        <p:txBody>
          <a:bodyPr wrap="none" lIns="0" tIns="0" rIns="0" bIns="0" rtlCol="0" anchor="t"/>
          <a:lstStyle/>
          <a:p>
            <a:pPr algn="l" indent="0" marL="0">
              <a:lnSpc>
                <a:spcPts val="1600"/>
              </a:lnSpc>
              <a:buNone/>
            </a:pPr>
            <a:r>
              <a:rPr lang="en-US" sz="1250" dirty="0">
                <a:solidFill>
                  <a:srgbClr val="454240"/>
                </a:solidFill>
                <a:latin typeface="Libre Baskerville" pitchFamily="34" charset="0"/>
                <a:ea typeface="Libre Baskerville" pitchFamily="34" charset="-122"/>
                <a:cs typeface="Libre Baskerville" pitchFamily="34" charset="-120"/>
              </a:rPr>
              <a:t>Personal Documents</a:t>
            </a:r>
            <a:endParaRPr lang="en-US" sz="1250" dirty="0"/>
          </a:p>
        </p:txBody>
      </p:sp>
      <p:sp>
        <p:nvSpPr>
          <p:cNvPr id="14" name="Text 8"/>
          <p:cNvSpPr/>
          <p:nvPr/>
        </p:nvSpPr>
        <p:spPr>
          <a:xfrm>
            <a:off x="10834092" y="2295168"/>
            <a:ext cx="3224213" cy="125730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Diaries, letters, blogs, and social media posts offer first-person perspectives often unavailable through other methods. Analysis examines both explicit content and implicit elements including linguistic patterns, narrative structure, and identity construction.</a:t>
            </a:r>
            <a:endParaRPr lang="en-US" sz="1000" dirty="0"/>
          </a:p>
        </p:txBody>
      </p:sp>
      <p:sp>
        <p:nvSpPr>
          <p:cNvPr id="15" name="Text 9"/>
          <p:cNvSpPr/>
          <p:nvPr/>
        </p:nvSpPr>
        <p:spPr>
          <a:xfrm>
            <a:off x="572095" y="3909298"/>
            <a:ext cx="13486209" cy="104775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Content analysis represents a systematic approach to analysing textual, visual, or audio materials through rigorous coding procedures. Quantitative content analysis employs predetermined, mutually exclusive categorical schemes to transform qualitative materials into quantifiable data, enabling statistical analysis of patterns and relationships. This approach typically measures manifest content—directly observable elements like word frequencies, topic prevalence, or speaker representation—using intercoder reliability metrics to ensure consistent application. Qualitative content analysis, while maintaining systematic coding procedures, focuses more on latent content and contextual meaning, often developing codes inductively from the materials rather than applying predetermined schemes. Both approaches require careful sampling strategies to select appropriate documents and thoughtful unitisation decisions regarding the analysis level (word, sentence, paragraph, or entire document).</a:t>
            </a:r>
            <a:endParaRPr lang="en-US" sz="1000" dirty="0"/>
          </a:p>
        </p:txBody>
      </p:sp>
      <p:sp>
        <p:nvSpPr>
          <p:cNvPr id="16" name="Text 10"/>
          <p:cNvSpPr/>
          <p:nvPr/>
        </p:nvSpPr>
        <p:spPr>
          <a:xfrm>
            <a:off x="572095" y="5104328"/>
            <a:ext cx="13486209" cy="104775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Discourse analysis moves beyond content to examine how language constructs social reality rather than simply reflecting it. This approach analyses how texts employ rhetorical strategies, categorisations, and narrative structures to advance particular versions of reality while marginalising alternatives. Critical discourse analysis specifically examines how language reproduces or challenges power relations, particularly attending to ideological assumptions embedded in seemingly neutral language. Methodologically, discourse analysis examines linguistic features including word choice, metaphor, presupposition, and intertextuality to reveal how texts position subjects, construct authority, and naturalise particular worldviews. Unlike content analysis emphasising reliability through standardised coding, discourse analysis prioritises interpretive depth through close reading practices situating texts within broader sociopolitical contexts.</a:t>
            </a:r>
            <a:endParaRPr lang="en-US" sz="1000" dirty="0"/>
          </a:p>
        </p:txBody>
      </p:sp>
      <p:sp>
        <p:nvSpPr>
          <p:cNvPr id="17" name="Text 11"/>
          <p:cNvSpPr/>
          <p:nvPr/>
        </p:nvSpPr>
        <p:spPr>
          <a:xfrm>
            <a:off x="572095" y="6299359"/>
            <a:ext cx="13486209" cy="1047750"/>
          </a:xfrm>
          <a:prstGeom prst="rect">
            <a:avLst/>
          </a:prstGeom>
          <a:noFill/>
          <a:ln/>
        </p:spPr>
        <p:txBody>
          <a:bodyPr wrap="square" lIns="0" tIns="0" rIns="0" bIns="0" rtlCol="0" anchor="t"/>
          <a:lstStyle/>
          <a:p>
            <a:pPr algn="l" indent="0" marL="0">
              <a:lnSpc>
                <a:spcPts val="1650"/>
              </a:lnSpc>
              <a:buNone/>
            </a:pPr>
            <a:r>
              <a:rPr lang="en-US" sz="1000" dirty="0">
                <a:solidFill>
                  <a:srgbClr val="454240"/>
                </a:solidFill>
                <a:latin typeface="DM Sans" pitchFamily="34" charset="0"/>
                <a:ea typeface="DM Sans" pitchFamily="34" charset="-122"/>
                <a:cs typeface="DM Sans" pitchFamily="34" charset="-120"/>
              </a:rPr>
              <a:t>Multimodal analysis acknowledges that contemporary documents increasingly communicate through multiple semiotic channels beyond written text. This approach examines how visual elements (images, graphs, layout), auditory components, and interactive features work alongside text to create meaning. For instance, analysis of policy documents might examine how executive summaries, technical appendices, and visual data presentations construct different messages for different audiences. Health communication research might analyse how patient education materials combine textual explanations with anatomical illustrations to construct particular understandings of medical conditions. Digital media analysis examines how interactive affordances, algorithmic curation, and user-generated content create complex meaning environments. These approaches require sophisticated analytical frameworks addressing how multiple modes interact rather than treating each component in isolation.</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572095" y="555069"/>
            <a:ext cx="6016704" cy="491133"/>
          </a:xfrm>
          <a:prstGeom prst="rect">
            <a:avLst/>
          </a:prstGeom>
          <a:noFill/>
          <a:ln/>
        </p:spPr>
        <p:txBody>
          <a:bodyPr wrap="none" lIns="0" tIns="0" rIns="0" bIns="0" rtlCol="0" anchor="t"/>
          <a:lstStyle/>
          <a:p>
            <a:pPr algn="l" indent="0" marL="0">
              <a:lnSpc>
                <a:spcPts val="3850"/>
              </a:lnSpc>
              <a:buNone/>
            </a:pPr>
            <a:r>
              <a:rPr lang="en-US" sz="3050" dirty="0">
                <a:solidFill>
                  <a:srgbClr val="5C4E3D"/>
                </a:solidFill>
                <a:latin typeface="Libre Baskerville" pitchFamily="34" charset="0"/>
                <a:ea typeface="Libre Baskerville" pitchFamily="34" charset="-122"/>
                <a:cs typeface="Libre Baskerville" pitchFamily="34" charset="-120"/>
              </a:rPr>
              <a:t>Archival Research Techniques</a:t>
            </a:r>
            <a:endParaRPr lang="en-US" sz="3050" dirty="0"/>
          </a:p>
        </p:txBody>
      </p:sp>
      <p:sp>
        <p:nvSpPr>
          <p:cNvPr id="3" name="Text 1"/>
          <p:cNvSpPr/>
          <p:nvPr/>
        </p:nvSpPr>
        <p:spPr>
          <a:xfrm>
            <a:off x="572095" y="1360527"/>
            <a:ext cx="13486209" cy="1508760"/>
          </a:xfrm>
          <a:prstGeom prst="rect">
            <a:avLst/>
          </a:prstGeom>
          <a:noFill/>
          <a:ln/>
        </p:spPr>
        <p:txBody>
          <a:bodyPr wrap="square" lIns="0" tIns="0" rIns="0" bIns="0" rtlCol="0" anchor="t"/>
          <a:lstStyle/>
          <a:p>
            <a:pPr algn="l" indent="0" marL="0">
              <a:lnSpc>
                <a:spcPts val="1950"/>
              </a:lnSpc>
              <a:buNone/>
            </a:pPr>
            <a:r>
              <a:rPr lang="en-US" sz="1200" dirty="0">
                <a:solidFill>
                  <a:srgbClr val="454240"/>
                </a:solidFill>
                <a:latin typeface="DM Sans" pitchFamily="34" charset="0"/>
                <a:ea typeface="DM Sans" pitchFamily="34" charset="-122"/>
                <a:cs typeface="DM Sans" pitchFamily="34" charset="-120"/>
              </a:rPr>
              <a:t>Archival research involves systematic investigation of historical records and documents preserved in organised collections, offering researchers unique access to primary sources documenting past events, decisions, and social conditions. Unlike research methods generating new data, archival approaches work with existing materials created for purposes other than research, requiring specific methodological approaches addressing their contextual nature and preservation conditions. Major archives include institutional repositories like The National Archives at Kew (housing UK governmental records), university special collections, religious archives, business archives, and increasingly, digital archives preserving born-digital materials or digitised historical documents. These collections typically operate under professional archival standards with finding aids, cataloguing systems, and preservation protocols that structure researcher access.</a:t>
            </a:r>
            <a:endParaRPr lang="en-US" sz="1200" dirty="0"/>
          </a:p>
        </p:txBody>
      </p:sp>
      <p:sp>
        <p:nvSpPr>
          <p:cNvPr id="4" name="Text 2"/>
          <p:cNvSpPr/>
          <p:nvPr/>
        </p:nvSpPr>
        <p:spPr>
          <a:xfrm>
            <a:off x="572095" y="3046095"/>
            <a:ext cx="13486209" cy="1508760"/>
          </a:xfrm>
          <a:prstGeom prst="rect">
            <a:avLst/>
          </a:prstGeom>
          <a:noFill/>
          <a:ln/>
        </p:spPr>
        <p:txBody>
          <a:bodyPr wrap="square" lIns="0" tIns="0" rIns="0" bIns="0" rtlCol="0" anchor="t"/>
          <a:lstStyle/>
          <a:p>
            <a:pPr algn="l" indent="0" marL="0">
              <a:lnSpc>
                <a:spcPts val="1950"/>
              </a:lnSpc>
              <a:buNone/>
            </a:pPr>
            <a:r>
              <a:rPr lang="en-US" sz="1200" dirty="0">
                <a:solidFill>
                  <a:srgbClr val="454240"/>
                </a:solidFill>
                <a:latin typeface="DM Sans" pitchFamily="34" charset="0"/>
                <a:ea typeface="DM Sans" pitchFamily="34" charset="-122"/>
                <a:cs typeface="DM Sans" pitchFamily="34" charset="-120"/>
              </a:rPr>
              <a:t>Accessing and selecting archival sources demands systematic strategies navigating often vast collections. Initial research typically begins with preliminary investigation of finding aids—catalogues, inventories, and guides describing collection contents and organisation. These tools, increasingly available online, help researchers identify potentially relevant materials before visiting physical archives. Many major archives offer research consultations where archivists with specialised collection knowledge can suggest relevant materials based on research questions. Once on-site, researchers follow specific access protocols including registration procedures, material request systems, and handling guidelines protecting fragile materials. Digital archives present different access challenges, including subscription barriers, technical requirements, and navigation of often enormous databases through appropriate search strategies and filtering mechanisms.</a:t>
            </a:r>
            <a:endParaRPr lang="en-US" sz="1200" dirty="0"/>
          </a:p>
        </p:txBody>
      </p:sp>
      <p:sp>
        <p:nvSpPr>
          <p:cNvPr id="5" name="Text 3"/>
          <p:cNvSpPr/>
          <p:nvPr/>
        </p:nvSpPr>
        <p:spPr>
          <a:xfrm>
            <a:off x="572095" y="4731663"/>
            <a:ext cx="13486209" cy="1257300"/>
          </a:xfrm>
          <a:prstGeom prst="rect">
            <a:avLst/>
          </a:prstGeom>
          <a:noFill/>
          <a:ln/>
        </p:spPr>
        <p:txBody>
          <a:bodyPr wrap="square" lIns="0" tIns="0" rIns="0" bIns="0" rtlCol="0" anchor="t"/>
          <a:lstStyle/>
          <a:p>
            <a:pPr algn="l" indent="0" marL="0">
              <a:lnSpc>
                <a:spcPts val="1950"/>
              </a:lnSpc>
              <a:buNone/>
            </a:pPr>
            <a:r>
              <a:rPr lang="en-US" sz="1200" dirty="0">
                <a:solidFill>
                  <a:srgbClr val="454240"/>
                </a:solidFill>
                <a:latin typeface="DM Sans" pitchFamily="34" charset="0"/>
                <a:ea typeface="DM Sans" pitchFamily="34" charset="-122"/>
                <a:cs typeface="DM Sans" pitchFamily="34" charset="-120"/>
              </a:rPr>
              <a:t>Source selection within archives requires careful consideration of both relevance and representativeness. Researchers must evaluate how collections came to exist—including acquisition policies, preservation decisions, and cataloguing practices that inevitably privilege certain records over others. Understanding these archival silences helps researchers recognise whose perspectives may be systematically underrepresented or absent entirely. Within available materials, purposive sampling strategies select documents based on theoretical relevance to research questions, while systematic sampling approaches select materials at regular intervals throughout collections to minimise selection bias. Many archival projects employ theoretical sampling, where initial document analysis guides subsequent material selection in an iterative process advancing analytical development.</a:t>
            </a:r>
            <a:endParaRPr lang="en-US" sz="1200" dirty="0"/>
          </a:p>
        </p:txBody>
      </p:sp>
      <p:sp>
        <p:nvSpPr>
          <p:cNvPr id="6" name="Text 4"/>
          <p:cNvSpPr/>
          <p:nvPr/>
        </p:nvSpPr>
        <p:spPr>
          <a:xfrm>
            <a:off x="572095" y="6165771"/>
            <a:ext cx="13486209" cy="1508760"/>
          </a:xfrm>
          <a:prstGeom prst="rect">
            <a:avLst/>
          </a:prstGeom>
          <a:noFill/>
          <a:ln/>
        </p:spPr>
        <p:txBody>
          <a:bodyPr wrap="square" lIns="0" tIns="0" rIns="0" bIns="0" rtlCol="0" anchor="t"/>
          <a:lstStyle/>
          <a:p>
            <a:pPr algn="l" indent="0" marL="0">
              <a:lnSpc>
                <a:spcPts val="1950"/>
              </a:lnSpc>
              <a:buNone/>
            </a:pPr>
            <a:r>
              <a:rPr lang="en-US" sz="1200" dirty="0">
                <a:solidFill>
                  <a:srgbClr val="454240"/>
                </a:solidFill>
                <a:latin typeface="DM Sans" pitchFamily="34" charset="0"/>
                <a:ea typeface="DM Sans" pitchFamily="34" charset="-122"/>
                <a:cs typeface="DM Sans" pitchFamily="34" charset="-120"/>
              </a:rPr>
              <a:t>Evaluating reliability and relevance of historical records requires contextual understanding of their creation and preservation. External critique examines documents' provenance and authenticity—when, how, and by whom materials were created, and whether they represent what they claim to be. Internal critique assesses content credibility by examining author perspective, intended audience, creation purpose, and relationship to other sources. Particularly with institutional records, researchers must consider bureaucratic contexts shaping documentation practices, including formal requirements, institutional conventions, and political pressures potentially influencing what was recorded and preserved. Contemporary archival research increasingly employs critical readings attending to power relations embedded in record-keeping practices themselves, examining how archival structures reflect and reproduce particular historical perspectives while potentially marginalising others.</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72095" y="339447"/>
            <a:ext cx="6508671" cy="385763"/>
          </a:xfrm>
          <a:prstGeom prst="rect">
            <a:avLst/>
          </a:prstGeom>
          <a:noFill/>
          <a:ln/>
        </p:spPr>
        <p:txBody>
          <a:bodyPr wrap="none" lIns="0" tIns="0" rIns="0" bIns="0" rtlCol="0" anchor="t"/>
          <a:lstStyle/>
          <a:p>
            <a:pPr algn="l" indent="0" marL="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Ethical Considerations in Data Collection</a:t>
            </a:r>
            <a:endParaRPr lang="en-US" sz="2400" dirty="0"/>
          </a:p>
        </p:txBody>
      </p:sp>
      <p:pic>
        <p:nvPicPr>
          <p:cNvPr id="3" name="Image 0" descr="preencoded.png">    </p:cNvPr>
          <p:cNvPicPr>
            <a:picLocks noChangeAspect="1"/>
          </p:cNvPicPr>
          <p:nvPr/>
        </p:nvPicPr>
        <p:blipFill>
          <a:blip r:embed="rId1"/>
          <a:stretch>
            <a:fillRect/>
          </a:stretch>
        </p:blipFill>
        <p:spPr>
          <a:xfrm>
            <a:off x="3276005" y="972026"/>
            <a:ext cx="1335048" cy="711160"/>
          </a:xfrm>
          <a:prstGeom prst="rect">
            <a:avLst/>
          </a:prstGeom>
        </p:spPr>
      </p:pic>
      <p:pic>
        <p:nvPicPr>
          <p:cNvPr id="4" name="Image 1" descr="preencoded.png">    </p:cNvPr>
          <p:cNvPicPr>
            <a:picLocks noChangeAspect="1"/>
          </p:cNvPicPr>
          <p:nvPr/>
        </p:nvPicPr>
        <p:blipFill>
          <a:blip r:embed="rId2"/>
          <a:stretch>
            <a:fillRect/>
          </a:stretch>
        </p:blipFill>
        <p:spPr>
          <a:xfrm>
            <a:off x="3856673" y="1307187"/>
            <a:ext cx="173593" cy="216932"/>
          </a:xfrm>
          <a:prstGeom prst="rect">
            <a:avLst/>
          </a:prstGeom>
        </p:spPr>
      </p:pic>
      <p:sp>
        <p:nvSpPr>
          <p:cNvPr id="5" name="Text 1"/>
          <p:cNvSpPr/>
          <p:nvPr/>
        </p:nvSpPr>
        <p:spPr>
          <a:xfrm>
            <a:off x="4734401" y="1095375"/>
            <a:ext cx="1887379"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Fundamental principles</a:t>
            </a:r>
            <a:endParaRPr lang="en-US" sz="1200" dirty="0"/>
          </a:p>
        </p:txBody>
      </p:sp>
      <p:sp>
        <p:nvSpPr>
          <p:cNvPr id="6" name="Text 2"/>
          <p:cNvSpPr/>
          <p:nvPr/>
        </p:nvSpPr>
        <p:spPr>
          <a:xfrm>
            <a:off x="4734401" y="1362313"/>
            <a:ext cx="2351723"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Respect for persons, beneficence, justice</a:t>
            </a:r>
            <a:endParaRPr lang="en-US" sz="950" dirty="0"/>
          </a:p>
        </p:txBody>
      </p:sp>
      <p:sp>
        <p:nvSpPr>
          <p:cNvPr id="7" name="Shape 3"/>
          <p:cNvSpPr/>
          <p:nvPr/>
        </p:nvSpPr>
        <p:spPr>
          <a:xfrm>
            <a:off x="4641890" y="1694736"/>
            <a:ext cx="9385578" cy="7620"/>
          </a:xfrm>
          <a:prstGeom prst="roundRect">
            <a:avLst>
              <a:gd name="adj" fmla="val 680400"/>
            </a:avLst>
          </a:prstGeom>
          <a:solidFill>
            <a:srgbClr val="DDD3BA"/>
          </a:solidFill>
          <a:ln/>
        </p:spPr>
      </p:sp>
      <p:pic>
        <p:nvPicPr>
          <p:cNvPr id="8" name="Image 2" descr="preencoded.png">    </p:cNvPr>
          <p:cNvPicPr>
            <a:picLocks noChangeAspect="1"/>
          </p:cNvPicPr>
          <p:nvPr/>
        </p:nvPicPr>
        <p:blipFill>
          <a:blip r:embed="rId3"/>
          <a:stretch>
            <a:fillRect/>
          </a:stretch>
        </p:blipFill>
        <p:spPr>
          <a:xfrm>
            <a:off x="2608421" y="1714024"/>
            <a:ext cx="2670215" cy="711160"/>
          </a:xfrm>
          <a:prstGeom prst="rect">
            <a:avLst/>
          </a:prstGeom>
        </p:spPr>
      </p:pic>
      <p:pic>
        <p:nvPicPr>
          <p:cNvPr id="9" name="Image 3" descr="preencoded.png">    </p:cNvPr>
          <p:cNvPicPr>
            <a:picLocks noChangeAspect="1"/>
          </p:cNvPicPr>
          <p:nvPr/>
        </p:nvPicPr>
        <p:blipFill>
          <a:blip r:embed="rId4"/>
          <a:stretch>
            <a:fillRect/>
          </a:stretch>
        </p:blipFill>
        <p:spPr>
          <a:xfrm>
            <a:off x="3856673" y="1961078"/>
            <a:ext cx="173593" cy="216932"/>
          </a:xfrm>
          <a:prstGeom prst="rect">
            <a:avLst/>
          </a:prstGeom>
        </p:spPr>
      </p:pic>
      <p:sp>
        <p:nvSpPr>
          <p:cNvPr id="10" name="Text 4"/>
          <p:cNvSpPr/>
          <p:nvPr/>
        </p:nvSpPr>
        <p:spPr>
          <a:xfrm>
            <a:off x="5401985" y="1837373"/>
            <a:ext cx="1543050"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Informed consent</a:t>
            </a:r>
            <a:endParaRPr lang="en-US" sz="1200" dirty="0"/>
          </a:p>
        </p:txBody>
      </p:sp>
      <p:sp>
        <p:nvSpPr>
          <p:cNvPr id="11" name="Text 5"/>
          <p:cNvSpPr/>
          <p:nvPr/>
        </p:nvSpPr>
        <p:spPr>
          <a:xfrm>
            <a:off x="5401985" y="2104311"/>
            <a:ext cx="2553057"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Voluntary, informed, documented agreement</a:t>
            </a:r>
            <a:endParaRPr lang="en-US" sz="950" dirty="0"/>
          </a:p>
        </p:txBody>
      </p:sp>
      <p:sp>
        <p:nvSpPr>
          <p:cNvPr id="12" name="Shape 6"/>
          <p:cNvSpPr/>
          <p:nvPr/>
        </p:nvSpPr>
        <p:spPr>
          <a:xfrm>
            <a:off x="5309473" y="2436733"/>
            <a:ext cx="8717994" cy="7620"/>
          </a:xfrm>
          <a:prstGeom prst="roundRect">
            <a:avLst>
              <a:gd name="adj" fmla="val 680400"/>
            </a:avLst>
          </a:prstGeom>
          <a:solidFill>
            <a:srgbClr val="DDD3BA"/>
          </a:solidFill>
          <a:ln/>
        </p:spPr>
      </p:sp>
      <p:pic>
        <p:nvPicPr>
          <p:cNvPr id="13" name="Image 4" descr="preencoded.png">    </p:cNvPr>
          <p:cNvPicPr>
            <a:picLocks noChangeAspect="1"/>
          </p:cNvPicPr>
          <p:nvPr/>
        </p:nvPicPr>
        <p:blipFill>
          <a:blip r:embed="rId5"/>
          <a:stretch>
            <a:fillRect/>
          </a:stretch>
        </p:blipFill>
        <p:spPr>
          <a:xfrm>
            <a:off x="1940838" y="2456021"/>
            <a:ext cx="4005382" cy="711160"/>
          </a:xfrm>
          <a:prstGeom prst="rect">
            <a:avLst/>
          </a:prstGeom>
        </p:spPr>
      </p:pic>
      <p:pic>
        <p:nvPicPr>
          <p:cNvPr id="14" name="Image 5" descr="preencoded.png">    </p:cNvPr>
          <p:cNvPicPr>
            <a:picLocks noChangeAspect="1"/>
          </p:cNvPicPr>
          <p:nvPr/>
        </p:nvPicPr>
        <p:blipFill>
          <a:blip r:embed="rId6"/>
          <a:stretch>
            <a:fillRect/>
          </a:stretch>
        </p:blipFill>
        <p:spPr>
          <a:xfrm>
            <a:off x="3856673" y="2703076"/>
            <a:ext cx="173593" cy="216932"/>
          </a:xfrm>
          <a:prstGeom prst="rect">
            <a:avLst/>
          </a:prstGeom>
        </p:spPr>
      </p:pic>
      <p:sp>
        <p:nvSpPr>
          <p:cNvPr id="15" name="Text 7"/>
          <p:cNvSpPr/>
          <p:nvPr/>
        </p:nvSpPr>
        <p:spPr>
          <a:xfrm>
            <a:off x="6069568" y="2579370"/>
            <a:ext cx="1543050"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Privacy protections</a:t>
            </a:r>
            <a:endParaRPr lang="en-US" sz="1200" dirty="0"/>
          </a:p>
        </p:txBody>
      </p:sp>
      <p:sp>
        <p:nvSpPr>
          <p:cNvPr id="16" name="Text 8"/>
          <p:cNvSpPr/>
          <p:nvPr/>
        </p:nvSpPr>
        <p:spPr>
          <a:xfrm>
            <a:off x="6069568" y="2846308"/>
            <a:ext cx="2629138"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Confidentiality, anonymisation, secure storage</a:t>
            </a:r>
            <a:endParaRPr lang="en-US" sz="950" dirty="0"/>
          </a:p>
        </p:txBody>
      </p:sp>
      <p:sp>
        <p:nvSpPr>
          <p:cNvPr id="17" name="Shape 9"/>
          <p:cNvSpPr/>
          <p:nvPr/>
        </p:nvSpPr>
        <p:spPr>
          <a:xfrm>
            <a:off x="5977057" y="3178731"/>
            <a:ext cx="8050411" cy="7620"/>
          </a:xfrm>
          <a:prstGeom prst="roundRect">
            <a:avLst>
              <a:gd name="adj" fmla="val 680400"/>
            </a:avLst>
          </a:prstGeom>
          <a:solidFill>
            <a:srgbClr val="DDD3BA"/>
          </a:solidFill>
          <a:ln/>
        </p:spPr>
      </p:sp>
      <p:pic>
        <p:nvPicPr>
          <p:cNvPr id="18" name="Image 6" descr="preencoded.png">    </p:cNvPr>
          <p:cNvPicPr>
            <a:picLocks noChangeAspect="1"/>
          </p:cNvPicPr>
          <p:nvPr/>
        </p:nvPicPr>
        <p:blipFill>
          <a:blip r:embed="rId7"/>
          <a:stretch>
            <a:fillRect/>
          </a:stretch>
        </p:blipFill>
        <p:spPr>
          <a:xfrm>
            <a:off x="1273373" y="3198019"/>
            <a:ext cx="5340429" cy="711160"/>
          </a:xfrm>
          <a:prstGeom prst="rect">
            <a:avLst/>
          </a:prstGeom>
        </p:spPr>
      </p:pic>
      <p:pic>
        <p:nvPicPr>
          <p:cNvPr id="19" name="Image 7" descr="preencoded.png">    </p:cNvPr>
          <p:cNvPicPr>
            <a:picLocks noChangeAspect="1"/>
          </p:cNvPicPr>
          <p:nvPr/>
        </p:nvPicPr>
        <p:blipFill>
          <a:blip r:embed="rId8"/>
          <a:stretch>
            <a:fillRect/>
          </a:stretch>
        </p:blipFill>
        <p:spPr>
          <a:xfrm>
            <a:off x="3856673" y="3445073"/>
            <a:ext cx="173593" cy="216932"/>
          </a:xfrm>
          <a:prstGeom prst="rect">
            <a:avLst/>
          </a:prstGeom>
        </p:spPr>
      </p:pic>
      <p:sp>
        <p:nvSpPr>
          <p:cNvPr id="20" name="Text 10"/>
          <p:cNvSpPr/>
          <p:nvPr/>
        </p:nvSpPr>
        <p:spPr>
          <a:xfrm>
            <a:off x="6737152" y="3321368"/>
            <a:ext cx="1882140"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Risk-benefit assessment</a:t>
            </a:r>
            <a:endParaRPr lang="en-US" sz="1200" dirty="0"/>
          </a:p>
        </p:txBody>
      </p:sp>
      <p:sp>
        <p:nvSpPr>
          <p:cNvPr id="21" name="Text 11"/>
          <p:cNvSpPr/>
          <p:nvPr/>
        </p:nvSpPr>
        <p:spPr>
          <a:xfrm>
            <a:off x="6737152" y="3588306"/>
            <a:ext cx="2265164"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Proportionate review of potential harms</a:t>
            </a:r>
            <a:endParaRPr lang="en-US" sz="950" dirty="0"/>
          </a:p>
        </p:txBody>
      </p:sp>
      <p:sp>
        <p:nvSpPr>
          <p:cNvPr id="22" name="Shape 12"/>
          <p:cNvSpPr/>
          <p:nvPr/>
        </p:nvSpPr>
        <p:spPr>
          <a:xfrm>
            <a:off x="6644640" y="3920728"/>
            <a:ext cx="7382828" cy="7620"/>
          </a:xfrm>
          <a:prstGeom prst="roundRect">
            <a:avLst>
              <a:gd name="adj" fmla="val 680400"/>
            </a:avLst>
          </a:prstGeom>
          <a:solidFill>
            <a:srgbClr val="DDD3BA"/>
          </a:solidFill>
          <a:ln/>
        </p:spPr>
      </p:sp>
      <p:pic>
        <p:nvPicPr>
          <p:cNvPr id="23" name="Image 8" descr="preencoded.png">    </p:cNvPr>
          <p:cNvPicPr>
            <a:picLocks noChangeAspect="1"/>
          </p:cNvPicPr>
          <p:nvPr/>
        </p:nvPicPr>
        <p:blipFill>
          <a:blip r:embed="rId9"/>
          <a:stretch>
            <a:fillRect/>
          </a:stretch>
        </p:blipFill>
        <p:spPr>
          <a:xfrm>
            <a:off x="605790" y="3940016"/>
            <a:ext cx="6675596" cy="711160"/>
          </a:xfrm>
          <a:prstGeom prst="rect">
            <a:avLst/>
          </a:prstGeom>
        </p:spPr>
      </p:pic>
      <p:pic>
        <p:nvPicPr>
          <p:cNvPr id="24" name="Image 9" descr="preencoded.png">    </p:cNvPr>
          <p:cNvPicPr>
            <a:picLocks noChangeAspect="1"/>
          </p:cNvPicPr>
          <p:nvPr/>
        </p:nvPicPr>
        <p:blipFill>
          <a:blip r:embed="rId10"/>
          <a:stretch>
            <a:fillRect/>
          </a:stretch>
        </p:blipFill>
        <p:spPr>
          <a:xfrm>
            <a:off x="3856673" y="4187071"/>
            <a:ext cx="173593" cy="216932"/>
          </a:xfrm>
          <a:prstGeom prst="rect">
            <a:avLst/>
          </a:prstGeom>
        </p:spPr>
      </p:pic>
      <p:sp>
        <p:nvSpPr>
          <p:cNvPr id="25" name="Text 13"/>
          <p:cNvSpPr/>
          <p:nvPr/>
        </p:nvSpPr>
        <p:spPr>
          <a:xfrm>
            <a:off x="7404735" y="4063365"/>
            <a:ext cx="1543050"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Inclusive practices</a:t>
            </a:r>
            <a:endParaRPr lang="en-US" sz="1200" dirty="0"/>
          </a:p>
        </p:txBody>
      </p:sp>
      <p:sp>
        <p:nvSpPr>
          <p:cNvPr id="26" name="Text 14"/>
          <p:cNvSpPr/>
          <p:nvPr/>
        </p:nvSpPr>
        <p:spPr>
          <a:xfrm>
            <a:off x="7404735" y="4330303"/>
            <a:ext cx="2112169"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Equitable participation opportunities</a:t>
            </a:r>
            <a:endParaRPr lang="en-US" sz="950" dirty="0"/>
          </a:p>
        </p:txBody>
      </p:sp>
      <p:sp>
        <p:nvSpPr>
          <p:cNvPr id="27" name="Text 15"/>
          <p:cNvSpPr/>
          <p:nvPr/>
        </p:nvSpPr>
        <p:spPr>
          <a:xfrm>
            <a:off x="572095" y="4790003"/>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Informed consent represents a cornerstone of ethical research practice, requiring that participation decisions be voluntary, informed, and explicitly documented. Effective consent processes provide clear information about research purposes, procedures, time commitments, potential risks and benefits, confidentiality protections, and participation rights—including withdrawal without consequence. This information must be presented in language accessible to the target population, avoiding technical jargon and translated when necessary. Contemporary best practice recognises consent as a process rather than a single event, particularly in longitudinal or complex studies where ongoing dialogue about participation choices may be appropriate. While written documentation remains standard, alternative consent formats—including audio/video recording, witnessed verbal consent, or electronic confirmation—may better serve specific populations or research contexts.</a:t>
            </a:r>
            <a:endParaRPr lang="en-US" sz="950" dirty="0"/>
          </a:p>
        </p:txBody>
      </p:sp>
      <p:sp>
        <p:nvSpPr>
          <p:cNvPr id="28" name="Text 16"/>
          <p:cNvSpPr/>
          <p:nvPr/>
        </p:nvSpPr>
        <p:spPr>
          <a:xfrm>
            <a:off x="572095" y="5916454"/>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Confidentiality and data protection requirements have evolved significantly with technological advances and regulatory developments. The General Data Protection Regulation (GDPR) established comprehensive standards for UK research, requiring explicit consent for personal data processing, data minimisation limiting collection to necessary information, and robust security measures protecting against unauthorised access. Anonymisation—removing or altering identifying information—represents a primary protection strategy, though researchers must recognise that true anonymity becomes increasingly challenging in the big data era where cross-referencing multiple datasets may enable re-identification. Practical data protection measures include secure storage (password protection, encryption, access controls), careful transmission practices, and clear data retention/destruction timelines. These technical safeguards must be complemented by organisational measures including staff training, documented data management processes, and regular security reviews.</a:t>
            </a:r>
            <a:endParaRPr lang="en-US" sz="950" dirty="0"/>
          </a:p>
        </p:txBody>
      </p:sp>
      <p:sp>
        <p:nvSpPr>
          <p:cNvPr id="29" name="Text 17"/>
          <p:cNvSpPr/>
          <p:nvPr/>
        </p:nvSpPr>
        <p:spPr>
          <a:xfrm>
            <a:off x="572095" y="7042904"/>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Research involving sensitive populations and topics presents heightened ethical complexities requiring specialised approaches. Vulnerable populations—including children, persons with cognitive impairments, or those in dependent relationships—require additional safeguards ensuring genuine voluntary participation and appropriate risk management. Research addressing sensitive topics like trauma, illegal behaviours, or stigmatised experiences demands careful attention to psychological wellbeing, privacy protection, and appropriate support resources. In these contexts, ethics represents more than procedural compliance—requiring genuine engagement with ethical principles throughout the research process from design through dissemination. Participatory approaches increasingly involve affected communities in research design and oversight, ensuring ethical frameworks reflect the perspectives and priorities of those directly concerned rather than solely external determination.</a:t>
            </a:r>
            <a:endParaRPr lang="en-US" sz="9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72095" y="763786"/>
            <a:ext cx="10825639" cy="462558"/>
          </a:xfrm>
          <a:prstGeom prst="rect">
            <a:avLst/>
          </a:prstGeom>
          <a:noFill/>
          <a:ln/>
        </p:spPr>
        <p:txBody>
          <a:bodyPr wrap="none" lIns="0" tIns="0" rIns="0" bIns="0" rtlCol="0" anchor="t"/>
          <a:lstStyle/>
          <a:p>
            <a:pPr algn="l" indent="0" marL="0">
              <a:lnSpc>
                <a:spcPts val="3600"/>
              </a:lnSpc>
              <a:buNone/>
            </a:pPr>
            <a:r>
              <a:rPr lang="en-US" sz="2900" dirty="0">
                <a:solidFill>
                  <a:srgbClr val="5C4E3D"/>
                </a:solidFill>
                <a:latin typeface="Libre Baskerville" pitchFamily="34" charset="0"/>
                <a:ea typeface="Libre Baskerville" pitchFamily="34" charset="-122"/>
                <a:cs typeface="Libre Baskerville" pitchFamily="34" charset="-120"/>
              </a:rPr>
              <a:t>Case Studies: Applying Multiple Data Collection Methods</a:t>
            </a:r>
            <a:endParaRPr lang="en-US" sz="2900" dirty="0"/>
          </a:p>
        </p:txBody>
      </p:sp>
      <p:sp>
        <p:nvSpPr>
          <p:cNvPr id="3" name="Text 1"/>
          <p:cNvSpPr/>
          <p:nvPr/>
        </p:nvSpPr>
        <p:spPr>
          <a:xfrm>
            <a:off x="572095" y="1522333"/>
            <a:ext cx="13486209" cy="1183481"/>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Mixed-methods research integrates qualitative and quantitative approaches within single studies or research programmes, recognising that methodological integration offers deeper understanding than either approach alone. This integration may follow several structural patterns. Sequential designs use one method's findings to inform subsequent phases—for example, exploratory qualitative interviews generating constructs for quantitative measurement, or quantitative surveys identifying patterns for qualitative exploration. Concurrent designs collect qualitative and quantitative data simultaneously, allowing triangulation across methods. Embedded designs nest one method within a predominantly qualitative or quantitative framework, such as including open-ended questions within primarily quantitative surveys. Each design requires thoughtful planning regarding priority between methods, integration points, and philosophical compatibility.</a:t>
            </a:r>
            <a:endParaRPr lang="en-US" sz="1150" dirty="0"/>
          </a:p>
        </p:txBody>
      </p:sp>
      <p:sp>
        <p:nvSpPr>
          <p:cNvPr id="4" name="Text 2"/>
          <p:cNvSpPr/>
          <p:nvPr/>
        </p:nvSpPr>
        <p:spPr>
          <a:xfrm>
            <a:off x="572095" y="2872264"/>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The NHS patient satisfaction survey exemplifies sophisticated mixed-methods application in healthcare research. This national programme combines large-scale quantitative measurement with targeted qualitative exploration to comprehensively assess patient experiences across service dimensions. The quantitative component employs validated survey instruments administered to statistically representative samples across NHS trusts, generating comparative metrics tracking performance across providers and time. Complementary qualitative interviews with purposively selected respondents explore the contextual factors, decision processes, and meaning structures underlying quantitative patterns. Integration occurs at multiple levels—qualitative findings explain quantitative variations, survey results identify areas requiring deeper qualitative exploration, and both inform intervention development. This methodological synergy provides both statistical generalisability and experiential depth, supporting both accountability metrics and service improvement initiatives.</a:t>
            </a:r>
            <a:endParaRPr lang="en-US" sz="1150" dirty="0"/>
          </a:p>
        </p:txBody>
      </p:sp>
      <p:sp>
        <p:nvSpPr>
          <p:cNvPr id="5" name="Text 3"/>
          <p:cNvSpPr/>
          <p:nvPr/>
        </p:nvSpPr>
        <p:spPr>
          <a:xfrm>
            <a:off x="572095" y="4458891"/>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Educational assessment increasingly employs methodological complementarity to capture learning complexity. Contemporary approaches might combine standardised achievement measures with classroom observations documenting teaching practices, supplemented by student interviews exploring learning experiences and document analysis examining curriculum materials. This integration acknowledges that educational quality encompasses both measurable outcomes and process dimensions requiring interpretive understanding. Similarly, methodological triangulation in evaluation research strengthens validity by examining programme impacts through multiple perspectives—quantitative outcome measures demonstrating statistical effects, qualitative interviews capturing participant experiences, and observational data documenting implementation fidelity. When findings converge across methods, conclusions gain credibility; when divergent, the tensions themselves often reveal important insights about contextual factors or differential experiences.</a:t>
            </a:r>
            <a:endParaRPr lang="en-US" sz="1150" dirty="0"/>
          </a:p>
        </p:txBody>
      </p:sp>
      <p:sp>
        <p:nvSpPr>
          <p:cNvPr id="6" name="Text 4"/>
          <p:cNvSpPr/>
          <p:nvPr/>
        </p:nvSpPr>
        <p:spPr>
          <a:xfrm>
            <a:off x="572095" y="6045518"/>
            <a:ext cx="13486209" cy="1420178"/>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Effective mixed-methods integration requires addressing several key challenges. Practical constraints include resource limitations that may restrict depth or breadth in multimethod designs, requiring strategic decisions about methodological priorities. Logistical complexities involve coordinating different data collection timelines, managing team members with diverse methodological expertise, and ensuring consistent communication across workstreams. Integration during analysis demands systematic approaches connecting datasets through techniques like data transformation (qualitative coding into quantitative variables or quantitative results into narrative descriptions), joint displays presenting complementary findings, or following analytical threads across datasets. Publication often presents challenges within traditional journal formats designed for monomethod studies, requiring creative approaches to presenting integrated findings within word limits while maintaining methodological transparency.</a:t>
            </a:r>
            <a:endParaRPr lang="en-US" sz="11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9016" y="549712"/>
            <a:ext cx="7523440" cy="624126"/>
          </a:xfrm>
          <a:prstGeom prst="rect">
            <a:avLst/>
          </a:prstGeom>
          <a:noFill/>
          <a:ln/>
        </p:spPr>
        <p:txBody>
          <a:bodyPr wrap="none" lIns="0" tIns="0" rIns="0" bIns="0" rtlCol="0" anchor="t"/>
          <a:lstStyle/>
          <a:p>
            <a:pPr algn="l" indent="0" marL="0">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Defining Research Objectives</a:t>
            </a:r>
            <a:endParaRPr lang="en-US" sz="3900" dirty="0"/>
          </a:p>
        </p:txBody>
      </p:sp>
      <p:sp>
        <p:nvSpPr>
          <p:cNvPr id="3" name="Text 1"/>
          <p:cNvSpPr/>
          <p:nvPr/>
        </p:nvSpPr>
        <p:spPr>
          <a:xfrm>
            <a:off x="699016" y="1573292"/>
            <a:ext cx="13232368" cy="1278255"/>
          </a:xfrm>
          <a:prstGeom prst="rect">
            <a:avLst/>
          </a:prstGeom>
          <a:noFill/>
          <a:ln/>
        </p:spPr>
        <p:txBody>
          <a:bodyPr wrap="square" lIns="0" tIns="0" rIns="0" bIns="0" rtlCol="0" anchor="t"/>
          <a:lstStyle/>
          <a:p>
            <a:pPr algn="l" indent="0" marL="0">
              <a:lnSpc>
                <a:spcPts val="2500"/>
              </a:lnSpc>
              <a:buNone/>
            </a:pPr>
            <a:r>
              <a:rPr lang="en-US" sz="1550" dirty="0">
                <a:solidFill>
                  <a:srgbClr val="454240"/>
                </a:solidFill>
                <a:latin typeface="DM Sans" pitchFamily="34" charset="0"/>
                <a:ea typeface="DM Sans" pitchFamily="34" charset="-122"/>
                <a:cs typeface="DM Sans" pitchFamily="34" charset="-120"/>
              </a:rPr>
              <a:t>Establishing clear research objectives is the foundation of any successful data collection endeavour. Well-defined objectives serve as the compass for your entire research journey, guiding methodological choices and ensuring that collected data directly addresses your core questions. Research objectives should be specific, measurable, achievable, relevant, and time-bound (SMART), providing a structured framework for investigation.</a:t>
            </a:r>
            <a:endParaRPr lang="en-US" sz="1550" dirty="0"/>
          </a:p>
        </p:txBody>
      </p:sp>
      <p:sp>
        <p:nvSpPr>
          <p:cNvPr id="4" name="Text 2"/>
          <p:cNvSpPr/>
          <p:nvPr/>
        </p:nvSpPr>
        <p:spPr>
          <a:xfrm>
            <a:off x="699016" y="3076218"/>
            <a:ext cx="13232368" cy="1278255"/>
          </a:xfrm>
          <a:prstGeom prst="rect">
            <a:avLst/>
          </a:prstGeom>
          <a:noFill/>
          <a:ln/>
        </p:spPr>
        <p:txBody>
          <a:bodyPr wrap="square" lIns="0" tIns="0" rIns="0" bIns="0" rtlCol="0" anchor="t"/>
          <a:lstStyle/>
          <a:p>
            <a:pPr algn="l" indent="0" marL="0">
              <a:lnSpc>
                <a:spcPts val="2500"/>
              </a:lnSpc>
              <a:buNone/>
            </a:pPr>
            <a:r>
              <a:rPr lang="en-US" sz="1550" dirty="0">
                <a:solidFill>
                  <a:srgbClr val="454240"/>
                </a:solidFill>
                <a:latin typeface="DM Sans" pitchFamily="34" charset="0"/>
                <a:ea typeface="DM Sans" pitchFamily="34" charset="-122"/>
                <a:cs typeface="DM Sans" pitchFamily="34" charset="-120"/>
              </a:rPr>
              <a:t>The nature of your research questions fundamentally influences which data collection methods are most appropriate. For instance, exploratory questions seeking to understand phenomena may benefit from qualitative approaches like interviews or observations, while confirmatory research testing specific hypotheses might require quantitative methods such as surveys with statistical analysis. The complexity of your research questions—whether they seek description, explanation, or prediction—similarly shapes methodological decisions.</a:t>
            </a:r>
            <a:endParaRPr lang="en-US" sz="1550" dirty="0"/>
          </a:p>
        </p:txBody>
      </p:sp>
      <p:sp>
        <p:nvSpPr>
          <p:cNvPr id="5" name="Text 3"/>
          <p:cNvSpPr/>
          <p:nvPr/>
        </p:nvSpPr>
        <p:spPr>
          <a:xfrm>
            <a:off x="699016" y="4579144"/>
            <a:ext cx="13232368" cy="1597819"/>
          </a:xfrm>
          <a:prstGeom prst="rect">
            <a:avLst/>
          </a:prstGeom>
          <a:noFill/>
          <a:ln/>
        </p:spPr>
        <p:txBody>
          <a:bodyPr wrap="square" lIns="0" tIns="0" rIns="0" bIns="0" rtlCol="0" anchor="t"/>
          <a:lstStyle/>
          <a:p>
            <a:pPr algn="l" indent="0" marL="0">
              <a:lnSpc>
                <a:spcPts val="2500"/>
              </a:lnSpc>
              <a:buNone/>
            </a:pPr>
            <a:r>
              <a:rPr lang="en-US" sz="1550" dirty="0">
                <a:solidFill>
                  <a:srgbClr val="454240"/>
                </a:solidFill>
                <a:latin typeface="DM Sans" pitchFamily="34" charset="0"/>
                <a:ea typeface="DM Sans" pitchFamily="34" charset="-122"/>
                <a:cs typeface="DM Sans" pitchFamily="34" charset="-120"/>
              </a:rPr>
              <a:t>When aligning data collection methods with study goals, consider both the epistemological assumptions underpinning your research and the practical constraints of your study context. Quantitative methods typically align with positivist approaches seeking objective, generalisable knowledge, while qualitative methods often suit constructivist perspectives acknowledging multiple realities. Many contemporary researchers adopt pragmatic approaches, selecting methods based primarily on their utility in answering specific research questions rather than strict philosophical adherence.</a:t>
            </a:r>
            <a:endParaRPr lang="en-US" sz="1550" dirty="0"/>
          </a:p>
        </p:txBody>
      </p:sp>
      <p:sp>
        <p:nvSpPr>
          <p:cNvPr id="6" name="Text 4"/>
          <p:cNvSpPr/>
          <p:nvPr/>
        </p:nvSpPr>
        <p:spPr>
          <a:xfrm>
            <a:off x="699016" y="6401633"/>
            <a:ext cx="13232368" cy="1278255"/>
          </a:xfrm>
          <a:prstGeom prst="rect">
            <a:avLst/>
          </a:prstGeom>
          <a:noFill/>
          <a:ln/>
        </p:spPr>
        <p:txBody>
          <a:bodyPr wrap="square" lIns="0" tIns="0" rIns="0" bIns="0" rtlCol="0" anchor="t"/>
          <a:lstStyle/>
          <a:p>
            <a:pPr algn="l" indent="0" marL="0">
              <a:lnSpc>
                <a:spcPts val="2500"/>
              </a:lnSpc>
              <a:buNone/>
            </a:pPr>
            <a:r>
              <a:rPr lang="en-US" sz="1550" dirty="0">
                <a:solidFill>
                  <a:srgbClr val="454240"/>
                </a:solidFill>
                <a:latin typeface="DM Sans" pitchFamily="34" charset="0"/>
                <a:ea typeface="DM Sans" pitchFamily="34" charset="-122"/>
                <a:cs typeface="DM Sans" pitchFamily="34" charset="-120"/>
              </a:rPr>
              <a:t>Research objectives should also account for intended applications of findings. Studies informing policy decisions may require representative samples and standardised measures, while those aimed at theory development might prioritise depth of understanding over generalisability. The anticipated audience for research outputs—whether academic peers, organisational stakeholders, or the general public—similarly influences methodological choices and reporting formats.</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572095" y="339447"/>
            <a:ext cx="8883729" cy="385763"/>
          </a:xfrm>
          <a:prstGeom prst="rect">
            <a:avLst/>
          </a:prstGeom>
          <a:noFill/>
          <a:ln/>
        </p:spPr>
        <p:txBody>
          <a:bodyPr wrap="none" lIns="0" tIns="0" rIns="0" bIns="0" rtlCol="0" anchor="t"/>
          <a:lstStyle/>
          <a:p>
            <a:pPr algn="l" indent="0" marL="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Conclusion: Choosing the Right Data Collection Method</a:t>
            </a:r>
            <a:endParaRPr lang="en-US" sz="2400" dirty="0"/>
          </a:p>
        </p:txBody>
      </p:sp>
      <p:sp>
        <p:nvSpPr>
          <p:cNvPr id="3" name="Shape 1"/>
          <p:cNvSpPr/>
          <p:nvPr/>
        </p:nvSpPr>
        <p:spPr>
          <a:xfrm>
            <a:off x="572095" y="972026"/>
            <a:ext cx="1685687" cy="711160"/>
          </a:xfrm>
          <a:prstGeom prst="roundRect">
            <a:avLst>
              <a:gd name="adj" fmla="val 7290"/>
            </a:avLst>
          </a:prstGeom>
          <a:solidFill>
            <a:srgbClr val="F7EDD4"/>
          </a:solidFill>
          <a:ln w="7620">
            <a:solidFill>
              <a:srgbClr val="DDD3BA"/>
            </a:solidFill>
            <a:prstDash val="solid"/>
          </a:ln>
        </p:spPr>
      </p:sp>
      <p:pic>
        <p:nvPicPr>
          <p:cNvPr id="4" name="Image 0" descr="preencoded.png">    </p:cNvPr>
          <p:cNvPicPr>
            <a:picLocks noChangeAspect="1"/>
          </p:cNvPicPr>
          <p:nvPr/>
        </p:nvPicPr>
        <p:blipFill>
          <a:blip r:embed="rId1"/>
          <a:stretch>
            <a:fillRect/>
          </a:stretch>
        </p:blipFill>
        <p:spPr>
          <a:xfrm>
            <a:off x="1328142" y="1219081"/>
            <a:ext cx="173593" cy="216932"/>
          </a:xfrm>
          <a:prstGeom prst="rect">
            <a:avLst/>
          </a:prstGeom>
        </p:spPr>
      </p:pic>
      <p:sp>
        <p:nvSpPr>
          <p:cNvPr id="5" name="Text 2"/>
          <p:cNvSpPr/>
          <p:nvPr/>
        </p:nvSpPr>
        <p:spPr>
          <a:xfrm>
            <a:off x="2381131" y="1095375"/>
            <a:ext cx="2288738"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Research question alignment</a:t>
            </a:r>
            <a:endParaRPr lang="en-US" sz="1200" dirty="0"/>
          </a:p>
        </p:txBody>
      </p:sp>
      <p:sp>
        <p:nvSpPr>
          <p:cNvPr id="6" name="Text 3"/>
          <p:cNvSpPr/>
          <p:nvPr/>
        </p:nvSpPr>
        <p:spPr>
          <a:xfrm>
            <a:off x="2381131" y="1362313"/>
            <a:ext cx="2288738"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Match method to question type</a:t>
            </a:r>
            <a:endParaRPr lang="en-US" sz="950" dirty="0"/>
          </a:p>
        </p:txBody>
      </p:sp>
      <p:sp>
        <p:nvSpPr>
          <p:cNvPr id="7" name="Shape 4"/>
          <p:cNvSpPr/>
          <p:nvPr/>
        </p:nvSpPr>
        <p:spPr>
          <a:xfrm>
            <a:off x="2319457" y="1679377"/>
            <a:ext cx="11677174" cy="7620"/>
          </a:xfrm>
          <a:prstGeom prst="roundRect">
            <a:avLst>
              <a:gd name="adj" fmla="val 680400"/>
            </a:avLst>
          </a:prstGeom>
          <a:solidFill>
            <a:srgbClr val="DDD3BA"/>
          </a:solidFill>
          <a:ln/>
        </p:spPr>
      </p:sp>
      <p:sp>
        <p:nvSpPr>
          <p:cNvPr id="8" name="Shape 5"/>
          <p:cNvSpPr/>
          <p:nvPr/>
        </p:nvSpPr>
        <p:spPr>
          <a:xfrm>
            <a:off x="572095" y="1744861"/>
            <a:ext cx="3371493" cy="711160"/>
          </a:xfrm>
          <a:prstGeom prst="roundRect">
            <a:avLst>
              <a:gd name="adj" fmla="val 7290"/>
            </a:avLst>
          </a:prstGeom>
          <a:solidFill>
            <a:srgbClr val="F7EDD4"/>
          </a:solidFill>
          <a:ln w="7620">
            <a:solidFill>
              <a:srgbClr val="DDD3BA"/>
            </a:solidFill>
            <a:prstDash val="solid"/>
          </a:ln>
        </p:spPr>
      </p:sp>
      <p:pic>
        <p:nvPicPr>
          <p:cNvPr id="9" name="Image 1" descr="preencoded.png">    </p:cNvPr>
          <p:cNvPicPr>
            <a:picLocks noChangeAspect="1"/>
          </p:cNvPicPr>
          <p:nvPr/>
        </p:nvPicPr>
        <p:blipFill>
          <a:blip r:embed="rId2"/>
          <a:stretch>
            <a:fillRect/>
          </a:stretch>
        </p:blipFill>
        <p:spPr>
          <a:xfrm>
            <a:off x="2170986" y="1991916"/>
            <a:ext cx="173593" cy="216932"/>
          </a:xfrm>
          <a:prstGeom prst="rect">
            <a:avLst/>
          </a:prstGeom>
        </p:spPr>
      </p:pic>
      <p:sp>
        <p:nvSpPr>
          <p:cNvPr id="10" name="Text 6"/>
          <p:cNvSpPr/>
          <p:nvPr/>
        </p:nvSpPr>
        <p:spPr>
          <a:xfrm>
            <a:off x="4066937" y="1868210"/>
            <a:ext cx="2061329"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Participant considerations</a:t>
            </a:r>
            <a:endParaRPr lang="en-US" sz="1200" dirty="0"/>
          </a:p>
        </p:txBody>
      </p:sp>
      <p:sp>
        <p:nvSpPr>
          <p:cNvPr id="11" name="Text 7"/>
          <p:cNvSpPr/>
          <p:nvPr/>
        </p:nvSpPr>
        <p:spPr>
          <a:xfrm>
            <a:off x="4066937" y="2135148"/>
            <a:ext cx="2375892"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Accommodate population characteristics</a:t>
            </a:r>
            <a:endParaRPr lang="en-US" sz="950" dirty="0"/>
          </a:p>
        </p:txBody>
      </p:sp>
      <p:sp>
        <p:nvSpPr>
          <p:cNvPr id="12" name="Shape 8"/>
          <p:cNvSpPr/>
          <p:nvPr/>
        </p:nvSpPr>
        <p:spPr>
          <a:xfrm>
            <a:off x="4005262" y="2452211"/>
            <a:ext cx="9991368" cy="7620"/>
          </a:xfrm>
          <a:prstGeom prst="roundRect">
            <a:avLst>
              <a:gd name="adj" fmla="val 680400"/>
            </a:avLst>
          </a:prstGeom>
          <a:solidFill>
            <a:srgbClr val="DDD3BA"/>
          </a:solidFill>
          <a:ln/>
        </p:spPr>
      </p:sp>
      <p:sp>
        <p:nvSpPr>
          <p:cNvPr id="13" name="Shape 9"/>
          <p:cNvSpPr/>
          <p:nvPr/>
        </p:nvSpPr>
        <p:spPr>
          <a:xfrm>
            <a:off x="572095" y="2517696"/>
            <a:ext cx="5057299" cy="711160"/>
          </a:xfrm>
          <a:prstGeom prst="roundRect">
            <a:avLst>
              <a:gd name="adj" fmla="val 7290"/>
            </a:avLst>
          </a:prstGeom>
          <a:solidFill>
            <a:srgbClr val="F7EDD4"/>
          </a:solidFill>
          <a:ln w="7620">
            <a:solidFill>
              <a:srgbClr val="DDD3BA"/>
            </a:solidFill>
            <a:prstDash val="solid"/>
          </a:ln>
        </p:spPr>
      </p:sp>
      <p:pic>
        <p:nvPicPr>
          <p:cNvPr id="14" name="Image 2" descr="preencoded.png">    </p:cNvPr>
          <p:cNvPicPr>
            <a:picLocks noChangeAspect="1"/>
          </p:cNvPicPr>
          <p:nvPr/>
        </p:nvPicPr>
        <p:blipFill>
          <a:blip r:embed="rId3"/>
          <a:stretch>
            <a:fillRect/>
          </a:stretch>
        </p:blipFill>
        <p:spPr>
          <a:xfrm>
            <a:off x="3013948" y="2764750"/>
            <a:ext cx="173593" cy="216932"/>
          </a:xfrm>
          <a:prstGeom prst="rect">
            <a:avLst/>
          </a:prstGeom>
        </p:spPr>
      </p:pic>
      <p:sp>
        <p:nvSpPr>
          <p:cNvPr id="15" name="Text 10"/>
          <p:cNvSpPr/>
          <p:nvPr/>
        </p:nvSpPr>
        <p:spPr>
          <a:xfrm>
            <a:off x="5752743" y="2641044"/>
            <a:ext cx="1586151"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Practical constraints</a:t>
            </a:r>
            <a:endParaRPr lang="en-US" sz="1200" dirty="0"/>
          </a:p>
        </p:txBody>
      </p:sp>
      <p:sp>
        <p:nvSpPr>
          <p:cNvPr id="16" name="Text 11"/>
          <p:cNvSpPr/>
          <p:nvPr/>
        </p:nvSpPr>
        <p:spPr>
          <a:xfrm>
            <a:off x="5752743" y="2907983"/>
            <a:ext cx="2064425"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Address time, resources and access</a:t>
            </a:r>
            <a:endParaRPr lang="en-US" sz="950" dirty="0"/>
          </a:p>
        </p:txBody>
      </p:sp>
      <p:sp>
        <p:nvSpPr>
          <p:cNvPr id="17" name="Shape 12"/>
          <p:cNvSpPr/>
          <p:nvPr/>
        </p:nvSpPr>
        <p:spPr>
          <a:xfrm>
            <a:off x="5691068" y="3225046"/>
            <a:ext cx="8305562" cy="7620"/>
          </a:xfrm>
          <a:prstGeom prst="roundRect">
            <a:avLst>
              <a:gd name="adj" fmla="val 680400"/>
            </a:avLst>
          </a:prstGeom>
          <a:solidFill>
            <a:srgbClr val="DDD3BA"/>
          </a:solidFill>
          <a:ln/>
        </p:spPr>
      </p:sp>
      <p:sp>
        <p:nvSpPr>
          <p:cNvPr id="18" name="Shape 13"/>
          <p:cNvSpPr/>
          <p:nvPr/>
        </p:nvSpPr>
        <p:spPr>
          <a:xfrm>
            <a:off x="572095" y="3290530"/>
            <a:ext cx="6743105" cy="711160"/>
          </a:xfrm>
          <a:prstGeom prst="roundRect">
            <a:avLst>
              <a:gd name="adj" fmla="val 7290"/>
            </a:avLst>
          </a:prstGeom>
          <a:solidFill>
            <a:srgbClr val="F7EDD4"/>
          </a:solidFill>
          <a:ln w="7620">
            <a:solidFill>
              <a:srgbClr val="DDD3BA"/>
            </a:solidFill>
            <a:prstDash val="solid"/>
          </a:ln>
        </p:spPr>
      </p:sp>
      <p:pic>
        <p:nvPicPr>
          <p:cNvPr id="19" name="Image 3" descr="preencoded.png">    </p:cNvPr>
          <p:cNvPicPr>
            <a:picLocks noChangeAspect="1"/>
          </p:cNvPicPr>
          <p:nvPr/>
        </p:nvPicPr>
        <p:blipFill>
          <a:blip r:embed="rId4"/>
          <a:stretch>
            <a:fillRect/>
          </a:stretch>
        </p:blipFill>
        <p:spPr>
          <a:xfrm>
            <a:off x="3856792" y="3537585"/>
            <a:ext cx="173593" cy="216932"/>
          </a:xfrm>
          <a:prstGeom prst="rect">
            <a:avLst/>
          </a:prstGeom>
        </p:spPr>
      </p:pic>
      <p:sp>
        <p:nvSpPr>
          <p:cNvPr id="20" name="Text 14"/>
          <p:cNvSpPr/>
          <p:nvPr/>
        </p:nvSpPr>
        <p:spPr>
          <a:xfrm>
            <a:off x="7438549" y="3413879"/>
            <a:ext cx="2157413"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Methodological integration</a:t>
            </a:r>
            <a:endParaRPr lang="en-US" sz="1200" dirty="0"/>
          </a:p>
        </p:txBody>
      </p:sp>
      <p:sp>
        <p:nvSpPr>
          <p:cNvPr id="21" name="Text 15"/>
          <p:cNvSpPr/>
          <p:nvPr/>
        </p:nvSpPr>
        <p:spPr>
          <a:xfrm>
            <a:off x="7438549" y="3680817"/>
            <a:ext cx="2172772"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Combine complementary approaches</a:t>
            </a:r>
            <a:endParaRPr lang="en-US" sz="950" dirty="0"/>
          </a:p>
        </p:txBody>
      </p:sp>
      <p:sp>
        <p:nvSpPr>
          <p:cNvPr id="22" name="Text 16"/>
          <p:cNvSpPr/>
          <p:nvPr/>
        </p:nvSpPr>
        <p:spPr>
          <a:xfrm>
            <a:off x="572095" y="4140518"/>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Selecting appropriate data collection methods requires systematic evaluation of each approach's strengths and limitations relative to specific research contexts. Surveys and questionnaires excel at gathering standardised data from large samples, permitting statistical analysis and potentially generalisable findings. However, they typically sacrifice depth for breadth, struggle to capture complex phenomena, and remain vulnerable to various response biases. Interviews provide rich, contextualised insights into experiences and meaning-making processes, though they generate labour-intensive data, face potential interviewer effects, and typically involve smaller samples limiting generalisability. Observational methods access actual behaviours in natural contexts, bypassing self-report limitations, but require substantial time investment, face potential reactivity effects, and may miss internal processes driving visible behaviours. Document and archival methods leverage existing materials without participant burden, though they remain constrained by available documentation and require careful contextualisation.</a:t>
            </a:r>
            <a:endParaRPr lang="en-US" sz="950" dirty="0"/>
          </a:p>
        </p:txBody>
      </p:sp>
      <p:sp>
        <p:nvSpPr>
          <p:cNvPr id="23" name="Text 17"/>
          <p:cNvSpPr/>
          <p:nvPr/>
        </p:nvSpPr>
        <p:spPr>
          <a:xfrm>
            <a:off x="572095" y="5266968"/>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Contextual factors fundamentally shape methodological appropriateness. Population characteristics—including literacy levels, technological access, cultural communication norms, and topic sensitivity—influence which methods will generate valid, ethical data with specific participants. Practical constraints including available time, financial resources, geographical dispersion, and access permissions inevitably narrow methodological options. Research settings similarly affect viability—clinical environments may permit brief surveys but prohibit extended observations, while community contexts might enable participatory approaches difficult to implement in institutional settings. Researcher capabilities represent another crucial consideration, as different methods demand distinct competencies from statistical analysis to interviewing skills to observational sensitivity.</a:t>
            </a:r>
            <a:endParaRPr lang="en-US" sz="950" dirty="0"/>
          </a:p>
        </p:txBody>
      </p:sp>
      <p:sp>
        <p:nvSpPr>
          <p:cNvPr id="24" name="Text 18"/>
          <p:cNvSpPr/>
          <p:nvPr/>
        </p:nvSpPr>
        <p:spPr>
          <a:xfrm>
            <a:off x="572095" y="6195893"/>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Contemporary best practice increasingly emphasises methodological pragmatism over dogmatic adherence to particular traditions. This approach advocates selecting methods primarily based on their utility for addressing specific research questions rather than disciplinary conventions or philosophical commitments. Methodological decisions should follow clear reasoning connecting research questions to appropriate data sources through transparent logic. Documentation should explicitly acknowledge both strengths and limitations of selected approaches, avoiding overstated claims while demonstrating how methodological choices optimise available resources to answer research questions. This reflective transparency—recognising that all methods involve trade-offs—strengthens research credibility more than claims of methodological perfection.</a:t>
            </a:r>
            <a:endParaRPr lang="en-US" sz="950" dirty="0"/>
          </a:p>
        </p:txBody>
      </p:sp>
      <p:sp>
        <p:nvSpPr>
          <p:cNvPr id="25" name="Text 19"/>
          <p:cNvSpPr/>
          <p:nvPr/>
        </p:nvSpPr>
        <p:spPr>
          <a:xfrm>
            <a:off x="572095" y="7124819"/>
            <a:ext cx="13486209" cy="987623"/>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The future of data collection methodology points toward increasing integration, technological innovation, and participant engagement. Digital approaches—from mobile data collection to social media analysis to wearable sensors—continue expanding methodological possibilities while raising new ethical and analytical challenges. Participatory methodologies increasingly involve research subjects as active collaborators rather than passive data sources, addressing historical power imbalances while enhancing relevance and uptake. Mixed-methods designs grow increasingly sophisticated in how they integrate diverse data types through advanced analytical techniques and visualisation approaches. Amidst these innovations, fundamental principles remain constant—methods must align with research questions, respect participant dignity, acknowledge contextual constraints, and maintain critical awareness of how methodological choices shape the knowledge we produce.</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3298" y="681157"/>
            <a:ext cx="7477958" cy="601266"/>
          </a:xfrm>
          <a:prstGeom prst="rect">
            <a:avLst/>
          </a:prstGeom>
          <a:noFill/>
          <a:ln/>
        </p:spPr>
        <p:txBody>
          <a:bodyPr wrap="none" lIns="0" tIns="0" rIns="0" bIns="0" rtlCol="0" anchor="t"/>
          <a:lstStyle/>
          <a:p>
            <a:pPr algn="l" indent="0" marL="0">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Survey Methods: An Overview</a:t>
            </a:r>
            <a:endParaRPr lang="en-US" sz="3750" dirty="0"/>
          </a:p>
        </p:txBody>
      </p:sp>
      <p:sp>
        <p:nvSpPr>
          <p:cNvPr id="3" name="Text 1"/>
          <p:cNvSpPr/>
          <p:nvPr/>
        </p:nvSpPr>
        <p:spPr>
          <a:xfrm>
            <a:off x="673298" y="1667113"/>
            <a:ext cx="13283803" cy="1231106"/>
          </a:xfrm>
          <a:prstGeom prst="rect">
            <a:avLst/>
          </a:prstGeom>
          <a:noFill/>
          <a:ln/>
        </p:spPr>
        <p:txBody>
          <a:bodyPr wrap="square" lIns="0" tIns="0" rIns="0" bIns="0" rtlCol="0" anchor="t"/>
          <a:lstStyle/>
          <a:p>
            <a:pPr algn="l" indent="0" marL="0">
              <a:lnSpc>
                <a:spcPts val="2400"/>
              </a:lnSpc>
              <a:buNone/>
            </a:pPr>
            <a:r>
              <a:rPr lang="en-US" sz="1500" dirty="0">
                <a:solidFill>
                  <a:srgbClr val="454240"/>
                </a:solidFill>
                <a:latin typeface="DM Sans" pitchFamily="34" charset="0"/>
                <a:ea typeface="DM Sans" pitchFamily="34" charset="-122"/>
                <a:cs typeface="DM Sans" pitchFamily="34" charset="-120"/>
              </a:rPr>
              <a:t>Surveys represent one of the most widely employed data collection methods across disciplines, characterised by their systematic approach to gathering information from a defined population through a structured set of questions. This methodology enables researchers to collect standardised data from large samples efficiently, facilitating statistical analysis and potentially generalisable findings. The fundamental premise of survey research is that by sampling a portion of a population, we can draw inferences about broader patterns and relationships.</a:t>
            </a:r>
            <a:endParaRPr lang="en-US" sz="1500" dirty="0"/>
          </a:p>
        </p:txBody>
      </p:sp>
      <p:sp>
        <p:nvSpPr>
          <p:cNvPr id="4" name="Text 2"/>
          <p:cNvSpPr/>
          <p:nvPr/>
        </p:nvSpPr>
        <p:spPr>
          <a:xfrm>
            <a:off x="673298" y="3114556"/>
            <a:ext cx="13283803" cy="1538883"/>
          </a:xfrm>
          <a:prstGeom prst="rect">
            <a:avLst/>
          </a:prstGeom>
          <a:noFill/>
          <a:ln/>
        </p:spPr>
        <p:txBody>
          <a:bodyPr wrap="square" lIns="0" tIns="0" rIns="0" bIns="0" rtlCol="0" anchor="t"/>
          <a:lstStyle/>
          <a:p>
            <a:pPr algn="l" indent="0" marL="0">
              <a:lnSpc>
                <a:spcPts val="2400"/>
              </a:lnSpc>
              <a:buNone/>
            </a:pPr>
            <a:r>
              <a:rPr lang="en-US" sz="1500" dirty="0">
                <a:solidFill>
                  <a:srgbClr val="454240"/>
                </a:solidFill>
                <a:latin typeface="DM Sans" pitchFamily="34" charset="0"/>
                <a:ea typeface="DM Sans" pitchFamily="34" charset="-122"/>
                <a:cs typeface="DM Sans" pitchFamily="34" charset="-120"/>
              </a:rPr>
              <a:t>The distinguishing features of surveys include their structured format, standardised administration, and capacity for quantification. Unlike more exploratory approaches, surveys typically present identical questions in the same sequence to all respondents, enhancing reliability and comparability across participants. This standardisation is crucial for minimising measurement error and facilitating rigorous statistical analysis. Additionally, surveys excel at capturing self-reported attitudes, beliefs, behaviours, and characteristics across dispersed populations that would be impractical to observe directly.</a:t>
            </a:r>
            <a:endParaRPr lang="en-US" sz="1500" dirty="0"/>
          </a:p>
        </p:txBody>
      </p:sp>
      <p:sp>
        <p:nvSpPr>
          <p:cNvPr id="5" name="Text 3"/>
          <p:cNvSpPr/>
          <p:nvPr/>
        </p:nvSpPr>
        <p:spPr>
          <a:xfrm>
            <a:off x="673298" y="4869775"/>
            <a:ext cx="13283803" cy="1231106"/>
          </a:xfrm>
          <a:prstGeom prst="rect">
            <a:avLst/>
          </a:prstGeom>
          <a:noFill/>
          <a:ln/>
        </p:spPr>
        <p:txBody>
          <a:bodyPr wrap="square" lIns="0" tIns="0" rIns="0" bIns="0" rtlCol="0" anchor="t"/>
          <a:lstStyle/>
          <a:p>
            <a:pPr algn="l" indent="0" marL="0">
              <a:lnSpc>
                <a:spcPts val="2400"/>
              </a:lnSpc>
              <a:buNone/>
            </a:pPr>
            <a:r>
              <a:rPr lang="en-US" sz="1500" dirty="0">
                <a:solidFill>
                  <a:srgbClr val="454240"/>
                </a:solidFill>
                <a:latin typeface="DM Sans" pitchFamily="34" charset="0"/>
                <a:ea typeface="DM Sans" pitchFamily="34" charset="-122"/>
                <a:cs typeface="DM Sans" pitchFamily="34" charset="-120"/>
              </a:rPr>
              <a:t>Surveys have gained immense popularity in large-scale quantitative research due to several compelling advantages. Their cost-effectiveness in gathering data from substantial samples makes them attractive for projects with limited resources. The scalability of surveys allows researchers to expand sample sizes without proportional increases in cost or time investments. Furthermore, contemporary digital survey platforms offer sophisticated features for question routing, data validation, and automated analysis, streamlining the research process from design to dissemination.</a:t>
            </a:r>
            <a:endParaRPr lang="en-US" sz="1500" dirty="0"/>
          </a:p>
        </p:txBody>
      </p:sp>
      <p:sp>
        <p:nvSpPr>
          <p:cNvPr id="6" name="Text 4"/>
          <p:cNvSpPr/>
          <p:nvPr/>
        </p:nvSpPr>
        <p:spPr>
          <a:xfrm>
            <a:off x="673298" y="6317218"/>
            <a:ext cx="13283803" cy="1231106"/>
          </a:xfrm>
          <a:prstGeom prst="rect">
            <a:avLst/>
          </a:prstGeom>
          <a:noFill/>
          <a:ln/>
        </p:spPr>
        <p:txBody>
          <a:bodyPr wrap="square" lIns="0" tIns="0" rIns="0" bIns="0" rtlCol="0" anchor="t"/>
          <a:lstStyle/>
          <a:p>
            <a:pPr algn="l" indent="0" marL="0">
              <a:lnSpc>
                <a:spcPts val="2400"/>
              </a:lnSpc>
              <a:buNone/>
            </a:pPr>
            <a:r>
              <a:rPr lang="en-US" sz="1500" dirty="0">
                <a:solidFill>
                  <a:srgbClr val="454240"/>
                </a:solidFill>
                <a:latin typeface="DM Sans" pitchFamily="34" charset="0"/>
                <a:ea typeface="DM Sans" pitchFamily="34" charset="-122"/>
                <a:cs typeface="DM Sans" pitchFamily="34" charset="-120"/>
              </a:rPr>
              <a:t>Despite these strengths, surveys face inherent limitations that researchers must acknowledge. Response biases, including social desirability and acquiescence, can compromise data validity. Similarly, self-selection biases may skew samples toward individuals with stronger opinions or greater availability. Survey researchers must carefully balance depth against breadth, recognising that the method typically sacrifices richness of individual experiences for broader patterns across populations.</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86383" y="524828"/>
            <a:ext cx="4188738" cy="523518"/>
          </a:xfrm>
          <a:prstGeom prst="rect">
            <a:avLst/>
          </a:prstGeom>
          <a:noFill/>
          <a:ln/>
        </p:spPr>
        <p:txBody>
          <a:bodyPr wrap="none" lIns="0" tIns="0" rIns="0" bIns="0" rtlCol="0" anchor="t"/>
          <a:lstStyle/>
          <a:p>
            <a:pPr algn="l" indent="0" marL="0">
              <a:lnSpc>
                <a:spcPts val="4100"/>
              </a:lnSpc>
              <a:buNone/>
            </a:pPr>
            <a:r>
              <a:rPr lang="en-US" sz="3250" dirty="0">
                <a:solidFill>
                  <a:srgbClr val="5C4E3D"/>
                </a:solidFill>
                <a:latin typeface="Libre Baskerville" pitchFamily="34" charset="0"/>
                <a:ea typeface="Libre Baskerville" pitchFamily="34" charset="-122"/>
                <a:cs typeface="Libre Baskerville" pitchFamily="34" charset="-120"/>
              </a:rPr>
              <a:t>Types of Surveys</a:t>
            </a:r>
            <a:endParaRPr lang="en-US" sz="3250" dirty="0"/>
          </a:p>
        </p:txBody>
      </p:sp>
      <p:sp>
        <p:nvSpPr>
          <p:cNvPr id="3" name="Text 1"/>
          <p:cNvSpPr/>
          <p:nvPr/>
        </p:nvSpPr>
        <p:spPr>
          <a:xfrm>
            <a:off x="586383" y="1467088"/>
            <a:ext cx="2094309" cy="261699"/>
          </a:xfrm>
          <a:prstGeom prst="rect">
            <a:avLst/>
          </a:prstGeom>
          <a:noFill/>
          <a:ln/>
        </p:spPr>
        <p:txBody>
          <a:bodyPr wrap="none" lIns="0" tIns="0" rIns="0" bIns="0" rtlCol="0" anchor="t"/>
          <a:lstStyle/>
          <a:p>
            <a:pPr algn="l" indent="0" marL="0">
              <a:lnSpc>
                <a:spcPts val="2050"/>
              </a:lnSpc>
              <a:buNone/>
            </a:pPr>
            <a:r>
              <a:rPr lang="en-US" sz="1600" dirty="0">
                <a:solidFill>
                  <a:srgbClr val="5C4E3D"/>
                </a:solidFill>
                <a:latin typeface="Libre Baskerville" pitchFamily="34" charset="0"/>
                <a:ea typeface="Libre Baskerville" pitchFamily="34" charset="-122"/>
                <a:cs typeface="Libre Baskerville" pitchFamily="34" charset="-120"/>
              </a:rPr>
              <a:t>Online Surveys</a:t>
            </a:r>
            <a:endParaRPr lang="en-US" sz="1600" dirty="0"/>
          </a:p>
        </p:txBody>
      </p:sp>
      <p:sp>
        <p:nvSpPr>
          <p:cNvPr id="4" name="Text 2"/>
          <p:cNvSpPr/>
          <p:nvPr/>
        </p:nvSpPr>
        <p:spPr>
          <a:xfrm>
            <a:off x="586383" y="1896308"/>
            <a:ext cx="6524506" cy="1876068"/>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Digital platforms have revolutionised survey administration, offering unprecedented reach and efficiency. Tools like Google Forms, SurveyMonkey, Qualtrics, and REDCap provide researchers with user-friendly interfaces for designing, distributing, and analysing surveys. These platforms support diverse question formats, complex skip logic, multimedia integration, and real-time response tracking. Online surveys excel in cost-effectiveness and can rapidly reach geographically dispersed respondents, though they may underrepresent populations with limited digital access or skills.</a:t>
            </a:r>
            <a:endParaRPr lang="en-US" sz="1300" dirty="0"/>
          </a:p>
        </p:txBody>
      </p:sp>
      <p:sp>
        <p:nvSpPr>
          <p:cNvPr id="5" name="Text 3"/>
          <p:cNvSpPr/>
          <p:nvPr/>
        </p:nvSpPr>
        <p:spPr>
          <a:xfrm>
            <a:off x="7527131" y="1467088"/>
            <a:ext cx="3932634" cy="261699"/>
          </a:xfrm>
          <a:prstGeom prst="rect">
            <a:avLst/>
          </a:prstGeom>
          <a:noFill/>
          <a:ln/>
        </p:spPr>
        <p:txBody>
          <a:bodyPr wrap="none" lIns="0" tIns="0" rIns="0" bIns="0" rtlCol="0" anchor="t"/>
          <a:lstStyle/>
          <a:p>
            <a:pPr algn="l" indent="0" marL="0">
              <a:lnSpc>
                <a:spcPts val="2050"/>
              </a:lnSpc>
              <a:buNone/>
            </a:pPr>
            <a:r>
              <a:rPr lang="en-US" sz="1600" dirty="0">
                <a:solidFill>
                  <a:srgbClr val="5C4E3D"/>
                </a:solidFill>
                <a:latin typeface="Libre Baskerville" pitchFamily="34" charset="0"/>
                <a:ea typeface="Libre Baskerville" pitchFamily="34" charset="-122"/>
                <a:cs typeface="Libre Baskerville" pitchFamily="34" charset="-120"/>
              </a:rPr>
              <a:t>Telephone and Face-to-Face Surveys</a:t>
            </a:r>
            <a:endParaRPr lang="en-US" sz="1600" dirty="0"/>
          </a:p>
        </p:txBody>
      </p:sp>
      <p:sp>
        <p:nvSpPr>
          <p:cNvPr id="6" name="Text 4"/>
          <p:cNvSpPr/>
          <p:nvPr/>
        </p:nvSpPr>
        <p:spPr>
          <a:xfrm>
            <a:off x="7527131" y="1896308"/>
            <a:ext cx="6524506" cy="2144078"/>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Traditional interview-administered surveys remain valuable in many research contexts. Telephone surveys, though facing declining response rates in the mobile era, offer verbal clarification and higher completion rates than self-administered alternatives. Meanwhile, face-to-face surveys—conducted in homes, public spaces, or institutional settings—typically achieve the highest response rates and allow interviewers to observe non-verbal cues and environmental contexts. These methods particularly suit complex questionnaires or vulnerable populations, despite their higher cost and time requirements.</a:t>
            </a:r>
            <a:endParaRPr lang="en-US" sz="1300" dirty="0"/>
          </a:p>
        </p:txBody>
      </p:sp>
      <p:sp>
        <p:nvSpPr>
          <p:cNvPr id="7" name="Text 5"/>
          <p:cNvSpPr/>
          <p:nvPr/>
        </p:nvSpPr>
        <p:spPr>
          <a:xfrm>
            <a:off x="586383" y="4379595"/>
            <a:ext cx="13457634" cy="1072039"/>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Postal surveys, though less prominent in contemporary research, maintain relevance for reaching populations with limited digital connectivity or when physical materials must accompany questionnaires. They typically involve mailing printed questionnaires with return envelopes to sampled households or organisations, often following Dillman's Total Design Method to maximise response rates. While postal surveys offer respondents flexibility in completion timing, they suffer from longer turnaround times and require meticulous address databases.</a:t>
            </a:r>
            <a:endParaRPr lang="en-US" sz="1300" dirty="0"/>
          </a:p>
        </p:txBody>
      </p:sp>
      <p:sp>
        <p:nvSpPr>
          <p:cNvPr id="8" name="Text 6"/>
          <p:cNvSpPr/>
          <p:nvPr/>
        </p:nvSpPr>
        <p:spPr>
          <a:xfrm>
            <a:off x="586383" y="5640110"/>
            <a:ext cx="13457634" cy="1072039"/>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Mobile-based survey methods have emerged as powerful additions to the researcher's toolkit. SMS surveys deliver brief questions directly to respondents' mobile devices, achieving high visibility but limiting question complexity. Mobile applications can support more sophisticated designs with offline functionality and location-based triggering. These approaches offer exceptional convenience for respondents and can capture data in natural contexts, though screen size constraints necessitate careful design considerations.</a:t>
            </a:r>
            <a:endParaRPr lang="en-US" sz="1300" dirty="0"/>
          </a:p>
        </p:txBody>
      </p:sp>
      <p:sp>
        <p:nvSpPr>
          <p:cNvPr id="9" name="Text 7"/>
          <p:cNvSpPr/>
          <p:nvPr/>
        </p:nvSpPr>
        <p:spPr>
          <a:xfrm>
            <a:off x="586383" y="6900624"/>
            <a:ext cx="13457634" cy="804029"/>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Each survey type presents distinct advantages and limitations regarding cost, response rates, sample representativeness, and data quality. Researchers increasingly adopt mixed-mode approaches, combining multiple survey types to leverage complementary strengths and mitigate individual weaknesses. For instance, initiating contact through postal invitations before offering online completion options can improve response rates while maintaining cost efficiency.</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14601" y="558760"/>
            <a:ext cx="6265664" cy="548640"/>
          </a:xfrm>
          <a:prstGeom prst="rect">
            <a:avLst/>
          </a:prstGeom>
          <a:noFill/>
          <a:ln/>
        </p:spPr>
        <p:txBody>
          <a:bodyPr wrap="none" lIns="0" tIns="0" rIns="0" bIns="0" rtlCol="0" anchor="t"/>
          <a:lstStyle/>
          <a:p>
            <a:pPr algn="l" indent="0" marL="0">
              <a:lnSpc>
                <a:spcPts val="4300"/>
              </a:lnSpc>
              <a:buNone/>
            </a:pPr>
            <a:r>
              <a:rPr lang="en-US" sz="3450" dirty="0">
                <a:solidFill>
                  <a:srgbClr val="5C4E3D"/>
                </a:solidFill>
                <a:latin typeface="Libre Baskerville" pitchFamily="34" charset="0"/>
                <a:ea typeface="Libre Baskerville" pitchFamily="34" charset="-122"/>
                <a:cs typeface="Libre Baskerville" pitchFamily="34" charset="-120"/>
              </a:rPr>
              <a:t>Designing Effective Surveys</a:t>
            </a:r>
            <a:endParaRPr lang="en-US" sz="3450" dirty="0"/>
          </a:p>
        </p:txBody>
      </p:sp>
      <p:sp>
        <p:nvSpPr>
          <p:cNvPr id="3" name="Text 1"/>
          <p:cNvSpPr/>
          <p:nvPr/>
        </p:nvSpPr>
        <p:spPr>
          <a:xfrm>
            <a:off x="614601" y="1458516"/>
            <a:ext cx="13401199" cy="1404938"/>
          </a:xfrm>
          <a:prstGeom prst="rect">
            <a:avLst/>
          </a:prstGeom>
          <a:noFill/>
          <a:ln/>
        </p:spPr>
        <p:txBody>
          <a:bodyPr wrap="square" lIns="0" tIns="0" rIns="0" bIns="0" rtlCol="0" anchor="t"/>
          <a:lstStyle/>
          <a:p>
            <a:pPr algn="l" indent="0" marL="0">
              <a:lnSpc>
                <a:spcPts val="2200"/>
              </a:lnSpc>
              <a:buNone/>
            </a:pPr>
            <a:r>
              <a:rPr lang="en-US" sz="1350" dirty="0">
                <a:solidFill>
                  <a:srgbClr val="454240"/>
                </a:solidFill>
                <a:latin typeface="DM Sans" pitchFamily="34" charset="0"/>
                <a:ea typeface="DM Sans" pitchFamily="34" charset="-122"/>
                <a:cs typeface="DM Sans" pitchFamily="34" charset="-120"/>
              </a:rPr>
              <a:t>Crafting clear, unbiased questions forms the cornerstone of effective survey design. Question wording significantly influences respondent comprehension and response patterns, with seemingly minor variations potentially producing substantially different results. Researchers should employ simple, direct language tailored to participants' reading level while avoiding jargon, double-barrelled questions (addressing multiple issues simultaneously), and leading formulations that suggest preferred answers. Each question should focus on a single concept, with response options that are mutually exclusive and collectively exhaustive. Neutrality in phrasing is paramount—questions like "How would you rate the quality of service?" yield more reliable data than "How excellent was our service?"</a:t>
            </a:r>
            <a:endParaRPr lang="en-US" sz="1350" dirty="0"/>
          </a:p>
        </p:txBody>
      </p:sp>
      <p:sp>
        <p:nvSpPr>
          <p:cNvPr id="4" name="Text 2"/>
          <p:cNvSpPr/>
          <p:nvPr/>
        </p:nvSpPr>
        <p:spPr>
          <a:xfrm>
            <a:off x="614601" y="3060978"/>
            <a:ext cx="13401199" cy="1404938"/>
          </a:xfrm>
          <a:prstGeom prst="rect">
            <a:avLst/>
          </a:prstGeom>
          <a:noFill/>
          <a:ln/>
        </p:spPr>
        <p:txBody>
          <a:bodyPr wrap="square" lIns="0" tIns="0" rIns="0" bIns="0" rtlCol="0" anchor="t"/>
          <a:lstStyle/>
          <a:p>
            <a:pPr algn="l" indent="0" marL="0">
              <a:lnSpc>
                <a:spcPts val="2200"/>
              </a:lnSpc>
              <a:buNone/>
            </a:pPr>
            <a:r>
              <a:rPr lang="en-US" sz="1350" dirty="0">
                <a:solidFill>
                  <a:srgbClr val="454240"/>
                </a:solidFill>
                <a:latin typeface="DM Sans" pitchFamily="34" charset="0"/>
                <a:ea typeface="DM Sans" pitchFamily="34" charset="-122"/>
                <a:cs typeface="DM Sans" pitchFamily="34" charset="-120"/>
              </a:rPr>
              <a:t>Pilot testing represents a crucial yet often overlooked phase in survey development. This preliminary evaluation identifies ambiguities, technical issues, and unanticipated interpretation problems before full implementation. Effective pilot testing involves administering the draft survey to a small sample (typically 5-10 individuals) from the target population, incorporating cognitive interviewing techniques where respondents verbalise their thought processes while answering questions. Researchers should analyse pilot data for response patterns indicating confusion or misinterpretation, such as high rates of "don't know" selections or systematic skipping of particular items. This iterative refinement process significantly enhances instrument validity and reliability.</a:t>
            </a:r>
            <a:endParaRPr lang="en-US" sz="1350" dirty="0"/>
          </a:p>
        </p:txBody>
      </p:sp>
      <p:sp>
        <p:nvSpPr>
          <p:cNvPr id="5" name="Text 3"/>
          <p:cNvSpPr/>
          <p:nvPr/>
        </p:nvSpPr>
        <p:spPr>
          <a:xfrm>
            <a:off x="614601" y="4663440"/>
            <a:ext cx="13401199" cy="1685925"/>
          </a:xfrm>
          <a:prstGeom prst="rect">
            <a:avLst/>
          </a:prstGeom>
          <a:noFill/>
          <a:ln/>
        </p:spPr>
        <p:txBody>
          <a:bodyPr wrap="square" lIns="0" tIns="0" rIns="0" bIns="0" rtlCol="0" anchor="t"/>
          <a:lstStyle/>
          <a:p>
            <a:pPr algn="l" indent="0" marL="0">
              <a:lnSpc>
                <a:spcPts val="2200"/>
              </a:lnSpc>
              <a:buNone/>
            </a:pPr>
            <a:r>
              <a:rPr lang="en-US" sz="1350" dirty="0">
                <a:solidFill>
                  <a:srgbClr val="454240"/>
                </a:solidFill>
                <a:latin typeface="DM Sans" pitchFamily="34" charset="0"/>
                <a:ea typeface="DM Sans" pitchFamily="34" charset="-122"/>
                <a:cs typeface="DM Sans" pitchFamily="34" charset="-120"/>
              </a:rPr>
              <a:t>Sampling strategies fundamentally determine the representativeness and generalisability of survey findings. Probability sampling approaches—where each population member has a known, non-zero chance of selection—provide the strongest foundation for statistical inference. These include simple random sampling (where each individual has equal selection probability), stratified sampling (where the population is divided into subgroups with sampling conducted within each), cluster sampling (where naturally occurring groups are randomly selected), and systematic sampling (selecting every nth individual from a list). Non-probability methods like convenience, quota, and snowball sampling offer practical alternatives when probability sampling proves infeasible, though researchers must explicitly acknowledge resulting limitations for generalisability.</a:t>
            </a:r>
            <a:endParaRPr lang="en-US" sz="1350" dirty="0"/>
          </a:p>
        </p:txBody>
      </p:sp>
      <p:sp>
        <p:nvSpPr>
          <p:cNvPr id="6" name="Text 4"/>
          <p:cNvSpPr/>
          <p:nvPr/>
        </p:nvSpPr>
        <p:spPr>
          <a:xfrm>
            <a:off x="614601" y="6546890"/>
            <a:ext cx="13401199" cy="1123950"/>
          </a:xfrm>
          <a:prstGeom prst="rect">
            <a:avLst/>
          </a:prstGeom>
          <a:noFill/>
          <a:ln/>
        </p:spPr>
        <p:txBody>
          <a:bodyPr wrap="square" lIns="0" tIns="0" rIns="0" bIns="0" rtlCol="0" anchor="t"/>
          <a:lstStyle/>
          <a:p>
            <a:pPr algn="l" indent="0" marL="0">
              <a:lnSpc>
                <a:spcPts val="2200"/>
              </a:lnSpc>
              <a:buNone/>
            </a:pPr>
            <a:r>
              <a:rPr lang="en-US" sz="1350" dirty="0">
                <a:solidFill>
                  <a:srgbClr val="454240"/>
                </a:solidFill>
                <a:latin typeface="DM Sans" pitchFamily="34" charset="0"/>
                <a:ea typeface="DM Sans" pitchFamily="34" charset="-122"/>
                <a:cs typeface="DM Sans" pitchFamily="34" charset="-120"/>
              </a:rPr>
              <a:t>Contemporary survey design must also consider device compatibility, as respondents increasingly complete surveys on smartphones and tablets rather than desktop computers. Mobile-first design principles—including touch-friendly interfaces, minimal horizontal scrolling, and judicious use of visual elements—enhance response rates and data quality. Researchers should test surveys across multiple devices and browsers, ensuring consistent functionality and appearance regardless of access method.</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2095" y="753308"/>
            <a:ext cx="7060406" cy="458629"/>
          </a:xfrm>
          <a:prstGeom prst="rect">
            <a:avLst/>
          </a:prstGeom>
          <a:noFill/>
          <a:ln/>
        </p:spPr>
        <p:txBody>
          <a:bodyPr wrap="none" lIns="0" tIns="0" rIns="0" bIns="0" rtlCol="0" anchor="t"/>
          <a:lstStyle/>
          <a:p>
            <a:pPr algn="l" indent="0" marL="0">
              <a:lnSpc>
                <a:spcPts val="3600"/>
              </a:lnSpc>
              <a:buNone/>
            </a:pPr>
            <a:r>
              <a:rPr lang="en-US" sz="2850" dirty="0">
                <a:solidFill>
                  <a:srgbClr val="5C4E3D"/>
                </a:solidFill>
                <a:latin typeface="Libre Baskerville" pitchFamily="34" charset="0"/>
                <a:ea typeface="Libre Baskerville" pitchFamily="34" charset="-122"/>
                <a:cs typeface="Libre Baskerville" pitchFamily="34" charset="-120"/>
              </a:rPr>
              <a:t>Administering Surveys: Best Practices</a:t>
            </a:r>
            <a:endParaRPr lang="en-US" sz="2850" dirty="0"/>
          </a:p>
        </p:txBody>
      </p:sp>
      <p:sp>
        <p:nvSpPr>
          <p:cNvPr id="3" name="Shape 1"/>
          <p:cNvSpPr/>
          <p:nvPr/>
        </p:nvSpPr>
        <p:spPr>
          <a:xfrm>
            <a:off x="572095" y="1505426"/>
            <a:ext cx="4397573" cy="2658189"/>
          </a:xfrm>
          <a:prstGeom prst="roundRect">
            <a:avLst>
              <a:gd name="adj" fmla="val 2319"/>
            </a:avLst>
          </a:prstGeom>
          <a:solidFill>
            <a:srgbClr val="F7EDD4"/>
          </a:solidFill>
          <a:ln w="7620">
            <a:solidFill>
              <a:srgbClr val="DDD3BA"/>
            </a:solidFill>
            <a:prstDash val="solid"/>
          </a:ln>
        </p:spPr>
      </p:sp>
      <p:sp>
        <p:nvSpPr>
          <p:cNvPr id="4" name="Text 2"/>
          <p:cNvSpPr/>
          <p:nvPr/>
        </p:nvSpPr>
        <p:spPr>
          <a:xfrm>
            <a:off x="726400" y="1659731"/>
            <a:ext cx="2911554" cy="229314"/>
          </a:xfrm>
          <a:prstGeom prst="rect">
            <a:avLst/>
          </a:prstGeom>
          <a:noFill/>
          <a:ln/>
        </p:spPr>
        <p:txBody>
          <a:bodyPr wrap="none" lIns="0" tIns="0" rIns="0" bIns="0" rtlCol="0" anchor="t"/>
          <a:lstStyle/>
          <a:p>
            <a:pPr algn="l" indent="0" marL="0">
              <a:lnSpc>
                <a:spcPts val="1800"/>
              </a:lnSpc>
              <a:buNone/>
            </a:pPr>
            <a:r>
              <a:rPr lang="en-US" sz="1400" dirty="0">
                <a:solidFill>
                  <a:srgbClr val="454240"/>
                </a:solidFill>
                <a:latin typeface="Libre Baskerville" pitchFamily="34" charset="0"/>
                <a:ea typeface="Libre Baskerville" pitchFamily="34" charset="-122"/>
                <a:cs typeface="Libre Baskerville" pitchFamily="34" charset="-120"/>
              </a:rPr>
              <a:t>Pre-notification and Follow-up</a:t>
            </a:r>
            <a:endParaRPr lang="en-US" sz="1400" dirty="0"/>
          </a:p>
        </p:txBody>
      </p:sp>
      <p:sp>
        <p:nvSpPr>
          <p:cNvPr id="5" name="Text 3"/>
          <p:cNvSpPr/>
          <p:nvPr/>
        </p:nvSpPr>
        <p:spPr>
          <a:xfrm>
            <a:off x="726400" y="1977033"/>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Send advance notice 1-2 weeks before survey</a:t>
            </a:r>
            <a:endParaRPr lang="en-US" sz="1150" dirty="0"/>
          </a:p>
        </p:txBody>
      </p:sp>
      <p:sp>
        <p:nvSpPr>
          <p:cNvPr id="6" name="Text 4"/>
          <p:cNvSpPr/>
          <p:nvPr/>
        </p:nvSpPr>
        <p:spPr>
          <a:xfrm>
            <a:off x="726400" y="2263140"/>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Use personalised invitations addressing recipients by name</a:t>
            </a:r>
            <a:endParaRPr lang="en-US" sz="1150" dirty="0"/>
          </a:p>
        </p:txBody>
      </p:sp>
      <p:sp>
        <p:nvSpPr>
          <p:cNvPr id="7" name="Text 5"/>
          <p:cNvSpPr/>
          <p:nvPr/>
        </p:nvSpPr>
        <p:spPr>
          <a:xfrm>
            <a:off x="726400" y="2784038"/>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Schedule 2-3 reminder messages at 7-10 day intervals</a:t>
            </a:r>
            <a:endParaRPr lang="en-US" sz="1150" dirty="0"/>
          </a:p>
        </p:txBody>
      </p:sp>
      <p:sp>
        <p:nvSpPr>
          <p:cNvPr id="8" name="Text 6"/>
          <p:cNvSpPr/>
          <p:nvPr/>
        </p:nvSpPr>
        <p:spPr>
          <a:xfrm>
            <a:off x="726400" y="3070146"/>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Vary messaging approach in reminders to address different motivations</a:t>
            </a:r>
            <a:endParaRPr lang="en-US" sz="1150" dirty="0"/>
          </a:p>
        </p:txBody>
      </p:sp>
      <p:sp>
        <p:nvSpPr>
          <p:cNvPr id="9" name="Shape 7"/>
          <p:cNvSpPr/>
          <p:nvPr/>
        </p:nvSpPr>
        <p:spPr>
          <a:xfrm>
            <a:off x="5116354" y="1505426"/>
            <a:ext cx="4397573" cy="2658189"/>
          </a:xfrm>
          <a:prstGeom prst="roundRect">
            <a:avLst>
              <a:gd name="adj" fmla="val 2319"/>
            </a:avLst>
          </a:prstGeom>
          <a:solidFill>
            <a:srgbClr val="F7EDD4"/>
          </a:solidFill>
          <a:ln w="7620">
            <a:solidFill>
              <a:srgbClr val="DDD3BA"/>
            </a:solidFill>
            <a:prstDash val="solid"/>
          </a:ln>
        </p:spPr>
      </p:sp>
      <p:sp>
        <p:nvSpPr>
          <p:cNvPr id="10" name="Text 8"/>
          <p:cNvSpPr/>
          <p:nvPr/>
        </p:nvSpPr>
        <p:spPr>
          <a:xfrm>
            <a:off x="5270659" y="1659731"/>
            <a:ext cx="1839278" cy="229314"/>
          </a:xfrm>
          <a:prstGeom prst="rect">
            <a:avLst/>
          </a:prstGeom>
          <a:noFill/>
          <a:ln/>
        </p:spPr>
        <p:txBody>
          <a:bodyPr wrap="none" lIns="0" tIns="0" rIns="0" bIns="0" rtlCol="0" anchor="t"/>
          <a:lstStyle/>
          <a:p>
            <a:pPr algn="l" indent="0" marL="0">
              <a:lnSpc>
                <a:spcPts val="1800"/>
              </a:lnSpc>
              <a:buNone/>
            </a:pPr>
            <a:r>
              <a:rPr lang="en-US" sz="1400" dirty="0">
                <a:solidFill>
                  <a:srgbClr val="454240"/>
                </a:solidFill>
                <a:latin typeface="Libre Baskerville" pitchFamily="34" charset="0"/>
                <a:ea typeface="Libre Baskerville" pitchFamily="34" charset="-122"/>
                <a:cs typeface="Libre Baskerville" pitchFamily="34" charset="-120"/>
              </a:rPr>
              <a:t>Incentive Strategies</a:t>
            </a:r>
            <a:endParaRPr lang="en-US" sz="1400" dirty="0"/>
          </a:p>
        </p:txBody>
      </p:sp>
      <p:sp>
        <p:nvSpPr>
          <p:cNvPr id="11" name="Text 9"/>
          <p:cNvSpPr/>
          <p:nvPr/>
        </p:nvSpPr>
        <p:spPr>
          <a:xfrm>
            <a:off x="5270659" y="1977033"/>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Consider pre-paid vs. promised incentives (pre-paid typically more effective)</a:t>
            </a:r>
            <a:endParaRPr lang="en-US" sz="1150" dirty="0"/>
          </a:p>
        </p:txBody>
      </p:sp>
      <p:sp>
        <p:nvSpPr>
          <p:cNvPr id="12" name="Text 10"/>
          <p:cNvSpPr/>
          <p:nvPr/>
        </p:nvSpPr>
        <p:spPr>
          <a:xfrm>
            <a:off x="5270659" y="2497931"/>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Match incentive type to population (monetary, charitable donations, prize draws)</a:t>
            </a:r>
            <a:endParaRPr lang="en-US" sz="1150" dirty="0"/>
          </a:p>
        </p:txBody>
      </p:sp>
      <p:sp>
        <p:nvSpPr>
          <p:cNvPr id="13" name="Text 11"/>
          <p:cNvSpPr/>
          <p:nvPr/>
        </p:nvSpPr>
        <p:spPr>
          <a:xfrm>
            <a:off x="5270659" y="3018830"/>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Ensure incentive amount reflects required effort without creating undue influence</a:t>
            </a:r>
            <a:endParaRPr lang="en-US" sz="1150" dirty="0"/>
          </a:p>
        </p:txBody>
      </p:sp>
      <p:sp>
        <p:nvSpPr>
          <p:cNvPr id="14" name="Text 12"/>
          <p:cNvSpPr/>
          <p:nvPr/>
        </p:nvSpPr>
        <p:spPr>
          <a:xfrm>
            <a:off x="5270659" y="3539728"/>
            <a:ext cx="4088963" cy="469582"/>
          </a:xfrm>
          <a:prstGeom prst="rect">
            <a:avLst/>
          </a:prstGeom>
          <a:noFill/>
          <a:ln/>
        </p:spPr>
        <p:txBody>
          <a:bodyPr wrap="squar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Address ethical considerations, particularly for vulnerable populations</a:t>
            </a:r>
            <a:endParaRPr lang="en-US" sz="1150" dirty="0"/>
          </a:p>
        </p:txBody>
      </p:sp>
      <p:sp>
        <p:nvSpPr>
          <p:cNvPr id="15" name="Shape 13"/>
          <p:cNvSpPr/>
          <p:nvPr/>
        </p:nvSpPr>
        <p:spPr>
          <a:xfrm>
            <a:off x="9660612" y="1505426"/>
            <a:ext cx="4397573" cy="2658189"/>
          </a:xfrm>
          <a:prstGeom prst="roundRect">
            <a:avLst>
              <a:gd name="adj" fmla="val 2319"/>
            </a:avLst>
          </a:prstGeom>
          <a:solidFill>
            <a:srgbClr val="F7EDD4"/>
          </a:solidFill>
          <a:ln w="7620">
            <a:solidFill>
              <a:srgbClr val="DDD3BA"/>
            </a:solidFill>
            <a:prstDash val="solid"/>
          </a:ln>
        </p:spPr>
      </p:sp>
      <p:sp>
        <p:nvSpPr>
          <p:cNvPr id="16" name="Text 14"/>
          <p:cNvSpPr/>
          <p:nvPr/>
        </p:nvSpPr>
        <p:spPr>
          <a:xfrm>
            <a:off x="9814917" y="1659731"/>
            <a:ext cx="1883450" cy="229314"/>
          </a:xfrm>
          <a:prstGeom prst="rect">
            <a:avLst/>
          </a:prstGeom>
          <a:noFill/>
          <a:ln/>
        </p:spPr>
        <p:txBody>
          <a:bodyPr wrap="none" lIns="0" tIns="0" rIns="0" bIns="0" rtlCol="0" anchor="t"/>
          <a:lstStyle/>
          <a:p>
            <a:pPr algn="l" indent="0" marL="0">
              <a:lnSpc>
                <a:spcPts val="1800"/>
              </a:lnSpc>
              <a:buNone/>
            </a:pPr>
            <a:r>
              <a:rPr lang="en-US" sz="1400" dirty="0">
                <a:solidFill>
                  <a:srgbClr val="454240"/>
                </a:solidFill>
                <a:latin typeface="Libre Baskerville" pitchFamily="34" charset="0"/>
                <a:ea typeface="Libre Baskerville" pitchFamily="34" charset="-122"/>
                <a:cs typeface="Libre Baskerville" pitchFamily="34" charset="-120"/>
              </a:rPr>
              <a:t>Survey Presentation</a:t>
            </a:r>
            <a:endParaRPr lang="en-US" sz="1400" dirty="0"/>
          </a:p>
        </p:txBody>
      </p:sp>
      <p:sp>
        <p:nvSpPr>
          <p:cNvPr id="17" name="Text 15"/>
          <p:cNvSpPr/>
          <p:nvPr/>
        </p:nvSpPr>
        <p:spPr>
          <a:xfrm>
            <a:off x="9814917" y="1977033"/>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Create professional, branded survey interfaces</a:t>
            </a:r>
            <a:endParaRPr lang="en-US" sz="1150" dirty="0"/>
          </a:p>
        </p:txBody>
      </p:sp>
      <p:sp>
        <p:nvSpPr>
          <p:cNvPr id="18" name="Text 16"/>
          <p:cNvSpPr/>
          <p:nvPr/>
        </p:nvSpPr>
        <p:spPr>
          <a:xfrm>
            <a:off x="9814917" y="2263140"/>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Provide clear progress indicators (e.g., page x of y)</a:t>
            </a:r>
            <a:endParaRPr lang="en-US" sz="1150" dirty="0"/>
          </a:p>
        </p:txBody>
      </p:sp>
      <p:sp>
        <p:nvSpPr>
          <p:cNvPr id="19" name="Text 17"/>
          <p:cNvSpPr/>
          <p:nvPr/>
        </p:nvSpPr>
        <p:spPr>
          <a:xfrm>
            <a:off x="9814917" y="2549247"/>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Optimise for both desktop and mobile completion</a:t>
            </a:r>
            <a:endParaRPr lang="en-US" sz="1150" dirty="0"/>
          </a:p>
        </p:txBody>
      </p:sp>
      <p:sp>
        <p:nvSpPr>
          <p:cNvPr id="20" name="Text 18"/>
          <p:cNvSpPr/>
          <p:nvPr/>
        </p:nvSpPr>
        <p:spPr>
          <a:xfrm>
            <a:off x="9814917" y="2835354"/>
            <a:ext cx="4088963" cy="234791"/>
          </a:xfrm>
          <a:prstGeom prst="rect">
            <a:avLst/>
          </a:prstGeom>
          <a:noFill/>
          <a:ln/>
        </p:spPr>
        <p:txBody>
          <a:bodyPr wrap="none" lIns="0" tIns="0" rIns="0" bIns="0" rtlCol="0" anchor="t"/>
          <a:lstStyle/>
          <a:p>
            <a:pPr algn="l" marL="342900" indent="-342900">
              <a:lnSpc>
                <a:spcPts val="1800"/>
              </a:lnSpc>
              <a:buSzPct val="100000"/>
              <a:buChar char="•"/>
            </a:pPr>
            <a:r>
              <a:rPr lang="en-US" sz="1150" dirty="0">
                <a:solidFill>
                  <a:srgbClr val="454240"/>
                </a:solidFill>
                <a:latin typeface="DM Sans" pitchFamily="34" charset="0"/>
                <a:ea typeface="DM Sans" pitchFamily="34" charset="-122"/>
                <a:cs typeface="DM Sans" pitchFamily="34" charset="-120"/>
              </a:rPr>
              <a:t>Ensure accessibility for participants with disabilities</a:t>
            </a:r>
            <a:endParaRPr lang="en-US" sz="1150" dirty="0"/>
          </a:p>
        </p:txBody>
      </p:sp>
      <p:sp>
        <p:nvSpPr>
          <p:cNvPr id="21" name="Text 19"/>
          <p:cNvSpPr/>
          <p:nvPr/>
        </p:nvSpPr>
        <p:spPr>
          <a:xfrm>
            <a:off x="572095" y="4328636"/>
            <a:ext cx="13486209" cy="939165"/>
          </a:xfrm>
          <a:prstGeom prst="rect">
            <a:avLst/>
          </a:prstGeom>
          <a:noFill/>
          <a:ln/>
        </p:spPr>
        <p:txBody>
          <a:bodyPr wrap="square" lIns="0" tIns="0" rIns="0" bIns="0" rtlCol="0" anchor="t"/>
          <a:lstStyle/>
          <a:p>
            <a:pPr algn="l" indent="0" marL="0">
              <a:lnSpc>
                <a:spcPts val="1800"/>
              </a:lnSpc>
              <a:buNone/>
            </a:pPr>
            <a:r>
              <a:rPr lang="en-US" sz="1150" dirty="0">
                <a:solidFill>
                  <a:srgbClr val="454240"/>
                </a:solidFill>
                <a:latin typeface="DM Sans" pitchFamily="34" charset="0"/>
                <a:ea typeface="DM Sans" pitchFamily="34" charset="-122"/>
                <a:cs typeface="DM Sans" pitchFamily="34" charset="-120"/>
              </a:rPr>
              <a:t>Maximising participant response rates requires strategic planning throughout the survey lifecycle. Beyond the fundamental requirement of creating engaging, relevant content, researchers should carefully time survey distribution to avoid periods of typical respondent unavailability (e.g., holidays, exam periods for students, financial year-end for businesses). Transparency about survey purpose, sponsorship, data handling procedures, and estimated completion time establishes trust and improves participation. Additionally, researchers should consider respondent burden, balancing information needs against questionnaire length—contemporary best practice suggests limiting online surveys to 10-15 minutes completion time whenever possible.</a:t>
            </a:r>
            <a:endParaRPr lang="en-US" sz="1150" dirty="0"/>
          </a:p>
        </p:txBody>
      </p:sp>
      <p:sp>
        <p:nvSpPr>
          <p:cNvPr id="22" name="Text 20"/>
          <p:cNvSpPr/>
          <p:nvPr/>
        </p:nvSpPr>
        <p:spPr>
          <a:xfrm>
            <a:off x="572095" y="5432822"/>
            <a:ext cx="13486209" cy="939165"/>
          </a:xfrm>
          <a:prstGeom prst="rect">
            <a:avLst/>
          </a:prstGeom>
          <a:noFill/>
          <a:ln/>
        </p:spPr>
        <p:txBody>
          <a:bodyPr wrap="square" lIns="0" tIns="0" rIns="0" bIns="0" rtlCol="0" anchor="t"/>
          <a:lstStyle/>
          <a:p>
            <a:pPr algn="l" indent="0" marL="0">
              <a:lnSpc>
                <a:spcPts val="1800"/>
              </a:lnSpc>
              <a:buNone/>
            </a:pPr>
            <a:r>
              <a:rPr lang="en-US" sz="1150" dirty="0">
                <a:solidFill>
                  <a:srgbClr val="454240"/>
                </a:solidFill>
                <a:latin typeface="DM Sans" pitchFamily="34" charset="0"/>
                <a:ea typeface="DM Sans" pitchFamily="34" charset="-122"/>
                <a:cs typeface="DM Sans" pitchFamily="34" charset="-120"/>
              </a:rPr>
              <a:t>Digital tools have transformed survey administration, offering sophisticated functionality beyond basic question presentation. Survey platforms now provide conditional logic (displaying questions based on previous responses), randomisation (varying question or response option order to mitigate sequence effects), and embedded data validation (flagging impossible or inconsistent answers in real-time). Analytics dashboards allow researchers to monitor response patterns during data collection, identifying potential problems with specific questions or respondent fatigue. Integration capabilities with common research and analysis software (e.g., SPSS, R, qualitative analysis tools) streamline workflows from data collection through analysis and reporting.</a:t>
            </a:r>
            <a:endParaRPr lang="en-US" sz="1150" dirty="0"/>
          </a:p>
        </p:txBody>
      </p:sp>
      <p:sp>
        <p:nvSpPr>
          <p:cNvPr id="23" name="Text 21"/>
          <p:cNvSpPr/>
          <p:nvPr/>
        </p:nvSpPr>
        <p:spPr>
          <a:xfrm>
            <a:off x="572095" y="6537008"/>
            <a:ext cx="13486209" cy="939165"/>
          </a:xfrm>
          <a:prstGeom prst="rect">
            <a:avLst/>
          </a:prstGeom>
          <a:noFill/>
          <a:ln/>
        </p:spPr>
        <p:txBody>
          <a:bodyPr wrap="square" lIns="0" tIns="0" rIns="0" bIns="0" rtlCol="0" anchor="t"/>
          <a:lstStyle/>
          <a:p>
            <a:pPr algn="l" indent="0" marL="0">
              <a:lnSpc>
                <a:spcPts val="1800"/>
              </a:lnSpc>
              <a:buNone/>
            </a:pPr>
            <a:r>
              <a:rPr lang="en-US" sz="1150" dirty="0">
                <a:solidFill>
                  <a:srgbClr val="454240"/>
                </a:solidFill>
                <a:latin typeface="DM Sans" pitchFamily="34" charset="0"/>
                <a:ea typeface="DM Sans" pitchFamily="34" charset="-122"/>
                <a:cs typeface="DM Sans" pitchFamily="34" charset="-120"/>
              </a:rPr>
              <a:t>Survey fatigue represents an increasing challenge as populations face growing numbers of survey requests from commercial, academic, and governmental entities. This overexposure can lead to declining response rates, superficial engagement, and compromised data quality. Researchers can mitigate these effects by clearly communicating the survey's unique value and potential impact, highlighting distinctions from commercial marketing research. Additionally, offering respondents meaningful engagement with findings—through summary reports, interactive dashboards, or feedback sessions—demonstrates respect for their contribution and may enhance motivation for future participation.</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05076" y="614363"/>
            <a:ext cx="7745016" cy="540187"/>
          </a:xfrm>
          <a:prstGeom prst="rect">
            <a:avLst/>
          </a:prstGeom>
          <a:noFill/>
          <a:ln/>
        </p:spPr>
        <p:txBody>
          <a:bodyPr wrap="none" lIns="0" tIns="0" rIns="0" bIns="0" rtlCol="0" anchor="t"/>
          <a:lstStyle/>
          <a:p>
            <a:pPr algn="l" indent="0" marL="0">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Questionnaires: Concepts and Uses</a:t>
            </a:r>
            <a:endParaRPr lang="en-US" sz="3400" dirty="0"/>
          </a:p>
        </p:txBody>
      </p:sp>
      <p:sp>
        <p:nvSpPr>
          <p:cNvPr id="3" name="Text 1"/>
          <p:cNvSpPr/>
          <p:nvPr/>
        </p:nvSpPr>
        <p:spPr>
          <a:xfrm>
            <a:off x="605076" y="1500307"/>
            <a:ext cx="13420249" cy="1106329"/>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While often used interchangeably with surveys, questionnaires represent a distinct data collection instrument with specific characteristics and applications. A questionnaire constitutes a structured set of questions designed to gather standardised information from respondents, typically serving as the measurement tool within broader survey research. Unlike surveys, which encompass the entire methodological approach including sampling, administration, and analysis, questionnaires specifically refer to the instrument itself. This distinction, though seemingly semantic, carries important implications for research design and reporting.</a:t>
            </a:r>
            <a:endParaRPr lang="en-US" sz="1350" dirty="0"/>
          </a:p>
        </p:txBody>
      </p:sp>
      <p:sp>
        <p:nvSpPr>
          <p:cNvPr id="4" name="Text 2"/>
          <p:cNvSpPr/>
          <p:nvPr/>
        </p:nvSpPr>
        <p:spPr>
          <a:xfrm>
            <a:off x="605076" y="2801064"/>
            <a:ext cx="13420249" cy="1659493"/>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Questionnaires offer remarkable versatility across disciplines and research contexts. In psychology, they serve as validated instruments for measuring constructs ranging from personality traits to clinical symptoms, with standardised tools like the Beck Depression Inventory or the Big Five Inventory enabling reliable assessment and cross-study comparisons. Health researchers employ questionnaires for patient-reported outcomes, disease screening, and health behaviour assessment, with instruments like the SF-36 Health Survey providing internationally benchmarked measures of physical and mental wellbeing. In market research, questionnaires help organisations understand consumer preferences, brand perceptions, and purchase intentions, often incorporating experimental design elements like conjoint analysis to model decision-making processes.</a:t>
            </a:r>
            <a:endParaRPr lang="en-US" sz="1350" dirty="0"/>
          </a:p>
        </p:txBody>
      </p:sp>
      <p:sp>
        <p:nvSpPr>
          <p:cNvPr id="5" name="Text 3"/>
          <p:cNvSpPr/>
          <p:nvPr/>
        </p:nvSpPr>
        <p:spPr>
          <a:xfrm>
            <a:off x="605076" y="4654987"/>
            <a:ext cx="13420249" cy="1382911"/>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The methodological flexibility of questionnaires extends to their format and administration mode. Self-administered questionnaires, whether delivered digitally or on paper, minimise interviewer effects and social desirability bias, potentially yielding more candid responses on sensitive topics. Interviewer-administered questionnaires, conversely, reduce missing data and clarify respondent confusion, particularly benefiting populations with literacy or language barriers. Questionnaires can function as standalone measurement tools or complement other data collection methods within mixed-methods designs, triangulating self-reported information with observations, physiological measures, or qualitative insights.</a:t>
            </a:r>
            <a:endParaRPr lang="en-US" sz="1350" dirty="0"/>
          </a:p>
        </p:txBody>
      </p:sp>
      <p:sp>
        <p:nvSpPr>
          <p:cNvPr id="6" name="Text 4"/>
          <p:cNvSpPr/>
          <p:nvPr/>
        </p:nvSpPr>
        <p:spPr>
          <a:xfrm>
            <a:off x="605076" y="6232327"/>
            <a:ext cx="13420249" cy="1382911"/>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Contemporary questionnaire development increasingly emphasises patient/participant involvement throughout the design process. This participatory approach engages members of the target population in question formulation, pretesting, and interpretation, ensuring relevance and comprehensibility. Such co-creation enhances instrument validity while promoting research equity and inclusion, particularly for historically marginalised communities. Similarly, cross-cultural questionnaire adaptation has evolved beyond simple translation to encompass comprehensive cultural validation, ensuring conceptual equivalence across linguistic and cultural contexts.</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72095" y="414218"/>
            <a:ext cx="6570583" cy="469463"/>
          </a:xfrm>
          <a:prstGeom prst="rect">
            <a:avLst/>
          </a:prstGeom>
          <a:noFill/>
          <a:ln/>
        </p:spPr>
        <p:txBody>
          <a:bodyPr wrap="none" lIns="0" tIns="0" rIns="0" bIns="0" rtlCol="0" anchor="t"/>
          <a:lstStyle/>
          <a:p>
            <a:pPr algn="l" indent="0" marL="0">
              <a:lnSpc>
                <a:spcPts val="3650"/>
              </a:lnSpc>
              <a:buNone/>
            </a:pPr>
            <a:r>
              <a:rPr lang="en-US" sz="2950" dirty="0">
                <a:solidFill>
                  <a:srgbClr val="5C4E3D"/>
                </a:solidFill>
                <a:latin typeface="Libre Baskerville" pitchFamily="34" charset="0"/>
                <a:ea typeface="Libre Baskerville" pitchFamily="34" charset="-122"/>
                <a:cs typeface="Libre Baskerville" pitchFamily="34" charset="-120"/>
              </a:rPr>
              <a:t>Types of Questionnaire Questions</a:t>
            </a:r>
            <a:endParaRPr lang="en-US" sz="2950" dirty="0"/>
          </a:p>
        </p:txBody>
      </p:sp>
      <p:sp>
        <p:nvSpPr>
          <p:cNvPr id="3" name="Text 1"/>
          <p:cNvSpPr/>
          <p:nvPr/>
        </p:nvSpPr>
        <p:spPr>
          <a:xfrm>
            <a:off x="572095" y="1259324"/>
            <a:ext cx="2210276" cy="234791"/>
          </a:xfrm>
          <a:prstGeom prst="rect">
            <a:avLst/>
          </a:prstGeom>
          <a:noFill/>
          <a:ln/>
        </p:spPr>
        <p:txBody>
          <a:bodyPr wrap="none" lIns="0" tIns="0" rIns="0" bIns="0" rtlCol="0" anchor="t"/>
          <a:lstStyle/>
          <a:p>
            <a:pPr algn="l" indent="0" marL="0">
              <a:lnSpc>
                <a:spcPts val="1800"/>
              </a:lnSpc>
              <a:buNone/>
            </a:pPr>
            <a:r>
              <a:rPr lang="en-US" sz="1450" dirty="0">
                <a:solidFill>
                  <a:srgbClr val="5C4E3D"/>
                </a:solidFill>
                <a:latin typeface="Libre Baskerville" pitchFamily="34" charset="0"/>
                <a:ea typeface="Libre Baskerville" pitchFamily="34" charset="-122"/>
                <a:cs typeface="Libre Baskerville" pitchFamily="34" charset="-120"/>
              </a:rPr>
              <a:t>Closed-Ended Formats</a:t>
            </a:r>
            <a:endParaRPr lang="en-US" sz="1450" dirty="0"/>
          </a:p>
        </p:txBody>
      </p:sp>
      <p:sp>
        <p:nvSpPr>
          <p:cNvPr id="4" name="Text 2"/>
          <p:cNvSpPr/>
          <p:nvPr/>
        </p:nvSpPr>
        <p:spPr>
          <a:xfrm>
            <a:off x="572095" y="1644372"/>
            <a:ext cx="6559868" cy="2163485"/>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Closed-ended questions provide respondents with predefined response options, facilitating standardisation and straightforward quantitative analysis. Dichotomous questions offer binary choices (e.g., Yes/No, True/False), providing clear-cut data but potentially forcing artificial simplification of complex issues. Multiple-choice questions present several discrete options, ideally mutually exclusive and collectively exhaustive, enabling more nuanced response capturing while maintaining analytical simplicity. Checklist questions ("Select all that apply") allow respondents to indicate multiple applicable options, providing richer data but complicating statistical analysis as each option effectively becomes a separate dichotomous variable.</a:t>
            </a:r>
            <a:endParaRPr lang="en-US" sz="1150" dirty="0"/>
          </a:p>
        </p:txBody>
      </p:sp>
      <p:sp>
        <p:nvSpPr>
          <p:cNvPr id="5" name="Text 3"/>
          <p:cNvSpPr/>
          <p:nvPr/>
        </p:nvSpPr>
        <p:spPr>
          <a:xfrm>
            <a:off x="7506057" y="1259324"/>
            <a:ext cx="2098477" cy="234791"/>
          </a:xfrm>
          <a:prstGeom prst="rect">
            <a:avLst/>
          </a:prstGeom>
          <a:noFill/>
          <a:ln/>
        </p:spPr>
        <p:txBody>
          <a:bodyPr wrap="none" lIns="0" tIns="0" rIns="0" bIns="0" rtlCol="0" anchor="t"/>
          <a:lstStyle/>
          <a:p>
            <a:pPr algn="l" indent="0" marL="0">
              <a:lnSpc>
                <a:spcPts val="1800"/>
              </a:lnSpc>
              <a:buNone/>
            </a:pPr>
            <a:r>
              <a:rPr lang="en-US" sz="1450" dirty="0">
                <a:solidFill>
                  <a:srgbClr val="5C4E3D"/>
                </a:solidFill>
                <a:latin typeface="Libre Baskerville" pitchFamily="34" charset="0"/>
                <a:ea typeface="Libre Baskerville" pitchFamily="34" charset="-122"/>
                <a:cs typeface="Libre Baskerville" pitchFamily="34" charset="-120"/>
              </a:rPr>
              <a:t>Open-Ended Formats</a:t>
            </a:r>
            <a:endParaRPr lang="en-US" sz="1450" dirty="0"/>
          </a:p>
        </p:txBody>
      </p:sp>
      <p:sp>
        <p:nvSpPr>
          <p:cNvPr id="6" name="Text 4"/>
          <p:cNvSpPr/>
          <p:nvPr/>
        </p:nvSpPr>
        <p:spPr>
          <a:xfrm>
            <a:off x="7506057" y="1644372"/>
            <a:ext cx="6559868" cy="2163485"/>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Open-ended questions invite respondents to formulate answers in their own words, capturing nuanced perspectives that might not emerge through predetermined options. These questions range from short-answer formats soliciting brief responses to essay-type questions encouraging extended elaboration. Open-ended questions excel at exploratory research, revealing unanticipated insights and capturing respondents' authentic language. However, they demand greater cognitive effort from participants, potentially increasing survey abandonment. For researchers, they necessitate resource-intensive qualitative coding processes, though contemporary text analytics tools increasingly facilitate systematic analysis of large textual datasets.</a:t>
            </a:r>
            <a:endParaRPr lang="en-US" sz="1150" dirty="0"/>
          </a:p>
        </p:txBody>
      </p:sp>
      <p:sp>
        <p:nvSpPr>
          <p:cNvPr id="7" name="Text 5"/>
          <p:cNvSpPr/>
          <p:nvPr/>
        </p:nvSpPr>
        <p:spPr>
          <a:xfrm>
            <a:off x="572095" y="4111943"/>
            <a:ext cx="13486209" cy="1201936"/>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Likert scales represent perhaps the most ubiquitous measurement approach in questionnaire research, presenting respondents with statements and asking them to indicate their level of agreement or assessment on a fixed-point scale. Traditional Likert items employ five points (Strongly Disagree to Strongly Agree), though variations range from three to eleven points depending on the desired discrimination level. Psychometric research suggests that while scales with more points can capture finer gradations of opinion, they provide diminishing returns beyond seven points and may increase cognitive burden. A crucial consideration involves whether to include a neutral midpoint, which accommodates genuine neutrality but may serve as an "easy out" for respondents reluctant to commit to a position.</a:t>
            </a:r>
            <a:endParaRPr lang="en-US" sz="1150" dirty="0"/>
          </a:p>
        </p:txBody>
      </p:sp>
      <p:sp>
        <p:nvSpPr>
          <p:cNvPr id="8" name="Text 6"/>
          <p:cNvSpPr/>
          <p:nvPr/>
        </p:nvSpPr>
        <p:spPr>
          <a:xfrm>
            <a:off x="572095" y="5482828"/>
            <a:ext cx="13486209" cy="961549"/>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Rating scales ask respondents to position items along a continuum, commonly measuring frequency, quality, importance, or satisfaction. Numeric scales (e.g., 1-10) offer familiar frameworks for many respondents, while semantic differential scales present opposing adjective pairs (e.g., "Ineffective-Effective") with intermediate points between them. Visual analogue scales allow respondents to indicate positions along continuous lines, potentially capturing subtle gradations difficult to articulate verbally. For maximum interpretability, all rating scales should provide clear anchoring descriptions for endpoints and, ideally, intermediate points.</a:t>
            </a:r>
            <a:endParaRPr lang="en-US" sz="1150" dirty="0"/>
          </a:p>
        </p:txBody>
      </p:sp>
      <p:sp>
        <p:nvSpPr>
          <p:cNvPr id="9" name="Text 7"/>
          <p:cNvSpPr/>
          <p:nvPr/>
        </p:nvSpPr>
        <p:spPr>
          <a:xfrm>
            <a:off x="572095" y="6613327"/>
            <a:ext cx="13486209" cy="1201936"/>
          </a:xfrm>
          <a:prstGeom prst="rect">
            <a:avLst/>
          </a:prstGeom>
          <a:noFill/>
          <a:ln/>
        </p:spPr>
        <p:txBody>
          <a:bodyPr wrap="square" lIns="0" tIns="0" rIns="0" bIns="0" rtlCol="0" anchor="t"/>
          <a:lstStyle/>
          <a:p>
            <a:pPr algn="l" indent="0" marL="0">
              <a:lnSpc>
                <a:spcPts val="1850"/>
              </a:lnSpc>
              <a:buNone/>
            </a:pPr>
            <a:r>
              <a:rPr lang="en-US" sz="1150" dirty="0">
                <a:solidFill>
                  <a:srgbClr val="454240"/>
                </a:solidFill>
                <a:latin typeface="DM Sans" pitchFamily="34" charset="0"/>
                <a:ea typeface="DM Sans" pitchFamily="34" charset="-122"/>
                <a:cs typeface="DM Sans" pitchFamily="34" charset="-120"/>
              </a:rPr>
              <a:t>Advanced question formats offer solutions for specific measurement challenges. Ranking questions require respondents to order items by preference or importance, generating highly informative relative positioning data but imposing significant cognitive demands, particularly with numerous items. Constant sum questions ask respondents to allocate fixed resources (commonly 100 points) across options, revealing relative priorities with ratio-level precision. Matrix questions efficiently present multiple related items in grid format, conserving questionnaire space but potentially inducing "straight-line" responding if overly lengthy. Each format offers distinct advantages and limitations that researchers must weigh against specific measurement objectives.</a:t>
            </a:r>
            <a:endParaRPr lang="en-US" sz="11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72095" y="923925"/>
            <a:ext cx="4198739" cy="385763"/>
          </a:xfrm>
          <a:prstGeom prst="rect">
            <a:avLst/>
          </a:prstGeom>
          <a:noFill/>
          <a:ln/>
        </p:spPr>
        <p:txBody>
          <a:bodyPr wrap="none" lIns="0" tIns="0" rIns="0" bIns="0" rtlCol="0" anchor="t"/>
          <a:lstStyle/>
          <a:p>
            <a:pPr algn="l" indent="0" marL="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Designing a Questionnaire</a:t>
            </a:r>
            <a:endParaRPr lang="en-US" sz="2400" dirty="0"/>
          </a:p>
        </p:txBody>
      </p:sp>
      <p:pic>
        <p:nvPicPr>
          <p:cNvPr id="3" name="Image 0" descr="preencoded.png">    </p:cNvPr>
          <p:cNvPicPr>
            <a:picLocks noChangeAspect="1"/>
          </p:cNvPicPr>
          <p:nvPr/>
        </p:nvPicPr>
        <p:blipFill>
          <a:blip r:embed="rId1"/>
          <a:stretch>
            <a:fillRect/>
          </a:stretch>
        </p:blipFill>
        <p:spPr>
          <a:xfrm>
            <a:off x="572095" y="1556504"/>
            <a:ext cx="617220" cy="740569"/>
          </a:xfrm>
          <a:prstGeom prst="rect">
            <a:avLst/>
          </a:prstGeom>
        </p:spPr>
      </p:pic>
      <p:sp>
        <p:nvSpPr>
          <p:cNvPr id="4" name="Text 1"/>
          <p:cNvSpPr/>
          <p:nvPr/>
        </p:nvSpPr>
        <p:spPr>
          <a:xfrm>
            <a:off x="1374458" y="1679853"/>
            <a:ext cx="2546747"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Clarify Measurement Objectives</a:t>
            </a:r>
            <a:endParaRPr lang="en-US" sz="1200" dirty="0"/>
          </a:p>
        </p:txBody>
      </p:sp>
      <p:sp>
        <p:nvSpPr>
          <p:cNvPr id="5" name="Text 2"/>
          <p:cNvSpPr/>
          <p:nvPr/>
        </p:nvSpPr>
        <p:spPr>
          <a:xfrm>
            <a:off x="1374458" y="1946791"/>
            <a:ext cx="12683847"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Define precise constructs to measure and determine required level of measurement (nominal, ordinal, interval, ratio). Review existing validated instruments before developing new questions.</a:t>
            </a:r>
            <a:endParaRPr lang="en-US" sz="950" dirty="0"/>
          </a:p>
        </p:txBody>
      </p:sp>
      <p:pic>
        <p:nvPicPr>
          <p:cNvPr id="6" name="Image 1" descr="preencoded.png">    </p:cNvPr>
          <p:cNvPicPr>
            <a:picLocks noChangeAspect="1"/>
          </p:cNvPicPr>
          <p:nvPr/>
        </p:nvPicPr>
        <p:blipFill>
          <a:blip r:embed="rId2"/>
          <a:stretch>
            <a:fillRect/>
          </a:stretch>
        </p:blipFill>
        <p:spPr>
          <a:xfrm>
            <a:off x="572095" y="2297073"/>
            <a:ext cx="617220" cy="740569"/>
          </a:xfrm>
          <a:prstGeom prst="rect">
            <a:avLst/>
          </a:prstGeom>
        </p:spPr>
      </p:pic>
      <p:sp>
        <p:nvSpPr>
          <p:cNvPr id="7" name="Text 3"/>
          <p:cNvSpPr/>
          <p:nvPr/>
        </p:nvSpPr>
        <p:spPr>
          <a:xfrm>
            <a:off x="1374458" y="2420422"/>
            <a:ext cx="2099548"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Draft Initial Question Pool</a:t>
            </a:r>
            <a:endParaRPr lang="en-US" sz="1200" dirty="0"/>
          </a:p>
        </p:txBody>
      </p:sp>
      <p:sp>
        <p:nvSpPr>
          <p:cNvPr id="8" name="Text 4"/>
          <p:cNvSpPr/>
          <p:nvPr/>
        </p:nvSpPr>
        <p:spPr>
          <a:xfrm>
            <a:off x="1374458" y="2687360"/>
            <a:ext cx="12683847"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Create more questions than needed, focusing on clarity, neutrality and appropriate response formats. Ensure language matches target population's reading level and avoid jargon.</a:t>
            </a:r>
            <a:endParaRPr lang="en-US" sz="950" dirty="0"/>
          </a:p>
        </p:txBody>
      </p:sp>
      <p:pic>
        <p:nvPicPr>
          <p:cNvPr id="9" name="Image 2" descr="preencoded.png">    </p:cNvPr>
          <p:cNvPicPr>
            <a:picLocks noChangeAspect="1"/>
          </p:cNvPicPr>
          <p:nvPr/>
        </p:nvPicPr>
        <p:blipFill>
          <a:blip r:embed="rId3"/>
          <a:stretch>
            <a:fillRect/>
          </a:stretch>
        </p:blipFill>
        <p:spPr>
          <a:xfrm>
            <a:off x="572095" y="3037642"/>
            <a:ext cx="617220" cy="740569"/>
          </a:xfrm>
          <a:prstGeom prst="rect">
            <a:avLst/>
          </a:prstGeom>
        </p:spPr>
      </p:pic>
      <p:sp>
        <p:nvSpPr>
          <p:cNvPr id="10" name="Text 5"/>
          <p:cNvSpPr/>
          <p:nvPr/>
        </p:nvSpPr>
        <p:spPr>
          <a:xfrm>
            <a:off x="1374458" y="3160990"/>
            <a:ext cx="2211467"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Structure the Questionnaire</a:t>
            </a:r>
            <a:endParaRPr lang="en-US" sz="1200" dirty="0"/>
          </a:p>
        </p:txBody>
      </p:sp>
      <p:sp>
        <p:nvSpPr>
          <p:cNvPr id="11" name="Text 6"/>
          <p:cNvSpPr/>
          <p:nvPr/>
        </p:nvSpPr>
        <p:spPr>
          <a:xfrm>
            <a:off x="1374458" y="3427928"/>
            <a:ext cx="12683847"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Arrange questions in logical sequence, grouping related items and moving from general to specific topics. Place demographic questions strategically (typically at end unless needed for routing).</a:t>
            </a:r>
            <a:endParaRPr lang="en-US" sz="950" dirty="0"/>
          </a:p>
        </p:txBody>
      </p:sp>
      <p:pic>
        <p:nvPicPr>
          <p:cNvPr id="12" name="Image 3" descr="preencoded.png">    </p:cNvPr>
          <p:cNvPicPr>
            <a:picLocks noChangeAspect="1"/>
          </p:cNvPicPr>
          <p:nvPr/>
        </p:nvPicPr>
        <p:blipFill>
          <a:blip r:embed="rId4"/>
          <a:stretch>
            <a:fillRect/>
          </a:stretch>
        </p:blipFill>
        <p:spPr>
          <a:xfrm>
            <a:off x="572095" y="3778210"/>
            <a:ext cx="617220" cy="740569"/>
          </a:xfrm>
          <a:prstGeom prst="rect">
            <a:avLst/>
          </a:prstGeom>
        </p:spPr>
      </p:pic>
      <p:sp>
        <p:nvSpPr>
          <p:cNvPr id="13" name="Text 7"/>
          <p:cNvSpPr/>
          <p:nvPr/>
        </p:nvSpPr>
        <p:spPr>
          <a:xfrm>
            <a:off x="1374458" y="3901559"/>
            <a:ext cx="1543050" cy="192881"/>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Test and Refine</a:t>
            </a:r>
            <a:endParaRPr lang="en-US" sz="1200" dirty="0"/>
          </a:p>
        </p:txBody>
      </p:sp>
      <p:sp>
        <p:nvSpPr>
          <p:cNvPr id="14" name="Text 8"/>
          <p:cNvSpPr/>
          <p:nvPr/>
        </p:nvSpPr>
        <p:spPr>
          <a:xfrm>
            <a:off x="1374458" y="4168497"/>
            <a:ext cx="12683847" cy="197525"/>
          </a:xfrm>
          <a:prstGeom prst="rect">
            <a:avLst/>
          </a:prstGeom>
          <a:noFill/>
          <a:ln/>
        </p:spPr>
        <p:txBody>
          <a:bodyPr wrap="non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Conduct cognitive interviews and pilot testing with target population. Analyse pilot data for problems with question interpretation or response patterns suggesting confusion.</a:t>
            </a:r>
            <a:endParaRPr lang="en-US" sz="950" dirty="0"/>
          </a:p>
        </p:txBody>
      </p:sp>
      <p:sp>
        <p:nvSpPr>
          <p:cNvPr id="15" name="Text 9"/>
          <p:cNvSpPr/>
          <p:nvPr/>
        </p:nvSpPr>
        <p:spPr>
          <a:xfrm>
            <a:off x="572095" y="4657606"/>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Sequencing questions for optimal flow and logic significantly impacts questionnaire effectiveness. Begin with engaging, non-threatening questions to build rapport and motivation before introducing more complex or sensitive topics. Employ funnelling techniques, moving from broader to more specific questions within topic areas to establish context before detailed inquiry. Implement logical transitions between sections with brief introductory text explaining shifts in focus. Consider potential question order effects—earlier items can prime responses to subsequent questions through contrast or assimilation effects. For example, asking about specific service aspects before overall satisfaction may produce different ratings than the reverse sequence.</a:t>
            </a:r>
            <a:endParaRPr lang="en-US" sz="950" dirty="0"/>
          </a:p>
        </p:txBody>
      </p:sp>
      <p:sp>
        <p:nvSpPr>
          <p:cNvPr id="16" name="Text 10"/>
          <p:cNvSpPr/>
          <p:nvPr/>
        </p:nvSpPr>
        <p:spPr>
          <a:xfrm>
            <a:off x="572095" y="5586532"/>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Ensuring validity and reliability represents the cornerstone of rigorous questionnaire development. Content validity—the extent to which questions comprehensively cover the intended construct—can be strengthened through expert review and theoretical grounding. Construct validity confirms that the instrument actually measures what it purports to measure, assessed through techniques like factor analysis or correlations with established measures. Reliability encompasses internal consistency (do items measuring the same construct correlate appropriately, typically assessed via Cronbach's alpha), test-retest stability (do responses remain consistent over time), and inter-rater reliability for observational instruments. Researchers should document validation efforts transparently and consider psychometric properties from previous applications of established instruments.</a:t>
            </a:r>
            <a:endParaRPr lang="en-US" sz="950" dirty="0"/>
          </a:p>
        </p:txBody>
      </p:sp>
      <p:sp>
        <p:nvSpPr>
          <p:cNvPr id="17" name="Text 11"/>
          <p:cNvSpPr/>
          <p:nvPr/>
        </p:nvSpPr>
        <p:spPr>
          <a:xfrm>
            <a:off x="572095" y="6515457"/>
            <a:ext cx="13486209" cy="79009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Pre-testing and iterative refinement transform promising drafts into robust measurement tools. Beyond basic pilot testing, cognitive interviewing techniques—where respondents verbalise their thought processes while answering questions—reveal interpretive problems that might otherwise remain hidden. These think-aloud protocols help identify ambiguous wording, recall difficulties, or unintended interpretations. Additionally, behaviour coding during pilot interviews (systematically recording respondent behaviours like requests for clarification or hesitation) can quantify problem frequency and severity. Expert review panels comprising both subject matter and methodological specialists offer complementary perspectives on content validity and technical quality. Each refinement iteration should address identified issues while maintaining focus on the questionnaire's fundamental research objectives.</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2025-04-17T18:32:02Z</dcterms:created>
  <dcterms:modified xsi:type="dcterms:W3CDTF">2025-04-17T18:32:02Z</dcterms:modified>
</cp:coreProperties>
</file>