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2"/>
  </p:notesMasterIdLst>
  <p:sldIdLst>
    <p:sldId id="257" r:id="rId2"/>
    <p:sldId id="258" r:id="rId3"/>
    <p:sldId id="259" r:id="rId4"/>
    <p:sldId id="260" r:id="rId5"/>
    <p:sldId id="262" r:id="rId6"/>
    <p:sldId id="263" r:id="rId7"/>
    <p:sldId id="264" r:id="rId8"/>
    <p:sldId id="265" r:id="rId9"/>
    <p:sldId id="266" r:id="rId10"/>
    <p:sldId id="267"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92"/>
    <p:restoredTop sz="94637"/>
  </p:normalViewPr>
  <p:slideViewPr>
    <p:cSldViewPr snapToGrid="0" snapToObjects="1">
      <p:cViewPr varScale="1">
        <p:scale>
          <a:sx n="84" d="100"/>
          <a:sy n="84" d="100"/>
        </p:scale>
        <p:origin x="174"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E62D20-8A75-9B42-9096-D1BDA8BE4BDA}" type="datetimeFigureOut">
              <a:rPr lang="fr-FR" smtClean="0"/>
              <a:t>13/04/2024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8C1402-A60D-8B49-9E6C-DDAB95FC9BD1}" type="slidenum">
              <a:rPr lang="fr-FR" smtClean="0"/>
              <a:t>‹N°›</a:t>
            </a:fld>
            <a:endParaRPr lang="fr-FR"/>
          </a:p>
        </p:txBody>
      </p:sp>
    </p:spTree>
    <p:extLst>
      <p:ext uri="{BB962C8B-B14F-4D97-AF65-F5344CB8AC3E}">
        <p14:creationId xmlns:p14="http://schemas.microsoft.com/office/powerpoint/2010/main" val="1899592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Cliquez et modifiez le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r-F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543872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Cliquez et modifiez le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0D1C6D6-4BB8-834E-87DA-C54736F4ABC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296634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Cliquez et modifiez le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2013475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Cliquez et modifiez le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431923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Cliquez et modifiez le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838798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Cliquez et modifiez le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0D1C6D6-4BB8-834E-87DA-C54736F4ABC5}" type="datetimeFigureOut">
              <a:rPr lang="fr-FR" smtClean="0"/>
              <a:t>13/04/2024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596436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Cliquez et modifiez le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0D1C6D6-4BB8-834E-87DA-C54736F4ABC5}" type="datetimeFigureOut">
              <a:rPr lang="fr-FR" smtClean="0"/>
              <a:t>13/04/2024</a:t>
            </a:fld>
            <a:endParaRPr lang="fr-FR"/>
          </a:p>
        </p:txBody>
      </p:sp>
      <p:sp>
        <p:nvSpPr>
          <p:cNvPr id="8" name="Footer Placeholder 7"/>
          <p:cNvSpPr>
            <a:spLocks noGrp="1"/>
          </p:cNvSpPr>
          <p:nvPr>
            <p:ph type="ftr" sz="quarter" idx="11"/>
          </p:nvPr>
        </p:nvSpPr>
        <p:spPr>
          <a:xfrm>
            <a:off x="561111" y="6391838"/>
            <a:ext cx="3644282" cy="304801"/>
          </a:xfrm>
        </p:spPr>
        <p:txBody>
          <a:bodyPr/>
          <a:lstStyle/>
          <a:p>
            <a:endParaRPr lang="fr-FR"/>
          </a:p>
        </p:txBody>
      </p:sp>
      <p:sp>
        <p:nvSpPr>
          <p:cNvPr id="9" name="Slide Number Placeholder 8"/>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645116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Cliquez et modifiez le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9681703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Cliquez et modifiez le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348693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170873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Cliquez et modifiez le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0D1C6D6-4BB8-834E-87DA-C54736F4ABC5}"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48450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0D1C6D6-4BB8-834E-87DA-C54736F4ABC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681836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Cliquez et modifiez le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0D1C6D6-4BB8-834E-87DA-C54736F4ABC5}" type="datetimeFigureOut">
              <a:rPr lang="fr-FR" smtClean="0"/>
              <a:t>13/04/2024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649197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Cliquez et modifiez le titre</a:t>
            </a:r>
            <a:endParaRPr lang="en-US" dirty="0"/>
          </a:p>
        </p:txBody>
      </p:sp>
      <p:sp>
        <p:nvSpPr>
          <p:cNvPr id="3" name="Date Placeholder 2"/>
          <p:cNvSpPr>
            <a:spLocks noGrp="1"/>
          </p:cNvSpPr>
          <p:nvPr>
            <p:ph type="dt" sz="half" idx="10"/>
          </p:nvPr>
        </p:nvSpPr>
        <p:spPr/>
        <p:txBody>
          <a:bodyPr/>
          <a:lstStyle/>
          <a:p>
            <a:fld id="{00D1C6D6-4BB8-834E-87DA-C54736F4ABC5}" type="datetimeFigureOut">
              <a:rPr lang="fr-FR" smtClean="0"/>
              <a:t>13/04/2024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1843657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1C6D6-4BB8-834E-87DA-C54736F4ABC5}" type="datetimeFigureOut">
              <a:rPr lang="fr-FR" smtClean="0"/>
              <a:t>13/04/2024</a:t>
            </a:fld>
            <a:endParaRPr lang="fr-FR"/>
          </a:p>
        </p:txBody>
      </p:sp>
      <p:sp>
        <p:nvSpPr>
          <p:cNvPr id="3" name="Footer Placeholder 2"/>
          <p:cNvSpPr>
            <a:spLocks noGrp="1"/>
          </p:cNvSpPr>
          <p:nvPr>
            <p:ph type="ftr" sz="quarter" idx="11"/>
          </p:nvPr>
        </p:nvSpPr>
        <p:spPr/>
        <p:txBody>
          <a:bodyPr/>
          <a:lstStyle/>
          <a:p>
            <a:endParaRPr lang="fr-F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308227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Cliquez et modifiez le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0D1C6D6-4BB8-834E-87DA-C54736F4ABC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65700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Cliquez et modifiez le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0D1C6D6-4BB8-834E-87DA-C54736F4ABC5}"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8B1AB79-5C0B-7A4A-A815-E78E521274EE}" type="slidenum">
              <a:rPr lang="fr-FR" smtClean="0"/>
              <a:t>‹N°›</a:t>
            </a:fld>
            <a:endParaRPr lang="fr-FR"/>
          </a:p>
        </p:txBody>
      </p:sp>
    </p:spTree>
    <p:extLst>
      <p:ext uri="{BB962C8B-B14F-4D97-AF65-F5344CB8AC3E}">
        <p14:creationId xmlns:p14="http://schemas.microsoft.com/office/powerpoint/2010/main" val="2026815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Cliquez et modifiez le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0D1C6D6-4BB8-834E-87DA-C54736F4ABC5}" type="datetimeFigureOut">
              <a:rPr lang="fr-FR" smtClean="0"/>
              <a:t>13/04/2024</a:t>
            </a:fld>
            <a:endParaRPr lang="fr-F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r-F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8B1AB79-5C0B-7A4A-A815-E78E521274EE}" type="slidenum">
              <a:rPr lang="fr-FR" smtClean="0"/>
              <a:t>‹N°›</a:t>
            </a:fld>
            <a:endParaRPr lang="fr-FR"/>
          </a:p>
        </p:txBody>
      </p:sp>
    </p:spTree>
    <p:extLst>
      <p:ext uri="{BB962C8B-B14F-4D97-AF65-F5344CB8AC3E}">
        <p14:creationId xmlns:p14="http://schemas.microsoft.com/office/powerpoint/2010/main" val="93303203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defTabSz="914400" rtl="1" eaLnBrk="1" latinLnBrk="0" hangingPunct="1">
              <a:lnSpc>
                <a:spcPct val="90000"/>
              </a:lnSpc>
              <a:spcBef>
                <a:spcPct val="0"/>
              </a:spcBef>
              <a:buNone/>
            </a:pPr>
            <a:br>
              <a:rPr lang="ar-SA" sz="5400" dirty="0"/>
            </a:br>
            <a:endParaRPr lang="ar-SA" sz="5400" dirty="0"/>
          </a:p>
        </p:txBody>
      </p:sp>
      <p:sp>
        <p:nvSpPr>
          <p:cNvPr id="3" name="Espace réservé du contenu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0" indent="0" algn="ctr" rtl="1">
              <a:lnSpc>
                <a:spcPct val="100000"/>
              </a:lnSpc>
              <a:spcBef>
                <a:spcPts val="0"/>
              </a:spcBef>
              <a:buNone/>
            </a:pPr>
            <a:r>
              <a:rPr lang="ar-SA" sz="4800" dirty="0">
                <a:ln w="0">
                  <a:solidFill>
                    <a:schemeClr val="tx1"/>
                  </a:solidFill>
                </a:ln>
                <a:solidFill>
                  <a:sysClr val="windowText" lastClr="000000"/>
                </a:solidFill>
                <a:effectLst>
                  <a:outerShdw blurRad="38100" dist="19050" dir="2700000" algn="tl" rotWithShape="0">
                    <a:schemeClr val="dk1">
                      <a:alpha val="40000"/>
                    </a:schemeClr>
                  </a:outerShdw>
                </a:effectLst>
              </a:rPr>
              <a:t>ماهية الاقتصاد الاسلامي</a:t>
            </a:r>
          </a:p>
          <a:p>
            <a:pPr marL="0" marR="0" lvl="0" indent="0" algn="ctr" defTabSz="914400" rtl="1" eaLnBrk="1" fontAlgn="auto" latinLnBrk="0" hangingPunct="1">
              <a:lnSpc>
                <a:spcPct val="100000"/>
              </a:lnSpc>
              <a:spcBef>
                <a:spcPts val="0"/>
              </a:spcBef>
              <a:spcAft>
                <a:spcPts val="0"/>
              </a:spcAft>
              <a:buClrTx/>
              <a:buSzTx/>
              <a:buFontTx/>
              <a:buNone/>
              <a:tabLst/>
              <a:defRPr/>
            </a:pPr>
            <a:endParaRPr lang="ar-SA" sz="4800" dirty="0">
              <a:ln w="0"/>
              <a:effectLst>
                <a:outerShdw blurRad="38100" dist="19050" dir="2700000" algn="tl" rotWithShape="0">
                  <a:schemeClr val="dk1">
                    <a:alpha val="40000"/>
                  </a:schemeClr>
                </a:outerShdw>
              </a:effectLst>
            </a:endParaRPr>
          </a:p>
        </p:txBody>
      </p:sp>
      <p:sp>
        <p:nvSpPr>
          <p:cNvPr id="4" name="Rectangle 3"/>
          <p:cNvSpPr/>
          <p:nvPr/>
        </p:nvSpPr>
        <p:spPr>
          <a:xfrm>
            <a:off x="1427844" y="834827"/>
            <a:ext cx="7981673" cy="923330"/>
          </a:xfrm>
          <a:prstGeom prst="rect">
            <a:avLst/>
          </a:prstGeom>
          <a:noFill/>
        </p:spPr>
        <p:txBody>
          <a:bodyPr wrap="none" lIns="91440" tIns="45720" rIns="91440" bIns="45720">
            <a:spAutoFit/>
          </a:bodyPr>
          <a:lstStyle/>
          <a:p>
            <a:pPr algn="ctr" rtl="1"/>
            <a:r>
              <a:rPr lang="ar-SA" sz="5400" b="0" cap="none" spc="0" dirty="0">
                <a:ln w="0">
                  <a:solidFill>
                    <a:schemeClr val="tx1"/>
                  </a:solidFill>
                </a:ln>
                <a:solidFill>
                  <a:schemeClr val="tx1"/>
                </a:solidFill>
                <a:effectLst>
                  <a:outerShdw blurRad="38100" dist="19050" dir="2700000" algn="tl" rotWithShape="0">
                    <a:schemeClr val="dk1">
                      <a:alpha val="40000"/>
                    </a:schemeClr>
                  </a:outerShdw>
                </a:effectLst>
              </a:rPr>
              <a:t>المحاضرة</a:t>
            </a:r>
            <a:r>
              <a:rPr lang="ar-SA" sz="5400" b="0" cap="none" spc="0" dirty="0">
                <a:ln w="0"/>
                <a:solidFill>
                  <a:schemeClr val="tx1"/>
                </a:solidFill>
                <a:effectLst>
                  <a:outerShdw blurRad="38100" dist="19050" dir="2700000" algn="tl" rotWithShape="0">
                    <a:schemeClr val="dk1">
                      <a:alpha val="40000"/>
                    </a:schemeClr>
                  </a:outerShdw>
                </a:effectLst>
              </a:rPr>
              <a:t> </a:t>
            </a:r>
            <a:r>
              <a:rPr lang="ar-SA" sz="5400" b="0" cap="none" spc="0" dirty="0">
                <a:ln w="0">
                  <a:solidFill>
                    <a:schemeClr val="tx1"/>
                  </a:solidFill>
                </a:ln>
                <a:solidFill>
                  <a:schemeClr val="tx1"/>
                </a:solidFill>
                <a:effectLst>
                  <a:outerShdw blurRad="38100" dist="19050" dir="2700000" algn="tl" rotWithShape="0">
                    <a:schemeClr val="dk1">
                      <a:alpha val="40000"/>
                    </a:schemeClr>
                  </a:outerShdw>
                </a:effectLst>
              </a:rPr>
              <a:t>الأولى</a:t>
            </a:r>
            <a:r>
              <a:rPr lang="fr-FR" sz="5400" b="0" cap="none" spc="0" dirty="0">
                <a:ln w="0">
                  <a:solidFill>
                    <a:schemeClr val="tx1"/>
                  </a:solidFill>
                </a:ln>
                <a:solidFill>
                  <a:schemeClr val="tx1"/>
                </a:solidFill>
                <a:effectLst>
                  <a:outerShdw blurRad="38100" dist="19050" dir="2700000" algn="tl" rotWithShape="0">
                    <a:schemeClr val="dk1">
                      <a:alpha val="40000"/>
                    </a:schemeClr>
                  </a:outerShdw>
                </a:effectLst>
              </a:rPr>
              <a:t>   </a:t>
            </a:r>
            <a:r>
              <a:rPr lang="ar-DZ" sz="2800" dirty="0">
                <a:ln w="0">
                  <a:solidFill>
                    <a:schemeClr val="tx1"/>
                  </a:solidFill>
                </a:ln>
                <a:effectLst>
                  <a:outerShdw blurRad="38100" dist="19050" dir="2700000" algn="tl" rotWithShape="0">
                    <a:schemeClr val="dk1">
                      <a:alpha val="40000"/>
                    </a:schemeClr>
                  </a:outerShdw>
                </a:effectLst>
              </a:rPr>
              <a:t>من اعداد الأستاذة جباري فادية</a:t>
            </a:r>
          </a:p>
        </p:txBody>
      </p:sp>
    </p:spTree>
    <p:extLst>
      <p:ext uri="{BB962C8B-B14F-4D97-AF65-F5344CB8AC3E}">
        <p14:creationId xmlns:p14="http://schemas.microsoft.com/office/powerpoint/2010/main" val="16207035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xit" presetSubtype="4" fill="hold" grpId="0" nodeType="clickEffect">
                                  <p:stCondLst>
                                    <p:cond delay="0"/>
                                  </p:stCondLst>
                                  <p:childTnLst>
                                    <p:anim calcmode="lin" valueType="num">
                                      <p:cBhvr additive="base">
                                        <p:cTn id="6" dur="500"/>
                                        <p:tgtEl>
                                          <p:spTgt spid="2"/>
                                        </p:tgtEl>
                                        <p:attrNameLst>
                                          <p:attrName>ppt_y</p:attrName>
                                        </p:attrNameLst>
                                      </p:cBhvr>
                                      <p:tavLst>
                                        <p:tav tm="0">
                                          <p:val>
                                            <p:strVal val="#ppt_y"/>
                                          </p:val>
                                        </p:tav>
                                        <p:tav tm="100000">
                                          <p:val>
                                            <p:strVal val="#ppt_y+#ppt_h*1.125000"/>
                                          </p:val>
                                        </p:tav>
                                      </p:tavLst>
                                    </p:anim>
                                    <p:animEffect transition="out" filter="wipe(down)">
                                      <p:cBhvr>
                                        <p:cTn id="7" dur="500"/>
                                        <p:tgtEl>
                                          <p:spTgt spid="2"/>
                                        </p:tgtEl>
                                      </p:cBhvr>
                                    </p:animEffect>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أبرز المحظورات في الاقتصاد الإسلامي</a:t>
            </a:r>
            <a:br>
              <a:rPr lang="ar-DZ" b="1" dirty="0"/>
            </a:b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dirty="0"/>
          </a:p>
        </p:txBody>
      </p:sp>
      <p:sp>
        <p:nvSpPr>
          <p:cNvPr id="3" name="Espace réservé du contenu 2"/>
          <p:cNvSpPr>
            <a:spLocks noGrp="1"/>
          </p:cNvSpPr>
          <p:nvPr>
            <p:ph idx="1"/>
          </p:nvPr>
        </p:nvSpPr>
        <p:spPr/>
        <p:txBody>
          <a:bodyPr>
            <a:normAutofit fontScale="92500" lnSpcReduction="10000"/>
          </a:bodyPr>
          <a:lstStyle/>
          <a:p>
            <a:pPr marL="514350" indent="-514350" algn="r" rtl="1">
              <a:lnSpc>
                <a:spcPct val="170000"/>
              </a:lnSpc>
              <a:buFont typeface="+mj-lt"/>
              <a:buAutoNum type="arabicPeriod" startAt="4"/>
            </a:pPr>
            <a:r>
              <a:rPr lang="ar-SA" sz="3200" dirty="0"/>
              <a:t>تحريم بيع ما لا يمتلكه الفرد.</a:t>
            </a:r>
          </a:p>
          <a:p>
            <a:pPr marL="514350" indent="-514350" algn="r" rtl="1">
              <a:lnSpc>
                <a:spcPct val="170000"/>
              </a:lnSpc>
              <a:buFont typeface="+mj-lt"/>
              <a:buAutoNum type="arabicPeriod" startAt="4"/>
            </a:pPr>
            <a:r>
              <a:rPr lang="ar-SA" sz="3200" dirty="0"/>
              <a:t>تحريم بيع غير المعلوم "السمك في الماء".</a:t>
            </a:r>
          </a:p>
          <a:p>
            <a:pPr marL="514350" indent="-514350" algn="r" rtl="1">
              <a:lnSpc>
                <a:spcPct val="170000"/>
              </a:lnSpc>
              <a:buFont typeface="+mj-lt"/>
              <a:buAutoNum type="arabicPeriod" startAt="4"/>
            </a:pPr>
            <a:r>
              <a:rPr lang="ar-SA" sz="3200" dirty="0"/>
              <a:t>تحريم الاتجار في المحرمات كالخمور، المخدرات، الدعارة، المواد الإباحية، ...، وغيرها.</a:t>
            </a:r>
          </a:p>
          <a:p>
            <a:pPr marL="228600" indent="-228600" algn="r" defTabSz="914400" rtl="1" eaLnBrk="1" latinLnBrk="0" hangingPunct="1">
              <a:lnSpc>
                <a:spcPct val="90000"/>
              </a:lnSpc>
              <a:spcBef>
                <a:spcPts val="1000"/>
              </a:spcBef>
              <a:buFont typeface="Arial"/>
              <a:buChar char="•"/>
            </a:pPr>
            <a:endParaRPr lang="ar-SA" dirty="0"/>
          </a:p>
        </p:txBody>
      </p:sp>
    </p:spTree>
    <p:extLst>
      <p:ext uri="{BB962C8B-B14F-4D97-AF65-F5344CB8AC3E}">
        <p14:creationId xmlns:p14="http://schemas.microsoft.com/office/powerpoint/2010/main" val="96880906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defTabSz="914400" rtl="1" eaLnBrk="1" latinLnBrk="0" hangingPunct="1">
              <a:lnSpc>
                <a:spcPct val="90000"/>
              </a:lnSpc>
              <a:spcBef>
                <a:spcPct val="0"/>
              </a:spcBef>
              <a:buNone/>
            </a:pPr>
            <a:r>
              <a:rPr lang="ar-SA" b="1" dirty="0"/>
              <a:t>مفهوم الاقتصاد الاسلامي</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b="1" dirty="0"/>
          </a:p>
        </p:txBody>
      </p:sp>
      <p:sp>
        <p:nvSpPr>
          <p:cNvPr id="3" name="Espace réservé du contenu 2"/>
          <p:cNvSpPr>
            <a:spLocks noGrp="1"/>
          </p:cNvSpPr>
          <p:nvPr>
            <p:ph idx="1"/>
          </p:nvPr>
        </p:nvSpPr>
        <p:spPr/>
        <p:txBody>
          <a:bodyPr>
            <a:normAutofit fontScale="55000" lnSpcReduction="20000"/>
          </a:bodyPr>
          <a:lstStyle/>
          <a:p>
            <a:pPr algn="just" rtl="1">
              <a:lnSpc>
                <a:spcPct val="150000"/>
              </a:lnSpc>
            </a:pPr>
            <a:r>
              <a:rPr lang="ar-SA" sz="4600" dirty="0">
                <a:ln w="0"/>
                <a:solidFill>
                  <a:schemeClr val="tx1"/>
                </a:solidFill>
                <a:effectLst>
                  <a:outerShdw blurRad="38100" dist="19050" dir="2700000" algn="tl" rotWithShape="0">
                    <a:schemeClr val="dk1">
                      <a:alpha val="40000"/>
                    </a:schemeClr>
                  </a:outerShdw>
                </a:effectLst>
                <a:cs typeface="+mj-cs"/>
              </a:rPr>
              <a:t>إن مصطلح "الاقتصاد الإسلامي" (</a:t>
            </a:r>
            <a:r>
              <a:rPr lang="ar-SA" sz="4600" dirty="0" err="1">
                <a:ln w="0"/>
                <a:solidFill>
                  <a:schemeClr val="tx1"/>
                </a:solidFill>
                <a:effectLst>
                  <a:outerShdw blurRad="38100" dist="19050" dir="2700000" algn="tl" rotWithShape="0">
                    <a:schemeClr val="dk1">
                      <a:alpha val="40000"/>
                    </a:schemeClr>
                  </a:outerShdw>
                </a:effectLst>
                <a:cs typeface="+mj-cs"/>
              </a:rPr>
              <a:t>Islamic</a:t>
            </a:r>
            <a:r>
              <a:rPr lang="ar-SA" sz="4600" dirty="0">
                <a:ln w="0"/>
                <a:solidFill>
                  <a:schemeClr val="tx1"/>
                </a:solidFill>
                <a:effectLst>
                  <a:outerShdw blurRad="38100" dist="19050" dir="2700000" algn="tl" rotWithShape="0">
                    <a:schemeClr val="dk1">
                      <a:alpha val="40000"/>
                    </a:schemeClr>
                  </a:outerShdw>
                </a:effectLst>
                <a:cs typeface="+mj-cs"/>
              </a:rPr>
              <a:t> </a:t>
            </a:r>
            <a:r>
              <a:rPr lang="ar-SA" sz="4600" dirty="0" err="1">
                <a:ln w="0"/>
                <a:solidFill>
                  <a:schemeClr val="tx1"/>
                </a:solidFill>
                <a:effectLst>
                  <a:outerShdw blurRad="38100" dist="19050" dir="2700000" algn="tl" rotWithShape="0">
                    <a:schemeClr val="dk1">
                      <a:alpha val="40000"/>
                    </a:schemeClr>
                  </a:outerShdw>
                </a:effectLst>
                <a:cs typeface="+mj-cs"/>
              </a:rPr>
              <a:t>Economy</a:t>
            </a:r>
            <a:r>
              <a:rPr lang="ar-SA" sz="4600" dirty="0">
                <a:ln w="0"/>
                <a:solidFill>
                  <a:schemeClr val="tx1"/>
                </a:solidFill>
                <a:effectLst>
                  <a:outerShdw blurRad="38100" dist="19050" dir="2700000" algn="tl" rotWithShape="0">
                    <a:schemeClr val="dk1">
                      <a:alpha val="40000"/>
                    </a:schemeClr>
                  </a:outerShdw>
                </a:effectLst>
                <a:cs typeface="+mj-cs"/>
              </a:rPr>
              <a:t>) ينقسم إلى كلمتين "اقتصاد" وهو مصطلح مشتق من اللفظ الإغريقي القديم (OICONOMIA) الذي يعني "إدارة وتدبير أمور المنزل"، و"الإسلامي" الذي يشير إلى الدين الإسلامي الحنيف، أي أن الاقتصاد الإسلامي هو: "السلوك الإسلامي الأخلاقي تجاه الاقتصاد".</a:t>
            </a:r>
          </a:p>
          <a:p>
            <a:pPr marL="0" indent="0" algn="just" rtl="1">
              <a:lnSpc>
                <a:spcPct val="150000"/>
              </a:lnSpc>
              <a:buNone/>
            </a:pPr>
            <a:br>
              <a:rPr lang="ar-SA" sz="3200" dirty="0"/>
            </a:br>
            <a:endParaRPr lang="ar-SA" sz="3200" dirty="0"/>
          </a:p>
        </p:txBody>
      </p:sp>
    </p:spTree>
    <p:extLst>
      <p:ext uri="{BB962C8B-B14F-4D97-AF65-F5344CB8AC3E}">
        <p14:creationId xmlns:p14="http://schemas.microsoft.com/office/powerpoint/2010/main" val="156536222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مفهوم الاقتصاد الإسلامي</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b="1" dirty="0"/>
          </a:p>
        </p:txBody>
      </p:sp>
      <p:sp>
        <p:nvSpPr>
          <p:cNvPr id="3" name="Espace réservé du contenu 2"/>
          <p:cNvSpPr>
            <a:spLocks noGrp="1"/>
          </p:cNvSpPr>
          <p:nvPr>
            <p:ph idx="1"/>
          </p:nvPr>
        </p:nvSpPr>
        <p:spPr/>
        <p:txBody>
          <a:bodyPr>
            <a:normAutofit fontScale="92500" lnSpcReduction="10000"/>
          </a:bodyPr>
          <a:lstStyle/>
          <a:p>
            <a:pPr algn="ctr" rtl="1">
              <a:lnSpc>
                <a:spcPct val="150000"/>
              </a:lnSpc>
            </a:pPr>
            <a:r>
              <a:rPr lang="ar-SA" sz="3200" dirty="0">
                <a:ln w="0"/>
                <a:solidFill>
                  <a:schemeClr val="tx1"/>
                </a:solidFill>
                <a:effectLst>
                  <a:outerShdw blurRad="38100" dist="19050" dir="2700000" algn="tl" rotWithShape="0">
                    <a:schemeClr val="dk1">
                      <a:alpha val="40000"/>
                    </a:schemeClr>
                  </a:outerShdw>
                </a:effectLst>
              </a:rPr>
              <a:t>أما اصطلاحا فيمكن تعريف الاقتصاد الإسلامي على أنه: "ذلك العلم الذي يبحث في كيفية إدارة واستغلال الموارد الاقتصادية النادرة لإنتاج ما يمكن إنتاجه من سلع وخدمات لإشباع الحاجات الإنسانية التي تتسم بالوفرة والتنوع في ظل إطار معين من القيم الإسلامية والتقاليد والتطلعات الحضارية للمجتمع".</a:t>
            </a:r>
          </a:p>
          <a:p>
            <a:pPr marL="228600" indent="-228600" algn="r" defTabSz="914400" rtl="1" eaLnBrk="1" latinLnBrk="0" hangingPunct="1">
              <a:lnSpc>
                <a:spcPct val="90000"/>
              </a:lnSpc>
              <a:spcBef>
                <a:spcPts val="1000"/>
              </a:spcBef>
              <a:buFont typeface="Arial"/>
              <a:buChar char="•"/>
            </a:pPr>
            <a:endParaRPr lang="ar-SA" dirty="0"/>
          </a:p>
        </p:txBody>
      </p:sp>
    </p:spTree>
    <p:extLst>
      <p:ext uri="{BB962C8B-B14F-4D97-AF65-F5344CB8AC3E}">
        <p14:creationId xmlns:p14="http://schemas.microsoft.com/office/powerpoint/2010/main" val="66831891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مفهوم الاقتصاد الاسلامي</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b="1" dirty="0"/>
          </a:p>
        </p:txBody>
      </p:sp>
      <p:sp>
        <p:nvSpPr>
          <p:cNvPr id="3" name="Espace réservé du contenu 2"/>
          <p:cNvSpPr>
            <a:spLocks noGrp="1"/>
          </p:cNvSpPr>
          <p:nvPr>
            <p:ph idx="1"/>
          </p:nvPr>
        </p:nvSpPr>
        <p:spPr/>
        <p:txBody>
          <a:bodyPr>
            <a:normAutofit fontScale="92500"/>
          </a:bodyPr>
          <a:lstStyle/>
          <a:p>
            <a:pPr marL="0" indent="0" algn="just" rtl="1">
              <a:lnSpc>
                <a:spcPct val="150000"/>
              </a:lnSpc>
              <a:buNone/>
            </a:pPr>
            <a:r>
              <a:rPr lang="ar-SA" sz="3200" dirty="0"/>
              <a:t>كما يمكن تعريف الاقتصاد الإسلامي باختصار شديد على أنه: "مجموعة الأصول العامة التي نستخرجها من القرآن الكريم والسنة النبوية الشريفة وغيرها من مصادر التشريع الإسلامي الأخرى من أجل بناء الاقتصاد الذي نقيمه على أساس تلك الأصول حسب بيئة كل عصر".</a:t>
            </a:r>
          </a:p>
        </p:txBody>
      </p:sp>
    </p:spTree>
    <p:extLst>
      <p:ext uri="{BB962C8B-B14F-4D97-AF65-F5344CB8AC3E}">
        <p14:creationId xmlns:p14="http://schemas.microsoft.com/office/powerpoint/2010/main" val="185960718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خصائص الاقتصاد الإسلامي</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dirty="0"/>
          </a:p>
        </p:txBody>
      </p:sp>
      <p:sp>
        <p:nvSpPr>
          <p:cNvPr id="3" name="Espace réservé du contenu 2"/>
          <p:cNvSpPr>
            <a:spLocks noGrp="1"/>
          </p:cNvSpPr>
          <p:nvPr>
            <p:ph idx="1"/>
          </p:nvPr>
        </p:nvSpPr>
        <p:spPr>
          <a:xfrm>
            <a:off x="355600" y="1456266"/>
            <a:ext cx="10998200" cy="5046133"/>
          </a:xfrm>
        </p:spPr>
        <p:txBody>
          <a:bodyPr>
            <a:normAutofit fontScale="32500" lnSpcReduction="20000"/>
          </a:bodyPr>
          <a:lstStyle/>
          <a:p>
            <a:pPr algn="r" rtl="1">
              <a:lnSpc>
                <a:spcPct val="150000"/>
              </a:lnSpc>
            </a:pPr>
            <a:endParaRPr lang="ar-SA" sz="8000" dirty="0">
              <a:ln w="0"/>
              <a:solidFill>
                <a:schemeClr val="tx1"/>
              </a:solidFill>
              <a:effectLst>
                <a:outerShdw blurRad="38100" dist="19050" dir="2700000" algn="tl" rotWithShape="0">
                  <a:schemeClr val="dk1">
                    <a:alpha val="40000"/>
                  </a:schemeClr>
                </a:outerShdw>
              </a:effectLst>
              <a:cs typeface="+mj-cs"/>
            </a:endParaRPr>
          </a:p>
          <a:p>
            <a:pPr algn="r" rtl="1">
              <a:lnSpc>
                <a:spcPct val="150000"/>
              </a:lnSpc>
            </a:pPr>
            <a:r>
              <a:rPr lang="ar-SA" sz="8000" dirty="0">
                <a:ln w="0"/>
                <a:solidFill>
                  <a:schemeClr val="tx1"/>
                </a:solidFill>
                <a:effectLst>
                  <a:outerShdw blurRad="38100" dist="19050" dir="2700000" algn="tl" rotWithShape="0">
                    <a:schemeClr val="dk1">
                      <a:alpha val="40000"/>
                    </a:schemeClr>
                  </a:outerShdw>
                </a:effectLst>
                <a:cs typeface="+mj-cs"/>
              </a:rPr>
              <a:t>يتميز الاقتصاد الإسلامي بمجموعة متنوعة من الخصائص والسمات نوجز أبرزها فيما يلي:</a:t>
            </a:r>
          </a:p>
          <a:p>
            <a:pPr marL="514350" indent="-514350" algn="r" rtl="1">
              <a:lnSpc>
                <a:spcPct val="150000"/>
              </a:lnSpc>
              <a:buFont typeface="+mj-lt"/>
              <a:buAutoNum type="arabicPeriod"/>
            </a:pPr>
            <a:r>
              <a:rPr lang="ar-SA" sz="8000" dirty="0">
                <a:ln w="0"/>
                <a:solidFill>
                  <a:schemeClr val="tx1"/>
                </a:solidFill>
                <a:effectLst>
                  <a:outerShdw blurRad="38100" dist="19050" dir="2700000" algn="tl" rotWithShape="0">
                    <a:schemeClr val="dk1">
                      <a:alpha val="40000"/>
                    </a:schemeClr>
                  </a:outerShdw>
                </a:effectLst>
                <a:cs typeface="+mj-cs"/>
              </a:rPr>
              <a:t>الاقتصاد الإسلامي هو اقتصاد إلهي وعقائدي.</a:t>
            </a:r>
          </a:p>
          <a:p>
            <a:pPr marL="514350" indent="-514350" algn="r" rtl="1">
              <a:lnSpc>
                <a:spcPct val="150000"/>
              </a:lnSpc>
              <a:buFont typeface="+mj-lt"/>
              <a:buAutoNum type="arabicPeriod"/>
            </a:pPr>
            <a:r>
              <a:rPr lang="ar-SA" sz="8000" dirty="0">
                <a:ln w="0"/>
                <a:solidFill>
                  <a:schemeClr val="tx1"/>
                </a:solidFill>
                <a:effectLst>
                  <a:outerShdw blurRad="38100" dist="19050" dir="2700000" algn="tl" rotWithShape="0">
                    <a:schemeClr val="dk1">
                      <a:alpha val="40000"/>
                    </a:schemeClr>
                  </a:outerShdw>
                </a:effectLst>
                <a:cs typeface="+mj-cs"/>
              </a:rPr>
              <a:t>الاقتصاد الإسلامي هو اقتصاد أخلاقي.</a:t>
            </a:r>
          </a:p>
          <a:p>
            <a:pPr marL="514350" indent="-514350" algn="r" rtl="1">
              <a:lnSpc>
                <a:spcPct val="150000"/>
              </a:lnSpc>
              <a:buFont typeface="+mj-lt"/>
              <a:buAutoNum type="arabicPeriod"/>
            </a:pPr>
            <a:r>
              <a:rPr lang="ar-SA" sz="8000" dirty="0">
                <a:ln w="0"/>
                <a:solidFill>
                  <a:schemeClr val="tx1"/>
                </a:solidFill>
                <a:effectLst>
                  <a:outerShdw blurRad="38100" dist="19050" dir="2700000" algn="tl" rotWithShape="0">
                    <a:schemeClr val="dk1">
                      <a:alpha val="40000"/>
                    </a:schemeClr>
                  </a:outerShdw>
                </a:effectLst>
                <a:cs typeface="+mj-cs"/>
              </a:rPr>
              <a:t>الاقتصاد الإسلامي هو اقتصاد واقعي.</a:t>
            </a:r>
          </a:p>
          <a:p>
            <a:pPr marL="514350" indent="-514350" algn="r" rtl="1">
              <a:lnSpc>
                <a:spcPct val="150000"/>
              </a:lnSpc>
              <a:buFont typeface="+mj-lt"/>
              <a:buAutoNum type="arabicPeriod"/>
            </a:pPr>
            <a:r>
              <a:rPr lang="ar-SA" sz="8000" dirty="0">
                <a:ln w="0"/>
                <a:solidFill>
                  <a:schemeClr val="tx1"/>
                </a:solidFill>
                <a:effectLst>
                  <a:outerShdw blurRad="38100" dist="19050" dir="2700000" algn="tl" rotWithShape="0">
                    <a:schemeClr val="dk1">
                      <a:alpha val="40000"/>
                    </a:schemeClr>
                  </a:outerShdw>
                </a:effectLst>
                <a:cs typeface="+mj-cs"/>
              </a:rPr>
              <a:t>الاقتصاد الإسلامي هو اقتصاد شمولي.</a:t>
            </a:r>
          </a:p>
          <a:p>
            <a:br>
              <a:rPr lang="ar-SA" dirty="0"/>
            </a:br>
            <a:endParaRPr lang="ar-SA" dirty="0"/>
          </a:p>
        </p:txBody>
      </p:sp>
    </p:spTree>
    <p:extLst>
      <p:ext uri="{BB962C8B-B14F-4D97-AF65-F5344CB8AC3E}">
        <p14:creationId xmlns:p14="http://schemas.microsoft.com/office/powerpoint/2010/main" val="1581660728"/>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مقوّمات الاقتصاد الإسلامي</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dirty="0"/>
          </a:p>
        </p:txBody>
      </p:sp>
      <p:sp>
        <p:nvSpPr>
          <p:cNvPr id="3" name="Espace réservé du contenu 2"/>
          <p:cNvSpPr>
            <a:spLocks noGrp="1"/>
          </p:cNvSpPr>
          <p:nvPr>
            <p:ph idx="1"/>
          </p:nvPr>
        </p:nvSpPr>
        <p:spPr/>
        <p:txBody>
          <a:bodyPr>
            <a:normAutofit fontScale="70000" lnSpcReduction="20000"/>
          </a:bodyPr>
          <a:lstStyle/>
          <a:p>
            <a:pPr marL="0" indent="0" algn="r" rtl="1">
              <a:lnSpc>
                <a:spcPct val="170000"/>
              </a:lnSpc>
              <a:buNone/>
            </a:pPr>
            <a:r>
              <a:rPr lang="ar-SA" sz="3200" dirty="0">
                <a:cs typeface="+mj-cs"/>
              </a:rPr>
              <a:t>هناك ثلاث مقومات أساسية يقوم عليها الاقتصاد الإسلامي هي:</a:t>
            </a:r>
          </a:p>
          <a:p>
            <a:pPr marL="514350" indent="-514350" algn="r" rtl="1">
              <a:lnSpc>
                <a:spcPct val="170000"/>
              </a:lnSpc>
              <a:buFont typeface="+mj-lt"/>
              <a:buAutoNum type="arabicPeriod"/>
            </a:pPr>
            <a:r>
              <a:rPr lang="ar-SA" sz="3200" b="1" dirty="0">
                <a:cs typeface="+mj-cs"/>
              </a:rPr>
              <a:t>الملكية المزدوجة: </a:t>
            </a:r>
            <a:r>
              <a:rPr lang="ar-SA" sz="3200" dirty="0">
                <a:cs typeface="+mj-cs"/>
              </a:rPr>
              <a:t>تختلف الملكية في الإسلام اختلافا جوهريا مقارنة مع النظم الاقتصادية الوضعية، فالملكية في النظام الرأسمالي هي ملكية خاصة (فردية)، والملكية في النظام الاشتراكي هي ملكية جماعية (الدولة)، أما الملكية في الإسلام فهي مزدوجة حيث يقر الإسلام حق الملكية الفردية إذا كانت بالوسائل المشروعة، كما يبيح الإسلام حق الملكية الجماعية (العامة).</a:t>
            </a:r>
          </a:p>
          <a:p>
            <a:pPr marL="514350" indent="-514350" algn="r" rtl="1">
              <a:lnSpc>
                <a:spcPct val="170000"/>
              </a:lnSpc>
              <a:buFont typeface="+mj-lt"/>
              <a:buAutoNum type="arabicPeriod"/>
            </a:pPr>
            <a:endParaRPr lang="ar-SA" sz="3200" dirty="0">
              <a:cs typeface="+mj-cs"/>
            </a:endParaRPr>
          </a:p>
          <a:p>
            <a:pPr marL="514350" indent="-514350" algn="r" rtl="1">
              <a:lnSpc>
                <a:spcPct val="170000"/>
              </a:lnSpc>
              <a:buFont typeface="+mj-lt"/>
              <a:buAutoNum type="arabicPeriod"/>
            </a:pPr>
            <a:endParaRPr lang="ar-SA" sz="3200" dirty="0">
              <a:cs typeface="+mj-cs"/>
            </a:endParaRPr>
          </a:p>
          <a:p>
            <a:pPr marL="514350" indent="-514350" algn="r" rtl="1">
              <a:lnSpc>
                <a:spcPct val="170000"/>
              </a:lnSpc>
              <a:buFont typeface="+mj-lt"/>
              <a:buAutoNum type="arabicPeriod"/>
            </a:pPr>
            <a:endParaRPr lang="ar-SA" sz="3200" dirty="0">
              <a:cs typeface="+mj-cs"/>
            </a:endParaRPr>
          </a:p>
        </p:txBody>
      </p:sp>
    </p:spTree>
    <p:extLst>
      <p:ext uri="{BB962C8B-B14F-4D97-AF65-F5344CB8AC3E}">
        <p14:creationId xmlns:p14="http://schemas.microsoft.com/office/powerpoint/2010/main" val="161926728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مقوّمات الاقتصاد الإسلامي</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dirty="0"/>
          </a:p>
        </p:txBody>
      </p:sp>
      <p:sp>
        <p:nvSpPr>
          <p:cNvPr id="3" name="Espace réservé du contenu 2"/>
          <p:cNvSpPr>
            <a:spLocks noGrp="1"/>
          </p:cNvSpPr>
          <p:nvPr>
            <p:ph idx="1"/>
          </p:nvPr>
        </p:nvSpPr>
        <p:spPr/>
        <p:txBody>
          <a:bodyPr>
            <a:normAutofit fontScale="92500" lnSpcReduction="10000"/>
          </a:bodyPr>
          <a:lstStyle/>
          <a:p>
            <a:pPr marL="514350" indent="-514350" algn="r" rtl="1">
              <a:lnSpc>
                <a:spcPct val="150000"/>
              </a:lnSpc>
              <a:spcBef>
                <a:spcPts val="0"/>
              </a:spcBef>
              <a:buFont typeface="+mj-lt"/>
              <a:buAutoNum type="arabicPeriod" startAt="2"/>
            </a:pPr>
            <a:r>
              <a:rPr lang="ar-SA" sz="3200" b="1" dirty="0">
                <a:cs typeface="+mj-cs"/>
              </a:rPr>
              <a:t>الحرية المقيدة:</a:t>
            </a:r>
            <a:r>
              <a:rPr lang="ar-SA" sz="3200" dirty="0">
                <a:cs typeface="+mj-cs"/>
              </a:rPr>
              <a:t> إن أصل التعامل في الاقتصاد الإسلامي هو الإباحة والحرية إلا إذا ورد نص يحرّم ذلك، فالحرية في الاقتصاد الإسلامي ليست مطلقة وإنما مقيدة بقيود أخلاقية وتشريعية، فهناك الحرام، والمكروه، والمباح، والمندوب، والواجب، وإذا تعارضت المصلحة الخاصة مع المصلحة العامة قدمت العامة</a:t>
            </a:r>
          </a:p>
          <a:p>
            <a:pPr marL="514350" marR="0" lvl="0" indent="-514350" algn="r" defTabSz="914400" rtl="1" eaLnBrk="1" fontAlgn="auto" latinLnBrk="0" hangingPunct="1">
              <a:lnSpc>
                <a:spcPct val="100000"/>
              </a:lnSpc>
              <a:spcBef>
                <a:spcPts val="0"/>
              </a:spcBef>
              <a:spcAft>
                <a:spcPts val="0"/>
              </a:spcAft>
              <a:buClrTx/>
              <a:buSzTx/>
              <a:buFont typeface="+mj-lt"/>
              <a:buNone/>
              <a:tabLst/>
              <a:defRPr/>
            </a:pPr>
            <a:endParaRPr lang="ar-SA" dirty="0"/>
          </a:p>
        </p:txBody>
      </p:sp>
    </p:spTree>
    <p:extLst>
      <p:ext uri="{BB962C8B-B14F-4D97-AF65-F5344CB8AC3E}">
        <p14:creationId xmlns:p14="http://schemas.microsoft.com/office/powerpoint/2010/main" val="14182344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مقوّمات الاقتصاد الإسلامي</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من اعداد الأستاذة جباري فادية</a:t>
            </a:r>
            <a:endParaRPr lang="ar-SA" dirty="0"/>
          </a:p>
        </p:txBody>
      </p:sp>
      <p:sp>
        <p:nvSpPr>
          <p:cNvPr id="3" name="Espace réservé du contenu 2"/>
          <p:cNvSpPr>
            <a:spLocks noGrp="1"/>
          </p:cNvSpPr>
          <p:nvPr>
            <p:ph idx="1"/>
          </p:nvPr>
        </p:nvSpPr>
        <p:spPr/>
        <p:txBody>
          <a:bodyPr>
            <a:normAutofit lnSpcReduction="10000"/>
          </a:bodyPr>
          <a:lstStyle/>
          <a:p>
            <a:pPr marL="514350" indent="-514350" algn="r" rtl="1">
              <a:lnSpc>
                <a:spcPct val="150000"/>
              </a:lnSpc>
              <a:buFont typeface="+mj-lt"/>
              <a:buAutoNum type="arabicPeriod" startAt="3"/>
            </a:pPr>
            <a:r>
              <a:rPr lang="ar-SA" sz="3200" b="1" dirty="0">
                <a:cs typeface="+mj-cs"/>
              </a:rPr>
              <a:t> العدالة الاجتماعية:</a:t>
            </a:r>
            <a:r>
              <a:rPr lang="ar-SA" sz="3200" dirty="0">
                <a:cs typeface="+mj-cs"/>
              </a:rPr>
              <a:t> تعتبر العدالة الاجتماعية أساسا من أسس الاقتصاد الإسلامي، ولضمان ذلك فقد أقر الإسلام عدة فرائض إجبارية كالزكاة مثلا، وعدة فرائض تطوعية مثل الصدقات، الهبات، الميراث، ...، وغيرها.</a:t>
            </a:r>
            <a:br>
              <a:rPr lang="ar-SA" dirty="0"/>
            </a:br>
            <a:endParaRPr lang="ar-SA" dirty="0"/>
          </a:p>
        </p:txBody>
      </p:sp>
    </p:spTree>
    <p:extLst>
      <p:ext uri="{BB962C8B-B14F-4D97-AF65-F5344CB8AC3E}">
        <p14:creationId xmlns:p14="http://schemas.microsoft.com/office/powerpoint/2010/main" val="6182302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t>أبرز المحظورات في الاقتصاد الإسلامي</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 </a:t>
            </a:r>
            <a:b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b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a:xfrm>
            <a:off x="508000" y="1825625"/>
            <a:ext cx="10845800" cy="4541308"/>
          </a:xfrm>
        </p:spPr>
        <p:txBody>
          <a:bodyPr>
            <a:normAutofit/>
          </a:bodyPr>
          <a:lstStyle/>
          <a:p>
            <a:pPr marL="514350" indent="-514350" algn="r" rtl="1">
              <a:lnSpc>
                <a:spcPct val="170000"/>
              </a:lnSpc>
              <a:buFont typeface="+mj-lt"/>
              <a:buAutoNum type="arabicPeriod"/>
            </a:pPr>
            <a:r>
              <a:rPr lang="ar-SA" sz="3500" dirty="0">
                <a:cs typeface="+mj-cs"/>
              </a:rPr>
              <a:t>تحريم الربا.</a:t>
            </a:r>
          </a:p>
          <a:p>
            <a:pPr marL="514350" indent="-514350" algn="r" rtl="1">
              <a:lnSpc>
                <a:spcPct val="170000"/>
              </a:lnSpc>
              <a:buFont typeface="+mj-lt"/>
              <a:buAutoNum type="arabicPeriod"/>
            </a:pPr>
            <a:r>
              <a:rPr lang="ar-SA" sz="3500" dirty="0">
                <a:cs typeface="+mj-cs"/>
              </a:rPr>
              <a:t>تحريم الاحتكار.</a:t>
            </a:r>
          </a:p>
          <a:p>
            <a:pPr marL="514350" indent="-514350" algn="r" rtl="1">
              <a:lnSpc>
                <a:spcPct val="170000"/>
              </a:lnSpc>
              <a:buFont typeface="+mj-lt"/>
              <a:buAutoNum type="arabicPeriod"/>
            </a:pPr>
            <a:r>
              <a:rPr lang="ar-SA" sz="3500" dirty="0">
                <a:cs typeface="+mj-cs"/>
              </a:rPr>
              <a:t>تحريم الاتجار في القروض (بيع وشراء الديون).</a:t>
            </a:r>
          </a:p>
          <a:p>
            <a:br>
              <a:rPr lang="ar-SA" dirty="0"/>
            </a:br>
            <a:endParaRPr lang="ar-SA" dirty="0"/>
          </a:p>
        </p:txBody>
      </p:sp>
    </p:spTree>
    <p:extLst>
      <p:ext uri="{BB962C8B-B14F-4D97-AF65-F5344CB8AC3E}">
        <p14:creationId xmlns:p14="http://schemas.microsoft.com/office/powerpoint/2010/main" val="1861333519"/>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Salle d’ions">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le d’ions">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le d’ions">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409</TotalTime>
  <Words>486</Words>
  <Application>Microsoft Office PowerPoint</Application>
  <PresentationFormat>Grand écran</PresentationFormat>
  <Paragraphs>35</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Century Gothic</vt:lpstr>
      <vt:lpstr>Wingdings 3</vt:lpstr>
      <vt:lpstr>Salle d’ions</vt:lpstr>
      <vt:lpstr> </vt:lpstr>
      <vt:lpstr>مفهوم الاقتصاد الاسلامي               من اعداد الأستاذة جباري فادية</vt:lpstr>
      <vt:lpstr>مفهوم الاقتصاد الإسلامي            من اعداد الأستاذة جباري فادية</vt:lpstr>
      <vt:lpstr>مفهوم الاقتصاد الاسلامي               من اعداد الأستاذة جباري فادية</vt:lpstr>
      <vt:lpstr>خصائص الاقتصاد الإسلامي        من اعداد الأستاذة جباري فادية</vt:lpstr>
      <vt:lpstr>مقوّمات الاقتصاد الإسلامي           من اعداد الأستاذة جباري فادية</vt:lpstr>
      <vt:lpstr>مقوّمات الاقتصاد الإسلامي          من اعداد الأستاذة جباري فادية</vt:lpstr>
      <vt:lpstr>مقوّمات الاقتصاد الإسلامي            من اعداد الأستاذة جباري فادية</vt:lpstr>
      <vt:lpstr>أبرز المحظورات في الاقتصاد الإسلامي  من اعداد الأستاذة جباري فادية</vt:lpstr>
      <vt:lpstr>أبرز المحظورات في الاقتصاد الإسلامي  من اعداد الأستاذة جباري فادية</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المحاضرة الأولى </dc:title>
  <dc:subject/>
  <dc:creator>djebbarif@yahoo.fr</dc:creator>
  <cp:keywords/>
  <dc:description/>
  <cp:lastModifiedBy>Mohamed</cp:lastModifiedBy>
  <cp:revision>18</cp:revision>
  <dcterms:created xsi:type="dcterms:W3CDTF">2024-01-31T14:30:02Z</dcterms:created>
  <dcterms:modified xsi:type="dcterms:W3CDTF">2024-04-13T18:44:08Z</dcterms:modified>
  <cp:category/>
</cp:coreProperties>
</file>