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p:cViewPr varScale="1">
        <p:scale>
          <a:sx n="74" d="100"/>
          <a:sy n="74" d="100"/>
        </p:scale>
        <p:origin x="1302" y="84"/>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789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FE323A95-5EB2-F7D2-BBD5-FD78A92AFF2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fr-FR"/>
          </a:p>
        </p:txBody>
      </p:sp>
      <p:sp>
        <p:nvSpPr>
          <p:cNvPr id="69635" name="Rectangle 3">
            <a:extLst>
              <a:ext uri="{FF2B5EF4-FFF2-40B4-BE49-F238E27FC236}">
                <a16:creationId xmlns:a16="http://schemas.microsoft.com/office/drawing/2014/main" xmlns="" id="{F75D066A-0BB7-33CD-DABD-F9433CC5F7F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fr-FR"/>
          </a:p>
        </p:txBody>
      </p:sp>
      <p:sp>
        <p:nvSpPr>
          <p:cNvPr id="69636" name="Rectangle 4">
            <a:extLst>
              <a:ext uri="{FF2B5EF4-FFF2-40B4-BE49-F238E27FC236}">
                <a16:creationId xmlns:a16="http://schemas.microsoft.com/office/drawing/2014/main" xmlns="" id="{9B75284F-1BD3-B846-F7CB-733D1F20FE8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a:extLst>
              <a:ext uri="{FF2B5EF4-FFF2-40B4-BE49-F238E27FC236}">
                <a16:creationId xmlns:a16="http://schemas.microsoft.com/office/drawing/2014/main" xmlns="" id="{CF252294-0815-E146-7DC1-DEA1D9E4D12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fr-FR"/>
              <a:t>Click to edit Master text styles</a:t>
            </a:r>
          </a:p>
          <a:p>
            <a:pPr lvl="1"/>
            <a:r>
              <a:rPr lang="ru-RU" altLang="fr-FR"/>
              <a:t>Second level</a:t>
            </a:r>
          </a:p>
          <a:p>
            <a:pPr lvl="2"/>
            <a:r>
              <a:rPr lang="ru-RU" altLang="fr-FR"/>
              <a:t>Third level</a:t>
            </a:r>
          </a:p>
          <a:p>
            <a:pPr lvl="3"/>
            <a:r>
              <a:rPr lang="ru-RU" altLang="fr-FR"/>
              <a:t>Fourth level</a:t>
            </a:r>
          </a:p>
          <a:p>
            <a:pPr lvl="4"/>
            <a:r>
              <a:rPr lang="ru-RU" altLang="fr-FR"/>
              <a:t>Fifth level</a:t>
            </a:r>
          </a:p>
        </p:txBody>
      </p:sp>
      <p:sp>
        <p:nvSpPr>
          <p:cNvPr id="69638" name="Rectangle 6">
            <a:extLst>
              <a:ext uri="{FF2B5EF4-FFF2-40B4-BE49-F238E27FC236}">
                <a16:creationId xmlns:a16="http://schemas.microsoft.com/office/drawing/2014/main" xmlns="" id="{0C49EDD0-35A4-3364-0C37-F3F7CDB321D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fr-FR"/>
          </a:p>
        </p:txBody>
      </p:sp>
      <p:sp>
        <p:nvSpPr>
          <p:cNvPr id="69639" name="Rectangle 7">
            <a:extLst>
              <a:ext uri="{FF2B5EF4-FFF2-40B4-BE49-F238E27FC236}">
                <a16:creationId xmlns:a16="http://schemas.microsoft.com/office/drawing/2014/main" xmlns="" id="{A247DF89-E698-8E9E-6E51-CB0099D6804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8D4AE0D-B02E-4408-914F-4B8C9036E357}" type="slidenum">
              <a:rPr lang="ru-RU" altLang="fr-FR"/>
              <a:pPr/>
              <a:t>‹#›</a:t>
            </a:fld>
            <a:endParaRPr lang="ru-RU" altLang="fr-FR"/>
          </a:p>
        </p:txBody>
      </p:sp>
    </p:spTree>
    <p:extLst>
      <p:ext uri="{BB962C8B-B14F-4D97-AF65-F5344CB8AC3E}">
        <p14:creationId xmlns:p14="http://schemas.microsoft.com/office/powerpoint/2010/main" val="19442637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B39A7743-21F6-34E3-EBE0-F89807C255D0}"/>
              </a:ext>
            </a:extLst>
          </p:cNvPr>
          <p:cNvSpPr>
            <a:spLocks noGrp="1" noChangeArrowheads="1"/>
          </p:cNvSpPr>
          <p:nvPr>
            <p:ph type="ctrTitle"/>
          </p:nvPr>
        </p:nvSpPr>
        <p:spPr>
          <a:xfrm>
            <a:off x="250825" y="2708275"/>
            <a:ext cx="4537075" cy="893763"/>
          </a:xfrm>
          <a:effectLst>
            <a:outerShdw dist="17961" dir="2700000" algn="ctr" rotWithShape="0">
              <a:schemeClr val="bg2"/>
            </a:outerShdw>
          </a:effectLst>
        </p:spPr>
        <p:txBody>
          <a:bodyPr/>
          <a:lstStyle>
            <a:lvl1pPr>
              <a:defRPr sz="2000">
                <a:solidFill>
                  <a:schemeClr val="bg1"/>
                </a:solidFill>
              </a:defRPr>
            </a:lvl1pPr>
          </a:lstStyle>
          <a:p>
            <a:pPr lvl="0"/>
            <a:r>
              <a:rPr lang="fr-FR" altLang="fr-FR" noProof="0"/>
              <a:t>Modifiez le style du titre</a:t>
            </a:r>
            <a:endParaRPr lang="ru-RU" altLang="fr-FR" noProof="0"/>
          </a:p>
        </p:txBody>
      </p:sp>
      <p:sp>
        <p:nvSpPr>
          <p:cNvPr id="5123" name="Rectangle 3">
            <a:extLst>
              <a:ext uri="{FF2B5EF4-FFF2-40B4-BE49-F238E27FC236}">
                <a16:creationId xmlns:a16="http://schemas.microsoft.com/office/drawing/2014/main" xmlns="" id="{C82B1A98-80C4-31B2-8B83-30113A019F6E}"/>
              </a:ext>
            </a:extLst>
          </p:cNvPr>
          <p:cNvSpPr>
            <a:spLocks noGrp="1" noChangeArrowheads="1"/>
          </p:cNvSpPr>
          <p:nvPr>
            <p:ph type="subTitle" idx="1"/>
          </p:nvPr>
        </p:nvSpPr>
        <p:spPr>
          <a:xfrm>
            <a:off x="250825" y="3500438"/>
            <a:ext cx="4537075" cy="503237"/>
          </a:xfrm>
          <a:effectLst>
            <a:outerShdw dist="17961" dir="2700000" algn="ctr" rotWithShape="0">
              <a:schemeClr val="bg2"/>
            </a:outerShdw>
          </a:effectLst>
        </p:spPr>
        <p:txBody>
          <a:bodyPr/>
          <a:lstStyle>
            <a:lvl1pPr marL="0" indent="0">
              <a:buFontTx/>
              <a:buNone/>
              <a:defRPr sz="2000" b="1">
                <a:solidFill>
                  <a:schemeClr val="bg1"/>
                </a:solidFill>
              </a:defRPr>
            </a:lvl1pPr>
          </a:lstStyle>
          <a:p>
            <a:pPr lvl="0"/>
            <a:r>
              <a:rPr lang="fr-FR" altLang="fr-FR" noProof="0"/>
              <a:t>Modifiez le style des sous-titres du masque</a:t>
            </a:r>
            <a:endParaRPr lang="ru-RU" altLang="fr-F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F1ADF6-9BE3-DFF4-5BB3-D67314006E8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546816A0-716E-299B-29BE-73DEDB2A76D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9029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FA684D04-7AC2-92BA-72FD-91C7E9B9B1AD}"/>
              </a:ext>
            </a:extLst>
          </p:cNvPr>
          <p:cNvSpPr>
            <a:spLocks noGrp="1"/>
          </p:cNvSpPr>
          <p:nvPr>
            <p:ph type="title" orient="vert"/>
          </p:nvPr>
        </p:nvSpPr>
        <p:spPr>
          <a:xfrm>
            <a:off x="6427788" y="188913"/>
            <a:ext cx="1889125" cy="612140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40E74ACB-A396-6428-00B1-6EEC95F1F9E0}"/>
              </a:ext>
            </a:extLst>
          </p:cNvPr>
          <p:cNvSpPr>
            <a:spLocks noGrp="1"/>
          </p:cNvSpPr>
          <p:nvPr>
            <p:ph type="body" orient="vert" idx="1"/>
          </p:nvPr>
        </p:nvSpPr>
        <p:spPr>
          <a:xfrm>
            <a:off x="755650" y="188913"/>
            <a:ext cx="5519738" cy="6121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8885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8457BC8-054F-7124-67DA-168B9C346CB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A364AE5F-F056-F616-2352-149F1E51BC1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2859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EB6AE3-BF2B-FB42-0BFB-AB94A4FC89F6}"/>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A88C3F3D-CD29-6F8B-F49C-735B9888E23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Tree>
    <p:extLst>
      <p:ext uri="{BB962C8B-B14F-4D97-AF65-F5344CB8AC3E}">
        <p14:creationId xmlns:p14="http://schemas.microsoft.com/office/powerpoint/2010/main" val="395693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47AB00E-080C-791A-3C3B-C76C21D6A1E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D9095814-B623-B8AB-EEE3-8E7C107E59E9}"/>
              </a:ext>
            </a:extLst>
          </p:cNvPr>
          <p:cNvSpPr>
            <a:spLocks noGrp="1"/>
          </p:cNvSpPr>
          <p:nvPr>
            <p:ph sz="half" idx="1"/>
          </p:nvPr>
        </p:nvSpPr>
        <p:spPr>
          <a:xfrm>
            <a:off x="755650" y="836613"/>
            <a:ext cx="3703638" cy="54737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45CAD2E1-FF25-60DE-D8EA-6786E29B9E75}"/>
              </a:ext>
            </a:extLst>
          </p:cNvPr>
          <p:cNvSpPr>
            <a:spLocks noGrp="1"/>
          </p:cNvSpPr>
          <p:nvPr>
            <p:ph sz="half" idx="2"/>
          </p:nvPr>
        </p:nvSpPr>
        <p:spPr>
          <a:xfrm>
            <a:off x="4611688" y="836613"/>
            <a:ext cx="3705225" cy="54737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9809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A51F68E-5F59-F209-4FAC-C44DB15C6F2B}"/>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B91CA79D-541F-85ED-080D-66E9851F21B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0FE36305-6E54-7DD2-77E8-67D2C07CC935}"/>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CFA79B5C-91C9-73F1-23E3-9CD0219887E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E39A9321-4D2B-1432-7123-1DC15786C4DA}"/>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0118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AB1B0D3-F169-93A5-C030-FD7CDADE9677}"/>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31074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74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29A10CA-4EE7-DD14-B24A-BCF016C2D1DF}"/>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EF9A0902-288B-5C47-5EDD-6FC3258B7F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9FA8889B-67B0-C260-1BFC-0F28A958D45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53464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3A56D9-11B2-211D-73D5-72E3FD73AB57}"/>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C0B71C2F-E29B-7696-1388-B07247EBC5E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xmlns="" id="{8BA7A5B2-066E-0303-87BF-BE8A6945E0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412341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A1E31DB-4137-41EF-2398-A932A137A2A9}"/>
              </a:ext>
            </a:extLst>
          </p:cNvPr>
          <p:cNvSpPr>
            <a:spLocks noGrp="1" noChangeArrowheads="1"/>
          </p:cNvSpPr>
          <p:nvPr>
            <p:ph type="title"/>
          </p:nvPr>
        </p:nvSpPr>
        <p:spPr bwMode="auto">
          <a:xfrm>
            <a:off x="755650" y="188913"/>
            <a:ext cx="7488238"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ru-RU" altLang="fr-FR"/>
          </a:p>
        </p:txBody>
      </p:sp>
      <p:sp>
        <p:nvSpPr>
          <p:cNvPr id="1027" name="Rectangle 3">
            <a:extLst>
              <a:ext uri="{FF2B5EF4-FFF2-40B4-BE49-F238E27FC236}">
                <a16:creationId xmlns:a16="http://schemas.microsoft.com/office/drawing/2014/main" xmlns="" id="{A4451D9B-599D-460F-297E-2E1E6F7E7F32}"/>
              </a:ext>
            </a:extLst>
          </p:cNvPr>
          <p:cNvSpPr>
            <a:spLocks noGrp="1" noChangeArrowheads="1"/>
          </p:cNvSpPr>
          <p:nvPr>
            <p:ph type="body" idx="1"/>
          </p:nvPr>
        </p:nvSpPr>
        <p:spPr bwMode="auto">
          <a:xfrm>
            <a:off x="755650" y="836613"/>
            <a:ext cx="7561263"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ru-RU"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b="1" kern="1200">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panose="020B0604020202020204" pitchFamily="34" charset="0"/>
        </a:defRPr>
      </a:lvl2pPr>
      <a:lvl3pPr algn="l" rtl="0" eaLnBrk="1" fontAlgn="base" hangingPunct="1">
        <a:spcBef>
          <a:spcPct val="0"/>
        </a:spcBef>
        <a:spcAft>
          <a:spcPct val="0"/>
        </a:spcAft>
        <a:defRPr sz="2800" b="1">
          <a:solidFill>
            <a:schemeClr val="tx2"/>
          </a:solidFill>
          <a:latin typeface="Arial" panose="020B0604020202020204" pitchFamily="34" charset="0"/>
        </a:defRPr>
      </a:lvl3pPr>
      <a:lvl4pPr algn="l" rtl="0" eaLnBrk="1" fontAlgn="base" hangingPunct="1">
        <a:spcBef>
          <a:spcPct val="0"/>
        </a:spcBef>
        <a:spcAft>
          <a:spcPct val="0"/>
        </a:spcAft>
        <a:defRPr sz="2800" b="1">
          <a:solidFill>
            <a:schemeClr val="tx2"/>
          </a:solidFill>
          <a:latin typeface="Arial" panose="020B0604020202020204" pitchFamily="34" charset="0"/>
        </a:defRPr>
      </a:lvl4pPr>
      <a:lvl5pPr algn="l" rtl="0" eaLnBrk="1" fontAlgn="base" hangingPunct="1">
        <a:spcBef>
          <a:spcPct val="0"/>
        </a:spcBef>
        <a:spcAft>
          <a:spcPct val="0"/>
        </a:spcAft>
        <a:defRPr sz="2800" b="1">
          <a:solidFill>
            <a:schemeClr val="tx2"/>
          </a:solidFill>
          <a:latin typeface="Arial" panose="020B0604020202020204" pitchFamily="34" charset="0"/>
        </a:defRPr>
      </a:lvl5pPr>
      <a:lvl6pPr marL="457200" algn="l" rtl="0" eaLnBrk="1" fontAlgn="base" hangingPunct="1">
        <a:spcBef>
          <a:spcPct val="0"/>
        </a:spcBef>
        <a:spcAft>
          <a:spcPct val="0"/>
        </a:spcAft>
        <a:defRPr sz="2800" b="1">
          <a:solidFill>
            <a:schemeClr val="tx2"/>
          </a:solidFill>
          <a:latin typeface="Arial" panose="020B0604020202020204" pitchFamily="34" charset="0"/>
        </a:defRPr>
      </a:lvl6pPr>
      <a:lvl7pPr marL="914400" algn="l" rtl="0" eaLnBrk="1" fontAlgn="base" hangingPunct="1">
        <a:spcBef>
          <a:spcPct val="0"/>
        </a:spcBef>
        <a:spcAft>
          <a:spcPct val="0"/>
        </a:spcAft>
        <a:defRPr sz="2800" b="1">
          <a:solidFill>
            <a:schemeClr val="tx2"/>
          </a:solidFill>
          <a:latin typeface="Arial" panose="020B0604020202020204" pitchFamily="34" charset="0"/>
        </a:defRPr>
      </a:lvl7pPr>
      <a:lvl8pPr marL="1371600" algn="l" rtl="0" eaLnBrk="1" fontAlgn="base" hangingPunct="1">
        <a:spcBef>
          <a:spcPct val="0"/>
        </a:spcBef>
        <a:spcAft>
          <a:spcPct val="0"/>
        </a:spcAft>
        <a:defRPr sz="2800" b="1">
          <a:solidFill>
            <a:schemeClr val="tx2"/>
          </a:solidFill>
          <a:latin typeface="Arial" panose="020B0604020202020204" pitchFamily="34" charset="0"/>
        </a:defRPr>
      </a:lvl8pPr>
      <a:lvl9pPr marL="1828800" algn="l" rtl="0" eaLnBrk="1" fontAlgn="base" hangingPunct="1">
        <a:spcBef>
          <a:spcPct val="0"/>
        </a:spcBef>
        <a:spcAft>
          <a:spcPct val="0"/>
        </a:spcAft>
        <a:defRPr sz="28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kern="1200">
          <a:solidFill>
            <a:schemeClr val="tx2"/>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06E60706-4436-A57C-04FE-52E4F4EE330B}"/>
              </a:ext>
            </a:extLst>
          </p:cNvPr>
          <p:cNvSpPr>
            <a:spLocks noGrp="1" noChangeArrowheads="1"/>
          </p:cNvSpPr>
          <p:nvPr>
            <p:ph type="ctrTitle"/>
          </p:nvPr>
        </p:nvSpPr>
        <p:spPr>
          <a:xfrm>
            <a:off x="395536" y="2420888"/>
            <a:ext cx="3168650" cy="793750"/>
          </a:xfrm>
          <a:noFill/>
        </p:spPr>
        <p:txBody>
          <a:bodyPr/>
          <a:lstStyle/>
          <a:p>
            <a:pPr algn="r" rtl="1"/>
            <a:r>
              <a:rPr lang="ar-DZ" altLang="fr-FR" sz="3200" b="0" dirty="0">
                <a:latin typeface="Times New Roman" panose="02020603050405020304" pitchFamily="18" charset="0"/>
                <a:cs typeface="Times New Roman" panose="02020603050405020304" pitchFamily="18" charset="0"/>
              </a:rPr>
              <a:t>سوق رأس </a:t>
            </a:r>
            <a:r>
              <a:rPr lang="ar-DZ" altLang="fr-FR" sz="3200" b="0" dirty="0" smtClean="0">
                <a:latin typeface="Times New Roman" panose="02020603050405020304" pitchFamily="18" charset="0"/>
                <a:cs typeface="Times New Roman" panose="02020603050405020304" pitchFamily="18" charset="0"/>
              </a:rPr>
              <a:t>المال</a:t>
            </a:r>
            <a:endParaRPr lang="uk-UA" altLang="fr-FR" sz="3200" b="0" dirty="0">
              <a:latin typeface="Times New Roman" panose="02020603050405020304" pitchFamily="18" charset="0"/>
              <a:cs typeface="Times New Roman" panose="02020603050405020304" pitchFamily="18" charset="0"/>
            </a:endParaRPr>
          </a:p>
        </p:txBody>
      </p:sp>
      <p:sp>
        <p:nvSpPr>
          <p:cNvPr id="34819" name="Rectangle 3">
            <a:extLst>
              <a:ext uri="{FF2B5EF4-FFF2-40B4-BE49-F238E27FC236}">
                <a16:creationId xmlns:a16="http://schemas.microsoft.com/office/drawing/2014/main" xmlns="" id="{B4D4B760-DEB5-102C-40E5-E8E626D88A8C}"/>
              </a:ext>
            </a:extLst>
          </p:cNvPr>
          <p:cNvSpPr>
            <a:spLocks noGrp="1" noChangeArrowheads="1"/>
          </p:cNvSpPr>
          <p:nvPr>
            <p:ph type="subTitle" idx="1"/>
          </p:nvPr>
        </p:nvSpPr>
        <p:spPr>
          <a:xfrm>
            <a:off x="576263" y="3430588"/>
            <a:ext cx="3168650" cy="433387"/>
          </a:xfrm>
        </p:spPr>
        <p:txBody>
          <a:bodyPr/>
          <a:lstStyle/>
          <a:p>
            <a:pPr algn="r" rtl="1">
              <a:lnSpc>
                <a:spcPct val="90000"/>
              </a:lnSpc>
            </a:pPr>
            <a:r>
              <a:rPr lang="ar-DZ" altLang="fr-FR" u="sng" dirty="0" smtClean="0"/>
              <a:t>من إعداد الاستاذة</a:t>
            </a:r>
            <a:r>
              <a:rPr lang="fr-FR" altLang="fr-FR" u="sng" dirty="0"/>
              <a:t>:</a:t>
            </a:r>
          </a:p>
          <a:p>
            <a:pPr algn="r" rtl="1">
              <a:lnSpc>
                <a:spcPct val="90000"/>
              </a:lnSpc>
            </a:pPr>
            <a:r>
              <a:rPr lang="fr-FR" altLang="fr-FR" dirty="0"/>
              <a:t>  </a:t>
            </a:r>
            <a:r>
              <a:rPr lang="fr-FR" altLang="fr-FR" dirty="0" smtClean="0"/>
              <a:t> </a:t>
            </a:r>
            <a:r>
              <a:rPr lang="ar-DZ" altLang="fr-FR" dirty="0" smtClean="0"/>
              <a:t>          </a:t>
            </a:r>
            <a:r>
              <a:rPr lang="ar-DZ" altLang="fr-FR" dirty="0"/>
              <a:t>-بوشنتوف نوال</a:t>
            </a:r>
            <a:endParaRPr lang="uk-UA" alt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F00AE76-281C-D49F-E04A-4BD3EF20EEAF}"/>
              </a:ext>
            </a:extLst>
          </p:cNvPr>
          <p:cNvSpPr>
            <a:spLocks noGrp="1"/>
          </p:cNvSpPr>
          <p:nvPr>
            <p:ph type="title"/>
          </p:nvPr>
        </p:nvSpPr>
        <p:spPr/>
        <p:txBody>
          <a:bodyPr/>
          <a:lstStyle/>
          <a:p>
            <a:pPr algn="ctr"/>
            <a:r>
              <a:rPr lang="ar-DZ" u="sng" dirty="0">
                <a:solidFill>
                  <a:srgbClr val="0070C0"/>
                </a:solidFill>
                <a:latin typeface="Times New Roman" panose="02020603050405020304" pitchFamily="18" charset="0"/>
                <a:cs typeface="Times New Roman" panose="02020603050405020304" pitchFamily="18" charset="0"/>
              </a:rPr>
              <a:t>التحديات المستقبلية لسوق رأس </a:t>
            </a:r>
            <a:r>
              <a:rPr lang="ar-DZ" u="sng" dirty="0" smtClean="0">
                <a:solidFill>
                  <a:srgbClr val="0070C0"/>
                </a:solidFill>
                <a:latin typeface="Times New Roman" panose="02020603050405020304" pitchFamily="18" charset="0"/>
                <a:cs typeface="Times New Roman" panose="02020603050405020304" pitchFamily="18" charset="0"/>
              </a:rPr>
              <a:t>المال</a:t>
            </a:r>
            <a:endParaRPr lang="fr-FR" u="sng" dirty="0">
              <a:solidFill>
                <a:srgbClr val="0070C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xmlns="" id="{FAB84AC5-CED6-D893-9E08-D2E73E421C89}"/>
              </a:ext>
            </a:extLst>
          </p:cNvPr>
          <p:cNvSpPr>
            <a:spLocks noGrp="1"/>
          </p:cNvSpPr>
          <p:nvPr>
            <p:ph idx="1"/>
          </p:nvPr>
        </p:nvSpPr>
        <p:spPr/>
        <p:txBody>
          <a:bodyPr/>
          <a:lstStyle/>
          <a:p>
            <a:pPr algn="r" rtl="1"/>
            <a:r>
              <a:rPr lang="ar-DZ" dirty="0"/>
              <a:t>- **</a:t>
            </a:r>
            <a:r>
              <a:rPr lang="ar-DZ" b="1" dirty="0">
                <a:latin typeface="Times New Roman" panose="02020603050405020304" pitchFamily="18" charset="0"/>
                <a:cs typeface="Times New Roman" panose="02020603050405020304" pitchFamily="18" charset="0"/>
              </a:rPr>
              <a:t>التقلبات الاقتصادية العالمية</a:t>
            </a:r>
            <a:r>
              <a:rPr lang="ar-DZ" dirty="0">
                <a:latin typeface="Times New Roman" panose="02020603050405020304" pitchFamily="18" charset="0"/>
                <a:cs typeface="Times New Roman" panose="02020603050405020304" pitchFamily="18" charset="0"/>
              </a:rPr>
              <a:t>:** تأثير الأزمات المالية والسياسية.</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التغيرات التنظيمية</a:t>
            </a:r>
            <a:r>
              <a:rPr lang="ar-DZ" dirty="0">
                <a:latin typeface="Times New Roman" panose="02020603050405020304" pitchFamily="18" charset="0"/>
                <a:cs typeface="Times New Roman" panose="02020603050405020304" pitchFamily="18" charset="0"/>
              </a:rPr>
              <a:t>:** تباين التشريعات بين الدول.</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التنافس بين المراكز المالية</a:t>
            </a:r>
            <a:r>
              <a:rPr lang="ar-DZ" dirty="0">
                <a:latin typeface="Times New Roman" panose="02020603050405020304" pitchFamily="18" charset="0"/>
                <a:cs typeface="Times New Roman" panose="02020603050405020304" pitchFamily="18" charset="0"/>
              </a:rPr>
              <a:t>:** مثل نيويورك، لندن، وسنغافورة.</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**الابتكار المستدام</a:t>
            </a:r>
            <a:r>
              <a:rPr lang="ar-DZ" dirty="0">
                <a:latin typeface="Times New Roman" panose="02020603050405020304" pitchFamily="18" charset="0"/>
                <a:cs typeface="Times New Roman" panose="02020603050405020304" pitchFamily="18" charset="0"/>
              </a:rPr>
              <a:t>:** تحقيق التوازن بين الربحية وحماية البيئة.</a:t>
            </a:r>
          </a:p>
          <a:p>
            <a:pPr algn="r" rtl="1"/>
            <a:endParaRPr lang="fr-FR" dirty="0"/>
          </a:p>
        </p:txBody>
      </p:sp>
    </p:spTree>
    <p:extLst>
      <p:ext uri="{BB962C8B-B14F-4D97-AF65-F5344CB8AC3E}">
        <p14:creationId xmlns:p14="http://schemas.microsoft.com/office/powerpoint/2010/main" val="171334141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1D3F35-DF56-A4E8-8A2D-24ECD1558E2D}"/>
              </a:ext>
            </a:extLst>
          </p:cNvPr>
          <p:cNvSpPr>
            <a:spLocks noGrp="1"/>
          </p:cNvSpPr>
          <p:nvPr>
            <p:ph type="title"/>
          </p:nvPr>
        </p:nvSpPr>
        <p:spPr/>
        <p:txBody>
          <a:bodyPr/>
          <a:lstStyle/>
          <a:p>
            <a:pPr algn="r" rtl="1"/>
            <a:r>
              <a:rPr lang="ar-DZ" dirty="0"/>
              <a:t>          </a:t>
            </a:r>
            <a:r>
              <a:rPr lang="ar-DZ" u="sng" dirty="0">
                <a:solidFill>
                  <a:srgbClr val="0070C0"/>
                </a:solidFill>
              </a:rPr>
              <a:t>الخاتمة</a:t>
            </a:r>
            <a:r>
              <a:rPr lang="fr-FR" u="sng" dirty="0">
                <a:solidFill>
                  <a:srgbClr val="0070C0"/>
                </a:solidFill>
              </a:rPr>
              <a:t>:</a:t>
            </a:r>
          </a:p>
        </p:txBody>
      </p:sp>
      <p:sp>
        <p:nvSpPr>
          <p:cNvPr id="3" name="Espace réservé du contenu 2">
            <a:extLst>
              <a:ext uri="{FF2B5EF4-FFF2-40B4-BE49-F238E27FC236}">
                <a16:creationId xmlns:a16="http://schemas.microsoft.com/office/drawing/2014/main" xmlns="" id="{1077E009-3F7C-E05D-EB61-F90DC543A841}"/>
              </a:ext>
            </a:extLst>
          </p:cNvPr>
          <p:cNvSpPr>
            <a:spLocks noGrp="1"/>
          </p:cNvSpPr>
          <p:nvPr>
            <p:ph idx="1"/>
          </p:nvPr>
        </p:nvSpPr>
        <p:spPr/>
        <p:txBody>
          <a:bodyPr/>
          <a:lstStyle/>
          <a:p>
            <a:pPr algn="r" rtl="1"/>
            <a:r>
              <a:rPr lang="ar-DZ" dirty="0">
                <a:latin typeface="Times New Roman" panose="02020603050405020304" pitchFamily="18" charset="0"/>
                <a:cs typeface="Times New Roman" panose="02020603050405020304" pitchFamily="18" charset="0"/>
              </a:rPr>
              <a:t>يعد سوق رأس المال الدولي دعامة أساسية للنظام المالي العالمي، حيث يوفر التمويل، يعزز النمو الاقتصادي، ويدعم التكامل بين الأسواق.</a:t>
            </a:r>
          </a:p>
          <a:p>
            <a:pPr algn="r" rtl="1"/>
            <a:r>
              <a:rPr lang="ar-DZ" dirty="0">
                <a:latin typeface="Times New Roman" panose="02020603050405020304" pitchFamily="18" charset="0"/>
                <a:cs typeface="Times New Roman" panose="02020603050405020304" pitchFamily="18" charset="0"/>
              </a:rPr>
              <a:t>مع تطور التكنولوجيا وارتفاع الاهتمام بالتمويل المستدام، يمتلك هذا السوق فرصًا كبيرة للنمو، ولكنه يواجه أيضًا تحديات تتطلب حلولًا مبتكرة لتحقيق الاستدامة والمرونة.</a:t>
            </a:r>
          </a:p>
          <a:p>
            <a:pPr algn="r" rtl="1"/>
            <a:endParaRPr lang="fr-FR" dirty="0"/>
          </a:p>
        </p:txBody>
      </p:sp>
    </p:spTree>
    <p:extLst>
      <p:ext uri="{BB962C8B-B14F-4D97-AF65-F5344CB8AC3E}">
        <p14:creationId xmlns:p14="http://schemas.microsoft.com/office/powerpoint/2010/main" val="2877436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3BCCD6D9-92CB-914F-8678-C4235524EC58}"/>
              </a:ext>
            </a:extLst>
          </p:cNvPr>
          <p:cNvSpPr>
            <a:spLocks noGrp="1" noChangeArrowheads="1"/>
          </p:cNvSpPr>
          <p:nvPr>
            <p:ph type="title"/>
          </p:nvPr>
        </p:nvSpPr>
        <p:spPr>
          <a:xfrm>
            <a:off x="971550" y="0"/>
            <a:ext cx="4321175" cy="649288"/>
          </a:xfrm>
        </p:spPr>
        <p:txBody>
          <a:bodyPr/>
          <a:lstStyle/>
          <a:p>
            <a:pPr algn="r" rtl="1"/>
            <a:r>
              <a:rPr lang="ar-DZ" altLang="fr-FR" sz="3200" dirty="0">
                <a:latin typeface="Tahoma" panose="020B0604030504040204" pitchFamily="34" charset="0"/>
              </a:rPr>
              <a:t>خطة البحث</a:t>
            </a:r>
            <a:endParaRPr lang="uk-UA" altLang="fr-FR" sz="3200" dirty="0">
              <a:latin typeface="Tahoma" panose="020B0604030504040204" pitchFamily="34" charset="0"/>
            </a:endParaRPr>
          </a:p>
        </p:txBody>
      </p:sp>
      <p:sp>
        <p:nvSpPr>
          <p:cNvPr id="36867" name="Rectangle 3">
            <a:extLst>
              <a:ext uri="{FF2B5EF4-FFF2-40B4-BE49-F238E27FC236}">
                <a16:creationId xmlns:a16="http://schemas.microsoft.com/office/drawing/2014/main" xmlns="" id="{0A486CAB-2EF9-3DFC-2796-A68DB47936F7}"/>
              </a:ext>
            </a:extLst>
          </p:cNvPr>
          <p:cNvSpPr>
            <a:spLocks noGrp="1" noChangeArrowheads="1"/>
          </p:cNvSpPr>
          <p:nvPr>
            <p:ph type="body" idx="1"/>
          </p:nvPr>
        </p:nvSpPr>
        <p:spPr>
          <a:xfrm>
            <a:off x="611188" y="836613"/>
            <a:ext cx="6696075" cy="4900612"/>
          </a:xfrm>
        </p:spPr>
        <p:txBody>
          <a:bodyPr/>
          <a:lstStyle/>
          <a:p>
            <a:pPr algn="r" rtl="1">
              <a:lnSpc>
                <a:spcPct val="80000"/>
              </a:lnSpc>
            </a:pPr>
            <a:r>
              <a:rPr lang="ar-DZ" altLang="fr-FR" sz="2000" dirty="0"/>
              <a:t>المقدمة</a:t>
            </a:r>
            <a:endParaRPr lang="fr-FR" altLang="fr-FR" sz="2000" dirty="0"/>
          </a:p>
          <a:p>
            <a:pPr algn="r" rtl="1">
              <a:lnSpc>
                <a:spcPct val="80000"/>
              </a:lnSpc>
            </a:pPr>
            <a:r>
              <a:rPr lang="ar-DZ" altLang="fr-FR" sz="2000" dirty="0"/>
              <a:t>تعريف  سوق رأس المال </a:t>
            </a:r>
            <a:endParaRPr lang="ar-DZ" altLang="fr-FR" sz="2000" dirty="0" smtClean="0"/>
          </a:p>
          <a:p>
            <a:pPr algn="r" rtl="1">
              <a:lnSpc>
                <a:spcPct val="80000"/>
              </a:lnSpc>
            </a:pPr>
            <a:r>
              <a:rPr lang="ar-DZ" altLang="fr-FR" sz="2000" dirty="0" smtClean="0"/>
              <a:t>مكونات </a:t>
            </a:r>
            <a:r>
              <a:rPr lang="ar-DZ" altLang="fr-FR" sz="2000" dirty="0"/>
              <a:t>سوق رأس المال </a:t>
            </a:r>
            <a:endParaRPr lang="ar-DZ" altLang="fr-FR" sz="2000" dirty="0" smtClean="0"/>
          </a:p>
          <a:p>
            <a:pPr algn="r" rtl="1">
              <a:lnSpc>
                <a:spcPct val="80000"/>
              </a:lnSpc>
            </a:pPr>
            <a:r>
              <a:rPr lang="ar-DZ" altLang="fr-FR" sz="2000" dirty="0" smtClean="0"/>
              <a:t>أدوات </a:t>
            </a:r>
            <a:r>
              <a:rPr lang="ar-DZ" altLang="fr-FR" sz="2000" dirty="0"/>
              <a:t>سوق رأس المال </a:t>
            </a:r>
            <a:endParaRPr lang="ar-DZ" altLang="fr-FR" sz="2000" dirty="0" smtClean="0"/>
          </a:p>
          <a:p>
            <a:pPr algn="r" rtl="1">
              <a:lnSpc>
                <a:spcPct val="80000"/>
              </a:lnSpc>
            </a:pPr>
            <a:r>
              <a:rPr lang="ar-DZ" altLang="fr-FR" sz="2000" dirty="0" smtClean="0"/>
              <a:t>أهمية </a:t>
            </a:r>
            <a:r>
              <a:rPr lang="ar-DZ" altLang="fr-FR" sz="2000" dirty="0"/>
              <a:t>سوق رأس المال </a:t>
            </a:r>
            <a:endParaRPr lang="ar-DZ" altLang="fr-FR" sz="2000" dirty="0" smtClean="0"/>
          </a:p>
          <a:p>
            <a:pPr algn="r" rtl="1">
              <a:lnSpc>
                <a:spcPct val="80000"/>
              </a:lnSpc>
            </a:pPr>
            <a:r>
              <a:rPr lang="ar-DZ" altLang="fr-FR" sz="2000" dirty="0" smtClean="0"/>
              <a:t>دراسة </a:t>
            </a:r>
            <a:r>
              <a:rPr lang="ar-DZ" altLang="fr-FR" sz="2000" dirty="0"/>
              <a:t>حالة: سوق رأس المال في سنغافورة</a:t>
            </a:r>
          </a:p>
          <a:p>
            <a:pPr algn="r" rtl="1">
              <a:lnSpc>
                <a:spcPct val="80000"/>
              </a:lnSpc>
            </a:pPr>
            <a:r>
              <a:rPr lang="ar-DZ" altLang="fr-FR" sz="2000" dirty="0"/>
              <a:t>دور التكنولوجيا في سوق رأس المال </a:t>
            </a:r>
            <a:endParaRPr lang="ar-DZ" altLang="fr-FR" sz="2000" dirty="0" smtClean="0"/>
          </a:p>
          <a:p>
            <a:pPr algn="r" rtl="1">
              <a:lnSpc>
                <a:spcPct val="80000"/>
              </a:lnSpc>
            </a:pPr>
            <a:r>
              <a:rPr lang="ar-DZ" altLang="fr-FR" sz="2000" dirty="0" smtClean="0"/>
              <a:t>التحديات </a:t>
            </a:r>
            <a:r>
              <a:rPr lang="ar-DZ" altLang="fr-FR" sz="2000" dirty="0"/>
              <a:t>المستقبلية لسوق رأس المال </a:t>
            </a:r>
            <a:endParaRPr lang="ar-DZ" altLang="fr-FR" sz="2000" dirty="0" smtClean="0"/>
          </a:p>
          <a:p>
            <a:pPr algn="r" rtl="1">
              <a:lnSpc>
                <a:spcPct val="80000"/>
              </a:lnSpc>
            </a:pPr>
            <a:r>
              <a:rPr lang="ar-DZ" altLang="fr-FR" sz="2000" dirty="0" smtClean="0"/>
              <a:t>الخاتمة</a:t>
            </a:r>
            <a:endParaRPr lang="ar-DZ" altLang="fr-FR" sz="2000" dirty="0"/>
          </a:p>
          <a:p>
            <a:pPr algn="r" rtl="1">
              <a:lnSpc>
                <a:spcPct val="80000"/>
              </a:lnSpc>
            </a:pPr>
            <a:endParaRPr lang="fr-FR" altLang="fr-FR" sz="2000" dirty="0"/>
          </a:p>
          <a:p>
            <a:pPr algn="r" rtl="1">
              <a:lnSpc>
                <a:spcPct val="80000"/>
              </a:lnSpc>
            </a:pPr>
            <a:endParaRPr lang="ar-DZ" altLang="fr-FR" sz="2000" dirty="0"/>
          </a:p>
          <a:p>
            <a:pPr algn="r" rtl="1">
              <a:lnSpc>
                <a:spcPct val="80000"/>
              </a:lnSpc>
            </a:pPr>
            <a:endParaRPr lang="ar-DZ" altLang="fr-FR" sz="2000" dirty="0"/>
          </a:p>
          <a:p>
            <a:pPr algn="r" rtl="1">
              <a:lnSpc>
                <a:spcPct val="80000"/>
              </a:lnSpc>
            </a:pPr>
            <a:endParaRPr lang="uk-UA" altLang="fr-FR" sz="2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CDD3C9F-2508-32C8-2066-5A6E7BBCA9E8}"/>
              </a:ext>
            </a:extLst>
          </p:cNvPr>
          <p:cNvSpPr>
            <a:spLocks noGrp="1"/>
          </p:cNvSpPr>
          <p:nvPr>
            <p:ph type="title"/>
          </p:nvPr>
        </p:nvSpPr>
        <p:spPr>
          <a:xfrm>
            <a:off x="179512" y="293687"/>
            <a:ext cx="7488238" cy="508000"/>
          </a:xfrm>
        </p:spPr>
        <p:txBody>
          <a:bodyPr/>
          <a:lstStyle/>
          <a:p>
            <a:pPr algn="ctr" rtl="1"/>
            <a:r>
              <a:rPr lang="ar-DZ" u="sng" dirty="0">
                <a:solidFill>
                  <a:srgbClr val="0070C0"/>
                </a:solidFill>
              </a:rPr>
              <a:t>المقدمة</a:t>
            </a:r>
            <a:endParaRPr lang="fr-FR" u="sng" dirty="0">
              <a:solidFill>
                <a:srgbClr val="0070C0"/>
              </a:solidFill>
            </a:endParaRPr>
          </a:p>
        </p:txBody>
      </p:sp>
      <p:sp>
        <p:nvSpPr>
          <p:cNvPr id="3" name="Espace réservé du contenu 2">
            <a:extLst>
              <a:ext uri="{FF2B5EF4-FFF2-40B4-BE49-F238E27FC236}">
                <a16:creationId xmlns:a16="http://schemas.microsoft.com/office/drawing/2014/main" xmlns="" id="{3E6998C2-DB2F-527F-1C0E-C0BCD42042B0}"/>
              </a:ext>
            </a:extLst>
          </p:cNvPr>
          <p:cNvSpPr>
            <a:spLocks noGrp="1"/>
          </p:cNvSpPr>
          <p:nvPr>
            <p:ph idx="1"/>
          </p:nvPr>
        </p:nvSpPr>
        <p:spPr>
          <a:xfrm>
            <a:off x="323528" y="1052736"/>
            <a:ext cx="7561263" cy="5329585"/>
          </a:xfrm>
        </p:spPr>
        <p:txBody>
          <a:bodyPr/>
          <a:lstStyle/>
          <a:p>
            <a:pPr algn="r" rtl="1"/>
            <a:r>
              <a:rPr lang="ar-DZ" b="1" dirty="0">
                <a:latin typeface="Times New Roman" panose="02020603050405020304" pitchFamily="18" charset="0"/>
                <a:cs typeface="Times New Roman" panose="02020603050405020304" pitchFamily="18" charset="0"/>
              </a:rPr>
              <a:t>يعتبر سوق رأس المال الدولي منصة حيوية تجمع المستثمرين والمؤسسات من جميع أنحاء العالم لتبادل الأدوات المالية. يهدف إلى توفير التمويل وتعزيز التكامل الاقتصادي العالمي.</a:t>
            </a:r>
          </a:p>
          <a:p>
            <a:pPr marL="0" indent="0" algn="r" rtl="1">
              <a:buNone/>
            </a:pPr>
            <a:endParaRPr lang="fr-FR" dirty="0"/>
          </a:p>
        </p:txBody>
      </p:sp>
      <p:pic>
        <p:nvPicPr>
          <p:cNvPr id="4" name="Image 3">
            <a:extLst>
              <a:ext uri="{FF2B5EF4-FFF2-40B4-BE49-F238E27FC236}">
                <a16:creationId xmlns:a16="http://schemas.microsoft.com/office/drawing/2014/main" xmlns="" id="{27764254-16B0-3EC7-EDC5-6D7BEF7D5A51}"/>
              </a:ext>
            </a:extLst>
          </p:cNvPr>
          <p:cNvPicPr>
            <a:picLocks noChangeAspect="1"/>
          </p:cNvPicPr>
          <p:nvPr/>
        </p:nvPicPr>
        <p:blipFill>
          <a:blip r:embed="rId2"/>
          <a:stretch>
            <a:fillRect/>
          </a:stretch>
        </p:blipFill>
        <p:spPr>
          <a:xfrm>
            <a:off x="1547664" y="2628900"/>
            <a:ext cx="5256584" cy="3176364"/>
          </a:xfrm>
          <a:prstGeom prst="ellipse">
            <a:avLst/>
          </a:prstGeom>
          <a:ln>
            <a:noFill/>
          </a:ln>
          <a:effectLst>
            <a:softEdge rad="112500"/>
          </a:effectLst>
        </p:spPr>
      </p:pic>
    </p:spTree>
    <p:extLst>
      <p:ext uri="{BB962C8B-B14F-4D97-AF65-F5344CB8AC3E}">
        <p14:creationId xmlns:p14="http://schemas.microsoft.com/office/powerpoint/2010/main" val="2613184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xmlns="" id="{5EB62098-19E4-EE4B-1CAF-E36154AC4885}"/>
              </a:ext>
            </a:extLst>
          </p:cNvPr>
          <p:cNvSpPr>
            <a:spLocks noGrp="1" noChangeArrowheads="1"/>
          </p:cNvSpPr>
          <p:nvPr>
            <p:ph type="title"/>
          </p:nvPr>
        </p:nvSpPr>
        <p:spPr>
          <a:xfrm>
            <a:off x="1908175" y="361401"/>
            <a:ext cx="7056438" cy="723900"/>
          </a:xfrm>
        </p:spPr>
        <p:txBody>
          <a:bodyPr/>
          <a:lstStyle/>
          <a:p>
            <a:pPr algn="r" rtl="1"/>
            <a:r>
              <a:rPr lang="ar-DZ" altLang="fr-FR" sz="3200" u="sng" dirty="0">
                <a:solidFill>
                  <a:srgbClr val="0070C0"/>
                </a:solidFill>
                <a:latin typeface="Times New Roman" panose="02020603050405020304" pitchFamily="18" charset="0"/>
                <a:cs typeface="Times New Roman" panose="02020603050405020304" pitchFamily="18" charset="0"/>
              </a:rPr>
              <a:t>تعريف  سوق رأس </a:t>
            </a:r>
            <a:r>
              <a:rPr lang="ar-DZ" altLang="fr-FR" sz="3200" u="sng" dirty="0" smtClean="0">
                <a:solidFill>
                  <a:srgbClr val="0070C0"/>
                </a:solidFill>
                <a:latin typeface="Times New Roman" panose="02020603050405020304" pitchFamily="18" charset="0"/>
                <a:cs typeface="Times New Roman" panose="02020603050405020304" pitchFamily="18" charset="0"/>
              </a:rPr>
              <a:t>المال</a:t>
            </a:r>
            <a:br>
              <a:rPr lang="ar-DZ" altLang="fr-FR" sz="3200" u="sng" dirty="0" smtClean="0">
                <a:solidFill>
                  <a:srgbClr val="0070C0"/>
                </a:solidFill>
                <a:latin typeface="Times New Roman" panose="02020603050405020304" pitchFamily="18" charset="0"/>
                <a:cs typeface="Times New Roman" panose="02020603050405020304" pitchFamily="18" charset="0"/>
              </a:rPr>
            </a:br>
            <a:r>
              <a:rPr lang="ar-DZ" altLang="fr-FR" sz="3200" u="sng" dirty="0">
                <a:solidFill>
                  <a:srgbClr val="0070C0"/>
                </a:solidFill>
                <a:latin typeface="Times New Roman" panose="02020603050405020304" pitchFamily="18" charset="0"/>
                <a:cs typeface="Times New Roman" panose="02020603050405020304" pitchFamily="18" charset="0"/>
              </a:rPr>
              <a:t/>
            </a:r>
            <a:br>
              <a:rPr lang="ar-DZ" altLang="fr-FR" sz="3200" u="sng" dirty="0">
                <a:solidFill>
                  <a:srgbClr val="0070C0"/>
                </a:solidFill>
                <a:latin typeface="Times New Roman" panose="02020603050405020304" pitchFamily="18" charset="0"/>
                <a:cs typeface="Times New Roman" panose="02020603050405020304" pitchFamily="18" charset="0"/>
              </a:rPr>
            </a:br>
            <a:endParaRPr lang="en-US" altLang="fr-FR" sz="3200" u="sng" dirty="0">
              <a:solidFill>
                <a:srgbClr val="0070C0"/>
              </a:solidFill>
              <a:latin typeface="Times New Roman" panose="02020603050405020304" pitchFamily="18" charset="0"/>
              <a:cs typeface="Times New Roman" panose="02020603050405020304" pitchFamily="18" charset="0"/>
            </a:endParaRPr>
          </a:p>
        </p:txBody>
      </p:sp>
      <p:sp>
        <p:nvSpPr>
          <p:cNvPr id="114691" name="Rectangle 3">
            <a:extLst>
              <a:ext uri="{FF2B5EF4-FFF2-40B4-BE49-F238E27FC236}">
                <a16:creationId xmlns:a16="http://schemas.microsoft.com/office/drawing/2014/main" xmlns="" id="{F67D90E0-0C3D-D8B7-BBF5-87246889F667}"/>
              </a:ext>
            </a:extLst>
          </p:cNvPr>
          <p:cNvSpPr>
            <a:spLocks noGrp="1" noChangeArrowheads="1"/>
          </p:cNvSpPr>
          <p:nvPr>
            <p:ph type="body" idx="1"/>
          </p:nvPr>
        </p:nvSpPr>
        <p:spPr>
          <a:xfrm>
            <a:off x="1908175" y="1052513"/>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lgn="r" rtl="1"/>
            <a:r>
              <a:rPr lang="ar-DZ" altLang="fr-FR" sz="2400" b="1" dirty="0">
                <a:solidFill>
                  <a:schemeClr val="tx1"/>
                </a:solidFill>
                <a:latin typeface="Times New Roman" panose="02020603050405020304" pitchFamily="18" charset="0"/>
                <a:cs typeface="Times New Roman" panose="02020603050405020304" pitchFamily="18" charset="0"/>
              </a:rPr>
              <a:t>سوق رأس المال الدولي هو شبكة عالمية من المؤسسات المالية والمستثمرين التي تتيح تدفق الأموال عبر الحدود الوطنية من خلال تداول الأدوات المالية، مثل الأسهم والسندات والمشتقات. يتميز هذا السوق بكونه مصدرًا حيويًا للتمويل طويل الأجل للشركات والحكومات، مما يساهم في دعم الأنشطة الاقتصادية والتوسع الدولي.</a:t>
            </a:r>
          </a:p>
          <a:p>
            <a:pPr algn="r" rtl="1"/>
            <a:endParaRPr lang="en-US" altLang="fr-FR" dirty="0">
              <a:solidFill>
                <a:schemeClr val="tx1"/>
              </a:solidFill>
            </a:endParaRPr>
          </a:p>
        </p:txBody>
      </p:sp>
      <p:pic>
        <p:nvPicPr>
          <p:cNvPr id="3" name="Image 2">
            <a:extLst>
              <a:ext uri="{FF2B5EF4-FFF2-40B4-BE49-F238E27FC236}">
                <a16:creationId xmlns:a16="http://schemas.microsoft.com/office/drawing/2014/main" xmlns="" id="{894815AA-379D-500B-374B-1020EFCD8733}"/>
              </a:ext>
            </a:extLst>
          </p:cNvPr>
          <p:cNvPicPr>
            <a:picLocks noChangeAspect="1"/>
          </p:cNvPicPr>
          <p:nvPr/>
        </p:nvPicPr>
        <p:blipFill>
          <a:blip r:embed="rId3"/>
          <a:stretch>
            <a:fillRect/>
          </a:stretch>
        </p:blipFill>
        <p:spPr>
          <a:xfrm>
            <a:off x="2555776" y="3789363"/>
            <a:ext cx="6000750" cy="2857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5EF2D0-7C25-905C-303D-0A30116989CE}"/>
              </a:ext>
            </a:extLst>
          </p:cNvPr>
          <p:cNvSpPr>
            <a:spLocks noGrp="1"/>
          </p:cNvSpPr>
          <p:nvPr>
            <p:ph type="title"/>
          </p:nvPr>
        </p:nvSpPr>
        <p:spPr/>
        <p:txBody>
          <a:bodyPr/>
          <a:lstStyle/>
          <a:p>
            <a:pPr algn="r" rtl="1"/>
            <a:r>
              <a:rPr lang="ar-DZ" u="sng" dirty="0">
                <a:solidFill>
                  <a:srgbClr val="0070C0"/>
                </a:solidFill>
                <a:latin typeface="Times New Roman" panose="02020603050405020304" pitchFamily="18" charset="0"/>
                <a:cs typeface="Times New Roman" panose="02020603050405020304" pitchFamily="18" charset="0"/>
              </a:rPr>
              <a:t>       مكونات سوق رأس </a:t>
            </a:r>
            <a:r>
              <a:rPr lang="ar-DZ" u="sng" dirty="0" smtClean="0">
                <a:solidFill>
                  <a:srgbClr val="0070C0"/>
                </a:solidFill>
                <a:latin typeface="Times New Roman" panose="02020603050405020304" pitchFamily="18" charset="0"/>
                <a:cs typeface="Times New Roman" panose="02020603050405020304" pitchFamily="18" charset="0"/>
              </a:rPr>
              <a:t>المال</a:t>
            </a:r>
            <a:endParaRPr lang="fr-FR" u="sng" dirty="0">
              <a:solidFill>
                <a:srgbClr val="0070C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xmlns="" id="{889C71D4-DA36-D509-BC52-17812CE89C08}"/>
              </a:ext>
            </a:extLst>
          </p:cNvPr>
          <p:cNvSpPr>
            <a:spLocks noGrp="1"/>
          </p:cNvSpPr>
          <p:nvPr>
            <p:ph idx="1"/>
          </p:nvPr>
        </p:nvSpPr>
        <p:spPr/>
        <p:txBody>
          <a:bodyPr/>
          <a:lstStyle/>
          <a:p>
            <a:pPr algn="r" rtl="1">
              <a:buFont typeface="Wingdings" panose="05000000000000000000" pitchFamily="2" charset="2"/>
              <a:buChar char="q"/>
            </a:pPr>
            <a:r>
              <a:rPr lang="ar-DZ" dirty="0"/>
              <a:t>- **</a:t>
            </a:r>
            <a:r>
              <a:rPr lang="ar-DZ" b="1" dirty="0">
                <a:latin typeface="Times New Roman" panose="02020603050405020304" pitchFamily="18" charset="0"/>
                <a:cs typeface="Times New Roman" panose="02020603050405020304" pitchFamily="18" charset="0"/>
              </a:rPr>
              <a:t>أسواق الأسهم الدولية:</a:t>
            </a:r>
            <a:r>
              <a:rPr lang="ar-DZ" dirty="0">
                <a:latin typeface="Times New Roman" panose="02020603050405020304" pitchFamily="18" charset="0"/>
                <a:cs typeface="Times New Roman" panose="02020603050405020304" pitchFamily="18" charset="0"/>
              </a:rPr>
              <a:t>** لتمويل الشركات وتوسيع قاعدة الملكية.</a:t>
            </a:r>
          </a:p>
          <a:p>
            <a:pPr algn="r" rtl="1">
              <a:buFont typeface="Wingdings" panose="05000000000000000000" pitchFamily="2" charset="2"/>
              <a:buChar char="q"/>
            </a:pPr>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أسواق السندات الدولية</a:t>
            </a:r>
            <a:r>
              <a:rPr lang="ar-DZ" dirty="0">
                <a:latin typeface="Times New Roman" panose="02020603050405020304" pitchFamily="18" charset="0"/>
                <a:cs typeface="Times New Roman" panose="02020603050405020304" pitchFamily="18" charset="0"/>
              </a:rPr>
              <a:t>:** لتوفير التمويل طويل الأجل للحكومات والشركات.</a:t>
            </a:r>
          </a:p>
          <a:p>
            <a:pPr algn="r" rtl="1">
              <a:buFont typeface="Wingdings" panose="05000000000000000000" pitchFamily="2" charset="2"/>
              <a:buChar char="q"/>
            </a:pPr>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إدارة الأصول</a:t>
            </a:r>
            <a:r>
              <a:rPr lang="ar-DZ" dirty="0">
                <a:latin typeface="Times New Roman" panose="02020603050405020304" pitchFamily="18" charset="0"/>
                <a:cs typeface="Times New Roman" panose="02020603050405020304" pitchFamily="18" charset="0"/>
              </a:rPr>
              <a:t>:** لتنويع الاستثمارات.</a:t>
            </a:r>
          </a:p>
          <a:p>
            <a:pPr algn="r" rtl="1">
              <a:buFont typeface="Wingdings" panose="05000000000000000000" pitchFamily="2" charset="2"/>
              <a:buChar char="q"/>
            </a:pPr>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المشتقات المالية</a:t>
            </a:r>
            <a:r>
              <a:rPr lang="ar-DZ" dirty="0">
                <a:latin typeface="Times New Roman" panose="02020603050405020304" pitchFamily="18" charset="0"/>
                <a:cs typeface="Times New Roman" panose="02020603050405020304" pitchFamily="18" charset="0"/>
              </a:rPr>
              <a:t>:** لإدارة المخاطر بشكل فعال</a:t>
            </a:r>
            <a:r>
              <a:rPr lang="ar-DZ" dirty="0"/>
              <a:t>.</a:t>
            </a:r>
          </a:p>
          <a:p>
            <a:pPr marL="0" indent="0" algn="r" rtl="1">
              <a:buNone/>
            </a:pPr>
            <a:endParaRPr lang="fr-FR" dirty="0"/>
          </a:p>
        </p:txBody>
      </p:sp>
    </p:spTree>
    <p:extLst>
      <p:ext uri="{BB962C8B-B14F-4D97-AF65-F5344CB8AC3E}">
        <p14:creationId xmlns:p14="http://schemas.microsoft.com/office/powerpoint/2010/main" val="3791299080"/>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2A0F3B9-13EC-AC25-7B69-3E46E3D96ECC}"/>
              </a:ext>
            </a:extLst>
          </p:cNvPr>
          <p:cNvSpPr>
            <a:spLocks noGrp="1"/>
          </p:cNvSpPr>
          <p:nvPr>
            <p:ph type="title"/>
          </p:nvPr>
        </p:nvSpPr>
        <p:spPr/>
        <p:txBody>
          <a:bodyPr/>
          <a:lstStyle/>
          <a:p>
            <a:pPr algn="r" rtl="1"/>
            <a:r>
              <a:rPr lang="ar-DZ" dirty="0">
                <a:latin typeface="Times New Roman" panose="02020603050405020304" pitchFamily="18" charset="0"/>
                <a:cs typeface="Times New Roman" panose="02020603050405020304" pitchFamily="18" charset="0"/>
              </a:rPr>
              <a:t>           </a:t>
            </a:r>
            <a:r>
              <a:rPr lang="ar-DZ" u="sng" dirty="0">
                <a:solidFill>
                  <a:srgbClr val="0070C0"/>
                </a:solidFill>
                <a:latin typeface="Times New Roman" panose="02020603050405020304" pitchFamily="18" charset="0"/>
                <a:cs typeface="Times New Roman" panose="02020603050405020304" pitchFamily="18" charset="0"/>
              </a:rPr>
              <a:t>أدوات سوق رأس </a:t>
            </a:r>
            <a:r>
              <a:rPr lang="ar-DZ" u="sng" dirty="0" smtClean="0">
                <a:solidFill>
                  <a:srgbClr val="0070C0"/>
                </a:solidFill>
                <a:latin typeface="Times New Roman" panose="02020603050405020304" pitchFamily="18" charset="0"/>
                <a:cs typeface="Times New Roman" panose="02020603050405020304" pitchFamily="18" charset="0"/>
              </a:rPr>
              <a:t>المال</a:t>
            </a:r>
            <a:endParaRPr lang="fr-FR" u="sng" dirty="0">
              <a:solidFill>
                <a:srgbClr val="0070C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xmlns="" id="{777AAE05-7349-580A-B458-62A3B61FC7A3}"/>
              </a:ext>
            </a:extLst>
          </p:cNvPr>
          <p:cNvSpPr>
            <a:spLocks noGrp="1"/>
          </p:cNvSpPr>
          <p:nvPr>
            <p:ph idx="1"/>
          </p:nvPr>
        </p:nvSpPr>
        <p:spPr/>
        <p:txBody>
          <a:bodyPr/>
          <a:lstStyle/>
          <a:p>
            <a:pPr algn="r" rtl="1"/>
            <a:r>
              <a:rPr lang="ar-DZ" dirty="0"/>
              <a:t>- **</a:t>
            </a:r>
            <a:r>
              <a:rPr lang="ar-DZ" b="1" dirty="0">
                <a:latin typeface="Times New Roman" panose="02020603050405020304" pitchFamily="18" charset="0"/>
                <a:cs typeface="Times New Roman" panose="02020603050405020304" pitchFamily="18" charset="0"/>
              </a:rPr>
              <a:t>الأسهم:</a:t>
            </a:r>
            <a:r>
              <a:rPr lang="ar-DZ" dirty="0">
                <a:latin typeface="Times New Roman" panose="02020603050405020304" pitchFamily="18" charset="0"/>
                <a:cs typeface="Times New Roman" panose="02020603050405020304" pitchFamily="18" charset="0"/>
              </a:rPr>
              <a:t>** فرصة للمشاركة في ملكية الشركات.</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السندات</a:t>
            </a:r>
            <a:r>
              <a:rPr lang="ar-DZ" dirty="0">
                <a:latin typeface="Times New Roman" panose="02020603050405020304" pitchFamily="18" charset="0"/>
                <a:cs typeface="Times New Roman" panose="02020603050405020304" pitchFamily="18" charset="0"/>
              </a:rPr>
              <a:t>:** أدوات دين تتيح للمستثمرين عوائد ثابتة.</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المشتقات:</a:t>
            </a:r>
            <a:r>
              <a:rPr lang="ar-DZ" dirty="0">
                <a:latin typeface="Times New Roman" panose="02020603050405020304" pitchFamily="18" charset="0"/>
                <a:cs typeface="Times New Roman" panose="02020603050405020304" pitchFamily="18" charset="0"/>
              </a:rPr>
              <a:t>** عقود للتحوط وإدارة التقلبات.</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التمويل المستدام</a:t>
            </a:r>
            <a:r>
              <a:rPr lang="ar-DZ" dirty="0">
                <a:latin typeface="Times New Roman" panose="02020603050405020304" pitchFamily="18" charset="0"/>
                <a:cs typeface="Times New Roman" panose="02020603050405020304" pitchFamily="18" charset="0"/>
              </a:rPr>
              <a:t>:** مثل السندات والقروض الخضراء</a:t>
            </a:r>
            <a:r>
              <a:rPr lang="ar-DZ" dirty="0"/>
              <a:t>.</a:t>
            </a:r>
          </a:p>
          <a:p>
            <a:pPr algn="r" rtl="1"/>
            <a:endParaRPr lang="fr-FR" dirty="0"/>
          </a:p>
        </p:txBody>
      </p:sp>
    </p:spTree>
    <p:extLst>
      <p:ext uri="{BB962C8B-B14F-4D97-AF65-F5344CB8AC3E}">
        <p14:creationId xmlns:p14="http://schemas.microsoft.com/office/powerpoint/2010/main" val="1465405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4263F6E-1A0F-2FEE-5180-ECB78A5A40F5}"/>
              </a:ext>
            </a:extLst>
          </p:cNvPr>
          <p:cNvSpPr>
            <a:spLocks noGrp="1"/>
          </p:cNvSpPr>
          <p:nvPr>
            <p:ph type="title"/>
          </p:nvPr>
        </p:nvSpPr>
        <p:spPr/>
        <p:txBody>
          <a:bodyPr/>
          <a:lstStyle/>
          <a:p>
            <a:pPr algn="r" rtl="1"/>
            <a:r>
              <a:rPr lang="fr-FR" u="sng" dirty="0">
                <a:solidFill>
                  <a:srgbClr val="0070C0"/>
                </a:solidFill>
                <a:latin typeface="Times New Roman" panose="02020603050405020304" pitchFamily="18" charset="0"/>
                <a:cs typeface="Times New Roman" panose="02020603050405020304" pitchFamily="18" charset="0"/>
              </a:rPr>
              <a:t> </a:t>
            </a:r>
            <a:r>
              <a:rPr lang="ar-DZ" u="sng" dirty="0">
                <a:solidFill>
                  <a:srgbClr val="0070C0"/>
                </a:solidFill>
                <a:latin typeface="Times New Roman" panose="02020603050405020304" pitchFamily="18" charset="0"/>
                <a:cs typeface="Times New Roman" panose="02020603050405020304" pitchFamily="18" charset="0"/>
              </a:rPr>
              <a:t>أهمية سوق رأس </a:t>
            </a:r>
            <a:r>
              <a:rPr lang="ar-DZ" u="sng" dirty="0" smtClean="0">
                <a:solidFill>
                  <a:srgbClr val="0070C0"/>
                </a:solidFill>
                <a:latin typeface="Times New Roman" panose="02020603050405020304" pitchFamily="18" charset="0"/>
                <a:cs typeface="Times New Roman" panose="02020603050405020304" pitchFamily="18" charset="0"/>
              </a:rPr>
              <a:t>المال</a:t>
            </a:r>
            <a:endParaRPr lang="fr-FR" u="sng" dirty="0">
              <a:solidFill>
                <a:srgbClr val="0070C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xmlns="" id="{5F7D4197-9C2D-7FA5-8F72-53DB066B1942}"/>
              </a:ext>
            </a:extLst>
          </p:cNvPr>
          <p:cNvSpPr>
            <a:spLocks noGrp="1"/>
          </p:cNvSpPr>
          <p:nvPr>
            <p:ph idx="1"/>
          </p:nvPr>
        </p:nvSpPr>
        <p:spPr/>
        <p:txBody>
          <a:bodyPr/>
          <a:lstStyle/>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**توفير التمويل الدولي</a:t>
            </a:r>
            <a:r>
              <a:rPr lang="ar-DZ" dirty="0">
                <a:latin typeface="Times New Roman" panose="02020603050405020304" pitchFamily="18" charset="0"/>
                <a:cs typeface="Times New Roman" panose="02020603050405020304" pitchFamily="18" charset="0"/>
              </a:rPr>
              <a:t>:** للشركات والحكومات.</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تعزيز التكامل الاقتصادي</a:t>
            </a:r>
            <a:r>
              <a:rPr lang="ar-DZ" dirty="0">
                <a:latin typeface="Times New Roman" panose="02020603050405020304" pitchFamily="18" charset="0"/>
                <a:cs typeface="Times New Roman" panose="02020603050405020304" pitchFamily="18" charset="0"/>
              </a:rPr>
              <a:t>:** بين الدول المختلفة.</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تحسين تخصيص الموارد</a:t>
            </a:r>
            <a:r>
              <a:rPr lang="ar-DZ" dirty="0">
                <a:latin typeface="Times New Roman" panose="02020603050405020304" pitchFamily="18" charset="0"/>
                <a:cs typeface="Times New Roman" panose="02020603050405020304" pitchFamily="18" charset="0"/>
              </a:rPr>
              <a:t>:** للاستثمارات ذات العوائد المرتفعة.</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جذب الاستثمارات الأجنبية</a:t>
            </a:r>
            <a:r>
              <a:rPr lang="ar-DZ" dirty="0">
                <a:latin typeface="Times New Roman" panose="02020603050405020304" pitchFamily="18" charset="0"/>
                <a:cs typeface="Times New Roman" panose="02020603050405020304" pitchFamily="18" charset="0"/>
              </a:rPr>
              <a:t>:** بما يدعم النمو الاقتصادي</a:t>
            </a:r>
            <a:r>
              <a:rPr lang="ar-DZ" dirty="0"/>
              <a:t>.</a:t>
            </a:r>
          </a:p>
          <a:p>
            <a:pPr algn="r" rtl="1"/>
            <a:endParaRPr lang="fr-FR" dirty="0"/>
          </a:p>
        </p:txBody>
      </p:sp>
    </p:spTree>
    <p:extLst>
      <p:ext uri="{BB962C8B-B14F-4D97-AF65-F5344CB8AC3E}">
        <p14:creationId xmlns:p14="http://schemas.microsoft.com/office/powerpoint/2010/main" val="397230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CF06090-2A12-45B1-8956-A7ADAEA6054F}"/>
              </a:ext>
            </a:extLst>
          </p:cNvPr>
          <p:cNvSpPr>
            <a:spLocks noGrp="1"/>
          </p:cNvSpPr>
          <p:nvPr>
            <p:ph type="title"/>
          </p:nvPr>
        </p:nvSpPr>
        <p:spPr/>
        <p:txBody>
          <a:bodyPr/>
          <a:lstStyle/>
          <a:p>
            <a:pPr algn="r" rtl="1"/>
            <a:r>
              <a:rPr lang="ar-DZ" dirty="0">
                <a:solidFill>
                  <a:srgbClr val="0070C0"/>
                </a:solidFill>
                <a:latin typeface="Times New Roman" panose="02020603050405020304" pitchFamily="18" charset="0"/>
                <a:cs typeface="Times New Roman" panose="02020603050405020304" pitchFamily="18" charset="0"/>
              </a:rPr>
              <a:t>           </a:t>
            </a:r>
            <a:r>
              <a:rPr lang="ar-DZ" u="sng" dirty="0">
                <a:solidFill>
                  <a:srgbClr val="0070C0"/>
                </a:solidFill>
                <a:latin typeface="Times New Roman" panose="02020603050405020304" pitchFamily="18" charset="0"/>
                <a:cs typeface="Times New Roman" panose="02020603050405020304" pitchFamily="18" charset="0"/>
              </a:rPr>
              <a:t> دراسة حالة: سوق رأس المال في سنغافورة</a:t>
            </a:r>
            <a:endParaRPr lang="fr-FR" u="sng" dirty="0">
              <a:solidFill>
                <a:srgbClr val="0070C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xmlns="" id="{0B90FD56-0999-6F44-0E40-589DDBDF2658}"/>
              </a:ext>
            </a:extLst>
          </p:cNvPr>
          <p:cNvSpPr>
            <a:spLocks noGrp="1"/>
          </p:cNvSpPr>
          <p:nvPr>
            <p:ph idx="1"/>
          </p:nvPr>
        </p:nvSpPr>
        <p:spPr/>
        <p:txBody>
          <a:bodyPr/>
          <a:lstStyle/>
          <a:p>
            <a:pPr algn="r" rtl="1"/>
            <a:r>
              <a:rPr lang="ar-DZ" dirty="0"/>
              <a:t>- **</a:t>
            </a:r>
            <a:r>
              <a:rPr lang="ar-DZ" b="1" dirty="0">
                <a:latin typeface="Times New Roman" panose="02020603050405020304" pitchFamily="18" charset="0"/>
                <a:cs typeface="Times New Roman" panose="02020603050405020304" pitchFamily="18" charset="0"/>
              </a:rPr>
              <a:t>حجم السوق الإجمالي</a:t>
            </a:r>
            <a:r>
              <a:rPr lang="ar-DZ" dirty="0">
                <a:latin typeface="Times New Roman" panose="02020603050405020304" pitchFamily="18" charset="0"/>
                <a:cs typeface="Times New Roman" panose="02020603050405020304" pitchFamily="18" charset="0"/>
              </a:rPr>
              <a:t>:** 1.1 تريليون دولار.</a:t>
            </a:r>
          </a:p>
          <a:p>
            <a:pPr algn="r" rtl="1"/>
            <a:r>
              <a:rPr lang="ar-DZ" b="1" dirty="0">
                <a:latin typeface="Times New Roman" panose="02020603050405020304" pitchFamily="18" charset="0"/>
                <a:cs typeface="Times New Roman" panose="02020603050405020304" pitchFamily="18" charset="0"/>
              </a:rPr>
              <a:t>- **التوزيع:**</a:t>
            </a:r>
          </a:p>
          <a:p>
            <a:pPr marL="0" indent="0" algn="r" rtl="1">
              <a:buNone/>
            </a:pPr>
            <a:r>
              <a:rPr lang="ar-DZ" dirty="0">
                <a:latin typeface="Times New Roman" panose="02020603050405020304" pitchFamily="18" charset="0"/>
                <a:cs typeface="Times New Roman" panose="02020603050405020304" pitchFamily="18" charset="0"/>
              </a:rPr>
              <a:t> - الأسهم: 60%</a:t>
            </a:r>
          </a:p>
          <a:p>
            <a:pPr marL="0" indent="0" algn="r" rtl="1">
              <a:buNone/>
            </a:pPr>
            <a:r>
              <a:rPr lang="ar-DZ" dirty="0">
                <a:latin typeface="Times New Roman" panose="02020603050405020304" pitchFamily="18" charset="0"/>
                <a:cs typeface="Times New Roman" panose="02020603050405020304" pitchFamily="18" charset="0"/>
              </a:rPr>
              <a:t>  - السندات: 30%</a:t>
            </a:r>
          </a:p>
          <a:p>
            <a:pPr marL="0" indent="0" algn="r" rtl="1">
              <a:buNone/>
            </a:pPr>
            <a:r>
              <a:rPr lang="ar-DZ" dirty="0">
                <a:latin typeface="Times New Roman" panose="02020603050405020304" pitchFamily="18" charset="0"/>
                <a:cs typeface="Times New Roman" panose="02020603050405020304" pitchFamily="18" charset="0"/>
              </a:rPr>
              <a:t>  - إدارة الأصول: 10%</a:t>
            </a:r>
          </a:p>
          <a:p>
            <a:pPr marL="0" indent="0" algn="r" rtl="1">
              <a:buNone/>
            </a:pPr>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التمويل الأخضر (2023</a:t>
            </a:r>
            <a:r>
              <a:rPr lang="ar-DZ" dirty="0">
                <a:latin typeface="Times New Roman" panose="02020603050405020304" pitchFamily="18" charset="0"/>
                <a:cs typeface="Times New Roman" panose="02020603050405020304" pitchFamily="18" charset="0"/>
              </a:rPr>
              <a:t>):** 50 مليار دولار:</a:t>
            </a:r>
          </a:p>
          <a:p>
            <a:pPr marL="0" indent="0" algn="r" rtl="1">
              <a:buNone/>
            </a:pPr>
            <a:r>
              <a:rPr lang="ar-DZ" dirty="0">
                <a:latin typeface="Times New Roman" panose="02020603050405020304" pitchFamily="18" charset="0"/>
                <a:cs typeface="Times New Roman" panose="02020603050405020304" pitchFamily="18" charset="0"/>
              </a:rPr>
              <a:t>  - 60% سندات خضراء.</a:t>
            </a:r>
          </a:p>
          <a:p>
            <a:pPr marL="0" indent="0" algn="r" rtl="1">
              <a:buNone/>
            </a:pPr>
            <a:r>
              <a:rPr lang="ar-DZ" dirty="0">
                <a:latin typeface="Times New Roman" panose="02020603050405020304" pitchFamily="18" charset="0"/>
                <a:cs typeface="Times New Roman" panose="02020603050405020304" pitchFamily="18" charset="0"/>
              </a:rPr>
              <a:t>  - 30% قروض مستدامة.</a:t>
            </a:r>
          </a:p>
          <a:p>
            <a:pPr marL="0" indent="0" algn="r" rtl="1">
              <a:buNone/>
            </a:pPr>
            <a:r>
              <a:rPr lang="ar-DZ" dirty="0">
                <a:latin typeface="Times New Roman" panose="02020603050405020304" pitchFamily="18" charset="0"/>
                <a:cs typeface="Times New Roman" panose="02020603050405020304" pitchFamily="18" charset="0"/>
              </a:rPr>
              <a:t>  - 10% صناديق استثمار خضراء</a:t>
            </a:r>
            <a:endParaRPr lang="fr-FR"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xmlns="" id="{85712BD0-A590-87A6-D273-9F20975D5EA7}"/>
              </a:ext>
            </a:extLst>
          </p:cNvPr>
          <p:cNvPicPr>
            <a:picLocks noChangeAspect="1"/>
          </p:cNvPicPr>
          <p:nvPr/>
        </p:nvPicPr>
        <p:blipFill>
          <a:blip r:embed="rId2"/>
          <a:stretch>
            <a:fillRect/>
          </a:stretch>
        </p:blipFill>
        <p:spPr>
          <a:xfrm>
            <a:off x="0" y="1266705"/>
            <a:ext cx="3312368" cy="2304256"/>
          </a:xfrm>
          <a:prstGeom prst="ellipse">
            <a:avLst/>
          </a:prstGeom>
          <a:ln>
            <a:noFill/>
          </a:ln>
          <a:effectLst>
            <a:softEdge rad="112500"/>
          </a:effectLst>
        </p:spPr>
      </p:pic>
    </p:spTree>
    <p:extLst>
      <p:ext uri="{BB962C8B-B14F-4D97-AF65-F5344CB8AC3E}">
        <p14:creationId xmlns:p14="http://schemas.microsoft.com/office/powerpoint/2010/main" val="182479734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5B895F-0811-F0FC-71EC-DB8BF36B40CA}"/>
              </a:ext>
            </a:extLst>
          </p:cNvPr>
          <p:cNvSpPr>
            <a:spLocks noGrp="1"/>
          </p:cNvSpPr>
          <p:nvPr>
            <p:ph type="title"/>
          </p:nvPr>
        </p:nvSpPr>
        <p:spPr/>
        <p:txBody>
          <a:bodyPr/>
          <a:lstStyle/>
          <a:p>
            <a:pPr algn="r" rtl="1"/>
            <a:r>
              <a:rPr lang="ar-DZ" dirty="0">
                <a:latin typeface="Times New Roman" panose="02020603050405020304" pitchFamily="18" charset="0"/>
                <a:cs typeface="Times New Roman" panose="02020603050405020304" pitchFamily="18" charset="0"/>
              </a:rPr>
              <a:t>          </a:t>
            </a:r>
            <a:r>
              <a:rPr lang="ar-DZ" u="sng" dirty="0">
                <a:solidFill>
                  <a:srgbClr val="0070C0"/>
                </a:solidFill>
                <a:latin typeface="Times New Roman" panose="02020603050405020304" pitchFamily="18" charset="0"/>
                <a:cs typeface="Times New Roman" panose="02020603050405020304" pitchFamily="18" charset="0"/>
              </a:rPr>
              <a:t>دور التكنولوجيا في سوق رأس </a:t>
            </a:r>
            <a:r>
              <a:rPr lang="ar-DZ" u="sng" dirty="0" smtClean="0">
                <a:solidFill>
                  <a:srgbClr val="0070C0"/>
                </a:solidFill>
                <a:latin typeface="Times New Roman" panose="02020603050405020304" pitchFamily="18" charset="0"/>
                <a:cs typeface="Times New Roman" panose="02020603050405020304" pitchFamily="18" charset="0"/>
              </a:rPr>
              <a:t>المال</a:t>
            </a:r>
            <a:endParaRPr lang="fr-FR" u="sng" dirty="0">
              <a:solidFill>
                <a:srgbClr val="0070C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xmlns="" id="{6C369938-916C-2939-3CD1-557A04E41AC8}"/>
              </a:ext>
            </a:extLst>
          </p:cNvPr>
          <p:cNvSpPr>
            <a:spLocks noGrp="1"/>
          </p:cNvSpPr>
          <p:nvPr>
            <p:ph idx="1"/>
          </p:nvPr>
        </p:nvSpPr>
        <p:spPr/>
        <p:txBody>
          <a:bodyPr/>
          <a:lstStyle/>
          <a:p>
            <a:pPr algn="r" rtl="1"/>
            <a:r>
              <a:rPr lang="ar-DZ" dirty="0"/>
              <a:t>- </a:t>
            </a:r>
            <a:r>
              <a:rPr lang="ar-DZ" dirty="0">
                <a:latin typeface="Times New Roman" panose="02020603050405020304" pitchFamily="18" charset="0"/>
                <a:cs typeface="Times New Roman" panose="02020603050405020304" pitchFamily="18" charset="0"/>
              </a:rPr>
              <a:t>**</a:t>
            </a:r>
            <a:r>
              <a:rPr lang="ar-DZ" b="1" dirty="0">
                <a:latin typeface="Times New Roman" panose="02020603050405020304" pitchFamily="18" charset="0"/>
                <a:cs typeface="Times New Roman" panose="02020603050405020304" pitchFamily="18" charset="0"/>
              </a:rPr>
              <a:t>الذكاء الاصطناعي:** </a:t>
            </a:r>
            <a:r>
              <a:rPr lang="ar-DZ" dirty="0">
                <a:latin typeface="Times New Roman" panose="02020603050405020304" pitchFamily="18" charset="0"/>
                <a:cs typeface="Times New Roman" panose="02020603050405020304" pitchFamily="18" charset="0"/>
              </a:rPr>
              <a:t>لتحليل البيانات واتخاذ قرارات استثمارية ذكية.</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تقنية البلوك تشين</a:t>
            </a:r>
            <a:r>
              <a:rPr lang="ar-DZ" dirty="0">
                <a:latin typeface="Times New Roman" panose="02020603050405020304" pitchFamily="18" charset="0"/>
                <a:cs typeface="Times New Roman" panose="02020603050405020304" pitchFamily="18" charset="0"/>
              </a:rPr>
              <a:t>:** لتعزيز الشفافية والأمان في التعاملات.</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**التداول الإلكتروني</a:t>
            </a:r>
            <a:r>
              <a:rPr lang="ar-DZ" dirty="0">
                <a:latin typeface="Times New Roman" panose="02020603050405020304" pitchFamily="18" charset="0"/>
                <a:cs typeface="Times New Roman" panose="02020603050405020304" pitchFamily="18" charset="0"/>
              </a:rPr>
              <a:t>:** لتسهيل وتسريع العمليات الاستثمارية.</a:t>
            </a:r>
          </a:p>
          <a:p>
            <a:pPr algn="r" rtl="1"/>
            <a:r>
              <a:rPr lang="ar-DZ" dirty="0">
                <a:latin typeface="Times New Roman" panose="02020603050405020304" pitchFamily="18" charset="0"/>
                <a:cs typeface="Times New Roman" panose="02020603050405020304" pitchFamily="18" charset="0"/>
              </a:rPr>
              <a:t>- **</a:t>
            </a:r>
            <a:r>
              <a:rPr lang="ar-DZ" b="1" dirty="0">
                <a:latin typeface="Times New Roman" panose="02020603050405020304" pitchFamily="18" charset="0"/>
                <a:cs typeface="Times New Roman" panose="02020603050405020304" pitchFamily="18" charset="0"/>
              </a:rPr>
              <a:t>الأتمتة:</a:t>
            </a:r>
            <a:r>
              <a:rPr lang="ar-DZ" dirty="0">
                <a:latin typeface="Times New Roman" panose="02020603050405020304" pitchFamily="18" charset="0"/>
                <a:cs typeface="Times New Roman" panose="02020603050405020304" pitchFamily="18" charset="0"/>
              </a:rPr>
              <a:t>** لتحسين الكفاءة التشغيلية وتقليل التكاليف</a:t>
            </a:r>
            <a:endParaRPr lang="fr-FR"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xmlns="" id="{AA8CC757-921D-C7C9-82C1-F6E7D14829B1}"/>
              </a:ext>
            </a:extLst>
          </p:cNvPr>
          <p:cNvPicPr>
            <a:picLocks noChangeAspect="1"/>
          </p:cNvPicPr>
          <p:nvPr/>
        </p:nvPicPr>
        <p:blipFill>
          <a:blip r:embed="rId2"/>
          <a:stretch>
            <a:fillRect/>
          </a:stretch>
        </p:blipFill>
        <p:spPr>
          <a:xfrm>
            <a:off x="1403648" y="4293095"/>
            <a:ext cx="3240360" cy="1728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99363030"/>
      </p:ext>
    </p:extLst>
  </p:cSld>
  <p:clrMapOvr>
    <a:masterClrMapping/>
  </p:clrMapOvr>
  <p:transition spd="med">
    <p:pull/>
  </p:transition>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236</TotalTime>
  <Words>500</Words>
  <Application>Microsoft Office PowerPoint</Application>
  <PresentationFormat>On-screen Show (4:3)</PresentationFormat>
  <Paragraphs>57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Tahoma</vt:lpstr>
      <vt:lpstr>Times New Roman</vt:lpstr>
      <vt:lpstr>Wingdings</vt:lpstr>
      <vt:lpstr>template</vt:lpstr>
      <vt:lpstr>سوق رأس المال</vt:lpstr>
      <vt:lpstr>خطة البحث</vt:lpstr>
      <vt:lpstr>المقدمة</vt:lpstr>
      <vt:lpstr>تعريف  سوق رأس المال  </vt:lpstr>
      <vt:lpstr>       مكونات سوق رأس المال</vt:lpstr>
      <vt:lpstr>           أدوات سوق رأس المال</vt:lpstr>
      <vt:lpstr> أهمية سوق رأس المال</vt:lpstr>
      <vt:lpstr>            دراسة حالة: سوق رأس المال في سنغافورة</vt:lpstr>
      <vt:lpstr>          دور التكنولوجيا في سوق رأس المال</vt:lpstr>
      <vt:lpstr>التحديات المستقبلية لسوق رأس المال</vt:lpstr>
      <vt:lpstr>          الخاتمة: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سوق رأس المال</dc:title>
  <dc:creator>MON PC</dc:creator>
  <cp:lastModifiedBy>taieb</cp:lastModifiedBy>
  <cp:revision>2</cp:revision>
  <dcterms:created xsi:type="dcterms:W3CDTF">2024-11-30T18:58:48Z</dcterms:created>
  <dcterms:modified xsi:type="dcterms:W3CDTF">2025-02-09T10:54:38Z</dcterms:modified>
</cp:coreProperties>
</file>