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73" r:id="rId5"/>
    <p:sldId id="275" r:id="rId6"/>
    <p:sldId id="258" r:id="rId7"/>
    <p:sldId id="276"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5D47581-557F-4542-8A9D-CA0D45A31E2D}" type="datetimeFigureOut">
              <a:rPr lang="fr-FR" smtClean="0"/>
              <a:t>21/02/2021</a:t>
            </a:fld>
            <a:endParaRPr lang="fr-FR"/>
          </a:p>
        </p:txBody>
      </p:sp>
      <p:sp>
        <p:nvSpPr>
          <p:cNvPr id="5" name="Footer Placeholder 4"/>
          <p:cNvSpPr>
            <a:spLocks noGrp="1"/>
          </p:cNvSpPr>
          <p:nvPr>
            <p:ph type="ftr" sz="quarter" idx="11"/>
          </p:nvPr>
        </p:nvSpPr>
        <p:spPr>
          <a:xfrm>
            <a:off x="2416500" y="329307"/>
            <a:ext cx="4973915" cy="309201"/>
          </a:xfrm>
        </p:spPr>
        <p:txBody>
          <a:bodyPr/>
          <a:lstStyle/>
          <a:p>
            <a:endParaRPr lang="fr-FR"/>
          </a:p>
        </p:txBody>
      </p:sp>
      <p:sp>
        <p:nvSpPr>
          <p:cNvPr id="6" name="Slide Number Placeholder 5"/>
          <p:cNvSpPr>
            <a:spLocks noGrp="1"/>
          </p:cNvSpPr>
          <p:nvPr>
            <p:ph type="sldNum" sz="quarter" idx="12"/>
          </p:nvPr>
        </p:nvSpPr>
        <p:spPr>
          <a:xfrm>
            <a:off x="1437664" y="798973"/>
            <a:ext cx="811019" cy="503578"/>
          </a:xfrm>
        </p:spPr>
        <p:txBody>
          <a:bodyPr/>
          <a:lstStyle/>
          <a:p>
            <a:fld id="{411D0D41-8290-41CA-9DBF-7505F6E5FCA5}" type="slidenum">
              <a:rPr lang="fr-FR" smtClean="0"/>
              <a:t>‹N°›</a:t>
            </a:fld>
            <a:endParaRPr lang="fr-F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19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D47581-557F-4542-8A9D-CA0D45A31E2D}" type="datetimeFigureOut">
              <a:rPr lang="fr-FR" smtClean="0"/>
              <a:t>21/02/2021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1D0D41-8290-41CA-9DBF-7505F6E5FCA5}" type="slidenum">
              <a:rPr lang="fr-FR" smtClean="0"/>
              <a:t>‹N°›</a:t>
            </a:fld>
            <a:endParaRPr lang="fr-F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429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D47581-557F-4542-8A9D-CA0D45A31E2D}" type="datetimeFigureOut">
              <a:rPr lang="fr-FR" smtClean="0"/>
              <a:t>21/02/2021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1D0D41-8290-41CA-9DBF-7505F6E5FCA5}" type="slidenum">
              <a:rPr lang="fr-FR" smtClean="0"/>
              <a:t>‹N°›</a:t>
            </a:fld>
            <a:endParaRPr lang="fr-F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664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D47581-557F-4542-8A9D-CA0D45A31E2D}" type="datetimeFigureOut">
              <a:rPr lang="fr-FR" smtClean="0"/>
              <a:t>21/02/2021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1D0D41-8290-41CA-9DBF-7505F6E5FCA5}" type="slidenum">
              <a:rPr lang="fr-FR" smtClean="0"/>
              <a:t>‹N°›</a:t>
            </a:fld>
            <a:endParaRPr lang="fr-F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10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5D47581-557F-4542-8A9D-CA0D45A31E2D}" type="datetimeFigureOut">
              <a:rPr lang="fr-FR" smtClean="0"/>
              <a:t>21/02/2021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1D0D41-8290-41CA-9DBF-7505F6E5FCA5}" type="slidenum">
              <a:rPr lang="fr-FR" smtClean="0"/>
              <a:t>‹N°›</a:t>
            </a:fld>
            <a:endParaRPr lang="fr-F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507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5D47581-557F-4542-8A9D-CA0D45A31E2D}" type="datetimeFigureOut">
              <a:rPr lang="fr-FR" smtClean="0"/>
              <a:t>21/02/2021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1D0D41-8290-41CA-9DBF-7505F6E5FCA5}" type="slidenum">
              <a:rPr lang="fr-FR" smtClean="0"/>
              <a:t>‹N°›</a:t>
            </a:fld>
            <a:endParaRPr lang="fr-F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889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5D47581-557F-4542-8A9D-CA0D45A31E2D}" type="datetimeFigureOut">
              <a:rPr lang="fr-FR" smtClean="0"/>
              <a:t>21/02/2021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11D0D41-8290-41CA-9DBF-7505F6E5FCA5}" type="slidenum">
              <a:rPr lang="fr-FR" smtClean="0"/>
              <a:t>‹N°›</a:t>
            </a:fld>
            <a:endParaRPr lang="fr-F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15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5D47581-557F-4542-8A9D-CA0D45A31E2D}" type="datetimeFigureOut">
              <a:rPr lang="fr-FR" smtClean="0"/>
              <a:t>21/02/2021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11D0D41-8290-41CA-9DBF-7505F6E5FCA5}" type="slidenum">
              <a:rPr lang="fr-FR" smtClean="0"/>
              <a:t>‹N°›</a:t>
            </a:fld>
            <a:endParaRPr lang="fr-F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209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47581-557F-4542-8A9D-CA0D45A31E2D}" type="datetimeFigureOut">
              <a:rPr lang="fr-FR" smtClean="0"/>
              <a:t>21/02/2021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11D0D41-8290-41CA-9DBF-7505F6E5FCA5}" type="slidenum">
              <a:rPr lang="fr-FR" smtClean="0"/>
              <a:t>‹N°›</a:t>
            </a:fld>
            <a:endParaRPr lang="fr-FR"/>
          </a:p>
        </p:txBody>
      </p:sp>
    </p:spTree>
    <p:extLst>
      <p:ext uri="{BB962C8B-B14F-4D97-AF65-F5344CB8AC3E}">
        <p14:creationId xmlns:p14="http://schemas.microsoft.com/office/powerpoint/2010/main" val="205580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5D47581-557F-4542-8A9D-CA0D45A31E2D}" type="datetimeFigureOut">
              <a:rPr lang="fr-FR" smtClean="0"/>
              <a:t>21/02/2021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1D0D41-8290-41CA-9DBF-7505F6E5FCA5}" type="slidenum">
              <a:rPr lang="fr-FR" smtClean="0"/>
              <a:t>‹N°›</a:t>
            </a:fld>
            <a:endParaRPr lang="fr-F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826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5D47581-557F-4542-8A9D-CA0D45A31E2D}" type="datetimeFigureOut">
              <a:rPr lang="fr-FR" smtClean="0"/>
              <a:t>21/02/2021</a:t>
            </a:fld>
            <a:endParaRPr lang="fr-FR"/>
          </a:p>
        </p:txBody>
      </p:sp>
      <p:sp>
        <p:nvSpPr>
          <p:cNvPr id="6" name="Footer Placeholder 5"/>
          <p:cNvSpPr>
            <a:spLocks noGrp="1"/>
          </p:cNvSpPr>
          <p:nvPr>
            <p:ph type="ftr" sz="quarter" idx="11"/>
          </p:nvPr>
        </p:nvSpPr>
        <p:spPr>
          <a:xfrm>
            <a:off x="1447382" y="318640"/>
            <a:ext cx="5541004" cy="320931"/>
          </a:xfrm>
        </p:spPr>
        <p:txBody>
          <a:bodyPr/>
          <a:lstStyle/>
          <a:p>
            <a:endParaRPr lang="fr-FR"/>
          </a:p>
        </p:txBody>
      </p:sp>
      <p:sp>
        <p:nvSpPr>
          <p:cNvPr id="7" name="Slide Number Placeholder 6"/>
          <p:cNvSpPr>
            <a:spLocks noGrp="1"/>
          </p:cNvSpPr>
          <p:nvPr>
            <p:ph type="sldNum" sz="quarter" idx="12"/>
          </p:nvPr>
        </p:nvSpPr>
        <p:spPr/>
        <p:txBody>
          <a:bodyPr/>
          <a:lstStyle/>
          <a:p>
            <a:fld id="{411D0D41-8290-41CA-9DBF-7505F6E5FCA5}" type="slidenum">
              <a:rPr lang="fr-FR" smtClean="0"/>
              <a:t>‹N°›</a:t>
            </a:fld>
            <a:endParaRPr lang="fr-F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854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5D47581-557F-4542-8A9D-CA0D45A31E2D}" type="datetimeFigureOut">
              <a:rPr lang="fr-FR" smtClean="0"/>
              <a:t>21/02/2021</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11D0D41-8290-41CA-9DBF-7505F6E5FCA5}" type="slidenum">
              <a:rPr lang="fr-FR" smtClean="0"/>
              <a:t>‹N°›</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98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AC468-1716-4270-8039-0FB6EA89CED5}"/>
              </a:ext>
            </a:extLst>
          </p:cNvPr>
          <p:cNvSpPr>
            <a:spLocks noGrp="1"/>
          </p:cNvSpPr>
          <p:nvPr>
            <p:ph type="ctrTitle"/>
          </p:nvPr>
        </p:nvSpPr>
        <p:spPr/>
        <p:txBody>
          <a:bodyPr/>
          <a:lstStyle/>
          <a:p>
            <a:r>
              <a:rPr lang="fr-FR" dirty="0"/>
              <a:t>pédologie</a:t>
            </a:r>
          </a:p>
        </p:txBody>
      </p:sp>
      <p:sp>
        <p:nvSpPr>
          <p:cNvPr id="3" name="Sous-titre 2">
            <a:extLst>
              <a:ext uri="{FF2B5EF4-FFF2-40B4-BE49-F238E27FC236}">
                <a16:creationId xmlns:a16="http://schemas.microsoft.com/office/drawing/2014/main" id="{3BF0DE63-2D76-48B5-9B52-1646743F5C7B}"/>
              </a:ext>
            </a:extLst>
          </p:cNvPr>
          <p:cNvSpPr>
            <a:spLocks noGrp="1"/>
          </p:cNvSpPr>
          <p:nvPr>
            <p:ph type="subTitle" idx="1"/>
          </p:nvPr>
        </p:nvSpPr>
        <p:spPr/>
        <p:txBody>
          <a:bodyPr/>
          <a:lstStyle/>
          <a:p>
            <a:r>
              <a:rPr lang="fr-FR" dirty="0"/>
              <a:t>Classification des sols</a:t>
            </a:r>
          </a:p>
        </p:txBody>
      </p:sp>
    </p:spTree>
    <p:extLst>
      <p:ext uri="{BB962C8B-B14F-4D97-AF65-F5344CB8AC3E}">
        <p14:creationId xmlns:p14="http://schemas.microsoft.com/office/powerpoint/2010/main" val="89804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C7314-7F69-43AB-ADE9-908699D3C98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967EFEA-6106-4F9B-A078-39BF7CAC0643}"/>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0EC956B3-2357-4B57-A637-769E1D36C956}"/>
              </a:ext>
            </a:extLst>
          </p:cNvPr>
          <p:cNvPicPr>
            <a:picLocks noChangeAspect="1"/>
          </p:cNvPicPr>
          <p:nvPr/>
        </p:nvPicPr>
        <p:blipFill rotWithShape="1">
          <a:blip r:embed="rId2"/>
          <a:srcRect l="17429" t="11242" r="19825" b="7022"/>
          <a:stretch/>
        </p:blipFill>
        <p:spPr>
          <a:xfrm>
            <a:off x="0" y="0"/>
            <a:ext cx="12192000" cy="6225244"/>
          </a:xfrm>
          <a:prstGeom prst="rect">
            <a:avLst/>
          </a:prstGeom>
        </p:spPr>
      </p:pic>
    </p:spTree>
    <p:extLst>
      <p:ext uri="{BB962C8B-B14F-4D97-AF65-F5344CB8AC3E}">
        <p14:creationId xmlns:p14="http://schemas.microsoft.com/office/powerpoint/2010/main" val="274862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7ACC3-48F0-452A-A133-38E89C243ED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AC7AA2C-473E-45F5-93DB-00FCF0445C81}"/>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90D0323E-4E38-4D11-816C-7A4F95EC314B}"/>
              </a:ext>
            </a:extLst>
          </p:cNvPr>
          <p:cNvPicPr>
            <a:picLocks noChangeAspect="1"/>
          </p:cNvPicPr>
          <p:nvPr/>
        </p:nvPicPr>
        <p:blipFill rotWithShape="1">
          <a:blip r:embed="rId2"/>
          <a:srcRect l="17747" t="11712" r="19190" b="8337"/>
          <a:stretch/>
        </p:blipFill>
        <p:spPr>
          <a:xfrm>
            <a:off x="0" y="0"/>
            <a:ext cx="12192000" cy="6389176"/>
          </a:xfrm>
          <a:prstGeom prst="rect">
            <a:avLst/>
          </a:prstGeom>
        </p:spPr>
      </p:pic>
    </p:spTree>
    <p:extLst>
      <p:ext uri="{BB962C8B-B14F-4D97-AF65-F5344CB8AC3E}">
        <p14:creationId xmlns:p14="http://schemas.microsoft.com/office/powerpoint/2010/main" val="179346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F4EFAC-4352-40C7-B173-F556EEE4CF0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661BAF8-8E41-4557-ADB9-FD173CC97263}"/>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6AB2759A-92ED-4949-B3BF-A98243E8D950}"/>
              </a:ext>
            </a:extLst>
          </p:cNvPr>
          <p:cNvPicPr>
            <a:picLocks noChangeAspect="1"/>
          </p:cNvPicPr>
          <p:nvPr/>
        </p:nvPicPr>
        <p:blipFill rotWithShape="1">
          <a:blip r:embed="rId2"/>
          <a:srcRect l="17324" t="11713" r="18767" b="6082"/>
          <a:stretch/>
        </p:blipFill>
        <p:spPr>
          <a:xfrm>
            <a:off x="0" y="-1"/>
            <a:ext cx="12192000" cy="6858001"/>
          </a:xfrm>
          <a:prstGeom prst="rect">
            <a:avLst/>
          </a:prstGeom>
        </p:spPr>
      </p:pic>
    </p:spTree>
    <p:extLst>
      <p:ext uri="{BB962C8B-B14F-4D97-AF65-F5344CB8AC3E}">
        <p14:creationId xmlns:p14="http://schemas.microsoft.com/office/powerpoint/2010/main" val="161606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68F1B-309F-4BFB-BDB6-A4CAB126F9D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6DADD1A-9128-4AD9-B6D0-1CD2BE1671D6}"/>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B776F741-7801-4438-A0AE-B729C575C88F}"/>
              </a:ext>
            </a:extLst>
          </p:cNvPr>
          <p:cNvPicPr>
            <a:picLocks noChangeAspect="1"/>
          </p:cNvPicPr>
          <p:nvPr/>
        </p:nvPicPr>
        <p:blipFill rotWithShape="1">
          <a:blip r:embed="rId2"/>
          <a:srcRect l="17219" t="9369" r="18874" b="5519"/>
          <a:stretch/>
        </p:blipFill>
        <p:spPr>
          <a:xfrm>
            <a:off x="947120" y="28977"/>
            <a:ext cx="10612191" cy="6682729"/>
          </a:xfrm>
          <a:prstGeom prst="rect">
            <a:avLst/>
          </a:prstGeom>
        </p:spPr>
      </p:pic>
    </p:spTree>
    <p:extLst>
      <p:ext uri="{BB962C8B-B14F-4D97-AF65-F5344CB8AC3E}">
        <p14:creationId xmlns:p14="http://schemas.microsoft.com/office/powerpoint/2010/main" val="186826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6CEF9-DC40-49E6-857F-6D8977609BF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8F7E70C-D611-47A3-AEAF-4B0B65CC2A2C}"/>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B1046957-6964-4435-82DE-0418B19416A8}"/>
              </a:ext>
            </a:extLst>
          </p:cNvPr>
          <p:cNvPicPr>
            <a:picLocks noChangeAspect="1"/>
          </p:cNvPicPr>
          <p:nvPr/>
        </p:nvPicPr>
        <p:blipFill rotWithShape="1">
          <a:blip r:embed="rId2"/>
          <a:srcRect l="17641" t="9558" r="21092" b="5143"/>
          <a:stretch/>
        </p:blipFill>
        <p:spPr>
          <a:xfrm>
            <a:off x="648236" y="0"/>
            <a:ext cx="10895528" cy="6572844"/>
          </a:xfrm>
          <a:prstGeom prst="rect">
            <a:avLst/>
          </a:prstGeom>
        </p:spPr>
      </p:pic>
    </p:spTree>
    <p:extLst>
      <p:ext uri="{BB962C8B-B14F-4D97-AF65-F5344CB8AC3E}">
        <p14:creationId xmlns:p14="http://schemas.microsoft.com/office/powerpoint/2010/main" val="252352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62646-DEB4-44C6-905F-E18295F52B8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67DEF5B-92EB-4402-87EA-23FC1DCB8B05}"/>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596C9386-B449-4935-8CE8-9281D4B9CB18}"/>
              </a:ext>
            </a:extLst>
          </p:cNvPr>
          <p:cNvPicPr>
            <a:picLocks noChangeAspect="1"/>
          </p:cNvPicPr>
          <p:nvPr/>
        </p:nvPicPr>
        <p:blipFill rotWithShape="1">
          <a:blip r:embed="rId2"/>
          <a:srcRect l="17536" t="11713" r="21233" b="4579"/>
          <a:stretch/>
        </p:blipFill>
        <p:spPr>
          <a:xfrm>
            <a:off x="210355" y="0"/>
            <a:ext cx="11771290" cy="7206326"/>
          </a:xfrm>
          <a:prstGeom prst="rect">
            <a:avLst/>
          </a:prstGeom>
        </p:spPr>
      </p:pic>
    </p:spTree>
    <p:extLst>
      <p:ext uri="{BB962C8B-B14F-4D97-AF65-F5344CB8AC3E}">
        <p14:creationId xmlns:p14="http://schemas.microsoft.com/office/powerpoint/2010/main" val="243237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3B3E7-7AD5-424E-89F1-502C712011C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39B3365-096C-4F5C-B95A-73AFCDAA8B51}"/>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6580B4A1-0394-4539-8AE6-E6C47F65E20B}"/>
              </a:ext>
            </a:extLst>
          </p:cNvPr>
          <p:cNvPicPr>
            <a:picLocks noChangeAspect="1"/>
          </p:cNvPicPr>
          <p:nvPr/>
        </p:nvPicPr>
        <p:blipFill rotWithShape="1">
          <a:blip r:embed="rId2"/>
          <a:srcRect l="17535" t="11712" r="19190" b="6646"/>
          <a:stretch/>
        </p:blipFill>
        <p:spPr>
          <a:xfrm>
            <a:off x="0" y="-59819"/>
            <a:ext cx="12192001" cy="6917819"/>
          </a:xfrm>
          <a:prstGeom prst="rect">
            <a:avLst/>
          </a:prstGeom>
        </p:spPr>
      </p:pic>
    </p:spTree>
    <p:extLst>
      <p:ext uri="{BB962C8B-B14F-4D97-AF65-F5344CB8AC3E}">
        <p14:creationId xmlns:p14="http://schemas.microsoft.com/office/powerpoint/2010/main" val="221334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710F3-5805-44BA-8C06-97E4E42D74C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F02E537-1FE6-414C-A5E1-50BBFDFBB493}"/>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EC05476C-E42B-4DFE-9B78-997285065732}"/>
              </a:ext>
            </a:extLst>
          </p:cNvPr>
          <p:cNvPicPr>
            <a:picLocks noChangeAspect="1"/>
          </p:cNvPicPr>
          <p:nvPr/>
        </p:nvPicPr>
        <p:blipFill rotWithShape="1">
          <a:blip r:embed="rId2"/>
          <a:srcRect l="17324" t="17825" r="21233" b="10027"/>
          <a:stretch/>
        </p:blipFill>
        <p:spPr>
          <a:xfrm>
            <a:off x="809222" y="148912"/>
            <a:ext cx="10573556" cy="6011162"/>
          </a:xfrm>
          <a:prstGeom prst="rect">
            <a:avLst/>
          </a:prstGeom>
        </p:spPr>
      </p:pic>
    </p:spTree>
    <p:extLst>
      <p:ext uri="{BB962C8B-B14F-4D97-AF65-F5344CB8AC3E}">
        <p14:creationId xmlns:p14="http://schemas.microsoft.com/office/powerpoint/2010/main" val="252438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D3830-B818-4AA9-A69B-4BC636206FC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92D3D50-3769-41FC-8CC7-94DD3243864B}"/>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3303727F-4177-4766-9C3A-2F1815A93AB7}"/>
              </a:ext>
            </a:extLst>
          </p:cNvPr>
          <p:cNvPicPr>
            <a:picLocks noChangeAspect="1"/>
          </p:cNvPicPr>
          <p:nvPr/>
        </p:nvPicPr>
        <p:blipFill rotWithShape="1">
          <a:blip r:embed="rId2"/>
          <a:srcRect l="17429" t="8994" r="27430" b="7585"/>
          <a:stretch/>
        </p:blipFill>
        <p:spPr>
          <a:xfrm>
            <a:off x="416417" y="0"/>
            <a:ext cx="11359166" cy="6550757"/>
          </a:xfrm>
          <a:prstGeom prst="rect">
            <a:avLst/>
          </a:prstGeom>
        </p:spPr>
      </p:pic>
    </p:spTree>
    <p:extLst>
      <p:ext uri="{BB962C8B-B14F-4D97-AF65-F5344CB8AC3E}">
        <p14:creationId xmlns:p14="http://schemas.microsoft.com/office/powerpoint/2010/main" val="234647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20B15-05AF-49A9-BFF9-B8E8A96FC62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F872E41-3743-4E57-AB10-87853D85B225}"/>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642A981E-D766-4B17-877D-00CA5A728E8D}"/>
              </a:ext>
            </a:extLst>
          </p:cNvPr>
          <p:cNvPicPr>
            <a:picLocks noChangeAspect="1"/>
          </p:cNvPicPr>
          <p:nvPr/>
        </p:nvPicPr>
        <p:blipFill rotWithShape="1">
          <a:blip r:embed="rId2"/>
          <a:srcRect l="17535" t="9369" r="19613" b="5519"/>
          <a:stretch/>
        </p:blipFill>
        <p:spPr>
          <a:xfrm>
            <a:off x="-1" y="0"/>
            <a:ext cx="12093263" cy="7069592"/>
          </a:xfrm>
          <a:prstGeom prst="rect">
            <a:avLst/>
          </a:prstGeom>
        </p:spPr>
      </p:pic>
    </p:spTree>
    <p:extLst>
      <p:ext uri="{BB962C8B-B14F-4D97-AF65-F5344CB8AC3E}">
        <p14:creationId xmlns:p14="http://schemas.microsoft.com/office/powerpoint/2010/main" val="9911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18DB8-9534-4A2C-B7B0-6CFBE453C3F7}"/>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BAF9EC8A-6806-4BA7-B9BD-C47934585884}"/>
              </a:ext>
            </a:extLst>
          </p:cNvPr>
          <p:cNvSpPr>
            <a:spLocks noGrp="1"/>
          </p:cNvSpPr>
          <p:nvPr>
            <p:ph idx="1"/>
          </p:nvPr>
        </p:nvSpPr>
        <p:spPr>
          <a:xfrm>
            <a:off x="0" y="1853754"/>
            <a:ext cx="12095018" cy="4727350"/>
          </a:xfrm>
        </p:spPr>
        <p:txBody>
          <a:bodyPr>
            <a:normAutofit/>
          </a:bodyPr>
          <a:lstStyle/>
          <a:p>
            <a:r>
              <a:rPr lang="fr-FR" sz="2800" dirty="0"/>
              <a:t>La connaissance des </a:t>
            </a:r>
            <a:r>
              <a:rPr lang="fr-FR" sz="2800" b="1" dirty="0"/>
              <a:t>constituants du sol</a:t>
            </a:r>
            <a:r>
              <a:rPr lang="fr-FR" sz="2800" dirty="0"/>
              <a:t>, de leur </a:t>
            </a:r>
            <a:r>
              <a:rPr lang="fr-FR" sz="2800" u="sng" dirty="0"/>
              <a:t>composition</a:t>
            </a:r>
            <a:r>
              <a:rPr lang="fr-FR" sz="2800" dirty="0"/>
              <a:t> et de leurs principales </a:t>
            </a:r>
            <a:r>
              <a:rPr lang="fr-FR" sz="2800" u="sng" dirty="0"/>
              <a:t>propriétés physico-chimiques</a:t>
            </a:r>
            <a:r>
              <a:rPr lang="fr-FR" sz="2800" dirty="0"/>
              <a:t>, constitue en tout état de cause un préalable indispensable à l'étude du milieu édaphique. </a:t>
            </a:r>
          </a:p>
          <a:p>
            <a:r>
              <a:rPr lang="fr-FR" sz="2800" dirty="0"/>
              <a:t>Ces connaissances fondamentales permettent d'entreprendre l'étude des processus de formation des sols (processus de pédogenèse) en relation avec les conditions de milieu, ce qui débouche sur la </a:t>
            </a:r>
            <a:r>
              <a:rPr lang="fr-FR" sz="2800" b="1" dirty="0"/>
              <a:t>classification des sols mondiaux</a:t>
            </a:r>
            <a:r>
              <a:rPr lang="fr-FR" sz="2800" dirty="0"/>
              <a:t>, leur </a:t>
            </a:r>
            <a:r>
              <a:rPr lang="fr-FR" sz="2800" b="1" dirty="0"/>
              <a:t>cartographie</a:t>
            </a:r>
            <a:r>
              <a:rPr lang="fr-FR" sz="2800" dirty="0"/>
              <a:t>, ainsi que </a:t>
            </a:r>
            <a:r>
              <a:rPr lang="fr-FR" sz="2800" b="1" dirty="0"/>
              <a:t>l'étude de leurs potentialités agronomiques </a:t>
            </a:r>
            <a:r>
              <a:rPr lang="fr-FR" sz="2800" dirty="0"/>
              <a:t>en liaison avec leurs principales propriétés physico-chimiques. </a:t>
            </a:r>
          </a:p>
        </p:txBody>
      </p:sp>
    </p:spTree>
    <p:extLst>
      <p:ext uri="{BB962C8B-B14F-4D97-AF65-F5344CB8AC3E}">
        <p14:creationId xmlns:p14="http://schemas.microsoft.com/office/powerpoint/2010/main" val="342026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B8AA2-2773-4413-BEC9-D731D60622E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3AE5960-4540-47DA-AF34-C82CBBEFBCA1}"/>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9173FA6D-40A7-4F80-9C56-4513ECE4FA24}"/>
              </a:ext>
            </a:extLst>
          </p:cNvPr>
          <p:cNvPicPr>
            <a:picLocks noChangeAspect="1"/>
          </p:cNvPicPr>
          <p:nvPr/>
        </p:nvPicPr>
        <p:blipFill rotWithShape="1">
          <a:blip r:embed="rId2"/>
          <a:srcRect l="17535" t="9745" r="18662" b="5142"/>
          <a:stretch/>
        </p:blipFill>
        <p:spPr>
          <a:xfrm>
            <a:off x="-1" y="0"/>
            <a:ext cx="11668259" cy="7202456"/>
          </a:xfrm>
          <a:prstGeom prst="rect">
            <a:avLst/>
          </a:prstGeom>
        </p:spPr>
      </p:pic>
    </p:spTree>
    <p:extLst>
      <p:ext uri="{BB962C8B-B14F-4D97-AF65-F5344CB8AC3E}">
        <p14:creationId xmlns:p14="http://schemas.microsoft.com/office/powerpoint/2010/main" val="68823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5CF83-43DD-402F-906E-6B58331B7EB2}"/>
              </a:ext>
            </a:extLst>
          </p:cNvPr>
          <p:cNvSpPr>
            <a:spLocks noGrp="1"/>
          </p:cNvSpPr>
          <p:nvPr>
            <p:ph type="title"/>
          </p:nvPr>
        </p:nvSpPr>
        <p:spPr>
          <a:xfrm>
            <a:off x="1294362" y="99459"/>
            <a:ext cx="9603275" cy="1049235"/>
          </a:xfrm>
        </p:spPr>
        <p:txBody>
          <a:bodyPr/>
          <a:lstStyle/>
          <a:p>
            <a:r>
              <a:rPr lang="fr-FR" dirty="0"/>
              <a:t>Références pédologiques français</a:t>
            </a:r>
          </a:p>
        </p:txBody>
      </p:sp>
      <p:sp>
        <p:nvSpPr>
          <p:cNvPr id="3" name="Espace réservé du contenu 2">
            <a:extLst>
              <a:ext uri="{FF2B5EF4-FFF2-40B4-BE49-F238E27FC236}">
                <a16:creationId xmlns:a16="http://schemas.microsoft.com/office/drawing/2014/main" id="{030F0D99-E6BE-481A-B180-D18DB5564424}"/>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EB85FAE3-C9A1-48C9-921D-F53C551B48E3}"/>
              </a:ext>
            </a:extLst>
          </p:cNvPr>
          <p:cNvPicPr>
            <a:picLocks noChangeAspect="1"/>
          </p:cNvPicPr>
          <p:nvPr/>
        </p:nvPicPr>
        <p:blipFill rotWithShape="1">
          <a:blip r:embed="rId2"/>
          <a:srcRect l="15951" t="18764" r="14436" b="5706"/>
          <a:stretch/>
        </p:blipFill>
        <p:spPr>
          <a:xfrm>
            <a:off x="0" y="1017431"/>
            <a:ext cx="12192000" cy="5840569"/>
          </a:xfrm>
          <a:prstGeom prst="rect">
            <a:avLst/>
          </a:prstGeom>
        </p:spPr>
      </p:pic>
    </p:spTree>
    <p:extLst>
      <p:ext uri="{BB962C8B-B14F-4D97-AF65-F5344CB8AC3E}">
        <p14:creationId xmlns:p14="http://schemas.microsoft.com/office/powerpoint/2010/main" val="49905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F3346-AF95-4657-B19C-EC429614700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76A92FF-5D13-4DE6-8017-04CB7972BF58}"/>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1D2D4917-727F-4B34-ADFB-BC76E533FC13}"/>
              </a:ext>
            </a:extLst>
          </p:cNvPr>
          <p:cNvPicPr>
            <a:picLocks noChangeAspect="1"/>
          </p:cNvPicPr>
          <p:nvPr/>
        </p:nvPicPr>
        <p:blipFill rotWithShape="1">
          <a:blip r:embed="rId2"/>
          <a:srcRect l="17219" t="9558" r="18556" b="4955"/>
          <a:stretch/>
        </p:blipFill>
        <p:spPr>
          <a:xfrm>
            <a:off x="-103031" y="1"/>
            <a:ext cx="12295031" cy="6858000"/>
          </a:xfrm>
          <a:prstGeom prst="rect">
            <a:avLst/>
          </a:prstGeom>
        </p:spPr>
      </p:pic>
    </p:spTree>
    <p:extLst>
      <p:ext uri="{BB962C8B-B14F-4D97-AF65-F5344CB8AC3E}">
        <p14:creationId xmlns:p14="http://schemas.microsoft.com/office/powerpoint/2010/main" val="127272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537DD-08AA-452B-88FD-78654714E73F}"/>
              </a:ext>
            </a:extLst>
          </p:cNvPr>
          <p:cNvSpPr>
            <a:spLocks noGrp="1"/>
          </p:cNvSpPr>
          <p:nvPr>
            <p:ph type="title"/>
          </p:nvPr>
        </p:nvSpPr>
        <p:spPr/>
        <p:txBody>
          <a:bodyPr/>
          <a:lstStyle/>
          <a:p>
            <a:r>
              <a:rPr lang="fr-FR" dirty="0"/>
              <a:t>	SOL</a:t>
            </a:r>
          </a:p>
        </p:txBody>
      </p:sp>
      <p:sp>
        <p:nvSpPr>
          <p:cNvPr id="3" name="Espace réservé du contenu 2">
            <a:extLst>
              <a:ext uri="{FF2B5EF4-FFF2-40B4-BE49-F238E27FC236}">
                <a16:creationId xmlns:a16="http://schemas.microsoft.com/office/drawing/2014/main" id="{A3529D1A-1E6F-4F5F-BA59-638BD805B667}"/>
              </a:ext>
            </a:extLst>
          </p:cNvPr>
          <p:cNvSpPr>
            <a:spLocks noGrp="1"/>
          </p:cNvSpPr>
          <p:nvPr>
            <p:ph idx="1"/>
          </p:nvPr>
        </p:nvSpPr>
        <p:spPr>
          <a:xfrm>
            <a:off x="1451579" y="2015732"/>
            <a:ext cx="9603275" cy="4037749"/>
          </a:xfrm>
        </p:spPr>
        <p:txBody>
          <a:bodyPr>
            <a:normAutofit lnSpcReduction="10000"/>
          </a:bodyPr>
          <a:lstStyle/>
          <a:p>
            <a:r>
              <a:rPr lang="fr-FR" sz="2800" dirty="0">
                <a:solidFill>
                  <a:srgbClr val="FF0000"/>
                </a:solidFill>
              </a:rPr>
              <a:t>Le sol</a:t>
            </a:r>
            <a:r>
              <a:rPr lang="fr-FR" sz="2800" dirty="0"/>
              <a:t>, objet d'étude de la Pédologie, peut être défini comme </a:t>
            </a:r>
            <a:r>
              <a:rPr lang="fr-FR" sz="2800" dirty="0">
                <a:solidFill>
                  <a:srgbClr val="FF0000"/>
                </a:solidFill>
              </a:rPr>
              <a:t>étant la couche superficielle de l'écorce terrestre ("couverture pédologique") qui possède des caractéristiques morphologiques et minéralogiques ainsi que des propriétés physico-chimiques distinctes </a:t>
            </a:r>
            <a:r>
              <a:rPr lang="fr-FR" sz="2800" dirty="0"/>
              <a:t>de celles du matériau originel dont il dérive (un substrat géologique ou tout autre matériau apparenté), </a:t>
            </a:r>
            <a:r>
              <a:rPr lang="fr-FR" sz="2800" dirty="0">
                <a:solidFill>
                  <a:srgbClr val="FF0000"/>
                </a:solidFill>
              </a:rPr>
              <a:t>du fait de sa position à la surface de la lithosphère et de l'influence des facteurs du milieu qui y agissent</a:t>
            </a:r>
            <a:r>
              <a:rPr lang="fr-FR" sz="2800" dirty="0"/>
              <a:t>.</a:t>
            </a:r>
          </a:p>
        </p:txBody>
      </p:sp>
    </p:spTree>
    <p:extLst>
      <p:ext uri="{BB962C8B-B14F-4D97-AF65-F5344CB8AC3E}">
        <p14:creationId xmlns:p14="http://schemas.microsoft.com/office/powerpoint/2010/main" val="159932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6395C-99E0-4C43-9C09-C9CEF1287D8D}"/>
              </a:ext>
            </a:extLst>
          </p:cNvPr>
          <p:cNvSpPr>
            <a:spLocks noGrp="1"/>
          </p:cNvSpPr>
          <p:nvPr>
            <p:ph type="title"/>
          </p:nvPr>
        </p:nvSpPr>
        <p:spPr/>
        <p:txBody>
          <a:bodyPr/>
          <a:lstStyle/>
          <a:p>
            <a:r>
              <a:rPr lang="fr-FR" dirty="0"/>
              <a:t>Couverture pédologique</a:t>
            </a:r>
          </a:p>
        </p:txBody>
      </p:sp>
      <p:sp>
        <p:nvSpPr>
          <p:cNvPr id="3" name="Espace réservé du contenu 2">
            <a:extLst>
              <a:ext uri="{FF2B5EF4-FFF2-40B4-BE49-F238E27FC236}">
                <a16:creationId xmlns:a16="http://schemas.microsoft.com/office/drawing/2014/main" id="{67DB418D-0BFF-4E78-BF36-D6A5778008CD}"/>
              </a:ext>
            </a:extLst>
          </p:cNvPr>
          <p:cNvSpPr>
            <a:spLocks noGrp="1"/>
          </p:cNvSpPr>
          <p:nvPr>
            <p:ph idx="1"/>
          </p:nvPr>
        </p:nvSpPr>
        <p:spPr/>
        <p:txBody>
          <a:bodyPr>
            <a:normAutofit/>
          </a:bodyPr>
          <a:lstStyle/>
          <a:p>
            <a:r>
              <a:rPr lang="fr-FR" sz="3200" dirty="0"/>
              <a:t>Toute « couverture pédologique » est un mélange de constituants minéraux et organiques, d'air, d'eau et d'organismes vivants. Ces constituants sont organisés entre eux et dans l'espace, formant des "assemblages" ou des "structures" spécifiques au milieu.</a:t>
            </a:r>
          </a:p>
        </p:txBody>
      </p:sp>
    </p:spTree>
    <p:extLst>
      <p:ext uri="{BB962C8B-B14F-4D97-AF65-F5344CB8AC3E}">
        <p14:creationId xmlns:p14="http://schemas.microsoft.com/office/powerpoint/2010/main" val="181929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468706-07DF-4408-AA0F-CC9B440737F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FDAC2F1-4E21-4881-B01A-842603C56FA9}"/>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9D6EC141-8F64-4320-8651-680733BD5C07}"/>
              </a:ext>
            </a:extLst>
          </p:cNvPr>
          <p:cNvPicPr>
            <a:picLocks noChangeAspect="1"/>
          </p:cNvPicPr>
          <p:nvPr/>
        </p:nvPicPr>
        <p:blipFill rotWithShape="1">
          <a:blip r:embed="rId2"/>
          <a:srcRect l="24401" t="36238" r="27641" b="17914"/>
          <a:stretch/>
        </p:blipFill>
        <p:spPr>
          <a:xfrm>
            <a:off x="0" y="0"/>
            <a:ext cx="12192000" cy="6168980"/>
          </a:xfrm>
          <a:prstGeom prst="rect">
            <a:avLst/>
          </a:prstGeom>
        </p:spPr>
      </p:pic>
    </p:spTree>
    <p:extLst>
      <p:ext uri="{BB962C8B-B14F-4D97-AF65-F5344CB8AC3E}">
        <p14:creationId xmlns:p14="http://schemas.microsoft.com/office/powerpoint/2010/main" val="248617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70EFC-CA96-4805-8B6A-6E26884FC3B7}"/>
              </a:ext>
            </a:extLst>
          </p:cNvPr>
          <p:cNvSpPr>
            <a:spLocks noGrp="1"/>
          </p:cNvSpPr>
          <p:nvPr>
            <p:ph type="title"/>
          </p:nvPr>
        </p:nvSpPr>
        <p:spPr>
          <a:xfrm>
            <a:off x="1451579" y="342420"/>
            <a:ext cx="9603275" cy="1049235"/>
          </a:xfrm>
        </p:spPr>
        <p:txBody>
          <a:bodyPr/>
          <a:lstStyle/>
          <a:p>
            <a:r>
              <a:rPr lang="fr-FR" dirty="0"/>
              <a:t>La subdivision des constituants du sol</a:t>
            </a:r>
          </a:p>
        </p:txBody>
      </p:sp>
      <p:sp>
        <p:nvSpPr>
          <p:cNvPr id="3" name="Espace réservé du contenu 2">
            <a:extLst>
              <a:ext uri="{FF2B5EF4-FFF2-40B4-BE49-F238E27FC236}">
                <a16:creationId xmlns:a16="http://schemas.microsoft.com/office/drawing/2014/main" id="{114F98AF-39D2-421B-A174-C0FA8231405F}"/>
              </a:ext>
            </a:extLst>
          </p:cNvPr>
          <p:cNvSpPr>
            <a:spLocks noGrp="1"/>
          </p:cNvSpPr>
          <p:nvPr>
            <p:ph idx="1"/>
          </p:nvPr>
        </p:nvSpPr>
        <p:spPr>
          <a:xfrm>
            <a:off x="415635" y="1877187"/>
            <a:ext cx="11360727" cy="3450613"/>
          </a:xfrm>
        </p:spPr>
        <p:txBody>
          <a:bodyPr>
            <a:normAutofit/>
          </a:bodyPr>
          <a:lstStyle/>
          <a:p>
            <a:r>
              <a:rPr lang="fr-FR" sz="2800" dirty="0"/>
              <a:t>Dans une première approche, il est toutefois commode d'étudier séparément les quatre constituants majeurs du sol dont la répartition volumique et pondérale moyenne est la suivante: </a:t>
            </a:r>
          </a:p>
        </p:txBody>
      </p:sp>
      <p:pic>
        <p:nvPicPr>
          <p:cNvPr id="4" name="Image 3">
            <a:extLst>
              <a:ext uri="{FF2B5EF4-FFF2-40B4-BE49-F238E27FC236}">
                <a16:creationId xmlns:a16="http://schemas.microsoft.com/office/drawing/2014/main" id="{7B79FA1A-7C17-4F28-8814-5CA9C8865D05}"/>
              </a:ext>
            </a:extLst>
          </p:cNvPr>
          <p:cNvPicPr>
            <a:picLocks noChangeAspect="1"/>
          </p:cNvPicPr>
          <p:nvPr/>
        </p:nvPicPr>
        <p:blipFill rotWithShape="1">
          <a:blip r:embed="rId2"/>
          <a:srcRect l="21233" t="46759" r="20353" b="23367"/>
          <a:stretch/>
        </p:blipFill>
        <p:spPr>
          <a:xfrm>
            <a:off x="95465" y="3407387"/>
            <a:ext cx="12001069" cy="3450613"/>
          </a:xfrm>
          <a:prstGeom prst="rect">
            <a:avLst/>
          </a:prstGeom>
        </p:spPr>
      </p:pic>
    </p:spTree>
    <p:extLst>
      <p:ext uri="{BB962C8B-B14F-4D97-AF65-F5344CB8AC3E}">
        <p14:creationId xmlns:p14="http://schemas.microsoft.com/office/powerpoint/2010/main" val="425726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481B9-B1FB-4F41-9187-105CF4BB452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8392002-E3E4-4185-AF1E-40890FC759EF}"/>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E58BB20D-D28A-4EE3-A3E8-F65EA3F7799B}"/>
              </a:ext>
            </a:extLst>
          </p:cNvPr>
          <p:cNvPicPr>
            <a:picLocks noChangeAspect="1"/>
          </p:cNvPicPr>
          <p:nvPr/>
        </p:nvPicPr>
        <p:blipFill rotWithShape="1">
          <a:blip r:embed="rId2"/>
          <a:srcRect l="17641" t="9745" r="18979" b="23368"/>
          <a:stretch/>
        </p:blipFill>
        <p:spPr>
          <a:xfrm>
            <a:off x="0" y="0"/>
            <a:ext cx="12192000" cy="6105531"/>
          </a:xfrm>
          <a:prstGeom prst="rect">
            <a:avLst/>
          </a:prstGeom>
        </p:spPr>
      </p:pic>
    </p:spTree>
    <p:extLst>
      <p:ext uri="{BB962C8B-B14F-4D97-AF65-F5344CB8AC3E}">
        <p14:creationId xmlns:p14="http://schemas.microsoft.com/office/powerpoint/2010/main" val="205075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E3ADD-6555-48DE-B824-2055FF2122D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B711DAC-8E39-4ADE-9BD0-AFEDC2F9D4A7}"/>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A5C6B73D-B460-4C8C-972C-355C2D8FB29A}"/>
              </a:ext>
            </a:extLst>
          </p:cNvPr>
          <p:cNvPicPr>
            <a:picLocks noChangeAspect="1"/>
          </p:cNvPicPr>
          <p:nvPr/>
        </p:nvPicPr>
        <p:blipFill rotWithShape="1">
          <a:blip r:embed="rId2"/>
          <a:srcRect l="17324" t="9558" r="20246" b="4955"/>
          <a:stretch/>
        </p:blipFill>
        <p:spPr>
          <a:xfrm>
            <a:off x="568573" y="0"/>
            <a:ext cx="11054854" cy="6841492"/>
          </a:xfrm>
          <a:prstGeom prst="rect">
            <a:avLst/>
          </a:prstGeom>
        </p:spPr>
      </p:pic>
    </p:spTree>
    <p:extLst>
      <p:ext uri="{BB962C8B-B14F-4D97-AF65-F5344CB8AC3E}">
        <p14:creationId xmlns:p14="http://schemas.microsoft.com/office/powerpoint/2010/main" val="2703824549"/>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183</TotalTime>
  <Words>253</Words>
  <Application>Microsoft Office PowerPoint</Application>
  <PresentationFormat>Grand écran</PresentationFormat>
  <Paragraphs>12</Paragraphs>
  <Slides>21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21</vt:i4>
      </vt:variant>
    </vt:vector>
  </HeadingPairs>
  <TitlesOfParts>
    <vt:vector size="24" baseType="lpstr">
      <vt:lpstr>Arial</vt:lpstr>
      <vt:lpstr>Gill Sans MT</vt:lpstr>
      <vt:lpstr>Galerie</vt:lpstr>
      <vt:lpstr>pédologie</vt:lpstr>
      <vt:lpstr>Introduction</vt:lpstr>
      <vt:lpstr>Présentation PowerPoint</vt:lpstr>
      <vt:lpstr> SOL</vt:lpstr>
      <vt:lpstr>Couverture pédologique</vt:lpstr>
      <vt:lpstr>Présentation PowerPoint</vt:lpstr>
      <vt:lpstr>La subdivision des constituants du sol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Références pédologiques français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pédologie</dc:title>
  <dc:creator>N'tic</dc:creator>
  <cp:lastModifiedBy>Benzian Fazilet</cp:lastModifiedBy>
  <cp:revision>10</cp:revision>
  <dcterms:created xsi:type="dcterms:W3CDTF">2020-01-06T08:40:02Z</dcterms:created>
  <dcterms:modified xsi:type="dcterms:W3CDTF">2021-02-21T07:35:55Z</dcterms:modified>
</cp:coreProperties>
</file>